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45559b8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45559b8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45559b8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45559b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45559b8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45559b8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45559b8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45559b8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45559b8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45559b8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45559b8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45559b8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246a575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246a575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45559b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45559b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45559b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45559b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45559b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45559b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245559b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45559b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45559b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45559b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245559b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245559b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45559b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45559b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45559b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45559b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ib.guides.umbc.edu/c.php?g=96117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A.O.K Laptop System Overhaul</a:t>
            </a:r>
            <a:endParaRPr/>
          </a:p>
        </p:txBody>
      </p:sp>
      <p:sp>
        <p:nvSpPr>
          <p:cNvPr id="86" name="Google Shape;86;p13"/>
          <p:cNvSpPr txBox="1"/>
          <p:nvPr>
            <p:ph idx="1" type="subTitle"/>
          </p:nvPr>
        </p:nvSpPr>
        <p:spPr>
          <a:xfrm>
            <a:off x="598100" y="2715942"/>
            <a:ext cx="8222100" cy="10401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a:t>Deliverable</a:t>
            </a:r>
            <a:r>
              <a:rPr lang="en"/>
              <a:t> 2</a:t>
            </a:r>
            <a:endParaRPr/>
          </a:p>
          <a:p>
            <a:pPr indent="0" lvl="0" marL="0" rtl="0" algn="l">
              <a:spcBef>
                <a:spcPts val="0"/>
              </a:spcBef>
              <a:spcAft>
                <a:spcPts val="0"/>
              </a:spcAft>
              <a:buNone/>
            </a:pPr>
            <a:r>
              <a:rPr lang="en"/>
              <a:t>Presented by: Alex Varghese, Omar Al-Hedari, Upen Adhikari, Ralu Ofoche, Nima Roomi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 of Interviewee: Paula Langley </a:t>
            </a:r>
            <a:endParaRPr/>
          </a:p>
          <a:p>
            <a:pPr indent="-317500" lvl="1" marL="914400" rtl="0" algn="l">
              <a:spcBef>
                <a:spcPts val="0"/>
              </a:spcBef>
              <a:spcAft>
                <a:spcPts val="0"/>
              </a:spcAft>
              <a:buSzPts val="1400"/>
              <a:buChar char="○"/>
            </a:pPr>
            <a:r>
              <a:rPr lang="en"/>
              <a:t>Position: Library Manager</a:t>
            </a:r>
            <a:endParaRPr/>
          </a:p>
          <a:p>
            <a:pPr indent="-317500" lvl="1" marL="914400" rtl="0" algn="l">
              <a:spcBef>
                <a:spcPts val="0"/>
              </a:spcBef>
              <a:spcAft>
                <a:spcPts val="0"/>
              </a:spcAft>
              <a:buSzPts val="1400"/>
              <a:buChar char="○"/>
            </a:pPr>
            <a:r>
              <a:rPr lang="en"/>
              <a:t>Interviewer: Omar Al-Hedari</a:t>
            </a:r>
            <a:endParaRPr/>
          </a:p>
          <a:p>
            <a:pPr indent="-317500" lvl="1" marL="914400" rtl="0" algn="l">
              <a:spcBef>
                <a:spcPts val="0"/>
              </a:spcBef>
              <a:spcAft>
                <a:spcPts val="0"/>
              </a:spcAft>
              <a:buSzPts val="1400"/>
              <a:buChar char="○"/>
            </a:pPr>
            <a:r>
              <a:rPr lang="en"/>
              <a:t>Questions:</a:t>
            </a:r>
            <a:endParaRPr/>
          </a:p>
          <a:p>
            <a:pPr indent="-317500" lvl="2" marL="1371600" rtl="0" algn="l">
              <a:spcBef>
                <a:spcPts val="0"/>
              </a:spcBef>
              <a:spcAft>
                <a:spcPts val="0"/>
              </a:spcAft>
              <a:buSzPts val="1400"/>
              <a:buChar char="■"/>
            </a:pPr>
            <a:r>
              <a:rPr lang="en" sz="1100">
                <a:solidFill>
                  <a:srgbClr val="000000"/>
                </a:solidFill>
              </a:rPr>
              <a:t>Do students usually rent in-person or online?</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What laptop do you usually rent out? And why?</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How long does the student usually rent out and how does the late policy work?</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Have there been any issues with the laptops that have rented out?</a:t>
            </a:r>
            <a:endParaRPr sz="1100">
              <a:solidFill>
                <a:srgbClr val="000000"/>
              </a:solidFill>
            </a:endParaRPr>
          </a:p>
          <a:p>
            <a:pPr indent="-298450" lvl="2" marL="1371600" rtl="0" algn="l">
              <a:spcBef>
                <a:spcPts val="0"/>
              </a:spcBef>
              <a:spcAft>
                <a:spcPts val="0"/>
              </a:spcAft>
              <a:buClr>
                <a:srgbClr val="000000"/>
              </a:buClr>
              <a:buSzPts val="1100"/>
              <a:buFont typeface="Arial"/>
              <a:buChar char="■"/>
            </a:pPr>
            <a:r>
              <a:rPr lang="en" sz="700">
                <a:solidFill>
                  <a:srgbClr val="000000"/>
                </a:solidFill>
              </a:rPr>
              <a:t> </a:t>
            </a:r>
            <a:r>
              <a:rPr lang="en" sz="1100">
                <a:solidFill>
                  <a:srgbClr val="000000"/>
                </a:solidFill>
              </a:rPr>
              <a:t>If they reserve the laptop via the library website, do they find it convenient in doing so? </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What other methods that students use to get a laptop when it is a rush hour?</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914400" rtl="0" algn="l">
              <a:spcBef>
                <a:spcPts val="0"/>
              </a:spcBef>
              <a:spcAft>
                <a:spcPts val="0"/>
              </a:spcAft>
              <a:buNone/>
            </a:pPr>
            <a:r>
              <a:t/>
            </a:r>
            <a:endParaRPr sz="14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p:txBody>
      </p:sp>
      <p:sp>
        <p:nvSpPr>
          <p:cNvPr id="146" name="Google Shape;146;p23"/>
          <p:cNvSpPr txBox="1"/>
          <p:nvPr>
            <p:ph idx="1" type="body"/>
          </p:nvPr>
        </p:nvSpPr>
        <p:spPr>
          <a:xfrm>
            <a:off x="311700" y="1229875"/>
            <a:ext cx="8520600" cy="3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a:t>
            </a:r>
            <a:endParaRPr/>
          </a:p>
          <a:p>
            <a:pPr indent="-342900" lvl="0" marL="457200" rtl="0" algn="l">
              <a:spcBef>
                <a:spcPts val="1600"/>
              </a:spcBef>
              <a:spcAft>
                <a:spcPts val="0"/>
              </a:spcAft>
              <a:buSzPts val="1800"/>
              <a:buChar char="●"/>
            </a:pPr>
            <a:r>
              <a:rPr lang="en" sz="1100">
                <a:solidFill>
                  <a:srgbClr val="000000"/>
                </a:solidFill>
              </a:rPr>
              <a:t>Library rules require patrons to be physically present when borrowing library materials.</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Items we loan are listed here </a:t>
            </a:r>
            <a:r>
              <a:rPr lang="en" sz="1200" u="sng">
                <a:solidFill>
                  <a:srgbClr val="1155CC"/>
                </a:solidFill>
                <a:hlinkClick r:id="rId3"/>
              </a:rPr>
              <a:t>http://lib.guides.umbc.edu/c.php?g=961173</a:t>
            </a:r>
            <a:r>
              <a:rPr lang="en" sz="1200">
                <a:solidFill>
                  <a:srgbClr val="222222"/>
                </a:solidFill>
              </a:rPr>
              <a:t> </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To allow for resource sharing, we loan the Dells, Macs, and ½ of the Chromebooks for 3 days (up from 1 day in previous semesters to accommodate patrons and also in response to a survey we conducted last spring where patrons who used the service commented that a longer loan period is desirable.</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Patrons claim they are not informed of due dates, fail to return items when they are due, When technical issues are identified, DoIT fixes the issue or have the device replaced. The biggest issue is that we do not have enough devices to loan to the students who need a laptop.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Hopefully.  I’ve noticed that turnaround time is less than 24 hours.</a:t>
            </a:r>
            <a:endParaRPr sz="1100">
              <a:solidFill>
                <a:srgbClr val="000000"/>
              </a:solidFill>
            </a:endParaRPr>
          </a:p>
          <a:p>
            <a:pPr indent="-298450" lvl="0" marL="457200" rtl="0" algn="l">
              <a:spcBef>
                <a:spcPts val="0"/>
              </a:spcBef>
              <a:spcAft>
                <a:spcPts val="0"/>
              </a:spcAft>
              <a:buClr>
                <a:srgbClr val="000000"/>
              </a:buClr>
              <a:buSzPts val="1100"/>
              <a:buChar char="●"/>
            </a:pPr>
            <a:r>
              <a:rPr lang="en" sz="1200">
                <a:solidFill>
                  <a:srgbClr val="222222"/>
                </a:solidFill>
              </a:rPr>
              <a:t>In previous semesters, students would solicit the aid of a friend to take turns borrowing a device rather than returning it.  This made it less likely for others to have the opportunity to use the device.   Now that we have allowed holds on the laptops when others are waiting for a device to become available, patrons can no longer trade the loan with a friend.  They must return the laptop and join the queue if they so desire</a:t>
            </a:r>
            <a:endParaRPr sz="1200">
              <a:solidFill>
                <a:srgbClr val="222222"/>
              </a:solidFill>
            </a:endParaRPr>
          </a:p>
          <a:p>
            <a:pPr indent="0" lvl="0" marL="457200" rtl="0" algn="l">
              <a:spcBef>
                <a:spcPts val="0"/>
              </a:spcBef>
              <a:spcAft>
                <a:spcPts val="0"/>
              </a:spcAft>
              <a:buNone/>
            </a:pPr>
            <a:r>
              <a:t/>
            </a:r>
            <a:endParaRPr sz="1100">
              <a:solidFill>
                <a:srgbClr val="000000"/>
              </a:solidFil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 of Interviewee: Beverly Conner</a:t>
            </a:r>
            <a:endParaRPr/>
          </a:p>
          <a:p>
            <a:pPr indent="-317500" lvl="1" marL="914400" rtl="0" algn="l">
              <a:spcBef>
                <a:spcPts val="0"/>
              </a:spcBef>
              <a:spcAft>
                <a:spcPts val="0"/>
              </a:spcAft>
              <a:buSzPts val="1400"/>
              <a:buChar char="○"/>
            </a:pPr>
            <a:r>
              <a:rPr lang="en"/>
              <a:t>Position: Student Manager</a:t>
            </a:r>
            <a:endParaRPr/>
          </a:p>
          <a:p>
            <a:pPr indent="-317500" lvl="1" marL="914400" rtl="0" algn="l">
              <a:spcBef>
                <a:spcPts val="0"/>
              </a:spcBef>
              <a:spcAft>
                <a:spcPts val="0"/>
              </a:spcAft>
              <a:buSzPts val="1400"/>
              <a:buChar char="○"/>
            </a:pPr>
            <a:r>
              <a:rPr lang="en"/>
              <a:t>Interviewer: Ralu Ofoche</a:t>
            </a:r>
            <a:endParaRPr/>
          </a:p>
          <a:p>
            <a:pPr indent="-317500" lvl="1" marL="914400" rtl="0" algn="l">
              <a:spcBef>
                <a:spcPts val="0"/>
              </a:spcBef>
              <a:spcAft>
                <a:spcPts val="0"/>
              </a:spcAft>
              <a:buSzPts val="1400"/>
              <a:buChar char="○"/>
            </a:pPr>
            <a:r>
              <a:rPr lang="en"/>
              <a:t>Questions:</a:t>
            </a:r>
            <a:endParaRPr/>
          </a:p>
          <a:p>
            <a:pPr indent="-298450" lvl="2" marL="1371600" rtl="0" algn="l">
              <a:spcBef>
                <a:spcPts val="0"/>
              </a:spcBef>
              <a:spcAft>
                <a:spcPts val="0"/>
              </a:spcAft>
              <a:buSzPts val="1100"/>
              <a:buChar char="■"/>
            </a:pPr>
            <a:r>
              <a:rPr lang="en" sz="1100">
                <a:solidFill>
                  <a:srgbClr val="000000"/>
                </a:solidFill>
                <a:latin typeface="Arial"/>
                <a:ea typeface="Arial"/>
                <a:cs typeface="Arial"/>
                <a:sym typeface="Arial"/>
              </a:rPr>
              <a:t>Do students usually rent in-person or online?</a:t>
            </a:r>
            <a:endParaRPr sz="1100">
              <a:solidFill>
                <a:srgbClr val="000000"/>
              </a:solidFill>
              <a:latin typeface="Arial"/>
              <a:ea typeface="Arial"/>
              <a:cs typeface="Arial"/>
              <a:sym typeface="Arial"/>
            </a:endParaRPr>
          </a:p>
          <a:p>
            <a:pPr indent="-298450" lvl="2" marL="1371600" rtl="0" algn="l">
              <a:spcBef>
                <a:spcPts val="0"/>
              </a:spcBef>
              <a:spcAft>
                <a:spcPts val="0"/>
              </a:spcAft>
              <a:buSzPts val="1100"/>
              <a:buChar char="■"/>
            </a:pPr>
            <a:r>
              <a:rPr lang="en" sz="1100">
                <a:solidFill>
                  <a:srgbClr val="000000"/>
                </a:solidFill>
                <a:latin typeface="Arial"/>
                <a:ea typeface="Arial"/>
                <a:cs typeface="Arial"/>
                <a:sym typeface="Arial"/>
              </a:rPr>
              <a:t>If you use online what are your opinions of the library website?</a:t>
            </a:r>
            <a:endParaRPr sz="1100">
              <a:solidFill>
                <a:srgbClr val="000000"/>
              </a:solidFill>
              <a:latin typeface="Arial"/>
              <a:ea typeface="Arial"/>
              <a:cs typeface="Arial"/>
              <a:sym typeface="Arial"/>
            </a:endParaRPr>
          </a:p>
          <a:p>
            <a:pPr indent="-298450" lvl="2" marL="1371600" rtl="0" algn="l">
              <a:spcBef>
                <a:spcPts val="0"/>
              </a:spcBef>
              <a:spcAft>
                <a:spcPts val="0"/>
              </a:spcAft>
              <a:buSzPts val="1100"/>
              <a:buChar char="■"/>
            </a:pPr>
            <a:r>
              <a:rPr lang="en" sz="1100">
                <a:solidFill>
                  <a:srgbClr val="000000"/>
                </a:solidFill>
                <a:latin typeface="Arial"/>
                <a:ea typeface="Arial"/>
                <a:cs typeface="Arial"/>
                <a:sym typeface="Arial"/>
              </a:rPr>
              <a:t>What laptop do you usually rent out? And why?</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How long does the student usually rent out and how does the late policy work?</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How do they handle rush periods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would you change about the renting out process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19950" y="306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a:t>
            </a:r>
            <a:endParaRPr/>
          </a:p>
          <a:p>
            <a:pPr indent="-342900" lvl="0" marL="457200" rtl="0" algn="l">
              <a:spcBef>
                <a:spcPts val="1600"/>
              </a:spcBef>
              <a:spcAft>
                <a:spcPts val="0"/>
              </a:spcAft>
              <a:buSzPts val="1800"/>
              <a:buChar char="●"/>
            </a:pPr>
            <a:r>
              <a:rPr lang="en" sz="1100">
                <a:solidFill>
                  <a:srgbClr val="000000"/>
                </a:solidFill>
              </a:rPr>
              <a:t>It is a transition this semester. Students are just learning that they can do it online. They usually come in. The students usually find no computers in so they are starting to use the website. The 4 hour Chromebooks are sometimes in and there are 10.</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I think it is pretty streamlined but the first time it’s not as streamlined. After the first step of the process, people are having some issues. Usd to say how many were available, but coder left with his knowledge. Now there is only a redirect page.</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All of them. Some like the different properties. Personal preference. I am personally a dell person. Different students in different majors use different laptops. </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The time period is 3 days and 4 hours. Some are early and late. There are late fees applied. Students are usually on time and if they are late there are late fee appeal forms. Sometimes they are lucky and get the fee reduced or waived, but generally, it is a no and they have to pay.</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If there is no one is available they go one at a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a:p>
            <a:pPr indent="0" lvl="0" marL="0" rtl="0" algn="l">
              <a:spcBef>
                <a:spcPts val="0"/>
              </a:spcBef>
              <a:spcAft>
                <a:spcPts val="0"/>
              </a:spcAft>
              <a:buNone/>
            </a:pPr>
            <a:r>
              <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CTD:</a:t>
            </a:r>
            <a:endParaRPr/>
          </a:p>
          <a:p>
            <a:pPr indent="-317500" lvl="0" marL="457200" rtl="0" algn="l">
              <a:spcBef>
                <a:spcPts val="1600"/>
              </a:spcBef>
              <a:spcAft>
                <a:spcPts val="0"/>
              </a:spcAft>
              <a:buSzPts val="1400"/>
              <a:buChar char="●"/>
            </a:pPr>
            <a:r>
              <a:rPr lang="en" sz="1400">
                <a:solidFill>
                  <a:srgbClr val="000000"/>
                </a:solidFill>
              </a:rPr>
              <a:t>-The issue is that we do not have enough, and the department that pays for them say that they are expensive. As Well as the warranty. If no one is on the reservation list for a laptop,  the student can rent it out again, e.g. renting out for 6 days instead of 3.</a:t>
            </a:r>
            <a:endParaRPr sz="1400">
              <a:solidFill>
                <a:srgbClr val="000000"/>
              </a:solidFill>
            </a:endParaRPr>
          </a:p>
          <a:p>
            <a:pPr indent="0" lvl="0" marL="457200" rtl="0" algn="l">
              <a:spcBef>
                <a:spcPts val="0"/>
              </a:spcBef>
              <a:spcAft>
                <a:spcPts val="0"/>
              </a:spcAft>
              <a:buNone/>
            </a:pPr>
            <a:r>
              <a:rPr lang="en" sz="1400">
                <a:solidFill>
                  <a:srgbClr val="000000"/>
                </a:solidFill>
              </a:rPr>
              <a:t>-The different reservation lists do not communicate with each other; if one person puts their name on three lists and gets a laptop they did not want, they either have to put up with it, or give back the computer and then re-add their name to another list because when you add your name to multiple lists, they remove it and leave your name on one.</a:t>
            </a:r>
            <a:endParaRPr b="1" i="1" sz="1400">
              <a:solidFill>
                <a:srgbClr val="000000"/>
              </a:solidFill>
            </a:endParaRPr>
          </a:p>
          <a:p>
            <a:pPr indent="0" lvl="0" marL="457200" rtl="0" algn="l">
              <a:spcBef>
                <a:spcPts val="0"/>
              </a:spcBef>
              <a:spcAft>
                <a:spcPts val="0"/>
              </a:spcAft>
              <a:buNone/>
            </a:pPr>
            <a:r>
              <a:rPr lang="en" sz="1400">
                <a:solidFill>
                  <a:srgbClr val="000000"/>
                </a:solidFill>
              </a:rPr>
              <a:t>-“It would be great if the website told you how many were available before you were redirected to the reservation page.”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p:txBody>
      </p:sp>
      <p:pic>
        <p:nvPicPr>
          <p:cNvPr id="170" name="Google Shape;170;p27"/>
          <p:cNvPicPr preferRelativeResize="0"/>
          <p:nvPr/>
        </p:nvPicPr>
        <p:blipFill>
          <a:blip r:embed="rId3">
            <a:alphaModFix/>
          </a:blip>
          <a:stretch>
            <a:fillRect/>
          </a:stretch>
        </p:blipFill>
        <p:spPr>
          <a:xfrm>
            <a:off x="1892876" y="1017800"/>
            <a:ext cx="4695151" cy="3731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Plan/Project Plan</a:t>
            </a:r>
            <a:endParaRPr/>
          </a:p>
        </p:txBody>
      </p:sp>
      <p:pic>
        <p:nvPicPr>
          <p:cNvPr id="176" name="Google Shape;176;p28"/>
          <p:cNvPicPr preferRelativeResize="0"/>
          <p:nvPr/>
        </p:nvPicPr>
        <p:blipFill>
          <a:blip r:embed="rId3">
            <a:alphaModFix/>
          </a:blip>
          <a:stretch>
            <a:fillRect/>
          </a:stretch>
        </p:blipFill>
        <p:spPr>
          <a:xfrm>
            <a:off x="155850" y="1217877"/>
            <a:ext cx="8832299" cy="28434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(Process) Part 1</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Requesting the laptop - First the user must request a laptop in person, online, or through the mobile app</a:t>
            </a:r>
            <a:endParaRPr/>
          </a:p>
          <a:p>
            <a:pPr indent="-317500" lvl="1" marL="914400" rtl="0" algn="l">
              <a:spcBef>
                <a:spcPts val="0"/>
              </a:spcBef>
              <a:spcAft>
                <a:spcPts val="0"/>
              </a:spcAft>
              <a:buSzPts val="1400"/>
              <a:buAutoNum type="alphaLcParenR"/>
            </a:pPr>
            <a:r>
              <a:rPr lang="en"/>
              <a:t>Patrons that</a:t>
            </a:r>
            <a:r>
              <a:rPr lang="en"/>
              <a:t> Requests that are not in person will only be reserved laptops (missed appointments will cancel reservation)</a:t>
            </a:r>
            <a:endParaRPr/>
          </a:p>
          <a:p>
            <a:pPr indent="-317500" lvl="1" marL="914400" rtl="0" algn="l">
              <a:spcBef>
                <a:spcPts val="0"/>
              </a:spcBef>
              <a:spcAft>
                <a:spcPts val="0"/>
              </a:spcAft>
              <a:buSzPts val="1400"/>
              <a:buAutoNum type="alphaLcParenR"/>
            </a:pPr>
            <a:r>
              <a:rPr lang="en"/>
              <a:t>Must choose between 4 hour rent or 3 day rent period (depending on availability)</a:t>
            </a:r>
            <a:endParaRPr/>
          </a:p>
          <a:p>
            <a:pPr indent="-317500" lvl="1" marL="914400" rtl="0" algn="l">
              <a:spcBef>
                <a:spcPts val="0"/>
              </a:spcBef>
              <a:spcAft>
                <a:spcPts val="0"/>
              </a:spcAft>
              <a:buSzPts val="1400"/>
              <a:buAutoNum type="alphaLcParenR"/>
            </a:pPr>
            <a:r>
              <a:rPr lang="en"/>
              <a:t>ID, laptop, and charger will all be scanned at desk</a:t>
            </a:r>
            <a:endParaRPr/>
          </a:p>
          <a:p>
            <a:pPr indent="-317500" lvl="1" marL="914400" rtl="0" algn="l">
              <a:spcBef>
                <a:spcPts val="0"/>
              </a:spcBef>
              <a:spcAft>
                <a:spcPts val="0"/>
              </a:spcAft>
              <a:buSzPts val="1400"/>
              <a:buAutoNum type="alphaLcParenR"/>
            </a:pPr>
            <a:r>
              <a:rPr lang="en"/>
              <a:t>Pictures will be taken of the laptop (saved with the patron’s name and whomever loaned them the laptop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(Process) Part 2</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the laptop:</a:t>
            </a:r>
            <a:endParaRPr/>
          </a:p>
          <a:p>
            <a:pPr indent="-342900" lvl="0" marL="457200" rtl="0" algn="l">
              <a:spcBef>
                <a:spcPts val="1600"/>
              </a:spcBef>
              <a:spcAft>
                <a:spcPts val="0"/>
              </a:spcAft>
              <a:buSzPts val="1800"/>
              <a:buAutoNum type="arabicParenR"/>
            </a:pPr>
            <a:r>
              <a:rPr lang="en"/>
              <a:t>The patron must return the laptop, charger, and bag</a:t>
            </a:r>
            <a:endParaRPr/>
          </a:p>
          <a:p>
            <a:pPr indent="-342900" lvl="0" marL="457200" rtl="0" algn="l">
              <a:spcBef>
                <a:spcPts val="0"/>
              </a:spcBef>
              <a:spcAft>
                <a:spcPts val="0"/>
              </a:spcAft>
              <a:buSzPts val="1800"/>
              <a:buAutoNum type="arabicParenR"/>
            </a:pPr>
            <a:r>
              <a:rPr lang="en"/>
              <a:t>ID of Patron, Laptop, and charger will be scanned</a:t>
            </a:r>
            <a:endParaRPr/>
          </a:p>
          <a:p>
            <a:pPr indent="-342900" lvl="0" marL="457200" rtl="0" algn="l">
              <a:spcBef>
                <a:spcPts val="0"/>
              </a:spcBef>
              <a:spcAft>
                <a:spcPts val="0"/>
              </a:spcAft>
              <a:buSzPts val="1800"/>
              <a:buAutoNum type="arabicParenR"/>
            </a:pPr>
            <a:r>
              <a:rPr lang="en"/>
              <a:t>Picture taken during check-out of laptop will be referenced when returning it</a:t>
            </a:r>
            <a:endParaRPr/>
          </a:p>
          <a:p>
            <a:pPr indent="-317500" lvl="1" marL="914400" rtl="0" algn="l">
              <a:spcBef>
                <a:spcPts val="0"/>
              </a:spcBef>
              <a:spcAft>
                <a:spcPts val="0"/>
              </a:spcAft>
              <a:buSzPts val="1400"/>
              <a:buAutoNum type="alphaLcParenR"/>
            </a:pPr>
            <a:r>
              <a:rPr lang="en"/>
              <a:t>If </a:t>
            </a:r>
            <a:r>
              <a:rPr lang="en"/>
              <a:t>necessary, charges will be applied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(Process) Part 3</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Reserving a laptop:</a:t>
            </a:r>
            <a:endParaRPr/>
          </a:p>
          <a:p>
            <a:pPr indent="-342900" lvl="0" marL="457200" rtl="0" algn="l">
              <a:spcBef>
                <a:spcPts val="1600"/>
              </a:spcBef>
              <a:spcAft>
                <a:spcPts val="0"/>
              </a:spcAft>
              <a:buSzPts val="1800"/>
              <a:buAutoNum type="arabicParenR"/>
            </a:pPr>
            <a:r>
              <a:rPr lang="en"/>
              <a:t>The Patron will request a time for their pickup of their laptop of choice </a:t>
            </a:r>
            <a:endParaRPr/>
          </a:p>
          <a:p>
            <a:pPr indent="-342900" lvl="0" marL="457200" rtl="0" algn="l">
              <a:spcBef>
                <a:spcPts val="0"/>
              </a:spcBef>
              <a:spcAft>
                <a:spcPts val="0"/>
              </a:spcAft>
              <a:buSzPts val="1800"/>
              <a:buAutoNum type="arabicParenR"/>
            </a:pPr>
            <a:r>
              <a:rPr lang="en"/>
              <a:t>Patron must pick up the laptop on time</a:t>
            </a:r>
            <a:endParaRPr/>
          </a:p>
          <a:p>
            <a:pPr indent="-342900" lvl="0" marL="457200" rtl="0" algn="l">
              <a:spcBef>
                <a:spcPts val="0"/>
              </a:spcBef>
              <a:spcAft>
                <a:spcPts val="0"/>
              </a:spcAft>
              <a:buSzPts val="1800"/>
              <a:buAutoNum type="arabicParenR"/>
            </a:pPr>
            <a:r>
              <a:rPr lang="en"/>
              <a:t>If laptop is not picked up 15 minutes after requested pick up time, the reservation will be cancelled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a:t>
            </a:r>
            <a:r>
              <a:rPr lang="en"/>
              <a:t>Information)</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System will keep a record of all past and current transactions of every patron</a:t>
            </a:r>
            <a:endParaRPr/>
          </a:p>
          <a:p>
            <a:pPr indent="-342900" lvl="0" marL="457200" rtl="0" algn="l">
              <a:spcBef>
                <a:spcPts val="0"/>
              </a:spcBef>
              <a:spcAft>
                <a:spcPts val="0"/>
              </a:spcAft>
              <a:buSzPts val="1800"/>
              <a:buChar char="●"/>
            </a:pPr>
            <a:r>
              <a:rPr lang="en"/>
              <a:t>System accessed through web browser needs retain all info such as </a:t>
            </a:r>
            <a:endParaRPr/>
          </a:p>
          <a:p>
            <a:pPr indent="-317500" lvl="1" marL="914400" rtl="0" algn="l">
              <a:spcBef>
                <a:spcPts val="0"/>
              </a:spcBef>
              <a:spcAft>
                <a:spcPts val="0"/>
              </a:spcAft>
              <a:buSzPts val="1400"/>
              <a:buChar char="○"/>
            </a:pPr>
            <a:r>
              <a:rPr lang="en"/>
              <a:t>FAQ</a:t>
            </a:r>
            <a:endParaRPr/>
          </a:p>
          <a:p>
            <a:pPr indent="-317500" lvl="1" marL="914400" rtl="0" algn="l">
              <a:spcBef>
                <a:spcPts val="0"/>
              </a:spcBef>
              <a:spcAft>
                <a:spcPts val="0"/>
              </a:spcAft>
              <a:buSzPts val="1400"/>
              <a:buChar char="○"/>
            </a:pPr>
            <a:r>
              <a:rPr lang="en"/>
              <a:t>Online help</a:t>
            </a:r>
            <a:endParaRPr/>
          </a:p>
          <a:p>
            <a:pPr indent="-317500" lvl="1" marL="914400" rtl="0" algn="l">
              <a:spcBef>
                <a:spcPts val="0"/>
              </a:spcBef>
              <a:spcAft>
                <a:spcPts val="0"/>
              </a:spcAft>
              <a:buSzPts val="1400"/>
              <a:buChar char="○"/>
            </a:pPr>
            <a:r>
              <a:rPr lang="en"/>
              <a:t>Laptop details/Quantity </a:t>
            </a:r>
            <a:endParaRPr sz="1400"/>
          </a:p>
          <a:p>
            <a:pPr indent="-317500" lvl="0" marL="457200" rtl="0" algn="l">
              <a:spcBef>
                <a:spcPts val="0"/>
              </a:spcBef>
              <a:spcAft>
                <a:spcPts val="0"/>
              </a:spcAft>
              <a:buSzPts val="1400"/>
              <a:buChar char="●"/>
            </a:pPr>
            <a:r>
              <a:rPr lang="en" sz="1400"/>
              <a:t>For mobile App: </a:t>
            </a:r>
            <a:r>
              <a:rPr lang="en" sz="1400"/>
              <a:t>System must provide instructions for</a:t>
            </a:r>
            <a:endParaRPr sz="1400"/>
          </a:p>
          <a:p>
            <a:pPr indent="-317500" lvl="1" marL="914400" rtl="0" algn="l">
              <a:spcBef>
                <a:spcPts val="0"/>
              </a:spcBef>
              <a:spcAft>
                <a:spcPts val="0"/>
              </a:spcAft>
              <a:buSzPts val="1400"/>
              <a:buChar char="○"/>
            </a:pPr>
            <a:r>
              <a:rPr lang="en"/>
              <a:t>SignUp/SignIn</a:t>
            </a:r>
            <a:endParaRPr/>
          </a:p>
          <a:p>
            <a:pPr indent="-317500" lvl="1" marL="914400" rtl="0" algn="l">
              <a:spcBef>
                <a:spcPts val="0"/>
              </a:spcBef>
              <a:spcAft>
                <a:spcPts val="0"/>
              </a:spcAft>
              <a:buSzPts val="1400"/>
              <a:buChar char="○"/>
            </a:pPr>
            <a:r>
              <a:rPr lang="en"/>
              <a:t>Request help</a:t>
            </a:r>
            <a:endParaRPr/>
          </a:p>
          <a:p>
            <a:pPr indent="-317500" lvl="1" marL="914400" rtl="0" algn="l">
              <a:spcBef>
                <a:spcPts val="0"/>
              </a:spcBef>
              <a:spcAft>
                <a:spcPts val="0"/>
              </a:spcAft>
              <a:buSzPts val="1400"/>
              <a:buChar char="○"/>
            </a:pPr>
            <a:r>
              <a:rPr lang="en"/>
              <a:t>Reserving a laptop (with policies/terms &amp; conditions)</a:t>
            </a:r>
            <a:endParaRPr/>
          </a:p>
          <a:p>
            <a:pPr indent="0" lvl="0" marL="0" rtl="0" algn="l">
              <a:spcBef>
                <a:spcPts val="1600"/>
              </a:spcBef>
              <a:spcAft>
                <a:spcPts val="1600"/>
              </a:spcAft>
              <a:buNone/>
            </a:pPr>
            <a:r>
              <a:rPr lang="en"/>
              <a:t>*App should also keep records of the expenses from damage/depreciation for current and past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a:t>
            </a:r>
            <a:r>
              <a:rPr lang="en"/>
              <a:t>Functional</a:t>
            </a:r>
            <a:r>
              <a:rPr lang="en"/>
              <a:t> Requirements Pt 1</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a:t>
            </a:r>
            <a:endParaRPr/>
          </a:p>
          <a:p>
            <a:pPr indent="-342900" lvl="0" marL="457200" rtl="0" algn="l">
              <a:spcBef>
                <a:spcPts val="1600"/>
              </a:spcBef>
              <a:spcAft>
                <a:spcPts val="0"/>
              </a:spcAft>
              <a:buSzPts val="1800"/>
              <a:buChar char="●"/>
            </a:pPr>
            <a:r>
              <a:rPr lang="en"/>
              <a:t>Will be able to run on any phone OS (Windows, Android, IOS)</a:t>
            </a:r>
            <a:endParaRPr/>
          </a:p>
          <a:p>
            <a:pPr indent="-342900" lvl="0" marL="457200" rtl="0" algn="l">
              <a:spcBef>
                <a:spcPts val="0"/>
              </a:spcBef>
              <a:spcAft>
                <a:spcPts val="0"/>
              </a:spcAft>
              <a:buSzPts val="1800"/>
              <a:buChar char="●"/>
            </a:pPr>
            <a:r>
              <a:rPr lang="en"/>
              <a:t>It will optimize the process of borrowing a laptop and decrease the need for in person requests</a:t>
            </a:r>
            <a:endParaRPr/>
          </a:p>
          <a:p>
            <a:pPr indent="-342900" lvl="0" marL="457200" rtl="0" algn="l">
              <a:spcBef>
                <a:spcPts val="0"/>
              </a:spcBef>
              <a:spcAft>
                <a:spcPts val="0"/>
              </a:spcAft>
              <a:buSzPts val="1800"/>
              <a:buChar char="●"/>
            </a:pPr>
            <a:r>
              <a:rPr lang="en"/>
              <a:t>Will be integrated into current systems that library uses for checking out laptops such as ALPEH</a:t>
            </a:r>
            <a:endParaRPr/>
          </a:p>
          <a:p>
            <a:pPr indent="-342900" lvl="0" marL="457200" rtl="0" algn="l">
              <a:spcBef>
                <a:spcPts val="0"/>
              </a:spcBef>
              <a:spcAft>
                <a:spcPts val="0"/>
              </a:spcAft>
              <a:buSzPts val="1800"/>
              <a:buChar char="●"/>
            </a:pPr>
            <a:r>
              <a:rPr lang="en"/>
              <a:t>Client’s are reliable with minimal crashing and bugs</a:t>
            </a:r>
            <a:endParaRPr/>
          </a:p>
          <a:p>
            <a:pPr indent="-342900" lvl="0" marL="457200" rtl="0" algn="l">
              <a:spcBef>
                <a:spcPts val="0"/>
              </a:spcBef>
              <a:spcAft>
                <a:spcPts val="0"/>
              </a:spcAft>
              <a:buSzPts val="1800"/>
              <a:buChar char="●"/>
            </a:pPr>
            <a:r>
              <a:rPr lang="en"/>
              <a:t>Intuitive</a:t>
            </a:r>
            <a:r>
              <a:rPr lang="en"/>
              <a:t> for easy troubleshooting and understanding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Pt 2</a:t>
            </a:r>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311700" y="11209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a:p>
            <a:pPr indent="-342900" lvl="0" marL="457200" rtl="0" algn="l">
              <a:spcBef>
                <a:spcPts val="1600"/>
              </a:spcBef>
              <a:spcAft>
                <a:spcPts val="0"/>
              </a:spcAft>
              <a:buSzPts val="1800"/>
              <a:buChar char="●"/>
            </a:pPr>
            <a:r>
              <a:rPr lang="en"/>
              <a:t>Mobile app will need a server to connect to reserve a laptop, which should be available 24/7</a:t>
            </a:r>
            <a:endParaRPr/>
          </a:p>
          <a:p>
            <a:pPr indent="-342900" lvl="0" marL="457200" rtl="0" algn="l">
              <a:spcBef>
                <a:spcPts val="0"/>
              </a:spcBef>
              <a:spcAft>
                <a:spcPts val="0"/>
              </a:spcAft>
              <a:buSzPts val="1800"/>
              <a:buChar char="●"/>
            </a:pPr>
            <a:r>
              <a:rPr lang="en"/>
              <a:t>The server should support a minimum of 200 </a:t>
            </a:r>
            <a:r>
              <a:rPr lang="en"/>
              <a:t>simultaneous requests</a:t>
            </a:r>
            <a:r>
              <a:rPr lang="en"/>
              <a:t> </a:t>
            </a:r>
            <a:endParaRPr/>
          </a:p>
          <a:p>
            <a:pPr indent="-342900" lvl="0" marL="457200" rtl="0" algn="l">
              <a:spcBef>
                <a:spcPts val="0"/>
              </a:spcBef>
              <a:spcAft>
                <a:spcPts val="0"/>
              </a:spcAft>
              <a:buSzPts val="1800"/>
              <a:buChar char="●"/>
            </a:pPr>
            <a:r>
              <a:rPr lang="en">
                <a:solidFill>
                  <a:srgbClr val="000000"/>
                </a:solidFill>
              </a:rPr>
              <a:t>The server will be hosted by UMBC for fast local access for Patrons on campus network</a:t>
            </a:r>
            <a:endParaRPr>
              <a:solidFill>
                <a:srgbClr val="000000"/>
              </a:solidFill>
            </a:endParaRPr>
          </a:p>
          <a:p>
            <a:pPr indent="-342900" lvl="0" marL="457200" rtl="0" algn="l">
              <a:spcBef>
                <a:spcPts val="0"/>
              </a:spcBef>
              <a:spcAft>
                <a:spcPts val="0"/>
              </a:spcAft>
              <a:buSzPts val="1800"/>
              <a:buChar char="●"/>
            </a:pPr>
            <a:r>
              <a:rPr lang="en">
                <a:solidFill>
                  <a:srgbClr val="000000"/>
                </a:solidFill>
              </a:rPr>
              <a:t>Potential </a:t>
            </a:r>
            <a:r>
              <a:rPr lang="en">
                <a:solidFill>
                  <a:srgbClr val="000000"/>
                </a:solidFill>
              </a:rPr>
              <a:t>reliability</a:t>
            </a:r>
            <a:r>
              <a:rPr lang="en">
                <a:solidFill>
                  <a:srgbClr val="000000"/>
                </a:solidFill>
              </a:rPr>
              <a:t> issue if UMBC power or  network goes down</a:t>
            </a:r>
            <a:endParaRPr>
              <a:solidFill>
                <a:srgbClr val="000000"/>
              </a:solidFill>
            </a:endParaRPr>
          </a:p>
          <a:p>
            <a:pPr indent="-342900" lvl="0" marL="457200" rtl="0" algn="l">
              <a:spcBef>
                <a:spcPts val="0"/>
              </a:spcBef>
              <a:spcAft>
                <a:spcPts val="0"/>
              </a:spcAft>
              <a:buSzPts val="1800"/>
              <a:buChar char="●"/>
            </a:pPr>
            <a:r>
              <a:rPr lang="en">
                <a:solidFill>
                  <a:srgbClr val="000000"/>
                </a:solidFill>
              </a:rPr>
              <a:t>The employee client should provide fast query times for logs 30sec&lt;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is regularly backed up for disaster recovery</a:t>
            </a:r>
            <a:endParaRPr>
              <a:solidFill>
                <a:srgbClr val="000000"/>
              </a:solidFill>
            </a:endParaRPr>
          </a:p>
          <a:p>
            <a:pPr indent="0" lvl="0" marL="45720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Pt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a:p>
            <a:pPr indent="-342900" lvl="0" marL="457200" rtl="0" algn="l">
              <a:spcBef>
                <a:spcPts val="1600"/>
              </a:spcBef>
              <a:spcAft>
                <a:spcPts val="0"/>
              </a:spcAft>
              <a:buSzPts val="1800"/>
              <a:buChar char="●"/>
            </a:pPr>
            <a:r>
              <a:rPr lang="en"/>
              <a:t>System must </a:t>
            </a:r>
            <a:r>
              <a:rPr lang="en"/>
              <a:t>address</a:t>
            </a:r>
            <a:r>
              <a:rPr lang="en"/>
              <a:t> </a:t>
            </a:r>
            <a:r>
              <a:rPr lang="en"/>
              <a:t>security</a:t>
            </a:r>
            <a:r>
              <a:rPr lang="en"/>
              <a:t> threats/issues to keep data private</a:t>
            </a:r>
            <a:endParaRPr/>
          </a:p>
          <a:p>
            <a:pPr indent="-342900" lvl="0" marL="457200" rtl="0" algn="l">
              <a:spcBef>
                <a:spcPts val="0"/>
              </a:spcBef>
              <a:spcAft>
                <a:spcPts val="0"/>
              </a:spcAft>
              <a:buSzPts val="1800"/>
              <a:buChar char="●"/>
            </a:pPr>
            <a:r>
              <a:rPr lang="en"/>
              <a:t>Mobile app users must be registered to use services</a:t>
            </a:r>
            <a:endParaRPr/>
          </a:p>
          <a:p>
            <a:pPr indent="-342900" lvl="0" marL="457200" rtl="0" algn="l">
              <a:spcBef>
                <a:spcPts val="0"/>
              </a:spcBef>
              <a:spcAft>
                <a:spcPts val="0"/>
              </a:spcAft>
              <a:buSzPts val="1800"/>
              <a:buChar char="●"/>
            </a:pPr>
            <a:r>
              <a:rPr lang="en"/>
              <a:t>Uses myUMBC login and authentication (will be verified by the system)</a:t>
            </a:r>
            <a:endParaRPr/>
          </a:p>
          <a:p>
            <a:pPr indent="-342900" lvl="0" marL="457200" rtl="0" algn="l">
              <a:spcBef>
                <a:spcPts val="0"/>
              </a:spcBef>
              <a:spcAft>
                <a:spcPts val="0"/>
              </a:spcAft>
              <a:buSzPts val="1800"/>
              <a:buChar char="●"/>
            </a:pPr>
            <a:r>
              <a:rPr lang="en"/>
              <a:t>Only library staff may access the web app that stores the loaned laptop information and pictures for damage inspection</a:t>
            </a:r>
            <a:endParaRPr/>
          </a:p>
          <a:p>
            <a:pPr indent="-342900" lvl="0" marL="457200" rtl="0" algn="l">
              <a:spcBef>
                <a:spcPts val="0"/>
              </a:spcBef>
              <a:spcAft>
                <a:spcPts val="0"/>
              </a:spcAft>
              <a:buSzPts val="1800"/>
              <a:buChar char="●"/>
            </a:pPr>
            <a:r>
              <a:rPr lang="en"/>
              <a:t>Will protect personal data of patron and will provide safety against hacking, trojans, and viruses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Pt 4</a:t>
            </a:r>
            <a:endParaRPr/>
          </a:p>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Cultural/Political:</a:t>
            </a:r>
            <a:endParaRPr/>
          </a:p>
          <a:p>
            <a:pPr indent="-342900" lvl="0" marL="457200" rtl="0" algn="l">
              <a:spcBef>
                <a:spcPts val="1600"/>
              </a:spcBef>
              <a:spcAft>
                <a:spcPts val="0"/>
              </a:spcAft>
              <a:buSzPts val="1800"/>
              <a:buChar char="●"/>
            </a:pPr>
            <a:r>
              <a:rPr lang="en"/>
              <a:t>The mobile app will be multilingual so that it is easier to use for students who don’t have English as their first language</a:t>
            </a:r>
            <a:endParaRPr/>
          </a:p>
          <a:p>
            <a:pPr indent="-342900" lvl="0" marL="457200" rtl="0" algn="l">
              <a:spcBef>
                <a:spcPts val="0"/>
              </a:spcBef>
              <a:spcAft>
                <a:spcPts val="0"/>
              </a:spcAft>
              <a:buSzPts val="1800"/>
              <a:buChar char="●"/>
            </a:pPr>
            <a:r>
              <a:rPr lang="en"/>
              <a:t>Easily adjustable for multiple languages due to diversity of the student population</a:t>
            </a:r>
            <a:endParaRPr/>
          </a:p>
          <a:p>
            <a:pPr indent="-342900" lvl="0" marL="457200" rtl="0" algn="l">
              <a:spcBef>
                <a:spcPts val="0"/>
              </a:spcBef>
              <a:spcAft>
                <a:spcPts val="0"/>
              </a:spcAft>
              <a:buSzPts val="1800"/>
              <a:buChar char="●"/>
            </a:pPr>
            <a:r>
              <a:rPr lang="en"/>
              <a:t>Laptop identification and photo process should feel unobtrusive </a:t>
            </a:r>
            <a:endParaRPr/>
          </a:p>
          <a:p>
            <a:pPr indent="-342900" lvl="0" marL="457200" rtl="0" algn="l">
              <a:spcBef>
                <a:spcPts val="0"/>
              </a:spcBef>
              <a:spcAft>
                <a:spcPts val="0"/>
              </a:spcAft>
              <a:buSzPts val="1800"/>
              <a:buChar char="●"/>
            </a:pPr>
            <a:r>
              <a:rPr lang="en"/>
              <a:t>The patrons should not be offended.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