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Deliverable 1 – “System Request” (D1) 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10/03/2019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1fad319bb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1fad319bb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1fad319bb_0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1fad319bb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2065c448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2065c448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1fad319bb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1fad319bb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1fad319bb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1fad319bb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1fad319bb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1fad319bb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1fe8b33d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1fe8b33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1fad319bb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1fad319bb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1fad319bb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1fad319bb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1fad319bb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1fad319bb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065c4a4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2065c4a4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1fad319bb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1fad319bb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2065c4a4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2065c4a4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2065c4a4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2065c4a4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2065c4a4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2065c4a4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2065c4a45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2065c4a45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2065c4a45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2065c4a45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065c4a45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2065c4a45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1fad319bb_0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1fad319bb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8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ib.guides.umbc.edu/c.php?g=961173" TargetMode="External"/><Relationship Id="rId4" Type="http://schemas.openxmlformats.org/officeDocument/2006/relationships/hyperlink" Target="https://library.umbc.edu/" TargetMode="External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2124900"/>
            <a:ext cx="76881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A.O.K. Laptop </a:t>
            </a:r>
            <a:r>
              <a:rPr lang="en" sz="3600"/>
              <a:t>Overhaul System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182150"/>
            <a:ext cx="7688100" cy="13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Project for: IS 436 Structured Systems Analysis and Design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Nima Roomi, Upen Adhikari, Omar Al-Hedari, Alex Varghese 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50" y="1310650"/>
            <a:ext cx="2857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b="23189" l="0" r="0" t="0"/>
          <a:stretch/>
        </p:blipFill>
        <p:spPr>
          <a:xfrm>
            <a:off x="7090600" y="700250"/>
            <a:ext cx="1204374" cy="142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Sponsor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729450" y="2078875"/>
            <a:ext cx="76887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Paula Langley - Library Services Manager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</a:t>
            </a:r>
            <a:r>
              <a:rPr lang="en" sz="1800"/>
              <a:t>riefed team with existing circulation systems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Established communications with relevant personnel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Approved system request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Will provide our team with </a:t>
            </a:r>
            <a:r>
              <a:rPr lang="en" sz="1800"/>
              <a:t>appropriate</a:t>
            </a:r>
            <a:r>
              <a:rPr lang="en" sz="1800"/>
              <a:t> resources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Provided </a:t>
            </a:r>
            <a:r>
              <a:rPr lang="en" sz="1800"/>
              <a:t>financial</a:t>
            </a:r>
            <a:r>
              <a:rPr lang="en" sz="1800"/>
              <a:t> data and designated the </a:t>
            </a:r>
            <a:r>
              <a:rPr lang="en" sz="1800"/>
              <a:t>overall</a:t>
            </a:r>
            <a:r>
              <a:rPr lang="en" sz="1800"/>
              <a:t> budget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400" y="824675"/>
            <a:ext cx="1981676" cy="139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Needs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636400" y="1853850"/>
            <a:ext cx="81222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Speeds up the checkout process, resulting in wait time periods during rush hours of operation to be minimized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Online queue-dequeue, push notifications for more natural varying checkout times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Boost employee morale by having a structured automated tasks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Reducing stress level of employees dealing with confusion to follow library procedures to lend laptops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Need of tracking to increase patrons liability on possible damages occurring when they check out the laptop</a:t>
            </a:r>
            <a:endParaRPr sz="1800"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125" y="687975"/>
            <a:ext cx="2373850" cy="1046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Need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729450" y="2078875"/>
            <a:ext cx="7688700" cy="28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Reduce angry patrons along with reducing frequently asked questions in regards to the loaning laptop process.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Decrease the repair frequency cost to make efficient use of resources to be lended out to patrons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Mandatory photo attachment feature of the new system in reducing damage repair costs along with the maintenance cost.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Provide detailed information about the lending process assisting in the proper logging, queueing, and the loaning support.</a:t>
            </a:r>
            <a:endParaRPr sz="1800"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125" y="687975"/>
            <a:ext cx="2373850" cy="1046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Requirement 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729450" y="2078875"/>
            <a:ext cx="7829700" cy="28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Small budget for changes to be taken care of to reduce long term costs of implementation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Solution needs to be economical and appropriate to implement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new system must integrated into legacy systems, ALEPH, to ensure compatibility.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New systems must have minimal costs with respect to hardware along with being easy to manage.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Hardware must be approved by Sheffield, Carolyn Associate Director, Library Technology &amp; Digital Strategies to ensure proper resource allocation and training.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 Part 1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Feasibility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 are so</a:t>
            </a:r>
            <a:r>
              <a:rPr lang="en" sz="1500"/>
              <a:t>me risks that occur when implementing this system, such as user familiarity with the technology. </a:t>
            </a:r>
            <a:r>
              <a:rPr lang="en" sz="1500"/>
              <a:t>For example, because ALEPH does not store pictures, we would have to implement an additional system to be able to store the pictures of laptops to check for damages.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change can cause confusion with the library employees, but we can fix this issue by requiring a seminar for all employees to familiarize the workers with the new system.  </a:t>
            </a:r>
            <a:endParaRPr sz="1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/>
              <a:t>Project size: The development team for the app will consist of 2 freelancers, the mobile app will take 6 months to develop, and the new system will be compatible with ALEPH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3">
            <a:alphaModFix/>
          </a:blip>
          <a:srcRect b="7188" l="15318" r="14990" t="9220"/>
          <a:stretch/>
        </p:blipFill>
        <p:spPr>
          <a:xfrm>
            <a:off x="5755650" y="765150"/>
            <a:ext cx="2006375" cy="1181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 Part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623125" y="1853850"/>
            <a:ext cx="7688700" cy="31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Feasibility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Economically feasible due to no need of profit from the library to lend laptops to patrons.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Loaning laptops to UMBC students is a student service that helps students who don’t have one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Reduces the necessary work of the administrative and technical staff while will reduce operational costs.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Ability to track damages of laptops with pictures to make the right decision on whom to charge for it.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Cut down some of the miscellaneous expenses such as printing cost, paper, and the storing cost for paper file storage and documents.</a:t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575" y="932125"/>
            <a:ext cx="2979635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 Part 3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729450" y="2078875"/>
            <a:ext cx="8277900" cy="29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Feasibility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Intangible elements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effective and efficient customer service by avoiding operational inefficiencies.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Boost employee morale leading up to an increase of goodwill of the library.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Environmentally friendly due to less consumption of paper.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600" y="1079325"/>
            <a:ext cx="2979635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 Part 4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264275" y="1792750"/>
            <a:ext cx="7688700" cy="31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</a:t>
            </a:r>
            <a:r>
              <a:rPr lang="en"/>
              <a:t> Feasibility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 e</a:t>
            </a:r>
            <a:r>
              <a:rPr lang="en"/>
              <a:t>xisting issues of the UMBC Laptop loaning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will reduce workload and any inconvenience for both the department and its patron.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Library has enough space to accommodate hardware devices so the implementation of the system would not affect any organizational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can be implemented within existing hardware devices of the library.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friendly with current library employees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 rotWithShape="1">
          <a:blip r:embed="rId3">
            <a:alphaModFix/>
          </a:blip>
          <a:srcRect b="0" l="2322" r="1698" t="0"/>
          <a:stretch/>
        </p:blipFill>
        <p:spPr>
          <a:xfrm>
            <a:off x="5271025" y="671275"/>
            <a:ext cx="3528200" cy="1376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Issues or Constraints 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scalability and interfacing problems due to integration of online reservation on myUMBC site due to the site being able to be accessed from different departments of UMBC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space for </a:t>
            </a:r>
            <a:r>
              <a:rPr lang="en"/>
              <a:t>additional</a:t>
            </a:r>
            <a:r>
              <a:rPr lang="en"/>
              <a:t> hardware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Such as servers</a:t>
            </a:r>
            <a:endParaRPr/>
          </a:p>
        </p:txBody>
      </p:sp>
      <p:pic>
        <p:nvPicPr>
          <p:cNvPr id="211" name="Google Shape;211;p30"/>
          <p:cNvPicPr preferRelativeResize="0"/>
          <p:nvPr/>
        </p:nvPicPr>
        <p:blipFill rotWithShape="1">
          <a:blip r:embed="rId3">
            <a:alphaModFix/>
          </a:blip>
          <a:srcRect b="14311" l="15073" r="3140" t="9480"/>
          <a:stretch/>
        </p:blipFill>
        <p:spPr>
          <a:xfrm>
            <a:off x="5473225" y="3392150"/>
            <a:ext cx="2944925" cy="151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Methodology</a:t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and implement our project using </a:t>
            </a:r>
            <a:r>
              <a:rPr b="1" lang="en"/>
              <a:t>Agile methodology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methodology will give us the  opportunity to work through prototyping to improve every iteration in the development cycle.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fit to address specific requirement changes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Flexible with increase of productivity for the team. </a:t>
            </a: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 rotWithShape="1">
          <a:blip r:embed="rId3">
            <a:alphaModFix/>
          </a:blip>
          <a:srcRect b="5937" l="15824" r="16198" t="4649"/>
          <a:stretch/>
        </p:blipFill>
        <p:spPr>
          <a:xfrm>
            <a:off x="7311425" y="529550"/>
            <a:ext cx="1564300" cy="161732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727950" y="14704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Introductions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563" y="2648450"/>
            <a:ext cx="3248879" cy="170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Plan</a:t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50" y="2167900"/>
            <a:ext cx="7554725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Omar Al-Hedari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0" y="2871850"/>
            <a:ext cx="76023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S</a:t>
            </a:r>
            <a:r>
              <a:rPr lang="en" sz="1800">
                <a:highlight>
                  <a:srgbClr val="FFFFFF"/>
                </a:highlight>
              </a:rPr>
              <a:t>uccessfully </a:t>
            </a:r>
            <a:r>
              <a:rPr lang="en">
                <a:highlight>
                  <a:srgbClr val="FFFFFF"/>
                </a:highlight>
              </a:rPr>
              <a:t>lead</a:t>
            </a:r>
            <a:r>
              <a:rPr lang="en" sz="1800">
                <a:highlight>
                  <a:srgbClr val="FFFFFF"/>
                </a:highlight>
              </a:rPr>
              <a:t> o</a:t>
            </a:r>
            <a:r>
              <a:rPr lang="en">
                <a:highlight>
                  <a:srgbClr val="FFFFFF"/>
                </a:highlight>
              </a:rPr>
              <a:t>n</a:t>
            </a:r>
            <a:r>
              <a:rPr lang="en" sz="1800">
                <a:highlight>
                  <a:srgbClr val="FFFFFF"/>
                </a:highlight>
              </a:rPr>
              <a:t>  </a:t>
            </a:r>
            <a:r>
              <a:rPr b="1" lang="en" sz="1800">
                <a:highlight>
                  <a:srgbClr val="FFFFFF"/>
                </a:highlight>
              </a:rPr>
              <a:t>implementation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Meeting timelines and budget requirements. 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Coordinates and prioritizes </a:t>
            </a:r>
            <a:r>
              <a:rPr b="1" lang="en" sz="1800">
                <a:highlight>
                  <a:srgbClr val="FFFFFF"/>
                </a:highlight>
              </a:rPr>
              <a:t>project</a:t>
            </a:r>
            <a:r>
              <a:rPr lang="en" sz="1800">
                <a:highlight>
                  <a:srgbClr val="FFFFFF"/>
                </a:highlight>
              </a:rPr>
              <a:t> tasks, manages timelines, maintains </a:t>
            </a:r>
            <a:r>
              <a:rPr b="1" lang="en" sz="1800">
                <a:highlight>
                  <a:srgbClr val="FFFFFF"/>
                </a:highlight>
              </a:rPr>
              <a:t>project</a:t>
            </a:r>
            <a:r>
              <a:rPr lang="en" sz="1800">
                <a:highlight>
                  <a:srgbClr val="FFFFFF"/>
                </a:highlight>
              </a:rPr>
              <a:t> plans 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Communicates status to  </a:t>
            </a:r>
            <a:r>
              <a:rPr b="1" lang="en" sz="1800">
                <a:highlight>
                  <a:srgbClr val="FFFFFF"/>
                </a:highlight>
              </a:rPr>
              <a:t>project</a:t>
            </a:r>
            <a:r>
              <a:rPr lang="en" sz="1800">
                <a:highlight>
                  <a:srgbClr val="FFFFFF"/>
                </a:highlight>
              </a:rPr>
              <a:t> sponsor</a:t>
            </a:r>
            <a:endParaRPr sz="1800"/>
          </a:p>
        </p:txBody>
      </p:sp>
      <p:sp>
        <p:nvSpPr>
          <p:cNvPr id="102" name="Google Shape;102;p15"/>
          <p:cNvSpPr txBox="1"/>
          <p:nvPr/>
        </p:nvSpPr>
        <p:spPr>
          <a:xfrm>
            <a:off x="862325" y="2078875"/>
            <a:ext cx="39159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Project Manager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475" y="670575"/>
            <a:ext cx="3413875" cy="20563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9750" y="3849582"/>
            <a:ext cx="2747450" cy="1293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Nima Roomi 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7650" y="2978175"/>
            <a:ext cx="7688700" cy="16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</a:t>
            </a:r>
            <a:r>
              <a:rPr lang="en" sz="1800"/>
              <a:t>esponsible for the underlying architecture of software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Serve as an interface between the programmers and management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Supervise and delegate software and programing tasks</a:t>
            </a:r>
            <a:endParaRPr sz="1800"/>
          </a:p>
        </p:txBody>
      </p:sp>
      <p:sp>
        <p:nvSpPr>
          <p:cNvPr id="111" name="Google Shape;111;p16"/>
          <p:cNvSpPr txBox="1"/>
          <p:nvPr/>
        </p:nvSpPr>
        <p:spPr>
          <a:xfrm>
            <a:off x="842050" y="2078850"/>
            <a:ext cx="41289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Lead Developer/Programmer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900" y="537875"/>
            <a:ext cx="3734850" cy="1972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Alex Varghese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7650" y="2899750"/>
            <a:ext cx="7688700" cy="16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Responsible for the architecture of the database to store and organize necessary information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charge of capacity planning of the proposed system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Also responsible software installation of the database and monitoring database performance</a:t>
            </a:r>
            <a:endParaRPr sz="1800"/>
          </a:p>
        </p:txBody>
      </p:sp>
      <p:sp>
        <p:nvSpPr>
          <p:cNvPr id="119" name="Google Shape;119;p17"/>
          <p:cNvSpPr txBox="1"/>
          <p:nvPr/>
        </p:nvSpPr>
        <p:spPr>
          <a:xfrm>
            <a:off x="862325" y="2078875"/>
            <a:ext cx="39159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Database Administrator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51" y="597437"/>
            <a:ext cx="3418725" cy="2202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Upen Adhikari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3118175"/>
            <a:ext cx="7688700" cy="16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Investigate users complaints and non-conformance issues.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Monitor risk management activities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Develop, recommend and monitor corrective and preventive actions</a:t>
            </a:r>
            <a:endParaRPr sz="1800"/>
          </a:p>
        </p:txBody>
      </p:sp>
      <p:sp>
        <p:nvSpPr>
          <p:cNvPr id="127" name="Google Shape;127;p18"/>
          <p:cNvSpPr txBox="1"/>
          <p:nvPr/>
        </p:nvSpPr>
        <p:spPr>
          <a:xfrm>
            <a:off x="612550" y="2078850"/>
            <a:ext cx="39159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Quality Assurance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625" y="698975"/>
            <a:ext cx="3787850" cy="2251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System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29450" y="2078875"/>
            <a:ext cx="7688700" cy="27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Introduction of laptop loan program in 2015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Three</a:t>
            </a:r>
            <a:r>
              <a:rPr lang="en" sz="1800"/>
              <a:t> </a:t>
            </a:r>
            <a:r>
              <a:rPr lang="en" sz="1800"/>
              <a:t>major revisions</a:t>
            </a:r>
            <a:r>
              <a:rPr lang="en" sz="1800"/>
              <a:t> conducted on the system since then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Primarily</a:t>
            </a:r>
            <a:r>
              <a:rPr lang="en" sz="1800"/>
              <a:t> manual check in and check out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Policies</a:t>
            </a:r>
            <a:r>
              <a:rPr lang="en" sz="1800"/>
              <a:t> and program lack </a:t>
            </a:r>
            <a:r>
              <a:rPr lang="en" sz="1800"/>
              <a:t>clarity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Lackluster website with </a:t>
            </a:r>
            <a:r>
              <a:rPr lang="en" sz="1800"/>
              <a:t>outdated</a:t>
            </a:r>
            <a:r>
              <a:rPr lang="en" sz="1800"/>
              <a:t> user design</a:t>
            </a:r>
            <a:r>
              <a:rPr lang="en" sz="1800"/>
              <a:t> principles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Flawed </a:t>
            </a:r>
            <a:r>
              <a:rPr lang="en" sz="1800"/>
              <a:t>and </a:t>
            </a:r>
            <a:r>
              <a:rPr lang="en" sz="1800"/>
              <a:t>unreliable </a:t>
            </a:r>
            <a:r>
              <a:rPr lang="en" sz="1800"/>
              <a:t>inventory management and tracking</a:t>
            </a:r>
            <a:endParaRPr sz="1800"/>
          </a:p>
        </p:txBody>
      </p:sp>
      <p:pic>
        <p:nvPicPr>
          <p:cNvPr id="135" name="Google Shape;135;p19"/>
          <p:cNvPicPr preferRelativeResize="0"/>
          <p:nvPr/>
        </p:nvPicPr>
        <p:blipFill/>
        <p:spPr>
          <a:xfrm>
            <a:off x="4731425" y="560300"/>
            <a:ext cx="3686725" cy="14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66450" y="13094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777075" y="2220225"/>
            <a:ext cx="76884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http://lib.guides.umbc.edu/c.php?g=961173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https://library.umbc.edu/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1250" y="531625"/>
            <a:ext cx="4972675" cy="18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556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Request - Purpose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27650" y="2078875"/>
            <a:ext cx="7688700" cy="29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Improve checkout and checkin </a:t>
            </a:r>
            <a:r>
              <a:rPr lang="en" sz="1800"/>
              <a:t>efficiency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 reliable program/system for inventory tracking and </a:t>
            </a:r>
            <a:r>
              <a:rPr lang="en" sz="1800"/>
              <a:t>management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Reduce patron errors and confusion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Reduce employee workload </a:t>
            </a:r>
            <a:r>
              <a:rPr lang="en" sz="1800"/>
              <a:t>significantly with</a:t>
            </a:r>
            <a:r>
              <a:rPr lang="en" sz="1800"/>
              <a:t> automation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Increase laptop loan and retention times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Raise patron accountability to reduce laptop repair and </a:t>
            </a:r>
            <a:r>
              <a:rPr lang="en" sz="1800"/>
              <a:t>maintenance</a:t>
            </a:r>
            <a:r>
              <a:rPr lang="en" sz="1800"/>
              <a:t> costs</a:t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575" y="837765"/>
            <a:ext cx="2915775" cy="11390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