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1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B6A7-4DF2-8336-7C12-02653FA1B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30" y="1936979"/>
            <a:ext cx="6606540" cy="2462213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direct marketing campaigns data of a Portuguese banking institution using Tableau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E0F84-FFEB-6B75-9C8D-B7C91E15128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769441"/>
          </a:xfrm>
        </p:spPr>
        <p:txBody>
          <a:bodyPr/>
          <a:lstStyle/>
          <a:p>
            <a:pPr algn="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r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N.S.P.Priyanka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9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40740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DASHBOARDS: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556470"/>
            <a:ext cx="6000115" cy="7185025"/>
            <a:chOff x="914400" y="1556470"/>
            <a:chExt cx="6000115" cy="7185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556470"/>
              <a:ext cx="5998209" cy="3296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872863"/>
              <a:ext cx="5999657" cy="38304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4704" y="8724645"/>
              <a:ext cx="5963285" cy="17145"/>
            </a:xfrm>
            <a:custGeom>
              <a:avLst/>
              <a:gdLst/>
              <a:ahLst/>
              <a:cxnLst/>
              <a:rect l="l" t="t" r="r" b="b"/>
              <a:pathLst>
                <a:path w="5963284" h="17145">
                  <a:moveTo>
                    <a:pt x="596277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62777" y="16763"/>
                  </a:lnTo>
                  <a:lnTo>
                    <a:pt x="5962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343110"/>
            <a:ext cx="6000115" cy="3333750"/>
            <a:chOff x="914400" y="1343110"/>
            <a:chExt cx="6000115" cy="3333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343110"/>
              <a:ext cx="5998209" cy="32961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704" y="4659503"/>
              <a:ext cx="5999480" cy="17145"/>
            </a:xfrm>
            <a:custGeom>
              <a:avLst/>
              <a:gdLst/>
              <a:ahLst/>
              <a:cxnLst/>
              <a:rect l="l" t="t" r="r" b="b"/>
              <a:pathLst>
                <a:path w="5999480" h="17145">
                  <a:moveTo>
                    <a:pt x="5999353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99353" y="16763"/>
                  </a:lnTo>
                  <a:lnTo>
                    <a:pt x="599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2004" y="4933314"/>
            <a:ext cx="8578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STO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IES: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400" y="5406245"/>
            <a:ext cx="5890260" cy="3606800"/>
            <a:chOff x="914400" y="5406245"/>
            <a:chExt cx="5890260" cy="3606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406245"/>
              <a:ext cx="5888990" cy="35688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704" y="8995867"/>
              <a:ext cx="5889625" cy="17145"/>
            </a:xfrm>
            <a:custGeom>
              <a:avLst/>
              <a:gdLst/>
              <a:ahLst/>
              <a:cxnLst/>
              <a:rect l="l" t="t" r="r" b="b"/>
              <a:pathLst>
                <a:path w="5889625" h="17145">
                  <a:moveTo>
                    <a:pt x="5889625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889625" y="16763"/>
                  </a:lnTo>
                  <a:lnTo>
                    <a:pt x="5889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70465"/>
            <a:ext cx="5927090" cy="3606165"/>
            <a:chOff x="914400" y="1070465"/>
            <a:chExt cx="5927090" cy="3606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070465"/>
              <a:ext cx="5925184" cy="35688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704" y="4659503"/>
              <a:ext cx="5926455" cy="17145"/>
            </a:xfrm>
            <a:custGeom>
              <a:avLst/>
              <a:gdLst/>
              <a:ahLst/>
              <a:cxnLst/>
              <a:rect l="l" t="t" r="r" b="b"/>
              <a:pathLst>
                <a:path w="5926455" h="17145">
                  <a:moveTo>
                    <a:pt x="592620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26201" y="16763"/>
                  </a:lnTo>
                  <a:lnTo>
                    <a:pt x="5926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4400" y="4921706"/>
            <a:ext cx="5798820" cy="3606800"/>
            <a:chOff x="914400" y="4921706"/>
            <a:chExt cx="5798820" cy="3606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21706"/>
              <a:ext cx="5797550" cy="35682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704" y="8511285"/>
              <a:ext cx="5798185" cy="17145"/>
            </a:xfrm>
            <a:custGeom>
              <a:avLst/>
              <a:gdLst/>
              <a:ahLst/>
              <a:cxnLst/>
              <a:rect l="l" t="t" r="r" b="b"/>
              <a:pathLst>
                <a:path w="5798184" h="17145">
                  <a:moveTo>
                    <a:pt x="5798185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798185" y="16763"/>
                  </a:lnTo>
                  <a:lnTo>
                    <a:pt x="5798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70465"/>
            <a:ext cx="5798820" cy="3606165"/>
            <a:chOff x="914400" y="1070465"/>
            <a:chExt cx="5798820" cy="3606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070465"/>
              <a:ext cx="5797550" cy="35688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704" y="4659503"/>
              <a:ext cx="5798185" cy="17145"/>
            </a:xfrm>
            <a:custGeom>
              <a:avLst/>
              <a:gdLst/>
              <a:ahLst/>
              <a:cxnLst/>
              <a:rect l="l" t="t" r="r" b="b"/>
              <a:pathLst>
                <a:path w="5798184" h="17145">
                  <a:moveTo>
                    <a:pt x="5798185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798185" y="16763"/>
                  </a:lnTo>
                  <a:lnTo>
                    <a:pt x="5798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4400" y="5163675"/>
            <a:ext cx="5927090" cy="3606800"/>
            <a:chOff x="914400" y="5163675"/>
            <a:chExt cx="5927090" cy="3606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163675"/>
              <a:ext cx="5925184" cy="3568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704" y="8753602"/>
              <a:ext cx="5926455" cy="17145"/>
            </a:xfrm>
            <a:custGeom>
              <a:avLst/>
              <a:gdLst/>
              <a:ahLst/>
              <a:cxnLst/>
              <a:rect l="l" t="t" r="r" b="b"/>
              <a:pathLst>
                <a:path w="5926455" h="17145">
                  <a:moveTo>
                    <a:pt x="5926201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5926201" y="16764"/>
                  </a:lnTo>
                  <a:lnTo>
                    <a:pt x="5926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70465"/>
            <a:ext cx="5944870" cy="3606165"/>
            <a:chOff x="914400" y="1070465"/>
            <a:chExt cx="5944870" cy="3606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070465"/>
              <a:ext cx="5943600" cy="35688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704" y="4659503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5944489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44489" y="16763"/>
                  </a:lnTo>
                  <a:lnTo>
                    <a:pt x="594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4400" y="4921706"/>
            <a:ext cx="5725795" cy="3606800"/>
            <a:chOff x="914400" y="4921706"/>
            <a:chExt cx="5725795" cy="3606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21706"/>
              <a:ext cx="5723890" cy="35682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704" y="8511285"/>
              <a:ext cx="5725160" cy="17145"/>
            </a:xfrm>
            <a:custGeom>
              <a:avLst/>
              <a:gdLst/>
              <a:ahLst/>
              <a:cxnLst/>
              <a:rect l="l" t="t" r="r" b="b"/>
              <a:pathLst>
                <a:path w="5725159" h="17145">
                  <a:moveTo>
                    <a:pt x="5725033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725033" y="16763"/>
                  </a:lnTo>
                  <a:lnTo>
                    <a:pt x="5725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9215"/>
            <a:ext cx="8464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PYTHON: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348739"/>
            <a:ext cx="5871845" cy="7664450"/>
            <a:chOff x="914400" y="1348739"/>
            <a:chExt cx="5871845" cy="7664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348739"/>
              <a:ext cx="5760720" cy="3775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704" y="5144135"/>
              <a:ext cx="5761990" cy="17145"/>
            </a:xfrm>
            <a:custGeom>
              <a:avLst/>
              <a:gdLst/>
              <a:ahLst/>
              <a:cxnLst/>
              <a:rect l="l" t="t" r="r" b="b"/>
              <a:pathLst>
                <a:path w="5761990" h="17145">
                  <a:moveTo>
                    <a:pt x="5761608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761608" y="16763"/>
                  </a:lnTo>
                  <a:lnTo>
                    <a:pt x="5761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200014"/>
              <a:ext cx="5870575" cy="3775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704" y="8995866"/>
              <a:ext cx="5871845" cy="17145"/>
            </a:xfrm>
            <a:custGeom>
              <a:avLst/>
              <a:gdLst/>
              <a:ahLst/>
              <a:cxnLst/>
              <a:rect l="l" t="t" r="r" b="b"/>
              <a:pathLst>
                <a:path w="5871845" h="17145">
                  <a:moveTo>
                    <a:pt x="587133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871337" y="16763"/>
                  </a:lnTo>
                  <a:lnTo>
                    <a:pt x="5871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64235"/>
            <a:ext cx="5871845" cy="3812540"/>
            <a:chOff x="914400" y="864235"/>
            <a:chExt cx="5871845" cy="381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864235"/>
              <a:ext cx="5870575" cy="3775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704" y="4659502"/>
              <a:ext cx="5871845" cy="17145"/>
            </a:xfrm>
            <a:custGeom>
              <a:avLst/>
              <a:gdLst/>
              <a:ahLst/>
              <a:cxnLst/>
              <a:rect l="l" t="t" r="r" b="b"/>
              <a:pathLst>
                <a:path w="5871845" h="17145">
                  <a:moveTo>
                    <a:pt x="587133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871337" y="16763"/>
                  </a:lnTo>
                  <a:lnTo>
                    <a:pt x="5871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4400" y="4957445"/>
            <a:ext cx="5871845" cy="3813175"/>
            <a:chOff x="914400" y="4957445"/>
            <a:chExt cx="5871845" cy="38131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57445"/>
              <a:ext cx="5870575" cy="37750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704" y="8753602"/>
              <a:ext cx="5871845" cy="17145"/>
            </a:xfrm>
            <a:custGeom>
              <a:avLst/>
              <a:gdLst/>
              <a:ahLst/>
              <a:cxnLst/>
              <a:rect l="l" t="t" r="r" b="b"/>
              <a:pathLst>
                <a:path w="5871845" h="17145">
                  <a:moveTo>
                    <a:pt x="5871337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5871337" y="16764"/>
                  </a:lnTo>
                  <a:lnTo>
                    <a:pt x="58713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64235"/>
            <a:ext cx="5927090" cy="7663815"/>
            <a:chOff x="914400" y="864235"/>
            <a:chExt cx="5927090" cy="7663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864235"/>
              <a:ext cx="5888990" cy="3775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659502"/>
              <a:ext cx="5925184" cy="3830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704" y="8511286"/>
              <a:ext cx="5926455" cy="17145"/>
            </a:xfrm>
            <a:custGeom>
              <a:avLst/>
              <a:gdLst/>
              <a:ahLst/>
              <a:cxnLst/>
              <a:rect l="l" t="t" r="r" b="b"/>
              <a:pathLst>
                <a:path w="5926455" h="17145">
                  <a:moveTo>
                    <a:pt x="592620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26201" y="16763"/>
                  </a:lnTo>
                  <a:lnTo>
                    <a:pt x="5926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64235"/>
            <a:ext cx="5927090" cy="3812540"/>
            <a:chOff x="914400" y="864235"/>
            <a:chExt cx="5927090" cy="3812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864235"/>
              <a:ext cx="5925184" cy="3775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704" y="4659502"/>
              <a:ext cx="5926455" cy="17145"/>
            </a:xfrm>
            <a:custGeom>
              <a:avLst/>
              <a:gdLst/>
              <a:ahLst/>
              <a:cxnLst/>
              <a:rect l="l" t="t" r="r" b="b"/>
              <a:pathLst>
                <a:path w="5926455" h="17145">
                  <a:moveTo>
                    <a:pt x="5926201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26201" y="16763"/>
                  </a:lnTo>
                  <a:lnTo>
                    <a:pt x="59262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9215"/>
            <a:ext cx="6156325" cy="323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5.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sheet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335"/>
              </a:spcBef>
            </a:pP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cellular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univeristy.degree</a:t>
            </a:r>
            <a:r>
              <a:rPr sz="1200" dirty="0">
                <a:latin typeface="Times New Roman"/>
                <a:cs typeface="Times New Roman"/>
              </a:rPr>
              <a:t> has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hishest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cellular</a:t>
            </a:r>
            <a:r>
              <a:rPr sz="1200" dirty="0">
                <a:latin typeface="Times New Roman"/>
                <a:cs typeface="Times New Roman"/>
              </a:rPr>
              <a:t> basic.9y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least.</a:t>
            </a:r>
            <a:endParaRPr sz="1200">
              <a:latin typeface="Times New Roman"/>
              <a:cs typeface="Times New Roman"/>
            </a:endParaRPr>
          </a:p>
          <a:p>
            <a:pPr marL="12700" marR="92075">
              <a:lnSpc>
                <a:spcPts val="138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sheet </a:t>
            </a:r>
            <a:r>
              <a:rPr sz="1200" spc="-5" dirty="0">
                <a:latin typeface="Times New Roman"/>
                <a:cs typeface="Times New Roman"/>
              </a:rPr>
              <a:t>shows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Job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respect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Cons.Conf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Cons.Price.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always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where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unknown.</a:t>
            </a:r>
            <a:endParaRPr sz="1200">
              <a:latin typeface="Times New Roman"/>
              <a:cs typeface="Times New Roman"/>
            </a:endParaRPr>
          </a:p>
          <a:p>
            <a:pPr marL="12700" marR="178435">
              <a:lnSpc>
                <a:spcPts val="138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map </a:t>
            </a:r>
            <a:r>
              <a:rPr sz="1200" spc="-5" dirty="0">
                <a:latin typeface="Times New Roman"/>
                <a:cs typeface="Times New Roman"/>
              </a:rPr>
              <a:t>representing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dirty="0">
                <a:latin typeface="Times New Roman"/>
                <a:cs typeface="Times New Roman"/>
              </a:rPr>
              <a:t> Loan,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Marital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5" dirty="0">
                <a:latin typeface="Times New Roman"/>
                <a:cs typeface="Times New Roman"/>
              </a:rPr>
              <a:t>respect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sum</a:t>
            </a:r>
            <a:r>
              <a:rPr sz="1200" dirty="0">
                <a:latin typeface="Times New Roman"/>
                <a:cs typeface="Times New Roman"/>
              </a:rPr>
              <a:t> of </a:t>
            </a:r>
            <a:r>
              <a:rPr sz="1200" spc="-5" dirty="0">
                <a:latin typeface="Times New Roman"/>
                <a:cs typeface="Times New Roman"/>
              </a:rPr>
              <a:t>duration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Pdays. </a:t>
            </a:r>
            <a:r>
              <a:rPr sz="1200" spc="-5" dirty="0">
                <a:latin typeface="Times New Roman"/>
                <a:cs typeface="Times New Roman"/>
              </a:rPr>
              <a:t>Pdays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married</a:t>
            </a:r>
            <a:r>
              <a:rPr sz="1200" dirty="0">
                <a:latin typeface="Times New Roman"/>
                <a:cs typeface="Times New Roman"/>
              </a:rPr>
              <a:t> people.</a:t>
            </a:r>
            <a:endParaRPr sz="1200">
              <a:latin typeface="Times New Roman"/>
              <a:cs typeface="Times New Roman"/>
            </a:endParaRPr>
          </a:p>
          <a:p>
            <a:pPr marL="12700" marR="175895">
              <a:lnSpc>
                <a:spcPts val="138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fourth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shows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Relation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between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Potcome,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May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the </a:t>
            </a:r>
            <a:r>
              <a:rPr sz="1200" spc="-5" dirty="0">
                <a:latin typeface="Times New Roman"/>
                <a:cs typeface="Times New Roman"/>
              </a:rPr>
              <a:t>highest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count.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Times New Roman"/>
                <a:cs typeface="Times New Roman"/>
              </a:rPr>
              <a:t>Dashboard shows</a:t>
            </a:r>
            <a:r>
              <a:rPr sz="1200" dirty="0">
                <a:latin typeface="Times New Roman"/>
                <a:cs typeface="Times New Roman"/>
              </a:rPr>
              <a:t> visualizations of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four</a:t>
            </a:r>
            <a:r>
              <a:rPr sz="1200" dirty="0">
                <a:latin typeface="Times New Roman"/>
                <a:cs typeface="Times New Roman"/>
              </a:rPr>
              <a:t> datasets of </a:t>
            </a:r>
            <a:r>
              <a:rPr sz="1200" spc="-5" dirty="0">
                <a:latin typeface="Times New Roman"/>
                <a:cs typeface="Times New Roman"/>
              </a:rPr>
              <a:t>Portugese</a:t>
            </a:r>
            <a:r>
              <a:rPr sz="1200" dirty="0">
                <a:latin typeface="Times New Roman"/>
                <a:cs typeface="Times New Roman"/>
              </a:rPr>
              <a:t> Banking Institution.</a:t>
            </a:r>
            <a:endParaRPr sz="1200">
              <a:latin typeface="Times New Roman"/>
              <a:cs typeface="Times New Roman"/>
            </a:endParaRPr>
          </a:p>
          <a:p>
            <a:pPr marL="12700" marR="49530">
              <a:lnSpc>
                <a:spcPts val="1380"/>
              </a:lnSpc>
              <a:spcBef>
                <a:spcPts val="340"/>
              </a:spcBef>
            </a:pPr>
            <a:r>
              <a:rPr sz="1200" spc="-5" dirty="0">
                <a:latin typeface="Times New Roman"/>
                <a:cs typeface="Times New Roman"/>
              </a:rPr>
              <a:t>We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Portugese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banking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Institution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dirty="0">
                <a:latin typeface="Times New Roman"/>
                <a:cs typeface="Times New Roman"/>
              </a:rPr>
              <a:t> of that data using those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2135" y="897128"/>
            <a:ext cx="1667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CONTENTS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350009"/>
            <a:ext cx="3904615" cy="250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CHAPTERS</a:t>
            </a:r>
            <a:endParaRPr sz="12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1080"/>
              </a:spcBef>
            </a:pPr>
            <a:r>
              <a:rPr sz="1200" spc="-5" dirty="0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  <a:spcBef>
                <a:spcPts val="880"/>
              </a:spcBef>
            </a:pPr>
            <a:r>
              <a:rPr sz="1200" spc="-5" dirty="0">
                <a:latin typeface="Times New Roman"/>
                <a:cs typeface="Times New Roman"/>
              </a:rPr>
              <a:t>CHAPTER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053465" lvl="1" indent="-22669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1054100" algn="l"/>
              </a:tabLst>
            </a:pPr>
            <a:r>
              <a:rPr sz="1200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053465" lvl="1" indent="-22669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1054100" algn="l"/>
              </a:tabLst>
            </a:pP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marL="1053465" lvl="1" indent="-22669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1054100" algn="l"/>
              </a:tabLst>
            </a:pPr>
            <a:r>
              <a:rPr sz="1200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marL="1053465" lvl="1" indent="-226695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1054100" algn="l"/>
              </a:tabLst>
            </a:pPr>
            <a:r>
              <a:rPr sz="1200" spc="-5" dirty="0">
                <a:latin typeface="Times New Roman"/>
                <a:cs typeface="Times New Roman"/>
              </a:rPr>
              <a:t>PURPOSE</a:t>
            </a:r>
            <a:endParaRPr sz="1200">
              <a:latin typeface="Times New Roman"/>
              <a:cs typeface="Times New Roman"/>
            </a:endParaRPr>
          </a:p>
          <a:p>
            <a:pPr marL="1071245" lvl="1" indent="-24257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1071880" algn="l"/>
              </a:tabLst>
            </a:pP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EXISTING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TECHNOLOGY</a:t>
            </a:r>
            <a:endParaRPr sz="1100">
              <a:latin typeface="Times New Roman"/>
              <a:cs typeface="Times New Roman"/>
            </a:endParaRPr>
          </a:p>
          <a:p>
            <a:pPr marL="1071245" lvl="1" indent="-2425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071880" algn="l"/>
              </a:tabLst>
            </a:pPr>
            <a:r>
              <a:rPr sz="1200" spc="-5" dirty="0">
                <a:latin typeface="Times New Roman"/>
                <a:cs typeface="Times New Roman"/>
              </a:rPr>
              <a:t>PROPOSED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584" y="4303903"/>
            <a:ext cx="3038475" cy="30251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spc="-5" dirty="0">
                <a:latin typeface="Times New Roman"/>
                <a:cs typeface="Times New Roman"/>
              </a:rPr>
              <a:t>CHAPTER </a:t>
            </a:r>
            <a:r>
              <a:rPr sz="1200" dirty="0">
                <a:latin typeface="Times New Roman"/>
                <a:cs typeface="Times New Roman"/>
              </a:rPr>
              <a:t>2:</a:t>
            </a:r>
            <a:r>
              <a:rPr sz="1200" spc="-5" dirty="0">
                <a:latin typeface="Times New Roman"/>
                <a:cs typeface="Times New Roman"/>
              </a:rPr>
              <a:t> REQIUREMENTS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" dirty="0">
                <a:latin typeface="Times New Roman"/>
                <a:cs typeface="Times New Roman"/>
              </a:rPr>
              <a:t> ANALYSIS</a:t>
            </a:r>
            <a:endParaRPr sz="12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85519" algn="l"/>
              </a:tabLst>
            </a:pPr>
            <a:r>
              <a:rPr sz="1200" spc="-5" dirty="0">
                <a:latin typeface="Times New Roman"/>
                <a:cs typeface="Times New Roman"/>
              </a:rPr>
              <a:t>PLATFORM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85519" algn="l"/>
              </a:tabLst>
            </a:pPr>
            <a:r>
              <a:rPr sz="1200" spc="-5" dirty="0">
                <a:latin typeface="Times New Roman"/>
                <a:cs typeface="Times New Roman"/>
              </a:rPr>
              <a:t>MODULE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CHAPTER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3:</a:t>
            </a:r>
            <a:r>
              <a:rPr sz="1200" spc="-5" dirty="0">
                <a:latin typeface="Times New Roman"/>
                <a:cs typeface="Times New Roman"/>
              </a:rPr>
              <a:t> DESIGN</a:t>
            </a:r>
            <a:r>
              <a:rPr sz="1200" dirty="0">
                <a:latin typeface="Times New Roman"/>
                <a:cs typeface="Times New Roman"/>
              </a:rPr>
              <a:t> &amp;</a:t>
            </a:r>
            <a:r>
              <a:rPr sz="1200" spc="-5" dirty="0">
                <a:latin typeface="Times New Roman"/>
                <a:cs typeface="Times New Roman"/>
              </a:rPr>
              <a:t> IMPLEMENTATION</a:t>
            </a:r>
            <a:endParaRPr sz="12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85519" algn="l"/>
              </a:tabLst>
            </a:pPr>
            <a:r>
              <a:rPr sz="1200" spc="-5" dirty="0">
                <a:latin typeface="Times New Roman"/>
                <a:cs typeface="Times New Roman"/>
              </a:rPr>
              <a:t>ALGORITHMS</a:t>
            </a:r>
            <a:endParaRPr sz="12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985519" algn="l"/>
              </a:tabLst>
            </a:pPr>
            <a:r>
              <a:rPr sz="1200" spc="-5" dirty="0">
                <a:latin typeface="Times New Roman"/>
                <a:cs typeface="Times New Roman"/>
              </a:rPr>
              <a:t>PSEUDO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CODE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200" spc="-5" dirty="0">
                <a:latin typeface="Times New Roman"/>
                <a:cs typeface="Times New Roman"/>
              </a:rPr>
              <a:t>CHAPTER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SCREENSHOTS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200" spc="-5" dirty="0">
                <a:latin typeface="Times New Roman"/>
                <a:cs typeface="Times New Roman"/>
              </a:rPr>
              <a:t>CHAPTER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200" spc="-5" dirty="0">
                <a:latin typeface="Times New Roman"/>
                <a:cs typeface="Times New Roman"/>
              </a:rPr>
              <a:t>CHAPTER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7958" y="839215"/>
            <a:ext cx="1624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804" y="1368297"/>
            <a:ext cx="6252845" cy="266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1.1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translating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charts,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resulting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outliers,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 about the </a:t>
            </a:r>
            <a:r>
              <a:rPr sz="1200" spc="-5" dirty="0">
                <a:latin typeface="Times New Roman"/>
                <a:cs typeface="Times New Roman"/>
              </a:rPr>
              <a:t>information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represented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marR="111760">
              <a:lnSpc>
                <a:spcPts val="1380"/>
              </a:lnSpc>
            </a:pPr>
            <a:r>
              <a:rPr sz="1200" spc="-5" dirty="0">
                <a:latin typeface="Times New Roman"/>
                <a:cs typeface="Times New Roman"/>
              </a:rPr>
              <a:t>Data 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gain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amounts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recognize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errors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Making</a:t>
            </a:r>
            <a:r>
              <a:rPr sz="1200" dirty="0">
                <a:latin typeface="Times New Roman"/>
                <a:cs typeface="Times New Roman"/>
              </a:rPr>
              <a:t> sense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these </a:t>
            </a:r>
            <a:r>
              <a:rPr sz="1200" spc="-5" dirty="0">
                <a:latin typeface="Times New Roman"/>
                <a:cs typeface="Times New Roman"/>
              </a:rPr>
              <a:t>patterns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 the users</a:t>
            </a:r>
            <a:endParaRPr sz="1200">
              <a:latin typeface="Times New Roman"/>
              <a:cs typeface="Times New Roman"/>
            </a:endParaRPr>
          </a:p>
          <a:p>
            <a:pPr marL="12700" marR="366395">
              <a:lnSpc>
                <a:spcPts val="1370"/>
              </a:lnSpc>
              <a:spcBef>
                <a:spcPts val="10"/>
              </a:spcBef>
            </a:pPr>
            <a:r>
              <a:rPr sz="1200" spc="-5" dirty="0">
                <a:latin typeface="Times New Roman"/>
                <a:cs typeface="Times New Roman"/>
              </a:rPr>
              <a:t>pay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attention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flags</a:t>
            </a:r>
            <a:r>
              <a:rPr sz="1200" spc="5" dirty="0">
                <a:latin typeface="Times New Roman"/>
                <a:cs typeface="Times New Roman"/>
              </a:rPr>
              <a:t> 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progress.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basic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uses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Visualization </a:t>
            </a:r>
            <a:r>
              <a:rPr sz="1200" spc="-2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technique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 as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follows:</a:t>
            </a:r>
            <a:endParaRPr sz="1200">
              <a:latin typeface="Times New Roman"/>
              <a:cs typeface="Times New Roman"/>
            </a:endParaRPr>
          </a:p>
          <a:p>
            <a:pPr marL="140335" indent="-128270">
              <a:lnSpc>
                <a:spcPts val="1315"/>
              </a:lnSpc>
              <a:buSzPct val="91666"/>
              <a:buAutoNum type="arabicParenR"/>
              <a:tabLst>
                <a:tab pos="140970" algn="l"/>
              </a:tabLst>
            </a:pP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the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mining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process,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it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acts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 primary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step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 the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pre-processing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portion.</a:t>
            </a:r>
            <a:endParaRPr sz="1200">
              <a:latin typeface="Times New Roman"/>
              <a:cs typeface="Times New Roman"/>
            </a:endParaRPr>
          </a:p>
          <a:p>
            <a:pPr marL="12700" marR="327025">
              <a:lnSpc>
                <a:spcPts val="1380"/>
              </a:lnSpc>
              <a:spcBef>
                <a:spcPts val="65"/>
              </a:spcBef>
              <a:buSzPct val="91666"/>
              <a:buAutoNum type="arabicParenR"/>
              <a:tabLst>
                <a:tab pos="140970" algn="l"/>
              </a:tabLst>
            </a:pP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supports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cleaning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finding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incorrect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corrupted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or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missing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values. </a:t>
            </a:r>
            <a:r>
              <a:rPr sz="1200" spc="-2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3)It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powerful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technique to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explore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presentable</a:t>
            </a:r>
            <a:r>
              <a:rPr sz="1200" spc="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interpretable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 marR="66675">
              <a:lnSpc>
                <a:spcPts val="1380"/>
              </a:lnSpc>
              <a:buSzPct val="91666"/>
              <a:buAutoNum type="arabicParenR" startAt="4"/>
              <a:tabLst>
                <a:tab pos="140970" algn="l"/>
              </a:tabLst>
            </a:pP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also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helps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construct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select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variables,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means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we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have to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determine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which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variable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to </a:t>
            </a:r>
            <a:r>
              <a:rPr sz="1200" spc="-2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include</a:t>
            </a: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discard in the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40335" indent="-128270">
              <a:lnSpc>
                <a:spcPts val="1345"/>
              </a:lnSpc>
              <a:buSzPct val="91666"/>
              <a:buAutoNum type="arabicParenR" startAt="4"/>
              <a:tabLst>
                <a:tab pos="140970" algn="l"/>
              </a:tabLst>
            </a:pPr>
            <a:r>
              <a:rPr sz="1200" spc="-1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 the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process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of Data</a:t>
            </a:r>
            <a:r>
              <a:rPr sz="1200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Reduction,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it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also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plays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a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crucial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role while combining</a:t>
            </a:r>
            <a:r>
              <a:rPr sz="12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12121"/>
                </a:solidFill>
                <a:latin typeface="Times New Roman"/>
                <a:cs typeface="Times New Roman"/>
              </a:rPr>
              <a:t>categories.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088" y="4497451"/>
            <a:ext cx="6255385" cy="466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lvl="1" indent="-3048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175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PROBLEM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DEFINITION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450">
              <a:latin typeface="Times New Roman"/>
              <a:cs typeface="Times New Roman"/>
            </a:endParaRPr>
          </a:p>
          <a:p>
            <a:pPr marL="102235" marR="3810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dirty="0">
                <a:latin typeface="Times New Roman"/>
                <a:cs typeface="Times New Roman"/>
              </a:rPr>
              <a:t> of the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given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Portuguese </a:t>
            </a:r>
            <a:r>
              <a:rPr sz="1200" spc="-5" dirty="0">
                <a:latin typeface="Times New Roman"/>
                <a:cs typeface="Times New Roman"/>
              </a:rPr>
              <a:t>banking</a:t>
            </a:r>
            <a:r>
              <a:rPr sz="1200" dirty="0">
                <a:latin typeface="Times New Roman"/>
                <a:cs typeface="Times New Roman"/>
              </a:rPr>
              <a:t> institution.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marketing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on </a:t>
            </a:r>
            <a:r>
              <a:rPr sz="1200" dirty="0">
                <a:latin typeface="Times New Roman"/>
                <a:cs typeface="Times New Roman"/>
              </a:rPr>
              <a:t>phone </a:t>
            </a:r>
            <a:r>
              <a:rPr sz="1200" spc="-5" dirty="0">
                <a:latin typeface="Times New Roman"/>
                <a:cs typeface="Times New Roman"/>
              </a:rPr>
              <a:t>calls.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(bank</a:t>
            </a:r>
            <a:r>
              <a:rPr sz="1200" dirty="0">
                <a:latin typeface="Times New Roman"/>
                <a:cs typeface="Times New Roman"/>
              </a:rPr>
              <a:t> term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deposit)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('yes')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('no') subscribed.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four </a:t>
            </a:r>
            <a:r>
              <a:rPr sz="1200" spc="-5" dirty="0">
                <a:latin typeface="Times New Roman"/>
                <a:cs typeface="Times New Roman"/>
              </a:rPr>
              <a:t>datasets:</a:t>
            </a:r>
            <a:endParaRPr sz="1200">
              <a:latin typeface="Times New Roman"/>
              <a:cs typeface="Times New Roman"/>
            </a:endParaRPr>
          </a:p>
          <a:p>
            <a:pPr marL="102235" marR="5080" lvl="2">
              <a:lnSpc>
                <a:spcPts val="1380"/>
              </a:lnSpc>
              <a:spcBef>
                <a:spcPts val="35"/>
              </a:spcBef>
              <a:buSzPct val="91666"/>
              <a:buAutoNum type="arabicPeriod"/>
              <a:tabLst>
                <a:tab pos="217804" algn="l"/>
              </a:tabLst>
            </a:pPr>
            <a:r>
              <a:rPr sz="1200" spc="-5" dirty="0">
                <a:latin typeface="Times New Roman"/>
                <a:cs typeface="Times New Roman"/>
              </a:rPr>
              <a:t>bank-additional-full.csv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(41188)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" dirty="0">
                <a:latin typeface="Times New Roman"/>
                <a:cs typeface="Times New Roman"/>
              </a:rPr>
              <a:t> 2008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5" dirty="0">
                <a:latin typeface="Times New Roman"/>
                <a:cs typeface="Times New Roman"/>
              </a:rPr>
              <a:t>November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2010),</a:t>
            </a:r>
            <a:r>
              <a:rPr sz="1200" dirty="0">
                <a:latin typeface="Times New Roman"/>
                <a:cs typeface="Times New Roman"/>
              </a:rPr>
              <a:t> very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the</a:t>
            </a:r>
            <a:r>
              <a:rPr sz="1200" spc="-5" dirty="0">
                <a:latin typeface="Times New Roman"/>
                <a:cs typeface="Times New Roman"/>
              </a:rPr>
              <a:t> 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[Moro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</a:t>
            </a:r>
            <a:r>
              <a:rPr sz="1200" dirty="0">
                <a:latin typeface="Times New Roman"/>
                <a:cs typeface="Times New Roman"/>
              </a:rPr>
              <a:t> al., 2014]</a:t>
            </a:r>
            <a:endParaRPr sz="1200">
              <a:latin typeface="Times New Roman"/>
              <a:cs typeface="Times New Roman"/>
            </a:endParaRPr>
          </a:p>
          <a:p>
            <a:pPr marL="102235" marR="135890" lvl="2">
              <a:lnSpc>
                <a:spcPts val="1380"/>
              </a:lnSpc>
              <a:buSzPct val="91666"/>
              <a:buAutoNum type="arabicPeriod"/>
              <a:tabLst>
                <a:tab pos="217804" algn="l"/>
              </a:tabLst>
            </a:pPr>
            <a:r>
              <a:rPr sz="1200" spc="-5" dirty="0">
                <a:latin typeface="Times New Roman"/>
                <a:cs typeface="Times New Roman"/>
              </a:rPr>
              <a:t>bank-additional.csv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10%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examples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(4119),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randomly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3.bank-full.csv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ordered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(older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dirty="0">
                <a:latin typeface="Times New Roman"/>
                <a:cs typeface="Times New Roman"/>
              </a:rPr>
              <a:t> inputs).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4.bank.csv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10%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randomly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selected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(older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version</a:t>
            </a:r>
            <a:r>
              <a:rPr sz="1200" dirty="0">
                <a:latin typeface="Times New Roman"/>
                <a:cs typeface="Times New Roman"/>
              </a:rPr>
              <a:t> of this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less</a:t>
            </a:r>
            <a:r>
              <a:rPr sz="1200" dirty="0">
                <a:latin typeface="Times New Roman"/>
                <a:cs typeface="Times New Roman"/>
              </a:rPr>
              <a:t> inputs).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smallest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provided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test</a:t>
            </a:r>
            <a:r>
              <a:rPr sz="1200" dirty="0">
                <a:latin typeface="Times New Roman"/>
                <a:cs typeface="Times New Roman"/>
              </a:rPr>
              <a:t> more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computationally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demanding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machine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(e.g.,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SVM).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classification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goal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</a:t>
            </a:r>
            <a:r>
              <a:rPr sz="1200" dirty="0">
                <a:latin typeface="Times New Roman"/>
                <a:cs typeface="Times New Roman"/>
              </a:rPr>
              <a:t> if the</a:t>
            </a:r>
            <a:r>
              <a:rPr sz="1200" spc="-5" dirty="0">
                <a:latin typeface="Times New Roman"/>
                <a:cs typeface="Times New Roman"/>
              </a:rPr>
              <a:t> client</a:t>
            </a:r>
            <a:r>
              <a:rPr sz="1200" dirty="0">
                <a:latin typeface="Times New Roman"/>
                <a:cs typeface="Times New Roman"/>
              </a:rPr>
              <a:t> will subscribe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(yes/no)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deposit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(variable</a:t>
            </a:r>
            <a:r>
              <a:rPr sz="1200" dirty="0">
                <a:latin typeface="Times New Roman"/>
                <a:cs typeface="Times New Roman"/>
              </a:rPr>
              <a:t> y).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02235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bank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216535" indent="-114935">
              <a:lnSpc>
                <a:spcPts val="1380"/>
              </a:lnSpc>
              <a:buAutoNum type="arabicPlain"/>
              <a:tabLst>
                <a:tab pos="217170" algn="l"/>
              </a:tabLst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(numeric)</a:t>
            </a:r>
            <a:endParaRPr sz="1200">
              <a:latin typeface="Times New Roman"/>
              <a:cs typeface="Times New Roman"/>
            </a:endParaRPr>
          </a:p>
          <a:p>
            <a:pPr marL="102235" marR="2122805">
              <a:lnSpc>
                <a:spcPts val="1380"/>
              </a:lnSpc>
              <a:spcBef>
                <a:spcPts val="65"/>
              </a:spcBef>
              <a:buAutoNum type="arabicPlain"/>
              <a:tabLst>
                <a:tab pos="217170" algn="l"/>
              </a:tabLst>
            </a:pPr>
            <a:r>
              <a:rPr sz="1200" dirty="0">
                <a:latin typeface="Times New Roman"/>
                <a:cs typeface="Times New Roman"/>
              </a:rPr>
              <a:t>- job : type of job </a:t>
            </a:r>
            <a:r>
              <a:rPr sz="1200" spc="-5" dirty="0">
                <a:latin typeface="Times New Roman"/>
                <a:cs typeface="Times New Roman"/>
              </a:rPr>
              <a:t>(categorical: </a:t>
            </a:r>
            <a:r>
              <a:rPr sz="1200" dirty="0">
                <a:latin typeface="Times New Roman"/>
                <a:cs typeface="Times New Roman"/>
              </a:rPr>
              <a:t>'admin.','blue-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collar','entrepreneur','housemaid','management','retired','self-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employed','services','student','technician','unemployed','unknown')</a:t>
            </a:r>
            <a:endParaRPr sz="1200">
              <a:latin typeface="Times New Roman"/>
              <a:cs typeface="Times New Roman"/>
            </a:endParaRPr>
          </a:p>
          <a:p>
            <a:pPr marL="102235" marR="27305">
              <a:lnSpc>
                <a:spcPts val="1380"/>
              </a:lnSpc>
              <a:buAutoNum type="arabicPlain"/>
              <a:tabLst>
                <a:tab pos="217170" algn="l"/>
              </a:tabLst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marital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marital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'divorced','married','single','unknown';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'divorced'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divorced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widowed)</a:t>
            </a:r>
            <a:endParaRPr sz="1200">
              <a:latin typeface="Times New Roman"/>
              <a:cs typeface="Times New Roman"/>
            </a:endParaRPr>
          </a:p>
          <a:p>
            <a:pPr marL="102235" marR="48895">
              <a:lnSpc>
                <a:spcPts val="1380"/>
              </a:lnSpc>
              <a:buAutoNum type="arabicPlain"/>
              <a:tabLst>
                <a:tab pos="217170" algn="l"/>
              </a:tabLst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'basic.4y','basic.6y','basic.9y','high.school','illiterate','professional.course',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'university.degree', </a:t>
            </a:r>
            <a:r>
              <a:rPr sz="1200" dirty="0">
                <a:latin typeface="Times New Roman"/>
                <a:cs typeface="Times New Roman"/>
              </a:rPr>
              <a:t>'unknown')</a:t>
            </a:r>
            <a:endParaRPr sz="1200">
              <a:latin typeface="Times New Roman"/>
              <a:cs typeface="Times New Roman"/>
            </a:endParaRPr>
          </a:p>
          <a:p>
            <a:pPr marL="216535" indent="-114935">
              <a:lnSpc>
                <a:spcPts val="1345"/>
              </a:lnSpc>
              <a:buAutoNum type="arabicPlain"/>
              <a:tabLst>
                <a:tab pos="217170" algn="l"/>
              </a:tabLst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default: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credit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default?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'no','yes','unknown')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04" y="840740"/>
            <a:ext cx="6254750" cy="84150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8900" marR="2247265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6 - housing: </a:t>
            </a:r>
            <a:r>
              <a:rPr sz="1200" spc="-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housing </a:t>
            </a:r>
            <a:r>
              <a:rPr sz="1200" spc="-5" dirty="0">
                <a:latin typeface="Times New Roman"/>
                <a:cs typeface="Times New Roman"/>
              </a:rPr>
              <a:t>loan? (categorical: </a:t>
            </a:r>
            <a:r>
              <a:rPr sz="1200" dirty="0">
                <a:latin typeface="Times New Roman"/>
                <a:cs typeface="Times New Roman"/>
              </a:rPr>
              <a:t>'no','yes','unknown')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7 -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loan: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personal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loan?</a:t>
            </a:r>
            <a:r>
              <a:rPr sz="1200" spc="-5" dirty="0">
                <a:latin typeface="Times New Roman"/>
                <a:cs typeface="Times New Roman"/>
              </a:rPr>
              <a:t> (categorical:</a:t>
            </a:r>
            <a:r>
              <a:rPr sz="1200" dirty="0">
                <a:latin typeface="Times New Roman"/>
                <a:cs typeface="Times New Roman"/>
              </a:rPr>
              <a:t> 'no','yes','unknown')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related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-5" dirty="0">
                <a:latin typeface="Times New Roman"/>
                <a:cs typeface="Times New Roman"/>
              </a:rPr>
              <a:t> contact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current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campaign:</a:t>
            </a:r>
            <a:endParaRPr sz="1200">
              <a:latin typeface="Times New Roman"/>
              <a:cs typeface="Times New Roman"/>
            </a:endParaRPr>
          </a:p>
          <a:p>
            <a:pPr marL="203200" indent="-114300">
              <a:lnSpc>
                <a:spcPts val="1380"/>
              </a:lnSpc>
              <a:buAutoNum type="arabicPlain" startAt="8"/>
              <a:tabLst>
                <a:tab pos="203200" algn="l"/>
              </a:tabLst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'cellular','telephone')</a:t>
            </a:r>
            <a:endParaRPr sz="1200">
              <a:latin typeface="Times New Roman"/>
              <a:cs typeface="Times New Roman"/>
            </a:endParaRPr>
          </a:p>
          <a:p>
            <a:pPr marL="203200" indent="-114300">
              <a:lnSpc>
                <a:spcPts val="1380"/>
              </a:lnSpc>
              <a:buAutoNum type="arabicPlain" startAt="8"/>
              <a:tabLst>
                <a:tab pos="203200" algn="l"/>
              </a:tabLst>
            </a:pPr>
            <a:r>
              <a:rPr sz="1200" dirty="0">
                <a:latin typeface="Times New Roman"/>
                <a:cs typeface="Times New Roman"/>
              </a:rPr>
              <a:t>- month: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'jan',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'feb',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'mar',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'nov',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'dec')</a:t>
            </a:r>
            <a:endParaRPr sz="1200">
              <a:latin typeface="Times New Roman"/>
              <a:cs typeface="Times New Roman"/>
            </a:endParaRPr>
          </a:p>
          <a:p>
            <a:pPr marL="279400" indent="-190500">
              <a:lnSpc>
                <a:spcPts val="1380"/>
              </a:lnSpc>
              <a:buAutoNum type="arabicPlain" startAt="8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day_of_week: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week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'mon','tue','wed','thu','fri')</a:t>
            </a:r>
            <a:endParaRPr sz="1200">
              <a:latin typeface="Times New Roman"/>
              <a:cs typeface="Times New Roman"/>
            </a:endParaRPr>
          </a:p>
          <a:p>
            <a:pPr marL="88900" marR="5080">
              <a:lnSpc>
                <a:spcPts val="1380"/>
              </a:lnSpc>
              <a:spcBef>
                <a:spcPts val="65"/>
              </a:spcBef>
              <a:buAutoNum type="arabicPlain" startAt="8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duration: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last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duration,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seconds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(numeric).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affects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output </a:t>
            </a:r>
            <a:r>
              <a:rPr sz="1200" spc="-5" dirty="0">
                <a:latin typeface="Times New Roman"/>
                <a:cs typeface="Times New Roman"/>
              </a:rPr>
              <a:t>target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(e.g.,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duration=0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y='no').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Yet,</a:t>
            </a:r>
            <a:r>
              <a:rPr sz="1200" dirty="0">
                <a:latin typeface="Times New Roman"/>
                <a:cs typeface="Times New Roman"/>
              </a:rPr>
              <a:t> the duration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 not known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Also,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</a:t>
            </a:r>
            <a:r>
              <a:rPr sz="1200" dirty="0">
                <a:latin typeface="Times New Roman"/>
                <a:cs typeface="Times New Roman"/>
              </a:rPr>
              <a:t> y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obviously known. Thus, this </a:t>
            </a:r>
            <a:r>
              <a:rPr sz="1200" spc="-5" dirty="0">
                <a:latin typeface="Times New Roman"/>
                <a:cs typeface="Times New Roman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should only be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benchmark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purposes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discarded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intention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have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realistic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 startAt="8"/>
            </a:pP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88900" marR="306705">
              <a:lnSpc>
                <a:spcPts val="1380"/>
              </a:lnSpc>
              <a:spcBef>
                <a:spcPts val="65"/>
              </a:spcBef>
              <a:buAutoNum type="arabicPlain" startAt="12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includes </a:t>
            </a:r>
            <a:r>
              <a:rPr sz="1200" dirty="0">
                <a:latin typeface="Times New Roman"/>
                <a:cs typeface="Times New Roman"/>
              </a:rPr>
              <a:t>last </a:t>
            </a:r>
            <a:r>
              <a:rPr sz="1200" spc="-5" dirty="0">
                <a:latin typeface="Times New Roman"/>
                <a:cs typeface="Times New Roman"/>
              </a:rPr>
              <a:t>contact)</a:t>
            </a:r>
            <a:endParaRPr sz="1200">
              <a:latin typeface="Times New Roman"/>
              <a:cs typeface="Times New Roman"/>
            </a:endParaRPr>
          </a:p>
          <a:p>
            <a:pPr marL="88900" marR="528320">
              <a:lnSpc>
                <a:spcPts val="1370"/>
              </a:lnSpc>
              <a:spcBef>
                <a:spcPts val="10"/>
              </a:spcBef>
              <a:buAutoNum type="arabicPlain" startAt="12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pdays: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days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passed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after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client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(numeric;</a:t>
            </a:r>
            <a:r>
              <a:rPr sz="1200" dirty="0">
                <a:latin typeface="Times New Roman"/>
                <a:cs typeface="Times New Roman"/>
              </a:rPr>
              <a:t> 999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means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previously </a:t>
            </a:r>
            <a:r>
              <a:rPr sz="1200" spc="-5" dirty="0">
                <a:latin typeface="Times New Roman"/>
                <a:cs typeface="Times New Roman"/>
              </a:rPr>
              <a:t>contacted)</a:t>
            </a:r>
            <a:endParaRPr sz="1200">
              <a:latin typeface="Times New Roman"/>
              <a:cs typeface="Times New Roman"/>
            </a:endParaRPr>
          </a:p>
          <a:p>
            <a:pPr marL="88900" marR="370205">
              <a:lnSpc>
                <a:spcPts val="1380"/>
              </a:lnSpc>
              <a:buAutoNum type="arabicPlain" startAt="12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previous: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(numeric)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15 -</a:t>
            </a:r>
            <a:r>
              <a:rPr sz="1200" spc="-5" dirty="0">
                <a:latin typeface="Times New Roman"/>
                <a:cs typeface="Times New Roman"/>
              </a:rPr>
              <a:t> poutcome: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previous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(categorical: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'failure','nonexistent','success')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sz="1200" spc="-5" dirty="0">
                <a:latin typeface="Times New Roman"/>
                <a:cs typeface="Times New Roman"/>
              </a:rPr>
              <a:t>social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economic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attributes</a:t>
            </a:r>
            <a:endParaRPr sz="1200">
              <a:latin typeface="Times New Roman"/>
              <a:cs typeface="Times New Roman"/>
            </a:endParaRPr>
          </a:p>
          <a:p>
            <a:pPr marL="88900" marR="1530985">
              <a:lnSpc>
                <a:spcPts val="138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16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emp.var.rate: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variation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quarterly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17 - </a:t>
            </a:r>
            <a:r>
              <a:rPr sz="1200" spc="-5" dirty="0">
                <a:latin typeface="Times New Roman"/>
                <a:cs typeface="Times New Roman"/>
              </a:rPr>
              <a:t>cons.price.idx: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consumer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price </a:t>
            </a:r>
            <a:r>
              <a:rPr sz="1200" dirty="0">
                <a:latin typeface="Times New Roman"/>
                <a:cs typeface="Times New Roman"/>
              </a:rPr>
              <a:t>index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(numeric)</a:t>
            </a:r>
            <a:endParaRPr sz="1200">
              <a:latin typeface="Times New Roman"/>
              <a:cs typeface="Times New Roman"/>
            </a:endParaRPr>
          </a:p>
          <a:p>
            <a:pPr marL="88900" marR="144716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18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cons.conf.idx: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-5" dirty="0">
                <a:latin typeface="Times New Roman"/>
                <a:cs typeface="Times New Roman"/>
              </a:rPr>
              <a:t> confidence</a:t>
            </a:r>
            <a:r>
              <a:rPr sz="1200" dirty="0">
                <a:latin typeface="Times New Roman"/>
                <a:cs typeface="Times New Roman"/>
              </a:rPr>
              <a:t> index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19 -</a:t>
            </a:r>
            <a:r>
              <a:rPr sz="1200" spc="-5" dirty="0">
                <a:latin typeface="Times New Roman"/>
                <a:cs typeface="Times New Roman"/>
              </a:rPr>
              <a:t> euribor3m: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euribor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rate</a:t>
            </a:r>
            <a:r>
              <a:rPr sz="1200" dirty="0">
                <a:latin typeface="Times New Roman"/>
                <a:cs typeface="Times New Roman"/>
              </a:rPr>
              <a:t> -</a:t>
            </a:r>
            <a:r>
              <a:rPr sz="1200" spc="-5" dirty="0">
                <a:latin typeface="Times New Roman"/>
                <a:cs typeface="Times New Roman"/>
              </a:rPr>
              <a:t> daily</a:t>
            </a:r>
            <a:r>
              <a:rPr sz="1200" dirty="0">
                <a:latin typeface="Times New Roman"/>
                <a:cs typeface="Times New Roman"/>
              </a:rPr>
              <a:t> indicator </a:t>
            </a:r>
            <a:r>
              <a:rPr sz="1200" spc="-5" dirty="0">
                <a:latin typeface="Times New Roman"/>
                <a:cs typeface="Times New Roman"/>
              </a:rPr>
              <a:t>(numeric)</a:t>
            </a:r>
            <a:endParaRPr sz="1200">
              <a:latin typeface="Times New Roman"/>
              <a:cs typeface="Times New Roman"/>
            </a:endParaRPr>
          </a:p>
          <a:p>
            <a:pPr marL="279400" indent="-190500">
              <a:lnSpc>
                <a:spcPts val="1345"/>
              </a:lnSpc>
              <a:buAutoNum type="arabicPlain" startAt="20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5" dirty="0">
                <a:latin typeface="Times New Roman"/>
                <a:cs typeface="Times New Roman"/>
              </a:rPr>
              <a:t>nr.employed: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employees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 quarterly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indicator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(numeric)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lain" startAt="20"/>
            </a:pP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variable (desired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target):</a:t>
            </a:r>
            <a:endParaRPr sz="1200">
              <a:latin typeface="Times New Roman"/>
              <a:cs typeface="Times New Roman"/>
            </a:endParaRPr>
          </a:p>
          <a:p>
            <a:pPr marL="279400" indent="-190500">
              <a:lnSpc>
                <a:spcPts val="1410"/>
              </a:lnSpc>
              <a:buAutoNum type="arabicPlain" startAt="21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- y 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subscribed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term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deposit?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(binary: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'yes','no')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279400" lvl="1" indent="-2667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794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SCOPE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3"/>
            </a:pPr>
            <a:endParaRPr sz="1450">
              <a:latin typeface="Times New Roman"/>
              <a:cs typeface="Times New Roman"/>
            </a:endParaRPr>
          </a:p>
          <a:p>
            <a:pPr marL="12700" marR="1206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techniques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of</a:t>
            </a:r>
            <a:r>
              <a:rPr sz="1200" dirty="0">
                <a:latin typeface="Times New Roman"/>
                <a:cs typeface="Times New Roman"/>
              </a:rPr>
              <a:t>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Portuguese </a:t>
            </a:r>
            <a:r>
              <a:rPr sz="1200" spc="-5" dirty="0">
                <a:latin typeface="Times New Roman"/>
                <a:cs typeface="Times New Roman"/>
              </a:rPr>
              <a:t>banking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help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trends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 analysis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 </a:t>
            </a:r>
            <a:r>
              <a:rPr sz="1200" dirty="0">
                <a:latin typeface="Times New Roman"/>
                <a:cs typeface="Times New Roman"/>
              </a:rPr>
              <a:t> gives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dirty="0">
                <a:latin typeface="Times New Roman"/>
                <a:cs typeface="Times New Roman"/>
              </a:rPr>
              <a:t> a </a:t>
            </a:r>
            <a:r>
              <a:rPr sz="1200" spc="-5" dirty="0">
                <a:latin typeface="Times New Roman"/>
                <a:cs typeface="Times New Roman"/>
              </a:rPr>
              <a:t>clear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idea </a:t>
            </a:r>
            <a:r>
              <a:rPr sz="1200" spc="5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</a:rPr>
              <a:t>what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 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giving it </a:t>
            </a:r>
            <a:r>
              <a:rPr sz="1200" spc="-5" dirty="0">
                <a:latin typeface="Times New Roman"/>
                <a:cs typeface="Times New Roman"/>
              </a:rPr>
              <a:t>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context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through</a:t>
            </a:r>
            <a:r>
              <a:rPr sz="1200" dirty="0">
                <a:latin typeface="Times New Roman"/>
                <a:cs typeface="Times New Roman"/>
              </a:rPr>
              <a:t> maps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graphs.</a:t>
            </a:r>
            <a:r>
              <a:rPr sz="1200" dirty="0">
                <a:latin typeface="Times New Roman"/>
                <a:cs typeface="Times New Roman"/>
              </a:rPr>
              <a:t>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more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natural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human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comprehend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therefore</a:t>
            </a:r>
            <a:r>
              <a:rPr sz="1200" dirty="0">
                <a:latin typeface="Times New Roman"/>
                <a:cs typeface="Times New Roman"/>
              </a:rPr>
              <a:t> makes it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easier </a:t>
            </a:r>
            <a:r>
              <a:rPr sz="1200" dirty="0">
                <a:latin typeface="Times New Roman"/>
                <a:cs typeface="Times New Roman"/>
              </a:rPr>
              <a:t>to identify trends, </a:t>
            </a:r>
            <a:r>
              <a:rPr sz="1200" spc="-5" dirty="0">
                <a:latin typeface="Times New Roman"/>
                <a:cs typeface="Times New Roman"/>
              </a:rPr>
              <a:t>patterns,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outliers</a:t>
            </a:r>
            <a:r>
              <a:rPr sz="1200" dirty="0">
                <a:latin typeface="Times New Roman"/>
                <a:cs typeface="Times New Roman"/>
              </a:rPr>
              <a:t> within </a:t>
            </a:r>
            <a:r>
              <a:rPr sz="1200" spc="-5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PURPOSE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given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dataset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Tableau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04" y="840740"/>
            <a:ext cx="211201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Process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visualizing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is:</a:t>
            </a:r>
            <a:endParaRPr sz="1200">
              <a:latin typeface="Times New Roman"/>
              <a:cs typeface="Times New Roman"/>
            </a:endParaRPr>
          </a:p>
          <a:p>
            <a:pPr marL="279400" indent="-152400">
              <a:lnSpc>
                <a:spcPts val="1380"/>
              </a:lnSpc>
              <a:buAutoNum type="arabicPeriod"/>
              <a:tabLst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Defining Problem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279400" indent="-152400">
              <a:lnSpc>
                <a:spcPts val="1380"/>
              </a:lnSpc>
              <a:buAutoNum type="arabicPeriod"/>
              <a:tabLst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endParaRPr sz="1200">
              <a:latin typeface="Times New Roman"/>
              <a:cs typeface="Times New Roman"/>
            </a:endParaRPr>
          </a:p>
          <a:p>
            <a:pPr marL="279400" indent="-152400">
              <a:lnSpc>
                <a:spcPts val="1380"/>
              </a:lnSpc>
              <a:buAutoNum type="arabicPeriod"/>
              <a:tabLst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Presentation </a:t>
            </a:r>
            <a:r>
              <a:rPr sz="1200" dirty="0">
                <a:latin typeface="Times New Roman"/>
                <a:cs typeface="Times New Roman"/>
              </a:rPr>
              <a:t>&amp; </a:t>
            </a:r>
            <a:r>
              <a:rPr sz="1200" spc="-5" dirty="0">
                <a:latin typeface="Times New Roman"/>
                <a:cs typeface="Times New Roman"/>
              </a:rPr>
              <a:t>demonstration</a:t>
            </a:r>
            <a:endParaRPr sz="1200">
              <a:latin typeface="Times New Roman"/>
              <a:cs typeface="Times New Roman"/>
            </a:endParaRPr>
          </a:p>
          <a:p>
            <a:pPr marL="279400" indent="-152400">
              <a:lnSpc>
                <a:spcPts val="1410"/>
              </a:lnSpc>
              <a:buAutoNum type="arabicPeriod"/>
              <a:tabLst>
                <a:tab pos="279400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182114"/>
            <a:ext cx="6206490" cy="266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1.5 </a:t>
            </a:r>
            <a:r>
              <a:rPr sz="1200" b="1" spc="-5" dirty="0">
                <a:latin typeface="Times New Roman"/>
                <a:cs typeface="Times New Roman"/>
              </a:rPr>
              <a:t>PROBLEM AND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EXISTING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TECHNOLOGY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200" dirty="0">
                <a:latin typeface="Times New Roman"/>
                <a:cs typeface="Times New Roman"/>
              </a:rPr>
              <a:t>The main task of our </a:t>
            </a:r>
            <a:r>
              <a:rPr sz="1200" spc="-5" dirty="0">
                <a:latin typeface="Times New Roman"/>
                <a:cs typeface="Times New Roman"/>
              </a:rPr>
              <a:t>project is </a:t>
            </a:r>
            <a:r>
              <a:rPr sz="1200" dirty="0">
                <a:latin typeface="Times New Roman"/>
                <a:cs typeface="Times New Roman"/>
              </a:rPr>
              <a:t>to visualize </a:t>
            </a:r>
            <a:r>
              <a:rPr sz="1200" spc="-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make </a:t>
            </a:r>
            <a:r>
              <a:rPr sz="1200" spc="-5" dirty="0">
                <a:latin typeface="Times New Roman"/>
                <a:cs typeface="Times New Roman"/>
              </a:rPr>
              <a:t>analysis </a:t>
            </a:r>
            <a:r>
              <a:rPr sz="1200" dirty="0">
                <a:latin typeface="Times New Roman"/>
                <a:cs typeface="Times New Roman"/>
              </a:rPr>
              <a:t>of the given data.The data </a:t>
            </a:r>
            <a:r>
              <a:rPr sz="1200" spc="-5" dirty="0">
                <a:latin typeface="Times New Roman"/>
                <a:cs typeface="Times New Roman"/>
              </a:rPr>
              <a:t>is related 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Portuguese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banking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dirty="0">
                <a:latin typeface="Times New Roman"/>
                <a:cs typeface="Times New Roman"/>
              </a:rPr>
              <a:t> 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contact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required,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the</a:t>
            </a:r>
            <a:r>
              <a:rPr sz="1200" spc="-5" dirty="0">
                <a:latin typeface="Times New Roman"/>
                <a:cs typeface="Times New Roman"/>
              </a:rPr>
              <a:t> product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(bank</a:t>
            </a:r>
            <a:r>
              <a:rPr sz="1200" dirty="0">
                <a:latin typeface="Times New Roman"/>
                <a:cs typeface="Times New Roman"/>
              </a:rPr>
              <a:t> term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deposit)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('yes')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('no') subscribed.</a:t>
            </a:r>
            <a:endParaRPr sz="1200">
              <a:latin typeface="Times New Roman"/>
              <a:cs typeface="Times New Roman"/>
            </a:endParaRPr>
          </a:p>
          <a:p>
            <a:pPr marL="12700" marR="4889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A data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visualization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tool</a:t>
            </a:r>
            <a:r>
              <a:rPr sz="1200" spc="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is a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form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 software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that’s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designed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visualize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data.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Each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tool's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capabilities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vary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but,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at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their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most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basic,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they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allow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input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 dataset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visually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manipulate it. </a:t>
            </a:r>
            <a:r>
              <a:rPr sz="1200" spc="-2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Most,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but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not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all,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come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with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built-in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templates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can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use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generate basic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visualizations.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Some of</a:t>
            </a:r>
            <a:r>
              <a:rPr sz="1200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 existing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technology for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 data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visualization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75"/>
              </a:lnSpc>
              <a:buAutoNum type="arabicPeriod"/>
              <a:tabLst>
                <a:tab pos="165100" algn="l"/>
              </a:tabLst>
            </a:pP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Microsoft</a:t>
            </a:r>
            <a:r>
              <a:rPr sz="1200" spc="-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Excel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(and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Power BI)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eriod"/>
              <a:tabLst>
                <a:tab pos="165100" algn="l"/>
              </a:tabLst>
            </a:pP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Google</a:t>
            </a:r>
            <a:r>
              <a:rPr sz="12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Charts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eriod"/>
              <a:tabLst>
                <a:tab pos="165100" algn="l"/>
              </a:tabLst>
            </a:pP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Tableau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380"/>
              </a:lnSpc>
              <a:buAutoNum type="arabicPeriod"/>
              <a:tabLst>
                <a:tab pos="165100" algn="l"/>
              </a:tabLst>
            </a:pP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Zoho</a:t>
            </a:r>
            <a:r>
              <a:rPr sz="12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Analytics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ts val="1410"/>
              </a:lnSpc>
              <a:buAutoNum type="arabicPeriod"/>
              <a:tabLst>
                <a:tab pos="165100" algn="l"/>
              </a:tabLst>
            </a:pP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Python</a:t>
            </a:r>
            <a:r>
              <a:rPr sz="1200" spc="-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(Jupyter</a:t>
            </a:r>
            <a:r>
              <a:rPr sz="1200" spc="-3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Notebook,</a:t>
            </a:r>
            <a:r>
              <a:rPr sz="1200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Google</a:t>
            </a:r>
            <a:r>
              <a:rPr sz="12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Colab)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5282565"/>
            <a:ext cx="6160135" cy="304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1.</a:t>
            </a:r>
            <a:r>
              <a:rPr sz="1200" b="1" dirty="0">
                <a:solidFill>
                  <a:srgbClr val="171717"/>
                </a:solidFill>
                <a:latin typeface="Times New Roman"/>
                <a:cs typeface="Times New Roman"/>
              </a:rPr>
              <a:t>6</a:t>
            </a:r>
            <a:r>
              <a:rPr sz="12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PROPOSED</a:t>
            </a:r>
            <a:r>
              <a:rPr sz="1200" b="1" spc="-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solidFill>
                  <a:srgbClr val="171717"/>
                </a:solidFill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 marL="12700" marR="358140">
              <a:lnSpc>
                <a:spcPct val="191700"/>
              </a:lnSpc>
              <a:spcBef>
                <a:spcPts val="225"/>
              </a:spcBef>
            </a:pPr>
            <a:r>
              <a:rPr sz="1200" spc="-10" dirty="0">
                <a:solidFill>
                  <a:srgbClr val="171717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this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Project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we are going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use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Tableau</a:t>
            </a:r>
            <a:r>
              <a:rPr sz="1200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Python</a:t>
            </a:r>
            <a:r>
              <a:rPr sz="1200" spc="2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(Jupyter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notebook)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visualizing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data. </a:t>
            </a:r>
            <a:r>
              <a:rPr sz="1200" spc="-28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Tableau: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1380"/>
              </a:lnSpc>
              <a:spcBef>
                <a:spcPts val="35"/>
              </a:spcBef>
            </a:pPr>
            <a:r>
              <a:rPr sz="1200" spc="-5" dirty="0">
                <a:latin typeface="Times New Roman"/>
                <a:cs typeface="Times New Roman"/>
              </a:rPr>
              <a:t>Tableau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 analytics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makes</a:t>
            </a:r>
            <a:r>
              <a:rPr sz="1200" dirty="0">
                <a:latin typeface="Times New Roman"/>
                <a:cs typeface="Times New Roman"/>
              </a:rPr>
              <a:t>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easier to </a:t>
            </a:r>
            <a:r>
              <a:rPr sz="1200" spc="-5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analytics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form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dashboards.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dashboards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 it </a:t>
            </a:r>
            <a:r>
              <a:rPr sz="1200" spc="-5" dirty="0">
                <a:latin typeface="Times New Roman"/>
                <a:cs typeface="Times New Roman"/>
              </a:rPr>
              <a:t>easier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non-technical analysts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users</a:t>
            </a:r>
            <a:r>
              <a:rPr sz="1200" dirty="0">
                <a:latin typeface="Times New Roman"/>
                <a:cs typeface="Times New Roman"/>
              </a:rPr>
              <a:t> to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convert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understandable,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graphics.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Tableau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facilitates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conjunction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proprietary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insight. </a:t>
            </a:r>
            <a:r>
              <a:rPr sz="1200" spc="-5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example, </a:t>
            </a:r>
            <a:r>
              <a:rPr sz="1200" dirty="0">
                <a:latin typeface="Times New Roman"/>
                <a:cs typeface="Times New Roman"/>
              </a:rPr>
              <a:t> blending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census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proprietary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yield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insights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normalized results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(Jupyter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Notebook):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perhaps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utilized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science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today’s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age.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libraries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 </a:t>
            </a:r>
            <a:r>
              <a:rPr sz="1200" spc="-5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lots of </a:t>
            </a:r>
            <a:r>
              <a:rPr sz="1200" spc="-5" dirty="0">
                <a:latin typeface="Times New Roman"/>
                <a:cs typeface="Times New Roman"/>
              </a:rPr>
              <a:t>different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features</a:t>
            </a:r>
            <a:r>
              <a:rPr sz="1200" dirty="0">
                <a:latin typeface="Times New Roman"/>
                <a:cs typeface="Times New Roman"/>
              </a:rPr>
              <a:t> 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enable </a:t>
            </a:r>
            <a:r>
              <a:rPr sz="1200" dirty="0">
                <a:latin typeface="Times New Roman"/>
                <a:cs typeface="Times New Roman"/>
              </a:rPr>
              <a:t>users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make</a:t>
            </a:r>
            <a:r>
              <a:rPr sz="1200" dirty="0">
                <a:latin typeface="Times New Roman"/>
                <a:cs typeface="Times New Roman"/>
              </a:rPr>
              <a:t> highly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customized,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elegant,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</a:t>
            </a:r>
            <a:r>
              <a:rPr sz="1200" dirty="0">
                <a:latin typeface="Times New Roman"/>
                <a:cs typeface="Times New Roman"/>
              </a:rPr>
              <a:t> plots.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packages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visualizations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Matplotlib, </a:t>
            </a:r>
            <a:r>
              <a:rPr sz="1200" spc="-5" dirty="0">
                <a:latin typeface="Times New Roman"/>
                <a:cs typeface="Times New Roman"/>
              </a:rPr>
              <a:t>Seaborn,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Bokeh,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Altair,</a:t>
            </a:r>
            <a:r>
              <a:rPr sz="1200" dirty="0">
                <a:latin typeface="Times New Roman"/>
                <a:cs typeface="Times New Roman"/>
              </a:rPr>
              <a:t> plotly, ggplot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804" y="839215"/>
            <a:ext cx="6193155" cy="749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2.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REQUIREMENTS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ANALYSIS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2.1</a:t>
            </a:r>
            <a:r>
              <a:rPr sz="1200" b="1" spc="-5" dirty="0">
                <a:latin typeface="Times New Roman"/>
                <a:cs typeface="Times New Roman"/>
              </a:rPr>
              <a:t> PLATFORM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43510" indent="-131445">
              <a:lnSpc>
                <a:spcPts val="1410"/>
              </a:lnSpc>
              <a:buAutoNum type="romanLcParenR"/>
              <a:tabLst>
                <a:tab pos="144145" algn="l"/>
              </a:tabLst>
            </a:pPr>
            <a:r>
              <a:rPr sz="1200" spc="-5" dirty="0">
                <a:latin typeface="Times New Roman"/>
                <a:cs typeface="Times New Roman"/>
              </a:rPr>
              <a:t>Tableau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Desktop</a:t>
            </a:r>
            <a:endParaRPr sz="1200">
              <a:latin typeface="Times New Roman"/>
              <a:cs typeface="Times New Roman"/>
            </a:endParaRPr>
          </a:p>
          <a:p>
            <a:pPr marL="186690" indent="-174625">
              <a:lnSpc>
                <a:spcPts val="1380"/>
              </a:lnSpc>
              <a:buAutoNum type="romanLcParenR"/>
              <a:tabLst>
                <a:tab pos="187325" algn="l"/>
              </a:tabLst>
            </a:pPr>
            <a:r>
              <a:rPr sz="1200" spc="-5" dirty="0">
                <a:latin typeface="Times New Roman"/>
                <a:cs typeface="Times New Roman"/>
              </a:rPr>
              <a:t>Jupyter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Notebook</a:t>
            </a:r>
            <a:endParaRPr sz="1200">
              <a:latin typeface="Times New Roman"/>
              <a:cs typeface="Times New Roman"/>
            </a:endParaRPr>
          </a:p>
          <a:p>
            <a:pPr marL="228600" indent="-216535">
              <a:lnSpc>
                <a:spcPts val="1410"/>
              </a:lnSpc>
              <a:buAutoNum type="romanLcParenR"/>
              <a:tabLst>
                <a:tab pos="229235" algn="l"/>
              </a:tabLst>
            </a:pPr>
            <a:r>
              <a:rPr sz="1200" spc="-5" dirty="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2.2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MODULE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43510" indent="-131445">
              <a:lnSpc>
                <a:spcPts val="1410"/>
              </a:lnSpc>
              <a:buClr>
                <a:srgbClr val="171717"/>
              </a:buClr>
              <a:buAutoNum type="romanLcParenR"/>
              <a:tabLst>
                <a:tab pos="144145" algn="l"/>
              </a:tabLst>
            </a:pPr>
            <a:r>
              <a:rPr sz="1200" spc="-5" dirty="0">
                <a:latin typeface="Times New Roman"/>
                <a:cs typeface="Times New Roman"/>
              </a:rPr>
              <a:t>Defining Problem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12700" marR="6604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objective</a:t>
            </a:r>
            <a:r>
              <a:rPr sz="1200" dirty="0">
                <a:latin typeface="Times New Roman"/>
                <a:cs typeface="Times New Roman"/>
              </a:rPr>
              <a:t> of the </a:t>
            </a:r>
            <a:r>
              <a:rPr sz="1200" spc="-5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visualize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analysis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given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related</a:t>
            </a:r>
            <a:r>
              <a:rPr sz="1200" dirty="0">
                <a:latin typeface="Times New Roman"/>
                <a:cs typeface="Times New Roman"/>
              </a:rPr>
              <a:t> 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direct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marketing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Portuguese </a:t>
            </a:r>
            <a:r>
              <a:rPr sz="1200" spc="-5" dirty="0">
                <a:latin typeface="Times New Roman"/>
                <a:cs typeface="Times New Roman"/>
              </a:rPr>
              <a:t>banking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marketing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campaigns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5" dirty="0">
                <a:latin typeface="Times New Roman"/>
                <a:cs typeface="Times New Roman"/>
              </a:rPr>
              <a:t> on </a:t>
            </a:r>
            <a:r>
              <a:rPr sz="1200" dirty="0">
                <a:latin typeface="Times New Roman"/>
                <a:cs typeface="Times New Roman"/>
              </a:rPr>
              <a:t>phone </a:t>
            </a:r>
            <a:r>
              <a:rPr sz="1200" spc="-5" dirty="0">
                <a:latin typeface="Times New Roman"/>
                <a:cs typeface="Times New Roman"/>
              </a:rPr>
              <a:t>calls.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Often,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 than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contact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</a:t>
            </a:r>
            <a:r>
              <a:rPr sz="1200" spc="-5" dirty="0">
                <a:latin typeface="Times New Roman"/>
                <a:cs typeface="Times New Roman"/>
              </a:rPr>
              <a:t>order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access</a:t>
            </a:r>
            <a:r>
              <a:rPr sz="1200" dirty="0">
                <a:latin typeface="Times New Roman"/>
                <a:cs typeface="Times New Roman"/>
              </a:rPr>
              <a:t> 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(bank</a:t>
            </a:r>
            <a:r>
              <a:rPr sz="1200" dirty="0">
                <a:latin typeface="Times New Roman"/>
                <a:cs typeface="Times New Roman"/>
              </a:rPr>
              <a:t> term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deposit) </a:t>
            </a:r>
            <a:r>
              <a:rPr sz="1200" spc="-5" dirty="0">
                <a:latin typeface="Times New Roman"/>
                <a:cs typeface="Times New Roman"/>
              </a:rPr>
              <a:t>would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5" dirty="0">
                <a:latin typeface="Times New Roman"/>
                <a:cs typeface="Times New Roman"/>
              </a:rPr>
              <a:t>('yes')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('no') subscribed.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86055" indent="-173990">
              <a:lnSpc>
                <a:spcPts val="1410"/>
              </a:lnSpc>
              <a:buAutoNum type="romanLcParenR" startAt="2"/>
              <a:tabLst>
                <a:tab pos="186690" algn="l"/>
              </a:tabLst>
            </a:pPr>
            <a:r>
              <a:rPr sz="1200" spc="-5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10" dirty="0">
                <a:solidFill>
                  <a:srgbClr val="171717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this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Project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we are going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to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use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Tableau</a:t>
            </a:r>
            <a:r>
              <a:rPr sz="1200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Python</a:t>
            </a:r>
            <a:r>
              <a:rPr sz="1200" spc="1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(Jupyter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notebook)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for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visualizing</a:t>
            </a:r>
            <a:r>
              <a:rPr sz="1200" spc="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71717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Tableau</a:t>
            </a:r>
            <a:r>
              <a:rPr sz="1200" spc="-25" dirty="0">
                <a:solidFill>
                  <a:srgbClr val="171717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171717"/>
                </a:solidFill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Connect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marR="364236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2:</a:t>
            </a:r>
            <a:r>
              <a:rPr sz="1200" spc="-5" dirty="0">
                <a:latin typeface="Times New Roman"/>
                <a:cs typeface="Times New Roman"/>
              </a:rPr>
              <a:t> Drag and drop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look.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3: </a:t>
            </a:r>
            <a:r>
              <a:rPr sz="1200" spc="-5" dirty="0">
                <a:latin typeface="Times New Roman"/>
                <a:cs typeface="Times New Roman"/>
              </a:rPr>
              <a:t>Focus </a:t>
            </a:r>
            <a:r>
              <a:rPr sz="1200" dirty="0">
                <a:latin typeface="Times New Roman"/>
                <a:cs typeface="Times New Roman"/>
              </a:rPr>
              <a:t>your </a:t>
            </a:r>
            <a:r>
              <a:rPr sz="1200" spc="-5" dirty="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12700" marR="3633470">
              <a:lnSpc>
                <a:spcPts val="138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Step 4: Explore your </a:t>
            </a:r>
            <a:r>
              <a:rPr sz="1200" spc="-5" dirty="0">
                <a:latin typeface="Times New Roman"/>
                <a:cs typeface="Times New Roman"/>
              </a:rPr>
              <a:t>data geographically.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5:</a:t>
            </a:r>
            <a:r>
              <a:rPr sz="1200" spc="-5" dirty="0">
                <a:latin typeface="Times New Roman"/>
                <a:cs typeface="Times New Roman"/>
              </a:rPr>
              <a:t> Drill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details.</a:t>
            </a:r>
            <a:endParaRPr sz="1200">
              <a:latin typeface="Times New Roman"/>
              <a:cs typeface="Times New Roman"/>
            </a:endParaRPr>
          </a:p>
          <a:p>
            <a:pPr marL="12700" marR="321373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dashboard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show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story to</a:t>
            </a:r>
            <a:r>
              <a:rPr sz="1200" spc="-5" dirty="0">
                <a:latin typeface="Times New Roman"/>
                <a:cs typeface="Times New Roman"/>
              </a:rPr>
              <a:t> present.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Share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Importing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Step 2: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 </a:t>
            </a:r>
            <a:r>
              <a:rPr sz="1200" spc="-5" dirty="0">
                <a:latin typeface="Times New Roman"/>
                <a:cs typeface="Times New Roman"/>
              </a:rPr>
              <a:t>Matplotlib.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Matplotlib.</a:t>
            </a:r>
            <a:endParaRPr sz="1200">
              <a:latin typeface="Times New Roman"/>
              <a:cs typeface="Times New Roman"/>
            </a:endParaRPr>
          </a:p>
          <a:p>
            <a:pPr marL="12700" marR="1939925">
              <a:lnSpc>
                <a:spcPts val="138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Step 4: Building </a:t>
            </a:r>
            <a:r>
              <a:rPr sz="1200" spc="-5" dirty="0">
                <a:latin typeface="Times New Roman"/>
                <a:cs typeface="Times New Roman"/>
              </a:rPr>
              <a:t>quick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visualizations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 using </a:t>
            </a:r>
            <a:r>
              <a:rPr sz="1200" spc="-5" dirty="0">
                <a:latin typeface="Times New Roman"/>
                <a:cs typeface="Times New Roman"/>
              </a:rPr>
              <a:t>Seaborn.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5: Building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interactive charts.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228600" indent="-216535">
              <a:lnSpc>
                <a:spcPts val="1410"/>
              </a:lnSpc>
              <a:buAutoNum type="romanLcParenR" startAt="3"/>
              <a:tabLst>
                <a:tab pos="229235" algn="l"/>
              </a:tabLst>
            </a:pPr>
            <a:r>
              <a:rPr sz="1200" spc="-5" dirty="0">
                <a:latin typeface="Times New Roman"/>
                <a:cs typeface="Times New Roman"/>
              </a:rPr>
              <a:t>Analysis and Presentation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dirty="0">
                <a:latin typeface="Times New Roman"/>
                <a:cs typeface="Times New Roman"/>
              </a:rPr>
              <a:t> 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 </a:t>
            </a:r>
            <a:r>
              <a:rPr sz="1200" spc="-5" dirty="0">
                <a:latin typeface="Times New Roman"/>
                <a:cs typeface="Times New Roman"/>
              </a:rPr>
              <a:t>from</a:t>
            </a:r>
            <a:r>
              <a:rPr sz="120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graphs</a:t>
            </a:r>
            <a:r>
              <a:rPr sz="1200" dirty="0">
                <a:latin typeface="Times New Roman"/>
                <a:cs typeface="Times New Roman"/>
              </a:rPr>
              <a:t> 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 from </a:t>
            </a:r>
            <a:r>
              <a:rPr sz="1200" spc="-5" dirty="0">
                <a:latin typeface="Times New Roman"/>
                <a:cs typeface="Times New Roman"/>
              </a:rPr>
              <a:t>Tableau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Python and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39215"/>
            <a:ext cx="6211570" cy="581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3.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DESIGN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&amp;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ALGORITHMS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Python: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Matplotlib</a:t>
            </a:r>
            <a:r>
              <a:rPr sz="1200" b="1" dirty="0">
                <a:latin typeface="Times New Roman"/>
                <a:cs typeface="Times New Roman"/>
              </a:rPr>
              <a:t>: </a:t>
            </a:r>
            <a:r>
              <a:rPr sz="1200" dirty="0">
                <a:latin typeface="Times New Roman"/>
                <a:cs typeface="Times New Roman"/>
              </a:rPr>
              <a:t>Python </a:t>
            </a:r>
            <a:r>
              <a:rPr sz="1200" spc="-5" dirty="0">
                <a:latin typeface="Times New Roman"/>
                <a:cs typeface="Times New Roman"/>
              </a:rPr>
              <a:t>based </a:t>
            </a:r>
            <a:r>
              <a:rPr sz="1200" dirty="0">
                <a:latin typeface="Times New Roman"/>
                <a:cs typeface="Times New Roman"/>
              </a:rPr>
              <a:t>plotting </a:t>
            </a:r>
            <a:r>
              <a:rPr sz="1200" spc="-5" dirty="0">
                <a:latin typeface="Times New Roman"/>
                <a:cs typeface="Times New Roman"/>
              </a:rPr>
              <a:t>library </a:t>
            </a:r>
            <a:r>
              <a:rPr sz="1200" dirty="0">
                <a:latin typeface="Times New Roman"/>
                <a:cs typeface="Times New Roman"/>
              </a:rPr>
              <a:t>offers matplotlib with a </a:t>
            </a:r>
            <a:r>
              <a:rPr sz="1200" spc="-5" dirty="0">
                <a:latin typeface="Times New Roman"/>
                <a:cs typeface="Times New Roman"/>
              </a:rPr>
              <a:t>complete 2D </a:t>
            </a:r>
            <a:r>
              <a:rPr sz="1200" dirty="0">
                <a:latin typeface="Times New Roman"/>
                <a:cs typeface="Times New Roman"/>
              </a:rPr>
              <a:t>support </a:t>
            </a:r>
            <a:r>
              <a:rPr sz="1200" spc="-5" dirty="0">
                <a:latin typeface="Times New Roman"/>
                <a:cs typeface="Times New Roman"/>
              </a:rPr>
              <a:t>along </a:t>
            </a:r>
            <a:r>
              <a:rPr sz="1200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3D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</a:t>
            </a:r>
            <a:r>
              <a:rPr sz="1200" dirty="0">
                <a:latin typeface="Times New Roman"/>
                <a:cs typeface="Times New Roman"/>
              </a:rPr>
              <a:t> support.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is</a:t>
            </a:r>
            <a:r>
              <a:rPr sz="1200" dirty="0">
                <a:latin typeface="Times New Roman"/>
                <a:cs typeface="Times New Roman"/>
              </a:rPr>
              <a:t> useful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publication</a:t>
            </a:r>
            <a:r>
              <a:rPr sz="1200" dirty="0">
                <a:latin typeface="Times New Roman"/>
                <a:cs typeface="Times New Roman"/>
              </a:rPr>
              <a:t> quality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figures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interactive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</a:t>
            </a:r>
            <a:r>
              <a:rPr sz="1200" spc="475" dirty="0">
                <a:latin typeface="Times New Roman"/>
                <a:cs typeface="Times New Roman"/>
              </a:rPr>
              <a:t>  </a:t>
            </a:r>
            <a:r>
              <a:rPr sz="1200" spc="-5" dirty="0">
                <a:latin typeface="Times New Roman"/>
                <a:cs typeface="Times New Roman"/>
              </a:rPr>
              <a:t>across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platforms.</a:t>
            </a:r>
            <a:r>
              <a:rPr sz="1200" spc="48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can</a:t>
            </a:r>
            <a:r>
              <a:rPr sz="1200" spc="484" dirty="0">
                <a:latin typeface="Times New Roman"/>
                <a:cs typeface="Times New Roman"/>
              </a:rPr>
              <a:t>  </a:t>
            </a:r>
            <a:r>
              <a:rPr sz="1200" spc="-5" dirty="0">
                <a:latin typeface="Times New Roman"/>
                <a:cs typeface="Times New Roman"/>
              </a:rPr>
              <a:t>also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   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used</a:t>
            </a:r>
            <a:r>
              <a:rPr sz="1200" spc="4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  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animations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well.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Seaborn</a:t>
            </a:r>
            <a:r>
              <a:rPr sz="1200" b="1" spc="-5" dirty="0">
                <a:latin typeface="Times New Roman"/>
                <a:cs typeface="Times New Roman"/>
              </a:rPr>
              <a:t>: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Seaborn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library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creating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informative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attractive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graphics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python.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5" dirty="0">
                <a:latin typeface="Times New Roman"/>
                <a:cs typeface="Times New Roman"/>
              </a:rPr>
              <a:t>library is based </a:t>
            </a:r>
            <a:r>
              <a:rPr sz="1200" dirty="0">
                <a:latin typeface="Times New Roman"/>
                <a:cs typeface="Times New Roman"/>
              </a:rPr>
              <a:t>on matplotlib. </a:t>
            </a:r>
            <a:r>
              <a:rPr sz="1200" spc="-5" dirty="0">
                <a:latin typeface="Times New Roman"/>
                <a:cs typeface="Times New Roman"/>
              </a:rPr>
              <a:t>Seaborn offers various features </a:t>
            </a:r>
            <a:r>
              <a:rPr sz="1200" spc="5" dirty="0">
                <a:latin typeface="Times New Roman"/>
                <a:cs typeface="Times New Roman"/>
              </a:rPr>
              <a:t>such </a:t>
            </a:r>
            <a:r>
              <a:rPr sz="1200" spc="-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built in </a:t>
            </a:r>
            <a:r>
              <a:rPr sz="1200" spc="-5" dirty="0">
                <a:latin typeface="Times New Roman"/>
                <a:cs typeface="Times New Roman"/>
              </a:rPr>
              <a:t>themes, color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palettes, functions and </a:t>
            </a:r>
            <a:r>
              <a:rPr sz="1200" dirty="0">
                <a:latin typeface="Times New Roman"/>
                <a:cs typeface="Times New Roman"/>
              </a:rPr>
              <a:t>tools to </a:t>
            </a:r>
            <a:r>
              <a:rPr sz="1200" spc="-5" dirty="0">
                <a:latin typeface="Times New Roman"/>
                <a:cs typeface="Times New Roman"/>
              </a:rPr>
              <a:t>visualize univariate, </a:t>
            </a:r>
            <a:r>
              <a:rPr sz="1200" dirty="0">
                <a:latin typeface="Times New Roman"/>
                <a:cs typeface="Times New Roman"/>
              </a:rPr>
              <a:t>bivariate, linear </a:t>
            </a:r>
            <a:r>
              <a:rPr sz="1200" spc="-5" dirty="0">
                <a:latin typeface="Times New Roman"/>
                <a:cs typeface="Times New Roman"/>
              </a:rPr>
              <a:t>regression, matrices </a:t>
            </a:r>
            <a:r>
              <a:rPr sz="1200" dirty="0">
                <a:latin typeface="Times New Roman"/>
                <a:cs typeface="Times New Roman"/>
              </a:rPr>
              <a:t>of data,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statistical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8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   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series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etc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which</a:t>
            </a:r>
            <a:r>
              <a:rPr sz="1200" spc="29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lets    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us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   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    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complex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visualizations.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lvl="1" indent="-2286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PSEUDO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MATPLOTLIB: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numpy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np</a:t>
            </a:r>
            <a:endParaRPr sz="1200">
              <a:latin typeface="Times New Roman"/>
              <a:cs typeface="Times New Roman"/>
            </a:endParaRPr>
          </a:p>
          <a:p>
            <a:pPr marL="12700" marR="3756660">
              <a:lnSpc>
                <a:spcPct val="116700"/>
              </a:lnSpc>
            </a:pPr>
            <a:r>
              <a:rPr sz="1200" dirty="0">
                <a:latin typeface="Times New Roman"/>
                <a:cs typeface="Times New Roman"/>
              </a:rPr>
              <a:t>import </a:t>
            </a:r>
            <a:r>
              <a:rPr sz="1200" spc="-5" dirty="0">
                <a:latin typeface="Times New Roman"/>
                <a:cs typeface="Times New Roman"/>
              </a:rPr>
              <a:t>matplotlib.pyplot as </a:t>
            </a:r>
            <a:r>
              <a:rPr sz="1200" dirty="0">
                <a:latin typeface="Times New Roman"/>
                <a:cs typeface="Times New Roman"/>
              </a:rPr>
              <a:t>plt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plt.bar(df1['age'], </a:t>
            </a:r>
            <a:r>
              <a:rPr sz="1200" dirty="0">
                <a:latin typeface="Times New Roman"/>
                <a:cs typeface="Times New Roman"/>
              </a:rPr>
              <a:t>df1['job'],width = 0.4) </a:t>
            </a:r>
            <a:r>
              <a:rPr sz="1200" spc="-2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plt.show()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SEABORN: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4935220">
              <a:lnSpc>
                <a:spcPct val="116700"/>
              </a:lnSpc>
            </a:pPr>
            <a:r>
              <a:rPr sz="1200" dirty="0">
                <a:latin typeface="Times New Roman"/>
                <a:cs typeface="Times New Roman"/>
              </a:rPr>
              <a:t>import </a:t>
            </a:r>
            <a:r>
              <a:rPr sz="1200" spc="-5" dirty="0">
                <a:latin typeface="Times New Roman"/>
                <a:cs typeface="Times New Roman"/>
              </a:rPr>
              <a:t>pandas as </a:t>
            </a:r>
            <a:r>
              <a:rPr sz="1200" dirty="0">
                <a:latin typeface="Times New Roman"/>
                <a:cs typeface="Times New Roman"/>
              </a:rPr>
              <a:t>pd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seaborn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sb</a:t>
            </a:r>
            <a:endParaRPr sz="1200">
              <a:latin typeface="Times New Roman"/>
              <a:cs typeface="Times New Roman"/>
            </a:endParaRPr>
          </a:p>
          <a:p>
            <a:pPr marL="12700" marR="2237740">
              <a:lnSpc>
                <a:spcPct val="116700"/>
              </a:lnSpc>
            </a:pPr>
            <a:r>
              <a:rPr sz="1200" spc="-5" dirty="0">
                <a:latin typeface="Times New Roman"/>
                <a:cs typeface="Times New Roman"/>
              </a:rPr>
              <a:t>dataplot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sb.heatmap(df4.corr(),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cmap="YlGnBu",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annot=True)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mp.show()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7770" y="839215"/>
            <a:ext cx="15189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4.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SCREENSHOTS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295146"/>
            <a:ext cx="813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:  </a:t>
            </a:r>
            <a:r>
              <a:rPr sz="1200" b="1" spc="-5" dirty="0">
                <a:latin typeface="Times New Roman"/>
                <a:cs typeface="Times New Roman"/>
              </a:rPr>
              <a:t>SHEETS: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1775459"/>
            <a:ext cx="5944870" cy="7192009"/>
            <a:chOff x="914400" y="1775459"/>
            <a:chExt cx="5944870" cy="719200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701" y="1775459"/>
              <a:ext cx="5888468" cy="3651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447664"/>
              <a:ext cx="5943600" cy="34817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704" y="8950147"/>
              <a:ext cx="5944870" cy="17145"/>
            </a:xfrm>
            <a:custGeom>
              <a:avLst/>
              <a:gdLst/>
              <a:ahLst/>
              <a:cxnLst/>
              <a:rect l="l" t="t" r="r" b="b"/>
              <a:pathLst>
                <a:path w="5944870" h="17145">
                  <a:moveTo>
                    <a:pt x="5944489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5944489" y="16764"/>
                  </a:lnTo>
                  <a:lnTo>
                    <a:pt x="594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864235"/>
            <a:ext cx="6000115" cy="7663815"/>
            <a:chOff x="914400" y="864235"/>
            <a:chExt cx="6000115" cy="7663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864235"/>
              <a:ext cx="5998209" cy="3775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659502"/>
              <a:ext cx="5999657" cy="38304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4704" y="8511286"/>
              <a:ext cx="5963285" cy="17145"/>
            </a:xfrm>
            <a:custGeom>
              <a:avLst/>
              <a:gdLst/>
              <a:ahLst/>
              <a:cxnLst/>
              <a:rect l="l" t="t" r="r" b="b"/>
              <a:pathLst>
                <a:path w="5963284" h="17145">
                  <a:moveTo>
                    <a:pt x="5962777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5962777" y="16763"/>
                  </a:lnTo>
                  <a:lnTo>
                    <a:pt x="5962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6879" y="9422892"/>
                </a:moveTo>
                <a:lnTo>
                  <a:pt x="27432" y="9422892"/>
                </a:lnTo>
                <a:lnTo>
                  <a:pt x="27432" y="27444"/>
                </a:lnTo>
                <a:lnTo>
                  <a:pt x="0" y="27444"/>
                </a:lnTo>
                <a:lnTo>
                  <a:pt x="0" y="9422892"/>
                </a:lnTo>
                <a:lnTo>
                  <a:pt x="0" y="9450324"/>
                </a:lnTo>
                <a:lnTo>
                  <a:pt x="27432" y="9450324"/>
                </a:lnTo>
                <a:lnTo>
                  <a:pt x="7136879" y="9450324"/>
                </a:lnTo>
                <a:lnTo>
                  <a:pt x="7136879" y="9422892"/>
                </a:lnTo>
                <a:close/>
              </a:path>
              <a:path w="7164705" h="9450705">
                <a:moveTo>
                  <a:pt x="713687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7136879" y="27432"/>
                </a:lnTo>
                <a:lnTo>
                  <a:pt x="7136879" y="0"/>
                </a:lnTo>
                <a:close/>
              </a:path>
              <a:path w="7164705" h="9450705">
                <a:moveTo>
                  <a:pt x="7164324" y="27444"/>
                </a:moveTo>
                <a:lnTo>
                  <a:pt x="7136892" y="27444"/>
                </a:lnTo>
                <a:lnTo>
                  <a:pt x="7136892" y="9422892"/>
                </a:lnTo>
                <a:lnTo>
                  <a:pt x="7136892" y="9450324"/>
                </a:lnTo>
                <a:lnTo>
                  <a:pt x="7164324" y="9450324"/>
                </a:lnTo>
                <a:lnTo>
                  <a:pt x="7164324" y="9422892"/>
                </a:lnTo>
                <a:lnTo>
                  <a:pt x="7164324" y="27444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36892" y="0"/>
                </a:lnTo>
                <a:lnTo>
                  <a:pt x="7136892" y="27432"/>
                </a:lnTo>
                <a:lnTo>
                  <a:pt x="7164324" y="27432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2138</Words>
  <Application>Microsoft Office PowerPoint</Application>
  <PresentationFormat>Custom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Times New Roman</vt:lpstr>
      <vt:lpstr>Office Theme</vt:lpstr>
      <vt:lpstr>Analysis of direct marketing campaigns data of a Portuguese banking institution using 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direct marketing campaigns data of a Portuguese banking institution using Tableau</dc:title>
  <dc:creator>harsha sri</dc:creator>
  <cp:lastModifiedBy>N S P PRIYANKA</cp:lastModifiedBy>
  <cp:revision>1</cp:revision>
  <dcterms:created xsi:type="dcterms:W3CDTF">2022-08-22T02:44:59Z</dcterms:created>
  <dcterms:modified xsi:type="dcterms:W3CDTF">2022-08-22T02:47:27Z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2022-08-22T00:00:00Z</vt:filetime>
  </property>
</Properties>
</file>