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KASH" userId="c1e89d45900f12d5" providerId="LiveId" clId="{DC14A756-AA41-4A43-A65B-F1AEA0ECC156}"/>
    <pc:docChg chg="undo custSel modSld">
      <pc:chgData name="BHANU PRAKASH" userId="c1e89d45900f12d5" providerId="LiveId" clId="{DC14A756-AA41-4A43-A65B-F1AEA0ECC156}" dt="2023-08-30T10:45:01.077" v="2" actId="1076"/>
      <pc:docMkLst>
        <pc:docMk/>
      </pc:docMkLst>
      <pc:sldChg chg="modSp mod">
        <pc:chgData name="BHANU PRAKASH" userId="c1e89d45900f12d5" providerId="LiveId" clId="{DC14A756-AA41-4A43-A65B-F1AEA0ECC156}" dt="2023-08-30T10:41:06.490" v="1" actId="1076"/>
        <pc:sldMkLst>
          <pc:docMk/>
          <pc:sldMk cId="0" sldId="256"/>
        </pc:sldMkLst>
        <pc:spChg chg="mod">
          <ac:chgData name="BHANU PRAKASH" userId="c1e89d45900f12d5" providerId="LiveId" clId="{DC14A756-AA41-4A43-A65B-F1AEA0ECC156}" dt="2023-08-30T10:41:06.490" v="1" actId="1076"/>
          <ac:spMkLst>
            <pc:docMk/>
            <pc:sldMk cId="0" sldId="256"/>
            <ac:spMk id="3" creationId="{00000000-0000-0000-0000-000000000000}"/>
          </ac:spMkLst>
        </pc:spChg>
      </pc:sldChg>
      <pc:sldChg chg="modSp mod">
        <pc:chgData name="BHANU PRAKASH" userId="c1e89d45900f12d5" providerId="LiveId" clId="{DC14A756-AA41-4A43-A65B-F1AEA0ECC156}" dt="2023-08-30T10:45:01.077" v="2" actId="1076"/>
        <pc:sldMkLst>
          <pc:docMk/>
          <pc:sldMk cId="0" sldId="257"/>
        </pc:sldMkLst>
        <pc:spChg chg="mod">
          <ac:chgData name="BHANU PRAKASH" userId="c1e89d45900f12d5" providerId="LiveId" clId="{DC14A756-AA41-4A43-A65B-F1AEA0ECC156}" dt="2023-08-30T10:45:01.077" v="2" actId="1076"/>
          <ac:spMkLst>
            <pc:docMk/>
            <pc:sldMk cId="0"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55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a:p>
        </p:txBody>
      </p:sp>
      <p:sp>
        <p:nvSpPr>
          <p:cNvPr id="4" name="Text 2"/>
          <p:cNvSpPr/>
          <p:nvPr/>
        </p:nvSpPr>
        <p:spPr>
          <a:xfrm>
            <a:off x="6319599" y="2165271"/>
            <a:ext cx="7477601" cy="2499598"/>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Movie/TV Show Recommendation System</a:t>
            </a:r>
            <a:endParaRPr lang="en-US" sz="5249" dirty="0"/>
          </a:p>
        </p:txBody>
      </p:sp>
      <p:sp>
        <p:nvSpPr>
          <p:cNvPr id="5" name="Text 3"/>
          <p:cNvSpPr/>
          <p:nvPr/>
        </p:nvSpPr>
        <p:spPr>
          <a:xfrm>
            <a:off x="6319599" y="4998125"/>
            <a:ext cx="7477601"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Enhance your entertainment experience with personalized movie and TV show recommendations based on your preferences and history. Learn how the system works and its benefits.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19407" y="0"/>
            <a:ext cx="14630400" cy="8229600"/>
          </a:xfrm>
          <a:prstGeom prst="rect">
            <a:avLst/>
          </a:prstGeom>
          <a:solidFill>
            <a:srgbClr val="272525"/>
          </a:solidFill>
          <a:ln w="13811">
            <a:solidFill>
              <a:srgbClr val="565151"/>
            </a:solidFill>
            <a:prstDash val="solid"/>
          </a:ln>
        </p:spPr>
        <p:txBody>
          <a:bodyPr/>
          <a:lstStyle/>
          <a:p>
            <a:endParaRPr lang="en-IN"/>
          </a:p>
        </p:txBody>
      </p:sp>
      <p:sp>
        <p:nvSpPr>
          <p:cNvPr id="4" name="Text 2"/>
          <p:cNvSpPr/>
          <p:nvPr/>
        </p:nvSpPr>
        <p:spPr>
          <a:xfrm>
            <a:off x="2037993" y="1037153"/>
            <a:ext cx="831222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Collaborative Filtering Algorithm</a:t>
            </a:r>
            <a:endParaRPr lang="en-US" sz="4374" dirty="0"/>
          </a:p>
        </p:txBody>
      </p:sp>
      <p:pic>
        <p:nvPicPr>
          <p:cNvPr id="5" name="Image 0" descr="preencoded.png"/>
          <p:cNvPicPr>
            <a:picLocks noChangeAspect="1"/>
          </p:cNvPicPr>
          <p:nvPr/>
        </p:nvPicPr>
        <p:blipFill>
          <a:blip r:embed="rId3"/>
          <a:stretch>
            <a:fillRect/>
          </a:stretch>
        </p:blipFill>
        <p:spPr>
          <a:xfrm>
            <a:off x="2037993" y="2175867"/>
            <a:ext cx="3295888" cy="2036921"/>
          </a:xfrm>
          <a:prstGeom prst="rect">
            <a:avLst/>
          </a:prstGeom>
        </p:spPr>
      </p:pic>
      <p:sp>
        <p:nvSpPr>
          <p:cNvPr id="6" name="Text 3"/>
          <p:cNvSpPr/>
          <p:nvPr/>
        </p:nvSpPr>
        <p:spPr>
          <a:xfrm>
            <a:off x="2037993" y="4490442"/>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What is it?</a:t>
            </a:r>
            <a:endParaRPr lang="en-US" sz="2187" dirty="0"/>
          </a:p>
        </p:txBody>
      </p:sp>
      <p:sp>
        <p:nvSpPr>
          <p:cNvPr id="7" name="Text 4"/>
          <p:cNvSpPr/>
          <p:nvPr/>
        </p:nvSpPr>
        <p:spPr>
          <a:xfrm>
            <a:off x="2037993" y="5059799"/>
            <a:ext cx="3295888" cy="1777008"/>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A process of filtering and analyzing information based on patterns of user behavior and preferences that helps generate personalized recommendations.</a:t>
            </a:r>
            <a:endParaRPr lang="en-US" sz="1750" dirty="0"/>
          </a:p>
        </p:txBody>
      </p:sp>
      <p:pic>
        <p:nvPicPr>
          <p:cNvPr id="8" name="Image 1" descr="preencoded.png"/>
          <p:cNvPicPr>
            <a:picLocks noChangeAspect="1"/>
          </p:cNvPicPr>
          <p:nvPr/>
        </p:nvPicPr>
        <p:blipFill>
          <a:blip r:embed="rId4"/>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How it works</a:t>
            </a: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The algorithm compares your viewing history and preferences with other users' data and recommends content that has been enjoyed by viewers with similar interests as yours.</a:t>
            </a:r>
            <a:endParaRPr lang="en-US" sz="1750" dirty="0"/>
          </a:p>
        </p:txBody>
      </p:sp>
      <p:pic>
        <p:nvPicPr>
          <p:cNvPr id="11" name="Image 2" descr="preencoded.png"/>
          <p:cNvPicPr>
            <a:picLocks noChangeAspect="1"/>
          </p:cNvPicPr>
          <p:nvPr/>
        </p:nvPicPr>
        <p:blipFill>
          <a:blip r:embed="rId5"/>
          <a:stretch>
            <a:fillRect/>
          </a:stretch>
        </p:blipFill>
        <p:spPr>
          <a:xfrm>
            <a:off x="9296400" y="2175867"/>
            <a:ext cx="3296007" cy="2037040"/>
          </a:xfrm>
          <a:prstGeom prst="rect">
            <a:avLst/>
          </a:prstGeom>
        </p:spPr>
      </p:pic>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Implementation</a:t>
            </a:r>
            <a:endParaRPr lang="en-US" sz="2187" dirty="0"/>
          </a:p>
        </p:txBody>
      </p:sp>
      <p:sp>
        <p:nvSpPr>
          <p:cNvPr id="13" name="Text 8"/>
          <p:cNvSpPr/>
          <p:nvPr/>
        </p:nvSpPr>
        <p:spPr>
          <a:xfrm>
            <a:off x="9296400" y="5059918"/>
            <a:ext cx="3296007" cy="2132409"/>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The algorithm is implemented in the system's database with statistical modeling and machine learning techniques that help provide true-to-interest content recommendations.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a:p>
        </p:txBody>
      </p:sp>
      <p:sp>
        <p:nvSpPr>
          <p:cNvPr id="4" name="Text 2"/>
          <p:cNvSpPr/>
          <p:nvPr/>
        </p:nvSpPr>
        <p:spPr>
          <a:xfrm>
            <a:off x="2037993" y="971431"/>
            <a:ext cx="7733943"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Machine Learning Techniques</a:t>
            </a:r>
            <a:endParaRPr lang="en-US" sz="4374" dirty="0"/>
          </a:p>
        </p:txBody>
      </p:sp>
      <p:sp>
        <p:nvSpPr>
          <p:cNvPr id="5" name="Shape 3"/>
          <p:cNvSpPr/>
          <p:nvPr/>
        </p:nvSpPr>
        <p:spPr>
          <a:xfrm>
            <a:off x="2037993" y="2110145"/>
            <a:ext cx="5166122" cy="2462927"/>
          </a:xfrm>
          <a:prstGeom prst="roundRect">
            <a:avLst>
              <a:gd name="adj" fmla="val 4060"/>
            </a:avLst>
          </a:prstGeom>
          <a:solidFill>
            <a:srgbClr val="110080"/>
          </a:solidFill>
          <a:ln w="13811">
            <a:solidFill>
              <a:srgbClr val="140099"/>
            </a:solidFill>
            <a:prstDash val="solid"/>
          </a:ln>
        </p:spPr>
        <p:txBody>
          <a:bodyPr/>
          <a:lstStyle/>
          <a:p>
            <a:endParaRPr lang="en-IN"/>
          </a:p>
        </p:txBody>
      </p:sp>
      <p:sp>
        <p:nvSpPr>
          <p:cNvPr id="6" name="Text 4"/>
          <p:cNvSpPr/>
          <p:nvPr/>
        </p:nvSpPr>
        <p:spPr>
          <a:xfrm>
            <a:off x="2273975" y="2346127"/>
            <a:ext cx="3001208"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Content-based filtering</a:t>
            </a:r>
            <a:endParaRPr lang="en-US" sz="2187" dirty="0"/>
          </a:p>
        </p:txBody>
      </p:sp>
      <p:sp>
        <p:nvSpPr>
          <p:cNvPr id="7" name="Text 5"/>
          <p:cNvSpPr/>
          <p:nvPr/>
        </p:nvSpPr>
        <p:spPr>
          <a:xfrm>
            <a:off x="2273975" y="2915483"/>
            <a:ext cx="4694158"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Considers user interests and previous search histories to recommend movies and TV shows in a similar genre or plot.</a:t>
            </a:r>
            <a:endParaRPr lang="en-US" sz="1750" dirty="0"/>
          </a:p>
        </p:txBody>
      </p:sp>
      <p:sp>
        <p:nvSpPr>
          <p:cNvPr id="8" name="Shape 6"/>
          <p:cNvSpPr/>
          <p:nvPr/>
        </p:nvSpPr>
        <p:spPr>
          <a:xfrm>
            <a:off x="7426285" y="2110145"/>
            <a:ext cx="5166122" cy="2462927"/>
          </a:xfrm>
          <a:prstGeom prst="roundRect">
            <a:avLst>
              <a:gd name="adj" fmla="val 4060"/>
            </a:avLst>
          </a:prstGeom>
          <a:solidFill>
            <a:srgbClr val="110080"/>
          </a:solidFill>
          <a:ln w="13811">
            <a:solidFill>
              <a:srgbClr val="140099"/>
            </a:solidFill>
            <a:prstDash val="solid"/>
          </a:ln>
        </p:spPr>
        <p:txBody>
          <a:bodyPr/>
          <a:lstStyle/>
          <a:p>
            <a:endParaRPr lang="en-IN"/>
          </a:p>
        </p:txBody>
      </p:sp>
      <p:sp>
        <p:nvSpPr>
          <p:cNvPr id="9" name="Text 7"/>
          <p:cNvSpPr/>
          <p:nvPr/>
        </p:nvSpPr>
        <p:spPr>
          <a:xfrm>
            <a:off x="7662267" y="2346127"/>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Clustering</a:t>
            </a:r>
            <a:endParaRPr lang="en-US" sz="2187" dirty="0"/>
          </a:p>
        </p:txBody>
      </p:sp>
      <p:sp>
        <p:nvSpPr>
          <p:cNvPr id="10" name="Text 8"/>
          <p:cNvSpPr/>
          <p:nvPr/>
        </p:nvSpPr>
        <p:spPr>
          <a:xfrm>
            <a:off x="7662267" y="2915483"/>
            <a:ext cx="4694158"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Segments users into groups based on their viewing behavior, similar viewing habits among users in a particular group can suggest preferred content within that group.</a:t>
            </a:r>
            <a:endParaRPr lang="en-US" sz="1750" dirty="0"/>
          </a:p>
        </p:txBody>
      </p:sp>
      <p:sp>
        <p:nvSpPr>
          <p:cNvPr id="11" name="Shape 9"/>
          <p:cNvSpPr/>
          <p:nvPr/>
        </p:nvSpPr>
        <p:spPr>
          <a:xfrm>
            <a:off x="2037993" y="4795242"/>
            <a:ext cx="5166122" cy="2462927"/>
          </a:xfrm>
          <a:prstGeom prst="roundRect">
            <a:avLst>
              <a:gd name="adj" fmla="val 4060"/>
            </a:avLst>
          </a:prstGeom>
          <a:solidFill>
            <a:srgbClr val="110080"/>
          </a:solidFill>
          <a:ln w="13811">
            <a:solidFill>
              <a:srgbClr val="140099"/>
            </a:solidFill>
            <a:prstDash val="solid"/>
          </a:ln>
        </p:spPr>
        <p:txBody>
          <a:bodyPr/>
          <a:lstStyle/>
          <a:p>
            <a:endParaRPr lang="en-IN"/>
          </a:p>
        </p:txBody>
      </p:sp>
      <p:sp>
        <p:nvSpPr>
          <p:cNvPr id="12" name="Text 10"/>
          <p:cNvSpPr/>
          <p:nvPr/>
        </p:nvSpPr>
        <p:spPr>
          <a:xfrm>
            <a:off x="2273975" y="5031224"/>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Decision tree</a:t>
            </a:r>
            <a:endParaRPr lang="en-US" sz="2187" dirty="0"/>
          </a:p>
        </p:txBody>
      </p:sp>
      <p:sp>
        <p:nvSpPr>
          <p:cNvPr id="13" name="Text 11"/>
          <p:cNvSpPr/>
          <p:nvPr/>
        </p:nvSpPr>
        <p:spPr>
          <a:xfrm>
            <a:off x="2273975" y="5600581"/>
            <a:ext cx="4694158"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Visualizes a model that represents decisions and their possible consequences that lead to a recommendation based on the user’s overall viewing history.</a:t>
            </a:r>
            <a:endParaRPr lang="en-US" sz="1750" dirty="0"/>
          </a:p>
        </p:txBody>
      </p:sp>
      <p:sp>
        <p:nvSpPr>
          <p:cNvPr id="14" name="Shape 12"/>
          <p:cNvSpPr/>
          <p:nvPr/>
        </p:nvSpPr>
        <p:spPr>
          <a:xfrm>
            <a:off x="7426285" y="4795242"/>
            <a:ext cx="5166122" cy="2462927"/>
          </a:xfrm>
          <a:prstGeom prst="roundRect">
            <a:avLst>
              <a:gd name="adj" fmla="val 4060"/>
            </a:avLst>
          </a:prstGeom>
          <a:solidFill>
            <a:srgbClr val="110080"/>
          </a:solidFill>
          <a:ln w="13811">
            <a:solidFill>
              <a:srgbClr val="140099"/>
            </a:solidFill>
            <a:prstDash val="solid"/>
          </a:ln>
        </p:spPr>
        <p:txBody>
          <a:bodyPr/>
          <a:lstStyle/>
          <a:p>
            <a:endParaRPr lang="en-IN"/>
          </a:p>
        </p:txBody>
      </p:sp>
      <p:sp>
        <p:nvSpPr>
          <p:cNvPr id="15" name="Text 13"/>
          <p:cNvSpPr/>
          <p:nvPr/>
        </p:nvSpPr>
        <p:spPr>
          <a:xfrm>
            <a:off x="7662267" y="5031224"/>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Neural networks</a:t>
            </a:r>
            <a:endParaRPr lang="en-US" sz="2187" dirty="0"/>
          </a:p>
        </p:txBody>
      </p:sp>
      <p:sp>
        <p:nvSpPr>
          <p:cNvPr id="16" name="Text 14"/>
          <p:cNvSpPr/>
          <p:nvPr/>
        </p:nvSpPr>
        <p:spPr>
          <a:xfrm>
            <a:off x="7662267" y="5600581"/>
            <a:ext cx="4694158"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Analyses data with a system of interconnected processing nodes that infer user preferences and suggest content recommendations based on those inferences.</a:t>
            </a:r>
            <a:endParaRPr lang="en-US" sz="1750"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a:p>
        </p:txBody>
      </p:sp>
      <p:sp>
        <p:nvSpPr>
          <p:cNvPr id="4" name="Text 2"/>
          <p:cNvSpPr/>
          <p:nvPr/>
        </p:nvSpPr>
        <p:spPr>
          <a:xfrm>
            <a:off x="2037993" y="1172528"/>
            <a:ext cx="6299478"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Analyzing User Behavior</a:t>
            </a:r>
            <a:endParaRPr lang="en-US" sz="4374" dirty="0"/>
          </a:p>
        </p:txBody>
      </p:sp>
      <p:sp>
        <p:nvSpPr>
          <p:cNvPr id="5" name="Shape 3"/>
          <p:cNvSpPr/>
          <p:nvPr/>
        </p:nvSpPr>
        <p:spPr>
          <a:xfrm>
            <a:off x="2037993" y="2644497"/>
            <a:ext cx="10554414" cy="44410"/>
          </a:xfrm>
          <a:prstGeom prst="rect">
            <a:avLst/>
          </a:prstGeom>
          <a:solidFill>
            <a:srgbClr val="140099"/>
          </a:solidFill>
          <a:ln/>
        </p:spPr>
        <p:txBody>
          <a:bodyPr/>
          <a:lstStyle/>
          <a:p>
            <a:endParaRPr lang="en-IN"/>
          </a:p>
        </p:txBody>
      </p:sp>
      <p:sp>
        <p:nvSpPr>
          <p:cNvPr id="6" name="Shape 4"/>
          <p:cNvSpPr/>
          <p:nvPr/>
        </p:nvSpPr>
        <p:spPr>
          <a:xfrm>
            <a:off x="3700760" y="2644497"/>
            <a:ext cx="44410" cy="777597"/>
          </a:xfrm>
          <a:prstGeom prst="rect">
            <a:avLst/>
          </a:prstGeom>
          <a:solidFill>
            <a:srgbClr val="140099"/>
          </a:solidFill>
          <a:ln/>
        </p:spPr>
        <p:txBody>
          <a:bodyPr/>
          <a:lstStyle/>
          <a:p>
            <a:endParaRPr lang="en-IN"/>
          </a:p>
        </p:txBody>
      </p:sp>
      <p:sp>
        <p:nvSpPr>
          <p:cNvPr id="7" name="Shape 5"/>
          <p:cNvSpPr/>
          <p:nvPr/>
        </p:nvSpPr>
        <p:spPr>
          <a:xfrm>
            <a:off x="3473053" y="2394585"/>
            <a:ext cx="499943" cy="499943"/>
          </a:xfrm>
          <a:prstGeom prst="roundRect">
            <a:avLst>
              <a:gd name="adj" fmla="val 20000"/>
            </a:avLst>
          </a:prstGeom>
          <a:solidFill>
            <a:srgbClr val="110080"/>
          </a:solidFill>
          <a:ln w="13811">
            <a:solidFill>
              <a:srgbClr val="140099"/>
            </a:solidFill>
            <a:prstDash val="solid"/>
          </a:ln>
        </p:spPr>
        <p:txBody>
          <a:bodyPr/>
          <a:lstStyle/>
          <a:p>
            <a:endParaRPr lang="en-IN"/>
          </a:p>
        </p:txBody>
      </p:sp>
      <p:sp>
        <p:nvSpPr>
          <p:cNvPr id="8" name="Text 6"/>
          <p:cNvSpPr/>
          <p:nvPr/>
        </p:nvSpPr>
        <p:spPr>
          <a:xfrm>
            <a:off x="3644146" y="2436257"/>
            <a:ext cx="1577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611993" y="3644384"/>
            <a:ext cx="2221944"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Collecting data</a:t>
            </a:r>
            <a:endParaRPr lang="en-US" sz="2187" dirty="0"/>
          </a:p>
        </p:txBody>
      </p:sp>
      <p:sp>
        <p:nvSpPr>
          <p:cNvPr id="10" name="Text 8"/>
          <p:cNvSpPr/>
          <p:nvPr/>
        </p:nvSpPr>
        <p:spPr>
          <a:xfrm>
            <a:off x="2260163" y="4213741"/>
            <a:ext cx="2925604" cy="2843213"/>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The system collects data such as viewing history, preferences, ratings and feedback, that are analyzed to determine user interest and match the recommendation to their preferences.</a:t>
            </a:r>
            <a:endParaRPr lang="en-US" sz="1750" dirty="0"/>
          </a:p>
        </p:txBody>
      </p:sp>
      <p:sp>
        <p:nvSpPr>
          <p:cNvPr id="11" name="Shape 9"/>
          <p:cNvSpPr/>
          <p:nvPr/>
        </p:nvSpPr>
        <p:spPr>
          <a:xfrm>
            <a:off x="7292876" y="2644497"/>
            <a:ext cx="44410" cy="777597"/>
          </a:xfrm>
          <a:prstGeom prst="rect">
            <a:avLst/>
          </a:prstGeom>
          <a:solidFill>
            <a:srgbClr val="140099"/>
          </a:solidFill>
          <a:ln/>
        </p:spPr>
        <p:txBody>
          <a:bodyPr/>
          <a:lstStyle/>
          <a:p>
            <a:endParaRPr lang="en-IN"/>
          </a:p>
        </p:txBody>
      </p:sp>
      <p:sp>
        <p:nvSpPr>
          <p:cNvPr id="12" name="Shape 10"/>
          <p:cNvSpPr/>
          <p:nvPr/>
        </p:nvSpPr>
        <p:spPr>
          <a:xfrm>
            <a:off x="7065169" y="2394585"/>
            <a:ext cx="499943" cy="499943"/>
          </a:xfrm>
          <a:prstGeom prst="roundRect">
            <a:avLst>
              <a:gd name="adj" fmla="val 20000"/>
            </a:avLst>
          </a:prstGeom>
          <a:solidFill>
            <a:srgbClr val="110080"/>
          </a:solidFill>
          <a:ln w="13811">
            <a:solidFill>
              <a:srgbClr val="140099"/>
            </a:solidFill>
            <a:prstDash val="solid"/>
          </a:ln>
        </p:spPr>
        <p:txBody>
          <a:bodyPr/>
          <a:lstStyle/>
          <a:p>
            <a:endParaRPr lang="en-IN"/>
          </a:p>
        </p:txBody>
      </p:sp>
      <p:sp>
        <p:nvSpPr>
          <p:cNvPr id="13" name="Text 11"/>
          <p:cNvSpPr/>
          <p:nvPr/>
        </p:nvSpPr>
        <p:spPr>
          <a:xfrm>
            <a:off x="7217212" y="2436257"/>
            <a:ext cx="1958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6204109" y="3644384"/>
            <a:ext cx="2221944"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Exploration</a:t>
            </a:r>
            <a:endParaRPr lang="en-US" sz="2187" dirty="0"/>
          </a:p>
        </p:txBody>
      </p:sp>
      <p:sp>
        <p:nvSpPr>
          <p:cNvPr id="15" name="Text 13"/>
          <p:cNvSpPr/>
          <p:nvPr/>
        </p:nvSpPr>
        <p:spPr>
          <a:xfrm>
            <a:off x="5852279" y="4213741"/>
            <a:ext cx="2925723" cy="2843213"/>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Data analysis uncovers connections between user behavior and viewing preferences. The system explores new ways to represent data specific to user groups to generate better recommendations.</a:t>
            </a:r>
            <a:endParaRPr lang="en-US" sz="1750" dirty="0"/>
          </a:p>
        </p:txBody>
      </p:sp>
      <p:sp>
        <p:nvSpPr>
          <p:cNvPr id="16" name="Shape 14"/>
          <p:cNvSpPr/>
          <p:nvPr/>
        </p:nvSpPr>
        <p:spPr>
          <a:xfrm>
            <a:off x="10885110" y="2644497"/>
            <a:ext cx="44410" cy="777597"/>
          </a:xfrm>
          <a:prstGeom prst="rect">
            <a:avLst/>
          </a:prstGeom>
          <a:solidFill>
            <a:srgbClr val="140099"/>
          </a:solidFill>
          <a:ln/>
        </p:spPr>
        <p:txBody>
          <a:bodyPr/>
          <a:lstStyle/>
          <a:p>
            <a:endParaRPr lang="en-IN"/>
          </a:p>
        </p:txBody>
      </p:sp>
      <p:sp>
        <p:nvSpPr>
          <p:cNvPr id="17" name="Shape 15"/>
          <p:cNvSpPr/>
          <p:nvPr/>
        </p:nvSpPr>
        <p:spPr>
          <a:xfrm>
            <a:off x="10657403" y="2394585"/>
            <a:ext cx="499943" cy="499943"/>
          </a:xfrm>
          <a:prstGeom prst="roundRect">
            <a:avLst>
              <a:gd name="adj" fmla="val 20000"/>
            </a:avLst>
          </a:prstGeom>
          <a:solidFill>
            <a:srgbClr val="110080"/>
          </a:solidFill>
          <a:ln w="13811">
            <a:solidFill>
              <a:srgbClr val="140099"/>
            </a:solidFill>
            <a:prstDash val="solid"/>
          </a:ln>
        </p:spPr>
        <p:txBody>
          <a:bodyPr/>
          <a:lstStyle/>
          <a:p>
            <a:endParaRPr lang="en-IN"/>
          </a:p>
        </p:txBody>
      </p:sp>
      <p:sp>
        <p:nvSpPr>
          <p:cNvPr id="18" name="Text 16"/>
          <p:cNvSpPr/>
          <p:nvPr/>
        </p:nvSpPr>
        <p:spPr>
          <a:xfrm>
            <a:off x="10805636" y="2436257"/>
            <a:ext cx="20347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9796343" y="3644384"/>
            <a:ext cx="2221944"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Model building</a:t>
            </a:r>
            <a:endParaRPr lang="en-US" sz="2187" dirty="0"/>
          </a:p>
        </p:txBody>
      </p:sp>
      <p:sp>
        <p:nvSpPr>
          <p:cNvPr id="20" name="Text 18"/>
          <p:cNvSpPr/>
          <p:nvPr/>
        </p:nvSpPr>
        <p:spPr>
          <a:xfrm>
            <a:off x="9444514" y="4213741"/>
            <a:ext cx="2925723" cy="2132409"/>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Models are built to understand separate user preferences and enable recommendations that fit the viewing pattern of each group.</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12978">
            <a:solidFill>
              <a:srgbClr val="565151"/>
            </a:solidFill>
            <a:prstDash val="solid"/>
          </a:ln>
        </p:spPr>
        <p:txBody>
          <a:bodyPr/>
          <a:lstStyle/>
          <a:p>
            <a:endParaRPr lang="en-IN"/>
          </a:p>
        </p:txBody>
      </p:sp>
      <p:sp>
        <p:nvSpPr>
          <p:cNvPr id="4" name="Text 2"/>
          <p:cNvSpPr/>
          <p:nvPr/>
        </p:nvSpPr>
        <p:spPr>
          <a:xfrm>
            <a:off x="2376368" y="572572"/>
            <a:ext cx="7076718" cy="649724"/>
          </a:xfrm>
          <a:prstGeom prst="rect">
            <a:avLst/>
          </a:prstGeom>
          <a:noFill/>
          <a:ln/>
        </p:spPr>
        <p:txBody>
          <a:bodyPr wrap="none" rtlCol="0" anchor="t"/>
          <a:lstStyle/>
          <a:p>
            <a:pPr marL="0" indent="0">
              <a:lnSpc>
                <a:spcPts val="5117"/>
              </a:lnSpc>
              <a:buNone/>
            </a:pPr>
            <a:r>
              <a:rPr lang="en-US" sz="4094" b="1" kern="0" spc="-123" dirty="0">
                <a:solidFill>
                  <a:srgbClr val="FFFFFF"/>
                </a:solidFill>
                <a:latin typeface="Inter" pitchFamily="34" charset="0"/>
                <a:ea typeface="Inter" pitchFamily="34" charset="-122"/>
                <a:cs typeface="Inter" pitchFamily="34" charset="-120"/>
              </a:rPr>
              <a:t>User Preferences and History</a:t>
            </a:r>
            <a:endParaRPr lang="en-US" sz="4094" dirty="0"/>
          </a:p>
        </p:txBody>
      </p:sp>
      <p:pic>
        <p:nvPicPr>
          <p:cNvPr id="5" name="Image 0" descr="preencoded.png"/>
          <p:cNvPicPr>
            <a:picLocks noChangeAspect="1"/>
          </p:cNvPicPr>
          <p:nvPr/>
        </p:nvPicPr>
        <p:blipFill>
          <a:blip r:embed="rId3"/>
          <a:stretch>
            <a:fillRect/>
          </a:stretch>
        </p:blipFill>
        <p:spPr>
          <a:xfrm>
            <a:off x="2376368" y="1638181"/>
            <a:ext cx="3084552" cy="1906310"/>
          </a:xfrm>
          <a:prstGeom prst="rect">
            <a:avLst/>
          </a:prstGeom>
        </p:spPr>
      </p:pic>
      <p:sp>
        <p:nvSpPr>
          <p:cNvPr id="6" name="Text 3"/>
          <p:cNvSpPr/>
          <p:nvPr/>
        </p:nvSpPr>
        <p:spPr>
          <a:xfrm>
            <a:off x="2376368" y="3804404"/>
            <a:ext cx="3084552" cy="649605"/>
          </a:xfrm>
          <a:prstGeom prst="rect">
            <a:avLst/>
          </a:prstGeom>
          <a:noFill/>
          <a:ln/>
        </p:spPr>
        <p:txBody>
          <a:bodyPr wrap="square" rtlCol="0" anchor="t"/>
          <a:lstStyle/>
          <a:p>
            <a:pPr marL="0" indent="0" algn="l">
              <a:lnSpc>
                <a:spcPts val="2558"/>
              </a:lnSpc>
              <a:buNone/>
            </a:pPr>
            <a:r>
              <a:rPr lang="en-US" sz="2047" b="1" kern="0" spc="-61" dirty="0">
                <a:solidFill>
                  <a:srgbClr val="FFFFFF"/>
                </a:solidFill>
                <a:latin typeface="Inter" pitchFamily="34" charset="0"/>
                <a:ea typeface="Inter" pitchFamily="34" charset="-122"/>
                <a:cs typeface="Inter" pitchFamily="34" charset="-120"/>
              </a:rPr>
              <a:t>Analyzing TV show preferences</a:t>
            </a:r>
            <a:endParaRPr lang="en-US" sz="2047" dirty="0"/>
          </a:p>
        </p:txBody>
      </p:sp>
      <p:sp>
        <p:nvSpPr>
          <p:cNvPr id="7" name="Text 4"/>
          <p:cNvSpPr/>
          <p:nvPr/>
        </p:nvSpPr>
        <p:spPr>
          <a:xfrm>
            <a:off x="2376368" y="4661892"/>
            <a:ext cx="3084552" cy="1996678"/>
          </a:xfrm>
          <a:prstGeom prst="rect">
            <a:avLst/>
          </a:prstGeom>
          <a:noFill/>
          <a:ln/>
        </p:spPr>
        <p:txBody>
          <a:bodyPr wrap="square" rtlCol="0" anchor="t"/>
          <a:lstStyle/>
          <a:p>
            <a:pPr marL="0" indent="0" algn="l">
              <a:lnSpc>
                <a:spcPts val="2620"/>
              </a:lnSpc>
              <a:buNone/>
            </a:pPr>
            <a:r>
              <a:rPr lang="en-US" sz="1637" kern="0" spc="-33" dirty="0">
                <a:solidFill>
                  <a:srgbClr val="E5E0DF"/>
                </a:solidFill>
                <a:latin typeface="Inter" pitchFamily="34" charset="0"/>
                <a:ea typeface="Inter" pitchFamily="34" charset="-122"/>
                <a:cs typeface="Inter" pitchFamily="34" charset="-120"/>
              </a:rPr>
              <a:t>The system looks not only at the type of shows you have watched, but also the genres, actors, directors, and themes that make up your viewing history.</a:t>
            </a:r>
            <a:endParaRPr lang="en-US" sz="1637" dirty="0"/>
          </a:p>
        </p:txBody>
      </p:sp>
      <p:pic>
        <p:nvPicPr>
          <p:cNvPr id="8" name="Image 1" descr="preencoded.png"/>
          <p:cNvPicPr>
            <a:picLocks noChangeAspect="1"/>
          </p:cNvPicPr>
          <p:nvPr/>
        </p:nvPicPr>
        <p:blipFill>
          <a:blip r:embed="rId4"/>
          <a:stretch>
            <a:fillRect/>
          </a:stretch>
        </p:blipFill>
        <p:spPr>
          <a:xfrm>
            <a:off x="5772745" y="1638181"/>
            <a:ext cx="3084671" cy="1906429"/>
          </a:xfrm>
          <a:prstGeom prst="rect">
            <a:avLst/>
          </a:prstGeom>
        </p:spPr>
      </p:pic>
      <p:sp>
        <p:nvSpPr>
          <p:cNvPr id="9" name="Text 5"/>
          <p:cNvSpPr/>
          <p:nvPr/>
        </p:nvSpPr>
        <p:spPr>
          <a:xfrm>
            <a:off x="5772745" y="3804523"/>
            <a:ext cx="3084671" cy="649605"/>
          </a:xfrm>
          <a:prstGeom prst="rect">
            <a:avLst/>
          </a:prstGeom>
          <a:noFill/>
          <a:ln/>
        </p:spPr>
        <p:txBody>
          <a:bodyPr wrap="square" rtlCol="0" anchor="t"/>
          <a:lstStyle/>
          <a:p>
            <a:pPr marL="0" indent="0" algn="l">
              <a:lnSpc>
                <a:spcPts val="2558"/>
              </a:lnSpc>
              <a:buNone/>
            </a:pPr>
            <a:r>
              <a:rPr lang="en-US" sz="2047" b="1" kern="0" spc="-61" dirty="0">
                <a:solidFill>
                  <a:srgbClr val="FFFFFF"/>
                </a:solidFill>
                <a:latin typeface="Inter" pitchFamily="34" charset="0"/>
                <a:ea typeface="Inter" pitchFamily="34" charset="-122"/>
                <a:cs typeface="Inter" pitchFamily="34" charset="-120"/>
              </a:rPr>
              <a:t>Combining with data analysis</a:t>
            </a:r>
            <a:endParaRPr lang="en-US" sz="2047" dirty="0"/>
          </a:p>
        </p:txBody>
      </p:sp>
      <p:sp>
        <p:nvSpPr>
          <p:cNvPr id="10" name="Text 6"/>
          <p:cNvSpPr/>
          <p:nvPr/>
        </p:nvSpPr>
        <p:spPr>
          <a:xfrm>
            <a:off x="5772745" y="4662011"/>
            <a:ext cx="3084671" cy="2995017"/>
          </a:xfrm>
          <a:prstGeom prst="rect">
            <a:avLst/>
          </a:prstGeom>
          <a:noFill/>
          <a:ln/>
        </p:spPr>
        <p:txBody>
          <a:bodyPr wrap="square" rtlCol="0" anchor="t"/>
          <a:lstStyle/>
          <a:p>
            <a:pPr marL="0" indent="0" algn="l">
              <a:lnSpc>
                <a:spcPts val="2620"/>
              </a:lnSpc>
              <a:buNone/>
            </a:pPr>
            <a:r>
              <a:rPr lang="en-US" sz="1637" kern="0" spc="-33" dirty="0">
                <a:solidFill>
                  <a:srgbClr val="E5E0DF"/>
                </a:solidFill>
                <a:latin typeface="Inter" pitchFamily="34" charset="0"/>
                <a:ea typeface="Inter" pitchFamily="34" charset="-122"/>
                <a:cs typeface="Inter" pitchFamily="34" charset="-120"/>
              </a:rPr>
              <a:t>The system uses machine learning and data analysis to make personalized recommendations based on your viewing history. It presents you with content that is similar to the content you like, creating a minor variation that is close to your interests.</a:t>
            </a:r>
            <a:endParaRPr lang="en-US" sz="1637" dirty="0"/>
          </a:p>
        </p:txBody>
      </p:sp>
      <p:pic>
        <p:nvPicPr>
          <p:cNvPr id="11" name="Image 2" descr="preencoded.png"/>
          <p:cNvPicPr>
            <a:picLocks noChangeAspect="1"/>
          </p:cNvPicPr>
          <p:nvPr/>
        </p:nvPicPr>
        <p:blipFill>
          <a:blip r:embed="rId5"/>
          <a:stretch>
            <a:fillRect/>
          </a:stretch>
        </p:blipFill>
        <p:spPr>
          <a:xfrm>
            <a:off x="9169241" y="1638181"/>
            <a:ext cx="3084671" cy="1906429"/>
          </a:xfrm>
          <a:prstGeom prst="rect">
            <a:avLst/>
          </a:prstGeom>
        </p:spPr>
      </p:pic>
      <p:sp>
        <p:nvSpPr>
          <p:cNvPr id="12" name="Text 7"/>
          <p:cNvSpPr/>
          <p:nvPr/>
        </p:nvSpPr>
        <p:spPr>
          <a:xfrm>
            <a:off x="9169241" y="3804523"/>
            <a:ext cx="3084671" cy="649605"/>
          </a:xfrm>
          <a:prstGeom prst="rect">
            <a:avLst/>
          </a:prstGeom>
          <a:noFill/>
          <a:ln/>
        </p:spPr>
        <p:txBody>
          <a:bodyPr wrap="square" rtlCol="0" anchor="t"/>
          <a:lstStyle/>
          <a:p>
            <a:pPr marL="0" indent="0" algn="l">
              <a:lnSpc>
                <a:spcPts val="2558"/>
              </a:lnSpc>
              <a:buNone/>
            </a:pPr>
            <a:r>
              <a:rPr lang="en-US" sz="2047" b="1" kern="0" spc="-61" dirty="0">
                <a:solidFill>
                  <a:srgbClr val="FFFFFF"/>
                </a:solidFill>
                <a:latin typeface="Inter" pitchFamily="34" charset="0"/>
                <a:ea typeface="Inter" pitchFamily="34" charset="-122"/>
                <a:cs typeface="Inter" pitchFamily="34" charset="-120"/>
              </a:rPr>
              <a:t>Integrating feedback in the recommendations</a:t>
            </a:r>
            <a:endParaRPr lang="en-US" sz="2047" dirty="0"/>
          </a:p>
        </p:txBody>
      </p:sp>
      <p:sp>
        <p:nvSpPr>
          <p:cNvPr id="13" name="Text 8"/>
          <p:cNvSpPr/>
          <p:nvPr/>
        </p:nvSpPr>
        <p:spPr>
          <a:xfrm>
            <a:off x="9169241" y="4662011"/>
            <a:ext cx="3084671" cy="1996678"/>
          </a:xfrm>
          <a:prstGeom prst="rect">
            <a:avLst/>
          </a:prstGeom>
          <a:noFill/>
          <a:ln/>
        </p:spPr>
        <p:txBody>
          <a:bodyPr wrap="square" rtlCol="0" anchor="t"/>
          <a:lstStyle/>
          <a:p>
            <a:pPr marL="0" indent="0" algn="l">
              <a:lnSpc>
                <a:spcPts val="2620"/>
              </a:lnSpc>
              <a:buNone/>
            </a:pPr>
            <a:r>
              <a:rPr lang="en-US" sz="1637" kern="0" spc="-33" dirty="0">
                <a:solidFill>
                  <a:srgbClr val="E5E0DF"/>
                </a:solidFill>
                <a:latin typeface="Inter" pitchFamily="34" charset="0"/>
                <a:ea typeface="Inter" pitchFamily="34" charset="-122"/>
                <a:cs typeface="Inter" pitchFamily="34" charset="-120"/>
              </a:rPr>
              <a:t>The system considers the feedback and preferences shared by the user as well to generate informed decision recommendations based on the analyzed data.</a:t>
            </a:r>
            <a:endParaRPr lang="en-US" sz="1637"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32219"/>
          </a:xfrm>
          <a:prstGeom prst="rect">
            <a:avLst/>
          </a:prstGeom>
          <a:solidFill>
            <a:srgbClr val="272525"/>
          </a:solidFill>
          <a:ln w="10478">
            <a:solidFill>
              <a:srgbClr val="565151"/>
            </a:solidFill>
            <a:prstDash val="solid"/>
          </a:ln>
        </p:spPr>
        <p:txBody>
          <a:bodyPr/>
          <a:lstStyle/>
          <a:p>
            <a:endParaRPr lang="en-IN"/>
          </a:p>
        </p:txBody>
      </p:sp>
      <p:sp>
        <p:nvSpPr>
          <p:cNvPr id="4" name="Text 2"/>
          <p:cNvSpPr/>
          <p:nvPr/>
        </p:nvSpPr>
        <p:spPr>
          <a:xfrm>
            <a:off x="3304342" y="464344"/>
            <a:ext cx="8021598" cy="1055370"/>
          </a:xfrm>
          <a:prstGeom prst="rect">
            <a:avLst/>
          </a:prstGeom>
          <a:noFill/>
          <a:ln/>
        </p:spPr>
        <p:txBody>
          <a:bodyPr wrap="square" rtlCol="0" anchor="t"/>
          <a:lstStyle/>
          <a:p>
            <a:pPr marL="0" indent="0">
              <a:lnSpc>
                <a:spcPts val="4155"/>
              </a:lnSpc>
              <a:buNone/>
            </a:pPr>
            <a:r>
              <a:rPr lang="en-US" sz="3324" b="1" kern="0" spc="-100" dirty="0">
                <a:solidFill>
                  <a:srgbClr val="FFFFFF"/>
                </a:solidFill>
                <a:latin typeface="Inter" pitchFamily="34" charset="0"/>
                <a:ea typeface="Inter" pitchFamily="34" charset="-122"/>
                <a:cs typeface="Inter" pitchFamily="34" charset="-120"/>
              </a:rPr>
              <a:t>Benefits and Advantages of Personalized Recommendations</a:t>
            </a:r>
            <a:endParaRPr lang="en-US" sz="3324" dirty="0"/>
          </a:p>
        </p:txBody>
      </p:sp>
      <p:sp>
        <p:nvSpPr>
          <p:cNvPr id="5" name="Shape 3"/>
          <p:cNvSpPr/>
          <p:nvPr/>
        </p:nvSpPr>
        <p:spPr>
          <a:xfrm>
            <a:off x="3540800" y="1857375"/>
            <a:ext cx="33695" cy="5910501"/>
          </a:xfrm>
          <a:prstGeom prst="rect">
            <a:avLst/>
          </a:prstGeom>
          <a:solidFill>
            <a:srgbClr val="140099"/>
          </a:solidFill>
          <a:ln/>
        </p:spPr>
        <p:txBody>
          <a:bodyPr/>
          <a:lstStyle/>
          <a:p>
            <a:endParaRPr lang="en-IN"/>
          </a:p>
        </p:txBody>
      </p:sp>
      <p:sp>
        <p:nvSpPr>
          <p:cNvPr id="6" name="Shape 4"/>
          <p:cNvSpPr/>
          <p:nvPr/>
        </p:nvSpPr>
        <p:spPr>
          <a:xfrm>
            <a:off x="3747552" y="2162354"/>
            <a:ext cx="591026" cy="33695"/>
          </a:xfrm>
          <a:prstGeom prst="rect">
            <a:avLst/>
          </a:prstGeom>
          <a:solidFill>
            <a:srgbClr val="140099"/>
          </a:solidFill>
          <a:ln/>
        </p:spPr>
        <p:txBody>
          <a:bodyPr/>
          <a:lstStyle/>
          <a:p>
            <a:endParaRPr lang="en-IN"/>
          </a:p>
        </p:txBody>
      </p:sp>
      <p:sp>
        <p:nvSpPr>
          <p:cNvPr id="7" name="Shape 5"/>
          <p:cNvSpPr/>
          <p:nvPr/>
        </p:nvSpPr>
        <p:spPr>
          <a:xfrm>
            <a:off x="3367623" y="1989296"/>
            <a:ext cx="379928" cy="379928"/>
          </a:xfrm>
          <a:prstGeom prst="roundRect">
            <a:avLst>
              <a:gd name="adj" fmla="val 20002"/>
            </a:avLst>
          </a:prstGeom>
          <a:solidFill>
            <a:srgbClr val="110080"/>
          </a:solidFill>
          <a:ln w="10478">
            <a:solidFill>
              <a:srgbClr val="140099"/>
            </a:solidFill>
            <a:prstDash val="solid"/>
          </a:ln>
        </p:spPr>
        <p:txBody>
          <a:bodyPr/>
          <a:lstStyle/>
          <a:p>
            <a:endParaRPr lang="en-IN"/>
          </a:p>
        </p:txBody>
      </p:sp>
      <p:sp>
        <p:nvSpPr>
          <p:cNvPr id="8" name="Text 6"/>
          <p:cNvSpPr/>
          <p:nvPr/>
        </p:nvSpPr>
        <p:spPr>
          <a:xfrm>
            <a:off x="3500378" y="2020848"/>
            <a:ext cx="114419" cy="316706"/>
          </a:xfrm>
          <a:prstGeom prst="rect">
            <a:avLst/>
          </a:prstGeom>
          <a:noFill/>
          <a:ln/>
        </p:spPr>
        <p:txBody>
          <a:bodyPr wrap="none" rtlCol="0" anchor="t"/>
          <a:lstStyle/>
          <a:p>
            <a:pPr marL="0" indent="0" algn="ctr">
              <a:lnSpc>
                <a:spcPts val="2493"/>
              </a:lnSpc>
              <a:buNone/>
            </a:pPr>
            <a:r>
              <a:rPr lang="en-US" sz="1995" b="1" kern="0" spc="-60" dirty="0">
                <a:solidFill>
                  <a:srgbClr val="E5E0DF"/>
                </a:solidFill>
                <a:latin typeface="Inter" pitchFamily="34" charset="0"/>
                <a:ea typeface="Inter" pitchFamily="34" charset="-122"/>
                <a:cs typeface="Inter" pitchFamily="34" charset="-120"/>
              </a:rPr>
              <a:t>1</a:t>
            </a:r>
            <a:endParaRPr lang="en-US" sz="1995" dirty="0"/>
          </a:p>
        </p:txBody>
      </p:sp>
      <p:sp>
        <p:nvSpPr>
          <p:cNvPr id="9" name="Text 7"/>
          <p:cNvSpPr/>
          <p:nvPr/>
        </p:nvSpPr>
        <p:spPr>
          <a:xfrm>
            <a:off x="4486394" y="2026206"/>
            <a:ext cx="1688663" cy="263843"/>
          </a:xfrm>
          <a:prstGeom prst="rect">
            <a:avLst/>
          </a:prstGeom>
          <a:noFill/>
          <a:ln/>
        </p:spPr>
        <p:txBody>
          <a:bodyPr wrap="none" rtlCol="0" anchor="t"/>
          <a:lstStyle/>
          <a:p>
            <a:pPr marL="0" indent="0" algn="l">
              <a:lnSpc>
                <a:spcPts val="2078"/>
              </a:lnSpc>
              <a:buNone/>
            </a:pPr>
            <a:r>
              <a:rPr lang="en-US" sz="1662" b="1" kern="0" spc="-50" dirty="0">
                <a:solidFill>
                  <a:srgbClr val="E5E0DF"/>
                </a:solidFill>
                <a:latin typeface="Inter" pitchFamily="34" charset="0"/>
                <a:ea typeface="Inter" pitchFamily="34" charset="-122"/>
                <a:cs typeface="Inter" pitchFamily="34" charset="-120"/>
              </a:rPr>
              <a:t>Efficient</a:t>
            </a:r>
            <a:endParaRPr lang="en-US" sz="1662" dirty="0"/>
          </a:p>
        </p:txBody>
      </p:sp>
      <p:sp>
        <p:nvSpPr>
          <p:cNvPr id="10" name="Text 8"/>
          <p:cNvSpPr/>
          <p:nvPr/>
        </p:nvSpPr>
        <p:spPr>
          <a:xfrm>
            <a:off x="4486394" y="2458879"/>
            <a:ext cx="6839545" cy="540068"/>
          </a:xfrm>
          <a:prstGeom prst="rect">
            <a:avLst/>
          </a:prstGeom>
          <a:noFill/>
          <a:ln/>
        </p:spPr>
        <p:txBody>
          <a:bodyPr wrap="square" rtlCol="0" anchor="t"/>
          <a:lstStyle/>
          <a:p>
            <a:pPr marL="0" indent="0" algn="l">
              <a:lnSpc>
                <a:spcPts val="2128"/>
              </a:lnSpc>
              <a:buNone/>
            </a:pPr>
            <a:r>
              <a:rPr lang="en-US" sz="1330" kern="0" spc="-27" dirty="0">
                <a:solidFill>
                  <a:srgbClr val="E5E0DF"/>
                </a:solidFill>
                <a:latin typeface="Inter" pitchFamily="34" charset="0"/>
                <a:ea typeface="Inter" pitchFamily="34" charset="-122"/>
                <a:cs typeface="Inter" pitchFamily="34" charset="-120"/>
              </a:rPr>
              <a:t>Saves time and effort by automatically providing deep insight content recommendations based on user history.</a:t>
            </a:r>
            <a:endParaRPr lang="en-US" sz="1330" dirty="0"/>
          </a:p>
        </p:txBody>
      </p:sp>
      <p:sp>
        <p:nvSpPr>
          <p:cNvPr id="11" name="Shape 9"/>
          <p:cNvSpPr/>
          <p:nvPr/>
        </p:nvSpPr>
        <p:spPr>
          <a:xfrm>
            <a:off x="3747552" y="3682186"/>
            <a:ext cx="591026" cy="33695"/>
          </a:xfrm>
          <a:prstGeom prst="rect">
            <a:avLst/>
          </a:prstGeom>
          <a:solidFill>
            <a:srgbClr val="140099"/>
          </a:solidFill>
          <a:ln/>
        </p:spPr>
        <p:txBody>
          <a:bodyPr/>
          <a:lstStyle/>
          <a:p>
            <a:endParaRPr lang="en-IN"/>
          </a:p>
        </p:txBody>
      </p:sp>
      <p:sp>
        <p:nvSpPr>
          <p:cNvPr id="12" name="Shape 10"/>
          <p:cNvSpPr/>
          <p:nvPr/>
        </p:nvSpPr>
        <p:spPr>
          <a:xfrm>
            <a:off x="3367623" y="3509129"/>
            <a:ext cx="379928" cy="379928"/>
          </a:xfrm>
          <a:prstGeom prst="roundRect">
            <a:avLst>
              <a:gd name="adj" fmla="val 20002"/>
            </a:avLst>
          </a:prstGeom>
          <a:solidFill>
            <a:srgbClr val="110080"/>
          </a:solidFill>
          <a:ln w="10478">
            <a:solidFill>
              <a:srgbClr val="140099"/>
            </a:solidFill>
            <a:prstDash val="solid"/>
          </a:ln>
        </p:spPr>
        <p:txBody>
          <a:bodyPr/>
          <a:lstStyle/>
          <a:p>
            <a:endParaRPr lang="en-IN"/>
          </a:p>
        </p:txBody>
      </p:sp>
      <p:sp>
        <p:nvSpPr>
          <p:cNvPr id="13" name="Text 11"/>
          <p:cNvSpPr/>
          <p:nvPr/>
        </p:nvSpPr>
        <p:spPr>
          <a:xfrm>
            <a:off x="3481328" y="3540681"/>
            <a:ext cx="152519" cy="316706"/>
          </a:xfrm>
          <a:prstGeom prst="rect">
            <a:avLst/>
          </a:prstGeom>
          <a:noFill/>
          <a:ln/>
        </p:spPr>
        <p:txBody>
          <a:bodyPr wrap="none" rtlCol="0" anchor="t"/>
          <a:lstStyle/>
          <a:p>
            <a:pPr marL="0" indent="0" algn="ctr">
              <a:lnSpc>
                <a:spcPts val="2493"/>
              </a:lnSpc>
              <a:buNone/>
            </a:pPr>
            <a:r>
              <a:rPr lang="en-US" sz="1995" b="1" kern="0" spc="-60" dirty="0">
                <a:solidFill>
                  <a:srgbClr val="E5E0DF"/>
                </a:solidFill>
                <a:latin typeface="Inter" pitchFamily="34" charset="0"/>
                <a:ea typeface="Inter" pitchFamily="34" charset="-122"/>
                <a:cs typeface="Inter" pitchFamily="34" charset="-120"/>
              </a:rPr>
              <a:t>2</a:t>
            </a:r>
            <a:endParaRPr lang="en-US" sz="1995" dirty="0"/>
          </a:p>
        </p:txBody>
      </p:sp>
      <p:sp>
        <p:nvSpPr>
          <p:cNvPr id="14" name="Text 12"/>
          <p:cNvSpPr/>
          <p:nvPr/>
        </p:nvSpPr>
        <p:spPr>
          <a:xfrm>
            <a:off x="4486394" y="3546038"/>
            <a:ext cx="1688663" cy="263843"/>
          </a:xfrm>
          <a:prstGeom prst="rect">
            <a:avLst/>
          </a:prstGeom>
          <a:noFill/>
          <a:ln/>
        </p:spPr>
        <p:txBody>
          <a:bodyPr wrap="none" rtlCol="0" anchor="t"/>
          <a:lstStyle/>
          <a:p>
            <a:pPr marL="0" indent="0" algn="l">
              <a:lnSpc>
                <a:spcPts val="2078"/>
              </a:lnSpc>
              <a:buNone/>
            </a:pPr>
            <a:r>
              <a:rPr lang="en-US" sz="1662" b="1" kern="0" spc="-50" dirty="0">
                <a:solidFill>
                  <a:srgbClr val="E5E0DF"/>
                </a:solidFill>
                <a:latin typeface="Inter" pitchFamily="34" charset="0"/>
                <a:ea typeface="Inter" pitchFamily="34" charset="-122"/>
                <a:cs typeface="Inter" pitchFamily="34" charset="-120"/>
              </a:rPr>
              <a:t>Tailored</a:t>
            </a:r>
            <a:endParaRPr lang="en-US" sz="1662" dirty="0"/>
          </a:p>
        </p:txBody>
      </p:sp>
      <p:sp>
        <p:nvSpPr>
          <p:cNvPr id="15" name="Text 13"/>
          <p:cNvSpPr/>
          <p:nvPr/>
        </p:nvSpPr>
        <p:spPr>
          <a:xfrm>
            <a:off x="4486394" y="3978712"/>
            <a:ext cx="6839545" cy="540068"/>
          </a:xfrm>
          <a:prstGeom prst="rect">
            <a:avLst/>
          </a:prstGeom>
          <a:noFill/>
          <a:ln/>
        </p:spPr>
        <p:txBody>
          <a:bodyPr wrap="square" rtlCol="0" anchor="t"/>
          <a:lstStyle/>
          <a:p>
            <a:pPr marL="0" indent="0" algn="l">
              <a:lnSpc>
                <a:spcPts val="2128"/>
              </a:lnSpc>
              <a:buNone/>
            </a:pPr>
            <a:r>
              <a:rPr lang="en-US" sz="1330" kern="0" spc="-27" dirty="0">
                <a:solidFill>
                  <a:srgbClr val="E5E0DF"/>
                </a:solidFill>
                <a:latin typeface="Inter" pitchFamily="34" charset="0"/>
                <a:ea typeface="Inter" pitchFamily="34" charset="-122"/>
                <a:cs typeface="Inter" pitchFamily="34" charset="-120"/>
              </a:rPr>
              <a:t>Provides tailored recommendations that enhance the overall viewing experience by matching the user's interests and preferences.</a:t>
            </a:r>
            <a:endParaRPr lang="en-US" sz="1330" dirty="0"/>
          </a:p>
        </p:txBody>
      </p:sp>
      <p:sp>
        <p:nvSpPr>
          <p:cNvPr id="16" name="Shape 14"/>
          <p:cNvSpPr/>
          <p:nvPr/>
        </p:nvSpPr>
        <p:spPr>
          <a:xfrm>
            <a:off x="3747552" y="5202019"/>
            <a:ext cx="591026" cy="33695"/>
          </a:xfrm>
          <a:prstGeom prst="rect">
            <a:avLst/>
          </a:prstGeom>
          <a:solidFill>
            <a:srgbClr val="140099"/>
          </a:solidFill>
          <a:ln/>
        </p:spPr>
        <p:txBody>
          <a:bodyPr/>
          <a:lstStyle/>
          <a:p>
            <a:endParaRPr lang="en-IN"/>
          </a:p>
        </p:txBody>
      </p:sp>
      <p:sp>
        <p:nvSpPr>
          <p:cNvPr id="17" name="Shape 15"/>
          <p:cNvSpPr/>
          <p:nvPr/>
        </p:nvSpPr>
        <p:spPr>
          <a:xfrm>
            <a:off x="3367623" y="5028962"/>
            <a:ext cx="379928" cy="379928"/>
          </a:xfrm>
          <a:prstGeom prst="roundRect">
            <a:avLst>
              <a:gd name="adj" fmla="val 20002"/>
            </a:avLst>
          </a:prstGeom>
          <a:solidFill>
            <a:srgbClr val="110080"/>
          </a:solidFill>
          <a:ln w="10478">
            <a:solidFill>
              <a:srgbClr val="140099"/>
            </a:solidFill>
            <a:prstDash val="solid"/>
          </a:ln>
        </p:spPr>
        <p:txBody>
          <a:bodyPr/>
          <a:lstStyle/>
          <a:p>
            <a:endParaRPr lang="en-IN"/>
          </a:p>
        </p:txBody>
      </p:sp>
      <p:sp>
        <p:nvSpPr>
          <p:cNvPr id="18" name="Text 16"/>
          <p:cNvSpPr/>
          <p:nvPr/>
        </p:nvSpPr>
        <p:spPr>
          <a:xfrm>
            <a:off x="3477518" y="5060513"/>
            <a:ext cx="160139" cy="316706"/>
          </a:xfrm>
          <a:prstGeom prst="rect">
            <a:avLst/>
          </a:prstGeom>
          <a:noFill/>
          <a:ln/>
        </p:spPr>
        <p:txBody>
          <a:bodyPr wrap="none" rtlCol="0" anchor="t"/>
          <a:lstStyle/>
          <a:p>
            <a:pPr marL="0" indent="0" algn="ctr">
              <a:lnSpc>
                <a:spcPts val="2493"/>
              </a:lnSpc>
              <a:buNone/>
            </a:pPr>
            <a:r>
              <a:rPr lang="en-US" sz="1995" b="1" kern="0" spc="-60" dirty="0">
                <a:solidFill>
                  <a:srgbClr val="E5E0DF"/>
                </a:solidFill>
                <a:latin typeface="Inter" pitchFamily="34" charset="0"/>
                <a:ea typeface="Inter" pitchFamily="34" charset="-122"/>
                <a:cs typeface="Inter" pitchFamily="34" charset="-120"/>
              </a:rPr>
              <a:t>3</a:t>
            </a:r>
            <a:endParaRPr lang="en-US" sz="1995" dirty="0"/>
          </a:p>
        </p:txBody>
      </p:sp>
      <p:sp>
        <p:nvSpPr>
          <p:cNvPr id="19" name="Text 17"/>
          <p:cNvSpPr/>
          <p:nvPr/>
        </p:nvSpPr>
        <p:spPr>
          <a:xfrm>
            <a:off x="4486394" y="5065871"/>
            <a:ext cx="1688663" cy="263843"/>
          </a:xfrm>
          <a:prstGeom prst="rect">
            <a:avLst/>
          </a:prstGeom>
          <a:noFill/>
          <a:ln/>
        </p:spPr>
        <p:txBody>
          <a:bodyPr wrap="none" rtlCol="0" anchor="t"/>
          <a:lstStyle/>
          <a:p>
            <a:pPr marL="0" indent="0" algn="l">
              <a:lnSpc>
                <a:spcPts val="2078"/>
              </a:lnSpc>
              <a:buNone/>
            </a:pPr>
            <a:r>
              <a:rPr lang="en-US" sz="1662" b="1" kern="0" spc="-50" dirty="0">
                <a:solidFill>
                  <a:srgbClr val="E5E0DF"/>
                </a:solidFill>
                <a:latin typeface="Inter" pitchFamily="34" charset="0"/>
                <a:ea typeface="Inter" pitchFamily="34" charset="-122"/>
                <a:cs typeface="Inter" pitchFamily="34" charset="-120"/>
              </a:rPr>
              <a:t>Diversity</a:t>
            </a:r>
            <a:endParaRPr lang="en-US" sz="1662" dirty="0"/>
          </a:p>
        </p:txBody>
      </p:sp>
      <p:sp>
        <p:nvSpPr>
          <p:cNvPr id="20" name="Text 18"/>
          <p:cNvSpPr/>
          <p:nvPr/>
        </p:nvSpPr>
        <p:spPr>
          <a:xfrm>
            <a:off x="4486394" y="5498544"/>
            <a:ext cx="6839545" cy="540068"/>
          </a:xfrm>
          <a:prstGeom prst="rect">
            <a:avLst/>
          </a:prstGeom>
          <a:noFill/>
          <a:ln/>
        </p:spPr>
        <p:txBody>
          <a:bodyPr wrap="square" rtlCol="0" anchor="t"/>
          <a:lstStyle/>
          <a:p>
            <a:pPr marL="0" indent="0" algn="l">
              <a:lnSpc>
                <a:spcPts val="2128"/>
              </a:lnSpc>
              <a:buNone/>
            </a:pPr>
            <a:r>
              <a:rPr lang="en-US" sz="1330" kern="0" spc="-27" dirty="0">
                <a:solidFill>
                  <a:srgbClr val="E5E0DF"/>
                </a:solidFill>
                <a:latin typeface="Inter" pitchFamily="34" charset="0"/>
                <a:ea typeface="Inter" pitchFamily="34" charset="-122"/>
                <a:cs typeface="Inter" pitchFamily="34" charset="-120"/>
              </a:rPr>
              <a:t>The system recommends content tailored to the preferences of each individual or group, providing a diverse range of options.</a:t>
            </a:r>
            <a:endParaRPr lang="en-US" sz="1330" dirty="0"/>
          </a:p>
        </p:txBody>
      </p:sp>
      <p:sp>
        <p:nvSpPr>
          <p:cNvPr id="21" name="Shape 19"/>
          <p:cNvSpPr/>
          <p:nvPr/>
        </p:nvSpPr>
        <p:spPr>
          <a:xfrm>
            <a:off x="3747552" y="6721852"/>
            <a:ext cx="591026" cy="33695"/>
          </a:xfrm>
          <a:prstGeom prst="rect">
            <a:avLst/>
          </a:prstGeom>
          <a:solidFill>
            <a:srgbClr val="140099"/>
          </a:solidFill>
          <a:ln/>
        </p:spPr>
        <p:txBody>
          <a:bodyPr/>
          <a:lstStyle/>
          <a:p>
            <a:endParaRPr lang="en-IN"/>
          </a:p>
        </p:txBody>
      </p:sp>
      <p:sp>
        <p:nvSpPr>
          <p:cNvPr id="22" name="Shape 20"/>
          <p:cNvSpPr/>
          <p:nvPr/>
        </p:nvSpPr>
        <p:spPr>
          <a:xfrm>
            <a:off x="3367623" y="6548795"/>
            <a:ext cx="379928" cy="379928"/>
          </a:xfrm>
          <a:prstGeom prst="roundRect">
            <a:avLst>
              <a:gd name="adj" fmla="val 20002"/>
            </a:avLst>
          </a:prstGeom>
          <a:solidFill>
            <a:srgbClr val="110080"/>
          </a:solidFill>
          <a:ln w="10478">
            <a:solidFill>
              <a:srgbClr val="140099"/>
            </a:solidFill>
            <a:prstDash val="solid"/>
          </a:ln>
        </p:spPr>
        <p:txBody>
          <a:bodyPr/>
          <a:lstStyle/>
          <a:p>
            <a:endParaRPr lang="en-IN"/>
          </a:p>
        </p:txBody>
      </p:sp>
      <p:sp>
        <p:nvSpPr>
          <p:cNvPr id="23" name="Text 21"/>
          <p:cNvSpPr/>
          <p:nvPr/>
        </p:nvSpPr>
        <p:spPr>
          <a:xfrm>
            <a:off x="3477518" y="6580346"/>
            <a:ext cx="160139" cy="316706"/>
          </a:xfrm>
          <a:prstGeom prst="rect">
            <a:avLst/>
          </a:prstGeom>
          <a:noFill/>
          <a:ln/>
        </p:spPr>
        <p:txBody>
          <a:bodyPr wrap="none" rtlCol="0" anchor="t"/>
          <a:lstStyle/>
          <a:p>
            <a:pPr marL="0" indent="0" algn="ctr">
              <a:lnSpc>
                <a:spcPts val="2493"/>
              </a:lnSpc>
              <a:buNone/>
            </a:pPr>
            <a:r>
              <a:rPr lang="en-US" sz="1995" b="1" kern="0" spc="-60" dirty="0">
                <a:solidFill>
                  <a:srgbClr val="E5E0DF"/>
                </a:solidFill>
                <a:latin typeface="Inter" pitchFamily="34" charset="0"/>
                <a:ea typeface="Inter" pitchFamily="34" charset="-122"/>
                <a:cs typeface="Inter" pitchFamily="34" charset="-120"/>
              </a:rPr>
              <a:t>4</a:t>
            </a:r>
            <a:endParaRPr lang="en-US" sz="1995" dirty="0"/>
          </a:p>
        </p:txBody>
      </p:sp>
      <p:sp>
        <p:nvSpPr>
          <p:cNvPr id="24" name="Text 22"/>
          <p:cNvSpPr/>
          <p:nvPr/>
        </p:nvSpPr>
        <p:spPr>
          <a:xfrm>
            <a:off x="4486394" y="6585704"/>
            <a:ext cx="1745337" cy="263843"/>
          </a:xfrm>
          <a:prstGeom prst="rect">
            <a:avLst/>
          </a:prstGeom>
          <a:noFill/>
          <a:ln/>
        </p:spPr>
        <p:txBody>
          <a:bodyPr wrap="none" rtlCol="0" anchor="t"/>
          <a:lstStyle/>
          <a:p>
            <a:pPr marL="0" indent="0" algn="l">
              <a:lnSpc>
                <a:spcPts val="2078"/>
              </a:lnSpc>
              <a:buNone/>
            </a:pPr>
            <a:r>
              <a:rPr lang="en-US" sz="1662" b="1" kern="0" spc="-50" dirty="0">
                <a:solidFill>
                  <a:srgbClr val="E5E0DF"/>
                </a:solidFill>
                <a:latin typeface="Inter" pitchFamily="34" charset="0"/>
                <a:ea typeface="Inter" pitchFamily="34" charset="-122"/>
                <a:cs typeface="Inter" pitchFamily="34" charset="-120"/>
              </a:rPr>
              <a:t>Financial benefits</a:t>
            </a:r>
            <a:endParaRPr lang="en-US" sz="1662" dirty="0"/>
          </a:p>
        </p:txBody>
      </p:sp>
      <p:sp>
        <p:nvSpPr>
          <p:cNvPr id="25" name="Text 23"/>
          <p:cNvSpPr/>
          <p:nvPr/>
        </p:nvSpPr>
        <p:spPr>
          <a:xfrm>
            <a:off x="4486394" y="7018377"/>
            <a:ext cx="6839545" cy="540068"/>
          </a:xfrm>
          <a:prstGeom prst="rect">
            <a:avLst/>
          </a:prstGeom>
          <a:noFill/>
          <a:ln/>
        </p:spPr>
        <p:txBody>
          <a:bodyPr wrap="square" rtlCol="0" anchor="t"/>
          <a:lstStyle/>
          <a:p>
            <a:pPr marL="0" indent="0" algn="l">
              <a:lnSpc>
                <a:spcPts val="2128"/>
              </a:lnSpc>
              <a:buNone/>
            </a:pPr>
            <a:r>
              <a:rPr lang="en-US" sz="1330" kern="0" spc="-27" dirty="0">
                <a:solidFill>
                  <a:srgbClr val="E5E0DF"/>
                </a:solidFill>
                <a:latin typeface="Inter" pitchFamily="34" charset="0"/>
                <a:ea typeface="Inter" pitchFamily="34" charset="-122"/>
                <a:cs typeface="Inter" pitchFamily="34" charset="-120"/>
              </a:rPr>
              <a:t>Enables viewers to identify popular content, eliminating the need to waste time and money on movies and TV shows that don’t match the viewer's taste.</a:t>
            </a:r>
            <a:endParaRPr lang="en-US" sz="1330" dirty="0"/>
          </a:p>
        </p:txBody>
      </p:sp>
      <p:pic>
        <p:nvPicPr>
          <p:cNvPr id="2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IN"/>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en-IN"/>
          </a:p>
        </p:txBody>
      </p:sp>
      <p:sp>
        <p:nvSpPr>
          <p:cNvPr id="4" name="Text 2"/>
          <p:cNvSpPr/>
          <p:nvPr/>
        </p:nvSpPr>
        <p:spPr>
          <a:xfrm>
            <a:off x="2037993" y="2136219"/>
            <a:ext cx="8513088"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 and Future Prospects</a:t>
            </a:r>
            <a:endParaRPr lang="en-US" sz="4374" dirty="0"/>
          </a:p>
        </p:txBody>
      </p:sp>
      <p:sp>
        <p:nvSpPr>
          <p:cNvPr id="5" name="Shape 3"/>
          <p:cNvSpPr/>
          <p:nvPr/>
        </p:nvSpPr>
        <p:spPr>
          <a:xfrm>
            <a:off x="2037993" y="3274933"/>
            <a:ext cx="5166122" cy="2818328"/>
          </a:xfrm>
          <a:prstGeom prst="roundRect">
            <a:avLst>
              <a:gd name="adj" fmla="val 3548"/>
            </a:avLst>
          </a:prstGeom>
          <a:solidFill>
            <a:srgbClr val="110080"/>
          </a:solidFill>
          <a:ln w="13811">
            <a:solidFill>
              <a:srgbClr val="140099"/>
            </a:solidFill>
            <a:prstDash val="solid"/>
          </a:ln>
        </p:spPr>
        <p:txBody>
          <a:bodyPr/>
          <a:lstStyle/>
          <a:p>
            <a:endParaRPr lang="en-IN"/>
          </a:p>
        </p:txBody>
      </p:sp>
      <p:sp>
        <p:nvSpPr>
          <p:cNvPr id="6" name="Text 4"/>
          <p:cNvSpPr/>
          <p:nvPr/>
        </p:nvSpPr>
        <p:spPr>
          <a:xfrm>
            <a:off x="2273975" y="3510915"/>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Conclusion</a:t>
            </a:r>
            <a:endParaRPr lang="en-US" sz="2187" dirty="0"/>
          </a:p>
        </p:txBody>
      </p:sp>
      <p:sp>
        <p:nvSpPr>
          <p:cNvPr id="7" name="Text 5"/>
          <p:cNvSpPr/>
          <p:nvPr/>
        </p:nvSpPr>
        <p:spPr>
          <a:xfrm>
            <a:off x="2273975" y="4080272"/>
            <a:ext cx="4694158"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Movie/TV Show Recommendation System is a web-based application that suggests tailored recommendations based on user behavior and preferences, enhancing users' entertainment experiences.</a:t>
            </a:r>
            <a:endParaRPr lang="en-US" sz="1750" dirty="0"/>
          </a:p>
        </p:txBody>
      </p:sp>
      <p:sp>
        <p:nvSpPr>
          <p:cNvPr id="8" name="Shape 6"/>
          <p:cNvSpPr/>
          <p:nvPr/>
        </p:nvSpPr>
        <p:spPr>
          <a:xfrm>
            <a:off x="7426285" y="3274933"/>
            <a:ext cx="5166122" cy="2818328"/>
          </a:xfrm>
          <a:prstGeom prst="roundRect">
            <a:avLst>
              <a:gd name="adj" fmla="val 3548"/>
            </a:avLst>
          </a:prstGeom>
          <a:solidFill>
            <a:srgbClr val="110080"/>
          </a:solidFill>
          <a:ln w="13811">
            <a:solidFill>
              <a:srgbClr val="140099"/>
            </a:solidFill>
            <a:prstDash val="solid"/>
          </a:ln>
        </p:spPr>
        <p:txBody>
          <a:bodyPr/>
          <a:lstStyle/>
          <a:p>
            <a:endParaRPr lang="en-IN"/>
          </a:p>
        </p:txBody>
      </p:sp>
      <p:sp>
        <p:nvSpPr>
          <p:cNvPr id="9" name="Text 7"/>
          <p:cNvSpPr/>
          <p:nvPr/>
        </p:nvSpPr>
        <p:spPr>
          <a:xfrm>
            <a:off x="7662267" y="3510915"/>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Future</a:t>
            </a:r>
            <a:endParaRPr lang="en-US" sz="2187" dirty="0"/>
          </a:p>
        </p:txBody>
      </p:sp>
      <p:sp>
        <p:nvSpPr>
          <p:cNvPr id="10" name="Text 8"/>
          <p:cNvSpPr/>
          <p:nvPr/>
        </p:nvSpPr>
        <p:spPr>
          <a:xfrm>
            <a:off x="7662267" y="4080272"/>
            <a:ext cx="4694158"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As technological advances continue, the system can be improved by incorporating more data sources and analysis methods, which will lead to an even more personalized and enhanced viewing experience.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Custom</PresentationFormat>
  <Paragraphs>60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BHANU PRAKASH</cp:lastModifiedBy>
  <cp:revision>1</cp:revision>
  <dcterms:created xsi:type="dcterms:W3CDTF">2023-08-29T17:00:27Z</dcterms:created>
  <dcterms:modified xsi:type="dcterms:W3CDTF">2023-08-30T10:45:03Z</dcterms:modified>
</cp:coreProperties>
</file>