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300" r:id="rId2"/>
    <p:sldId id="335" r:id="rId3"/>
    <p:sldId id="341" r:id="rId4"/>
    <p:sldId id="337" r:id="rId5"/>
    <p:sldId id="301" r:id="rId6"/>
    <p:sldId id="355" r:id="rId7"/>
    <p:sldId id="347" r:id="rId8"/>
    <p:sldId id="348" r:id="rId9"/>
    <p:sldId id="349" r:id="rId10"/>
    <p:sldId id="350" r:id="rId11"/>
    <p:sldId id="352" r:id="rId12"/>
    <p:sldId id="353" r:id="rId13"/>
    <p:sldId id="354" r:id="rId14"/>
    <p:sldId id="356" r:id="rId15"/>
    <p:sldId id="357" r:id="rId16"/>
    <p:sldId id="358" r:id="rId17"/>
    <p:sldId id="359" r:id="rId18"/>
  </p:sldIdLst>
  <p:sldSz cx="9906000" cy="6858000" type="A4"/>
  <p:notesSz cx="6735763" cy="9866313"/>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B1"/>
    <a:srgbClr val="FFFFFF"/>
    <a:srgbClr val="6785C1"/>
    <a:srgbClr val="C2CEE6"/>
    <a:srgbClr val="E1E7F3"/>
    <a:srgbClr val="A4B6DA"/>
    <a:srgbClr val="E6B600"/>
    <a:srgbClr val="C96953"/>
    <a:srgbClr val="008075"/>
    <a:srgbClr val="6F77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4680" autoAdjust="0"/>
  </p:normalViewPr>
  <p:slideViewPr>
    <p:cSldViewPr snapToGrid="0" showGuides="1">
      <p:cViewPr>
        <p:scale>
          <a:sx n="75" d="100"/>
          <a:sy n="75" d="100"/>
        </p:scale>
        <p:origin x="-1284" y="-54"/>
      </p:cViewPr>
      <p:guideLst>
        <p:guide orient="horz" pos="2392"/>
        <p:guide orient="horz" pos="1267"/>
        <p:guide orient="horz" pos="2324"/>
        <p:guide orient="horz" pos="1514"/>
        <p:guide orient="horz" pos="1538"/>
        <p:guide pos="6049"/>
        <p:guide pos="163"/>
        <p:guide pos="1793"/>
        <p:guide pos="3122"/>
      </p:guideLst>
    </p:cSldViewPr>
  </p:slideViewPr>
  <p:outlineViewPr>
    <p:cViewPr>
      <p:scale>
        <a:sx n="50" d="100"/>
        <a:sy n="50" d="100"/>
      </p:scale>
      <p:origin x="0" y="84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2328" y="-90"/>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18830" cy="493316"/>
          </a:xfrm>
          <a:prstGeom prst="rect">
            <a:avLst/>
          </a:prstGeom>
        </p:spPr>
        <p:txBody>
          <a:bodyPr vert="horz" lIns="92456" tIns="46228" rIns="92456" bIns="46228" rtlCol="0"/>
          <a:lstStyle>
            <a:lvl1pPr algn="l">
              <a:defRPr sz="1200"/>
            </a:lvl1pPr>
          </a:lstStyle>
          <a:p>
            <a:endParaRPr lang="en-US"/>
          </a:p>
        </p:txBody>
      </p:sp>
      <p:sp>
        <p:nvSpPr>
          <p:cNvPr id="3" name="Date Placeholder 2"/>
          <p:cNvSpPr>
            <a:spLocks noGrp="1"/>
          </p:cNvSpPr>
          <p:nvPr>
            <p:ph type="dt" sz="quarter" idx="1"/>
          </p:nvPr>
        </p:nvSpPr>
        <p:spPr>
          <a:xfrm>
            <a:off x="3815376" y="0"/>
            <a:ext cx="2918830" cy="493316"/>
          </a:xfrm>
          <a:prstGeom prst="rect">
            <a:avLst/>
          </a:prstGeom>
        </p:spPr>
        <p:txBody>
          <a:bodyPr vert="horz" lIns="92456" tIns="46228" rIns="92456" bIns="46228" rtlCol="0"/>
          <a:lstStyle>
            <a:lvl1pPr algn="r">
              <a:defRPr sz="1200"/>
            </a:lvl1pPr>
          </a:lstStyle>
          <a:p>
            <a:fld id="{02B6FBF4-992E-4DE4-8B17-79FF33E32891}" type="datetime1">
              <a:rPr lang="ja-JP" altLang="en-US" smtClean="0"/>
              <a:pPr/>
              <a:t>2016/3/24</a:t>
            </a:fld>
            <a:endParaRPr lang="en-US"/>
          </a:p>
        </p:txBody>
      </p:sp>
      <p:sp>
        <p:nvSpPr>
          <p:cNvPr id="4" name="Footer Placeholder 3"/>
          <p:cNvSpPr>
            <a:spLocks noGrp="1"/>
          </p:cNvSpPr>
          <p:nvPr>
            <p:ph type="ftr" sz="quarter" idx="2"/>
          </p:nvPr>
        </p:nvSpPr>
        <p:spPr>
          <a:xfrm>
            <a:off x="3" y="9371285"/>
            <a:ext cx="2918830" cy="493316"/>
          </a:xfrm>
          <a:prstGeom prst="rect">
            <a:avLst/>
          </a:prstGeom>
        </p:spPr>
        <p:txBody>
          <a:bodyPr vert="horz" lIns="92456" tIns="46228" rIns="92456" bIns="4622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15376" y="9371285"/>
            <a:ext cx="2918830" cy="493316"/>
          </a:xfrm>
          <a:prstGeom prst="rect">
            <a:avLst/>
          </a:prstGeom>
        </p:spPr>
        <p:txBody>
          <a:bodyPr vert="horz" lIns="92456" tIns="46228" rIns="92456" bIns="46228"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18830" cy="493316"/>
          </a:xfrm>
          <a:prstGeom prst="rect">
            <a:avLst/>
          </a:prstGeom>
        </p:spPr>
        <p:txBody>
          <a:bodyPr vert="horz" lIns="92456" tIns="46228" rIns="92456" bIns="46228" rtlCol="0"/>
          <a:lstStyle>
            <a:lvl1pPr algn="l">
              <a:defRPr sz="1200"/>
            </a:lvl1pPr>
          </a:lstStyle>
          <a:p>
            <a:endParaRPr lang="en-US"/>
          </a:p>
        </p:txBody>
      </p:sp>
      <p:sp>
        <p:nvSpPr>
          <p:cNvPr id="3" name="Date Placeholder 2"/>
          <p:cNvSpPr>
            <a:spLocks noGrp="1"/>
          </p:cNvSpPr>
          <p:nvPr>
            <p:ph type="dt" idx="1"/>
          </p:nvPr>
        </p:nvSpPr>
        <p:spPr>
          <a:xfrm>
            <a:off x="3815376" y="0"/>
            <a:ext cx="2918830" cy="493316"/>
          </a:xfrm>
          <a:prstGeom prst="rect">
            <a:avLst/>
          </a:prstGeom>
        </p:spPr>
        <p:txBody>
          <a:bodyPr vert="horz" lIns="92456" tIns="46228" rIns="92456" bIns="46228" rtlCol="0"/>
          <a:lstStyle>
            <a:lvl1pPr algn="r">
              <a:defRPr sz="1200"/>
            </a:lvl1pPr>
          </a:lstStyle>
          <a:p>
            <a:fld id="{F0BF85FC-8442-49C4-946E-2FF30A894B77}" type="datetime1">
              <a:rPr lang="ja-JP" altLang="en-US" smtClean="0"/>
              <a:pPr/>
              <a:t>2016/3/24</a:t>
            </a:fld>
            <a:endParaRPr lang="en-US"/>
          </a:p>
        </p:txBody>
      </p:sp>
      <p:sp>
        <p:nvSpPr>
          <p:cNvPr id="4" name="Slide Image Placeholder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2456" tIns="46228" rIns="92456" bIns="46228" rtlCol="0" anchor="ctr"/>
          <a:lstStyle/>
          <a:p>
            <a:endParaRPr lang="en-US"/>
          </a:p>
        </p:txBody>
      </p:sp>
      <p:sp>
        <p:nvSpPr>
          <p:cNvPr id="5" name="Notes Placeholder 4"/>
          <p:cNvSpPr>
            <a:spLocks noGrp="1"/>
          </p:cNvSpPr>
          <p:nvPr>
            <p:ph type="body" sz="quarter" idx="3"/>
          </p:nvPr>
        </p:nvSpPr>
        <p:spPr>
          <a:xfrm>
            <a:off x="673577" y="4686501"/>
            <a:ext cx="5388610" cy="4439841"/>
          </a:xfrm>
          <a:prstGeom prst="rect">
            <a:avLst/>
          </a:prstGeom>
        </p:spPr>
        <p:txBody>
          <a:bodyPr vert="horz" lIns="92456" tIns="46228" rIns="92456" bIns="462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9371285"/>
            <a:ext cx="2918830" cy="493316"/>
          </a:xfrm>
          <a:prstGeom prst="rect">
            <a:avLst/>
          </a:prstGeom>
        </p:spPr>
        <p:txBody>
          <a:bodyPr vert="horz" lIns="92456" tIns="46228" rIns="92456" bIns="4622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15376" y="9371285"/>
            <a:ext cx="2918830" cy="493316"/>
          </a:xfrm>
          <a:prstGeom prst="rect">
            <a:avLst/>
          </a:prstGeom>
        </p:spPr>
        <p:txBody>
          <a:bodyPr vert="horz" lIns="92456" tIns="46228" rIns="92456" bIns="46228"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1E580E50-8490-405F-A656-5CFB5C882766}" type="datetime1">
              <a:rPr lang="ja-JP" altLang="en-US" smtClean="0"/>
              <a:pPr/>
              <a:t>2016/3/24</a:t>
            </a:fld>
            <a:endParaRPr lang="en-US"/>
          </a:p>
        </p:txBody>
      </p:sp>
    </p:spTree>
    <p:extLst>
      <p:ext uri="{BB962C8B-B14F-4D97-AF65-F5344CB8AC3E}">
        <p14:creationId xmlns:p14="http://schemas.microsoft.com/office/powerpoint/2010/main" val="99116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2</a:t>
            </a:fld>
            <a:endParaRPr lang="en-US"/>
          </a:p>
        </p:txBody>
      </p:sp>
      <p:sp>
        <p:nvSpPr>
          <p:cNvPr id="6" name="日付プレースホルダー 5"/>
          <p:cNvSpPr>
            <a:spLocks noGrp="1"/>
          </p:cNvSpPr>
          <p:nvPr>
            <p:ph type="dt" idx="12"/>
          </p:nvPr>
        </p:nvSpPr>
        <p:spPr/>
        <p:txBody>
          <a:bodyPr/>
          <a:lstStyle/>
          <a:p>
            <a:fld id="{B58DA1DC-C7E0-4FAC-9469-EC8F5ACF1D07}" type="datetime1">
              <a:rPr lang="ja-JP" altLang="en-US" smtClean="0"/>
              <a:pPr/>
              <a:t>2016/3/24</a:t>
            </a:fld>
            <a:endParaRPr lang="en-US"/>
          </a:p>
        </p:txBody>
      </p:sp>
    </p:spTree>
    <p:extLst>
      <p:ext uri="{BB962C8B-B14F-4D97-AF65-F5344CB8AC3E}">
        <p14:creationId xmlns:p14="http://schemas.microsoft.com/office/powerpoint/2010/main" val="2583822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3</a:t>
            </a:fld>
            <a:endParaRPr lang="en-US"/>
          </a:p>
        </p:txBody>
      </p:sp>
      <p:sp>
        <p:nvSpPr>
          <p:cNvPr id="6" name="日付プレースホルダー 5"/>
          <p:cNvSpPr>
            <a:spLocks noGrp="1"/>
          </p:cNvSpPr>
          <p:nvPr>
            <p:ph type="dt" idx="12"/>
          </p:nvPr>
        </p:nvSpPr>
        <p:spPr/>
        <p:txBody>
          <a:bodyPr/>
          <a:lstStyle/>
          <a:p>
            <a:fld id="{B58DA1DC-C7E0-4FAC-9469-EC8F5ACF1D07}" type="datetime1">
              <a:rPr lang="ja-JP" altLang="en-US" smtClean="0"/>
              <a:pPr/>
              <a:t>2016/3/24</a:t>
            </a:fld>
            <a:endParaRPr lang="en-US"/>
          </a:p>
        </p:txBody>
      </p:sp>
    </p:spTree>
    <p:extLst>
      <p:ext uri="{BB962C8B-B14F-4D97-AF65-F5344CB8AC3E}">
        <p14:creationId xmlns:p14="http://schemas.microsoft.com/office/powerpoint/2010/main" val="258382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4</a:t>
            </a:fld>
            <a:endParaRPr lang="en-US"/>
          </a:p>
        </p:txBody>
      </p:sp>
      <p:sp>
        <p:nvSpPr>
          <p:cNvPr id="6" name="日付プレースホルダー 5"/>
          <p:cNvSpPr>
            <a:spLocks noGrp="1"/>
          </p:cNvSpPr>
          <p:nvPr>
            <p:ph type="dt" idx="12"/>
          </p:nvPr>
        </p:nvSpPr>
        <p:spPr/>
        <p:txBody>
          <a:bodyPr/>
          <a:lstStyle/>
          <a:p>
            <a:fld id="{B58DA1DC-C7E0-4FAC-9469-EC8F5ACF1D07}" type="datetime1">
              <a:rPr lang="ja-JP" altLang="en-US" smtClean="0"/>
              <a:pPr/>
              <a:t>2016/3/24</a:t>
            </a:fld>
            <a:endParaRPr lang="en-US"/>
          </a:p>
        </p:txBody>
      </p:sp>
    </p:spTree>
    <p:extLst>
      <p:ext uri="{BB962C8B-B14F-4D97-AF65-F5344CB8AC3E}">
        <p14:creationId xmlns:p14="http://schemas.microsoft.com/office/powerpoint/2010/main" val="258382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5</a:t>
            </a:fld>
            <a:endParaRPr lang="en-US"/>
          </a:p>
        </p:txBody>
      </p:sp>
      <p:sp>
        <p:nvSpPr>
          <p:cNvPr id="6" name="日付プレースホルダー 5"/>
          <p:cNvSpPr>
            <a:spLocks noGrp="1"/>
          </p:cNvSpPr>
          <p:nvPr>
            <p:ph type="dt" idx="12"/>
          </p:nvPr>
        </p:nvSpPr>
        <p:spPr/>
        <p:txBody>
          <a:bodyPr/>
          <a:lstStyle/>
          <a:p>
            <a:fld id="{1E580E50-8490-405F-A656-5CFB5C882766}" type="datetime1">
              <a:rPr lang="ja-JP" altLang="en-US" smtClean="0"/>
              <a:pPr/>
              <a:t>2016/3/24</a:t>
            </a:fld>
            <a:endParaRPr lang="en-US"/>
          </a:p>
        </p:txBody>
      </p:sp>
    </p:spTree>
    <p:extLst>
      <p:ext uri="{BB962C8B-B14F-4D97-AF65-F5344CB8AC3E}">
        <p14:creationId xmlns:p14="http://schemas.microsoft.com/office/powerpoint/2010/main" val="991160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49325" eaLnBrk="0" hangingPunct="0">
              <a:defRPr kumimoji="1" sz="1600">
                <a:solidFill>
                  <a:schemeClr val="tx1"/>
                </a:solidFill>
                <a:latin typeface="HGP創英角ｺﾞｼｯｸUB" pitchFamily="50" charset="-128"/>
                <a:ea typeface="HGP創英角ｺﾞｼｯｸUB" pitchFamily="50" charset="-128"/>
              </a:defRPr>
            </a:lvl1pPr>
            <a:lvl2pPr marL="742950" indent="-285750" defTabSz="949325" eaLnBrk="0" hangingPunct="0">
              <a:defRPr kumimoji="1" sz="1600">
                <a:solidFill>
                  <a:schemeClr val="tx1"/>
                </a:solidFill>
                <a:latin typeface="HGP創英角ｺﾞｼｯｸUB" pitchFamily="50" charset="-128"/>
                <a:ea typeface="HGP創英角ｺﾞｼｯｸUB" pitchFamily="50" charset="-128"/>
              </a:defRPr>
            </a:lvl2pPr>
            <a:lvl3pPr marL="1143000" indent="-228600" defTabSz="949325" eaLnBrk="0" hangingPunct="0">
              <a:defRPr kumimoji="1" sz="1600">
                <a:solidFill>
                  <a:schemeClr val="tx1"/>
                </a:solidFill>
                <a:latin typeface="HGP創英角ｺﾞｼｯｸUB" pitchFamily="50" charset="-128"/>
                <a:ea typeface="HGP創英角ｺﾞｼｯｸUB" pitchFamily="50" charset="-128"/>
              </a:defRPr>
            </a:lvl3pPr>
            <a:lvl4pPr marL="1600200" indent="-228600" defTabSz="949325" eaLnBrk="0" hangingPunct="0">
              <a:defRPr kumimoji="1" sz="1600">
                <a:solidFill>
                  <a:schemeClr val="tx1"/>
                </a:solidFill>
                <a:latin typeface="HGP創英角ｺﾞｼｯｸUB" pitchFamily="50" charset="-128"/>
                <a:ea typeface="HGP創英角ｺﾞｼｯｸUB" pitchFamily="50" charset="-128"/>
              </a:defRPr>
            </a:lvl4pPr>
            <a:lvl5pPr marL="2057400" indent="-228600" defTabSz="949325" eaLnBrk="0" hangingPunct="0">
              <a:defRPr kumimoji="1" sz="1600">
                <a:solidFill>
                  <a:schemeClr val="tx1"/>
                </a:solidFill>
                <a:latin typeface="HGP創英角ｺﾞｼｯｸUB" pitchFamily="50" charset="-128"/>
                <a:ea typeface="HGP創英角ｺﾞｼｯｸUB" pitchFamily="50" charset="-128"/>
              </a:defRPr>
            </a:lvl5pPr>
            <a:lvl6pPr marL="25146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fld id="{F3F3AB19-B63F-4BE2-8EA9-A9D349E973F5}" type="slidenum">
              <a:rPr lang="en-US" altLang="ja-JP" sz="1200" smtClean="0">
                <a:latin typeface="Arial" charset="0"/>
                <a:ea typeface="ＭＳ Ｐゴシック" charset="-128"/>
              </a:rPr>
              <a:pPr eaLnBrk="1" hangingPunct="1"/>
              <a:t>6</a:t>
            </a:fld>
            <a:endParaRPr lang="en-US" altLang="ja-JP" sz="1200" smtClean="0">
              <a:latin typeface="Arial" charset="0"/>
              <a:ea typeface="ＭＳ Ｐゴシック" charset="-128"/>
            </a:endParaRPr>
          </a:p>
        </p:txBody>
      </p:sp>
      <p:sp>
        <p:nvSpPr>
          <p:cNvPr id="37891" name="Rectangle 7"/>
          <p:cNvSpPr txBox="1">
            <a:spLocks noGrp="1" noChangeArrowheads="1"/>
          </p:cNvSpPr>
          <p:nvPr/>
        </p:nvSpPr>
        <p:spPr bwMode="auto">
          <a:xfrm>
            <a:off x="3819525" y="9372600"/>
            <a:ext cx="29162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1" tIns="45620" rIns="91241" bIns="45620" anchor="b"/>
          <a:lstStyle>
            <a:lvl1pPr defTabSz="915988" eaLnBrk="0" hangingPunct="0">
              <a:defRPr kumimoji="1" sz="1600">
                <a:solidFill>
                  <a:schemeClr val="tx1"/>
                </a:solidFill>
                <a:latin typeface="HGP創英角ｺﾞｼｯｸUB" pitchFamily="50" charset="-128"/>
                <a:ea typeface="HGP創英角ｺﾞｼｯｸUB" pitchFamily="50" charset="-128"/>
              </a:defRPr>
            </a:lvl1pPr>
            <a:lvl2pPr marL="742950" indent="-285750" defTabSz="915988" eaLnBrk="0" hangingPunct="0">
              <a:defRPr kumimoji="1" sz="1600">
                <a:solidFill>
                  <a:schemeClr val="tx1"/>
                </a:solidFill>
                <a:latin typeface="HGP創英角ｺﾞｼｯｸUB" pitchFamily="50" charset="-128"/>
                <a:ea typeface="HGP創英角ｺﾞｼｯｸUB" pitchFamily="50" charset="-128"/>
              </a:defRPr>
            </a:lvl2pPr>
            <a:lvl3pPr marL="1143000" indent="-228600" defTabSz="915988" eaLnBrk="0" hangingPunct="0">
              <a:defRPr kumimoji="1" sz="1600">
                <a:solidFill>
                  <a:schemeClr val="tx1"/>
                </a:solidFill>
                <a:latin typeface="HGP創英角ｺﾞｼｯｸUB" pitchFamily="50" charset="-128"/>
                <a:ea typeface="HGP創英角ｺﾞｼｯｸUB" pitchFamily="50" charset="-128"/>
              </a:defRPr>
            </a:lvl3pPr>
            <a:lvl4pPr marL="1600200" indent="-228600" defTabSz="915988" eaLnBrk="0" hangingPunct="0">
              <a:defRPr kumimoji="1" sz="1600">
                <a:solidFill>
                  <a:schemeClr val="tx1"/>
                </a:solidFill>
                <a:latin typeface="HGP創英角ｺﾞｼｯｸUB" pitchFamily="50" charset="-128"/>
                <a:ea typeface="HGP創英角ｺﾞｼｯｸUB" pitchFamily="50" charset="-128"/>
              </a:defRPr>
            </a:lvl4pPr>
            <a:lvl5pPr marL="2057400" indent="-228600" defTabSz="915988" eaLnBrk="0" hangingPunct="0">
              <a:defRPr kumimoji="1" sz="1600">
                <a:solidFill>
                  <a:schemeClr val="tx1"/>
                </a:solidFill>
                <a:latin typeface="HGP創英角ｺﾞｼｯｸUB" pitchFamily="50" charset="-128"/>
                <a:ea typeface="HGP創英角ｺﾞｼｯｸUB" pitchFamily="50" charset="-128"/>
              </a:defRPr>
            </a:lvl5pPr>
            <a:lvl6pPr marL="25146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algn="r" eaLnBrk="1" hangingPunct="1"/>
            <a:fld id="{C07DBE05-A79B-43B5-8AA0-2E0B6A128AAE}" type="slidenum">
              <a:rPr lang="en-US" altLang="ja-JP" sz="1100">
                <a:latin typeface="Times New Roman" pitchFamily="18" charset="0"/>
                <a:ea typeface="ＭＳ Ｐゴシック" charset="-128"/>
              </a:rPr>
              <a:pPr algn="r" eaLnBrk="1" hangingPunct="1"/>
              <a:t>6</a:t>
            </a:fld>
            <a:endParaRPr lang="en-US" altLang="ja-JP" sz="1100">
              <a:latin typeface="Times New Roman" pitchFamily="18" charset="0"/>
              <a:ea typeface="ＭＳ Ｐゴシック" charset="-128"/>
            </a:endParaRPr>
          </a:p>
        </p:txBody>
      </p:sp>
      <p:sp>
        <p:nvSpPr>
          <p:cNvPr id="37892" name="Rectangle 2"/>
          <p:cNvSpPr>
            <a:spLocks noGrp="1" noRot="1" noChangeAspect="1" noChangeArrowheads="1" noTextEdit="1"/>
          </p:cNvSpPr>
          <p:nvPr>
            <p:ph type="sldImg"/>
          </p:nvPr>
        </p:nvSpPr>
        <p:spPr>
          <a:xfrm>
            <a:off x="708025" y="741363"/>
            <a:ext cx="5343525" cy="3698875"/>
          </a:xfrm>
          <a:ln/>
        </p:spPr>
      </p:sp>
      <p:sp>
        <p:nvSpPr>
          <p:cNvPr id="37893" name="Rectangle 3"/>
          <p:cNvSpPr>
            <a:spLocks noGrp="1" noChangeArrowheads="1"/>
          </p:cNvSpPr>
          <p:nvPr>
            <p:ph type="body" idx="1"/>
          </p:nvPr>
        </p:nvSpPr>
        <p:spPr>
          <a:xfrm>
            <a:off x="898525" y="4686300"/>
            <a:ext cx="4938713" cy="4438650"/>
          </a:xfrm>
          <a:noFill/>
        </p:spPr>
        <p:txBody>
          <a:bodyPr lIns="91241" tIns="45620" rIns="91241" bIns="45620"/>
          <a:lstStyle/>
          <a:p>
            <a:pPr eaLnBrk="1" hangingPunct="1"/>
            <a:endParaRPr lang="ja-JP" altLang="ja-JP" smtClean="0">
              <a:ea typeface="ＭＳ Ｐ明朝"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49325" eaLnBrk="0" hangingPunct="0">
              <a:defRPr kumimoji="1" sz="1600">
                <a:solidFill>
                  <a:schemeClr val="tx1"/>
                </a:solidFill>
                <a:latin typeface="HGP創英角ｺﾞｼｯｸUB" pitchFamily="50" charset="-128"/>
                <a:ea typeface="HGP創英角ｺﾞｼｯｸUB" pitchFamily="50" charset="-128"/>
              </a:defRPr>
            </a:lvl1pPr>
            <a:lvl2pPr marL="742950" indent="-285750" defTabSz="949325" eaLnBrk="0" hangingPunct="0">
              <a:defRPr kumimoji="1" sz="1600">
                <a:solidFill>
                  <a:schemeClr val="tx1"/>
                </a:solidFill>
                <a:latin typeface="HGP創英角ｺﾞｼｯｸUB" pitchFamily="50" charset="-128"/>
                <a:ea typeface="HGP創英角ｺﾞｼｯｸUB" pitchFamily="50" charset="-128"/>
              </a:defRPr>
            </a:lvl2pPr>
            <a:lvl3pPr marL="1143000" indent="-228600" defTabSz="949325" eaLnBrk="0" hangingPunct="0">
              <a:defRPr kumimoji="1" sz="1600">
                <a:solidFill>
                  <a:schemeClr val="tx1"/>
                </a:solidFill>
                <a:latin typeface="HGP創英角ｺﾞｼｯｸUB" pitchFamily="50" charset="-128"/>
                <a:ea typeface="HGP創英角ｺﾞｼｯｸUB" pitchFamily="50" charset="-128"/>
              </a:defRPr>
            </a:lvl3pPr>
            <a:lvl4pPr marL="1600200" indent="-228600" defTabSz="949325" eaLnBrk="0" hangingPunct="0">
              <a:defRPr kumimoji="1" sz="1600">
                <a:solidFill>
                  <a:schemeClr val="tx1"/>
                </a:solidFill>
                <a:latin typeface="HGP創英角ｺﾞｼｯｸUB" pitchFamily="50" charset="-128"/>
                <a:ea typeface="HGP創英角ｺﾞｼｯｸUB" pitchFamily="50" charset="-128"/>
              </a:defRPr>
            </a:lvl4pPr>
            <a:lvl5pPr marL="2057400" indent="-228600" defTabSz="949325" eaLnBrk="0" hangingPunct="0">
              <a:defRPr kumimoji="1" sz="1600">
                <a:solidFill>
                  <a:schemeClr val="tx1"/>
                </a:solidFill>
                <a:latin typeface="HGP創英角ｺﾞｼｯｸUB" pitchFamily="50" charset="-128"/>
                <a:ea typeface="HGP創英角ｺﾞｼｯｸUB" pitchFamily="50" charset="-128"/>
              </a:defRPr>
            </a:lvl5pPr>
            <a:lvl6pPr marL="25146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fld id="{2A4E7896-3FA9-4411-BA02-E50301873C43}" type="slidenum">
              <a:rPr lang="en-US" altLang="ja-JP" sz="1200" smtClean="0">
                <a:latin typeface="Arial" charset="0"/>
                <a:ea typeface="ＭＳ Ｐゴシック" charset="-128"/>
              </a:rPr>
              <a:pPr eaLnBrk="1" hangingPunct="1"/>
              <a:t>11</a:t>
            </a:fld>
            <a:endParaRPr lang="en-US" altLang="ja-JP" sz="1200" smtClean="0">
              <a:latin typeface="Arial" charset="0"/>
              <a:ea typeface="ＭＳ Ｐゴシック" charset="-128"/>
            </a:endParaRPr>
          </a:p>
        </p:txBody>
      </p:sp>
      <p:sp>
        <p:nvSpPr>
          <p:cNvPr id="41987" name="Rectangle 7"/>
          <p:cNvSpPr txBox="1">
            <a:spLocks noGrp="1" noChangeArrowheads="1"/>
          </p:cNvSpPr>
          <p:nvPr/>
        </p:nvSpPr>
        <p:spPr bwMode="auto">
          <a:xfrm>
            <a:off x="3819525" y="9372600"/>
            <a:ext cx="29162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30" tIns="45617" rIns="91230" bIns="45617" anchor="b"/>
          <a:lstStyle>
            <a:lvl1pPr defTabSz="915988" eaLnBrk="0" hangingPunct="0">
              <a:defRPr kumimoji="1" sz="1600">
                <a:solidFill>
                  <a:schemeClr val="tx1"/>
                </a:solidFill>
                <a:latin typeface="HGP創英角ｺﾞｼｯｸUB" pitchFamily="50" charset="-128"/>
                <a:ea typeface="HGP創英角ｺﾞｼｯｸUB" pitchFamily="50" charset="-128"/>
              </a:defRPr>
            </a:lvl1pPr>
            <a:lvl2pPr marL="742950" indent="-285750" defTabSz="915988" eaLnBrk="0" hangingPunct="0">
              <a:defRPr kumimoji="1" sz="1600">
                <a:solidFill>
                  <a:schemeClr val="tx1"/>
                </a:solidFill>
                <a:latin typeface="HGP創英角ｺﾞｼｯｸUB" pitchFamily="50" charset="-128"/>
                <a:ea typeface="HGP創英角ｺﾞｼｯｸUB" pitchFamily="50" charset="-128"/>
              </a:defRPr>
            </a:lvl2pPr>
            <a:lvl3pPr marL="1143000" indent="-228600" defTabSz="915988" eaLnBrk="0" hangingPunct="0">
              <a:defRPr kumimoji="1" sz="1600">
                <a:solidFill>
                  <a:schemeClr val="tx1"/>
                </a:solidFill>
                <a:latin typeface="HGP創英角ｺﾞｼｯｸUB" pitchFamily="50" charset="-128"/>
                <a:ea typeface="HGP創英角ｺﾞｼｯｸUB" pitchFamily="50" charset="-128"/>
              </a:defRPr>
            </a:lvl3pPr>
            <a:lvl4pPr marL="1600200" indent="-228600" defTabSz="915988" eaLnBrk="0" hangingPunct="0">
              <a:defRPr kumimoji="1" sz="1600">
                <a:solidFill>
                  <a:schemeClr val="tx1"/>
                </a:solidFill>
                <a:latin typeface="HGP創英角ｺﾞｼｯｸUB" pitchFamily="50" charset="-128"/>
                <a:ea typeface="HGP創英角ｺﾞｼｯｸUB" pitchFamily="50" charset="-128"/>
              </a:defRPr>
            </a:lvl4pPr>
            <a:lvl5pPr marL="2057400" indent="-228600" defTabSz="915988" eaLnBrk="0" hangingPunct="0">
              <a:defRPr kumimoji="1" sz="1600">
                <a:solidFill>
                  <a:schemeClr val="tx1"/>
                </a:solidFill>
                <a:latin typeface="HGP創英角ｺﾞｼｯｸUB" pitchFamily="50" charset="-128"/>
                <a:ea typeface="HGP創英角ｺﾞｼｯｸUB" pitchFamily="50" charset="-128"/>
              </a:defRPr>
            </a:lvl5pPr>
            <a:lvl6pPr marL="25146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algn="r" eaLnBrk="1" hangingPunct="1"/>
            <a:fld id="{A15C4D04-DD9E-4406-913E-F2081F3F42B8}" type="slidenum">
              <a:rPr lang="en-US" altLang="ja-JP" sz="1100">
                <a:latin typeface="Times New Roman" pitchFamily="18" charset="0"/>
                <a:ea typeface="ＭＳ Ｐゴシック" charset="-128"/>
              </a:rPr>
              <a:pPr algn="r" eaLnBrk="1" hangingPunct="1"/>
              <a:t>11</a:t>
            </a:fld>
            <a:endParaRPr lang="en-US" altLang="ja-JP" sz="1100">
              <a:latin typeface="Times New Roman" pitchFamily="18" charset="0"/>
              <a:ea typeface="ＭＳ Ｐゴシック" charset="-128"/>
            </a:endParaRPr>
          </a:p>
        </p:txBody>
      </p:sp>
      <p:sp>
        <p:nvSpPr>
          <p:cNvPr id="41988" name="Rectangle 2"/>
          <p:cNvSpPr>
            <a:spLocks noGrp="1" noRot="1" noChangeAspect="1" noChangeArrowheads="1" noTextEdit="1"/>
          </p:cNvSpPr>
          <p:nvPr>
            <p:ph type="sldImg"/>
          </p:nvPr>
        </p:nvSpPr>
        <p:spPr>
          <a:xfrm>
            <a:off x="708025" y="741363"/>
            <a:ext cx="5343525" cy="3698875"/>
          </a:xfrm>
          <a:ln/>
        </p:spPr>
      </p:sp>
      <p:sp>
        <p:nvSpPr>
          <p:cNvPr id="41989" name="Rectangle 3"/>
          <p:cNvSpPr>
            <a:spLocks noGrp="1" noChangeArrowheads="1"/>
          </p:cNvSpPr>
          <p:nvPr>
            <p:ph type="body" idx="1"/>
          </p:nvPr>
        </p:nvSpPr>
        <p:spPr>
          <a:xfrm>
            <a:off x="898525" y="4686300"/>
            <a:ext cx="4938713" cy="4438650"/>
          </a:xfrm>
          <a:noFill/>
        </p:spPr>
        <p:txBody>
          <a:bodyPr lIns="91230" tIns="45617" rIns="91230" bIns="45617"/>
          <a:lstStyle/>
          <a:p>
            <a:pPr eaLnBrk="1" hangingPunct="1"/>
            <a:endParaRPr lang="ja-JP" altLang="ja-JP" smtClean="0">
              <a:ea typeface="ＭＳ Ｐ明朝"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49325" eaLnBrk="0" hangingPunct="0">
              <a:defRPr kumimoji="1" sz="1600">
                <a:solidFill>
                  <a:schemeClr val="tx1"/>
                </a:solidFill>
                <a:latin typeface="HGP創英角ｺﾞｼｯｸUB" pitchFamily="50" charset="-128"/>
                <a:ea typeface="HGP創英角ｺﾞｼｯｸUB" pitchFamily="50" charset="-128"/>
              </a:defRPr>
            </a:lvl1pPr>
            <a:lvl2pPr marL="742950" indent="-285750" defTabSz="949325" eaLnBrk="0" hangingPunct="0">
              <a:defRPr kumimoji="1" sz="1600">
                <a:solidFill>
                  <a:schemeClr val="tx1"/>
                </a:solidFill>
                <a:latin typeface="HGP創英角ｺﾞｼｯｸUB" pitchFamily="50" charset="-128"/>
                <a:ea typeface="HGP創英角ｺﾞｼｯｸUB" pitchFamily="50" charset="-128"/>
              </a:defRPr>
            </a:lvl2pPr>
            <a:lvl3pPr marL="1143000" indent="-228600" defTabSz="949325" eaLnBrk="0" hangingPunct="0">
              <a:defRPr kumimoji="1" sz="1600">
                <a:solidFill>
                  <a:schemeClr val="tx1"/>
                </a:solidFill>
                <a:latin typeface="HGP創英角ｺﾞｼｯｸUB" pitchFamily="50" charset="-128"/>
                <a:ea typeface="HGP創英角ｺﾞｼｯｸUB" pitchFamily="50" charset="-128"/>
              </a:defRPr>
            </a:lvl3pPr>
            <a:lvl4pPr marL="1600200" indent="-228600" defTabSz="949325" eaLnBrk="0" hangingPunct="0">
              <a:defRPr kumimoji="1" sz="1600">
                <a:solidFill>
                  <a:schemeClr val="tx1"/>
                </a:solidFill>
                <a:latin typeface="HGP創英角ｺﾞｼｯｸUB" pitchFamily="50" charset="-128"/>
                <a:ea typeface="HGP創英角ｺﾞｼｯｸUB" pitchFamily="50" charset="-128"/>
              </a:defRPr>
            </a:lvl4pPr>
            <a:lvl5pPr marL="2057400" indent="-228600" defTabSz="949325" eaLnBrk="0" hangingPunct="0">
              <a:defRPr kumimoji="1" sz="1600">
                <a:solidFill>
                  <a:schemeClr val="tx1"/>
                </a:solidFill>
                <a:latin typeface="HGP創英角ｺﾞｼｯｸUB" pitchFamily="50" charset="-128"/>
                <a:ea typeface="HGP創英角ｺﾞｼｯｸUB" pitchFamily="50" charset="-128"/>
              </a:defRPr>
            </a:lvl5pPr>
            <a:lvl6pPr marL="25146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fld id="{E69E5705-6A85-4359-AE28-3165D9FF9396}" type="slidenum">
              <a:rPr lang="en-US" altLang="ja-JP" sz="1200" smtClean="0">
                <a:latin typeface="Arial" charset="0"/>
                <a:ea typeface="ＭＳ Ｐゴシック" charset="-128"/>
              </a:rPr>
              <a:pPr eaLnBrk="1" hangingPunct="1"/>
              <a:t>12</a:t>
            </a:fld>
            <a:endParaRPr lang="en-US" altLang="ja-JP" sz="1200" smtClean="0">
              <a:latin typeface="Arial" charset="0"/>
              <a:ea typeface="ＭＳ Ｐゴシック" charset="-128"/>
            </a:endParaRPr>
          </a:p>
        </p:txBody>
      </p:sp>
      <p:sp>
        <p:nvSpPr>
          <p:cNvPr id="43011" name="Rectangle 7"/>
          <p:cNvSpPr txBox="1">
            <a:spLocks noGrp="1" noChangeArrowheads="1"/>
          </p:cNvSpPr>
          <p:nvPr/>
        </p:nvSpPr>
        <p:spPr bwMode="auto">
          <a:xfrm>
            <a:off x="3819525" y="9372600"/>
            <a:ext cx="29162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30" tIns="45617" rIns="91230" bIns="45617" anchor="b"/>
          <a:lstStyle>
            <a:lvl1pPr defTabSz="915988" eaLnBrk="0" hangingPunct="0">
              <a:defRPr kumimoji="1" sz="1600">
                <a:solidFill>
                  <a:schemeClr val="tx1"/>
                </a:solidFill>
                <a:latin typeface="HGP創英角ｺﾞｼｯｸUB" pitchFamily="50" charset="-128"/>
                <a:ea typeface="HGP創英角ｺﾞｼｯｸUB" pitchFamily="50" charset="-128"/>
              </a:defRPr>
            </a:lvl1pPr>
            <a:lvl2pPr marL="742950" indent="-285750" defTabSz="915988" eaLnBrk="0" hangingPunct="0">
              <a:defRPr kumimoji="1" sz="1600">
                <a:solidFill>
                  <a:schemeClr val="tx1"/>
                </a:solidFill>
                <a:latin typeface="HGP創英角ｺﾞｼｯｸUB" pitchFamily="50" charset="-128"/>
                <a:ea typeface="HGP創英角ｺﾞｼｯｸUB" pitchFamily="50" charset="-128"/>
              </a:defRPr>
            </a:lvl2pPr>
            <a:lvl3pPr marL="1143000" indent="-228600" defTabSz="915988" eaLnBrk="0" hangingPunct="0">
              <a:defRPr kumimoji="1" sz="1600">
                <a:solidFill>
                  <a:schemeClr val="tx1"/>
                </a:solidFill>
                <a:latin typeface="HGP創英角ｺﾞｼｯｸUB" pitchFamily="50" charset="-128"/>
                <a:ea typeface="HGP創英角ｺﾞｼｯｸUB" pitchFamily="50" charset="-128"/>
              </a:defRPr>
            </a:lvl3pPr>
            <a:lvl4pPr marL="1600200" indent="-228600" defTabSz="915988" eaLnBrk="0" hangingPunct="0">
              <a:defRPr kumimoji="1" sz="1600">
                <a:solidFill>
                  <a:schemeClr val="tx1"/>
                </a:solidFill>
                <a:latin typeface="HGP創英角ｺﾞｼｯｸUB" pitchFamily="50" charset="-128"/>
                <a:ea typeface="HGP創英角ｺﾞｼｯｸUB" pitchFamily="50" charset="-128"/>
              </a:defRPr>
            </a:lvl4pPr>
            <a:lvl5pPr marL="2057400" indent="-228600" defTabSz="915988" eaLnBrk="0" hangingPunct="0">
              <a:defRPr kumimoji="1" sz="1600">
                <a:solidFill>
                  <a:schemeClr val="tx1"/>
                </a:solidFill>
                <a:latin typeface="HGP創英角ｺﾞｼｯｸUB" pitchFamily="50" charset="-128"/>
                <a:ea typeface="HGP創英角ｺﾞｼｯｸUB" pitchFamily="50" charset="-128"/>
              </a:defRPr>
            </a:lvl5pPr>
            <a:lvl6pPr marL="25146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defTabSz="915988"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algn="r" eaLnBrk="1" hangingPunct="1"/>
            <a:fld id="{AB0A3B40-184E-4F49-97CB-46F76A834A4E}" type="slidenum">
              <a:rPr lang="en-US" altLang="ja-JP" sz="1100">
                <a:latin typeface="Times New Roman" pitchFamily="18" charset="0"/>
                <a:ea typeface="ＭＳ Ｐゴシック" charset="-128"/>
              </a:rPr>
              <a:pPr algn="r" eaLnBrk="1" hangingPunct="1"/>
              <a:t>12</a:t>
            </a:fld>
            <a:endParaRPr lang="en-US" altLang="ja-JP" sz="1100">
              <a:latin typeface="Times New Roman" pitchFamily="18" charset="0"/>
              <a:ea typeface="ＭＳ Ｐゴシック" charset="-128"/>
            </a:endParaRPr>
          </a:p>
        </p:txBody>
      </p:sp>
      <p:sp>
        <p:nvSpPr>
          <p:cNvPr id="43012" name="Rectangle 2"/>
          <p:cNvSpPr>
            <a:spLocks noGrp="1" noRot="1" noChangeAspect="1" noChangeArrowheads="1" noTextEdit="1"/>
          </p:cNvSpPr>
          <p:nvPr>
            <p:ph type="sldImg"/>
          </p:nvPr>
        </p:nvSpPr>
        <p:spPr>
          <a:xfrm>
            <a:off x="708025" y="741363"/>
            <a:ext cx="5343525" cy="3698875"/>
          </a:xfrm>
          <a:ln/>
        </p:spPr>
      </p:sp>
      <p:sp>
        <p:nvSpPr>
          <p:cNvPr id="43013" name="Rectangle 3"/>
          <p:cNvSpPr>
            <a:spLocks noGrp="1" noChangeArrowheads="1"/>
          </p:cNvSpPr>
          <p:nvPr>
            <p:ph type="body" idx="1"/>
          </p:nvPr>
        </p:nvSpPr>
        <p:spPr>
          <a:xfrm>
            <a:off x="898525" y="4686300"/>
            <a:ext cx="4938713" cy="4438650"/>
          </a:xfrm>
          <a:noFill/>
        </p:spPr>
        <p:txBody>
          <a:bodyPr lIns="91230" tIns="45617" rIns="91230" bIns="45617"/>
          <a:lstStyle/>
          <a:p>
            <a:pPr eaLnBrk="1" hangingPunct="1"/>
            <a:endParaRPr lang="ja-JP" altLang="ja-JP" smtClean="0">
              <a:ea typeface="ＭＳ Ｐ明朝"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49325" eaLnBrk="0" hangingPunct="0">
              <a:defRPr kumimoji="1" sz="1600">
                <a:solidFill>
                  <a:schemeClr val="tx1"/>
                </a:solidFill>
                <a:latin typeface="HGP創英角ｺﾞｼｯｸUB" pitchFamily="50" charset="-128"/>
                <a:ea typeface="HGP創英角ｺﾞｼｯｸUB" pitchFamily="50" charset="-128"/>
              </a:defRPr>
            </a:lvl1pPr>
            <a:lvl2pPr marL="742950" indent="-285750" defTabSz="949325" eaLnBrk="0" hangingPunct="0">
              <a:defRPr kumimoji="1" sz="1600">
                <a:solidFill>
                  <a:schemeClr val="tx1"/>
                </a:solidFill>
                <a:latin typeface="HGP創英角ｺﾞｼｯｸUB" pitchFamily="50" charset="-128"/>
                <a:ea typeface="HGP創英角ｺﾞｼｯｸUB" pitchFamily="50" charset="-128"/>
              </a:defRPr>
            </a:lvl2pPr>
            <a:lvl3pPr marL="1143000" indent="-228600" defTabSz="949325" eaLnBrk="0" hangingPunct="0">
              <a:defRPr kumimoji="1" sz="1600">
                <a:solidFill>
                  <a:schemeClr val="tx1"/>
                </a:solidFill>
                <a:latin typeface="HGP創英角ｺﾞｼｯｸUB" pitchFamily="50" charset="-128"/>
                <a:ea typeface="HGP創英角ｺﾞｼｯｸUB" pitchFamily="50" charset="-128"/>
              </a:defRPr>
            </a:lvl3pPr>
            <a:lvl4pPr marL="1600200" indent="-228600" defTabSz="949325" eaLnBrk="0" hangingPunct="0">
              <a:defRPr kumimoji="1" sz="1600">
                <a:solidFill>
                  <a:schemeClr val="tx1"/>
                </a:solidFill>
                <a:latin typeface="HGP創英角ｺﾞｼｯｸUB" pitchFamily="50" charset="-128"/>
                <a:ea typeface="HGP創英角ｺﾞｼｯｸUB" pitchFamily="50" charset="-128"/>
              </a:defRPr>
            </a:lvl4pPr>
            <a:lvl5pPr marL="2057400" indent="-228600" defTabSz="949325" eaLnBrk="0" hangingPunct="0">
              <a:defRPr kumimoji="1" sz="1600">
                <a:solidFill>
                  <a:schemeClr val="tx1"/>
                </a:solidFill>
                <a:latin typeface="HGP創英角ｺﾞｼｯｸUB" pitchFamily="50" charset="-128"/>
                <a:ea typeface="HGP創英角ｺﾞｼｯｸUB" pitchFamily="50" charset="-128"/>
              </a:defRPr>
            </a:lvl5pPr>
            <a:lvl6pPr marL="25146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defTabSz="949325"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fld id="{43700D4A-8DC4-42DF-A706-77B53A1DADF4}" type="slidenum">
              <a:rPr lang="en-US" altLang="ja-JP" sz="1200" smtClean="0">
                <a:latin typeface="Arial" charset="0"/>
                <a:ea typeface="ＭＳ Ｐゴシック" charset="-128"/>
              </a:rPr>
              <a:pPr eaLnBrk="1" hangingPunct="1"/>
              <a:t>13</a:t>
            </a:fld>
            <a:endParaRPr lang="en-US" altLang="ja-JP" sz="1200" smtClean="0">
              <a:latin typeface="Arial" charset="0"/>
              <a:ea typeface="ＭＳ Ｐゴシック" charset="-128"/>
            </a:endParaRPr>
          </a:p>
        </p:txBody>
      </p:sp>
      <p:sp>
        <p:nvSpPr>
          <p:cNvPr id="44035" name="Rectangle 2"/>
          <p:cNvSpPr>
            <a:spLocks noGrp="1" noRot="1" noChangeAspect="1" noChangeArrowheads="1" noTextEdit="1"/>
          </p:cNvSpPr>
          <p:nvPr>
            <p:ph type="sldImg"/>
          </p:nvPr>
        </p:nvSpPr>
        <p:spPr>
          <a:xfrm>
            <a:off x="755650" y="762000"/>
            <a:ext cx="5278438" cy="3654425"/>
          </a:xfrm>
          <a:ln/>
        </p:spPr>
      </p:sp>
      <p:sp>
        <p:nvSpPr>
          <p:cNvPr id="44036" name="Rectangle 3"/>
          <p:cNvSpPr>
            <a:spLocks noGrp="1" noChangeArrowheads="1"/>
          </p:cNvSpPr>
          <p:nvPr>
            <p:ph type="body" idx="1"/>
          </p:nvPr>
        </p:nvSpPr>
        <p:spPr>
          <a:xfrm>
            <a:off x="917575" y="4722813"/>
            <a:ext cx="4949825" cy="4416425"/>
          </a:xfrm>
          <a:noFill/>
        </p:spPr>
        <p:txBody>
          <a:bodyPr/>
          <a:lstStyle/>
          <a:p>
            <a:pPr eaLnBrk="1" hangingPunct="1"/>
            <a:endParaRPr lang="ja-JP" altLang="ja-JP" smtClean="0">
              <a:ea typeface="ＭＳ Ｐ明朝"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a:t>
            </a:r>
            <a:r>
              <a:rPr lang="en-US" altLang="ja-JP" sz="600" baseline="0" dirty="0" smtClean="0">
                <a:latin typeface="Arial"/>
                <a:cs typeface="Arial"/>
              </a:rPr>
              <a:t>University</a:t>
            </a:r>
            <a:r>
              <a:rPr lang="en-US" sz="600" baseline="0" dirty="0" smtClean="0">
                <a:latin typeface="Arial"/>
                <a:cs typeface="Arial"/>
              </a:rPr>
              <a:t> 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 ○○ ○○ ○○</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16" name="TextBox 36"/>
          <p:cNvSpPr txBox="1"/>
          <p:nvPr userDrawn="1"/>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altLang="ja-JP" sz="600" dirty="0" smtClean="0">
                <a:latin typeface="Arial"/>
                <a:cs typeface="Arial"/>
              </a:rPr>
              <a:t> </a:t>
            </a:r>
            <a:r>
              <a:rPr lang="en-US" sz="600" baseline="0" dirty="0" smtClean="0">
                <a:latin typeface="Arial"/>
                <a:cs typeface="Arial"/>
              </a:rPr>
              <a:t>NTT DATA University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18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smtClean="0"/>
              <a:t>マスター テキストの書式設定</a:t>
            </a: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a:t>
            </a:r>
            <a:r>
              <a:rPr lang="en-US" sz="600" baseline="0" dirty="0" smtClean="0">
                <a:latin typeface="Arial"/>
                <a:cs typeface="Arial"/>
              </a:rPr>
              <a:t>NTT DATA University 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smtClean="0"/>
              <a:t>マスター タイトルの書式設定</a:t>
            </a:r>
            <a:endParaRPr lang="en-US" sz="2000" dirty="0"/>
          </a:p>
        </p:txBody>
      </p:sp>
      <p:sp>
        <p:nvSpPr>
          <p:cNvPr id="25" name="TextBox 24"/>
          <p:cNvSpPr txBox="1"/>
          <p:nvPr userDrawn="1"/>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Tx/>
              <a:buNone/>
              <a:defRPr/>
            </a:lvl1pPr>
            <a:lvl2pPr marL="682526" indent="-225392">
              <a:buFont typeface="Wingdings" pitchFamily="2" charset="2"/>
              <a:buChar char="Ø"/>
              <a:defRPr/>
            </a:lvl2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タイトル 1"/>
          <p:cNvSpPr>
            <a:spLocks noGrp="1"/>
          </p:cNvSpPr>
          <p:nvPr>
            <p:ph type="title"/>
          </p:nvPr>
        </p:nvSpPr>
        <p:spPr>
          <a:xfrm>
            <a:off x="678251" y="0"/>
            <a:ext cx="7625690" cy="664180"/>
          </a:xfrm>
        </p:spPr>
        <p:txBody>
          <a:bodyPr/>
          <a:lstStyle/>
          <a:p>
            <a:r>
              <a:rPr kumimoji="1" lang="ja-JP" altLang="en-US" smtClean="0"/>
              <a:t>マスター タイトルの書式設定</a:t>
            </a:r>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a:t>
            </a:r>
            <a:r>
              <a:rPr lang="en-US" sz="600" baseline="0" dirty="0" smtClean="0">
                <a:latin typeface="Arial"/>
                <a:cs typeface="Arial"/>
              </a:rPr>
              <a:t>NTT DATA University Corporation</a:t>
            </a:r>
            <a:endParaRPr lang="en-US" sz="600" dirty="0">
              <a:latin typeface="Arial"/>
              <a:cs typeface="Arial"/>
            </a:endParaRPr>
          </a:p>
        </p:txBody>
      </p:sp>
      <p:pic>
        <p:nvPicPr>
          <p:cNvPr id="12"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hasCustomPrompt="1"/>
          </p:nvPr>
        </p:nvSpPr>
        <p:spPr>
          <a:xfrm>
            <a:off x="495300" y="1999476"/>
            <a:ext cx="8915400" cy="4237812"/>
          </a:xfrm>
          <a:prstGeom prst="rect">
            <a:avLst/>
          </a:prstGeom>
        </p:spPr>
        <p:txBody>
          <a:bodyPr/>
          <a:lstStyle>
            <a:lvl1pPr>
              <a:lnSpc>
                <a:spcPct val="120000"/>
              </a:lnSpc>
              <a:buFont typeface="+mj-lt"/>
              <a:buAutoNum type="arabicPeriod"/>
              <a:defRPr sz="1400">
                <a:latin typeface="HG丸ｺﾞｼｯｸM-PRO"/>
                <a:ea typeface="HG丸ｺﾞｼｯｸM-PRO"/>
                <a:cs typeface="HG丸ｺﾞｼｯｸM-PRO"/>
              </a:defRPr>
            </a:lvl1pPr>
            <a:lvl2pPr>
              <a:lnSpc>
                <a:spcPct val="120000"/>
              </a:lnSpc>
              <a:buFont typeface="+mj-lt"/>
              <a:buAutoNum type="alphaLcPeriod"/>
              <a:defRPr sz="1200">
                <a:latin typeface="HG丸ｺﾞｼｯｸM-PRO"/>
                <a:ea typeface="HG丸ｺﾞｼｯｸM-PRO"/>
                <a:cs typeface="HG丸ｺﾞｼｯｸM-PRO"/>
              </a:defRPr>
            </a:lvl2pPr>
            <a:lvl3pPr marL="1085850" indent="-171450">
              <a:lnSpc>
                <a:spcPct val="120000"/>
              </a:lnSpc>
              <a:buFont typeface="Wingdings" charset="2"/>
              <a:buChar char="u"/>
              <a:defRPr sz="1200">
                <a:latin typeface="HG丸ｺﾞｼｯｸM-PRO"/>
                <a:ea typeface="HG丸ｺﾞｼｯｸM-PRO"/>
                <a:cs typeface="HG丸ｺﾞｼｯｸM-PRO"/>
              </a:defRPr>
            </a:lvl3pPr>
            <a:lvl4pPr>
              <a:lnSpc>
                <a:spcPct val="120000"/>
              </a:lnSpc>
              <a:defRPr sz="1200">
                <a:latin typeface="HG丸ｺﾞｼｯｸM-PRO"/>
                <a:ea typeface="HG丸ｺﾞｼｯｸM-PRO"/>
                <a:cs typeface="HG丸ｺﾞｼｯｸM-PRO"/>
              </a:defRPr>
            </a:lvl4pPr>
            <a:lvl5pPr>
              <a:lnSpc>
                <a:spcPct val="120000"/>
              </a:lnSpc>
              <a:defRPr sz="1200">
                <a:latin typeface="HG丸ｺﾞｼｯｸM-PRO"/>
                <a:ea typeface="HG丸ｺﾞｼｯｸM-PRO"/>
                <a:cs typeface="HG丸ｺﾞｼｯｸM-PRO"/>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p:txBody>
      </p:sp>
      <p:sp>
        <p:nvSpPr>
          <p:cNvPr id="4" name="Rectangle 4"/>
          <p:cNvSpPr>
            <a:spLocks noGrp="1" noChangeArrowheads="1"/>
          </p:cNvSpPr>
          <p:nvPr>
            <p:ph type="ftr" sz="quarter" idx="10"/>
          </p:nvPr>
        </p:nvSpPr>
        <p:spPr>
          <a:xfrm>
            <a:off x="264849" y="6597650"/>
            <a:ext cx="3986477" cy="260350"/>
          </a:xfrm>
          <a:prstGeom prst="rect">
            <a:avLst/>
          </a:prstGeom>
          <a:ln/>
        </p:spPr>
        <p:txBody>
          <a:bodyPr/>
          <a:lstStyle>
            <a:lvl1pPr>
              <a:defRPr/>
            </a:lvl1pPr>
          </a:lstStyle>
          <a:p>
            <a:pPr>
              <a:defRPr/>
            </a:pPr>
            <a:r>
              <a:rPr lang="en-US" altLang="ja-JP" smtClean="0"/>
              <a:t>(c)2014 Fullness,inc. All Rights Reserved.</a:t>
            </a:r>
            <a:endParaRPr lang="en-US" altLang="ja-JP"/>
          </a:p>
        </p:txBody>
      </p:sp>
      <p:sp>
        <p:nvSpPr>
          <p:cNvPr id="5" name="Rectangle 5"/>
          <p:cNvSpPr>
            <a:spLocks noGrp="1" noChangeArrowheads="1"/>
          </p:cNvSpPr>
          <p:nvPr>
            <p:ph type="sldNum" sz="quarter" idx="11"/>
          </p:nvPr>
        </p:nvSpPr>
        <p:spPr>
          <a:xfrm>
            <a:off x="8074423" y="6597650"/>
            <a:ext cx="1793742" cy="260350"/>
          </a:xfrm>
          <a:prstGeom prst="rect">
            <a:avLst/>
          </a:prstGeom>
          <a:ln/>
        </p:spPr>
        <p:txBody>
          <a:bodyPr/>
          <a:lstStyle>
            <a:lvl1pPr>
              <a:defRPr/>
            </a:lvl1pPr>
          </a:lstStyle>
          <a:p>
            <a:fld id="{3CCBBA7B-15CF-4BD2-8388-DC14F42AF4B1}" type="slidenum">
              <a:rPr lang="en-US" altLang="ja-JP"/>
              <a:pPr/>
              <a:t>‹#›</a:t>
            </a:fld>
            <a:endParaRPr lang="en-US" altLang="ja-JP"/>
          </a:p>
        </p:txBody>
      </p:sp>
      <p:sp>
        <p:nvSpPr>
          <p:cNvPr id="7" name="コンテンツ プレースホルダー 6"/>
          <p:cNvSpPr>
            <a:spLocks noGrp="1"/>
          </p:cNvSpPr>
          <p:nvPr>
            <p:ph sz="quarter" idx="12"/>
          </p:nvPr>
        </p:nvSpPr>
        <p:spPr>
          <a:xfrm>
            <a:off x="497680" y="811220"/>
            <a:ext cx="8928940" cy="566737"/>
          </a:xfrm>
          <a:prstGeom prst="rect">
            <a:avLst/>
          </a:prstGeo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4171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42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0"/>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1"/>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612906" y="6742237"/>
            <a:ext cx="293094"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University 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5" r:id="rId2"/>
    <p:sldLayoutId id="2147483673" r:id="rId3"/>
    <p:sldLayoutId id="2147483683" r:id="rId4"/>
    <p:sldLayoutId id="2147483686" r:id="rId5"/>
    <p:sldLayoutId id="2147483670" r:id="rId6"/>
    <p:sldLayoutId id="2147483687" r:id="rId7"/>
    <p:sldLayoutId id="2147483688" r:id="rId8"/>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ja-JP" altLang="en-US" dirty="0" smtClean="0"/>
              <a:t>１．研修概要</a:t>
            </a:r>
            <a:endParaRPr lang="en-US" dirty="0"/>
          </a:p>
        </p:txBody>
      </p:sp>
    </p:spTree>
    <p:extLst>
      <p:ext uri="{BB962C8B-B14F-4D97-AF65-F5344CB8AC3E}">
        <p14:creationId xmlns:p14="http://schemas.microsoft.com/office/powerpoint/2010/main" val="1407155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ja-JP" altLang="en-US" dirty="0" smtClean="0">
                <a:latin typeface="HG丸ｺﾞｼｯｸM-PRO" pitchFamily="50" charset="-128"/>
                <a:ea typeface="HG丸ｺﾞｼｯｸM-PRO" pitchFamily="50" charset="-128"/>
              </a:rPr>
              <a:t>確認事項と検討事項</a:t>
            </a:r>
          </a:p>
        </p:txBody>
      </p:sp>
      <p:sp>
        <p:nvSpPr>
          <p:cNvPr id="12" name="正方形/長方形 11"/>
          <p:cNvSpPr/>
          <p:nvPr/>
        </p:nvSpPr>
        <p:spPr>
          <a:xfrm>
            <a:off x="543774" y="884968"/>
            <a:ext cx="9193992" cy="5355312"/>
          </a:xfrm>
          <a:prstGeom prst="rect">
            <a:avLst/>
          </a:prstGeom>
        </p:spPr>
        <p:txBody>
          <a:bodyPr wrap="square">
            <a:spAutoFit/>
          </a:bodyPr>
          <a:lstStyle/>
          <a:p>
            <a:pPr algn="l">
              <a:buNone/>
            </a:pPr>
            <a:r>
              <a:rPr lang="en-US"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確認事項と検討事項</a:t>
            </a:r>
            <a:r>
              <a:rPr lang="en-US" altLang="ja-JP" dirty="0" smtClean="0">
                <a:latin typeface="HGP創英角ｺﾞｼｯｸUB" panose="020B0900000000000000" pitchFamily="50" charset="-128"/>
                <a:ea typeface="HGP創英角ｺﾞｼｯｸUB" panose="020B0900000000000000" pitchFamily="50" charset="-128"/>
              </a:rPr>
              <a:t>】</a:t>
            </a:r>
          </a:p>
          <a:p>
            <a:r>
              <a:rPr lang="ja-JP" altLang="en-US" dirty="0" smtClean="0">
                <a:latin typeface="HGP創英角ｺﾞｼｯｸUB" panose="020B0900000000000000" pitchFamily="50" charset="-128"/>
                <a:ea typeface="HGP創英角ｺﾞｼｯｸUB" panose="020B0900000000000000" pitchFamily="50" charset="-128"/>
              </a:rPr>
              <a:t>■ 研修</a:t>
            </a:r>
            <a:r>
              <a:rPr lang="ja-JP" altLang="ja-JP" dirty="0" smtClean="0">
                <a:latin typeface="HGP創英角ｺﾞｼｯｸUB" panose="020B0900000000000000" pitchFamily="50" charset="-128"/>
                <a:ea typeface="HGP創英角ｺﾞｼｯｸUB" panose="020B0900000000000000" pitchFamily="50" charset="-128"/>
              </a:rPr>
              <a:t>環境</a:t>
            </a:r>
            <a:r>
              <a:rPr lang="ja-JP" altLang="en-US" dirty="0" smtClean="0">
                <a:latin typeface="HGP創英角ｺﾞｼｯｸUB" panose="020B0900000000000000" pitchFamily="50" charset="-128"/>
                <a:ea typeface="HGP創英角ｺﾞｼｯｸUB" panose="020B0900000000000000" pitchFamily="50" charset="-128"/>
              </a:rPr>
              <a:t>について</a:t>
            </a:r>
            <a:endParaRPr lang="en-US" altLang="ja-JP" dirty="0" smtClean="0">
              <a:latin typeface="HGP創英角ｺﾞｼｯｸUB" panose="020B0900000000000000" pitchFamily="50" charset="-128"/>
              <a:ea typeface="HGP創英角ｺﾞｼｯｸUB" panose="020B0900000000000000" pitchFamily="50" charset="-128"/>
            </a:endParaRPr>
          </a:p>
          <a:p>
            <a:pPr marL="361950" indent="-361950"/>
            <a:r>
              <a:rPr lang="ja-JP" altLang="en-US" dirty="0" smtClean="0">
                <a:latin typeface="HGP創英角ｺﾞｼｯｸUB" panose="020B0900000000000000" pitchFamily="50" charset="-128"/>
                <a:ea typeface="HGP創英角ｺﾞｼｯｸUB" panose="020B0900000000000000" pitchFamily="50" charset="-128"/>
              </a:rPr>
              <a:t>　・ </a:t>
            </a:r>
            <a:r>
              <a:rPr lang="en-US" altLang="ja-JP" dirty="0" smtClean="0">
                <a:solidFill>
                  <a:srgbClr val="FF0000"/>
                </a:solidFill>
                <a:latin typeface="HGP創英角ｺﾞｼｯｸUB" panose="020B0900000000000000" pitchFamily="50" charset="-128"/>
                <a:ea typeface="HGP創英角ｺﾞｼｯｸUB" panose="020B0900000000000000" pitchFamily="50" charset="-128"/>
              </a:rPr>
              <a:t>Visual Studio</a:t>
            </a:r>
            <a:r>
              <a:rPr lang="ja-JP" altLang="en-US" dirty="0" smtClean="0">
                <a:latin typeface="HGP創英角ｺﾞｼｯｸUB" panose="020B0900000000000000" pitchFamily="50" charset="-128"/>
                <a:ea typeface="HGP創英角ｺﾞｼｯｸUB" panose="020B0900000000000000" pitchFamily="50" charset="-128"/>
              </a:rPr>
              <a:t>の</a:t>
            </a:r>
            <a:r>
              <a:rPr lang="ja-JP" altLang="ja-JP" dirty="0" smtClean="0">
                <a:latin typeface="HGP創英角ｺﾞｼｯｸUB" panose="020B0900000000000000" pitchFamily="50" charset="-128"/>
                <a:ea typeface="HGP創英角ｺﾞｼｯｸUB" panose="020B0900000000000000" pitchFamily="50" charset="-128"/>
              </a:rPr>
              <a:t>セットアップを</a:t>
            </a:r>
            <a:r>
              <a:rPr lang="ja-JP" altLang="en-US" dirty="0" smtClean="0">
                <a:latin typeface="HGP創英角ｺﾞｼｯｸUB" panose="020B0900000000000000" pitchFamily="50" charset="-128"/>
                <a:ea typeface="HGP創英角ｺﾞｼｯｸUB" panose="020B0900000000000000" pitchFamily="50" charset="-128"/>
              </a:rPr>
              <a:t>事前</a:t>
            </a:r>
            <a:r>
              <a:rPr lang="ja-JP" altLang="ja-JP" dirty="0" smtClean="0">
                <a:latin typeface="HGP創英角ｺﾞｼｯｸUB" panose="020B0900000000000000" pitchFamily="50" charset="-128"/>
                <a:ea typeface="HGP創英角ｺﾞｼｯｸUB" panose="020B0900000000000000" pitchFamily="50" charset="-128"/>
              </a:rPr>
              <a:t>に行</a:t>
            </a:r>
            <a:r>
              <a:rPr lang="ja-JP" altLang="en-US" dirty="0" smtClean="0">
                <a:latin typeface="HGP創英角ｺﾞｼｯｸUB" panose="020B0900000000000000" pitchFamily="50" charset="-128"/>
                <a:ea typeface="HGP創英角ｺﾞｼｯｸUB" panose="020B0900000000000000" pitchFamily="50" charset="-128"/>
              </a:rPr>
              <a:t>なわな</a:t>
            </a:r>
            <a:r>
              <a:rPr lang="ja-JP" altLang="en-US" dirty="0">
                <a:latin typeface="HGP創英角ｺﾞｼｯｸUB" panose="020B0900000000000000" pitchFamily="50" charset="-128"/>
                <a:ea typeface="HGP創英角ｺﾞｼｯｸUB" panose="020B0900000000000000" pitchFamily="50" charset="-128"/>
              </a:rPr>
              <a:t>い</a:t>
            </a:r>
            <a:r>
              <a:rPr lang="ja-JP" altLang="ja-JP" dirty="0" smtClean="0">
                <a:latin typeface="HGP創英角ｺﾞｼｯｸUB" panose="020B0900000000000000" pitchFamily="50" charset="-128"/>
                <a:ea typeface="HGP創英角ｺﾞｼｯｸUB" panose="020B0900000000000000" pitchFamily="50" charset="-128"/>
              </a:rPr>
              <a:t>場合</a:t>
            </a:r>
            <a:r>
              <a:rPr lang="ja-JP" altLang="ja-JP" dirty="0">
                <a:latin typeface="HGP創英角ｺﾞｼｯｸUB" panose="020B0900000000000000" pitchFamily="50" charset="-128"/>
                <a:ea typeface="HGP創英角ｺﾞｼｯｸUB" panose="020B0900000000000000" pitchFamily="50" charset="-128"/>
              </a:rPr>
              <a:t>は、</a:t>
            </a:r>
            <a:r>
              <a:rPr lang="ja-JP" altLang="ja-JP" dirty="0" smtClean="0">
                <a:latin typeface="HGP創英角ｺﾞｼｯｸUB" panose="020B0900000000000000" pitchFamily="50" charset="-128"/>
                <a:ea typeface="HGP創英角ｺﾞｼｯｸUB" panose="020B0900000000000000" pitchFamily="50" charset="-128"/>
              </a:rPr>
              <a:t>初日</a:t>
            </a:r>
            <a:r>
              <a:rPr lang="ja-JP" altLang="en-US" dirty="0" smtClean="0">
                <a:latin typeface="HGP創英角ｺﾞｼｯｸUB" panose="020B0900000000000000" pitchFamily="50" charset="-128"/>
                <a:ea typeface="HGP創英角ｺﾞｼｯｸUB" panose="020B0900000000000000" pitchFamily="50" charset="-128"/>
              </a:rPr>
              <a:t>に</a:t>
            </a:r>
            <a:r>
              <a:rPr lang="ja-JP" altLang="ja-JP" dirty="0" smtClean="0">
                <a:latin typeface="HGP創英角ｺﾞｼｯｸUB" panose="020B0900000000000000" pitchFamily="50" charset="-128"/>
                <a:ea typeface="HGP創英角ｺﾞｼｯｸUB" panose="020B0900000000000000" pitchFamily="50" charset="-128"/>
              </a:rPr>
              <a:t>インストール</a:t>
            </a:r>
            <a:r>
              <a:rPr lang="ja-JP" altLang="ja-JP" dirty="0">
                <a:latin typeface="HGP創英角ｺﾞｼｯｸUB" panose="020B0900000000000000" pitchFamily="50" charset="-128"/>
                <a:ea typeface="HGP創英角ｺﾞｼｯｸUB" panose="020B0900000000000000" pitchFamily="50" charset="-128"/>
              </a:rPr>
              <a:t>します</a:t>
            </a:r>
            <a:r>
              <a:rPr lang="ja-JP" altLang="ja-JP"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 テキストについて</a:t>
            </a:r>
            <a:endParaRPr lang="ja-JP" altLang="ja-JP" dirty="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テキスト</a:t>
            </a:r>
            <a:r>
              <a:rPr lang="ja-JP" altLang="en-US" dirty="0" smtClean="0">
                <a:latin typeface="HGP創英角ｺﾞｼｯｸUB" panose="020B0900000000000000" pitchFamily="50" charset="-128"/>
                <a:ea typeface="HGP創英角ｺﾞｼｯｸUB" panose="020B0900000000000000" pitchFamily="50" charset="-128"/>
              </a:rPr>
              <a:t>は市販書籍と補助資料を使用します。</a:t>
            </a:r>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 補助資料は、講義</a:t>
            </a:r>
            <a:r>
              <a:rPr lang="ja-JP" altLang="ja-JP" dirty="0" smtClean="0">
                <a:latin typeface="HGP創英角ｺﾞｼｯｸUB" panose="020B0900000000000000" pitchFamily="50" charset="-128"/>
                <a:ea typeface="HGP創英角ｺﾞｼｯｸUB" panose="020B0900000000000000" pitchFamily="50" charset="-128"/>
              </a:rPr>
              <a:t>内容</a:t>
            </a:r>
            <a:r>
              <a:rPr lang="ja-JP" altLang="ja-JP" dirty="0">
                <a:latin typeface="HGP創英角ｺﾞｼｯｸUB" panose="020B0900000000000000" pitchFamily="50" charset="-128"/>
                <a:ea typeface="HGP創英角ｺﾞｼｯｸUB" panose="020B0900000000000000" pitchFamily="50" charset="-128"/>
              </a:rPr>
              <a:t>を説明するための概要を</a:t>
            </a:r>
            <a:r>
              <a:rPr lang="ja-JP" altLang="ja-JP" dirty="0" smtClean="0">
                <a:latin typeface="HGP創英角ｺﾞｼｯｸUB" panose="020B0900000000000000" pitchFamily="50" charset="-128"/>
                <a:ea typeface="HGP創英角ｺﾞｼｯｸUB" panose="020B0900000000000000" pitchFamily="50" charset="-128"/>
              </a:rPr>
              <a:t>まとめた</a:t>
            </a:r>
            <a:r>
              <a:rPr lang="en-US" altLang="ja-JP" dirty="0" smtClean="0">
                <a:latin typeface="HGP創英角ｺﾞｼｯｸUB" panose="020B0900000000000000" pitchFamily="50" charset="-128"/>
                <a:ea typeface="HGP創英角ｺﾞｼｯｸUB" panose="020B0900000000000000" pitchFamily="50" charset="-128"/>
              </a:rPr>
              <a:t>PowerPoint</a:t>
            </a:r>
            <a:r>
              <a:rPr lang="ja-JP" altLang="ja-JP" dirty="0" smtClean="0">
                <a:latin typeface="HGP創英角ｺﾞｼｯｸUB" panose="020B0900000000000000" pitchFamily="50" charset="-128"/>
                <a:ea typeface="HGP創英角ｺﾞｼｯｸUB" panose="020B0900000000000000" pitchFamily="50" charset="-128"/>
              </a:rPr>
              <a:t>スライドを用意</a:t>
            </a:r>
            <a:r>
              <a:rPr lang="ja-JP" altLang="ja-JP" dirty="0">
                <a:latin typeface="HGP創英角ｺﾞｼｯｸUB" panose="020B0900000000000000" pitchFamily="50" charset="-128"/>
                <a:ea typeface="HGP創英角ｺﾞｼｯｸUB" panose="020B0900000000000000" pitchFamily="50" charset="-128"/>
              </a:rPr>
              <a:t>します</a:t>
            </a:r>
            <a:r>
              <a:rPr lang="ja-JP" altLang="ja-JP"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 講義と演習の進め方について</a:t>
            </a:r>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基本的</a:t>
            </a:r>
            <a:r>
              <a:rPr lang="ja-JP" altLang="ja-JP" dirty="0">
                <a:latin typeface="HGP創英角ｺﾞｼｯｸUB" panose="020B0900000000000000" pitchFamily="50" charset="-128"/>
                <a:ea typeface="HGP創英角ｺﾞｼｯｸUB" panose="020B0900000000000000" pitchFamily="50" charset="-128"/>
              </a:rPr>
              <a:t>にはテキストに</a:t>
            </a:r>
            <a:r>
              <a:rPr lang="ja-JP" altLang="ja-JP" dirty="0" smtClean="0">
                <a:latin typeface="HGP創英角ｺﾞｼｯｸUB" panose="020B0900000000000000" pitchFamily="50" charset="-128"/>
                <a:ea typeface="HGP創英角ｺﾞｼｯｸUB" panose="020B0900000000000000" pitchFamily="50" charset="-128"/>
              </a:rPr>
              <a:t>沿って</a:t>
            </a:r>
            <a:r>
              <a:rPr lang="ja-JP" altLang="en-US" dirty="0" smtClean="0">
                <a:latin typeface="HGP創英角ｺﾞｼｯｸUB" panose="020B0900000000000000" pitchFamily="50" charset="-128"/>
                <a:ea typeface="HGP創英角ｺﾞｼｯｸUB" panose="020B0900000000000000" pitchFamily="50" charset="-128"/>
              </a:rPr>
              <a:t>講義や演習を</a:t>
            </a:r>
            <a:r>
              <a:rPr lang="ja-JP" altLang="ja-JP" dirty="0" smtClean="0">
                <a:latin typeface="HGP創英角ｺﾞｼｯｸUB" panose="020B0900000000000000" pitchFamily="50" charset="-128"/>
                <a:ea typeface="HGP創英角ｺﾞｼｯｸUB" panose="020B0900000000000000" pitchFamily="50" charset="-128"/>
              </a:rPr>
              <a:t>行います</a:t>
            </a:r>
            <a:r>
              <a:rPr lang="ja-JP" altLang="ja-JP" dirty="0">
                <a:latin typeface="HGP創英角ｺﾞｼｯｸUB" panose="020B0900000000000000" pitchFamily="50" charset="-128"/>
                <a:ea typeface="HGP創英角ｺﾞｼｯｸUB" panose="020B0900000000000000" pitchFamily="50" charset="-128"/>
              </a:rPr>
              <a:t>が、「プログラミングがはじめて</a:t>
            </a:r>
            <a:r>
              <a:rPr lang="ja-JP" altLang="ja-JP" dirty="0" smtClean="0">
                <a:latin typeface="HGP創英角ｺﾞｼｯｸUB" panose="020B0900000000000000" pitchFamily="50" charset="-128"/>
                <a:ea typeface="HGP創英角ｺﾞｼｯｸUB" panose="020B0900000000000000" pitchFamily="50" charset="-128"/>
              </a:rPr>
              <a:t>」という</a:t>
            </a:r>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人</a:t>
            </a:r>
            <a:r>
              <a:rPr lang="ja-JP" altLang="ja-JP" dirty="0">
                <a:latin typeface="HGP創英角ｺﾞｼｯｸUB" panose="020B0900000000000000" pitchFamily="50" charset="-128"/>
                <a:ea typeface="HGP創英角ｺﾞｼｯｸUB" panose="020B0900000000000000" pitchFamily="50" charset="-128"/>
              </a:rPr>
              <a:t>にとっては、ボリュームが多いかもしれません</a:t>
            </a:r>
            <a:r>
              <a:rPr lang="ja-JP" altLang="ja-JP"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a:t>
            </a:r>
            <a:r>
              <a:rPr lang="ja-JP" altLang="ja-JP" dirty="0">
                <a:latin typeface="HGP創英角ｺﾞｼｯｸUB" panose="020B0900000000000000" pitchFamily="50" charset="-128"/>
                <a:ea typeface="HGP創英角ｺﾞｼｯｸUB" panose="020B0900000000000000" pitchFamily="50" charset="-128"/>
              </a:rPr>
              <a:t>ただし、ポインタや構造体までをカバーするためには必須と考えます）</a:t>
            </a:r>
          </a:p>
          <a:p>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逆</a:t>
            </a:r>
            <a:r>
              <a:rPr lang="ja-JP" altLang="ja-JP" dirty="0">
                <a:latin typeface="HGP創英角ｺﾞｼｯｸUB" panose="020B0900000000000000" pitchFamily="50" charset="-128"/>
                <a:ea typeface="HGP創英角ｺﾞｼｯｸUB" panose="020B0900000000000000" pitchFamily="50" charset="-128"/>
              </a:rPr>
              <a:t>に、大学の研究や演習で</a:t>
            </a:r>
            <a:r>
              <a:rPr lang="en-US" altLang="ja-JP" dirty="0">
                <a:latin typeface="HGP創英角ｺﾞｼｯｸUB" panose="020B0900000000000000" pitchFamily="50" charset="-128"/>
                <a:ea typeface="HGP創英角ｺﾞｼｯｸUB" panose="020B0900000000000000" pitchFamily="50" charset="-128"/>
              </a:rPr>
              <a:t>C</a:t>
            </a:r>
            <a:r>
              <a:rPr lang="ja-JP" altLang="ja-JP" dirty="0">
                <a:latin typeface="HGP創英角ｺﾞｼｯｸUB" panose="020B0900000000000000" pitchFamily="50" charset="-128"/>
                <a:ea typeface="HGP創英角ｺﾞｼｯｸUB" panose="020B0900000000000000" pitchFamily="50" charset="-128"/>
              </a:rPr>
              <a:t>言語を使われていた人には初歩的すぎるかも</a:t>
            </a:r>
            <a:r>
              <a:rPr lang="ja-JP" altLang="ja-JP" dirty="0" smtClean="0">
                <a:latin typeface="HGP創英角ｺﾞｼｯｸUB" panose="020B0900000000000000" pitchFamily="50" charset="-128"/>
                <a:ea typeface="HGP創英角ｺﾞｼｯｸUB" panose="020B0900000000000000" pitchFamily="50" charset="-128"/>
              </a:rPr>
              <a:t>しれません</a:t>
            </a:r>
            <a:r>
              <a:rPr lang="ja-JP" altLang="en-US"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上級者向けの</a:t>
            </a:r>
            <a:r>
              <a:rPr lang="ja-JP" altLang="ja-JP" dirty="0" smtClean="0">
                <a:latin typeface="HGP創英角ｺﾞｼｯｸUB" panose="020B0900000000000000" pitchFamily="50" charset="-128"/>
                <a:ea typeface="HGP創英角ｺﾞｼｯｸUB" panose="020B0900000000000000" pitchFamily="50" charset="-128"/>
              </a:rPr>
              <a:t>演習</a:t>
            </a:r>
            <a:r>
              <a:rPr lang="ja-JP" altLang="ja-JP" dirty="0">
                <a:latin typeface="HGP創英角ｺﾞｼｯｸUB" panose="020B0900000000000000" pitchFamily="50" charset="-128"/>
                <a:ea typeface="HGP創英角ｺﾞｼｯｸUB" panose="020B0900000000000000" pitchFamily="50" charset="-128"/>
              </a:rPr>
              <a:t>問題を用意するなどで対応を</a:t>
            </a:r>
            <a:r>
              <a:rPr lang="ja-JP" altLang="ja-JP" dirty="0" smtClean="0">
                <a:latin typeface="HGP創英角ｺﾞｼｯｸUB" panose="020B0900000000000000" pitchFamily="50" charset="-128"/>
                <a:ea typeface="HGP創英角ｺﾞｼｯｸUB" panose="020B0900000000000000" pitchFamily="50" charset="-128"/>
              </a:rPr>
              <a:t>考え</a:t>
            </a:r>
            <a:r>
              <a:rPr lang="ja-JP" altLang="en-US" dirty="0" smtClean="0">
                <a:latin typeface="HGP創英角ｺﾞｼｯｸUB" panose="020B0900000000000000" pitchFamily="50" charset="-128"/>
                <a:ea typeface="HGP創英角ｺﾞｼｯｸUB" panose="020B0900000000000000" pitchFamily="50" charset="-128"/>
              </a:rPr>
              <a:t>ており</a:t>
            </a:r>
            <a:r>
              <a:rPr lang="ja-JP" altLang="ja-JP" dirty="0" smtClean="0">
                <a:latin typeface="HGP創英角ｺﾞｼｯｸUB" panose="020B0900000000000000" pitchFamily="50" charset="-128"/>
                <a:ea typeface="HGP創英角ｺﾞｼｯｸUB" panose="020B0900000000000000" pitchFamily="50" charset="-128"/>
              </a:rPr>
              <a:t>ます）</a:t>
            </a:r>
            <a:endParaRPr lang="en-US" altLang="ja-JP" dirty="0" smtClean="0">
              <a:latin typeface="HGP創英角ｺﾞｼｯｸUB" panose="020B0900000000000000" pitchFamily="50" charset="-128"/>
              <a:ea typeface="HGP創英角ｺﾞｼｯｸUB" panose="020B0900000000000000" pitchFamily="50" charset="-128"/>
            </a:endParaRPr>
          </a:p>
          <a:p>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 その他</a:t>
            </a:r>
            <a:endParaRPr lang="ja-JP" altLang="ja-JP" dirty="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タイピング</a:t>
            </a:r>
            <a:r>
              <a:rPr lang="ja-JP" altLang="ja-JP" dirty="0">
                <a:latin typeface="HGP創英角ｺﾞｼｯｸUB" panose="020B0900000000000000" pitchFamily="50" charset="-128"/>
                <a:ea typeface="HGP創英角ｺﾞｼｯｸUB" panose="020B0900000000000000" pitchFamily="50" charset="-128"/>
              </a:rPr>
              <a:t>速度によって演習にかかる時間が大きく影響を受けます（最近、スマートフォン</a:t>
            </a:r>
            <a:r>
              <a:rPr lang="ja-JP" altLang="ja-JP" dirty="0" smtClean="0">
                <a:latin typeface="HGP創英角ｺﾞｼｯｸUB" panose="020B0900000000000000" pitchFamily="50" charset="-128"/>
                <a:ea typeface="HGP創英角ｺﾞｼｯｸUB" panose="020B0900000000000000" pitchFamily="50" charset="-128"/>
              </a:rPr>
              <a:t>の</a:t>
            </a:r>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入力</a:t>
            </a:r>
            <a:r>
              <a:rPr lang="ja-JP" altLang="ja-JP" dirty="0">
                <a:latin typeface="HGP創英角ｺﾞｼｯｸUB" panose="020B0900000000000000" pitchFamily="50" charset="-128"/>
                <a:ea typeface="HGP創英角ｺﾞｼｯｸUB" panose="020B0900000000000000" pitchFamily="50" charset="-128"/>
              </a:rPr>
              <a:t>に慣れていてもキーボードは苦手という人が多い）。キーボードタイピングが苦手な</a:t>
            </a:r>
            <a:r>
              <a:rPr lang="ja-JP" altLang="ja-JP" dirty="0" smtClean="0">
                <a:latin typeface="HGP創英角ｺﾞｼｯｸUB" panose="020B0900000000000000" pitchFamily="50" charset="-128"/>
                <a:ea typeface="HGP創英角ｺﾞｼｯｸUB" panose="020B0900000000000000" pitchFamily="50" charset="-128"/>
              </a:rPr>
              <a:t>人向け</a:t>
            </a:r>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に</a:t>
            </a:r>
            <a:r>
              <a:rPr lang="ja-JP" altLang="ja-JP" dirty="0">
                <a:latin typeface="HGP創英角ｺﾞｼｯｸUB" panose="020B0900000000000000" pitchFamily="50" charset="-128"/>
                <a:ea typeface="HGP創英角ｺﾞｼｯｸUB" panose="020B0900000000000000" pitchFamily="50" charset="-128"/>
              </a:rPr>
              <a:t>タイピング練習</a:t>
            </a:r>
            <a:r>
              <a:rPr lang="ja-JP" altLang="ja-JP" dirty="0" smtClean="0">
                <a:latin typeface="HGP創英角ｺﾞｼｯｸUB" panose="020B0900000000000000" pitchFamily="50" charset="-128"/>
                <a:ea typeface="HGP創英角ｺﾞｼｯｸUB" panose="020B0900000000000000" pitchFamily="50" charset="-128"/>
              </a:rPr>
              <a:t>など</a:t>
            </a:r>
            <a:r>
              <a:rPr lang="ja-JP" altLang="en-US" dirty="0" smtClean="0">
                <a:latin typeface="HGP創英角ｺﾞｼｯｸUB" panose="020B0900000000000000" pitchFamily="50" charset="-128"/>
                <a:ea typeface="HGP創英角ｺﾞｼｯｸUB" panose="020B0900000000000000" pitchFamily="50" charset="-128"/>
              </a:rPr>
              <a:t>を事前に行っていただけると演習をスムーズに行うことが</a:t>
            </a:r>
            <a:r>
              <a:rPr lang="ja-JP" altLang="en-US" dirty="0">
                <a:latin typeface="HGP創英角ｺﾞｼｯｸUB" panose="020B0900000000000000" pitchFamily="50" charset="-128"/>
                <a:ea typeface="HGP創英角ｺﾞｼｯｸUB" panose="020B0900000000000000" pitchFamily="50" charset="-128"/>
              </a:rPr>
              <a:t>でき</a:t>
            </a:r>
            <a:r>
              <a:rPr lang="ja-JP" altLang="en-US" dirty="0" smtClean="0">
                <a:latin typeface="HGP創英角ｺﾞｼｯｸUB" panose="020B0900000000000000" pitchFamily="50" charset="-128"/>
                <a:ea typeface="HGP創英角ｺﾞｼｯｸUB" panose="020B0900000000000000" pitchFamily="50" charset="-128"/>
              </a:rPr>
              <a:t>ます</a:t>
            </a:r>
            <a:r>
              <a:rPr lang="ja-JP" altLang="ja-JP" dirty="0" smtClean="0">
                <a:latin typeface="HGP創英角ｺﾞｼｯｸUB" panose="020B0900000000000000" pitchFamily="50" charset="-128"/>
                <a:ea typeface="HGP創英角ｺﾞｼｯｸUB" panose="020B0900000000000000" pitchFamily="50" charset="-128"/>
              </a:rPr>
              <a:t>。</a:t>
            </a:r>
            <a:endParaRPr lang="ja-JP" altLang="ja-JP"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63419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704850" y="0"/>
            <a:ext cx="6840538" cy="692150"/>
          </a:xfrm>
        </p:spPr>
        <p:txBody>
          <a:bodyPr lIns="91440" tIns="45720" rIns="91440" bIns="45720">
            <a:normAutofit/>
          </a:bodyPr>
          <a:lstStyle/>
          <a:p>
            <a:pPr eaLnBrk="1" hangingPunct="1"/>
            <a:r>
              <a:rPr dirty="0" smtClean="0"/>
              <a:t>　「</a:t>
            </a:r>
            <a:r>
              <a:rPr lang="en-US" altLang="ja-JP" dirty="0" smtClean="0"/>
              <a:t>Java</a:t>
            </a:r>
            <a:r>
              <a:rPr dirty="0" smtClean="0"/>
              <a:t>プログラミング基礎」　カリキュラム詳細</a:t>
            </a:r>
            <a:endParaRPr sz="1600" dirty="0" smtClean="0"/>
          </a:p>
        </p:txBody>
      </p:sp>
      <p:sp>
        <p:nvSpPr>
          <p:cNvPr id="22531" name="Rectangle 3"/>
          <p:cNvSpPr>
            <a:spLocks noGrp="1" noChangeArrowheads="1"/>
          </p:cNvSpPr>
          <p:nvPr>
            <p:ph type="body" idx="4294967295"/>
          </p:nvPr>
        </p:nvSpPr>
        <p:spPr bwMode="auto">
          <a:xfrm>
            <a:off x="328613" y="730250"/>
            <a:ext cx="9577387" cy="3952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charset="0"/>
              <a:buNone/>
            </a:pPr>
            <a:r>
              <a:rPr altLang="ja-JP" sz="1800" smtClean="0"/>
              <a:t>Ｊａｖａプログラミング基礎研修の実施内容は以下の通りです。</a:t>
            </a:r>
          </a:p>
        </p:txBody>
      </p:sp>
      <p:sp>
        <p:nvSpPr>
          <p:cNvPr id="5" name="AutoShape 744"/>
          <p:cNvSpPr>
            <a:spLocks noChangeArrowheads="1"/>
          </p:cNvSpPr>
          <p:nvPr/>
        </p:nvSpPr>
        <p:spPr bwMode="auto">
          <a:xfrm>
            <a:off x="454025" y="2159000"/>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１日目</a:t>
            </a:r>
          </a:p>
        </p:txBody>
      </p:sp>
      <p:sp>
        <p:nvSpPr>
          <p:cNvPr id="22533" name="Rectangle 749"/>
          <p:cNvSpPr>
            <a:spLocks noChangeArrowheads="1"/>
          </p:cNvSpPr>
          <p:nvPr/>
        </p:nvSpPr>
        <p:spPr bwMode="gray">
          <a:xfrm>
            <a:off x="454025" y="2492375"/>
            <a:ext cx="2143125" cy="1466850"/>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dirty="0">
                <a:latin typeface="HGPｺﾞｼｯｸM" pitchFamily="50" charset="-128"/>
                <a:ea typeface="HGPｺﾞｼｯｸM" pitchFamily="50" charset="-128"/>
              </a:rPr>
              <a:t>１．Ｊａｖａプログラミング入門</a:t>
            </a:r>
          </a:p>
          <a:p>
            <a:pPr eaLnBrk="1" hangingPunct="1">
              <a:lnSpc>
                <a:spcPct val="90000"/>
              </a:lnSpc>
              <a:spcBef>
                <a:spcPct val="10000"/>
              </a:spcBef>
              <a:spcAft>
                <a:spcPct val="10000"/>
              </a:spcAft>
            </a:pPr>
            <a:r>
              <a:rPr lang="ja-JP" altLang="en-US" sz="800" dirty="0">
                <a:latin typeface="HGPｺﾞｼｯｸM" pitchFamily="50" charset="-128"/>
                <a:ea typeface="HGPｺﾞｼｯｸM" pitchFamily="50" charset="-128"/>
              </a:rPr>
              <a:t>　　</a:t>
            </a:r>
            <a:r>
              <a:rPr lang="en-US" altLang="ja-JP" sz="800" dirty="0">
                <a:latin typeface="HGPｺﾞｼｯｸM" pitchFamily="50" charset="-128"/>
                <a:ea typeface="HGPｺﾞｼｯｸM" pitchFamily="50" charset="-128"/>
              </a:rPr>
              <a:t>Java</a:t>
            </a:r>
            <a:r>
              <a:rPr lang="ja-JP" altLang="en-US" sz="800" dirty="0">
                <a:latin typeface="HGPｺﾞｼｯｸM" pitchFamily="50" charset="-128"/>
                <a:ea typeface="HGPｺﾞｼｯｸM" pitchFamily="50" charset="-128"/>
              </a:rPr>
              <a:t>プログラミング入門</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プログラムとは？</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コンパイラ型とインタプリタ型</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Ｊａｖａ言語</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Ｊａｖａプラットフォームエディション</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Ｊａｖａプログラムの開発手順</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基本の書式</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表示のためのメソッド</a:t>
            </a:r>
            <a:r>
              <a:rPr lang="en-US" altLang="ja-JP" sz="800" dirty="0">
                <a:latin typeface="HGPｺﾞｼｯｸM" pitchFamily="50" charset="-128"/>
                <a:ea typeface="HGPｺﾞｼｯｸM" pitchFamily="50" charset="-128"/>
              </a:rPr>
              <a:t>/PATH</a:t>
            </a:r>
            <a:r>
              <a:rPr lang="ja-JP" altLang="en-US" sz="800" dirty="0">
                <a:latin typeface="HGPｺﾞｼｯｸM" pitchFamily="50" charset="-128"/>
                <a:ea typeface="HGPｺﾞｼｯｸM" pitchFamily="50" charset="-128"/>
              </a:rPr>
              <a:t>と</a:t>
            </a:r>
            <a:r>
              <a:rPr lang="en-US" altLang="ja-JP" sz="800" dirty="0">
                <a:latin typeface="HGPｺﾞｼｯｸM" pitchFamily="50" charset="-128"/>
                <a:ea typeface="HGPｺﾞｼｯｸM" pitchFamily="50" charset="-128"/>
              </a:rPr>
              <a:t>CLASSPATH</a:t>
            </a:r>
            <a:r>
              <a:rPr lang="ja-JP" altLang="en-US" sz="800" dirty="0">
                <a:latin typeface="HGPｺﾞｼｯｸM" pitchFamily="50" charset="-128"/>
                <a:ea typeface="HGPｺﾞｼｯｸM" pitchFamily="50" charset="-128"/>
              </a:rPr>
              <a:t>環境変数</a:t>
            </a:r>
          </a:p>
          <a:p>
            <a:pPr eaLnBrk="1" hangingPunct="1">
              <a:lnSpc>
                <a:spcPct val="90000"/>
              </a:lnSpc>
              <a:spcBef>
                <a:spcPct val="10000"/>
              </a:spcBef>
              <a:spcAft>
                <a:spcPct val="10000"/>
              </a:spcAft>
            </a:pPr>
            <a:r>
              <a:rPr lang="ja-JP" altLang="en-US" sz="800" dirty="0">
                <a:latin typeface="HGPｺﾞｼｯｸM" pitchFamily="50" charset="-128"/>
                <a:ea typeface="HGPｺﾞｼｯｸM" pitchFamily="50" charset="-128"/>
              </a:rPr>
              <a:t>２．データと型</a:t>
            </a:r>
          </a:p>
          <a:p>
            <a:pPr eaLnBrk="1" hangingPunct="1">
              <a:lnSpc>
                <a:spcPct val="90000"/>
              </a:lnSpc>
              <a:spcBef>
                <a:spcPct val="10000"/>
              </a:spcBef>
              <a:spcAft>
                <a:spcPct val="10000"/>
              </a:spcAft>
            </a:pPr>
            <a:r>
              <a:rPr lang="ja-JP" altLang="en-US" sz="800" dirty="0">
                <a:latin typeface="HGPｺﾞｼｯｸM" pitchFamily="50" charset="-128"/>
                <a:ea typeface="HGPｺﾞｼｯｸM" pitchFamily="50" charset="-128"/>
              </a:rPr>
              <a:t>　　データと型</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データとデータ型</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変数と定数の違い</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データ型</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データの代入</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数値の計算</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算術演算子</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インクリメントとデクリメント演算し</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データ型の変換</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キャスト</a:t>
            </a:r>
            <a:r>
              <a:rPr lang="en-US" altLang="ja-JP" sz="800" dirty="0">
                <a:latin typeface="HGPｺﾞｼｯｸM" pitchFamily="50" charset="-128"/>
                <a:ea typeface="HGPｺﾞｼｯｸM" pitchFamily="50" charset="-128"/>
              </a:rPr>
              <a:t>/String</a:t>
            </a:r>
            <a:r>
              <a:rPr lang="ja-JP" altLang="en-US" sz="800" dirty="0">
                <a:latin typeface="HGPｺﾞｼｯｸM" pitchFamily="50" charset="-128"/>
                <a:ea typeface="HGPｺﾞｼｯｸM" pitchFamily="50" charset="-128"/>
              </a:rPr>
              <a:t>型</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◆実習課題</a:t>
            </a:r>
          </a:p>
        </p:txBody>
      </p:sp>
      <p:sp>
        <p:nvSpPr>
          <p:cNvPr id="7" name="AutoShape 744"/>
          <p:cNvSpPr>
            <a:spLocks noChangeArrowheads="1"/>
          </p:cNvSpPr>
          <p:nvPr/>
        </p:nvSpPr>
        <p:spPr bwMode="auto">
          <a:xfrm>
            <a:off x="2806700" y="2159000"/>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２日目</a:t>
            </a:r>
          </a:p>
        </p:txBody>
      </p:sp>
      <p:sp>
        <p:nvSpPr>
          <p:cNvPr id="8" name="AutoShape 744"/>
          <p:cNvSpPr>
            <a:spLocks noChangeArrowheads="1"/>
          </p:cNvSpPr>
          <p:nvPr/>
        </p:nvSpPr>
        <p:spPr bwMode="auto">
          <a:xfrm>
            <a:off x="5121275" y="2159000"/>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３日目</a:t>
            </a:r>
          </a:p>
        </p:txBody>
      </p:sp>
      <p:sp>
        <p:nvSpPr>
          <p:cNvPr id="9" name="AutoShape 28"/>
          <p:cNvSpPr>
            <a:spLocks noChangeArrowheads="1"/>
          </p:cNvSpPr>
          <p:nvPr/>
        </p:nvSpPr>
        <p:spPr bwMode="auto">
          <a:xfrm>
            <a:off x="450850" y="1755775"/>
            <a:ext cx="9109075" cy="315913"/>
          </a:xfrm>
          <a:prstGeom prst="roundRect">
            <a:avLst>
              <a:gd name="adj" fmla="val 16667"/>
            </a:avLst>
          </a:prstGeom>
          <a:solidFill>
            <a:srgbClr val="000080"/>
          </a:solidFill>
          <a:ln w="12700">
            <a:noFill/>
            <a:round/>
            <a:headEnd/>
            <a:tailEnd/>
          </a:ln>
          <a:effectLst/>
        </p:spPr>
        <p:txBody>
          <a:bodyPr anchor="ctr"/>
          <a:lstStyle/>
          <a:p>
            <a:pPr algn="ctr">
              <a:defRPr/>
            </a:pPr>
            <a:r>
              <a:rPr kumimoji="0" lang="ja-JP" altLang="en-US" sz="1000">
                <a:solidFill>
                  <a:schemeClr val="bg1"/>
                </a:solidFill>
                <a:effectLst>
                  <a:outerShdw blurRad="38100" dist="38100" dir="2700000" algn="tl">
                    <a:srgbClr val="000000"/>
                  </a:outerShdw>
                </a:effectLst>
                <a:latin typeface="ＭＳ Ｐゴシック" pitchFamily="50" charset="-128"/>
              </a:rPr>
              <a:t>Ｊａｖａプログラミング基礎</a:t>
            </a:r>
          </a:p>
        </p:txBody>
      </p:sp>
      <p:sp>
        <p:nvSpPr>
          <p:cNvPr id="22537" name="Rectangle 749"/>
          <p:cNvSpPr>
            <a:spLocks noChangeArrowheads="1"/>
          </p:cNvSpPr>
          <p:nvPr/>
        </p:nvSpPr>
        <p:spPr bwMode="gray">
          <a:xfrm>
            <a:off x="2816225" y="2492375"/>
            <a:ext cx="2143125" cy="1466850"/>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74613" indent="-74613"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３．制御構造</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プログラムの制御構造</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値の判定</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関係演算子</a:t>
            </a:r>
            <a:r>
              <a:rPr lang="en-US" altLang="ja-JP" sz="800">
                <a:latin typeface="HGPｺﾞｼｯｸM" pitchFamily="50" charset="-128"/>
                <a:ea typeface="HGPｺﾞｼｯｸM" pitchFamily="50" charset="-128"/>
              </a:rPr>
              <a:t>)/if</a:t>
            </a:r>
            <a:r>
              <a:rPr lang="ja-JP" altLang="en-US" sz="800">
                <a:latin typeface="HGPｺﾞｼｯｸM" pitchFamily="50" charset="-128"/>
                <a:ea typeface="HGPｺﾞｼｯｸM" pitchFamily="50" charset="-128"/>
              </a:rPr>
              <a:t>文</a:t>
            </a:r>
            <a:r>
              <a:rPr lang="en-US" altLang="ja-JP" sz="800">
                <a:latin typeface="HGPｺﾞｼｯｸM" pitchFamily="50" charset="-128"/>
                <a:ea typeface="HGPｺﾞｼｯｸM" pitchFamily="50" charset="-128"/>
              </a:rPr>
              <a:t>/if else</a:t>
            </a:r>
            <a:r>
              <a:rPr lang="ja-JP" altLang="en-US" sz="800">
                <a:latin typeface="HGPｺﾞｼｯｸM" pitchFamily="50" charset="-128"/>
                <a:ea typeface="HGPｺﾞｼｯｸM" pitchFamily="50" charset="-128"/>
              </a:rPr>
              <a:t>文</a:t>
            </a:r>
            <a:r>
              <a:rPr lang="en-US" altLang="ja-JP" sz="800">
                <a:latin typeface="HGPｺﾞｼｯｸM" pitchFamily="50" charset="-128"/>
                <a:ea typeface="HGPｺﾞｼｯｸM" pitchFamily="50" charset="-128"/>
              </a:rPr>
              <a:t>/else if</a:t>
            </a:r>
            <a:r>
              <a:rPr lang="ja-JP" altLang="en-US" sz="800">
                <a:latin typeface="HGPｺﾞｼｯｸM" pitchFamily="50" charset="-128"/>
                <a:ea typeface="HGPｺﾞｼｯｸM" pitchFamily="50" charset="-128"/>
              </a:rPr>
              <a:t>文</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論理演算子による複雑な判定</a:t>
            </a:r>
            <a:r>
              <a:rPr lang="en-US" altLang="ja-JP" sz="800">
                <a:latin typeface="HGPｺﾞｼｯｸM" pitchFamily="50" charset="-128"/>
                <a:ea typeface="HGPｺﾞｼｯｸM" pitchFamily="50" charset="-128"/>
              </a:rPr>
              <a:t>/while</a:t>
            </a:r>
            <a:r>
              <a:rPr lang="ja-JP" altLang="en-US" sz="800">
                <a:latin typeface="HGPｺﾞｼｯｸM" pitchFamily="50" charset="-128"/>
                <a:ea typeface="HGPｺﾞｼｯｸM" pitchFamily="50" charset="-128"/>
              </a:rPr>
              <a:t>文</a:t>
            </a:r>
            <a:r>
              <a:rPr lang="en-US" altLang="ja-JP" sz="800">
                <a:latin typeface="HGPｺﾞｼｯｸM" pitchFamily="50" charset="-128"/>
                <a:ea typeface="HGPｺﾞｼｯｸM" pitchFamily="50" charset="-128"/>
              </a:rPr>
              <a:t>/for</a:t>
            </a:r>
            <a:r>
              <a:rPr lang="ja-JP" altLang="en-US" sz="800">
                <a:latin typeface="HGPｺﾞｼｯｸM" pitchFamily="50" charset="-128"/>
                <a:ea typeface="HGPｺﾞｼｯｸM" pitchFamily="50" charset="-128"/>
              </a:rPr>
              <a:t>文</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４．配列</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配列の数が増えることによる問題</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配列</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配列の使用方法</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ループを使用した配列へのアクセス</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配列の要素数を調べる</a:t>
            </a:r>
            <a:r>
              <a:rPr lang="en-US" altLang="ja-JP" sz="800">
                <a:latin typeface="HGPｺﾞｼｯｸM" pitchFamily="50" charset="-128"/>
                <a:ea typeface="HGPｺﾞｼｯｸM" pitchFamily="50" charset="-128"/>
              </a:rPr>
              <a:t>/main()</a:t>
            </a:r>
            <a:r>
              <a:rPr lang="ja-JP" altLang="en-US" sz="800">
                <a:latin typeface="HGPｺﾞｼｯｸM" pitchFamily="50" charset="-128"/>
                <a:ea typeface="HGPｺﾞｼｯｸM" pitchFamily="50" charset="-128"/>
              </a:rPr>
              <a:t>メソッドの引数</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文字列を基本データへ変換する</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p>
        </p:txBody>
      </p:sp>
      <p:sp>
        <p:nvSpPr>
          <p:cNvPr id="22538" name="Rectangle 749"/>
          <p:cNvSpPr>
            <a:spLocks noChangeArrowheads="1"/>
          </p:cNvSpPr>
          <p:nvPr/>
        </p:nvSpPr>
        <p:spPr bwMode="gray">
          <a:xfrm>
            <a:off x="5121275" y="2492375"/>
            <a:ext cx="2143125" cy="1458913"/>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6675" indent="-666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５．メソッド</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メソッド</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プログラムの分割とメソッド</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メソッドの定義</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メソッドの呼び出し</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引数を持つメソッド</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戻り値を持つメソッド</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ブロックと変数のスコープ</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p>
        </p:txBody>
      </p:sp>
      <p:sp>
        <p:nvSpPr>
          <p:cNvPr id="14" name="Text Box 13"/>
          <p:cNvSpPr txBox="1">
            <a:spLocks noChangeArrowheads="1"/>
          </p:cNvSpPr>
          <p:nvPr/>
        </p:nvSpPr>
        <p:spPr bwMode="auto">
          <a:xfrm>
            <a:off x="454025" y="1093788"/>
            <a:ext cx="7904163" cy="549275"/>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spAutoFit/>
          </a:bodyPr>
          <a:lstStyle>
            <a:lvl1pPr marL="88900" indent="-88900">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defRPr/>
            </a:pPr>
            <a:r>
              <a:rPr lang="ja-JP" altLang="en-US" sz="1000" dirty="0" smtClean="0">
                <a:latin typeface="Tahoma" pitchFamily="34" charset="0"/>
                <a:ea typeface="HGPｺﾞｼｯｸM" pitchFamily="50" charset="-128"/>
              </a:rPr>
              <a:t>１．オブジェクト指向言語の概念と、Ｊａｖａ言語の仕様を理解する。</a:t>
            </a:r>
          </a:p>
          <a:p>
            <a:pPr>
              <a:defRPr/>
            </a:pPr>
            <a:r>
              <a:rPr lang="ja-JP" altLang="en-US" sz="1000" dirty="0" smtClean="0">
                <a:latin typeface="Tahoma" pitchFamily="34" charset="0"/>
                <a:ea typeface="HGPｺﾞｼｯｸM" pitchFamily="50" charset="-128"/>
              </a:rPr>
              <a:t>２．ドリル形式の演習を細かく挟み、繰り返し演習問題をこなすことで定着度をあげ、プログラミングの勘を養う。</a:t>
            </a:r>
          </a:p>
          <a:p>
            <a:pPr>
              <a:defRPr/>
            </a:pPr>
            <a:r>
              <a:rPr lang="ja-JP" altLang="en-US" sz="1000" dirty="0" smtClean="0">
                <a:latin typeface="Tahoma" pitchFamily="34" charset="0"/>
                <a:ea typeface="HGPｺﾞｼｯｸM" pitchFamily="50" charset="-128"/>
              </a:rPr>
              <a:t>３．グループ運営を基本とし、自立的に学び、相互に扶助しあう仕組みを提供する。</a:t>
            </a:r>
          </a:p>
        </p:txBody>
      </p:sp>
      <p:sp>
        <p:nvSpPr>
          <p:cNvPr id="16" name="AutoShape 744"/>
          <p:cNvSpPr>
            <a:spLocks noChangeArrowheads="1"/>
          </p:cNvSpPr>
          <p:nvPr/>
        </p:nvSpPr>
        <p:spPr bwMode="auto">
          <a:xfrm>
            <a:off x="7416800" y="2149475"/>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４日目</a:t>
            </a:r>
          </a:p>
        </p:txBody>
      </p:sp>
      <p:sp>
        <p:nvSpPr>
          <p:cNvPr id="22541" name="Rectangle 749"/>
          <p:cNvSpPr>
            <a:spLocks noChangeArrowheads="1"/>
          </p:cNvSpPr>
          <p:nvPr/>
        </p:nvSpPr>
        <p:spPr bwMode="gray">
          <a:xfrm>
            <a:off x="7416800" y="2482850"/>
            <a:ext cx="2143125" cy="1460500"/>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dirty="0">
                <a:latin typeface="HGPｺﾞｼｯｸM" pitchFamily="50" charset="-128"/>
                <a:ea typeface="HGPｺﾞｼｯｸM" pitchFamily="50" charset="-128"/>
              </a:rPr>
              <a:t>６．オブジェクト</a:t>
            </a:r>
          </a:p>
          <a:p>
            <a:pPr eaLnBrk="1" hangingPunct="1">
              <a:lnSpc>
                <a:spcPct val="90000"/>
              </a:lnSpc>
              <a:spcBef>
                <a:spcPct val="10000"/>
              </a:spcBef>
              <a:spcAft>
                <a:spcPct val="10000"/>
              </a:spcAft>
            </a:pPr>
            <a:r>
              <a:rPr lang="ja-JP" altLang="en-US" sz="800" dirty="0">
                <a:latin typeface="HGPｺﾞｼｯｸM" pitchFamily="50" charset="-128"/>
                <a:ea typeface="HGPｺﾞｼｯｸM" pitchFamily="50" charset="-128"/>
              </a:rPr>
              <a:t>　　クラスの定義</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メンバ要素</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インスタンス</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インスタンスの生成</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インスタンスメンバへのアクセス</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参照型変数と基本データ型変数の違い</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参照型変数としての</a:t>
            </a:r>
            <a:r>
              <a:rPr lang="en-US" altLang="ja-JP" sz="800" dirty="0">
                <a:latin typeface="HGPｺﾞｼｯｸM" pitchFamily="50" charset="-128"/>
                <a:ea typeface="HGPｺﾞｼｯｸM" pitchFamily="50" charset="-128"/>
              </a:rPr>
              <a:t>String/</a:t>
            </a:r>
            <a:r>
              <a:rPr lang="ja-JP" altLang="en-US" sz="800" dirty="0">
                <a:latin typeface="HGPｺﾞｼｯｸM" pitchFamily="50" charset="-128"/>
                <a:ea typeface="HGPｺﾞｼｯｸM" pitchFamily="50" charset="-128"/>
              </a:rPr>
              <a:t>コンストラクタ</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コンストラクタを用いた初期化</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オーバーロード</a:t>
            </a:r>
            <a:r>
              <a:rPr lang="en-US" altLang="ja-JP" sz="800" dirty="0">
                <a:latin typeface="HGPｺﾞｼｯｸM" pitchFamily="50" charset="-128"/>
                <a:ea typeface="HGPｺﾞｼｯｸM" pitchFamily="50" charset="-128"/>
              </a:rPr>
              <a:t>/static</a:t>
            </a:r>
            <a:r>
              <a:rPr lang="ja-JP" altLang="en-US" sz="800" dirty="0">
                <a:latin typeface="HGPｺﾞｼｯｸM" pitchFamily="50" charset="-128"/>
                <a:ea typeface="HGPｺﾞｼｯｸM" pitchFamily="50" charset="-128"/>
              </a:rPr>
              <a:t>メンバ</a:t>
            </a:r>
            <a:r>
              <a:rPr lang="en-US" altLang="ja-JP" sz="800" dirty="0">
                <a:latin typeface="HGPｺﾞｼｯｸM" pitchFamily="50" charset="-128"/>
                <a:ea typeface="HGPｺﾞｼｯｸM" pitchFamily="50" charset="-128"/>
              </a:rPr>
              <a:t>/static</a:t>
            </a:r>
            <a:r>
              <a:rPr lang="ja-JP" altLang="en-US" sz="800" dirty="0">
                <a:latin typeface="HGPｺﾞｼｯｸM" pitchFamily="50" charset="-128"/>
                <a:ea typeface="HGPｺﾞｼｯｸM" pitchFamily="50" charset="-128"/>
              </a:rPr>
              <a:t>メンバへのアクセス</a:t>
            </a:r>
            <a:r>
              <a:rPr lang="en-US" altLang="ja-JP" sz="800" dirty="0">
                <a:latin typeface="HGPｺﾞｼｯｸM" pitchFamily="50" charset="-128"/>
                <a:ea typeface="HGPｺﾞｼｯｸM" pitchFamily="50" charset="-128"/>
              </a:rPr>
              <a:t>/</a:t>
            </a:r>
            <a:r>
              <a:rPr lang="ja-JP" altLang="en-US" sz="800" b="1" dirty="0">
                <a:solidFill>
                  <a:srgbClr val="FF0000"/>
                </a:solidFill>
                <a:latin typeface="HGPｺﾞｼｯｸM" pitchFamily="50" charset="-128"/>
                <a:ea typeface="HGPｺﾞｼｯｸM" pitchFamily="50" charset="-128"/>
              </a:rPr>
              <a:t>クラス図</a:t>
            </a:r>
            <a:r>
              <a:rPr lang="en-US" altLang="ja-JP" sz="800" b="1" dirty="0">
                <a:solidFill>
                  <a:srgbClr val="FF0000"/>
                </a:solidFill>
                <a:latin typeface="HGPｺﾞｼｯｸM" pitchFamily="50" charset="-128"/>
                <a:ea typeface="HGPｺﾞｼｯｸM" pitchFamily="50" charset="-128"/>
              </a:rPr>
              <a:t>/</a:t>
            </a:r>
            <a:r>
              <a:rPr lang="ja-JP" altLang="en-US" sz="800" b="1" dirty="0">
                <a:solidFill>
                  <a:srgbClr val="FF0000"/>
                </a:solidFill>
                <a:latin typeface="HGPｺﾞｼｯｸM" pitchFamily="50" charset="-128"/>
                <a:ea typeface="HGPｺﾞｼｯｸM" pitchFamily="50" charset="-128"/>
              </a:rPr>
              <a:t>シーケンス図</a:t>
            </a:r>
            <a:r>
              <a:rPr lang="ja-JP" altLang="en-US" sz="800" dirty="0">
                <a:solidFill>
                  <a:srgbClr val="FF0000"/>
                </a:solidFill>
                <a:latin typeface="HGPｺﾞｼｯｸM" pitchFamily="50" charset="-128"/>
                <a:ea typeface="HGPｺﾞｼｯｸM" pitchFamily="50" charset="-128"/>
              </a:rPr>
              <a:t/>
            </a:r>
            <a:br>
              <a:rPr lang="ja-JP" altLang="en-US" sz="800" dirty="0">
                <a:solidFill>
                  <a:srgbClr val="FF0000"/>
                </a:solidFill>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◆実習課題</a:t>
            </a:r>
          </a:p>
        </p:txBody>
      </p:sp>
      <p:sp>
        <p:nvSpPr>
          <p:cNvPr id="2" name="AutoShape 744"/>
          <p:cNvSpPr>
            <a:spLocks noChangeArrowheads="1"/>
          </p:cNvSpPr>
          <p:nvPr/>
        </p:nvSpPr>
        <p:spPr bwMode="auto">
          <a:xfrm>
            <a:off x="452438" y="4003675"/>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５日目</a:t>
            </a:r>
          </a:p>
        </p:txBody>
      </p:sp>
      <p:sp>
        <p:nvSpPr>
          <p:cNvPr id="22543" name="Rectangle 749"/>
          <p:cNvSpPr>
            <a:spLocks noChangeArrowheads="1"/>
          </p:cNvSpPr>
          <p:nvPr/>
        </p:nvSpPr>
        <p:spPr bwMode="gray">
          <a:xfrm>
            <a:off x="452438" y="4337050"/>
            <a:ext cx="2143125" cy="1547813"/>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dirty="0">
                <a:latin typeface="HGPｺﾞｼｯｸM" pitchFamily="50" charset="-128"/>
                <a:ea typeface="HGPｺﾞｼｯｸM" pitchFamily="50" charset="-128"/>
              </a:rPr>
              <a:t>７．クラスの継承</a:t>
            </a:r>
          </a:p>
          <a:p>
            <a:pPr eaLnBrk="1" hangingPunct="1">
              <a:lnSpc>
                <a:spcPct val="90000"/>
              </a:lnSpc>
              <a:spcBef>
                <a:spcPct val="10000"/>
              </a:spcBef>
              <a:spcAft>
                <a:spcPct val="10000"/>
              </a:spcAft>
            </a:pPr>
            <a:r>
              <a:rPr lang="ja-JP" altLang="en-US" sz="800" dirty="0">
                <a:latin typeface="HGPｺﾞｼｯｸM" pitchFamily="50" charset="-128"/>
                <a:ea typeface="HGPｺﾞｼｯｸM" pitchFamily="50" charset="-128"/>
              </a:rPr>
              <a:t>　　継承</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スーパークラスとサブクラス</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サブクラスのインスタンス構造</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クラス図の継承表現</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継承したクラスへのアクセス方法</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オーバーライド</a:t>
            </a: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継承関係にあるクラス型の変換</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◆実習課題</a:t>
            </a:r>
          </a:p>
          <a:p>
            <a:pPr eaLnBrk="1" hangingPunct="1">
              <a:lnSpc>
                <a:spcPct val="90000"/>
              </a:lnSpc>
              <a:spcBef>
                <a:spcPct val="10000"/>
              </a:spcBef>
              <a:spcAft>
                <a:spcPct val="10000"/>
              </a:spcAft>
            </a:pPr>
            <a:endParaRPr lang="en-US" altLang="ja-JP" sz="800" dirty="0">
              <a:latin typeface="HGPｺﾞｼｯｸM" pitchFamily="50" charset="-128"/>
              <a:ea typeface="HGPｺﾞｼｯｸM" pitchFamily="50" charset="-128"/>
            </a:endParaRPr>
          </a:p>
        </p:txBody>
      </p:sp>
      <p:sp>
        <p:nvSpPr>
          <p:cNvPr id="3" name="AutoShape 744"/>
          <p:cNvSpPr>
            <a:spLocks noChangeArrowheads="1"/>
          </p:cNvSpPr>
          <p:nvPr/>
        </p:nvSpPr>
        <p:spPr bwMode="auto">
          <a:xfrm>
            <a:off x="2805113" y="4003675"/>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６日目</a:t>
            </a:r>
          </a:p>
        </p:txBody>
      </p:sp>
      <p:sp>
        <p:nvSpPr>
          <p:cNvPr id="4" name="AutoShape 744"/>
          <p:cNvSpPr>
            <a:spLocks noChangeArrowheads="1"/>
          </p:cNvSpPr>
          <p:nvPr/>
        </p:nvSpPr>
        <p:spPr bwMode="auto">
          <a:xfrm>
            <a:off x="5060950" y="4003675"/>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HGPｺﾞｼｯｸE" pitchFamily="50" charset="-128"/>
                <a:ea typeface="HGPｺﾞｼｯｸE" pitchFamily="50" charset="-128"/>
              </a:rPr>
              <a:t>７日目</a:t>
            </a:r>
          </a:p>
        </p:txBody>
      </p:sp>
      <p:sp>
        <p:nvSpPr>
          <p:cNvPr id="22546" name="Rectangle 749"/>
          <p:cNvSpPr>
            <a:spLocks noChangeArrowheads="1"/>
          </p:cNvSpPr>
          <p:nvPr/>
        </p:nvSpPr>
        <p:spPr bwMode="gray">
          <a:xfrm>
            <a:off x="2814638" y="4337050"/>
            <a:ext cx="2143125" cy="1547813"/>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74613" indent="-74613"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８．インタフェース</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インタフェース</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インタフェースを表す図</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メソッドの引数にオブジェクトを使用する</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メンバのアクセス制御</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アクセッサメソッド</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インスタンスの型を抽象化する</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インタフェースの役割</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p>
          <a:p>
            <a:pPr eaLnBrk="1" hangingPunct="1">
              <a:lnSpc>
                <a:spcPct val="90000"/>
              </a:lnSpc>
              <a:spcBef>
                <a:spcPct val="10000"/>
              </a:spcBef>
              <a:spcAft>
                <a:spcPct val="10000"/>
              </a:spcAft>
            </a:pPr>
            <a:endParaRPr lang="en-US" altLang="ja-JP" sz="800">
              <a:latin typeface="HGPｺﾞｼｯｸM" pitchFamily="50" charset="-128"/>
              <a:ea typeface="HGPｺﾞｼｯｸM" pitchFamily="50" charset="-128"/>
            </a:endParaRPr>
          </a:p>
        </p:txBody>
      </p:sp>
      <p:sp>
        <p:nvSpPr>
          <p:cNvPr id="22547" name="Rectangle 749"/>
          <p:cNvSpPr>
            <a:spLocks noChangeArrowheads="1"/>
          </p:cNvSpPr>
          <p:nvPr/>
        </p:nvSpPr>
        <p:spPr bwMode="gray">
          <a:xfrm>
            <a:off x="5068888" y="4346575"/>
            <a:ext cx="2143125" cy="1538288"/>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6675" indent="-666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９．コレクション</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コレクション</a:t>
            </a:r>
            <a:r>
              <a:rPr lang="en-US" altLang="ja-JP" sz="800">
                <a:latin typeface="HGPｺﾞｼｯｸM" pitchFamily="50" charset="-128"/>
                <a:ea typeface="HGPｺﾞｼｯｸM" pitchFamily="50" charset="-128"/>
              </a:rPr>
              <a:t>/ArrayList/ArrayList</a:t>
            </a:r>
            <a:r>
              <a:rPr lang="ja-JP" altLang="en-US" sz="800">
                <a:latin typeface="HGPｺﾞｼｯｸM" pitchFamily="50" charset="-128"/>
                <a:ea typeface="HGPｺﾞｼｯｸM" pitchFamily="50" charset="-128"/>
              </a:rPr>
              <a:t>からの値の取り出し</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１０．例外処理</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例外</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例外のキャッチ</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複数の例外のキャッチ</a:t>
            </a:r>
            <a:r>
              <a:rPr lang="en-US" altLang="ja-JP" sz="800">
                <a:latin typeface="HGPｺﾞｼｯｸM" pitchFamily="50" charset="-128"/>
                <a:ea typeface="HGPｺﾞｼｯｸM" pitchFamily="50" charset="-128"/>
              </a:rPr>
              <a:t>/throws</a:t>
            </a:r>
            <a:r>
              <a:rPr lang="ja-JP" altLang="en-US" sz="800">
                <a:latin typeface="HGPｺﾞｼｯｸM" pitchFamily="50" charset="-128"/>
                <a:ea typeface="HGPｺﾞｼｯｸM" pitchFamily="50" charset="-128"/>
              </a:rPr>
              <a:t>宣言</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ユーザ定義例外と</a:t>
            </a:r>
            <a:r>
              <a:rPr lang="en-US" altLang="ja-JP" sz="800">
                <a:latin typeface="HGPｺﾞｼｯｸM" pitchFamily="50" charset="-128"/>
                <a:ea typeface="HGPｺﾞｼｯｸM" pitchFamily="50" charset="-128"/>
              </a:rPr>
              <a:t>throw</a:t>
            </a:r>
            <a:r>
              <a:rPr lang="ja-JP" altLang="en-US" sz="800">
                <a:latin typeface="HGPｺﾞｼｯｸM" pitchFamily="50" charset="-128"/>
                <a:ea typeface="HGPｺﾞｼｯｸM" pitchFamily="50" charset="-128"/>
              </a:rPr>
              <a:t>文</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endParaRPr lang="en-US" altLang="ja-JP" sz="800">
              <a:latin typeface="HGPｺﾞｼｯｸM" pitchFamily="50" charset="-128"/>
              <a:ea typeface="HGPｺﾞｼｯｸM" pitchFamily="50" charset="-128"/>
            </a:endParaRP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１１．パッケージ</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アクセス修飾子</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パッケージ</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パッケージの階層構造</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パッケージの利用</a:t>
            </a: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Ｊａｖａ </a:t>
            </a:r>
            <a:r>
              <a:rPr lang="en-US" altLang="ja-JP" sz="800">
                <a:latin typeface="HGPｺﾞｼｯｸM" pitchFamily="50" charset="-128"/>
                <a:ea typeface="HGPｺﾞｼｯｸM" pitchFamily="50" charset="-128"/>
              </a:rPr>
              <a:t>API</a:t>
            </a:r>
          </a:p>
          <a:p>
            <a:pPr eaLnBrk="1" hangingPunct="1">
              <a:lnSpc>
                <a:spcPct val="90000"/>
              </a:lnSpc>
              <a:spcBef>
                <a:spcPct val="10000"/>
              </a:spcBef>
              <a:spcAft>
                <a:spcPct val="10000"/>
              </a:spcAft>
            </a:pP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実習課題</a:t>
            </a:r>
          </a:p>
          <a:p>
            <a:pPr eaLnBrk="1" hangingPunct="1">
              <a:lnSpc>
                <a:spcPct val="90000"/>
              </a:lnSpc>
              <a:spcBef>
                <a:spcPct val="10000"/>
              </a:spcBef>
              <a:spcAft>
                <a:spcPct val="10000"/>
              </a:spcAft>
            </a:pPr>
            <a:endParaRPr lang="ja-JP" altLang="en-US" sz="800">
              <a:latin typeface="HGPｺﾞｼｯｸM" pitchFamily="50" charset="-128"/>
              <a:ea typeface="HGPｺﾞｼｯｸM" pitchFamily="50" charset="-128"/>
            </a:endParaRPr>
          </a:p>
          <a:p>
            <a:pPr eaLnBrk="1" hangingPunct="1">
              <a:lnSpc>
                <a:spcPct val="90000"/>
              </a:lnSpc>
              <a:spcBef>
                <a:spcPct val="10000"/>
              </a:spcBef>
              <a:spcAft>
                <a:spcPct val="10000"/>
              </a:spcAft>
            </a:pPr>
            <a:endParaRPr lang="en-US" altLang="ja-JP" sz="800">
              <a:latin typeface="HGPｺﾞｼｯｸM" pitchFamily="50" charset="-128"/>
              <a:ea typeface="HGPｺﾞｼｯｸM" pitchFamily="50" charset="-128"/>
            </a:endParaRPr>
          </a:p>
        </p:txBody>
      </p:sp>
      <p:sp>
        <p:nvSpPr>
          <p:cNvPr id="6" name="AutoShape 744"/>
          <p:cNvSpPr>
            <a:spLocks noChangeArrowheads="1"/>
          </p:cNvSpPr>
          <p:nvPr/>
        </p:nvSpPr>
        <p:spPr bwMode="auto">
          <a:xfrm>
            <a:off x="7364413" y="4003675"/>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HGPｺﾞｼｯｸE" pitchFamily="50" charset="-128"/>
                <a:ea typeface="HGPｺﾞｼｯｸE" pitchFamily="50" charset="-128"/>
              </a:rPr>
              <a:t>８日目</a:t>
            </a:r>
          </a:p>
        </p:txBody>
      </p:sp>
      <p:sp>
        <p:nvSpPr>
          <p:cNvPr id="22549" name="Rectangle 749"/>
          <p:cNvSpPr>
            <a:spLocks noChangeArrowheads="1"/>
          </p:cNvSpPr>
          <p:nvPr/>
        </p:nvSpPr>
        <p:spPr bwMode="gray">
          <a:xfrm>
            <a:off x="7372350" y="4346575"/>
            <a:ext cx="2143125" cy="1538288"/>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66675" indent="-666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en-US" altLang="ja-JP" sz="800">
                <a:latin typeface="HGPｺﾞｼｯｸM" pitchFamily="50" charset="-128"/>
                <a:ea typeface="HGPｺﾞｼｯｸM" pitchFamily="50" charset="-128"/>
              </a:rPr>
              <a:t>◆</a:t>
            </a:r>
            <a:r>
              <a:rPr lang="ja-JP" altLang="en-US" sz="800">
                <a:latin typeface="HGPｺﾞｼｯｸM" pitchFamily="50" charset="-128"/>
                <a:ea typeface="HGPｺﾞｼｯｸM" pitchFamily="50" charset="-128"/>
              </a:rPr>
              <a:t>総合演習</a:t>
            </a:r>
          </a:p>
          <a:p>
            <a:pPr eaLnBrk="1" hangingPunct="1">
              <a:lnSpc>
                <a:spcPct val="90000"/>
              </a:lnSpc>
              <a:spcBef>
                <a:spcPct val="10000"/>
              </a:spcBef>
              <a:spcAft>
                <a:spcPct val="10000"/>
              </a:spcAft>
            </a:pPr>
            <a:endParaRPr lang="ja-JP" altLang="en-US" sz="800">
              <a:latin typeface="HGPｺﾞｼｯｸM" pitchFamily="50" charset="-128"/>
              <a:ea typeface="HGPｺﾞｼｯｸM" pitchFamily="50" charset="-128"/>
            </a:endParaRPr>
          </a:p>
        </p:txBody>
      </p:sp>
    </p:spTree>
    <p:extLst>
      <p:ext uri="{BB962C8B-B14F-4D97-AF65-F5344CB8AC3E}">
        <p14:creationId xmlns:p14="http://schemas.microsoft.com/office/powerpoint/2010/main" val="3947802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704850" y="0"/>
            <a:ext cx="6840538" cy="692150"/>
          </a:xfrm>
        </p:spPr>
        <p:txBody>
          <a:bodyPr lIns="91440" tIns="45720" rIns="91440" bIns="45720">
            <a:normAutofit/>
          </a:bodyPr>
          <a:lstStyle/>
          <a:p>
            <a:pPr eaLnBrk="1" hangingPunct="1"/>
            <a:r>
              <a:rPr dirty="0" smtClean="0"/>
              <a:t>　「</a:t>
            </a:r>
            <a:r>
              <a:rPr lang="en-US" altLang="ja-JP" dirty="0" smtClean="0"/>
              <a:t>Java</a:t>
            </a:r>
            <a:r>
              <a:rPr dirty="0" smtClean="0"/>
              <a:t>プログラミング応用」　カリキュラム詳細</a:t>
            </a:r>
            <a:endParaRPr sz="1600" dirty="0" smtClean="0"/>
          </a:p>
        </p:txBody>
      </p:sp>
      <p:sp>
        <p:nvSpPr>
          <p:cNvPr id="9" name="AutoShape 28"/>
          <p:cNvSpPr>
            <a:spLocks noChangeArrowheads="1"/>
          </p:cNvSpPr>
          <p:nvPr/>
        </p:nvSpPr>
        <p:spPr bwMode="auto">
          <a:xfrm>
            <a:off x="387350" y="1614488"/>
            <a:ext cx="9109075" cy="315912"/>
          </a:xfrm>
          <a:prstGeom prst="roundRect">
            <a:avLst>
              <a:gd name="adj" fmla="val 16667"/>
            </a:avLst>
          </a:prstGeom>
          <a:solidFill>
            <a:srgbClr val="000080"/>
          </a:solidFill>
          <a:ln w="12700">
            <a:noFill/>
            <a:round/>
            <a:headEnd/>
            <a:tailEnd/>
          </a:ln>
          <a:effectLst/>
        </p:spPr>
        <p:txBody>
          <a:bodyPr anchor="ctr"/>
          <a:lstStyle/>
          <a:p>
            <a:pPr algn="ctr">
              <a:defRPr/>
            </a:pPr>
            <a:r>
              <a:rPr kumimoji="0" lang="ja-JP" altLang="en-US" sz="1000">
                <a:solidFill>
                  <a:schemeClr val="bg1"/>
                </a:solidFill>
                <a:effectLst>
                  <a:outerShdw blurRad="38100" dist="38100" dir="2700000" algn="tl">
                    <a:srgbClr val="000000"/>
                  </a:outerShdw>
                </a:effectLst>
                <a:latin typeface="HGPｺﾞｼｯｸE" pitchFamily="50" charset="-128"/>
                <a:ea typeface="HGPｺﾞｼｯｸE" pitchFamily="50" charset="-128"/>
              </a:rPr>
              <a:t>Ｊａｖａプログラミング応用</a:t>
            </a:r>
            <a:endParaRPr kumimoji="0" lang="ja-JP" altLang="en-US" sz="1000">
              <a:solidFill>
                <a:schemeClr val="bg1"/>
              </a:solidFill>
              <a:effectLst>
                <a:outerShdw blurRad="38100" dist="38100" dir="2700000" algn="tl">
                  <a:srgbClr val="000000"/>
                </a:outerShdw>
              </a:effectLst>
              <a:latin typeface="ＭＳ Ｐゴシック" pitchFamily="50" charset="-128"/>
            </a:endParaRPr>
          </a:p>
        </p:txBody>
      </p:sp>
      <p:sp>
        <p:nvSpPr>
          <p:cNvPr id="14" name="Text Box 13"/>
          <p:cNvSpPr txBox="1">
            <a:spLocks noChangeArrowheads="1"/>
          </p:cNvSpPr>
          <p:nvPr/>
        </p:nvSpPr>
        <p:spPr bwMode="auto">
          <a:xfrm>
            <a:off x="406400" y="1122363"/>
            <a:ext cx="7904163" cy="396875"/>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spAutoFit/>
          </a:bodyPr>
          <a:lstStyle>
            <a:lvl1pPr marL="88900" indent="-88900">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defRPr/>
            </a:pPr>
            <a:r>
              <a:rPr lang="ja-JP" altLang="en-US" sz="1000" smtClean="0">
                <a:latin typeface="Tahoma" pitchFamily="34" charset="0"/>
                <a:ea typeface="HGPｺﾞｼｯｸM" pitchFamily="50" charset="-128"/>
              </a:rPr>
              <a:t>１．演習課題はドリル形式で段階的に繰り返し行う。</a:t>
            </a:r>
          </a:p>
          <a:p>
            <a:pPr>
              <a:defRPr/>
            </a:pPr>
            <a:r>
              <a:rPr lang="ja-JP" altLang="en-US" sz="1000" smtClean="0">
                <a:latin typeface="Tahoma" pitchFamily="34" charset="0"/>
                <a:ea typeface="HGPｺﾞｼｯｸM" pitchFamily="50" charset="-128"/>
              </a:rPr>
              <a:t>２．実際のＷｅｂシステムを意識した演習課題を中心とする。</a:t>
            </a:r>
          </a:p>
        </p:txBody>
      </p:sp>
      <p:sp>
        <p:nvSpPr>
          <p:cNvPr id="5" name="AutoShape 744"/>
          <p:cNvSpPr>
            <a:spLocks noChangeArrowheads="1"/>
          </p:cNvSpPr>
          <p:nvPr/>
        </p:nvSpPr>
        <p:spPr bwMode="auto">
          <a:xfrm>
            <a:off x="400050" y="1990725"/>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１日目</a:t>
            </a:r>
          </a:p>
        </p:txBody>
      </p:sp>
      <p:sp>
        <p:nvSpPr>
          <p:cNvPr id="23558" name="Rectangle 749"/>
          <p:cNvSpPr>
            <a:spLocks noChangeArrowheads="1"/>
          </p:cNvSpPr>
          <p:nvPr/>
        </p:nvSpPr>
        <p:spPr bwMode="gray">
          <a:xfrm>
            <a:off x="400050" y="2324100"/>
            <a:ext cx="2143125" cy="1576388"/>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5000"/>
              </a:lnSpc>
              <a:spcBef>
                <a:spcPct val="10000"/>
              </a:spcBef>
              <a:spcAft>
                <a:spcPct val="10000"/>
              </a:spcAft>
            </a:pPr>
            <a:r>
              <a:rPr lang="ja-JP" altLang="en-US" sz="800" dirty="0">
                <a:latin typeface="HGPｺﾞｼｯｸM" pitchFamily="50" charset="-128"/>
                <a:ea typeface="HGPｺﾞｼｯｸM" pitchFamily="50" charset="-128"/>
              </a:rPr>
              <a:t>１．</a:t>
            </a:r>
            <a:r>
              <a:rPr lang="en-US" altLang="ja-JP" sz="800" dirty="0">
                <a:latin typeface="HGPｺﾞｼｯｸM" pitchFamily="50" charset="-128"/>
                <a:ea typeface="HGPｺﾞｼｯｸM" pitchFamily="50" charset="-128"/>
              </a:rPr>
              <a:t>Web</a:t>
            </a:r>
            <a:r>
              <a:rPr lang="ja-JP" altLang="en-US" sz="800" dirty="0">
                <a:latin typeface="HGPｺﾞｼｯｸM" pitchFamily="50" charset="-128"/>
                <a:ea typeface="HGPｺﾞｼｯｸM" pitchFamily="50" charset="-128"/>
              </a:rPr>
              <a:t>アプリケーション概要</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Ｗｅｂアプリケーション</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Ｊａｖａからのデータベース処理</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Ｊａｖａからの動的コンテンツの出力処理</a:t>
            </a:r>
          </a:p>
          <a:p>
            <a:pPr eaLnBrk="1" hangingPunct="1">
              <a:lnSpc>
                <a:spcPct val="95000"/>
              </a:lnSpc>
              <a:spcBef>
                <a:spcPct val="10000"/>
              </a:spcBef>
              <a:spcAft>
                <a:spcPct val="10000"/>
              </a:spcAft>
            </a:pPr>
            <a:endParaRPr lang="ja-JP" altLang="en-US" sz="800" dirty="0">
              <a:latin typeface="HGPｺﾞｼｯｸM" pitchFamily="50" charset="-128"/>
              <a:ea typeface="HGPｺﾞｼｯｸM" pitchFamily="50" charset="-128"/>
            </a:endParaRPr>
          </a:p>
          <a:p>
            <a:pPr eaLnBrk="1" hangingPunct="1">
              <a:lnSpc>
                <a:spcPct val="95000"/>
              </a:lnSpc>
              <a:spcBef>
                <a:spcPct val="10000"/>
              </a:spcBef>
              <a:spcAft>
                <a:spcPct val="10000"/>
              </a:spcAft>
            </a:pPr>
            <a:r>
              <a:rPr lang="ja-JP" altLang="en-US" sz="800" dirty="0">
                <a:latin typeface="HGPｺﾞｼｯｸM" pitchFamily="50" charset="-128"/>
                <a:ea typeface="HGPｺﾞｼｯｸM" pitchFamily="50" charset="-128"/>
              </a:rPr>
              <a:t>２．</a:t>
            </a:r>
            <a:r>
              <a:rPr lang="en-US" altLang="ja-JP" sz="800" dirty="0">
                <a:latin typeface="HGPｺﾞｼｯｸM" pitchFamily="50" charset="-128"/>
                <a:ea typeface="HGPｺﾞｼｯｸM" pitchFamily="50" charset="-128"/>
              </a:rPr>
              <a:t>JDBC</a:t>
            </a:r>
            <a:br>
              <a:rPr lang="en-US" altLang="ja-JP"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Java</a:t>
            </a:r>
            <a:r>
              <a:rPr lang="ja-JP" altLang="en-US" sz="800" dirty="0">
                <a:latin typeface="HGPｺﾞｼｯｸM" pitchFamily="50" charset="-128"/>
                <a:ea typeface="HGPｺﾞｼｯｸM" pitchFamily="50" charset="-128"/>
              </a:rPr>
              <a:t>による</a:t>
            </a:r>
            <a:r>
              <a:rPr lang="en-US" altLang="ja-JP" sz="800" dirty="0">
                <a:latin typeface="HGPｺﾞｼｯｸM" pitchFamily="50" charset="-128"/>
                <a:ea typeface="HGPｺﾞｼｯｸM" pitchFamily="50" charset="-128"/>
              </a:rPr>
              <a:t>DB</a:t>
            </a:r>
            <a:r>
              <a:rPr lang="ja-JP" altLang="en-US" sz="800" dirty="0">
                <a:latin typeface="HGPｺﾞｼｯｸM" pitchFamily="50" charset="-128"/>
                <a:ea typeface="HGPｺﾞｼｯｸM" pitchFamily="50" charset="-128"/>
              </a:rPr>
              <a:t>アクセス</a:t>
            </a:r>
            <a:br>
              <a:rPr lang="ja-JP" altLang="en-US" sz="800" dirty="0">
                <a:latin typeface="HGPｺﾞｼｯｸM" pitchFamily="50" charset="-128"/>
                <a:ea typeface="HGPｺﾞｼｯｸM" pitchFamily="50" charset="-128"/>
              </a:rPr>
            </a:br>
            <a:r>
              <a:rPr lang="en-US" altLang="ja-JP" sz="800" b="1" dirty="0">
                <a:solidFill>
                  <a:srgbClr val="FF0000"/>
                </a:solidFill>
                <a:latin typeface="HGPｺﾞｼｯｸM" pitchFamily="50" charset="-128"/>
                <a:ea typeface="HGPｺﾞｼｯｸM" pitchFamily="50" charset="-128"/>
              </a:rPr>
              <a:t>PostgreSQL</a:t>
            </a:r>
            <a:r>
              <a:rPr lang="en-US" altLang="ja-JP" sz="800" dirty="0">
                <a:latin typeface="HGPｺﾞｼｯｸM" pitchFamily="50" charset="-128"/>
                <a:ea typeface="HGPｺﾞｼｯｸM" pitchFamily="50" charset="-128"/>
              </a:rPr>
              <a:t/>
            </a:r>
            <a:br>
              <a:rPr lang="en-US" altLang="ja-JP"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JDBC</a:t>
            </a:r>
            <a:r>
              <a:rPr lang="ja-JP" altLang="en-US" sz="800" dirty="0">
                <a:latin typeface="HGPｺﾞｼｯｸM" pitchFamily="50" charset="-128"/>
                <a:ea typeface="HGPｺﾞｼｯｸM" pitchFamily="50" charset="-128"/>
              </a:rPr>
              <a:t>の基本</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条件を伴う検索を行う</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データの挿入・修正・削除</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◆実習課題</a:t>
            </a:r>
          </a:p>
        </p:txBody>
      </p:sp>
      <p:sp>
        <p:nvSpPr>
          <p:cNvPr id="7" name="AutoShape 744"/>
          <p:cNvSpPr>
            <a:spLocks noChangeArrowheads="1"/>
          </p:cNvSpPr>
          <p:nvPr/>
        </p:nvSpPr>
        <p:spPr bwMode="auto">
          <a:xfrm>
            <a:off x="2752725" y="1990725"/>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２日目</a:t>
            </a:r>
          </a:p>
        </p:txBody>
      </p:sp>
      <p:sp>
        <p:nvSpPr>
          <p:cNvPr id="8" name="AutoShape 744"/>
          <p:cNvSpPr>
            <a:spLocks noChangeArrowheads="1"/>
          </p:cNvSpPr>
          <p:nvPr/>
        </p:nvSpPr>
        <p:spPr bwMode="auto">
          <a:xfrm>
            <a:off x="5067300" y="1990725"/>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３日目</a:t>
            </a:r>
          </a:p>
        </p:txBody>
      </p:sp>
      <p:sp>
        <p:nvSpPr>
          <p:cNvPr id="23561" name="Rectangle 749"/>
          <p:cNvSpPr>
            <a:spLocks noChangeArrowheads="1"/>
          </p:cNvSpPr>
          <p:nvPr/>
        </p:nvSpPr>
        <p:spPr bwMode="gray">
          <a:xfrm>
            <a:off x="2762250" y="2324100"/>
            <a:ext cx="2143125" cy="1576388"/>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74613" indent="-74613"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5000"/>
              </a:lnSpc>
              <a:spcBef>
                <a:spcPct val="10000"/>
              </a:spcBef>
              <a:spcAft>
                <a:spcPct val="10000"/>
              </a:spcAft>
            </a:pPr>
            <a:r>
              <a:rPr lang="ja-JP" altLang="en-US" sz="800" dirty="0">
                <a:latin typeface="HGPｺﾞｼｯｸM" pitchFamily="50" charset="-128"/>
                <a:ea typeface="HGPｺﾞｼｯｸM" pitchFamily="50" charset="-128"/>
              </a:rPr>
              <a:t>２．</a:t>
            </a:r>
            <a:r>
              <a:rPr lang="en-US" altLang="ja-JP" sz="800" dirty="0">
                <a:latin typeface="HGPｺﾞｼｯｸM" pitchFamily="50" charset="-128"/>
                <a:ea typeface="HGPｺﾞｼｯｸM" pitchFamily="50" charset="-128"/>
              </a:rPr>
              <a:t>JSBC</a:t>
            </a:r>
            <a:br>
              <a:rPr lang="en-US" altLang="ja-JP"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DAO</a:t>
            </a:r>
            <a:r>
              <a:rPr lang="ja-JP" altLang="en-US" sz="800" dirty="0">
                <a:latin typeface="HGPｺﾞｼｯｸM" pitchFamily="50" charset="-128"/>
                <a:ea typeface="HGPｺﾞｼｯｸM" pitchFamily="50" charset="-128"/>
              </a:rPr>
              <a:t>パターン</a:t>
            </a:r>
            <a:br>
              <a:rPr lang="ja-JP" altLang="en-US"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DAO</a:t>
            </a:r>
            <a:r>
              <a:rPr lang="ja-JP" altLang="en-US" sz="800" dirty="0">
                <a:latin typeface="HGPｺﾞｼｯｸM" pitchFamily="50" charset="-128"/>
                <a:ea typeface="HGPｺﾞｼｯｸM" pitchFamily="50" charset="-128"/>
              </a:rPr>
              <a:t>の設計</a:t>
            </a:r>
            <a:r>
              <a:rPr lang="en-US" altLang="ja-JP" sz="800" dirty="0">
                <a:latin typeface="HGPｺﾞｼｯｸM" pitchFamily="50" charset="-128"/>
                <a:ea typeface="HGPｺﾞｼｯｸM" pitchFamily="50" charset="-128"/>
              </a:rPr>
              <a:t>1/DAO</a:t>
            </a:r>
            <a:r>
              <a:rPr lang="ja-JP" altLang="en-US" sz="800" dirty="0">
                <a:latin typeface="HGPｺﾞｼｯｸM" pitchFamily="50" charset="-128"/>
                <a:ea typeface="HGPｺﾞｼｯｸM" pitchFamily="50" charset="-128"/>
              </a:rPr>
              <a:t>の設計</a:t>
            </a:r>
            <a:r>
              <a:rPr lang="en-US" altLang="ja-JP" sz="800" dirty="0">
                <a:latin typeface="HGPｺﾞｼｯｸM" pitchFamily="50" charset="-128"/>
                <a:ea typeface="HGPｺﾞｼｯｸM" pitchFamily="50" charset="-128"/>
              </a:rPr>
              <a:t>2</a:t>
            </a:r>
            <a:br>
              <a:rPr lang="en-US" altLang="ja-JP"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a:t>
            </a:r>
            <a:r>
              <a:rPr lang="ja-JP" altLang="en-US" sz="800" dirty="0">
                <a:latin typeface="HGPｺﾞｼｯｸM" pitchFamily="50" charset="-128"/>
                <a:ea typeface="HGPｺﾞｼｯｸM" pitchFamily="50" charset="-128"/>
              </a:rPr>
              <a:t>実習課題</a:t>
            </a:r>
          </a:p>
          <a:p>
            <a:pPr eaLnBrk="1" hangingPunct="1">
              <a:lnSpc>
                <a:spcPct val="95000"/>
              </a:lnSpc>
              <a:spcBef>
                <a:spcPct val="10000"/>
              </a:spcBef>
              <a:spcAft>
                <a:spcPct val="10000"/>
              </a:spcAft>
            </a:pPr>
            <a:endParaRPr lang="ja-JP" altLang="en-US" sz="800" dirty="0">
              <a:latin typeface="HGPｺﾞｼｯｸM" pitchFamily="50" charset="-128"/>
              <a:ea typeface="HGPｺﾞｼｯｸM" pitchFamily="50" charset="-128"/>
            </a:endParaRPr>
          </a:p>
          <a:p>
            <a:pPr eaLnBrk="1" hangingPunct="1">
              <a:lnSpc>
                <a:spcPct val="95000"/>
              </a:lnSpc>
              <a:spcBef>
                <a:spcPct val="10000"/>
              </a:spcBef>
              <a:spcAft>
                <a:spcPct val="10000"/>
              </a:spcAft>
            </a:pPr>
            <a:r>
              <a:rPr lang="ja-JP" altLang="en-US" sz="800" dirty="0">
                <a:latin typeface="HGPｺﾞｼｯｸM" pitchFamily="50" charset="-128"/>
                <a:ea typeface="HGPｺﾞｼｯｸM" pitchFamily="50" charset="-128"/>
              </a:rPr>
              <a:t>３．</a:t>
            </a:r>
            <a:r>
              <a:rPr lang="en-US" altLang="ja-JP" sz="800" dirty="0">
                <a:latin typeface="HGPｺﾞｼｯｸM" pitchFamily="50" charset="-128"/>
                <a:ea typeface="HGPｺﾞｼｯｸM" pitchFamily="50" charset="-128"/>
              </a:rPr>
              <a:t>Servlet</a:t>
            </a:r>
            <a:r>
              <a:rPr lang="ja-JP" altLang="en-US" sz="800" dirty="0">
                <a:latin typeface="HGPｺﾞｼｯｸM" pitchFamily="50" charset="-128"/>
                <a:ea typeface="HGPｺﾞｼｯｸM" pitchFamily="50" charset="-128"/>
              </a:rPr>
              <a:t>と</a:t>
            </a:r>
            <a:r>
              <a:rPr lang="en-US" altLang="ja-JP" sz="800" dirty="0">
                <a:latin typeface="HGPｺﾞｼｯｸM" pitchFamily="50" charset="-128"/>
                <a:ea typeface="HGPｺﾞｼｯｸM" pitchFamily="50" charset="-128"/>
              </a:rPr>
              <a:t>JSP</a:t>
            </a:r>
            <a:br>
              <a:rPr lang="en-US" altLang="ja-JP"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ＪａｖａによるＷｅｂアプリケーション</a:t>
            </a:r>
            <a:br>
              <a:rPr lang="ja-JP" altLang="en-US" sz="800" dirty="0">
                <a:latin typeface="HGPｺﾞｼｯｸM" pitchFamily="50" charset="-128"/>
                <a:ea typeface="HGPｺﾞｼｯｸM" pitchFamily="50" charset="-128"/>
              </a:rPr>
            </a:br>
            <a:r>
              <a:rPr lang="en-US" altLang="ja-JP" sz="800" b="1" dirty="0">
                <a:solidFill>
                  <a:srgbClr val="FF0000"/>
                </a:solidFill>
                <a:latin typeface="HGPｺﾞｼｯｸM" pitchFamily="50" charset="-128"/>
                <a:ea typeface="HGPｺﾞｼｯｸM" pitchFamily="50" charset="-128"/>
              </a:rPr>
              <a:t>Tomcat</a:t>
            </a:r>
            <a:r>
              <a:rPr lang="en-US" altLang="ja-JP" sz="800" dirty="0">
                <a:latin typeface="HGPｺﾞｼｯｸM" pitchFamily="50" charset="-128"/>
                <a:ea typeface="HGPｺﾞｼｯｸM" pitchFamily="50" charset="-128"/>
              </a:rPr>
              <a:t/>
            </a:r>
            <a:br>
              <a:rPr lang="en-US" altLang="ja-JP"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HTTP</a:t>
            </a:r>
            <a:r>
              <a:rPr lang="ja-JP" altLang="en-US" sz="800" dirty="0">
                <a:latin typeface="HGPｺﾞｼｯｸM" pitchFamily="50" charset="-128"/>
                <a:ea typeface="HGPｺﾞｼｯｸM" pitchFamily="50" charset="-128"/>
              </a:rPr>
              <a:t>リクエストとレスポンス</a:t>
            </a:r>
            <a:br>
              <a:rPr lang="ja-JP" altLang="en-US"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Servlet</a:t>
            </a:r>
            <a:r>
              <a:rPr lang="ja-JP" altLang="en-US" sz="800" dirty="0">
                <a:latin typeface="HGPｺﾞｼｯｸM" pitchFamily="50" charset="-128"/>
                <a:ea typeface="HGPｺﾞｼｯｸM" pitchFamily="50" charset="-128"/>
              </a:rPr>
              <a:t>の基本</a:t>
            </a:r>
            <a:br>
              <a:rPr lang="ja-JP" altLang="en-US"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Servlet</a:t>
            </a:r>
            <a:r>
              <a:rPr lang="ja-JP" altLang="en-US" sz="800" dirty="0">
                <a:latin typeface="HGPｺﾞｼｯｸM" pitchFamily="50" charset="-128"/>
                <a:ea typeface="HGPｺﾞｼｯｸM" pitchFamily="50" charset="-128"/>
              </a:rPr>
              <a:t>のデプロイ</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◆実習課題</a:t>
            </a:r>
          </a:p>
        </p:txBody>
      </p:sp>
      <p:sp>
        <p:nvSpPr>
          <p:cNvPr id="23562" name="Rectangle 749"/>
          <p:cNvSpPr>
            <a:spLocks noChangeArrowheads="1"/>
          </p:cNvSpPr>
          <p:nvPr/>
        </p:nvSpPr>
        <p:spPr bwMode="gray">
          <a:xfrm>
            <a:off x="5067300" y="2324100"/>
            <a:ext cx="2143125" cy="1566863"/>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5000"/>
              </a:lnSpc>
              <a:spcBef>
                <a:spcPct val="10000"/>
              </a:spcBef>
              <a:spcAft>
                <a:spcPct val="10000"/>
              </a:spcAft>
            </a:pPr>
            <a:r>
              <a:rPr lang="ja-JP" altLang="en-US" sz="800">
                <a:latin typeface="HGPｺﾞｼｯｸM" pitchFamily="50" charset="-128"/>
                <a:ea typeface="HGPｺﾞｼｯｸM" pitchFamily="50" charset="-128"/>
              </a:rPr>
              <a:t>３．</a:t>
            </a:r>
            <a:r>
              <a:rPr lang="en-US" altLang="ja-JP" sz="800">
                <a:latin typeface="HGPｺﾞｼｯｸM" pitchFamily="50" charset="-128"/>
                <a:ea typeface="HGPｺﾞｼｯｸM" pitchFamily="50" charset="-128"/>
              </a:rPr>
              <a:t>Servlet</a:t>
            </a:r>
            <a:r>
              <a:rPr lang="ja-JP" altLang="en-US" sz="800">
                <a:latin typeface="HGPｺﾞｼｯｸM" pitchFamily="50" charset="-128"/>
                <a:ea typeface="HGPｺﾞｼｯｸM" pitchFamily="50" charset="-128"/>
              </a:rPr>
              <a:t>とＪＳＰ</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フォームからの値の取得</a:t>
            </a:r>
            <a:br>
              <a:rPr lang="ja-JP" altLang="en-US" sz="800">
                <a:latin typeface="HGPｺﾞｼｯｸM" pitchFamily="50" charset="-128"/>
                <a:ea typeface="HGPｺﾞｼｯｸM" pitchFamily="50" charset="-128"/>
              </a:rPr>
            </a:br>
            <a:r>
              <a:rPr lang="en-US" altLang="ja-JP" sz="800">
                <a:latin typeface="HGPｺﾞｼｯｸM" pitchFamily="50" charset="-128"/>
                <a:ea typeface="HGPｺﾞｼｯｸM" pitchFamily="50" charset="-128"/>
              </a:rPr>
              <a:t>DB</a:t>
            </a:r>
            <a:r>
              <a:rPr lang="ja-JP" altLang="en-US" sz="800">
                <a:latin typeface="HGPｺﾞｼｯｸM" pitchFamily="50" charset="-128"/>
                <a:ea typeface="HGPｺﾞｼｯｸM" pitchFamily="50" charset="-128"/>
              </a:rPr>
              <a:t>にアクセスする</a:t>
            </a:r>
            <a:r>
              <a:rPr lang="en-US" altLang="ja-JP" sz="800">
                <a:latin typeface="HGPｺﾞｼｯｸM" pitchFamily="50" charset="-128"/>
                <a:ea typeface="HGPｺﾞｼｯｸM" pitchFamily="50" charset="-128"/>
              </a:rPr>
              <a:t>Servlet</a:t>
            </a:r>
            <a:r>
              <a:rPr lang="ja-JP" altLang="en-US" sz="800">
                <a:latin typeface="HGPｺﾞｼｯｸM" pitchFamily="50" charset="-128"/>
                <a:ea typeface="HGPｺﾞｼｯｸM" pitchFamily="50" charset="-128"/>
              </a:rPr>
              <a:t>アプリケーション</a:t>
            </a:r>
            <a:br>
              <a:rPr lang="ja-JP" altLang="en-US" sz="800">
                <a:latin typeface="HGPｺﾞｼｯｸM" pitchFamily="50" charset="-128"/>
                <a:ea typeface="HGPｺﾞｼｯｸM" pitchFamily="50" charset="-128"/>
              </a:rPr>
            </a:br>
            <a:r>
              <a:rPr lang="en-US" altLang="ja-JP" sz="800">
                <a:latin typeface="HGPｺﾞｼｯｸM" pitchFamily="50" charset="-128"/>
                <a:ea typeface="HGPｺﾞｼｯｸM" pitchFamily="50" charset="-128"/>
              </a:rPr>
              <a:t>DTO</a:t>
            </a:r>
            <a:r>
              <a:rPr lang="ja-JP" altLang="en-US" sz="800">
                <a:latin typeface="HGPｺﾞｼｯｸM" pitchFamily="50" charset="-128"/>
                <a:ea typeface="HGPｺﾞｼｯｸM" pitchFamily="50" charset="-128"/>
              </a:rPr>
              <a:t>パターンの利用</a:t>
            </a:r>
            <a:br>
              <a:rPr lang="ja-JP" altLang="en-US" sz="800">
                <a:latin typeface="HGPｺﾞｼｯｸM" pitchFamily="50" charset="-128"/>
                <a:ea typeface="HGPｺﾞｼｯｸM" pitchFamily="50" charset="-128"/>
              </a:rPr>
            </a:br>
            <a:r>
              <a:rPr lang="en-US" altLang="ja-JP" sz="800">
                <a:latin typeface="HGPｺﾞｼｯｸM" pitchFamily="50" charset="-128"/>
                <a:ea typeface="HGPｺﾞｼｯｸM" pitchFamily="50" charset="-128"/>
              </a:rPr>
              <a:t>DTO</a:t>
            </a:r>
            <a:r>
              <a:rPr lang="ja-JP" altLang="en-US" sz="800">
                <a:latin typeface="HGPｺﾞｼｯｸM" pitchFamily="50" charset="-128"/>
                <a:ea typeface="HGPｺﾞｼｯｸM" pitchFamily="50" charset="-128"/>
              </a:rPr>
              <a:t>によるデータの受け渡し</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コレクションを使用したデータの受け渡し</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p>
        </p:txBody>
      </p:sp>
      <p:sp>
        <p:nvSpPr>
          <p:cNvPr id="16" name="AutoShape 744"/>
          <p:cNvSpPr>
            <a:spLocks noChangeArrowheads="1"/>
          </p:cNvSpPr>
          <p:nvPr/>
        </p:nvSpPr>
        <p:spPr bwMode="auto">
          <a:xfrm>
            <a:off x="7362825" y="1981200"/>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４日目</a:t>
            </a:r>
          </a:p>
        </p:txBody>
      </p:sp>
      <p:sp>
        <p:nvSpPr>
          <p:cNvPr id="23564" name="Rectangle 749"/>
          <p:cNvSpPr>
            <a:spLocks noChangeArrowheads="1"/>
          </p:cNvSpPr>
          <p:nvPr/>
        </p:nvSpPr>
        <p:spPr bwMode="gray">
          <a:xfrm>
            <a:off x="7362825" y="2314575"/>
            <a:ext cx="2143125" cy="1570038"/>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5000"/>
              </a:lnSpc>
              <a:spcBef>
                <a:spcPct val="10000"/>
              </a:spcBef>
              <a:spcAft>
                <a:spcPct val="10000"/>
              </a:spcAft>
            </a:pPr>
            <a:r>
              <a:rPr lang="ja-JP" altLang="en-US" sz="800" dirty="0">
                <a:latin typeface="HGPｺﾞｼｯｸM" pitchFamily="50" charset="-128"/>
                <a:ea typeface="HGPｺﾞｼｯｸM" pitchFamily="50" charset="-128"/>
              </a:rPr>
              <a:t>３．</a:t>
            </a:r>
            <a:r>
              <a:rPr lang="en-US" altLang="ja-JP" sz="800" dirty="0">
                <a:latin typeface="HGPｺﾞｼｯｸM" pitchFamily="50" charset="-128"/>
                <a:ea typeface="HGPｺﾞｼｯｸM" pitchFamily="50" charset="-128"/>
              </a:rPr>
              <a:t>Servlet</a:t>
            </a:r>
            <a:r>
              <a:rPr lang="ja-JP" altLang="en-US" sz="800" dirty="0">
                <a:latin typeface="HGPｺﾞｼｯｸM" pitchFamily="50" charset="-128"/>
                <a:ea typeface="HGPｺﾞｼｯｸM" pitchFamily="50" charset="-128"/>
              </a:rPr>
              <a:t>とＪＳＰ</a:t>
            </a:r>
            <a:br>
              <a:rPr lang="ja-JP" altLang="en-US"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JSP</a:t>
            </a:r>
            <a:br>
              <a:rPr lang="en-US" altLang="ja-JP" sz="800" dirty="0">
                <a:latin typeface="HGPｺﾞｼｯｸM" pitchFamily="50" charset="-128"/>
                <a:ea typeface="HGPｺﾞｼｯｸM" pitchFamily="50" charset="-128"/>
              </a:rPr>
            </a:br>
            <a:r>
              <a:rPr lang="en-US" altLang="ja-JP" sz="800" dirty="0" err="1">
                <a:latin typeface="HGPｺﾞｼｯｸM" pitchFamily="50" charset="-128"/>
                <a:ea typeface="HGPｺﾞｼｯｸM" pitchFamily="50" charset="-128"/>
              </a:rPr>
              <a:t>JSP</a:t>
            </a:r>
            <a:r>
              <a:rPr lang="ja-JP" altLang="en-US" sz="800" dirty="0">
                <a:latin typeface="HGPｺﾞｼｯｸM" pitchFamily="50" charset="-128"/>
                <a:ea typeface="HGPｺﾞｼｯｸM" pitchFamily="50" charset="-128"/>
              </a:rPr>
              <a:t>と</a:t>
            </a:r>
            <a:r>
              <a:rPr lang="en-US" altLang="ja-JP" sz="800" dirty="0">
                <a:latin typeface="HGPｺﾞｼｯｸM" pitchFamily="50" charset="-128"/>
                <a:ea typeface="HGPｺﾞｼｯｸM" pitchFamily="50" charset="-128"/>
              </a:rPr>
              <a:t>Servlet</a:t>
            </a:r>
            <a:r>
              <a:rPr lang="ja-JP" altLang="en-US" sz="800" dirty="0">
                <a:latin typeface="HGPｺﾞｼｯｸM" pitchFamily="50" charset="-128"/>
                <a:ea typeface="HGPｺﾞｼｯｸM" pitchFamily="50" charset="-128"/>
              </a:rPr>
              <a:t>の相違</a:t>
            </a:r>
            <a:br>
              <a:rPr lang="ja-JP" altLang="en-US" sz="800" dirty="0">
                <a:latin typeface="HGPｺﾞｼｯｸM" pitchFamily="50" charset="-128"/>
                <a:ea typeface="HGPｺﾞｼｯｸM" pitchFamily="50" charset="-128"/>
              </a:rPr>
            </a:br>
            <a:r>
              <a:rPr lang="en-US" altLang="ja-JP" sz="800" dirty="0">
                <a:latin typeface="HGPｺﾞｼｯｸM" pitchFamily="50" charset="-128"/>
                <a:ea typeface="HGPｺﾞｼｯｸM" pitchFamily="50" charset="-128"/>
              </a:rPr>
              <a:t>JSP</a:t>
            </a:r>
            <a:r>
              <a:rPr lang="ja-JP" altLang="en-US" sz="800" dirty="0">
                <a:latin typeface="HGPｺﾞｼｯｸM" pitchFamily="50" charset="-128"/>
                <a:ea typeface="HGPｺﾞｼｯｸM" pitchFamily="50" charset="-128"/>
              </a:rPr>
              <a:t>のデバッグ</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◆実習課題</a:t>
            </a:r>
          </a:p>
          <a:p>
            <a:pPr eaLnBrk="1" hangingPunct="1">
              <a:lnSpc>
                <a:spcPct val="95000"/>
              </a:lnSpc>
              <a:spcBef>
                <a:spcPct val="10000"/>
              </a:spcBef>
              <a:spcAft>
                <a:spcPct val="10000"/>
              </a:spcAft>
            </a:pPr>
            <a:endParaRPr lang="ja-JP" altLang="en-US" sz="800" dirty="0">
              <a:latin typeface="HGPｺﾞｼｯｸM" pitchFamily="50" charset="-128"/>
              <a:ea typeface="HGPｺﾞｼｯｸM" pitchFamily="50" charset="-128"/>
            </a:endParaRPr>
          </a:p>
          <a:p>
            <a:pPr eaLnBrk="1" hangingPunct="1">
              <a:lnSpc>
                <a:spcPct val="95000"/>
              </a:lnSpc>
              <a:spcBef>
                <a:spcPct val="10000"/>
              </a:spcBef>
              <a:spcAft>
                <a:spcPct val="10000"/>
              </a:spcAft>
            </a:pPr>
            <a:r>
              <a:rPr lang="ja-JP" altLang="en-US" sz="800" dirty="0">
                <a:latin typeface="HGPｺﾞｼｯｸM" pitchFamily="50" charset="-128"/>
                <a:ea typeface="HGPｺﾞｼｯｸM" pitchFamily="50" charset="-128"/>
              </a:rPr>
              <a:t>４．</a:t>
            </a:r>
            <a:r>
              <a:rPr lang="en-US" altLang="ja-JP" sz="800" dirty="0">
                <a:latin typeface="HGPｺﾞｼｯｸM" pitchFamily="50" charset="-128"/>
                <a:ea typeface="HGPｺﾞｼｯｸM" pitchFamily="50" charset="-128"/>
              </a:rPr>
              <a:t>Java</a:t>
            </a:r>
            <a:r>
              <a:rPr lang="ja-JP" altLang="en-US" sz="800" dirty="0">
                <a:latin typeface="HGPｺﾞｼｯｸM" pitchFamily="50" charset="-128"/>
                <a:ea typeface="HGPｺﾞｼｯｸM" pitchFamily="50" charset="-128"/>
              </a:rPr>
              <a:t>によるＷｅｂアプリケーション</a:t>
            </a:r>
            <a:br>
              <a:rPr lang="ja-JP" altLang="en-US" sz="800" dirty="0">
                <a:latin typeface="HGPｺﾞｼｯｸM" pitchFamily="50" charset="-128"/>
                <a:ea typeface="HGPｺﾞｼｯｸM" pitchFamily="50" charset="-128"/>
              </a:rPr>
            </a:br>
            <a:r>
              <a:rPr lang="en-US" altLang="ja-JP" sz="800" b="1" dirty="0">
                <a:solidFill>
                  <a:srgbClr val="FF0000"/>
                </a:solidFill>
                <a:latin typeface="HGPｺﾞｼｯｸM" pitchFamily="50" charset="-128"/>
                <a:ea typeface="HGPｺﾞｼｯｸM" pitchFamily="50" charset="-128"/>
              </a:rPr>
              <a:t>MVC</a:t>
            </a:r>
            <a:r>
              <a:rPr lang="ja-JP" altLang="en-US" sz="800" b="1" dirty="0">
                <a:solidFill>
                  <a:srgbClr val="FF0000"/>
                </a:solidFill>
                <a:latin typeface="HGPｺﾞｼｯｸM" pitchFamily="50" charset="-128"/>
                <a:ea typeface="HGPｺﾞｼｯｸM" pitchFamily="50" charset="-128"/>
              </a:rPr>
              <a:t>モデル</a:t>
            </a:r>
            <a:r>
              <a:rPr lang="ja-JP" altLang="en-US" sz="800" dirty="0">
                <a:latin typeface="HGPｺﾞｼｯｸM" pitchFamily="50" charset="-128"/>
                <a:ea typeface="HGPｺﾞｼｯｸM" pitchFamily="50" charset="-128"/>
              </a:rPr>
              <a:t/>
            </a:r>
            <a:br>
              <a:rPr lang="ja-JP" altLang="en-US" sz="800" dirty="0">
                <a:latin typeface="HGPｺﾞｼｯｸM" pitchFamily="50" charset="-128"/>
                <a:ea typeface="HGPｺﾞｼｯｸM" pitchFamily="50" charset="-128"/>
              </a:rPr>
            </a:br>
            <a:r>
              <a:rPr lang="en-US" altLang="ja-JP" sz="800" dirty="0" err="1">
                <a:latin typeface="HGPｺﾞｼｯｸM" pitchFamily="50" charset="-128"/>
                <a:ea typeface="HGPｺﾞｼｯｸM" pitchFamily="50" charset="-128"/>
              </a:rPr>
              <a:t>HttpSession</a:t>
            </a:r>
            <a:r>
              <a:rPr lang="ja-JP" altLang="en-US" sz="800" dirty="0">
                <a:latin typeface="HGPｺﾞｼｯｸM" pitchFamily="50" charset="-128"/>
                <a:ea typeface="HGPｺﾞｼｯｸM" pitchFamily="50" charset="-128"/>
              </a:rPr>
              <a:t>オブジェクト</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フルコントローラの実装</a:t>
            </a:r>
            <a:br>
              <a:rPr lang="ja-JP" altLang="en-US" sz="800" dirty="0">
                <a:latin typeface="HGPｺﾞｼｯｸM" pitchFamily="50" charset="-128"/>
                <a:ea typeface="HGPｺﾞｼｯｸM" pitchFamily="50" charset="-128"/>
              </a:rPr>
            </a:br>
            <a:r>
              <a:rPr lang="ja-JP" altLang="en-US" sz="800" dirty="0">
                <a:latin typeface="HGPｺﾞｼｯｸM" pitchFamily="50" charset="-128"/>
                <a:ea typeface="HGPｺﾞｼｯｸM" pitchFamily="50" charset="-128"/>
              </a:rPr>
              <a:t>◆実習課題</a:t>
            </a:r>
          </a:p>
        </p:txBody>
      </p:sp>
      <p:sp>
        <p:nvSpPr>
          <p:cNvPr id="2" name="AutoShape 744"/>
          <p:cNvSpPr>
            <a:spLocks noChangeArrowheads="1"/>
          </p:cNvSpPr>
          <p:nvPr/>
        </p:nvSpPr>
        <p:spPr bwMode="auto">
          <a:xfrm>
            <a:off x="396875" y="4043363"/>
            <a:ext cx="2152650" cy="287337"/>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５日目</a:t>
            </a:r>
          </a:p>
        </p:txBody>
      </p:sp>
      <p:sp>
        <p:nvSpPr>
          <p:cNvPr id="23566" name="Rectangle 749"/>
          <p:cNvSpPr>
            <a:spLocks noChangeArrowheads="1"/>
          </p:cNvSpPr>
          <p:nvPr/>
        </p:nvSpPr>
        <p:spPr bwMode="gray">
          <a:xfrm>
            <a:off x="396875" y="4376738"/>
            <a:ext cx="2143125" cy="1449387"/>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5000"/>
              </a:lnSpc>
              <a:spcBef>
                <a:spcPct val="10000"/>
              </a:spcBef>
              <a:spcAft>
                <a:spcPct val="10000"/>
              </a:spcAft>
            </a:pPr>
            <a:r>
              <a:rPr lang="ja-JP" altLang="en-US" sz="800">
                <a:latin typeface="HGPｺﾞｼｯｸM" pitchFamily="50" charset="-128"/>
                <a:ea typeface="HGPｺﾞｼｯｸM" pitchFamily="50" charset="-128"/>
              </a:rPr>
              <a:t>４．</a:t>
            </a:r>
            <a:r>
              <a:rPr lang="en-US" altLang="ja-JP" sz="800">
                <a:latin typeface="HGPｺﾞｼｯｸM" pitchFamily="50" charset="-128"/>
                <a:ea typeface="HGPｺﾞｼｯｸM" pitchFamily="50" charset="-128"/>
              </a:rPr>
              <a:t>Java</a:t>
            </a:r>
            <a:r>
              <a:rPr lang="ja-JP" altLang="en-US" sz="800">
                <a:latin typeface="HGPｺﾞｼｯｸM" pitchFamily="50" charset="-128"/>
                <a:ea typeface="HGPｺﾞｼｯｸM" pitchFamily="50" charset="-128"/>
              </a:rPr>
              <a:t>によるＷｅｂアプリケーション</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p>
          <a:p>
            <a:pPr eaLnBrk="1" hangingPunct="1">
              <a:lnSpc>
                <a:spcPct val="95000"/>
              </a:lnSpc>
              <a:spcBef>
                <a:spcPct val="10000"/>
              </a:spcBef>
              <a:spcAft>
                <a:spcPct val="10000"/>
              </a:spcAft>
            </a:pPr>
            <a:endParaRPr lang="ja-JP" altLang="en-US" sz="800">
              <a:latin typeface="HGPｺﾞｼｯｸM" pitchFamily="50" charset="-128"/>
              <a:ea typeface="HGPｺﾞｼｯｸM" pitchFamily="50" charset="-128"/>
            </a:endParaRPr>
          </a:p>
          <a:p>
            <a:pPr eaLnBrk="1" hangingPunct="1">
              <a:lnSpc>
                <a:spcPct val="95000"/>
              </a:lnSpc>
            </a:pPr>
            <a:r>
              <a:rPr lang="ja-JP" altLang="en-US" sz="800">
                <a:latin typeface="HGPｺﾞｼｯｸM" pitchFamily="50" charset="-128"/>
                <a:ea typeface="HGPｺﾞｼｯｸM" pitchFamily="50" charset="-128"/>
              </a:rPr>
              <a:t>５．実装のプラクティス</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フレームワークの構造</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ログイン処理の実装</a:t>
            </a:r>
          </a:p>
        </p:txBody>
      </p:sp>
      <p:sp>
        <p:nvSpPr>
          <p:cNvPr id="3" name="AutoShape 744"/>
          <p:cNvSpPr>
            <a:spLocks noChangeArrowheads="1"/>
          </p:cNvSpPr>
          <p:nvPr/>
        </p:nvSpPr>
        <p:spPr bwMode="auto">
          <a:xfrm>
            <a:off x="2752725" y="4043363"/>
            <a:ext cx="2152650" cy="287337"/>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６日目</a:t>
            </a:r>
          </a:p>
        </p:txBody>
      </p:sp>
      <p:sp>
        <p:nvSpPr>
          <p:cNvPr id="23568" name="Rectangle 749"/>
          <p:cNvSpPr>
            <a:spLocks noChangeArrowheads="1"/>
          </p:cNvSpPr>
          <p:nvPr/>
        </p:nvSpPr>
        <p:spPr bwMode="gray">
          <a:xfrm>
            <a:off x="2752725" y="4376738"/>
            <a:ext cx="2143125" cy="1449387"/>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5000"/>
              </a:lnSpc>
              <a:spcBef>
                <a:spcPct val="10000"/>
              </a:spcBef>
              <a:spcAft>
                <a:spcPct val="10000"/>
              </a:spcAft>
            </a:pPr>
            <a:r>
              <a:rPr lang="ja-JP" altLang="en-US" sz="800">
                <a:latin typeface="HGPｺﾞｼｯｸM" pitchFamily="50" charset="-128"/>
                <a:ea typeface="HGPｺﾞｼｯｸM" pitchFamily="50" charset="-128"/>
              </a:rPr>
              <a:t>５．実装のプラクティス</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フレームワークの構造</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ログイン処理の実装</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p>
          <a:p>
            <a:pPr eaLnBrk="1" hangingPunct="1">
              <a:lnSpc>
                <a:spcPct val="95000"/>
              </a:lnSpc>
              <a:spcBef>
                <a:spcPct val="10000"/>
              </a:spcBef>
              <a:spcAft>
                <a:spcPct val="10000"/>
              </a:spcAft>
            </a:pPr>
            <a:r>
              <a:rPr lang="ja-JP" altLang="en-US" sz="800">
                <a:latin typeface="HGPｺﾞｼｯｸM" pitchFamily="50" charset="-128"/>
                <a:ea typeface="HGPｺﾞｼｯｸM" pitchFamily="50" charset="-128"/>
              </a:rPr>
              <a:t>　ユーザ登録処理の実装</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ユーザ全件検索処理の実装</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ログアウト処理の実装</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◆実習課題</a:t>
            </a:r>
          </a:p>
        </p:txBody>
      </p:sp>
      <p:sp>
        <p:nvSpPr>
          <p:cNvPr id="23569" name="Rectangle 3"/>
          <p:cNvSpPr>
            <a:spLocks noChangeArrowheads="1"/>
          </p:cNvSpPr>
          <p:nvPr/>
        </p:nvSpPr>
        <p:spPr bwMode="auto">
          <a:xfrm>
            <a:off x="273050" y="730250"/>
            <a:ext cx="957738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8288" indent="-268288"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spcBef>
                <a:spcPct val="20000"/>
              </a:spcBef>
              <a:buFont typeface="Wingdings" pitchFamily="2" charset="2"/>
              <a:buNone/>
            </a:pPr>
            <a:r>
              <a:rPr lang="ja-JP" altLang="ja-JP" sz="1800"/>
              <a:t>Ｊａｖａプログラミング応用研修の実施内容は以下の通りです。</a:t>
            </a:r>
          </a:p>
        </p:txBody>
      </p:sp>
    </p:spTree>
    <p:extLst>
      <p:ext uri="{BB962C8B-B14F-4D97-AF65-F5344CB8AC3E}">
        <p14:creationId xmlns:p14="http://schemas.microsoft.com/office/powerpoint/2010/main" val="3573668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57225" y="0"/>
            <a:ext cx="6769100" cy="692150"/>
          </a:xfrm>
        </p:spPr>
        <p:txBody>
          <a:bodyPr>
            <a:normAutofit/>
          </a:bodyPr>
          <a:lstStyle/>
          <a:p>
            <a:pPr eaLnBrk="1" hangingPunct="1"/>
            <a:r>
              <a:rPr dirty="0" smtClean="0"/>
              <a:t>　「</a:t>
            </a:r>
            <a:r>
              <a:rPr lang="en-US" altLang="ja-JP" dirty="0" smtClean="0"/>
              <a:t>Web</a:t>
            </a:r>
            <a:r>
              <a:rPr dirty="0" smtClean="0"/>
              <a:t>アプリケーション構築」　カリキュラム詳細</a:t>
            </a:r>
            <a:endParaRPr sz="1600" dirty="0" smtClean="0"/>
          </a:p>
        </p:txBody>
      </p:sp>
      <p:sp>
        <p:nvSpPr>
          <p:cNvPr id="9" name="AutoShape 28"/>
          <p:cNvSpPr>
            <a:spLocks noChangeArrowheads="1"/>
          </p:cNvSpPr>
          <p:nvPr/>
        </p:nvSpPr>
        <p:spPr bwMode="auto">
          <a:xfrm>
            <a:off x="1531938" y="1824038"/>
            <a:ext cx="6807200" cy="315912"/>
          </a:xfrm>
          <a:prstGeom prst="roundRect">
            <a:avLst>
              <a:gd name="adj" fmla="val 16667"/>
            </a:avLst>
          </a:prstGeom>
          <a:solidFill>
            <a:srgbClr val="000080"/>
          </a:solidFill>
          <a:ln w="12700">
            <a:noFill/>
            <a:round/>
            <a:headEnd/>
            <a:tailEnd/>
          </a:ln>
          <a:effectLst/>
        </p:spPr>
        <p:txBody>
          <a:bodyPr anchor="ctr"/>
          <a:lstStyle/>
          <a:p>
            <a:pPr algn="ctr">
              <a:defRPr/>
            </a:pPr>
            <a:r>
              <a:rPr kumimoji="0" lang="ja-JP" altLang="en-US" sz="1000">
                <a:solidFill>
                  <a:schemeClr val="bg1"/>
                </a:solidFill>
                <a:effectLst>
                  <a:outerShdw blurRad="38100" dist="38100" dir="2700000" algn="tl">
                    <a:srgbClr val="000000"/>
                  </a:outerShdw>
                </a:effectLst>
                <a:latin typeface="HGPｺﾞｼｯｸE" pitchFamily="50" charset="-128"/>
                <a:ea typeface="HGPｺﾞｼｯｸE" pitchFamily="50" charset="-128"/>
              </a:rPr>
              <a:t>Ｗｅｂアプリケーション構築</a:t>
            </a:r>
            <a:endParaRPr kumimoji="0" lang="ja-JP" altLang="en-US" sz="1000">
              <a:solidFill>
                <a:schemeClr val="bg1"/>
              </a:solidFill>
              <a:effectLst>
                <a:outerShdw blurRad="38100" dist="38100" dir="2700000" algn="tl">
                  <a:srgbClr val="000000"/>
                </a:outerShdw>
              </a:effectLst>
              <a:latin typeface="ＭＳ Ｐゴシック" pitchFamily="50" charset="-128"/>
            </a:endParaRPr>
          </a:p>
        </p:txBody>
      </p:sp>
      <p:sp>
        <p:nvSpPr>
          <p:cNvPr id="14" name="Text Box 13"/>
          <p:cNvSpPr txBox="1">
            <a:spLocks noChangeArrowheads="1"/>
          </p:cNvSpPr>
          <p:nvPr/>
        </p:nvSpPr>
        <p:spPr bwMode="auto">
          <a:xfrm>
            <a:off x="1519238" y="1090613"/>
            <a:ext cx="7904162" cy="549275"/>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spAutoFit/>
          </a:bodyPr>
          <a:lstStyle>
            <a:lvl1pPr marL="182563" indent="-182563">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defRPr/>
            </a:pPr>
            <a:r>
              <a:rPr lang="ja-JP" altLang="en-US" sz="1000" dirty="0" smtClean="0">
                <a:latin typeface="HGPｺﾞｼｯｸM" pitchFamily="50" charset="-128"/>
                <a:ea typeface="HGPｺﾞｼｯｸM" pitchFamily="50" charset="-128"/>
              </a:rPr>
              <a:t>１． ＪａｖａによるＷｅｂアプリケーション構築を実践する。</a:t>
            </a:r>
          </a:p>
          <a:p>
            <a:pPr>
              <a:defRPr/>
            </a:pPr>
            <a:r>
              <a:rPr lang="ja-JP" altLang="en-US" sz="1000" dirty="0" smtClean="0">
                <a:latin typeface="HGPｺﾞｼｯｸM" pitchFamily="50" charset="-128"/>
                <a:ea typeface="HGPｺﾞｼｯｸM" pitchFamily="50" charset="-128"/>
              </a:rPr>
              <a:t>２．提示された仕様（</a:t>
            </a:r>
            <a:r>
              <a:rPr lang="en-US" altLang="ja-JP" sz="1000" dirty="0" smtClean="0">
                <a:latin typeface="HGPｺﾞｼｯｸM" pitchFamily="50" charset="-128"/>
                <a:ea typeface="HGPｺﾞｼｯｸM" pitchFamily="50" charset="-128"/>
              </a:rPr>
              <a:t>UML</a:t>
            </a:r>
            <a:r>
              <a:rPr lang="ja-JP" altLang="en-US" sz="1000" dirty="0" smtClean="0">
                <a:latin typeface="HGPｺﾞｼｯｸM" pitchFamily="50" charset="-128"/>
                <a:ea typeface="HGPｺﾞｼｯｸM" pitchFamily="50" charset="-128"/>
              </a:rPr>
              <a:t>クラス図、シーケンス図）によるショッピングサイトの実装、コーディング規約に準拠したソースコードの作成、動作確認チェック　</a:t>
            </a:r>
          </a:p>
          <a:p>
            <a:pPr>
              <a:defRPr/>
            </a:pPr>
            <a:r>
              <a:rPr lang="ja-JP" altLang="en-US" sz="1000" dirty="0" smtClean="0">
                <a:latin typeface="HGPｺﾞｼｯｸM" pitchFamily="50" charset="-128"/>
                <a:ea typeface="HGPｺﾞｼｯｸM" pitchFamily="50" charset="-128"/>
              </a:rPr>
              <a:t>　　シートを利用した動作確認を実施する。</a:t>
            </a:r>
          </a:p>
        </p:txBody>
      </p:sp>
      <p:sp>
        <p:nvSpPr>
          <p:cNvPr id="5" name="AutoShape 744"/>
          <p:cNvSpPr>
            <a:spLocks noChangeArrowheads="1"/>
          </p:cNvSpPr>
          <p:nvPr/>
        </p:nvSpPr>
        <p:spPr bwMode="auto">
          <a:xfrm>
            <a:off x="1519238" y="2209800"/>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１日目</a:t>
            </a:r>
          </a:p>
        </p:txBody>
      </p:sp>
      <p:sp>
        <p:nvSpPr>
          <p:cNvPr id="24582" name="Rectangle 749"/>
          <p:cNvSpPr>
            <a:spLocks noChangeArrowheads="1"/>
          </p:cNvSpPr>
          <p:nvPr/>
        </p:nvSpPr>
        <p:spPr bwMode="gray">
          <a:xfrm>
            <a:off x="1519238" y="2582863"/>
            <a:ext cx="2143125" cy="2190750"/>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１．概要説明</a:t>
            </a:r>
            <a:br>
              <a:rPr lang="ja-JP" altLang="en-US" sz="800">
                <a:latin typeface="HGPｺﾞｼｯｸM" pitchFamily="50" charset="-128"/>
                <a:ea typeface="HGPｺﾞｼｯｸM" pitchFamily="50" charset="-128"/>
              </a:rPr>
            </a:br>
            <a:r>
              <a:rPr lang="ja-JP" altLang="en-US" sz="800">
                <a:latin typeface="HGPｺﾞｼｯｸM" pitchFamily="50" charset="-128"/>
                <a:ea typeface="HGPｺﾞｼｯｸM" pitchFamily="50" charset="-128"/>
              </a:rPr>
              <a:t>進め方や今後の課題についての説明を行う。</a:t>
            </a:r>
          </a:p>
          <a:p>
            <a:pPr eaLnBrk="1" hangingPunct="1">
              <a:lnSpc>
                <a:spcPct val="90000"/>
              </a:lnSpc>
              <a:spcBef>
                <a:spcPct val="10000"/>
              </a:spcBef>
              <a:spcAft>
                <a:spcPct val="10000"/>
              </a:spcAft>
            </a:pPr>
            <a:endParaRPr lang="ja-JP" altLang="en-US" sz="800">
              <a:latin typeface="HGPｺﾞｼｯｸM" pitchFamily="50" charset="-128"/>
              <a:ea typeface="HGPｺﾞｼｯｸM" pitchFamily="50" charset="-128"/>
            </a:endParaRP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２．課題１</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a:t>
            </a:r>
            <a:r>
              <a:rPr lang="en-US" altLang="ja-JP" sz="800">
                <a:latin typeface="HGPｺﾞｼｯｸM" pitchFamily="50" charset="-128"/>
                <a:ea typeface="HGPｺﾞｼｯｸM" pitchFamily="50" charset="-128"/>
              </a:rPr>
              <a:t>Java</a:t>
            </a:r>
            <a:r>
              <a:rPr lang="ja-JP" altLang="en-US" sz="800">
                <a:latin typeface="HGPｺﾞｼｯｸM" pitchFamily="50" charset="-128"/>
                <a:ea typeface="HGPｺﾞｼｯｸM" pitchFamily="50" charset="-128"/>
              </a:rPr>
              <a:t>クラスや</a:t>
            </a:r>
            <a:r>
              <a:rPr lang="en-US" altLang="ja-JP" sz="800">
                <a:latin typeface="HGPｺﾞｼｯｸM" pitchFamily="50" charset="-128"/>
                <a:ea typeface="HGPｺﾞｼｯｸM" pitchFamily="50" charset="-128"/>
              </a:rPr>
              <a:t>JSP</a:t>
            </a:r>
            <a:r>
              <a:rPr lang="ja-JP" altLang="en-US" sz="800">
                <a:latin typeface="HGPｺﾞｼｯｸM" pitchFamily="50" charset="-128"/>
                <a:ea typeface="HGPｺﾞｼｯｸM" pitchFamily="50" charset="-128"/>
              </a:rPr>
              <a:t>を組み合わせ、システムとして動作する流れを実装する。</a:t>
            </a:r>
          </a:p>
        </p:txBody>
      </p:sp>
      <p:sp>
        <p:nvSpPr>
          <p:cNvPr id="7" name="AutoShape 744"/>
          <p:cNvSpPr>
            <a:spLocks noChangeArrowheads="1"/>
          </p:cNvSpPr>
          <p:nvPr/>
        </p:nvSpPr>
        <p:spPr bwMode="auto">
          <a:xfrm>
            <a:off x="3871913" y="2209800"/>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２日目</a:t>
            </a:r>
          </a:p>
        </p:txBody>
      </p:sp>
      <p:sp>
        <p:nvSpPr>
          <p:cNvPr id="8" name="AutoShape 744"/>
          <p:cNvSpPr>
            <a:spLocks noChangeArrowheads="1"/>
          </p:cNvSpPr>
          <p:nvPr/>
        </p:nvSpPr>
        <p:spPr bwMode="auto">
          <a:xfrm>
            <a:off x="6186488" y="2209800"/>
            <a:ext cx="2152650"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ja-JP" altLang="en-US" sz="1200">
                <a:effectLst>
                  <a:outerShdw blurRad="38100" dist="38100" dir="2700000" algn="tl">
                    <a:srgbClr val="FFFFFF"/>
                  </a:outerShdw>
                </a:effectLst>
                <a:latin typeface="ＭＳ Ｐゴシック" pitchFamily="50" charset="-128"/>
              </a:rPr>
              <a:t>３日目</a:t>
            </a:r>
          </a:p>
        </p:txBody>
      </p:sp>
      <p:sp>
        <p:nvSpPr>
          <p:cNvPr id="24585" name="Rectangle 749"/>
          <p:cNvSpPr>
            <a:spLocks noChangeArrowheads="1"/>
          </p:cNvSpPr>
          <p:nvPr/>
        </p:nvSpPr>
        <p:spPr bwMode="gray">
          <a:xfrm>
            <a:off x="3881438" y="2582863"/>
            <a:ext cx="2143125" cy="2190750"/>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74613" indent="-74613"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２．課題１つづき</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ログイン機能を実装する</a:t>
            </a:r>
          </a:p>
          <a:p>
            <a:pPr eaLnBrk="1" hangingPunct="1">
              <a:lnSpc>
                <a:spcPct val="90000"/>
              </a:lnSpc>
              <a:spcBef>
                <a:spcPct val="10000"/>
              </a:spcBef>
              <a:spcAft>
                <a:spcPct val="10000"/>
              </a:spcAft>
            </a:pPr>
            <a:endParaRPr lang="ja-JP" altLang="en-US" sz="800">
              <a:latin typeface="HGPｺﾞｼｯｸM" pitchFamily="50" charset="-128"/>
              <a:ea typeface="HGPｺﾞｼｯｸM" pitchFamily="50" charset="-128"/>
            </a:endParaRPr>
          </a:p>
          <a:p>
            <a:pPr eaLnBrk="1" hangingPunct="1">
              <a:lnSpc>
                <a:spcPct val="90000"/>
              </a:lnSpc>
              <a:spcBef>
                <a:spcPct val="10000"/>
              </a:spcBef>
              <a:spcAft>
                <a:spcPct val="10000"/>
              </a:spcAft>
            </a:pPr>
            <a:endParaRPr lang="ja-JP" altLang="en-US" sz="800">
              <a:latin typeface="HGPｺﾞｼｯｸM" pitchFamily="50" charset="-128"/>
              <a:ea typeface="HGPｺﾞｼｯｸM" pitchFamily="50" charset="-128"/>
            </a:endParaRP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３．課題２</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メニュー画面で商品一覧ボタンが押された時、システムで管理している商品情報の一覧表を表示する機能を実装する。 </a:t>
            </a:r>
          </a:p>
        </p:txBody>
      </p:sp>
      <p:sp>
        <p:nvSpPr>
          <p:cNvPr id="24586" name="Rectangle 749"/>
          <p:cNvSpPr>
            <a:spLocks noChangeArrowheads="1"/>
          </p:cNvSpPr>
          <p:nvPr/>
        </p:nvSpPr>
        <p:spPr bwMode="gray">
          <a:xfrm>
            <a:off x="6186488" y="2582863"/>
            <a:ext cx="2143125" cy="2176462"/>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92075" indent="-92075"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３．課題３</a:t>
            </a:r>
          </a:p>
          <a:p>
            <a:pPr eaLnBrk="1" hangingPunct="1">
              <a:lnSpc>
                <a:spcPct val="90000"/>
              </a:lnSpc>
              <a:spcBef>
                <a:spcPct val="10000"/>
              </a:spcBef>
              <a:spcAft>
                <a:spcPct val="10000"/>
              </a:spcAft>
            </a:pPr>
            <a:r>
              <a:rPr lang="ja-JP" altLang="en-US" sz="800">
                <a:latin typeface="HGPｺﾞｼｯｸM" pitchFamily="50" charset="-128"/>
                <a:ea typeface="HGPｺﾞｼｯｸM" pitchFamily="50" charset="-128"/>
              </a:rPr>
              <a:t>　商品一覧表に表示された商品から</a:t>
            </a:r>
            <a:r>
              <a:rPr lang="en-US" altLang="ja-JP" sz="800">
                <a:latin typeface="HGPｺﾞｼｯｸM" pitchFamily="50" charset="-128"/>
                <a:ea typeface="HGPｺﾞｼｯｸM" pitchFamily="50" charset="-128"/>
              </a:rPr>
              <a:t>1</a:t>
            </a:r>
            <a:r>
              <a:rPr lang="ja-JP" altLang="en-US" sz="800">
                <a:latin typeface="HGPｺﾞｼｯｸM" pitchFamily="50" charset="-128"/>
                <a:ea typeface="HGPｺﾞｼｯｸM" pitchFamily="50" charset="-128"/>
              </a:rPr>
              <a:t>つ商品を選択し、その後注文数量を入力することによって商品を注文する機能を実装する。</a:t>
            </a:r>
            <a:endParaRPr lang="en-US" altLang="ja-JP" sz="800">
              <a:latin typeface="HGPｺﾞｼｯｸM" pitchFamily="50" charset="-128"/>
              <a:ea typeface="HGPｺﾞｼｯｸM" pitchFamily="50" charset="-128"/>
            </a:endParaRPr>
          </a:p>
          <a:p>
            <a:pPr eaLnBrk="1" hangingPunct="1">
              <a:lnSpc>
                <a:spcPct val="90000"/>
              </a:lnSpc>
              <a:spcBef>
                <a:spcPct val="10000"/>
              </a:spcBef>
              <a:spcAft>
                <a:spcPct val="10000"/>
              </a:spcAft>
            </a:pPr>
            <a:endParaRPr lang="en-US" altLang="ja-JP" sz="800">
              <a:latin typeface="HGPｺﾞｼｯｸM" pitchFamily="50" charset="-128"/>
              <a:ea typeface="HGPｺﾞｼｯｸM" pitchFamily="50" charset="-128"/>
            </a:endParaRPr>
          </a:p>
          <a:p>
            <a:pPr eaLnBrk="1" hangingPunct="1">
              <a:lnSpc>
                <a:spcPct val="90000"/>
              </a:lnSpc>
              <a:spcBef>
                <a:spcPct val="10000"/>
              </a:spcBef>
              <a:spcAft>
                <a:spcPct val="10000"/>
              </a:spcAft>
            </a:pPr>
            <a:r>
              <a:rPr lang="en-US" altLang="ja-JP" sz="800">
                <a:latin typeface="HGPｺﾞｼｯｸM" pitchFamily="50" charset="-128"/>
                <a:ea typeface="HGPｺﾞｼｯｸM" pitchFamily="50" charset="-128"/>
              </a:rPr>
              <a:t>4</a:t>
            </a:r>
            <a:r>
              <a:rPr lang="ja-JP" altLang="en-US" sz="800">
                <a:latin typeface="HGPｺﾞｼｯｸM" pitchFamily="50" charset="-128"/>
                <a:ea typeface="HGPｺﾞｼｯｸM" pitchFamily="50" charset="-128"/>
              </a:rPr>
              <a:t>．全体振り返り</a:t>
            </a:r>
          </a:p>
          <a:p>
            <a:pPr eaLnBrk="1" hangingPunct="1">
              <a:lnSpc>
                <a:spcPct val="90000"/>
              </a:lnSpc>
              <a:spcBef>
                <a:spcPct val="10000"/>
              </a:spcBef>
              <a:spcAft>
                <a:spcPct val="10000"/>
              </a:spcAft>
            </a:pPr>
            <a:endParaRPr lang="ja-JP" altLang="en-US" sz="800">
              <a:latin typeface="HGPｺﾞｼｯｸM" pitchFamily="50" charset="-128"/>
              <a:ea typeface="HGPｺﾞｼｯｸM" pitchFamily="50" charset="-128"/>
            </a:endParaRPr>
          </a:p>
        </p:txBody>
      </p:sp>
      <p:sp>
        <p:nvSpPr>
          <p:cNvPr id="24587" name="Rectangle 3"/>
          <p:cNvSpPr>
            <a:spLocks noChangeArrowheads="1"/>
          </p:cNvSpPr>
          <p:nvPr/>
        </p:nvSpPr>
        <p:spPr bwMode="auto">
          <a:xfrm>
            <a:off x="273050" y="730250"/>
            <a:ext cx="957738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8288" indent="-268288"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spcBef>
                <a:spcPct val="20000"/>
              </a:spcBef>
              <a:buFont typeface="Wingdings" pitchFamily="2" charset="2"/>
              <a:buNone/>
            </a:pPr>
            <a:r>
              <a:rPr lang="ja-JP" altLang="ja-JP" sz="1800"/>
              <a:t>Ｗｅｂアプリケーション構築研修の実施内容は以下の通りです。</a:t>
            </a:r>
          </a:p>
        </p:txBody>
      </p:sp>
    </p:spTree>
    <p:extLst>
      <p:ext uri="{BB962C8B-B14F-4D97-AF65-F5344CB8AC3E}">
        <p14:creationId xmlns:p14="http://schemas.microsoft.com/office/powerpoint/2010/main" val="295027524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981625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463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lstStyle/>
          <a:p>
            <a:r>
              <a:rPr kumimoji="1" lang="ja-JP" altLang="en-US" dirty="0" smtClean="0"/>
              <a:t>■ 研修成果報告、スキル調査</a:t>
            </a:r>
            <a:endParaRPr kumimoji="1" lang="en-US" altLang="ja-JP" dirty="0" smtClean="0"/>
          </a:p>
          <a:p>
            <a:r>
              <a:rPr lang="en-US" altLang="ja-JP" dirty="0" smtClean="0"/>
              <a:t>	</a:t>
            </a:r>
            <a:r>
              <a:rPr lang="ja-JP" altLang="en-US" dirty="0" smtClean="0"/>
              <a:t>→第３</a:t>
            </a:r>
            <a:r>
              <a:rPr lang="en-US" altLang="ja-JP" dirty="0" smtClean="0"/>
              <a:t>G</a:t>
            </a:r>
            <a:r>
              <a:rPr lang="ja-JP" altLang="en-US" dirty="0" err="1" smtClean="0"/>
              <a:t>での</a:t>
            </a:r>
            <a:r>
              <a:rPr lang="ja-JP" altLang="en-US" dirty="0" smtClean="0"/>
              <a:t>実務をする上で、</a:t>
            </a:r>
            <a:r>
              <a:rPr lang="en-US" altLang="ja-JP" dirty="0" smtClean="0"/>
              <a:t>MSE</a:t>
            </a:r>
            <a:r>
              <a:rPr lang="ja-JP" altLang="en-US" dirty="0" smtClean="0"/>
              <a:t>研修での不足を聞き取り調査</a:t>
            </a:r>
            <a:endParaRPr lang="en-US" altLang="ja-JP" dirty="0" smtClean="0"/>
          </a:p>
          <a:p>
            <a:endParaRPr lang="en-US" altLang="ja-JP" dirty="0"/>
          </a:p>
          <a:p>
            <a:r>
              <a:rPr kumimoji="1" lang="ja-JP" altLang="en-US" dirty="0" smtClean="0"/>
              <a:t>■ </a:t>
            </a:r>
            <a:r>
              <a:rPr kumimoji="1" lang="en-US" altLang="ja-JP" dirty="0" smtClean="0"/>
              <a:t>Eclipse</a:t>
            </a:r>
          </a:p>
          <a:p>
            <a:r>
              <a:rPr kumimoji="1" lang="en-US" altLang="ja-JP" dirty="0" smtClean="0"/>
              <a:t>	</a:t>
            </a:r>
            <a:r>
              <a:rPr kumimoji="1" lang="ja-JP" altLang="en-US" dirty="0" smtClean="0"/>
              <a:t>ツールの使用方法</a:t>
            </a:r>
            <a:endParaRPr kumimoji="1" lang="en-US" altLang="ja-JP" dirty="0" smtClean="0"/>
          </a:p>
          <a:p>
            <a:r>
              <a:rPr kumimoji="1" lang="en-US" altLang="ja-JP" dirty="0" smtClean="0"/>
              <a:t>		</a:t>
            </a:r>
            <a:r>
              <a:rPr kumimoji="1" lang="ja-JP" altLang="en-US" dirty="0" smtClean="0"/>
              <a:t>・</a:t>
            </a:r>
            <a:r>
              <a:rPr kumimoji="1" lang="en-US" altLang="ja-JP" dirty="0" smtClean="0"/>
              <a:t>Tomcat</a:t>
            </a:r>
          </a:p>
          <a:p>
            <a:r>
              <a:rPr lang="en-US" altLang="ja-JP" dirty="0" smtClean="0"/>
              <a:t>		</a:t>
            </a:r>
            <a:r>
              <a:rPr lang="ja-JP" altLang="en-US" dirty="0" smtClean="0"/>
              <a:t>・</a:t>
            </a:r>
            <a:r>
              <a:rPr lang="en-US" altLang="ja-JP" dirty="0" err="1" smtClean="0"/>
              <a:t>Subclipse</a:t>
            </a:r>
            <a:endParaRPr kumimoji="1" lang="en-US" altLang="ja-JP" dirty="0" smtClean="0"/>
          </a:p>
          <a:p>
            <a:r>
              <a:rPr lang="en-US" altLang="ja-JP" dirty="0" smtClean="0"/>
              <a:t>	</a:t>
            </a:r>
            <a:r>
              <a:rPr lang="ja-JP" altLang="en-US" dirty="0" smtClean="0"/>
              <a:t>プラグイン開発（坂本さん）</a:t>
            </a:r>
            <a:endParaRPr lang="en-US" altLang="ja-JP" dirty="0" smtClean="0"/>
          </a:p>
          <a:p>
            <a:endParaRPr lang="en-US" altLang="ja-JP" dirty="0"/>
          </a:p>
          <a:p>
            <a:r>
              <a:rPr lang="ja-JP" altLang="en-US" dirty="0"/>
              <a:t>■ </a:t>
            </a:r>
            <a:r>
              <a:rPr kumimoji="1" lang="en-US" altLang="ja-JP" dirty="0" err="1" smtClean="0"/>
              <a:t>TortoiseSVN</a:t>
            </a:r>
            <a:r>
              <a:rPr kumimoji="1" lang="en-US" altLang="ja-JP" dirty="0" smtClean="0"/>
              <a:t>(</a:t>
            </a:r>
            <a:r>
              <a:rPr kumimoji="1" lang="en-US" altLang="ja-JP" dirty="0" err="1" smtClean="0"/>
              <a:t>Git</a:t>
            </a:r>
            <a:r>
              <a:rPr kumimoji="1" lang="en-US" altLang="ja-JP" dirty="0" smtClean="0"/>
              <a:t>)</a:t>
            </a:r>
          </a:p>
          <a:p>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補足研修</a:t>
            </a:r>
            <a:endParaRPr kumimoji="1" lang="ja-JP" altLang="en-US" dirty="0"/>
          </a:p>
        </p:txBody>
      </p:sp>
    </p:spTree>
    <p:extLst>
      <p:ext uri="{BB962C8B-B14F-4D97-AF65-F5344CB8AC3E}">
        <p14:creationId xmlns:p14="http://schemas.microsoft.com/office/powerpoint/2010/main" val="106811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lstStyle/>
          <a:p>
            <a:r>
              <a:rPr kumimoji="1" lang="ja-JP" altLang="en-US" dirty="0" smtClean="0"/>
              <a:t>システム開発の流れを体験　→　</a:t>
            </a:r>
            <a:r>
              <a:rPr kumimoji="1" lang="en-US" altLang="ja-JP" dirty="0" smtClean="0"/>
              <a:t>4</a:t>
            </a:r>
            <a:r>
              <a:rPr kumimoji="1" lang="ja-JP" altLang="en-US" dirty="0" smtClean="0"/>
              <a:t>人で</a:t>
            </a:r>
            <a:r>
              <a:rPr kumimoji="1" lang="en-US" altLang="ja-JP" dirty="0" smtClean="0"/>
              <a:t>4</a:t>
            </a:r>
            <a:r>
              <a:rPr lang="ja-JP" altLang="en-US" dirty="0" smtClean="0"/>
              <a:t>作品。競争ではなく協調して開発する</a:t>
            </a:r>
            <a:endParaRPr kumimoji="1" lang="en-US" altLang="ja-JP" dirty="0" smtClean="0"/>
          </a:p>
          <a:p>
            <a:endParaRPr kumimoji="1" lang="en-US" altLang="ja-JP" dirty="0" smtClean="0"/>
          </a:p>
          <a:p>
            <a:r>
              <a:rPr kumimoji="1" lang="ja-JP" altLang="en-US" dirty="0" smtClean="0"/>
              <a:t>①見積もり（計画）</a:t>
            </a:r>
            <a:endParaRPr lang="en-US" altLang="ja-JP" dirty="0"/>
          </a:p>
          <a:p>
            <a:r>
              <a:rPr kumimoji="1" lang="en-US" altLang="ja-JP" dirty="0" smtClean="0"/>
              <a:t>	</a:t>
            </a:r>
            <a:r>
              <a:rPr kumimoji="1" lang="ja-JP" altLang="en-US" dirty="0" smtClean="0"/>
              <a:t>使用ソフトや機材の調査、各工数の見積もり</a:t>
            </a:r>
            <a:endParaRPr kumimoji="1" lang="en-US" altLang="ja-JP" dirty="0" smtClean="0"/>
          </a:p>
          <a:p>
            <a:endParaRPr kumimoji="1" lang="en-US" altLang="ja-JP" dirty="0" smtClean="0"/>
          </a:p>
          <a:p>
            <a:r>
              <a:rPr kumimoji="1" lang="ja-JP" altLang="en-US" dirty="0" smtClean="0"/>
              <a:t>②設計</a:t>
            </a:r>
            <a:endParaRPr kumimoji="1" lang="en-US" altLang="ja-JP" dirty="0" smtClean="0"/>
          </a:p>
          <a:p>
            <a:r>
              <a:rPr lang="en-US" altLang="ja-JP" dirty="0" smtClean="0"/>
              <a:t>	UML</a:t>
            </a:r>
            <a:r>
              <a:rPr lang="ja-JP" altLang="en-US" dirty="0" smtClean="0"/>
              <a:t>？</a:t>
            </a:r>
            <a:endParaRPr lang="en-US" altLang="ja-JP" dirty="0" smtClean="0"/>
          </a:p>
          <a:p>
            <a:endParaRPr lang="en-US" altLang="ja-JP" dirty="0"/>
          </a:p>
          <a:p>
            <a:r>
              <a:rPr lang="ja-JP" altLang="en-US" dirty="0"/>
              <a:t>③</a:t>
            </a:r>
            <a:r>
              <a:rPr kumimoji="1" lang="ja-JP" altLang="en-US" dirty="0" smtClean="0"/>
              <a:t>実装</a:t>
            </a:r>
            <a:endParaRPr kumimoji="1" lang="en-US" altLang="ja-JP" dirty="0" smtClean="0"/>
          </a:p>
          <a:p>
            <a:r>
              <a:rPr lang="en-US" altLang="ja-JP" dirty="0" smtClean="0"/>
              <a:t>	Java</a:t>
            </a:r>
          </a:p>
          <a:p>
            <a:endParaRPr lang="en-US" altLang="ja-JP" dirty="0"/>
          </a:p>
          <a:p>
            <a:r>
              <a:rPr lang="ja-JP" altLang="en-US" dirty="0"/>
              <a:t>④</a:t>
            </a:r>
            <a:r>
              <a:rPr kumimoji="1" lang="ja-JP" altLang="en-US" dirty="0" smtClean="0"/>
              <a:t>テスト</a:t>
            </a:r>
            <a:endParaRPr kumimoji="1" lang="en-US" altLang="ja-JP" dirty="0" smtClean="0"/>
          </a:p>
          <a:p>
            <a:r>
              <a:rPr lang="en-US" altLang="ja-JP" dirty="0" smtClean="0"/>
              <a:t>	</a:t>
            </a:r>
            <a:r>
              <a:rPr lang="ja-JP" altLang="en-US" dirty="0" smtClean="0"/>
              <a:t>テストケース作成、実施</a:t>
            </a:r>
            <a:endParaRPr lang="en-US" altLang="ja-JP" dirty="0"/>
          </a:p>
          <a:p>
            <a:r>
              <a:rPr kumimoji="1" lang="ja-JP" altLang="en-US" dirty="0" smtClean="0"/>
              <a:t>↓</a:t>
            </a:r>
            <a:endParaRPr kumimoji="1" lang="en-US" altLang="ja-JP" dirty="0" smtClean="0"/>
          </a:p>
          <a:p>
            <a:r>
              <a:rPr lang="ja-JP" altLang="en-US" dirty="0" smtClean="0"/>
              <a:t>完成＆発表</a:t>
            </a:r>
            <a:endParaRPr kumimoji="1" lang="ja-JP" altLang="en-US" dirty="0"/>
          </a:p>
        </p:txBody>
      </p:sp>
      <p:sp>
        <p:nvSpPr>
          <p:cNvPr id="3" name="タイトル 2"/>
          <p:cNvSpPr>
            <a:spLocks noGrp="1"/>
          </p:cNvSpPr>
          <p:nvPr>
            <p:ph type="title"/>
          </p:nvPr>
        </p:nvSpPr>
        <p:spPr/>
        <p:txBody>
          <a:bodyPr/>
          <a:lstStyle/>
          <a:p>
            <a:r>
              <a:rPr kumimoji="1" lang="ja-JP" altLang="en-US" dirty="0" smtClean="0"/>
              <a:t>長期研修の場合</a:t>
            </a:r>
            <a:endParaRPr kumimoji="1" lang="ja-JP" altLang="en-US" dirty="0"/>
          </a:p>
        </p:txBody>
      </p:sp>
    </p:spTree>
    <p:extLst>
      <p:ext uri="{BB962C8B-B14F-4D97-AF65-F5344CB8AC3E}">
        <p14:creationId xmlns:p14="http://schemas.microsoft.com/office/powerpoint/2010/main" val="158554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0"/>
          </p:nvPr>
        </p:nvSpPr>
        <p:spPr/>
        <p:txBody>
          <a:bodyPr/>
          <a:lstStyle/>
          <a:p>
            <a:r>
              <a:rPr kumimoji="1" lang="ja-JP" altLang="en-US" dirty="0" smtClean="0"/>
              <a:t>研修期間</a:t>
            </a:r>
            <a:endParaRPr kumimoji="1" lang="en-US" altLang="ja-JP" dirty="0" smtClean="0"/>
          </a:p>
          <a:p>
            <a:endParaRPr lang="en-US" altLang="ja-JP" dirty="0"/>
          </a:p>
          <a:p>
            <a:r>
              <a:rPr kumimoji="1" lang="ja-JP" altLang="en-US" dirty="0" smtClean="0"/>
              <a:t>研修内容</a:t>
            </a:r>
            <a:endParaRPr kumimoji="1" lang="en-US" altLang="ja-JP" dirty="0" smtClean="0"/>
          </a:p>
          <a:p>
            <a:r>
              <a:rPr lang="en-US" altLang="ja-JP" dirty="0" smtClean="0"/>
              <a:t>	Raspberry Pi</a:t>
            </a:r>
          </a:p>
          <a:p>
            <a:r>
              <a:rPr lang="en-US" altLang="ja-JP" dirty="0"/>
              <a:t>	</a:t>
            </a:r>
            <a:r>
              <a:rPr lang="en-US" altLang="ja-JP" dirty="0" smtClean="0"/>
              <a:t>ZIPC</a:t>
            </a:r>
          </a:p>
          <a:p>
            <a:r>
              <a:rPr lang="en-US" altLang="ja-JP" dirty="0"/>
              <a:t>	</a:t>
            </a:r>
          </a:p>
          <a:p>
            <a:r>
              <a:rPr kumimoji="1" lang="en-US" altLang="ja-JP" dirty="0" smtClean="0"/>
              <a:t>	</a:t>
            </a:r>
            <a:r>
              <a:rPr kumimoji="1" lang="ja-JP" altLang="en-US" dirty="0" smtClean="0"/>
              <a:t>音声認識　（願望）</a:t>
            </a:r>
            <a:endParaRPr kumimoji="1" lang="en-US" altLang="ja-JP" dirty="0" smtClean="0"/>
          </a:p>
          <a:p>
            <a:r>
              <a:rPr lang="en-US" altLang="ja-JP"/>
              <a:t>	</a:t>
            </a:r>
            <a:endParaRPr kumimoji="1" lang="en-US" altLang="ja-JP" dirty="0" smtClean="0"/>
          </a:p>
          <a:p>
            <a:endParaRPr kumimoji="1" lang="en-US" altLang="ja-JP" dirty="0" smtClean="0"/>
          </a:p>
          <a:p>
            <a:endParaRPr lang="en-US" altLang="ja-JP" dirty="0"/>
          </a:p>
          <a:p>
            <a:endParaRPr kumimoji="1" lang="ja-JP" altLang="en-US" dirty="0"/>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61903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4"/>
          <p:cNvSpPr>
            <a:spLocks noGrp="1"/>
          </p:cNvSpPr>
          <p:nvPr>
            <p:ph type="title"/>
          </p:nvPr>
        </p:nvSpPr>
        <p:spPr>
          <a:xfrm>
            <a:off x="846755" y="124845"/>
            <a:ext cx="7093024" cy="475540"/>
          </a:xfrm>
        </p:spPr>
        <p:txBody>
          <a:bodyPr/>
          <a:lstStyle/>
          <a:p>
            <a:r>
              <a:rPr kumimoji="1" lang="en-US" altLang="ja-JP" dirty="0" smtClean="0"/>
              <a:t>1. </a:t>
            </a:r>
            <a:r>
              <a:rPr kumimoji="1" lang="ja-JP" altLang="en-US" dirty="0" smtClean="0"/>
              <a:t>全体概要</a:t>
            </a:r>
            <a:endParaRPr kumimoji="1" lang="ja-JP" altLang="en-US" dirty="0"/>
          </a:p>
        </p:txBody>
      </p:sp>
      <p:sp>
        <p:nvSpPr>
          <p:cNvPr id="13" name="テキスト ボックス 12"/>
          <p:cNvSpPr txBox="1"/>
          <p:nvPr/>
        </p:nvSpPr>
        <p:spPr>
          <a:xfrm>
            <a:off x="217487" y="842527"/>
            <a:ext cx="9494837" cy="614133"/>
          </a:xfrm>
          <a:prstGeom prst="rect">
            <a:avLst/>
          </a:prstGeom>
          <a:noFill/>
          <a:ln w="9525">
            <a:solidFill>
              <a:schemeClr val="accent3"/>
            </a:solidFill>
          </a:ln>
        </p:spPr>
        <p:txBody>
          <a:bodyPr wrap="square" rtlCol="0" anchor="ctr">
            <a:noAutofit/>
          </a:bodyPr>
          <a:lstStyle/>
          <a:p>
            <a:pPr>
              <a:buClr>
                <a:schemeClr val="accent4"/>
              </a:buClr>
            </a:pPr>
            <a:r>
              <a:rPr lang="ja-JP" altLang="en-US" sz="1400" dirty="0">
                <a:latin typeface="+mn-ea"/>
              </a:rPr>
              <a:t>新入社員研修</a:t>
            </a:r>
            <a:r>
              <a:rPr lang="ja-JP" altLang="en-US" sz="1400" dirty="0" smtClean="0">
                <a:latin typeface="+mn-ea"/>
              </a:rPr>
              <a:t>は情報処理に必要な要素技術に関する知識と、プログラミング（</a:t>
            </a:r>
            <a:r>
              <a:rPr lang="en-US" altLang="ja-JP" sz="1400" dirty="0" smtClean="0">
                <a:latin typeface="+mn-ea"/>
              </a:rPr>
              <a:t>C</a:t>
            </a:r>
            <a:r>
              <a:rPr lang="ja-JP" altLang="en-US" sz="1400" dirty="0" smtClean="0">
                <a:latin typeface="+mn-ea"/>
              </a:rPr>
              <a:t>言語</a:t>
            </a:r>
            <a:r>
              <a:rPr lang="en-US" altLang="ja-JP" sz="1400" dirty="0" smtClean="0">
                <a:latin typeface="+mn-ea"/>
              </a:rPr>
              <a:t>+JAVA</a:t>
            </a:r>
            <a:r>
              <a:rPr lang="ja-JP" altLang="en-US" sz="1400" dirty="0" smtClean="0">
                <a:latin typeface="+mn-ea"/>
              </a:rPr>
              <a:t>）の習得で構成されています。</a:t>
            </a:r>
            <a:endParaRPr lang="ja-JP" altLang="en-US" sz="1400" dirty="0">
              <a:latin typeface="+mn-ea"/>
            </a:endParaRPr>
          </a:p>
        </p:txBody>
      </p:sp>
      <p:graphicFrame>
        <p:nvGraphicFramePr>
          <p:cNvPr id="24" name="コンテンツ プレースホルダー 7"/>
          <p:cNvGraphicFramePr>
            <a:graphicFrameLocks/>
          </p:cNvGraphicFramePr>
          <p:nvPr>
            <p:extLst>
              <p:ext uri="{D42A27DB-BD31-4B8C-83A1-F6EECF244321}">
                <p14:modId xmlns:p14="http://schemas.microsoft.com/office/powerpoint/2010/main" val="2963467092"/>
              </p:ext>
            </p:extLst>
          </p:nvPr>
        </p:nvGraphicFramePr>
        <p:xfrm>
          <a:off x="223284" y="1616131"/>
          <a:ext cx="9489040" cy="4869728"/>
        </p:xfrm>
        <a:graphic>
          <a:graphicData uri="http://schemas.openxmlformats.org/drawingml/2006/table">
            <a:tbl>
              <a:tblPr firstRow="1" bandRow="1">
                <a:tableStyleId>{21E4AEA4-8DFA-4A89-87EB-49C32662AFE0}</a:tableStyleId>
              </a:tblPr>
              <a:tblGrid>
                <a:gridCol w="1275907"/>
                <a:gridCol w="8213133"/>
              </a:tblGrid>
              <a:tr h="351302">
                <a:tc>
                  <a:txBody>
                    <a:bodyPr/>
                    <a:lstStyle/>
                    <a:p>
                      <a:pPr algn="ctr">
                        <a:spcAft>
                          <a:spcPts val="600"/>
                        </a:spcAft>
                      </a:pPr>
                      <a:r>
                        <a:rPr kumimoji="1" lang="ja-JP" altLang="en-US" sz="1000" dirty="0" smtClean="0"/>
                        <a:t>項目</a:t>
                      </a:r>
                      <a:endParaRPr kumimoji="1" lang="ja-JP" altLang="en-US" sz="1000" b="0" dirty="0">
                        <a:solidFill>
                          <a:schemeClr val="bg1"/>
                        </a:solidFill>
                        <a:latin typeface="+mn-ea"/>
                        <a:ea typeface="+mn-ea"/>
                      </a:endParaRPr>
                    </a:p>
                  </a:txBody>
                  <a:tcPr anchor="ctr"/>
                </a:tc>
                <a:tc>
                  <a:txBody>
                    <a:bodyPr/>
                    <a:lstStyle/>
                    <a:p>
                      <a:pPr algn="ctr">
                        <a:spcAft>
                          <a:spcPts val="600"/>
                        </a:spcAft>
                      </a:pPr>
                      <a:r>
                        <a:rPr kumimoji="1" lang="ja-JP" altLang="en-US" sz="1000" dirty="0" smtClean="0"/>
                        <a:t>内容</a:t>
                      </a:r>
                      <a:endParaRPr kumimoji="1" lang="ja-JP" altLang="en-US" sz="1000" b="0" dirty="0">
                        <a:solidFill>
                          <a:schemeClr val="bg1"/>
                        </a:solidFill>
                        <a:latin typeface="+mn-ea"/>
                        <a:ea typeface="+mn-ea"/>
                      </a:endParaRPr>
                    </a:p>
                  </a:txBody>
                  <a:tcPr anchor="ctr"/>
                </a:tc>
              </a:tr>
              <a:tr h="532540">
                <a:tc>
                  <a:txBody>
                    <a:bodyPr/>
                    <a:lstStyle/>
                    <a:p>
                      <a:pPr algn="ctr"/>
                      <a:r>
                        <a:rPr kumimoji="1" lang="ja-JP" altLang="en-US" sz="1600" dirty="0" smtClean="0"/>
                        <a:t>日　　　時</a:t>
                      </a:r>
                      <a:endParaRPr kumimoji="1" lang="ja-JP" altLang="en-US" sz="1600" b="0" dirty="0">
                        <a:latin typeface="+mn-ea"/>
                        <a:ea typeface="+mn-ea"/>
                        <a:cs typeface="Meiryo UI" panose="020B0604030504040204" pitchFamily="50" charset="-128"/>
                      </a:endParaRPr>
                    </a:p>
                  </a:txBody>
                  <a:tcPr anchor="ctr"/>
                </a:tc>
                <a:tc>
                  <a:txBody>
                    <a:bodyPr/>
                    <a:lstStyle/>
                    <a:p>
                      <a:r>
                        <a:rPr kumimoji="1" lang="en-US" altLang="ja-JP" sz="900" dirty="0" smtClean="0"/>
                        <a:t>2016</a:t>
                      </a:r>
                      <a:r>
                        <a:rPr kumimoji="1" lang="ja-JP" altLang="en-US" sz="900" dirty="0" smtClean="0"/>
                        <a:t>年　</a:t>
                      </a:r>
                      <a:r>
                        <a:rPr kumimoji="1" lang="en-US" altLang="ja-JP" sz="1400" dirty="0" smtClean="0"/>
                        <a:t>4</a:t>
                      </a:r>
                      <a:r>
                        <a:rPr kumimoji="1" lang="ja-JP" altLang="en-US" sz="1400" dirty="0" smtClean="0"/>
                        <a:t>月</a:t>
                      </a:r>
                      <a:r>
                        <a:rPr kumimoji="1" lang="en-US" altLang="ja-JP" sz="1400" dirty="0" smtClean="0"/>
                        <a:t>11</a:t>
                      </a:r>
                      <a:r>
                        <a:rPr kumimoji="1" lang="ja-JP" altLang="en-US" sz="1400" dirty="0" smtClean="0"/>
                        <a:t>日（月）　～　</a:t>
                      </a:r>
                      <a:r>
                        <a:rPr kumimoji="1" lang="en-US" altLang="ja-JP" sz="900" dirty="0" smtClean="0"/>
                        <a:t>2016</a:t>
                      </a:r>
                      <a:r>
                        <a:rPr kumimoji="1" lang="ja-JP" altLang="en-US" sz="900" dirty="0" smtClean="0"/>
                        <a:t>年　</a:t>
                      </a:r>
                      <a:r>
                        <a:rPr kumimoji="1" lang="en-US" altLang="ja-JP" sz="1400" dirty="0" smtClean="0"/>
                        <a:t>5</a:t>
                      </a:r>
                      <a:r>
                        <a:rPr kumimoji="1" lang="ja-JP" altLang="en-US" sz="1400" dirty="0" smtClean="0"/>
                        <a:t>月</a:t>
                      </a:r>
                      <a:r>
                        <a:rPr kumimoji="1" lang="en-US" altLang="ja-JP" sz="1400" dirty="0" smtClean="0"/>
                        <a:t>31</a:t>
                      </a:r>
                      <a:r>
                        <a:rPr kumimoji="1" lang="ja-JP" altLang="en-US" sz="1400" dirty="0" smtClean="0"/>
                        <a:t>日（火）　</a:t>
                      </a:r>
                      <a:r>
                        <a:rPr kumimoji="1" lang="ja-JP" altLang="en-US" sz="900" dirty="0" smtClean="0"/>
                        <a:t>（全</a:t>
                      </a:r>
                      <a:r>
                        <a:rPr kumimoji="1" lang="en-US" altLang="ja-JP" sz="900" dirty="0" smtClean="0"/>
                        <a:t>26</a:t>
                      </a:r>
                      <a:r>
                        <a:rPr kumimoji="1" lang="ja-JP" altLang="en-US" sz="900" dirty="0" smtClean="0"/>
                        <a:t>日間）</a:t>
                      </a:r>
                      <a:r>
                        <a:rPr kumimoji="1" lang="ja-JP" altLang="en-US" sz="1400" dirty="0" smtClean="0"/>
                        <a:t>　　</a:t>
                      </a:r>
                      <a:r>
                        <a:rPr kumimoji="1" lang="en-US" altLang="ja-JP" sz="1400" dirty="0" smtClean="0"/>
                        <a:t>9</a:t>
                      </a:r>
                      <a:r>
                        <a:rPr kumimoji="1" lang="ja-JP" altLang="en-US" sz="1400" dirty="0" smtClean="0"/>
                        <a:t>：</a:t>
                      </a:r>
                      <a:r>
                        <a:rPr kumimoji="1" lang="en-US" altLang="ja-JP" sz="1400" dirty="0" smtClean="0"/>
                        <a:t>00</a:t>
                      </a:r>
                      <a:r>
                        <a:rPr kumimoji="1" lang="ja-JP" altLang="en-US" sz="1400" dirty="0" smtClean="0"/>
                        <a:t>～</a:t>
                      </a:r>
                      <a:r>
                        <a:rPr kumimoji="1" lang="en-US" altLang="ja-JP" sz="1400" dirty="0" smtClean="0"/>
                        <a:t>17</a:t>
                      </a:r>
                      <a:r>
                        <a:rPr kumimoji="1" lang="ja-JP" altLang="en-US" sz="1400" dirty="0" smtClean="0"/>
                        <a:t>：</a:t>
                      </a:r>
                      <a:r>
                        <a:rPr kumimoji="1" lang="en-US" altLang="ja-JP" sz="1400" dirty="0" smtClean="0"/>
                        <a:t>30</a:t>
                      </a:r>
                      <a:endParaRPr kumimoji="1" lang="ja-JP" altLang="en-US" sz="1400" b="0" dirty="0" smtClean="0">
                        <a:solidFill>
                          <a:schemeClr val="tx1"/>
                        </a:solidFill>
                        <a:latin typeface="+mn-ea"/>
                        <a:ea typeface="+mn-ea"/>
                        <a:cs typeface="Meiryo UI" panose="020B0604030504040204" pitchFamily="50" charset="-128"/>
                      </a:endParaRPr>
                    </a:p>
                  </a:txBody>
                  <a:tcPr anchor="ctr"/>
                </a:tc>
              </a:tr>
              <a:tr h="539302">
                <a:tc>
                  <a:txBody>
                    <a:bodyPr/>
                    <a:lstStyle/>
                    <a:p>
                      <a:pPr algn="ctr"/>
                      <a:r>
                        <a:rPr kumimoji="1" lang="ja-JP" altLang="en-US" sz="1600" dirty="0" smtClean="0"/>
                        <a:t>会　　　場</a:t>
                      </a:r>
                      <a:endParaRPr kumimoji="1" lang="ja-JP" altLang="en-US" sz="1600" b="0" dirty="0">
                        <a:latin typeface="+mn-ea"/>
                        <a:ea typeface="+mn-ea"/>
                        <a:cs typeface="Meiryo UI" panose="020B0604030504040204" pitchFamily="50" charset="-128"/>
                      </a:endParaRPr>
                    </a:p>
                  </a:txBody>
                  <a:tcPr anchor="ctr"/>
                </a:tc>
                <a:tc>
                  <a:txBody>
                    <a:bodyPr/>
                    <a:lstStyle/>
                    <a:p>
                      <a:r>
                        <a:rPr kumimoji="1" lang="en-US" altLang="ja-JP" sz="1400" dirty="0" smtClean="0"/>
                        <a:t>NTT</a:t>
                      </a:r>
                      <a:r>
                        <a:rPr kumimoji="1" lang="ja-JP" altLang="en-US" sz="1400" dirty="0" smtClean="0"/>
                        <a:t>データ</a:t>
                      </a:r>
                      <a:r>
                        <a:rPr kumimoji="1" lang="en-US" altLang="ja-JP" sz="1400" dirty="0" smtClean="0"/>
                        <a:t>MSE</a:t>
                      </a:r>
                      <a:r>
                        <a:rPr kumimoji="1" lang="ja-JP" altLang="en-US" sz="1400" dirty="0" smtClean="0"/>
                        <a:t>様　研修室（新横浜）</a:t>
                      </a:r>
                      <a:endParaRPr kumimoji="1" lang="ja-JP" altLang="en-US" sz="1400" b="0" dirty="0" smtClean="0">
                        <a:latin typeface="+mn-ea"/>
                        <a:ea typeface="+mn-ea"/>
                        <a:cs typeface="Meiryo UI" panose="020B0604030504040204" pitchFamily="50" charset="-128"/>
                      </a:endParaRPr>
                    </a:p>
                  </a:txBody>
                  <a:tcPr anchor="ctr"/>
                </a:tc>
              </a:tr>
              <a:tr h="456882">
                <a:tc>
                  <a:txBody>
                    <a:bodyPr/>
                    <a:lstStyle/>
                    <a:p>
                      <a:pPr algn="ctr"/>
                      <a:r>
                        <a:rPr kumimoji="1" lang="ja-JP" altLang="en-US" sz="1600" dirty="0" smtClean="0"/>
                        <a:t>受 講</a:t>
                      </a:r>
                      <a:r>
                        <a:rPr kumimoji="1" lang="ja-JP" altLang="en-US" sz="1600" baseline="0" dirty="0" smtClean="0"/>
                        <a:t> </a:t>
                      </a:r>
                      <a:r>
                        <a:rPr kumimoji="1" lang="ja-JP" altLang="en-US" sz="1600" dirty="0" smtClean="0"/>
                        <a:t>者</a:t>
                      </a:r>
                      <a:endParaRPr kumimoji="1" lang="ja-JP" altLang="en-US" sz="1600" b="0" dirty="0">
                        <a:latin typeface="+mn-ea"/>
                        <a:ea typeface="+mn-ea"/>
                        <a:cs typeface="Meiryo UI" panose="020B0604030504040204" pitchFamily="50" charset="-128"/>
                      </a:endParaRPr>
                    </a:p>
                  </a:txBody>
                  <a:tcPr anchor="ctr"/>
                </a:tc>
                <a:tc>
                  <a:txBody>
                    <a:bodyPr/>
                    <a:lstStyle/>
                    <a:p>
                      <a:r>
                        <a:rPr kumimoji="1" lang="en-US" altLang="ja-JP" sz="1400" dirty="0" smtClean="0"/>
                        <a:t>NTT</a:t>
                      </a:r>
                      <a:r>
                        <a:rPr kumimoji="1" lang="ja-JP" altLang="en-US" sz="1400" dirty="0" smtClean="0"/>
                        <a:t>データ</a:t>
                      </a:r>
                      <a:r>
                        <a:rPr kumimoji="1" lang="en-US" altLang="ja-JP" sz="1400" dirty="0" smtClean="0"/>
                        <a:t>MSE</a:t>
                      </a:r>
                      <a:r>
                        <a:rPr kumimoji="1" lang="ja-JP" altLang="en-US" sz="1400" dirty="0" smtClean="0"/>
                        <a:t>様　</a:t>
                      </a:r>
                      <a:r>
                        <a:rPr kumimoji="1" lang="en-US" altLang="ja-JP" sz="1400" dirty="0" smtClean="0"/>
                        <a:t>41</a:t>
                      </a:r>
                      <a:r>
                        <a:rPr kumimoji="1" lang="ja-JP" altLang="en-US" sz="1400" dirty="0" smtClean="0"/>
                        <a:t>名</a:t>
                      </a:r>
                      <a:r>
                        <a:rPr kumimoji="1" lang="en-US" altLang="ja-JP" sz="1400" dirty="0" smtClean="0"/>
                        <a:t>/</a:t>
                      </a:r>
                      <a:r>
                        <a:rPr kumimoji="1" lang="ja-JP" altLang="en-US" sz="1400" dirty="0" smtClean="0"/>
                        <a:t>キャッツ様　</a:t>
                      </a:r>
                      <a:r>
                        <a:rPr kumimoji="1" lang="en-US" altLang="ja-JP" sz="1400" dirty="0" smtClean="0"/>
                        <a:t>4</a:t>
                      </a:r>
                      <a:r>
                        <a:rPr kumimoji="1" lang="ja-JP" altLang="en-US" sz="1400" dirty="0" smtClean="0"/>
                        <a:t>名　　</a:t>
                      </a:r>
                      <a:r>
                        <a:rPr kumimoji="1" lang="en-US" altLang="ja-JP" sz="1400" dirty="0" smtClean="0"/>
                        <a:t>2016</a:t>
                      </a:r>
                      <a:r>
                        <a:rPr kumimoji="1" lang="ja-JP" altLang="en-US" sz="1400" dirty="0" smtClean="0"/>
                        <a:t>年度新入社員　計４５名</a:t>
                      </a:r>
                      <a:endParaRPr kumimoji="1" lang="ja-JP" altLang="en-US" sz="1400" b="0" dirty="0" smtClean="0">
                        <a:solidFill>
                          <a:schemeClr val="tx1"/>
                        </a:solidFill>
                        <a:latin typeface="+mn-ea"/>
                        <a:ea typeface="+mn-ea"/>
                        <a:cs typeface="Meiryo UI" panose="020B0604030504040204" pitchFamily="50" charset="-128"/>
                      </a:endParaRPr>
                    </a:p>
                  </a:txBody>
                  <a:tcPr anchor="ctr"/>
                </a:tc>
              </a:tr>
              <a:tr h="2989702">
                <a:tc>
                  <a:txBody>
                    <a:bodyPr/>
                    <a:lstStyle/>
                    <a:p>
                      <a:pPr algn="ctr"/>
                      <a:r>
                        <a:rPr kumimoji="1" lang="ja-JP" altLang="en-US" sz="1600" kern="1200" dirty="0" smtClean="0"/>
                        <a:t>全体構成</a:t>
                      </a:r>
                      <a:endParaRPr kumimoji="1" lang="ja-JP" altLang="en-US" sz="1600" kern="1200" dirty="0">
                        <a:solidFill>
                          <a:schemeClr val="tx1"/>
                        </a:solidFill>
                        <a:latin typeface="+mn-ea"/>
                        <a:ea typeface="+mn-ea"/>
                        <a:cs typeface="+mn-cs"/>
                      </a:endParaRPr>
                    </a:p>
                  </a:txBody>
                  <a:tcPr anchor="ctr"/>
                </a:tc>
                <a:tc>
                  <a:txBody>
                    <a:bodyPr/>
                    <a:lstStyle/>
                    <a:p>
                      <a:pPr marL="0" indent="0">
                        <a:spcAft>
                          <a:spcPts val="600"/>
                        </a:spcAft>
                        <a:buFont typeface="Wingdings" panose="05000000000000000000" pitchFamily="2" charset="2"/>
                        <a:buNone/>
                      </a:pPr>
                      <a:endParaRPr lang="ja-JP" altLang="en-US" sz="1000" dirty="0">
                        <a:latin typeface="+mn-ea"/>
                        <a:ea typeface="+mn-ea"/>
                      </a:endParaRPr>
                    </a:p>
                  </a:txBody>
                  <a:tcPr/>
                </a:tc>
              </a:tr>
            </a:tbl>
          </a:graphicData>
        </a:graphic>
      </p:graphicFrame>
      <p:sp>
        <p:nvSpPr>
          <p:cNvPr id="35" name="角丸四角形 34"/>
          <p:cNvSpPr/>
          <p:nvPr/>
        </p:nvSpPr>
        <p:spPr>
          <a:xfrm>
            <a:off x="5320709" y="4837111"/>
            <a:ext cx="504056" cy="1404190"/>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vert="wordArtVertRtl" rtlCol="0" anchor="ctr"/>
          <a:lstStyle/>
          <a:p>
            <a:r>
              <a:rPr kumimoji="1" lang="en-US" altLang="ja-JP" sz="800" dirty="0" smtClean="0">
                <a:solidFill>
                  <a:schemeClr val="tx1"/>
                </a:solidFill>
                <a:latin typeface="+mn-ea"/>
              </a:rPr>
              <a:t>Java</a:t>
            </a:r>
          </a:p>
          <a:p>
            <a:pPr algn="dist"/>
            <a:r>
              <a:rPr kumimoji="1" lang="ja-JP" altLang="en-US" sz="800" dirty="0" smtClean="0">
                <a:solidFill>
                  <a:schemeClr val="tx1"/>
                </a:solidFill>
                <a:latin typeface="+mn-ea"/>
              </a:rPr>
              <a:t>プログラミング基礎</a:t>
            </a:r>
          </a:p>
        </p:txBody>
      </p:sp>
      <p:sp>
        <p:nvSpPr>
          <p:cNvPr id="37" name="角丸四角形 36"/>
          <p:cNvSpPr/>
          <p:nvPr/>
        </p:nvSpPr>
        <p:spPr>
          <a:xfrm>
            <a:off x="5945633" y="4837465"/>
            <a:ext cx="504056" cy="1404190"/>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vert="wordArtVertRtl" rtlCol="0" anchor="ctr"/>
          <a:lstStyle/>
          <a:p>
            <a:r>
              <a:rPr kumimoji="1" lang="en-US" altLang="ja-JP" sz="800" dirty="0" smtClean="0">
                <a:solidFill>
                  <a:schemeClr val="tx1"/>
                </a:solidFill>
                <a:latin typeface="+mn-ea"/>
              </a:rPr>
              <a:t>Java</a:t>
            </a:r>
          </a:p>
          <a:p>
            <a:pPr algn="dist"/>
            <a:r>
              <a:rPr kumimoji="1" lang="ja-JP" altLang="en-US" sz="800" dirty="0" smtClean="0">
                <a:solidFill>
                  <a:schemeClr val="tx1"/>
                </a:solidFill>
                <a:latin typeface="+mn-ea"/>
              </a:rPr>
              <a:t>プログラミング応用</a:t>
            </a:r>
          </a:p>
        </p:txBody>
      </p:sp>
      <p:sp>
        <p:nvSpPr>
          <p:cNvPr id="42" name="ホームベース 41"/>
          <p:cNvSpPr/>
          <p:nvPr/>
        </p:nvSpPr>
        <p:spPr>
          <a:xfrm>
            <a:off x="4393267" y="4218141"/>
            <a:ext cx="2881750" cy="571741"/>
          </a:xfrm>
          <a:prstGeom prst="homePlat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50" dirty="0" smtClean="0">
                <a:solidFill>
                  <a:schemeClr val="tx1"/>
                </a:solidFill>
                <a:latin typeface="+mn-ea"/>
              </a:rPr>
              <a:t>プログラミング</a:t>
            </a:r>
            <a:endParaRPr kumimoji="1" lang="en-US" altLang="ja-JP" sz="2400" dirty="0" smtClean="0">
              <a:solidFill>
                <a:schemeClr val="tx1"/>
              </a:solidFill>
              <a:latin typeface="+mn-ea"/>
            </a:endParaRPr>
          </a:p>
        </p:txBody>
      </p:sp>
      <p:sp>
        <p:nvSpPr>
          <p:cNvPr id="41" name="角丸四角形 40"/>
          <p:cNvSpPr/>
          <p:nvPr/>
        </p:nvSpPr>
        <p:spPr>
          <a:xfrm>
            <a:off x="6580127" y="4837465"/>
            <a:ext cx="504056" cy="1404190"/>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vert="wordArtVertRtl" rtlCol="0" anchor="ctr"/>
          <a:lstStyle/>
          <a:p>
            <a:r>
              <a:rPr kumimoji="1" lang="en-US" altLang="ja-JP" sz="800" dirty="0" smtClean="0">
                <a:solidFill>
                  <a:schemeClr val="tx1"/>
                </a:solidFill>
                <a:latin typeface="+mn-ea"/>
              </a:rPr>
              <a:t>Java</a:t>
            </a:r>
          </a:p>
          <a:p>
            <a:pPr algn="dist"/>
            <a:r>
              <a:rPr kumimoji="1" lang="en-US" altLang="ja-JP" sz="800" dirty="0" smtClean="0">
                <a:solidFill>
                  <a:schemeClr val="tx1"/>
                </a:solidFill>
                <a:latin typeface="+mn-ea"/>
              </a:rPr>
              <a:t>Web</a:t>
            </a:r>
            <a:r>
              <a:rPr kumimoji="1" lang="ja-JP" altLang="en-US" sz="800" dirty="0" smtClean="0">
                <a:solidFill>
                  <a:schemeClr val="tx1"/>
                </a:solidFill>
                <a:latin typeface="+mn-ea"/>
              </a:rPr>
              <a:t>構築</a:t>
            </a:r>
          </a:p>
        </p:txBody>
      </p:sp>
      <p:sp>
        <p:nvSpPr>
          <p:cNvPr id="59" name="角丸四角形 58"/>
          <p:cNvSpPr/>
          <p:nvPr/>
        </p:nvSpPr>
        <p:spPr>
          <a:xfrm>
            <a:off x="4393267" y="4851636"/>
            <a:ext cx="504056" cy="1404190"/>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vert="wordArtVertRtl" rtlCol="0" anchor="ctr"/>
          <a:lstStyle/>
          <a:p>
            <a:r>
              <a:rPr kumimoji="1" lang="en-US" altLang="ja-JP" sz="800" dirty="0" smtClean="0">
                <a:solidFill>
                  <a:schemeClr val="tx1"/>
                </a:solidFill>
                <a:latin typeface="+mn-ea"/>
              </a:rPr>
              <a:t>C</a:t>
            </a:r>
            <a:r>
              <a:rPr kumimoji="1" lang="ja-JP" altLang="en-US" sz="800" dirty="0" smtClean="0">
                <a:solidFill>
                  <a:schemeClr val="tx1"/>
                </a:solidFill>
                <a:latin typeface="+mn-ea"/>
              </a:rPr>
              <a:t>言語プログラミング</a:t>
            </a:r>
          </a:p>
        </p:txBody>
      </p:sp>
      <p:sp>
        <p:nvSpPr>
          <p:cNvPr id="63" name="角丸四角形 62"/>
          <p:cNvSpPr/>
          <p:nvPr/>
        </p:nvSpPr>
        <p:spPr>
          <a:xfrm>
            <a:off x="3032397" y="4218141"/>
            <a:ext cx="504056" cy="2033496"/>
          </a:xfrm>
          <a:prstGeom prst="round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endParaRPr kumimoji="1" lang="en-US" altLang="ja-JP" sz="800" dirty="0" smtClean="0">
              <a:solidFill>
                <a:schemeClr val="tx1"/>
              </a:solidFill>
              <a:latin typeface="+mn-ea"/>
            </a:endParaRPr>
          </a:p>
          <a:p>
            <a:pPr algn="ctr"/>
            <a:r>
              <a:rPr kumimoji="1" lang="ja-JP" altLang="en-US" sz="800" dirty="0" smtClean="0">
                <a:solidFill>
                  <a:schemeClr val="tx1"/>
                </a:solidFill>
                <a:latin typeface="+mn-ea"/>
              </a:rPr>
              <a:t>情報処理基礎知識</a:t>
            </a:r>
            <a:endParaRPr kumimoji="1" lang="en-US" altLang="ja-JP" sz="800" dirty="0" smtClean="0">
              <a:solidFill>
                <a:schemeClr val="tx1"/>
              </a:solidFill>
              <a:latin typeface="+mn-ea"/>
            </a:endParaRPr>
          </a:p>
          <a:p>
            <a:pPr algn="ctr"/>
            <a:endParaRPr kumimoji="1" lang="ja-JP" altLang="en-US" sz="800" dirty="0" smtClean="0">
              <a:solidFill>
                <a:schemeClr val="tx1"/>
              </a:solidFill>
              <a:latin typeface="+mn-ea"/>
            </a:endParaRPr>
          </a:p>
        </p:txBody>
      </p:sp>
      <p:sp>
        <p:nvSpPr>
          <p:cNvPr id="2" name="二等辺三角形 1"/>
          <p:cNvSpPr/>
          <p:nvPr/>
        </p:nvSpPr>
        <p:spPr>
          <a:xfrm rot="5400000">
            <a:off x="3010447" y="5054136"/>
            <a:ext cx="1847082" cy="361507"/>
          </a:xfrm>
          <a:prstGeom prst="triangle">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smtClean="0">
              <a:solidFill>
                <a:schemeClr val="tx1"/>
              </a:solidFill>
            </a:endParaRPr>
          </a:p>
        </p:txBody>
      </p:sp>
    </p:spTree>
    <p:extLst>
      <p:ext uri="{BB962C8B-B14F-4D97-AF65-F5344CB8AC3E}">
        <p14:creationId xmlns:p14="http://schemas.microsoft.com/office/powerpoint/2010/main" val="1546707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4"/>
          <p:cNvSpPr>
            <a:spLocks noGrp="1"/>
          </p:cNvSpPr>
          <p:nvPr>
            <p:ph type="title"/>
          </p:nvPr>
        </p:nvSpPr>
        <p:spPr>
          <a:xfrm>
            <a:off x="755576" y="188640"/>
            <a:ext cx="7093024" cy="475540"/>
          </a:xfrm>
        </p:spPr>
        <p:txBody>
          <a:bodyPr/>
          <a:lstStyle/>
          <a:p>
            <a:r>
              <a:rPr kumimoji="1" lang="ja-JP" altLang="en-US" dirty="0" smtClean="0"/>
              <a:t>研修一覧</a:t>
            </a:r>
            <a:endParaRPr kumimoji="1" lang="ja-JP" altLang="en-US" dirty="0"/>
          </a:p>
        </p:txBody>
      </p:sp>
      <p:sp>
        <p:nvSpPr>
          <p:cNvPr id="13" name="テキスト ボックス 12"/>
          <p:cNvSpPr txBox="1"/>
          <p:nvPr/>
        </p:nvSpPr>
        <p:spPr>
          <a:xfrm>
            <a:off x="217487" y="842527"/>
            <a:ext cx="9494837" cy="412115"/>
          </a:xfrm>
          <a:prstGeom prst="rect">
            <a:avLst/>
          </a:prstGeom>
          <a:noFill/>
          <a:ln w="9525">
            <a:solidFill>
              <a:schemeClr val="accent3"/>
            </a:solidFill>
          </a:ln>
        </p:spPr>
        <p:txBody>
          <a:bodyPr wrap="square" rtlCol="0" anchor="ctr">
            <a:noAutofit/>
          </a:bodyPr>
          <a:lstStyle/>
          <a:p>
            <a:pPr>
              <a:buClr>
                <a:schemeClr val="accent4"/>
              </a:buClr>
            </a:pPr>
            <a:r>
              <a:rPr lang="ja-JP" altLang="en-US" sz="1400" dirty="0">
                <a:latin typeface="+mn-ea"/>
              </a:rPr>
              <a:t>テクニカル</a:t>
            </a:r>
            <a:r>
              <a:rPr lang="ja-JP" altLang="en-US" sz="1400" dirty="0" smtClean="0">
                <a:latin typeface="+mn-ea"/>
              </a:rPr>
              <a:t>研修のカリキュラム詳細を以下に示します。</a:t>
            </a:r>
            <a:endParaRPr lang="ja-JP" altLang="en-US" sz="1400" dirty="0">
              <a:latin typeface="+mn-ea"/>
            </a:endParaRPr>
          </a:p>
        </p:txBody>
      </p:sp>
      <p:graphicFrame>
        <p:nvGraphicFramePr>
          <p:cNvPr id="47" name="コンテンツ プレースホルダー 7"/>
          <p:cNvGraphicFramePr>
            <a:graphicFrameLocks/>
          </p:cNvGraphicFramePr>
          <p:nvPr>
            <p:extLst>
              <p:ext uri="{D42A27DB-BD31-4B8C-83A1-F6EECF244321}">
                <p14:modId xmlns:p14="http://schemas.microsoft.com/office/powerpoint/2010/main" val="813959867"/>
              </p:ext>
            </p:extLst>
          </p:nvPr>
        </p:nvGraphicFramePr>
        <p:xfrm>
          <a:off x="217486" y="1538829"/>
          <a:ext cx="9494837" cy="4035428"/>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739444"/>
                <a:gridCol w="1850065"/>
                <a:gridCol w="744279"/>
                <a:gridCol w="4965405"/>
                <a:gridCol w="1195644"/>
              </a:tblGrid>
              <a:tr h="23642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200" u="none" strike="noStrike" cap="none" normalizeH="0" baseline="0" dirty="0" smtClean="0">
                          <a:ln>
                            <a:noFill/>
                          </a:ln>
                          <a:effectLst/>
                        </a:rPr>
                        <a:t>コース名</a:t>
                      </a:r>
                      <a:endParaRPr kumimoji="1" lang="ja-JP" altLang="en-US" sz="1200" b="0" i="0" u="none" strike="noStrike" cap="none" normalizeH="0" baseline="0" dirty="0" smtClean="0">
                        <a:ln>
                          <a:noFill/>
                        </a:ln>
                        <a:solidFill>
                          <a:schemeClr val="bg1"/>
                        </a:solidFill>
                        <a:effectLst/>
                        <a:latin typeface="+mn-ea"/>
                        <a:ea typeface="+mn-ea"/>
                        <a:cs typeface="Times New Roman" pitchFamily="18"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200" u="none" strike="noStrike" cap="none" normalizeH="0" baseline="0" dirty="0" smtClean="0">
                          <a:ln>
                            <a:noFill/>
                          </a:ln>
                          <a:effectLst/>
                        </a:rPr>
                        <a:t>科目名</a:t>
                      </a:r>
                      <a:endParaRPr kumimoji="1" lang="ja-JP" altLang="en-US" sz="1200" b="0" i="0" u="none" strike="noStrike" cap="none" normalizeH="0" baseline="0" dirty="0" smtClean="0">
                        <a:ln>
                          <a:noFill/>
                        </a:ln>
                        <a:solidFill>
                          <a:schemeClr val="bg1"/>
                        </a:solidFill>
                        <a:effectLst/>
                        <a:latin typeface="+mn-ea"/>
                        <a:ea typeface="+mn-ea"/>
                        <a:cs typeface="Times New Roman" pitchFamily="18"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200" u="none" strike="noStrike" cap="none" normalizeH="0" baseline="0" dirty="0" smtClean="0">
                          <a:ln>
                            <a:noFill/>
                          </a:ln>
                          <a:effectLst/>
                        </a:rPr>
                        <a:t>日数</a:t>
                      </a:r>
                      <a:endParaRPr kumimoji="1" lang="ja-JP" altLang="en-US" sz="1200" b="0" i="0" u="none" strike="noStrike" cap="none" normalizeH="0" baseline="0" dirty="0" smtClean="0">
                        <a:ln>
                          <a:noFill/>
                        </a:ln>
                        <a:solidFill>
                          <a:schemeClr val="bg1"/>
                        </a:solidFill>
                        <a:effectLst/>
                        <a:latin typeface="+mn-ea"/>
                        <a:ea typeface="+mn-ea"/>
                        <a:cs typeface="Times New Roman" pitchFamily="18"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200" u="none" strike="noStrike" cap="none" normalizeH="0" baseline="0" dirty="0" smtClean="0">
                          <a:ln>
                            <a:noFill/>
                          </a:ln>
                          <a:effectLst/>
                        </a:rPr>
                        <a:t>学習目標</a:t>
                      </a:r>
                      <a:endParaRPr kumimoji="1" lang="ja-JP" altLang="en-US" sz="1200" b="0" i="0" u="none" strike="noStrike" cap="none" normalizeH="0" baseline="0" dirty="0" smtClean="0">
                        <a:ln>
                          <a:noFill/>
                        </a:ln>
                        <a:solidFill>
                          <a:schemeClr val="bg1"/>
                        </a:solidFill>
                        <a:effectLst/>
                        <a:latin typeface="+mn-ea"/>
                        <a:ea typeface="+mn-ea"/>
                        <a:cs typeface="Times New Roman" pitchFamily="18"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200" u="none" strike="noStrike" cap="none" normalizeH="0" baseline="0" dirty="0" smtClean="0">
                          <a:ln>
                            <a:noFill/>
                          </a:ln>
                          <a:effectLst/>
                        </a:rPr>
                        <a:t>修了基準</a:t>
                      </a:r>
                      <a:endParaRPr kumimoji="1" lang="ja-JP" altLang="en-US" sz="1200" b="0" i="0" u="none" strike="noStrike" cap="none" normalizeH="0" baseline="0" dirty="0" smtClean="0">
                        <a:ln>
                          <a:noFill/>
                        </a:ln>
                        <a:solidFill>
                          <a:schemeClr val="bg1"/>
                        </a:solidFill>
                        <a:effectLst/>
                        <a:latin typeface="+mn-ea"/>
                        <a:ea typeface="+mn-ea"/>
                        <a:cs typeface="Times New Roman" pitchFamily="18" charset="0"/>
                      </a:endParaRPr>
                    </a:p>
                  </a:txBody>
                  <a:tcPr marT="45708" marB="45708" anchor="ctr" horzOverflow="overflow"/>
                </a:tc>
              </a:tr>
              <a:tr h="55169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400" b="0" i="0" u="none" strike="noStrike" cap="none" normalizeH="0" baseline="0" dirty="0" smtClean="0">
                          <a:ln>
                            <a:noFill/>
                          </a:ln>
                          <a:solidFill>
                            <a:schemeClr val="tx1"/>
                          </a:solidFill>
                          <a:effectLst/>
                          <a:latin typeface="+mn-ea"/>
                          <a:ea typeface="+mn-ea"/>
                          <a:cs typeface="Times New Roman" pitchFamily="18" charset="0"/>
                        </a:rPr>
                        <a:t>知識</a:t>
                      </a:r>
                      <a:endParaRPr kumimoji="1" lang="en-US" altLang="ja-JP" sz="14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vert="eaVert" anchor="ctr" horzOverflow="overflow"/>
                </a:tc>
                <a:tc>
                  <a:txBody>
                    <a:bodyPr/>
                    <a:lstStyle/>
                    <a:p>
                      <a:r>
                        <a:rPr lang="en-US" altLang="zh-TW" sz="1200" dirty="0" smtClean="0"/>
                        <a:t>IT</a:t>
                      </a:r>
                      <a:r>
                        <a:rPr lang="zh-TW" altLang="en-US" sz="1200" dirty="0" smtClean="0"/>
                        <a:t>技術基礎研修</a:t>
                      </a:r>
                      <a:endParaRPr lang="ja-JP" altLang="en-US" sz="1200" dirty="0" smtClean="0">
                        <a:latin typeface="+mn-ea"/>
                        <a:ea typeface="+mn-ea"/>
                      </a:endParaRPr>
                    </a:p>
                  </a:txBody>
                  <a:tcPr marT="45708" marB="45708" anchor="ctr" horzOverflow="overflow"/>
                </a:tc>
                <a:tc>
                  <a:txBody>
                    <a:bodyPr/>
                    <a:lstStyle/>
                    <a:p>
                      <a:pPr algn="ctr"/>
                      <a:r>
                        <a:rPr lang="en-US" altLang="ja-JP" sz="1400" dirty="0" smtClean="0"/>
                        <a:t>2</a:t>
                      </a:r>
                      <a:r>
                        <a:rPr lang="ja-JP" altLang="en-US" sz="1400" dirty="0" smtClean="0"/>
                        <a:t>日</a:t>
                      </a:r>
                      <a:endParaRPr lang="ja-JP" altLang="en-US" sz="1400" dirty="0">
                        <a:latin typeface="+mn-ea"/>
                        <a:ea typeface="+mn-ea"/>
                      </a:endParaRPr>
                    </a:p>
                  </a:txBody>
                  <a:tcPr marT="45708" marB="45708" anchor="ctr" horzOverflow="overflow"/>
                </a:tc>
                <a:tc>
                  <a:txBody>
                    <a:bodyPr/>
                    <a:lstStyle/>
                    <a:p>
                      <a:pPr marL="171450" indent="-171450">
                        <a:buFont typeface="Wingdings" panose="05000000000000000000" pitchFamily="2" charset="2"/>
                        <a:buChar char="l"/>
                        <a:defRPr/>
                      </a:pPr>
                      <a:r>
                        <a:rPr lang="ja-JP" altLang="en-US" sz="1100" dirty="0" smtClean="0">
                          <a:latin typeface="Tahoma" pitchFamily="34" charset="0"/>
                          <a:ea typeface="HGPｺﾞｼｯｸM" pitchFamily="50" charset="-128"/>
                        </a:rPr>
                        <a:t>システム開発に必要となる主要な要素技術（</a:t>
                      </a:r>
                      <a:r>
                        <a:rPr lang="en-US" altLang="ja-JP" sz="1100" dirty="0" smtClean="0">
                          <a:latin typeface="Tahoma" pitchFamily="34" charset="0"/>
                          <a:ea typeface="HGPｺﾞｼｯｸM" pitchFamily="50" charset="-128"/>
                        </a:rPr>
                        <a:t>HW</a:t>
                      </a:r>
                      <a:r>
                        <a:rPr lang="ja-JP" altLang="en-US" sz="1100" dirty="0" smtClean="0">
                          <a:latin typeface="Tahoma" pitchFamily="34" charset="0"/>
                          <a:ea typeface="HGPｺﾞｼｯｸM" pitchFamily="50" charset="-128"/>
                        </a:rPr>
                        <a:t>・</a:t>
                      </a:r>
                      <a:r>
                        <a:rPr lang="en-US" altLang="ja-JP" sz="1100" dirty="0" smtClean="0">
                          <a:latin typeface="Tahoma" pitchFamily="34" charset="0"/>
                          <a:ea typeface="HGPｺﾞｼｯｸM" pitchFamily="50" charset="-128"/>
                        </a:rPr>
                        <a:t>OS</a:t>
                      </a:r>
                      <a:r>
                        <a:rPr lang="ja-JP" altLang="en-US" sz="1100" dirty="0" smtClean="0">
                          <a:latin typeface="Tahoma" pitchFamily="34" charset="0"/>
                          <a:ea typeface="HGPｺﾞｼｯｸM" pitchFamily="50" charset="-128"/>
                        </a:rPr>
                        <a:t>・</a:t>
                      </a:r>
                      <a:r>
                        <a:rPr lang="en-US" altLang="ja-JP" sz="1100" dirty="0" smtClean="0">
                          <a:latin typeface="Tahoma" pitchFamily="34" charset="0"/>
                          <a:ea typeface="HGPｺﾞｼｯｸM" pitchFamily="50" charset="-128"/>
                        </a:rPr>
                        <a:t>NW</a:t>
                      </a:r>
                      <a:r>
                        <a:rPr lang="ja-JP" altLang="en-US" sz="1100" dirty="0" smtClean="0">
                          <a:latin typeface="Tahoma" pitchFamily="34" charset="0"/>
                          <a:ea typeface="HGPｺﾞｼｯｸM" pitchFamily="50" charset="-128"/>
                        </a:rPr>
                        <a:t>）について基礎的な知識を習得する。受講者自身が自席</a:t>
                      </a:r>
                      <a:r>
                        <a:rPr lang="en-US" altLang="ja-JP" sz="1100" dirty="0" smtClean="0">
                          <a:latin typeface="Tahoma" pitchFamily="34" charset="0"/>
                          <a:ea typeface="HGPｺﾞｼｯｸM" pitchFamily="50" charset="-128"/>
                        </a:rPr>
                        <a:t>PC</a:t>
                      </a:r>
                      <a:r>
                        <a:rPr lang="ja-JP" altLang="en-US" sz="1100" dirty="0" smtClean="0">
                          <a:latin typeface="Tahoma" pitchFamily="34" charset="0"/>
                          <a:ea typeface="HGPｺﾞｼｯｸM" pitchFamily="50" charset="-128"/>
                        </a:rPr>
                        <a:t>の設定を行えるレベルのスキル獲得を目的としている。</a:t>
                      </a:r>
                    </a:p>
                  </a:txBody>
                  <a:tcPr marT="45708" marB="45708" anchor="ctr" horzOverflow="overflow"/>
                </a:tc>
                <a:tc>
                  <a:txBody>
                    <a:bodyPr/>
                    <a:lstStyle/>
                    <a:p>
                      <a:pPr marL="85725" marR="0" lvl="0" indent="-85725"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050" b="0" i="0" u="none" strike="noStrike" cap="none" normalizeH="0" baseline="0" dirty="0" smtClean="0">
                          <a:ln>
                            <a:noFill/>
                          </a:ln>
                          <a:solidFill>
                            <a:schemeClr val="tx1"/>
                          </a:solidFill>
                          <a:effectLst/>
                          <a:latin typeface="+mn-ea"/>
                          <a:ea typeface="+mn-ea"/>
                          <a:cs typeface="Times New Roman" pitchFamily="18" charset="0"/>
                        </a:rPr>
                        <a:t>なし</a:t>
                      </a:r>
                    </a:p>
                  </a:txBody>
                  <a:tcPr marT="45708" marB="45708" anchor="ctr" horzOverflow="overflow"/>
                </a:tc>
              </a:tr>
              <a:tr h="425587">
                <a:tc rowSpan="4">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400" u="none" strike="noStrike" cap="none" normalizeH="0" baseline="0" dirty="0" smtClean="0">
                          <a:ln>
                            <a:noFill/>
                          </a:ln>
                          <a:effectLst/>
                        </a:rPr>
                        <a:t>プログラミング</a:t>
                      </a:r>
                      <a:endParaRPr kumimoji="1" lang="ja-JP" altLang="en-US" sz="14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vert="eaVert"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ja-JP" sz="1200" u="none" strike="noStrike" cap="none" normalizeH="0" baseline="0" dirty="0" smtClean="0">
                          <a:ln>
                            <a:noFill/>
                          </a:ln>
                          <a:effectLst/>
                        </a:rPr>
                        <a:t>C</a:t>
                      </a:r>
                      <a:r>
                        <a:rPr kumimoji="1" lang="ja-JP" altLang="en-US" sz="1200" u="none" strike="noStrike" cap="none" normalizeH="0" baseline="0" dirty="0" smtClean="0">
                          <a:ln>
                            <a:noFill/>
                          </a:ln>
                          <a:effectLst/>
                        </a:rPr>
                        <a:t>言語プログラミング基礎</a:t>
                      </a:r>
                      <a:endParaRPr kumimoji="1" lang="ja-JP" altLang="en-US" sz="12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ja-JP" sz="1400" u="none" strike="noStrike" cap="none" normalizeH="0" baseline="0" dirty="0" smtClean="0">
                          <a:ln>
                            <a:noFill/>
                          </a:ln>
                          <a:effectLst/>
                        </a:rPr>
                        <a:t>7</a:t>
                      </a:r>
                      <a:r>
                        <a:rPr kumimoji="1" lang="ja-JP" altLang="en-US" sz="1400" u="none" strike="noStrike" cap="none" normalizeH="0" baseline="0" dirty="0" smtClean="0">
                          <a:ln>
                            <a:noFill/>
                          </a:ln>
                          <a:effectLst/>
                        </a:rPr>
                        <a:t>日</a:t>
                      </a:r>
                      <a:endParaRPr kumimoji="1" lang="ja-JP" altLang="en-US" sz="14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c>
                  <a:txBody>
                    <a:bodyPr/>
                    <a:lstStyle/>
                    <a:p>
                      <a:pPr marL="171450" indent="-171450">
                        <a:buFont typeface="Wingdings" panose="05000000000000000000" pitchFamily="2" charset="2"/>
                        <a:buChar char="l"/>
                      </a:pPr>
                      <a:r>
                        <a:rPr kumimoji="1" lang="en-US" altLang="ja-JP" sz="1100" dirty="0" smtClean="0"/>
                        <a:t>C</a:t>
                      </a:r>
                      <a:r>
                        <a:rPr kumimoji="1" lang="ja-JP" altLang="en-US" sz="1100" dirty="0" smtClean="0"/>
                        <a:t>言語の基本文法、配列、関数、ポインタ、構造体など、プログラミングに必要な知識を修得する</a:t>
                      </a:r>
                      <a:endParaRPr kumimoji="1" lang="en-US" altLang="ja-JP" sz="1100" dirty="0" smtClean="0"/>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050" b="0" i="0" u="none" strike="noStrike" cap="none" normalizeH="0" baseline="0" dirty="0" smtClean="0">
                          <a:ln>
                            <a:noFill/>
                          </a:ln>
                          <a:solidFill>
                            <a:schemeClr val="tx1"/>
                          </a:solidFill>
                          <a:effectLst/>
                          <a:latin typeface="+mn-ea"/>
                          <a:ea typeface="+mn-ea"/>
                          <a:cs typeface="Times New Roman" pitchFamily="18" charset="0"/>
                        </a:rPr>
                        <a:t>なし</a:t>
                      </a:r>
                    </a:p>
                  </a:txBody>
                  <a:tcPr marT="45708" marB="45708" anchor="ctr" horzOverflow="overflow"/>
                </a:tc>
              </a:tr>
              <a:tr h="583220">
                <a:tc vMerge="1">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en-US"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cs typeface="Times New Roman" pitchFamily="18" charset="0"/>
                      </a:endParaRPr>
                    </a:p>
                  </a:txBody>
                  <a:tcPr marT="45708" marB="45708" anchor="ctr" horzOverflow="overflow">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ja-JP" sz="1200" u="none" strike="noStrike" cap="none" normalizeH="0" baseline="0" dirty="0" smtClean="0">
                          <a:ln>
                            <a:noFill/>
                          </a:ln>
                          <a:effectLst/>
                        </a:rPr>
                        <a:t>Java</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200" u="none" strike="noStrike" cap="none" normalizeH="0" baseline="0" dirty="0" smtClean="0">
                          <a:ln>
                            <a:noFill/>
                          </a:ln>
                          <a:effectLst/>
                        </a:rPr>
                        <a:t>プログラミング基礎</a:t>
                      </a:r>
                      <a:endParaRPr kumimoji="1" lang="ja-JP" altLang="en-US" sz="12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ja-JP" sz="1400" u="none" strike="noStrike" cap="none" normalizeH="0" baseline="0" dirty="0" smtClean="0">
                          <a:ln>
                            <a:noFill/>
                          </a:ln>
                          <a:effectLst/>
                        </a:rPr>
                        <a:t>8</a:t>
                      </a:r>
                      <a:r>
                        <a:rPr kumimoji="1" lang="ja-JP" altLang="en-US" sz="1400" u="none" strike="noStrike" cap="none" normalizeH="0" baseline="0" dirty="0" smtClean="0">
                          <a:ln>
                            <a:noFill/>
                          </a:ln>
                          <a:effectLst/>
                        </a:rPr>
                        <a:t>日</a:t>
                      </a:r>
                      <a:endParaRPr kumimoji="1" lang="ja-JP" altLang="en-US" sz="14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c>
                  <a:txBody>
                    <a:bodyPr/>
                    <a:lstStyle/>
                    <a:p>
                      <a:pPr marL="228600" marR="0" lvl="0"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tabLst/>
                      </a:pPr>
                      <a:r>
                        <a:rPr kumimoji="1" lang="ja-JP" altLang="en-US" sz="1100" u="none" strike="noStrike" cap="none" normalizeH="0" baseline="0" dirty="0" smtClean="0">
                          <a:ln>
                            <a:noFill/>
                          </a:ln>
                          <a:effectLst/>
                        </a:rPr>
                        <a:t>オブジェクト指向の基本的な概念、及び、言語仕様を理解し、基礎的なプログラム作成能力を身につける。</a:t>
                      </a:r>
                    </a:p>
                    <a:p>
                      <a:pPr marL="228600" marR="0" lvl="0" indent="-228600" algn="l" defTabSz="914400" rtl="0" eaLnBrk="0" fontAlgn="base" latinLnBrk="0" hangingPunct="0">
                        <a:lnSpc>
                          <a:spcPct val="100000"/>
                        </a:lnSpc>
                        <a:spcBef>
                          <a:spcPct val="20000"/>
                        </a:spcBef>
                        <a:spcAft>
                          <a:spcPct val="0"/>
                        </a:spcAft>
                        <a:buClrTx/>
                        <a:buSzTx/>
                        <a:buFont typeface="Wingdings" panose="05000000000000000000" pitchFamily="2" charset="2"/>
                        <a:buChar char="l"/>
                        <a:tabLst/>
                      </a:pPr>
                      <a:r>
                        <a:rPr kumimoji="1" lang="en-US" altLang="ja-JP" sz="1100" u="none" strike="noStrike" cap="none" normalizeH="0" baseline="0" dirty="0" smtClean="0">
                          <a:ln>
                            <a:noFill/>
                          </a:ln>
                          <a:solidFill>
                            <a:srgbClr val="FF0000"/>
                          </a:solidFill>
                          <a:effectLst/>
                        </a:rPr>
                        <a:t>UML</a:t>
                      </a:r>
                      <a:r>
                        <a:rPr kumimoji="1" lang="ja-JP" altLang="en-US" sz="1100" u="none" strike="noStrike" cap="none" normalizeH="0" baseline="0" dirty="0" smtClean="0">
                          <a:ln>
                            <a:noFill/>
                          </a:ln>
                          <a:effectLst/>
                        </a:rPr>
                        <a:t>に関する基礎知識を習得する。</a:t>
                      </a:r>
                      <a:endParaRPr kumimoji="1" lang="ja-JP" altLang="en-US" sz="1100" b="0" i="0" u="none" strike="noStrike" cap="none" normalizeH="0" baseline="0" dirty="0" smtClean="0">
                        <a:ln>
                          <a:noFill/>
                        </a:ln>
                        <a:solidFill>
                          <a:schemeClr val="tx1"/>
                        </a:solidFill>
                        <a:effectLst/>
                        <a:latin typeface="+mn-ea"/>
                        <a:ea typeface="+mn-ea"/>
                      </a:endParaRP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050" u="none" strike="noStrike" cap="none" normalizeH="0" baseline="0" dirty="0" smtClean="0">
                          <a:ln>
                            <a:noFill/>
                          </a:ln>
                          <a:effectLst/>
                        </a:rPr>
                        <a:t>修了判定テスト</a:t>
                      </a:r>
                      <a:endParaRPr kumimoji="1" lang="en-US" altLang="ja-JP" sz="1050" u="none" strike="noStrike" cap="none" normalizeH="0" baseline="0" dirty="0" smtClean="0">
                        <a:ln>
                          <a:noFill/>
                        </a:ln>
                        <a:effectLst/>
                      </a:endParaRPr>
                    </a:p>
                    <a:p>
                      <a:pPr marL="85725" marR="0" lvl="0" indent="-85725"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en-US" altLang="ja-JP" sz="1050" u="none" strike="noStrike" cap="none" normalizeH="0" baseline="0" dirty="0" smtClean="0">
                          <a:ln>
                            <a:noFill/>
                          </a:ln>
                          <a:effectLst/>
                        </a:rPr>
                        <a:t>80</a:t>
                      </a:r>
                      <a:r>
                        <a:rPr kumimoji="1" lang="ja-JP" altLang="en-US" sz="1050" u="none" strike="noStrike" cap="none" normalizeH="0" baseline="0" dirty="0" smtClean="0">
                          <a:ln>
                            <a:noFill/>
                          </a:ln>
                          <a:effectLst/>
                        </a:rPr>
                        <a:t>点以上</a:t>
                      </a:r>
                      <a:endParaRPr kumimoji="1" lang="ja-JP" altLang="en-US" sz="105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r>
              <a:tr h="1056118">
                <a:tc vMerge="1">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en-US" sz="12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708" marB="45708" anchor="ctr" horzOverflow="overflow">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ja-JP" sz="1200" u="none" strike="noStrike" cap="none" normalizeH="0" baseline="0" dirty="0" smtClean="0">
                          <a:ln>
                            <a:noFill/>
                          </a:ln>
                          <a:effectLst/>
                        </a:rPr>
                        <a:t>Java</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200" u="none" strike="noStrike" cap="none" normalizeH="0" baseline="0" dirty="0" smtClean="0">
                          <a:ln>
                            <a:noFill/>
                          </a:ln>
                          <a:effectLst/>
                        </a:rPr>
                        <a:t>プログラミング応用</a:t>
                      </a:r>
                      <a:endParaRPr kumimoji="1" lang="ja-JP" altLang="en-US" sz="12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ja-JP" sz="1400" u="none" strike="noStrike" cap="none" normalizeH="0" baseline="0" dirty="0" smtClean="0">
                          <a:ln>
                            <a:noFill/>
                          </a:ln>
                          <a:effectLst/>
                        </a:rPr>
                        <a:t>6</a:t>
                      </a:r>
                      <a:r>
                        <a:rPr kumimoji="1" lang="ja-JP" altLang="en-US" sz="1400" u="none" strike="noStrike" cap="none" normalizeH="0" baseline="0" dirty="0" smtClean="0">
                          <a:ln>
                            <a:noFill/>
                          </a:ln>
                          <a:effectLst/>
                        </a:rPr>
                        <a:t>日</a:t>
                      </a:r>
                      <a:endParaRPr kumimoji="1" lang="ja-JP" altLang="en-US" sz="14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c rowSpan="2">
                  <a:txBody>
                    <a:bodyPr/>
                    <a:lstStyle/>
                    <a:p>
                      <a:pPr marL="228600" marR="0" lvl="0"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tabLst/>
                      </a:pPr>
                      <a:r>
                        <a:rPr kumimoji="1" lang="ja-JP" altLang="en-US" sz="1100" u="none" strike="noStrike" cap="none" normalizeH="0" baseline="0" dirty="0" smtClean="0">
                          <a:ln>
                            <a:noFill/>
                          </a:ln>
                          <a:effectLst/>
                        </a:rPr>
                        <a:t>サーバサイド</a:t>
                      </a:r>
                      <a:r>
                        <a:rPr kumimoji="1" lang="en-US" altLang="ja-JP" sz="1100" u="none" strike="noStrike" cap="none" normalizeH="0" baseline="0" dirty="0" smtClean="0">
                          <a:ln>
                            <a:noFill/>
                          </a:ln>
                          <a:effectLst/>
                        </a:rPr>
                        <a:t>Java</a:t>
                      </a:r>
                      <a:r>
                        <a:rPr kumimoji="1" lang="ja-JP" altLang="en-US" sz="1100" u="none" strike="noStrike" cap="none" normalizeH="0" baseline="0" dirty="0" smtClean="0">
                          <a:ln>
                            <a:noFill/>
                          </a:ln>
                          <a:effectLst/>
                        </a:rPr>
                        <a:t>（</a:t>
                      </a:r>
                      <a:r>
                        <a:rPr kumimoji="1" lang="en-US" altLang="ja-JP" sz="1100" u="none" strike="noStrike" cap="none" normalizeH="0" baseline="0" dirty="0" smtClean="0">
                          <a:ln>
                            <a:noFill/>
                          </a:ln>
                          <a:solidFill>
                            <a:srgbClr val="FF0000"/>
                          </a:solidFill>
                          <a:effectLst/>
                        </a:rPr>
                        <a:t>JDBC</a:t>
                      </a:r>
                      <a:r>
                        <a:rPr kumimoji="1" lang="ja-JP" altLang="en-US" sz="1100" u="none" strike="noStrike" cap="none" normalizeH="0" baseline="0" dirty="0" err="1" smtClean="0">
                          <a:ln>
                            <a:noFill/>
                          </a:ln>
                          <a:solidFill>
                            <a:srgbClr val="FF0000"/>
                          </a:solidFill>
                          <a:effectLst/>
                        </a:rPr>
                        <a:t>、</a:t>
                      </a:r>
                      <a:r>
                        <a:rPr kumimoji="1" lang="en-US" altLang="ja-JP" sz="1100" u="none" strike="noStrike" cap="none" normalizeH="0" baseline="0" dirty="0" smtClean="0">
                          <a:ln>
                            <a:noFill/>
                          </a:ln>
                          <a:solidFill>
                            <a:srgbClr val="FF0000"/>
                          </a:solidFill>
                          <a:effectLst/>
                        </a:rPr>
                        <a:t>Servlet</a:t>
                      </a:r>
                      <a:r>
                        <a:rPr kumimoji="1" lang="ja-JP" altLang="en-US" sz="1100" u="none" strike="noStrike" cap="none" normalizeH="0" baseline="0" dirty="0" err="1" smtClean="0">
                          <a:ln>
                            <a:noFill/>
                          </a:ln>
                          <a:solidFill>
                            <a:srgbClr val="FF0000"/>
                          </a:solidFill>
                          <a:effectLst/>
                        </a:rPr>
                        <a:t>、</a:t>
                      </a:r>
                      <a:r>
                        <a:rPr kumimoji="1" lang="en-US" altLang="ja-JP" sz="1100" u="none" strike="noStrike" cap="none" normalizeH="0" baseline="0" dirty="0" smtClean="0">
                          <a:ln>
                            <a:noFill/>
                          </a:ln>
                          <a:solidFill>
                            <a:srgbClr val="FF0000"/>
                          </a:solidFill>
                          <a:effectLst/>
                        </a:rPr>
                        <a:t>JS</a:t>
                      </a:r>
                      <a:r>
                        <a:rPr kumimoji="1" lang="ja-JP" altLang="en-US" sz="1100" u="none" strike="noStrike" cap="none" normalizeH="0" baseline="0" dirty="0" smtClean="0">
                          <a:ln>
                            <a:noFill/>
                          </a:ln>
                          <a:effectLst/>
                        </a:rPr>
                        <a:t>等）プログラム作成能力を身につける。主要な</a:t>
                      </a:r>
                      <a:r>
                        <a:rPr kumimoji="1" lang="en-US" altLang="ja-JP" sz="1100" u="none" strike="noStrike" cap="none" normalizeH="0" baseline="0" dirty="0" smtClean="0">
                          <a:ln>
                            <a:noFill/>
                          </a:ln>
                          <a:effectLst/>
                        </a:rPr>
                        <a:t>UML</a:t>
                      </a:r>
                      <a:r>
                        <a:rPr kumimoji="1" lang="ja-JP" altLang="en-US" sz="1100" u="none" strike="noStrike" cap="none" normalizeH="0" baseline="0" dirty="0" smtClean="0">
                          <a:ln>
                            <a:noFill/>
                          </a:ln>
                          <a:effectLst/>
                        </a:rPr>
                        <a:t>ドキュメントを理解し、設計書に基づいたプログラム作成知識を習得する。</a:t>
                      </a:r>
                      <a:endParaRPr kumimoji="1" lang="en-US" altLang="ja-JP" sz="1100" u="none" strike="noStrike" cap="none" normalizeH="0" baseline="0" dirty="0" smtClean="0">
                        <a:ln>
                          <a:noFill/>
                        </a:ln>
                        <a:effectLst/>
                      </a:endParaRPr>
                    </a:p>
                    <a:p>
                      <a:pPr marL="228600" marR="0" lvl="0"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tabLst/>
                        <a:defRPr/>
                      </a:pPr>
                      <a:r>
                        <a:rPr kumimoji="1" lang="ja-JP" altLang="en-US" sz="1100" u="none" strike="noStrike" cap="none" normalizeH="0" baseline="0" dirty="0" smtClean="0">
                          <a:ln>
                            <a:noFill/>
                          </a:ln>
                          <a:effectLst/>
                        </a:rPr>
                        <a:t>演習を通して、サーバサイド</a:t>
                      </a:r>
                      <a:r>
                        <a:rPr kumimoji="1" lang="en-US" altLang="ja-JP" sz="1100" u="none" strike="noStrike" cap="none" normalizeH="0" baseline="0" dirty="0" smtClean="0">
                          <a:ln>
                            <a:noFill/>
                          </a:ln>
                          <a:effectLst/>
                        </a:rPr>
                        <a:t>Java</a:t>
                      </a:r>
                      <a:r>
                        <a:rPr kumimoji="1" lang="ja-JP" altLang="en-US" sz="1100" u="none" strike="noStrike" cap="none" normalizeH="0" baseline="0" dirty="0" smtClean="0">
                          <a:ln>
                            <a:noFill/>
                          </a:ln>
                          <a:effectLst/>
                        </a:rPr>
                        <a:t>（</a:t>
                      </a:r>
                      <a:r>
                        <a:rPr kumimoji="1" lang="en-US" altLang="ja-JP" sz="1100" u="none" strike="noStrike" cap="none" normalizeH="0" baseline="0" dirty="0" smtClean="0">
                          <a:ln>
                            <a:noFill/>
                          </a:ln>
                          <a:effectLst/>
                        </a:rPr>
                        <a:t>JDBC</a:t>
                      </a:r>
                      <a:r>
                        <a:rPr kumimoji="1" lang="ja-JP" altLang="en-US" sz="1100" u="none" strike="noStrike" cap="none" normalizeH="0" baseline="0" dirty="0" err="1" smtClean="0">
                          <a:ln>
                            <a:noFill/>
                          </a:ln>
                          <a:effectLst/>
                        </a:rPr>
                        <a:t>、</a:t>
                      </a:r>
                      <a:r>
                        <a:rPr kumimoji="1" lang="en-US" altLang="ja-JP" sz="1100" u="none" strike="noStrike" cap="none" normalizeH="0" baseline="0" dirty="0" smtClean="0">
                          <a:ln>
                            <a:noFill/>
                          </a:ln>
                          <a:effectLst/>
                        </a:rPr>
                        <a:t>Servlet</a:t>
                      </a:r>
                      <a:r>
                        <a:rPr kumimoji="1" lang="ja-JP" altLang="en-US" sz="1100" u="none" strike="noStrike" cap="none" normalizeH="0" baseline="0" dirty="0" err="1" smtClean="0">
                          <a:ln>
                            <a:noFill/>
                          </a:ln>
                          <a:effectLst/>
                        </a:rPr>
                        <a:t>、</a:t>
                      </a:r>
                      <a:r>
                        <a:rPr kumimoji="1" lang="en-US" altLang="ja-JP" sz="1100" u="none" strike="noStrike" cap="none" normalizeH="0" baseline="0" dirty="0" smtClean="0">
                          <a:ln>
                            <a:noFill/>
                          </a:ln>
                          <a:effectLst/>
                        </a:rPr>
                        <a:t>JSP</a:t>
                      </a:r>
                      <a:r>
                        <a:rPr kumimoji="1" lang="ja-JP" altLang="en-US" sz="1100" u="none" strike="noStrike" cap="none" normalizeH="0" baseline="0" dirty="0" smtClean="0">
                          <a:ln>
                            <a:noFill/>
                          </a:ln>
                          <a:effectLst/>
                        </a:rPr>
                        <a:t>等）プログラム作成能力、主要な</a:t>
                      </a:r>
                      <a:r>
                        <a:rPr kumimoji="1" lang="en-US" altLang="ja-JP" sz="1100" u="none" strike="noStrike" cap="none" normalizeH="0" baseline="0" dirty="0" smtClean="0">
                          <a:ln>
                            <a:noFill/>
                          </a:ln>
                          <a:effectLst/>
                        </a:rPr>
                        <a:t>UML</a:t>
                      </a:r>
                      <a:r>
                        <a:rPr kumimoji="1" lang="ja-JP" altLang="en-US" sz="1100" u="none" strike="noStrike" cap="none" normalizeH="0" baseline="0" dirty="0" smtClean="0">
                          <a:ln>
                            <a:noFill/>
                          </a:ln>
                          <a:effectLst/>
                        </a:rPr>
                        <a:t>ドキュメントを理解し、設計書に基づいたプログラム作成能力を養う。</a:t>
                      </a:r>
                      <a:endParaRPr kumimoji="1" lang="ja-JP" altLang="en-US" sz="11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c>
                  <a:txBody>
                    <a:bodyPr/>
                    <a:lstStyle/>
                    <a:p>
                      <a:pPr marL="85725" marR="0" lvl="0" indent="-85725"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050" u="none" strike="noStrike" cap="none" normalizeH="0" baseline="0" dirty="0" smtClean="0">
                          <a:ln>
                            <a:noFill/>
                          </a:ln>
                          <a:effectLst/>
                        </a:rPr>
                        <a:t>修了判定テスト</a:t>
                      </a:r>
                      <a:endParaRPr kumimoji="1" lang="en-US" altLang="ja-JP" sz="1050" u="none" strike="noStrike" cap="none" normalizeH="0" baseline="0" dirty="0" smtClean="0">
                        <a:ln>
                          <a:noFill/>
                        </a:ln>
                        <a:effectLst/>
                      </a:endParaRPr>
                    </a:p>
                    <a:p>
                      <a:pPr marL="85725" marR="0" lvl="0" indent="-85725"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en-US" altLang="ja-JP" sz="1050" u="none" strike="noStrike" cap="none" normalizeH="0" baseline="0" dirty="0" smtClean="0">
                          <a:ln>
                            <a:noFill/>
                          </a:ln>
                          <a:effectLst/>
                        </a:rPr>
                        <a:t>80</a:t>
                      </a:r>
                      <a:r>
                        <a:rPr kumimoji="1" lang="ja-JP" altLang="en-US" sz="1050" u="none" strike="noStrike" cap="none" normalizeH="0" baseline="0" dirty="0" smtClean="0">
                          <a:ln>
                            <a:noFill/>
                          </a:ln>
                          <a:effectLst/>
                        </a:rPr>
                        <a:t>点以上</a:t>
                      </a:r>
                      <a:endParaRPr kumimoji="1" lang="ja-JP" altLang="en-US" sz="105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r>
              <a:tr h="1056118">
                <a:tc v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ja-JP" altLang="en-US" sz="14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vert="eaVert" anchor="ctr" horzOverflow="overflow">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ja-JP" sz="1200" u="none" strike="noStrike" cap="none" normalizeH="0" baseline="0" dirty="0" smtClean="0">
                          <a:ln>
                            <a:noFill/>
                          </a:ln>
                          <a:effectLst/>
                        </a:rPr>
                        <a:t>Java</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ja-JP" sz="1200" u="none" strike="noStrike" cap="none" normalizeH="0" baseline="0" dirty="0" smtClean="0">
                          <a:ln>
                            <a:noFill/>
                          </a:ln>
                          <a:effectLst/>
                        </a:rPr>
                        <a:t>WEB</a:t>
                      </a:r>
                      <a:r>
                        <a:rPr kumimoji="1" lang="ja-JP" altLang="en-US" sz="1200" u="none" strike="noStrike" cap="none" normalizeH="0" baseline="0" dirty="0" smtClean="0">
                          <a:ln>
                            <a:noFill/>
                          </a:ln>
                          <a:effectLst/>
                        </a:rPr>
                        <a:t>構築</a:t>
                      </a:r>
                      <a:endParaRPr kumimoji="1" lang="ja-JP" altLang="en-US" sz="1200" b="0" i="0" u="none" strike="noStrike" cap="none" normalizeH="0" baseline="0" dirty="0" smtClean="0">
                        <a:ln>
                          <a:noFill/>
                        </a:ln>
                        <a:solidFill>
                          <a:schemeClr val="tx1"/>
                        </a:solidFill>
                        <a:effectLst/>
                        <a:latin typeface="+mn-ea"/>
                        <a:ea typeface="+mn-ea"/>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ja-JP" sz="1400" b="0" i="0" u="none" strike="noStrike" cap="none" normalizeH="0" baseline="0" dirty="0" smtClean="0">
                          <a:ln>
                            <a:noFill/>
                          </a:ln>
                          <a:solidFill>
                            <a:schemeClr val="tx1"/>
                          </a:solidFill>
                          <a:effectLst/>
                          <a:latin typeface="+mn-ea"/>
                          <a:ea typeface="+mn-ea"/>
                          <a:cs typeface="Times New Roman" pitchFamily="18" charset="0"/>
                        </a:rPr>
                        <a:t>3</a:t>
                      </a:r>
                      <a:r>
                        <a:rPr kumimoji="1" lang="ja-JP" altLang="en-US" sz="1400" b="0" i="0" u="none" strike="noStrike" cap="none" normalizeH="0" baseline="0" dirty="0" smtClean="0">
                          <a:ln>
                            <a:noFill/>
                          </a:ln>
                          <a:solidFill>
                            <a:schemeClr val="tx1"/>
                          </a:solidFill>
                          <a:effectLst/>
                          <a:latin typeface="+mn-ea"/>
                          <a:ea typeface="+mn-ea"/>
                          <a:cs typeface="Times New Roman" pitchFamily="18" charset="0"/>
                        </a:rPr>
                        <a:t>日</a:t>
                      </a:r>
                    </a:p>
                  </a:txBody>
                  <a:tcPr marT="45708" marB="45708" anchor="ctr" horzOverflow="overflow"/>
                </a:tc>
                <a:tc vMerge="1">
                  <a:txBody>
                    <a:bodyPr/>
                    <a:lstStyle/>
                    <a:p>
                      <a:pPr marL="228600" marR="0" lvl="0" indent="-228600" algn="l" defTabSz="914400" rtl="0" eaLnBrk="1" fontAlgn="base" latinLnBrk="0" hangingPunct="1">
                        <a:lnSpc>
                          <a:spcPct val="100000"/>
                        </a:lnSpc>
                        <a:spcBef>
                          <a:spcPct val="20000"/>
                        </a:spcBef>
                        <a:spcAft>
                          <a:spcPct val="0"/>
                        </a:spcAft>
                        <a:buClrTx/>
                        <a:buSzTx/>
                        <a:buFont typeface="Wingdings" panose="05000000000000000000" pitchFamily="2" charset="2"/>
                        <a:buChar char="l"/>
                        <a:tabLst/>
                      </a:pPr>
                      <a:endParaRPr kumimoji="1" lang="ja-JP" altLang="en-US" sz="110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c>
                  <a:txBody>
                    <a:bodyPr/>
                    <a:lstStyle/>
                    <a:p>
                      <a:pPr marL="85725" marR="0" lvl="0" indent="-85725"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050" u="none" strike="noStrike" cap="none" normalizeH="0" baseline="0" dirty="0" smtClean="0">
                          <a:ln>
                            <a:noFill/>
                          </a:ln>
                          <a:effectLst/>
                        </a:rPr>
                        <a:t>修了判定テスト</a:t>
                      </a:r>
                      <a:endParaRPr kumimoji="1" lang="en-US" altLang="ja-JP" sz="1050" u="none" strike="noStrike" cap="none" normalizeH="0" baseline="0" dirty="0" smtClean="0">
                        <a:ln>
                          <a:noFill/>
                        </a:ln>
                        <a:effectLst/>
                      </a:endParaRPr>
                    </a:p>
                    <a:p>
                      <a:pPr marL="85725" marR="0" lvl="0" indent="-85725"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en-US" altLang="ja-JP" sz="1050" u="none" strike="noStrike" cap="none" normalizeH="0" baseline="0" dirty="0" smtClean="0">
                          <a:ln>
                            <a:noFill/>
                          </a:ln>
                          <a:effectLst/>
                        </a:rPr>
                        <a:t>80</a:t>
                      </a:r>
                      <a:r>
                        <a:rPr kumimoji="1" lang="ja-JP" altLang="en-US" sz="1050" u="none" strike="noStrike" cap="none" normalizeH="0" baseline="0" dirty="0" smtClean="0">
                          <a:ln>
                            <a:noFill/>
                          </a:ln>
                          <a:effectLst/>
                        </a:rPr>
                        <a:t>点以上</a:t>
                      </a:r>
                      <a:endParaRPr kumimoji="1" lang="en-US" altLang="ja-JP" sz="1050" u="none" strike="noStrike" cap="none" normalizeH="0" baseline="0" dirty="0" smtClean="0">
                        <a:ln>
                          <a:noFill/>
                        </a:ln>
                        <a:effectLst/>
                      </a:endParaRPr>
                    </a:p>
                    <a:p>
                      <a:pPr marL="85725" marR="0" lvl="0" indent="-85725"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1" lang="en-US" altLang="ja-JP" sz="105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050" u="none" strike="noStrike" cap="none" normalizeH="0" baseline="0" dirty="0" smtClean="0">
                          <a:ln>
                            <a:noFill/>
                          </a:ln>
                          <a:effectLst/>
                        </a:rPr>
                        <a:t>演習課題達成</a:t>
                      </a:r>
                      <a:endParaRPr kumimoji="1" lang="en-US" altLang="ja-JP" sz="105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en-US" altLang="ja-JP" sz="1050" u="none" strike="noStrike" cap="none" normalizeH="0" baseline="0" dirty="0" smtClean="0">
                          <a:ln>
                            <a:noFill/>
                          </a:ln>
                          <a:effectLst/>
                        </a:rPr>
                        <a:t>3</a:t>
                      </a:r>
                      <a:r>
                        <a:rPr kumimoji="1" lang="ja-JP" altLang="en-US" sz="1050" u="none" strike="noStrike" cap="none" normalizeH="0" baseline="0" dirty="0" smtClean="0">
                          <a:ln>
                            <a:noFill/>
                          </a:ln>
                          <a:effectLst/>
                        </a:rPr>
                        <a:t>問以上</a:t>
                      </a:r>
                      <a:endParaRPr kumimoji="1" lang="ja-JP" altLang="en-US" sz="1050" b="0" i="0" u="none" strike="noStrike" cap="none" normalizeH="0" baseline="0" dirty="0" smtClean="0">
                        <a:ln>
                          <a:noFill/>
                        </a:ln>
                        <a:solidFill>
                          <a:schemeClr val="tx1"/>
                        </a:solidFill>
                        <a:effectLst/>
                        <a:latin typeface="+mn-ea"/>
                        <a:ea typeface="+mn-ea"/>
                        <a:cs typeface="Times New Roman" pitchFamily="18" charset="0"/>
                      </a:endParaRPr>
                    </a:p>
                  </a:txBody>
                  <a:tcPr marT="45708" marB="45708" anchor="ctr" horzOverflow="overflow"/>
                </a:tc>
              </a:tr>
            </a:tbl>
          </a:graphicData>
        </a:graphic>
      </p:graphicFrame>
      <p:sp>
        <p:nvSpPr>
          <p:cNvPr id="48" name="Rectangle 38"/>
          <p:cNvSpPr>
            <a:spLocks noChangeArrowheads="1"/>
          </p:cNvSpPr>
          <p:nvPr/>
        </p:nvSpPr>
        <p:spPr bwMode="auto">
          <a:xfrm>
            <a:off x="217487" y="6321034"/>
            <a:ext cx="6956536"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ja-JP" sz="1000" dirty="0" smtClean="0">
                <a:solidFill>
                  <a:srgbClr val="000000"/>
                </a:solidFill>
                <a:latin typeface="HGSｺﾞｼｯｸM" panose="020B0600000000000000" pitchFamily="50" charset="-128"/>
                <a:ea typeface="HGSｺﾞｼｯｸM" panose="020B0600000000000000" pitchFamily="50" charset="-128"/>
                <a:cs typeface="Times New Roman" pitchFamily="18" charset="0"/>
              </a:rPr>
              <a:t>※</a:t>
            </a:r>
            <a:r>
              <a:rPr lang="ja-JP" altLang="en-US" sz="1000" dirty="0">
                <a:latin typeface="HGSｺﾞｼｯｸM" panose="020B0600000000000000" pitchFamily="50" charset="-128"/>
                <a:ea typeface="HGSｺﾞｼｯｸM" panose="020B0600000000000000" pitchFamily="50" charset="-128"/>
                <a:cs typeface="Times New Roman" pitchFamily="18" charset="0"/>
              </a:rPr>
              <a:t>修了判定テストが</a:t>
            </a:r>
            <a:r>
              <a:rPr lang="en-US" altLang="ja-JP" sz="1000" dirty="0">
                <a:latin typeface="HGSｺﾞｼｯｸM" panose="020B0600000000000000" pitchFamily="50" charset="-128"/>
                <a:ea typeface="HGSｺﾞｼｯｸM" panose="020B0600000000000000" pitchFamily="50" charset="-128"/>
                <a:cs typeface="Times New Roman" pitchFamily="18" charset="0"/>
              </a:rPr>
              <a:t>80</a:t>
            </a:r>
            <a:r>
              <a:rPr lang="ja-JP" altLang="en-US" sz="1000" dirty="0">
                <a:latin typeface="HGSｺﾞｼｯｸM" panose="020B0600000000000000" pitchFamily="50" charset="-128"/>
                <a:ea typeface="HGSｺﾞｼｯｸM" panose="020B0600000000000000" pitchFamily="50" charset="-128"/>
                <a:cs typeface="Times New Roman" pitchFamily="18" charset="0"/>
              </a:rPr>
              <a:t>点未満の場合は、後日再テストを</a:t>
            </a:r>
            <a:r>
              <a:rPr lang="en-US" altLang="ja-JP" sz="1000" dirty="0">
                <a:latin typeface="HGSｺﾞｼｯｸM" panose="020B0600000000000000" pitchFamily="50" charset="-128"/>
                <a:ea typeface="HGSｺﾞｼｯｸM" panose="020B0600000000000000" pitchFamily="50" charset="-128"/>
                <a:cs typeface="Times New Roman" pitchFamily="18" charset="0"/>
              </a:rPr>
              <a:t>80</a:t>
            </a:r>
            <a:r>
              <a:rPr lang="ja-JP" altLang="en-US" sz="1000" dirty="0">
                <a:latin typeface="HGSｺﾞｼｯｸM" panose="020B0600000000000000" pitchFamily="50" charset="-128"/>
                <a:ea typeface="HGSｺﾞｼｯｸM" panose="020B0600000000000000" pitchFamily="50" charset="-128"/>
                <a:cs typeface="Times New Roman" pitchFamily="18" charset="0"/>
              </a:rPr>
              <a:t>点以上となるまでご受講</a:t>
            </a:r>
            <a:r>
              <a:rPr lang="ja-JP" altLang="en-US" sz="1000" dirty="0" smtClean="0">
                <a:latin typeface="HGSｺﾞｼｯｸM" panose="020B0600000000000000" pitchFamily="50" charset="-128"/>
                <a:ea typeface="HGSｺﾞｼｯｸM" panose="020B0600000000000000" pitchFamily="50" charset="-128"/>
                <a:cs typeface="Times New Roman" pitchFamily="18" charset="0"/>
              </a:rPr>
              <a:t>いただきます。</a:t>
            </a:r>
            <a:endParaRPr lang="en-US" altLang="ja-JP" sz="1000" dirty="0">
              <a:solidFill>
                <a:srgbClr val="000000"/>
              </a:solidFill>
              <a:latin typeface="HGSｺﾞｼｯｸM" panose="020B0600000000000000" pitchFamily="50" charset="-128"/>
              <a:ea typeface="HGSｺﾞｼｯｸM" panose="020B0600000000000000" pitchFamily="50" charset="-128"/>
              <a:cs typeface="Times New Roman" pitchFamily="18" charset="0"/>
            </a:endParaRPr>
          </a:p>
        </p:txBody>
      </p:sp>
      <p:cxnSp>
        <p:nvCxnSpPr>
          <p:cNvPr id="3" name="直線コネクタ 2"/>
          <p:cNvCxnSpPr/>
          <p:nvPr/>
        </p:nvCxnSpPr>
        <p:spPr>
          <a:xfrm>
            <a:off x="0" y="6298377"/>
            <a:ext cx="2105247"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303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4"/>
          <p:cNvSpPr>
            <a:spLocks noGrp="1"/>
          </p:cNvSpPr>
          <p:nvPr>
            <p:ph type="title"/>
          </p:nvPr>
        </p:nvSpPr>
        <p:spPr>
          <a:xfrm>
            <a:off x="755576" y="188640"/>
            <a:ext cx="7093024" cy="475540"/>
          </a:xfrm>
        </p:spPr>
        <p:txBody>
          <a:bodyPr/>
          <a:lstStyle/>
          <a:p>
            <a:r>
              <a:rPr kumimoji="1" lang="ja-JP" altLang="en-US" dirty="0" smtClean="0"/>
              <a:t>研修スケジュール</a:t>
            </a:r>
            <a:endParaRPr kumimoji="1" lang="ja-JP"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77" y="1156846"/>
            <a:ext cx="8343900" cy="222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38" y="3676761"/>
            <a:ext cx="85725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496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ja-JP" altLang="en-US" dirty="0" smtClean="0"/>
              <a:t>２．カリキュラム</a:t>
            </a:r>
            <a:endParaRPr lang="en-US" dirty="0"/>
          </a:p>
        </p:txBody>
      </p:sp>
    </p:spTree>
    <p:extLst>
      <p:ext uri="{BB962C8B-B14F-4D97-AF65-F5344CB8AC3E}">
        <p14:creationId xmlns:p14="http://schemas.microsoft.com/office/powerpoint/2010/main" val="1077048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96913" y="0"/>
            <a:ext cx="7343775" cy="692150"/>
          </a:xfrm>
        </p:spPr>
        <p:txBody>
          <a:bodyPr lIns="91440" tIns="45720" rIns="91440" bIns="45720">
            <a:normAutofit/>
          </a:bodyPr>
          <a:lstStyle/>
          <a:p>
            <a:pPr eaLnBrk="1" hangingPunct="1"/>
            <a:r>
              <a:rPr dirty="0" smtClean="0"/>
              <a:t>　「</a:t>
            </a:r>
            <a:r>
              <a:rPr lang="en-US" dirty="0" smtClean="0"/>
              <a:t>IT</a:t>
            </a:r>
            <a:r>
              <a:rPr dirty="0" smtClean="0"/>
              <a:t>技術基礎</a:t>
            </a:r>
            <a:r>
              <a:rPr lang="ja-JP" altLang="en-US" dirty="0" smtClean="0"/>
              <a:t>研修</a:t>
            </a:r>
            <a:r>
              <a:rPr dirty="0" smtClean="0"/>
              <a:t>」　カリキュラム詳細（「コンピュータ技術」）</a:t>
            </a:r>
            <a:endParaRPr sz="1400" dirty="0" smtClean="0"/>
          </a:p>
        </p:txBody>
      </p:sp>
      <p:sp>
        <p:nvSpPr>
          <p:cNvPr id="5" name="AutoShape 744"/>
          <p:cNvSpPr>
            <a:spLocks noChangeArrowheads="1"/>
          </p:cNvSpPr>
          <p:nvPr/>
        </p:nvSpPr>
        <p:spPr bwMode="auto">
          <a:xfrm>
            <a:off x="280988" y="2273300"/>
            <a:ext cx="9266237" cy="287338"/>
          </a:xfrm>
          <a:prstGeom prst="roundRect">
            <a:avLst>
              <a:gd name="adj" fmla="val 16667"/>
            </a:avLst>
          </a:prstGeom>
          <a:solidFill>
            <a:srgbClr val="CCECFF"/>
          </a:solidFill>
          <a:ln w="12700">
            <a:noFill/>
            <a:round/>
            <a:headEnd/>
            <a:tailEnd/>
          </a:ln>
          <a:effectLst/>
        </p:spPr>
        <p:txBody>
          <a:bodyPr anchor="ctr"/>
          <a:lstStyle/>
          <a:p>
            <a:pPr algn="ctr">
              <a:defRPr/>
            </a:pPr>
            <a:r>
              <a:rPr kumimoji="0" lang="en-US" altLang="ja-JP" sz="1200" dirty="0">
                <a:effectLst>
                  <a:outerShdw blurRad="38100" dist="38100" dir="2700000" algn="tl">
                    <a:srgbClr val="FFFFFF"/>
                  </a:outerShdw>
                </a:effectLst>
                <a:latin typeface="ＭＳ Ｐゴシック" pitchFamily="50" charset="-128"/>
              </a:rPr>
              <a:t>2</a:t>
            </a:r>
            <a:r>
              <a:rPr kumimoji="0" lang="ja-JP" altLang="en-US" sz="1200" dirty="0" smtClean="0">
                <a:effectLst>
                  <a:outerShdw blurRad="38100" dist="38100" dir="2700000" algn="tl">
                    <a:srgbClr val="FFFFFF"/>
                  </a:outerShdw>
                </a:effectLst>
                <a:latin typeface="ＭＳ Ｐゴシック" pitchFamily="50" charset="-128"/>
              </a:rPr>
              <a:t>日間</a:t>
            </a:r>
            <a:endParaRPr kumimoji="0" lang="ja-JP" altLang="en-US" sz="1200" dirty="0">
              <a:effectLst>
                <a:outerShdw blurRad="38100" dist="38100" dir="2700000" algn="tl">
                  <a:srgbClr val="FFFFFF"/>
                </a:outerShdw>
              </a:effectLst>
              <a:latin typeface="ＭＳ Ｐゴシック" pitchFamily="50" charset="-128"/>
            </a:endParaRPr>
          </a:p>
        </p:txBody>
      </p:sp>
      <p:sp>
        <p:nvSpPr>
          <p:cNvPr id="16388" name="Rectangle 749"/>
          <p:cNvSpPr>
            <a:spLocks noChangeArrowheads="1"/>
          </p:cNvSpPr>
          <p:nvPr/>
        </p:nvSpPr>
        <p:spPr bwMode="gray">
          <a:xfrm>
            <a:off x="280988" y="2606675"/>
            <a:ext cx="2981325" cy="3941763"/>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92075" indent="-92075">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１．はじめに</a:t>
            </a:r>
            <a:endParaRPr lang="en-US" altLang="ja-JP" sz="800" dirty="0">
              <a:latin typeface="HGPｺﾞｼｯｸM" pitchFamily="50" charset="-128"/>
              <a:ea typeface="HGPｺﾞｼｯｸM" pitchFamily="50" charset="-128"/>
            </a:endParaRPr>
          </a:p>
          <a:p>
            <a:pPr marL="92075" indent="-92075">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コンピュータでできること、利用形態の変遷、活用に必要な知識・スキル</a:t>
            </a:r>
            <a:endParaRPr lang="en-US" altLang="ja-JP" sz="800" dirty="0">
              <a:latin typeface="HGPｺﾞｼｯｸM" pitchFamily="50" charset="-128"/>
              <a:ea typeface="HGPｺﾞｼｯｸM" pitchFamily="50" charset="-128"/>
            </a:endParaRPr>
          </a:p>
          <a:p>
            <a:pPr marL="92075" indent="-92075">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◆グループディスカッション</a:t>
            </a:r>
            <a:endParaRPr lang="en-US" altLang="ja-JP" sz="800" dirty="0">
              <a:latin typeface="HGPｺﾞｼｯｸM" pitchFamily="50" charset="-128"/>
              <a:ea typeface="HGPｺﾞｼｯｸM" pitchFamily="50" charset="-128"/>
            </a:endParaRPr>
          </a:p>
          <a:p>
            <a:pPr marL="92075" indent="-92075">
              <a:lnSpc>
                <a:spcPct val="90000"/>
              </a:lnSpc>
              <a:spcBef>
                <a:spcPct val="10000"/>
              </a:spcBef>
              <a:spcAft>
                <a:spcPct val="10000"/>
              </a:spcAft>
              <a:tabLst>
                <a:tab pos="5970588" algn="r"/>
              </a:tabLst>
              <a:defRPr/>
            </a:pPr>
            <a:endParaRPr lang="en-US" altLang="ja-JP" sz="800" dirty="0">
              <a:latin typeface="HGPｺﾞｼｯｸM" pitchFamily="50" charset="-128"/>
              <a:ea typeface="HGPｺﾞｼｯｸM" pitchFamily="50" charset="-128"/>
            </a:endParaRPr>
          </a:p>
          <a:p>
            <a:pPr marL="92075" indent="-92075">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２．コンピュータの構成要素と動作の仕組み</a:t>
            </a:r>
            <a:endParaRPr lang="en-US" altLang="ja-JP" sz="800" dirty="0">
              <a:latin typeface="HGPｺﾞｼｯｸM" pitchFamily="50" charset="-128"/>
              <a:ea typeface="HGPｺﾞｼｯｸM" pitchFamily="50" charset="-128"/>
            </a:endParaRPr>
          </a:p>
          <a:p>
            <a:pPr marL="92075" indent="-92075">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２．１．コンピュータの種類と役割</a:t>
            </a:r>
            <a:endParaRPr lang="en-US" altLang="ja-JP" sz="800" dirty="0">
              <a:latin typeface="HGPｺﾞｼｯｸM" pitchFamily="50" charset="-128"/>
              <a:ea typeface="HGPｺﾞｼｯｸM" pitchFamily="50" charset="-128"/>
            </a:endParaRPr>
          </a:p>
          <a:p>
            <a:pPr marL="92075" indent="-92075">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２．２．コンピュータの基本構造</a:t>
            </a:r>
            <a:endParaRPr lang="en-US" altLang="ja-JP" sz="800" dirty="0">
              <a:latin typeface="HGPｺﾞｼｯｸM" pitchFamily="50" charset="-128"/>
              <a:ea typeface="HGPｺﾞｼｯｸM" pitchFamily="50" charset="-128"/>
            </a:endParaRPr>
          </a:p>
          <a:p>
            <a:pPr marL="92075" indent="-92075">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２進数／基数変換</a:t>
            </a:r>
            <a:endParaRPr lang="en-US" altLang="ja-JP" sz="800" dirty="0">
              <a:latin typeface="HGPｺﾞｼｯｸM" pitchFamily="50" charset="-128"/>
              <a:ea typeface="HGPｺﾞｼｯｸM" pitchFamily="50" charset="-128"/>
            </a:endParaRPr>
          </a:p>
          <a:p>
            <a:pPr marL="452438" indent="-452438">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２．３．</a:t>
            </a:r>
            <a:r>
              <a:rPr lang="en-US" altLang="ja-JP" sz="800" dirty="0">
                <a:latin typeface="HGPｺﾞｼｯｸM" pitchFamily="50" charset="-128"/>
                <a:ea typeface="HGPｺﾞｼｯｸM" pitchFamily="50" charset="-128"/>
              </a:rPr>
              <a:t>PC</a:t>
            </a:r>
            <a:r>
              <a:rPr lang="ja-JP" altLang="en-US" sz="800" dirty="0">
                <a:latin typeface="HGPｺﾞｼｯｸM" pitchFamily="50" charset="-128"/>
                <a:ea typeface="HGPｺﾞｼｯｸM" pitchFamily="50" charset="-128"/>
              </a:rPr>
              <a:t>を構成するハードウェア</a:t>
            </a:r>
            <a:endParaRPr lang="en-US" altLang="ja-JP" sz="800" dirty="0">
              <a:latin typeface="HGPｺﾞｼｯｸM" pitchFamily="50" charset="-128"/>
              <a:ea typeface="HGPｺﾞｼｯｸM" pitchFamily="50" charset="-128"/>
            </a:endParaRPr>
          </a:p>
          <a:p>
            <a:pPr marL="360363" indent="-360363">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a:t>
            </a:r>
            <a:r>
              <a:rPr lang="en-US" altLang="ja-JP" sz="800" dirty="0">
                <a:latin typeface="HGPｺﾞｼｯｸM" pitchFamily="50" charset="-128"/>
                <a:ea typeface="HGPｺﾞｼｯｸM" pitchFamily="50" charset="-128"/>
              </a:rPr>
              <a:t>CPU</a:t>
            </a:r>
            <a:r>
              <a:rPr lang="ja-JP" altLang="en-US" sz="800" dirty="0">
                <a:latin typeface="HGPｺﾞｼｯｸM" pitchFamily="50" charset="-128"/>
                <a:ea typeface="HGPｺﾞｼｯｸM" pitchFamily="50" charset="-128"/>
              </a:rPr>
              <a:t>／主記憶装置／補助記憶装置（ハードディスクなど）／入出力装置</a:t>
            </a:r>
            <a:endParaRPr lang="en-US" altLang="ja-JP" sz="800" dirty="0">
              <a:latin typeface="HGPｺﾞｼｯｸM" pitchFamily="50" charset="-128"/>
              <a:ea typeface="HGPｺﾞｼｯｸM" pitchFamily="50" charset="-128"/>
            </a:endParaRPr>
          </a:p>
          <a:p>
            <a:pPr marL="452438" indent="-452438">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２．４．</a:t>
            </a:r>
            <a:r>
              <a:rPr lang="en-US" altLang="ja-JP" sz="800" dirty="0">
                <a:latin typeface="HGPｺﾞｼｯｸM" pitchFamily="50" charset="-128"/>
                <a:ea typeface="HGPｺﾞｼｯｸM" pitchFamily="50" charset="-128"/>
              </a:rPr>
              <a:t>PC</a:t>
            </a:r>
            <a:r>
              <a:rPr lang="ja-JP" altLang="en-US" sz="800" dirty="0">
                <a:latin typeface="HGPｺﾞｼｯｸM" pitchFamily="50" charset="-128"/>
                <a:ea typeface="HGPｺﾞｼｯｸM" pitchFamily="50" charset="-128"/>
              </a:rPr>
              <a:t>を構成するソフトウェア</a:t>
            </a:r>
            <a:endParaRPr lang="en-US" altLang="ja-JP" sz="800" dirty="0">
              <a:latin typeface="HGPｺﾞｼｯｸM" pitchFamily="50" charset="-128"/>
              <a:ea typeface="HGPｺﾞｼｯｸM" pitchFamily="50" charset="-128"/>
            </a:endParaRPr>
          </a:p>
          <a:p>
            <a:pPr marL="360363" indent="-360363">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a:t>
            </a:r>
            <a:r>
              <a:rPr lang="en-US" altLang="ja-JP" sz="800" dirty="0">
                <a:latin typeface="HGPｺﾞｼｯｸM" pitchFamily="50" charset="-128"/>
                <a:ea typeface="HGPｺﾞｼｯｸM" pitchFamily="50" charset="-128"/>
              </a:rPr>
              <a:t>OS</a:t>
            </a:r>
            <a:r>
              <a:rPr lang="ja-JP" altLang="en-US" sz="800" dirty="0">
                <a:latin typeface="HGPｺﾞｼｯｸM" pitchFamily="50" charset="-128"/>
                <a:ea typeface="HGPｺﾞｼｯｸM" pitchFamily="50" charset="-128"/>
              </a:rPr>
              <a:t>／デバイスドライバ／アプリケーション／電源投入から</a:t>
            </a:r>
            <a:r>
              <a:rPr lang="en-US" altLang="ja-JP" sz="800" dirty="0">
                <a:latin typeface="HGPｺﾞｼｯｸM" pitchFamily="50" charset="-128"/>
                <a:ea typeface="HGPｺﾞｼｯｸM" pitchFamily="50" charset="-128"/>
              </a:rPr>
              <a:t>OS</a:t>
            </a:r>
            <a:r>
              <a:rPr lang="ja-JP" altLang="en-US" sz="800" dirty="0">
                <a:latin typeface="HGPｺﾞｼｯｸM" pitchFamily="50" charset="-128"/>
                <a:ea typeface="HGPｺﾞｼｯｸM" pitchFamily="50" charset="-128"/>
              </a:rPr>
              <a:t>起動までのプロセス／</a:t>
            </a:r>
            <a:r>
              <a:rPr lang="en-US" altLang="ja-JP" sz="800" dirty="0">
                <a:latin typeface="HGPｺﾞｼｯｸM" pitchFamily="50" charset="-128"/>
                <a:ea typeface="HGPｺﾞｼｯｸM" pitchFamily="50" charset="-128"/>
              </a:rPr>
              <a:t>Windows7</a:t>
            </a:r>
            <a:r>
              <a:rPr lang="ja-JP" altLang="en-US" sz="800" dirty="0">
                <a:latin typeface="HGPｺﾞｼｯｸM" pitchFamily="50" charset="-128"/>
                <a:ea typeface="HGPｺﾞｼｯｸM" pitchFamily="50" charset="-128"/>
              </a:rPr>
              <a:t>／よく利用されるアプリケーション</a:t>
            </a:r>
            <a:endParaRPr lang="en-US" altLang="ja-JP" sz="800" dirty="0">
              <a:latin typeface="HGPｺﾞｼｯｸM" pitchFamily="50" charset="-128"/>
              <a:ea typeface="HGPｺﾞｼｯｸM" pitchFamily="50" charset="-128"/>
            </a:endParaRPr>
          </a:p>
          <a:p>
            <a:pPr marL="452438" indent="-452438">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２．５．</a:t>
            </a:r>
            <a:r>
              <a:rPr lang="en-US" altLang="ja-JP" sz="800" dirty="0">
                <a:latin typeface="HGPｺﾞｼｯｸM" pitchFamily="50" charset="-128"/>
                <a:ea typeface="HGPｺﾞｼｯｸM" pitchFamily="50" charset="-128"/>
              </a:rPr>
              <a:t>OS</a:t>
            </a:r>
            <a:r>
              <a:rPr lang="ja-JP" altLang="en-US" sz="800" dirty="0">
                <a:latin typeface="HGPｺﾞｼｯｸM" pitchFamily="50" charset="-128"/>
                <a:ea typeface="HGPｺﾞｼｯｸM" pitchFamily="50" charset="-128"/>
              </a:rPr>
              <a:t>が担う機能</a:t>
            </a:r>
            <a:endParaRPr lang="en-US" altLang="ja-JP" sz="800" dirty="0">
              <a:latin typeface="HGPｺﾞｼｯｸM" pitchFamily="50" charset="-128"/>
              <a:ea typeface="HGPｺﾞｼｯｸM" pitchFamily="50" charset="-128"/>
            </a:endParaRPr>
          </a:p>
          <a:p>
            <a:pPr marL="452438" indent="-452438">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a:t>
            </a:r>
            <a:r>
              <a:rPr lang="en-US" altLang="ja-JP" sz="800" dirty="0">
                <a:latin typeface="HGPｺﾞｼｯｸM" pitchFamily="50" charset="-128"/>
                <a:ea typeface="HGPｺﾞｼｯｸM" pitchFamily="50" charset="-128"/>
              </a:rPr>
              <a:t>OS</a:t>
            </a:r>
            <a:r>
              <a:rPr lang="ja-JP" altLang="en-US" sz="800" dirty="0">
                <a:latin typeface="HGPｺﾞｼｯｸM" pitchFamily="50" charset="-128"/>
                <a:ea typeface="HGPｺﾞｼｯｸM" pitchFamily="50" charset="-128"/>
              </a:rPr>
              <a:t>の役割／プロセス管理／メモリ管理／入出力管理</a:t>
            </a:r>
            <a:endParaRPr lang="en-US" altLang="ja-JP" sz="800" dirty="0">
              <a:latin typeface="HGPｺﾞｼｯｸM" pitchFamily="50" charset="-128"/>
              <a:ea typeface="HGPｺﾞｼｯｸM" pitchFamily="50" charset="-128"/>
            </a:endParaRPr>
          </a:p>
          <a:p>
            <a:pPr marL="452438" indent="-452438">
              <a:lnSpc>
                <a:spcPct val="90000"/>
              </a:lnSpc>
              <a:spcBef>
                <a:spcPct val="10000"/>
              </a:spcBef>
              <a:spcAft>
                <a:spcPct val="10000"/>
              </a:spcAft>
              <a:tabLst>
                <a:tab pos="5970588" algn="r"/>
              </a:tabLst>
              <a:defRPr/>
            </a:pPr>
            <a:r>
              <a:rPr lang="ja-JP" altLang="en-US" sz="800" dirty="0">
                <a:latin typeface="HGPｺﾞｼｯｸM" pitchFamily="50" charset="-128"/>
                <a:ea typeface="HGPｺﾞｼｯｸM" pitchFamily="50" charset="-128"/>
              </a:rPr>
              <a:t>　　◆実習課題</a:t>
            </a:r>
            <a:endParaRPr lang="en-US" altLang="ja-JP" sz="800" dirty="0">
              <a:latin typeface="HGPｺﾞｼｯｸM" pitchFamily="50" charset="-128"/>
              <a:ea typeface="HGPｺﾞｼｯｸM" pitchFamily="50" charset="-128"/>
            </a:endParaRPr>
          </a:p>
          <a:p>
            <a:pPr marL="452438" indent="-452438">
              <a:lnSpc>
                <a:spcPct val="90000"/>
              </a:lnSpc>
              <a:spcBef>
                <a:spcPct val="10000"/>
              </a:spcBef>
              <a:spcAft>
                <a:spcPct val="10000"/>
              </a:spcAft>
              <a:tabLst>
                <a:tab pos="5970588" algn="r"/>
              </a:tabLst>
              <a:defRPr/>
            </a:pPr>
            <a:endParaRPr lang="en-US" altLang="ja-JP" sz="800" dirty="0">
              <a:latin typeface="HGPｺﾞｼｯｸM" pitchFamily="50" charset="-128"/>
              <a:ea typeface="HGPｺﾞｼｯｸM" pitchFamily="50" charset="-128"/>
            </a:endParaRPr>
          </a:p>
          <a:p>
            <a:pPr marL="92075" indent="-92075">
              <a:defRPr/>
            </a:pPr>
            <a:r>
              <a:rPr lang="ja-JP" altLang="en-US" sz="800" dirty="0">
                <a:latin typeface="HGPｺﾞｼｯｸM" pitchFamily="50" charset="-128"/>
                <a:ea typeface="HGPｺﾞｼｯｸM" pitchFamily="50" charset="-128"/>
              </a:rPr>
              <a:t>３．</a:t>
            </a:r>
            <a:r>
              <a:rPr lang="en-US" altLang="ja-JP" sz="800" dirty="0">
                <a:latin typeface="HGPｺﾞｼｯｸM" pitchFamily="50" charset="-128"/>
                <a:ea typeface="HGPｺﾞｼｯｸM" pitchFamily="50" charset="-128"/>
              </a:rPr>
              <a:t>PC</a:t>
            </a:r>
            <a:r>
              <a:rPr lang="ja-JP" altLang="en-US" sz="800" dirty="0">
                <a:latin typeface="HGPｺﾞｼｯｸM" pitchFamily="50" charset="-128"/>
                <a:ea typeface="HGPｺﾞｼｯｸM" pitchFamily="50" charset="-128"/>
              </a:rPr>
              <a:t>の使い方と基本設定</a:t>
            </a:r>
            <a:endParaRPr lang="en-US" altLang="ja-JP" sz="800" dirty="0">
              <a:latin typeface="HGPｺﾞｼｯｸM" pitchFamily="50" charset="-128"/>
              <a:ea typeface="HGPｺﾞｼｯｸM" pitchFamily="50" charset="-128"/>
            </a:endParaRPr>
          </a:p>
          <a:p>
            <a:pPr marL="92075" indent="-92075">
              <a:defRPr/>
            </a:pPr>
            <a:r>
              <a:rPr lang="ja-JP" altLang="en-US" sz="800" dirty="0">
                <a:latin typeface="HGPｺﾞｼｯｸM" pitchFamily="50" charset="-128"/>
                <a:ea typeface="HGPｺﾞｼｯｸM" pitchFamily="50" charset="-128"/>
              </a:rPr>
              <a:t>　３．１．</a:t>
            </a:r>
            <a:r>
              <a:rPr lang="en-US" altLang="ja-JP" sz="800" dirty="0">
                <a:latin typeface="HGPｺﾞｼｯｸM" pitchFamily="50" charset="-128"/>
                <a:ea typeface="HGPｺﾞｼｯｸM" pitchFamily="50" charset="-128"/>
              </a:rPr>
              <a:t>PC</a:t>
            </a:r>
            <a:r>
              <a:rPr lang="ja-JP" altLang="en-US" sz="800" dirty="0">
                <a:latin typeface="HGPｺﾞｼｯｸM" pitchFamily="50" charset="-128"/>
                <a:ea typeface="HGPｺﾞｼｯｸM" pitchFamily="50" charset="-128"/>
              </a:rPr>
              <a:t>の効率的な利用方法</a:t>
            </a:r>
            <a:endParaRPr lang="en-US" altLang="ja-JP" sz="800" dirty="0">
              <a:latin typeface="HGPｺﾞｼｯｸM" pitchFamily="50" charset="-128"/>
              <a:ea typeface="HGPｺﾞｼｯｸM" pitchFamily="50" charset="-128"/>
            </a:endParaRPr>
          </a:p>
          <a:p>
            <a:pPr marL="92075" indent="-92075">
              <a:defRPr/>
            </a:pPr>
            <a:r>
              <a:rPr lang="ja-JP" altLang="en-US" sz="800" dirty="0">
                <a:latin typeface="HGPｺﾞｼｯｸM" pitchFamily="50" charset="-128"/>
                <a:ea typeface="HGPｺﾞｼｯｸM" pitchFamily="50" charset="-128"/>
              </a:rPr>
              <a:t>　　　　　集中管理／情報共有</a:t>
            </a:r>
            <a:endParaRPr lang="en-US" altLang="ja-JP" sz="800" dirty="0">
              <a:latin typeface="HGPｺﾞｼｯｸM" pitchFamily="50" charset="-128"/>
              <a:ea typeface="HGPｺﾞｼｯｸM" pitchFamily="50" charset="-128"/>
            </a:endParaRPr>
          </a:p>
          <a:p>
            <a:pPr marL="452438" indent="-452438">
              <a:lnSpc>
                <a:spcPct val="90000"/>
              </a:lnSpc>
              <a:spcBef>
                <a:spcPct val="10000"/>
              </a:spcBef>
              <a:spcAft>
                <a:spcPct val="10000"/>
              </a:spcAft>
              <a:tabLst>
                <a:tab pos="5970588" algn="r"/>
              </a:tabLst>
              <a:defRPr/>
            </a:pPr>
            <a:endParaRPr lang="en-US" altLang="ja-JP" sz="800" dirty="0">
              <a:latin typeface="HGPｺﾞｼｯｸM" pitchFamily="50" charset="-128"/>
              <a:ea typeface="HGPｺﾞｼｯｸM" pitchFamily="50" charset="-128"/>
            </a:endParaRPr>
          </a:p>
        </p:txBody>
      </p:sp>
      <p:sp>
        <p:nvSpPr>
          <p:cNvPr id="8" name="AutoShape 28"/>
          <p:cNvSpPr>
            <a:spLocks noChangeArrowheads="1"/>
          </p:cNvSpPr>
          <p:nvPr/>
        </p:nvSpPr>
        <p:spPr bwMode="auto">
          <a:xfrm>
            <a:off x="280988" y="1893888"/>
            <a:ext cx="9266237" cy="315912"/>
          </a:xfrm>
          <a:prstGeom prst="roundRect">
            <a:avLst>
              <a:gd name="adj" fmla="val 16667"/>
            </a:avLst>
          </a:prstGeom>
          <a:solidFill>
            <a:srgbClr val="000080"/>
          </a:solidFill>
          <a:ln w="12700">
            <a:noFill/>
            <a:round/>
            <a:headEnd/>
            <a:tailEnd/>
          </a:ln>
          <a:effectLst/>
        </p:spPr>
        <p:txBody>
          <a:bodyPr anchor="ctr"/>
          <a:lstStyle/>
          <a:p>
            <a:pPr algn="ctr">
              <a:defRPr/>
            </a:pPr>
            <a:r>
              <a:rPr kumimoji="0" lang="en-US" altLang="ja-JP" sz="1000" dirty="0">
                <a:solidFill>
                  <a:schemeClr val="bg1"/>
                </a:solidFill>
                <a:effectLst>
                  <a:outerShdw blurRad="38100" dist="38100" dir="2700000" algn="tl">
                    <a:srgbClr val="000000"/>
                  </a:outerShdw>
                </a:effectLst>
                <a:latin typeface="ＭＳ Ｐゴシック" pitchFamily="50" charset="-128"/>
              </a:rPr>
              <a:t>IT</a:t>
            </a:r>
            <a:r>
              <a:rPr kumimoji="0" lang="ja-JP" altLang="en-US" sz="1000" dirty="0">
                <a:solidFill>
                  <a:schemeClr val="bg1"/>
                </a:solidFill>
                <a:effectLst>
                  <a:outerShdw blurRad="38100" dist="38100" dir="2700000" algn="tl">
                    <a:srgbClr val="000000"/>
                  </a:outerShdw>
                </a:effectLst>
                <a:latin typeface="ＭＳ Ｐゴシック" pitchFamily="50" charset="-128"/>
              </a:rPr>
              <a:t>技術基礎（コンピュータ技術）</a:t>
            </a:r>
          </a:p>
        </p:txBody>
      </p:sp>
      <p:sp>
        <p:nvSpPr>
          <p:cNvPr id="16391" name="Rectangle 749"/>
          <p:cNvSpPr>
            <a:spLocks noChangeArrowheads="1"/>
          </p:cNvSpPr>
          <p:nvPr/>
        </p:nvSpPr>
        <p:spPr bwMode="gray">
          <a:xfrm>
            <a:off x="3419475" y="2606675"/>
            <a:ext cx="2981325" cy="3941763"/>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92075" indent="-92075">
              <a:defRPr/>
            </a:pPr>
            <a:r>
              <a:rPr lang="ja-JP" altLang="en-US" sz="800" dirty="0">
                <a:latin typeface="HGPｺﾞｼｯｸM" pitchFamily="50" charset="-128"/>
                <a:ea typeface="HGPｺﾞｼｯｸM" pitchFamily="50" charset="-128"/>
              </a:rPr>
              <a:t>　３．２．ユーザ管理</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ユーザアカウント／パスワード／ローカルユーザアカウントの作成と新ユーザでのログオン／グループアカウント／グループアカウントの作成／ワークグループ／ワークグループへの参加／ドメイン／ドメインへの参加／ドメインへの参加からログオンの手順</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３．３．ファイルとフォルダ</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パーティション／ファイルシステム／ファイルとフォルダ／ファイルの場所を示す方法（パス）／拡張子</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３．４．アクセス許可による保護</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a:t>
            </a:r>
            <a:r>
              <a:rPr lang="en-US" altLang="ja-JP" sz="800" dirty="0">
                <a:latin typeface="HGPｺﾞｼｯｸM" pitchFamily="50" charset="-128"/>
                <a:ea typeface="HGPｺﾞｼｯｸM" pitchFamily="50" charset="-128"/>
              </a:rPr>
              <a:t>NTFS</a:t>
            </a:r>
            <a:r>
              <a:rPr lang="ja-JP" altLang="en-US" sz="800" dirty="0">
                <a:latin typeface="HGPｺﾞｼｯｸM" pitchFamily="50" charset="-128"/>
                <a:ea typeface="HGPｺﾞｼｯｸM" pitchFamily="50" charset="-128"/>
              </a:rPr>
              <a:t>のアクセス許可／</a:t>
            </a:r>
            <a:r>
              <a:rPr lang="en-US" altLang="ja-JP" sz="800" dirty="0">
                <a:latin typeface="HGPｺﾞｼｯｸM" pitchFamily="50" charset="-128"/>
                <a:ea typeface="HGPｺﾞｼｯｸM" pitchFamily="50" charset="-128"/>
              </a:rPr>
              <a:t>NTFS</a:t>
            </a:r>
            <a:r>
              <a:rPr lang="ja-JP" altLang="en-US" sz="800" dirty="0">
                <a:latin typeface="HGPｺﾞｼｯｸM" pitchFamily="50" charset="-128"/>
                <a:ea typeface="HGPｺﾞｼｯｸM" pitchFamily="50" charset="-128"/>
              </a:rPr>
              <a:t>のアクセス許可の設定</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３．５．資源の共有</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共有フォルダ／共有フォルダのアクセス許可の設定／</a:t>
            </a:r>
            <a:r>
              <a:rPr lang="en-US" altLang="ja-JP" sz="800" dirty="0">
                <a:latin typeface="HGPｺﾞｼｯｸM" pitchFamily="50" charset="-128"/>
                <a:ea typeface="HGPｺﾞｼｯｸM" pitchFamily="50" charset="-128"/>
              </a:rPr>
              <a:t>NTFS</a:t>
            </a:r>
            <a:r>
              <a:rPr lang="ja-JP" altLang="en-US" sz="800" dirty="0">
                <a:latin typeface="HGPｺﾞｼｯｸM" pitchFamily="50" charset="-128"/>
                <a:ea typeface="HGPｺﾞｼｯｸM" pitchFamily="50" charset="-128"/>
              </a:rPr>
              <a:t>のアクセス許可と共有のアクセス許可／</a:t>
            </a:r>
            <a:r>
              <a:rPr lang="en-US" altLang="ja-JP" sz="800" dirty="0">
                <a:latin typeface="HGPｺﾞｼｯｸM" pitchFamily="50" charset="-128"/>
                <a:ea typeface="HGPｺﾞｼｯｸM" pitchFamily="50" charset="-128"/>
              </a:rPr>
              <a:t>NTFS</a:t>
            </a:r>
            <a:r>
              <a:rPr lang="ja-JP" altLang="en-US" sz="800" dirty="0">
                <a:latin typeface="HGPｺﾞｼｯｸM" pitchFamily="50" charset="-128"/>
                <a:ea typeface="HGPｺﾞｼｯｸM" pitchFamily="50" charset="-128"/>
              </a:rPr>
              <a:t>のアクセス許可と共有のアクセス許可の競合</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３．６．</a:t>
            </a:r>
            <a:r>
              <a:rPr lang="en-US" altLang="ja-JP" sz="800" dirty="0">
                <a:latin typeface="HGPｺﾞｼｯｸM" pitchFamily="50" charset="-128"/>
                <a:ea typeface="HGPｺﾞｼｯｸM" pitchFamily="50" charset="-128"/>
              </a:rPr>
              <a:t>PC</a:t>
            </a:r>
            <a:r>
              <a:rPr lang="ja-JP" altLang="en-US" sz="800" dirty="0">
                <a:latin typeface="HGPｺﾞｼｯｸM" pitchFamily="50" charset="-128"/>
                <a:ea typeface="HGPｺﾞｼｯｸM" pitchFamily="50" charset="-128"/>
              </a:rPr>
              <a:t>の基本設定</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a:t>
            </a:r>
            <a:r>
              <a:rPr lang="en-US" altLang="ja-JP" sz="800" dirty="0">
                <a:latin typeface="HGPｺﾞｼｯｸM" pitchFamily="50" charset="-128"/>
                <a:ea typeface="HGPｺﾞｼｯｸM" pitchFamily="50" charset="-128"/>
              </a:rPr>
              <a:t>Windows</a:t>
            </a:r>
            <a:r>
              <a:rPr lang="ja-JP" altLang="en-US" sz="800" dirty="0">
                <a:latin typeface="HGPｺﾞｼｯｸM" pitchFamily="50" charset="-128"/>
                <a:ea typeface="HGPｺﾞｼｯｸM" pitchFamily="50" charset="-128"/>
              </a:rPr>
              <a:t>の起動と終了／タスクマネージャ／コントロールパネル／個人設定／システムとデバイスマネージャ／管理ツール／プログラムと機能／</a:t>
            </a:r>
            <a:r>
              <a:rPr lang="en-US" altLang="ja-JP" sz="800" dirty="0">
                <a:latin typeface="HGPｺﾞｼｯｸM" pitchFamily="50" charset="-128"/>
                <a:ea typeface="HGPｺﾞｼｯｸM" pitchFamily="50" charset="-128"/>
              </a:rPr>
              <a:t>Windows Update</a:t>
            </a:r>
          </a:p>
          <a:p>
            <a:pPr marL="360363" indent="-360363">
              <a:defRPr/>
            </a:pPr>
            <a:r>
              <a:rPr lang="ja-JP" altLang="en-US" sz="800" dirty="0">
                <a:latin typeface="HGPｺﾞｼｯｸM" pitchFamily="50" charset="-128"/>
                <a:ea typeface="HGPｺﾞｼｯｸM" pitchFamily="50" charset="-128"/>
              </a:rPr>
              <a:t>　　◆実習課題</a:t>
            </a:r>
            <a:endParaRPr lang="en-US" altLang="ja-JP" sz="800" dirty="0">
              <a:latin typeface="HGPｺﾞｼｯｸM" pitchFamily="50" charset="-128"/>
              <a:ea typeface="HGPｺﾞｼｯｸM" pitchFamily="50" charset="-128"/>
            </a:endParaRPr>
          </a:p>
          <a:p>
            <a:pPr marL="360363" indent="-360363">
              <a:defRPr/>
            </a:pP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４．ネットワーク技術</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４．１．ネットワーク</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a:t>
            </a:r>
            <a:r>
              <a:rPr lang="en-US" altLang="ja-JP" sz="800" dirty="0">
                <a:latin typeface="HGPｺﾞｼｯｸM" pitchFamily="50" charset="-128"/>
                <a:ea typeface="HGPｺﾞｼｯｸM" pitchFamily="50" charset="-128"/>
              </a:rPr>
              <a:t>LAN</a:t>
            </a:r>
            <a:r>
              <a:rPr lang="ja-JP" altLang="en-US" sz="800" dirty="0">
                <a:latin typeface="HGPｺﾞｼｯｸM" pitchFamily="50" charset="-128"/>
                <a:ea typeface="HGPｺﾞｼｯｸM" pitchFamily="50" charset="-128"/>
              </a:rPr>
              <a:t>と</a:t>
            </a:r>
            <a:r>
              <a:rPr lang="en-US" altLang="ja-JP" sz="800" dirty="0">
                <a:latin typeface="HGPｺﾞｼｯｸM" pitchFamily="50" charset="-128"/>
                <a:ea typeface="HGPｺﾞｼｯｸM" pitchFamily="50" charset="-128"/>
              </a:rPr>
              <a:t>WAN</a:t>
            </a:r>
          </a:p>
          <a:p>
            <a:pPr marL="360363" indent="-360363">
              <a:defRPr/>
            </a:pPr>
            <a:r>
              <a:rPr lang="ja-JP" altLang="en-US" sz="800" dirty="0">
                <a:latin typeface="HGPｺﾞｼｯｸM" pitchFamily="50" charset="-128"/>
                <a:ea typeface="HGPｺﾞｼｯｸM" pitchFamily="50" charset="-128"/>
              </a:rPr>
              <a:t>　４．２．ネットワークの構成要素</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ネットワークを構成するハードウェア</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４．３．通信プロトコル</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プロトコルとは／</a:t>
            </a:r>
            <a:r>
              <a:rPr lang="en-US" altLang="ja-JP" sz="800" dirty="0">
                <a:latin typeface="HGPｺﾞｼｯｸM" pitchFamily="50" charset="-128"/>
                <a:ea typeface="HGPｺﾞｼｯｸM" pitchFamily="50" charset="-128"/>
              </a:rPr>
              <a:t>OSI</a:t>
            </a:r>
            <a:r>
              <a:rPr lang="ja-JP" altLang="en-US" sz="800" dirty="0">
                <a:latin typeface="HGPｺﾞｼｯｸM" pitchFamily="50" charset="-128"/>
                <a:ea typeface="HGPｺﾞｼｯｸM" pitchFamily="50" charset="-128"/>
              </a:rPr>
              <a:t>参照モデル／パケット／パケットとプロトコルの関係</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４．４．通信のハードウェア規格</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有線</a:t>
            </a:r>
            <a:r>
              <a:rPr lang="en-US" altLang="ja-JP" sz="800" dirty="0">
                <a:latin typeface="HGPｺﾞｼｯｸM" pitchFamily="50" charset="-128"/>
                <a:ea typeface="HGPｺﾞｼｯｸM" pitchFamily="50" charset="-128"/>
              </a:rPr>
              <a:t>LAN</a:t>
            </a:r>
            <a:r>
              <a:rPr lang="ja-JP" altLang="en-US" sz="800" dirty="0">
                <a:latin typeface="HGPｺﾞｼｯｸM" pitchFamily="50" charset="-128"/>
                <a:ea typeface="HGPｺﾞｼｯｸM" pitchFamily="50" charset="-128"/>
              </a:rPr>
              <a:t>／無線</a:t>
            </a:r>
            <a:r>
              <a:rPr lang="en-US" altLang="ja-JP" sz="800" dirty="0">
                <a:latin typeface="HGPｺﾞｼｯｸM" pitchFamily="50" charset="-128"/>
                <a:ea typeface="HGPｺﾞｼｯｸM" pitchFamily="50" charset="-128"/>
              </a:rPr>
              <a:t>LAN</a:t>
            </a:r>
            <a:r>
              <a:rPr lang="ja-JP" altLang="en-US" sz="800" dirty="0">
                <a:latin typeface="HGPｺﾞｼｯｸM" pitchFamily="50" charset="-128"/>
                <a:ea typeface="HGPｺﾞｼｯｸM" pitchFamily="50" charset="-128"/>
              </a:rPr>
              <a:t>／</a:t>
            </a:r>
            <a:r>
              <a:rPr lang="en-US" altLang="ja-JP" sz="800" dirty="0">
                <a:latin typeface="HGPｺﾞｼｯｸM" pitchFamily="50" charset="-128"/>
                <a:ea typeface="HGPｺﾞｼｯｸM" pitchFamily="50" charset="-128"/>
              </a:rPr>
              <a:t>MAC</a:t>
            </a:r>
            <a:r>
              <a:rPr lang="ja-JP" altLang="en-US" sz="800" dirty="0">
                <a:latin typeface="HGPｺﾞｼｯｸM" pitchFamily="50" charset="-128"/>
                <a:ea typeface="HGPｺﾞｼｯｸM" pitchFamily="50" charset="-128"/>
              </a:rPr>
              <a:t>アドレス</a:t>
            </a:r>
            <a:endParaRPr lang="en-US" altLang="ja-JP" sz="800" dirty="0">
              <a:latin typeface="HGPｺﾞｼｯｸM" pitchFamily="50" charset="-128"/>
              <a:ea typeface="HGPｺﾞｼｯｸM" pitchFamily="50" charset="-128"/>
            </a:endParaRPr>
          </a:p>
          <a:p>
            <a:pPr marL="360363" indent="-360363">
              <a:defRPr/>
            </a:pPr>
            <a:endParaRPr lang="en-US" altLang="ja-JP" sz="800" dirty="0">
              <a:latin typeface="HGPｺﾞｼｯｸM" pitchFamily="50" charset="-128"/>
              <a:ea typeface="HGPｺﾞｼｯｸM" pitchFamily="50" charset="-128"/>
            </a:endParaRPr>
          </a:p>
        </p:txBody>
      </p:sp>
      <p:sp>
        <p:nvSpPr>
          <p:cNvPr id="11" name="Text Box 13"/>
          <p:cNvSpPr txBox="1">
            <a:spLocks noChangeArrowheads="1"/>
          </p:cNvSpPr>
          <p:nvPr/>
        </p:nvSpPr>
        <p:spPr bwMode="auto">
          <a:xfrm>
            <a:off x="280988" y="1131888"/>
            <a:ext cx="6983412" cy="701675"/>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spAutoFit/>
          </a:bodyPr>
          <a:lstStyle/>
          <a:p>
            <a:pPr marL="88900" indent="-88900">
              <a:defRPr/>
            </a:pPr>
            <a:r>
              <a:rPr lang="ja-JP" altLang="en-US" sz="1000" dirty="0">
                <a:latin typeface="Tahoma" pitchFamily="34" charset="0"/>
                <a:ea typeface="HGPｺﾞｼｯｸM" pitchFamily="50" charset="-128"/>
              </a:rPr>
              <a:t>１．システム開発に必要となる主要な要素技術（</a:t>
            </a:r>
            <a:r>
              <a:rPr lang="en-US" altLang="ja-JP" sz="1000" dirty="0">
                <a:latin typeface="Tahoma" pitchFamily="34" charset="0"/>
                <a:ea typeface="HGPｺﾞｼｯｸM" pitchFamily="50" charset="-128"/>
              </a:rPr>
              <a:t>HW</a:t>
            </a:r>
            <a:r>
              <a:rPr lang="ja-JP" altLang="en-US" sz="1000" dirty="0">
                <a:latin typeface="Tahoma" pitchFamily="34" charset="0"/>
                <a:ea typeface="HGPｺﾞｼｯｸM" pitchFamily="50" charset="-128"/>
              </a:rPr>
              <a:t>・</a:t>
            </a:r>
            <a:r>
              <a:rPr lang="en-US" altLang="ja-JP" sz="1000" dirty="0">
                <a:latin typeface="Tahoma" pitchFamily="34" charset="0"/>
                <a:ea typeface="HGPｺﾞｼｯｸM" pitchFamily="50" charset="-128"/>
              </a:rPr>
              <a:t>OS</a:t>
            </a:r>
            <a:r>
              <a:rPr lang="ja-JP" altLang="en-US" sz="1000" dirty="0">
                <a:latin typeface="Tahoma" pitchFamily="34" charset="0"/>
                <a:ea typeface="HGPｺﾞｼｯｸM" pitchFamily="50" charset="-128"/>
              </a:rPr>
              <a:t>・</a:t>
            </a:r>
            <a:r>
              <a:rPr lang="en-US" altLang="ja-JP" sz="1000" dirty="0">
                <a:latin typeface="Tahoma" pitchFamily="34" charset="0"/>
                <a:ea typeface="HGPｺﾞｼｯｸM" pitchFamily="50" charset="-128"/>
              </a:rPr>
              <a:t>NW</a:t>
            </a:r>
            <a:r>
              <a:rPr lang="ja-JP" altLang="en-US" sz="1000" dirty="0">
                <a:latin typeface="Tahoma" pitchFamily="34" charset="0"/>
                <a:ea typeface="HGPｺﾞｼｯｸM" pitchFamily="50" charset="-128"/>
              </a:rPr>
              <a:t>）について基礎的な知識を習得する。受講者自身が自席</a:t>
            </a:r>
            <a:r>
              <a:rPr lang="en-US" altLang="ja-JP" sz="1000" dirty="0">
                <a:latin typeface="Tahoma" pitchFamily="34" charset="0"/>
                <a:ea typeface="HGPｺﾞｼｯｸM" pitchFamily="50" charset="-128"/>
              </a:rPr>
              <a:t>PC</a:t>
            </a:r>
            <a:r>
              <a:rPr lang="ja-JP" altLang="en-US" sz="1000" dirty="0">
                <a:latin typeface="Tahoma" pitchFamily="34" charset="0"/>
                <a:ea typeface="HGPｺﾞｼｯｸM" pitchFamily="50" charset="-128"/>
              </a:rPr>
              <a:t>の設定を行えるレベルのスキル獲得を目的としている。</a:t>
            </a:r>
          </a:p>
          <a:p>
            <a:pPr>
              <a:defRPr/>
            </a:pPr>
            <a:r>
              <a:rPr lang="ja-JP" altLang="en-US" sz="1000" dirty="0">
                <a:latin typeface="Tahoma" pitchFamily="34" charset="0"/>
                <a:ea typeface="HGPｺﾞｼｯｸM" pitchFamily="50" charset="-128"/>
              </a:rPr>
              <a:t>２．前段で基本情報技術者資格取得向けの研修が実施されることから、理解度を確認しながら実機を用いた演習を中心に盛り込む。</a:t>
            </a:r>
          </a:p>
          <a:p>
            <a:pPr>
              <a:defRPr/>
            </a:pPr>
            <a:r>
              <a:rPr lang="ja-JP" altLang="en-US" sz="1000" dirty="0">
                <a:latin typeface="Tahoma" pitchFamily="34" charset="0"/>
                <a:ea typeface="HGPｺﾞｼｯｸM" pitchFamily="50" charset="-128"/>
              </a:rPr>
              <a:t>３．基本情報技術者試験の対象とならない部分（機器操作等）については、時間を割いて進行する。</a:t>
            </a:r>
          </a:p>
        </p:txBody>
      </p:sp>
      <p:sp>
        <p:nvSpPr>
          <p:cNvPr id="18441" name="Rectangle 12"/>
          <p:cNvSpPr>
            <a:spLocks noChangeArrowheads="1"/>
          </p:cNvSpPr>
          <p:nvPr/>
        </p:nvSpPr>
        <p:spPr bwMode="auto">
          <a:xfrm>
            <a:off x="371475" y="733425"/>
            <a:ext cx="9288463"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HGP創英角ｺﾞｼｯｸUB" pitchFamily="50" charset="-128"/>
                <a:ea typeface="HGP創英角ｺﾞｼｯｸUB" pitchFamily="50" charset="-128"/>
              </a:defRPr>
            </a:lvl1pPr>
            <a:lvl2pPr marL="742950" indent="-285750" eaLnBrk="0" hangingPunct="0">
              <a:defRPr kumimoji="1" sz="1600">
                <a:solidFill>
                  <a:schemeClr val="tx1"/>
                </a:solidFill>
                <a:latin typeface="HGP創英角ｺﾞｼｯｸUB" pitchFamily="50" charset="-128"/>
                <a:ea typeface="HGP創英角ｺﾞｼｯｸUB" pitchFamily="50" charset="-128"/>
              </a:defRPr>
            </a:lvl2pPr>
            <a:lvl3pPr marL="1143000" indent="-228600" eaLnBrk="0" hangingPunct="0">
              <a:defRPr kumimoji="1" sz="1600">
                <a:solidFill>
                  <a:schemeClr val="tx1"/>
                </a:solidFill>
                <a:latin typeface="HGP創英角ｺﾞｼｯｸUB" pitchFamily="50" charset="-128"/>
                <a:ea typeface="HGP創英角ｺﾞｼｯｸUB" pitchFamily="50" charset="-128"/>
              </a:defRPr>
            </a:lvl3pPr>
            <a:lvl4pPr marL="1600200" indent="-228600" eaLnBrk="0" hangingPunct="0">
              <a:defRPr kumimoji="1" sz="1600">
                <a:solidFill>
                  <a:schemeClr val="tx1"/>
                </a:solidFill>
                <a:latin typeface="HGP創英角ｺﾞｼｯｸUB" pitchFamily="50" charset="-128"/>
                <a:ea typeface="HGP創英角ｺﾞｼｯｸUB" pitchFamily="50" charset="-128"/>
              </a:defRPr>
            </a:lvl4pPr>
            <a:lvl5pPr marL="2057400" indent="-228600" eaLnBrk="0" hangingPunct="0">
              <a:defRPr kumimoji="1" sz="1600">
                <a:solidFill>
                  <a:schemeClr val="tx1"/>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HGP創英角ｺﾞｼｯｸUB" pitchFamily="50" charset="-128"/>
              </a:defRPr>
            </a:lvl9pPr>
          </a:lstStyle>
          <a:p>
            <a:pPr eaLnBrk="1" hangingPunct="1">
              <a:spcBef>
                <a:spcPct val="20000"/>
              </a:spcBef>
              <a:buFont typeface="Wingdings" pitchFamily="2" charset="2"/>
              <a:buNone/>
            </a:pPr>
            <a:r>
              <a:rPr lang="en-US" altLang="ja-JP" sz="1800"/>
              <a:t>IT</a:t>
            </a:r>
            <a:r>
              <a:rPr lang="ja-JP" altLang="en-US" sz="1800"/>
              <a:t>技術基礎（コンピュータ技術部分）の実施内容は以下の通りです。</a:t>
            </a:r>
          </a:p>
        </p:txBody>
      </p:sp>
      <p:sp>
        <p:nvSpPr>
          <p:cNvPr id="12" name="Rectangle 749"/>
          <p:cNvSpPr>
            <a:spLocks noChangeArrowheads="1"/>
          </p:cNvSpPr>
          <p:nvPr/>
        </p:nvSpPr>
        <p:spPr bwMode="gray">
          <a:xfrm>
            <a:off x="6565900" y="2606675"/>
            <a:ext cx="2981325" cy="3941763"/>
          </a:xfrm>
          <a:prstGeom prst="rect">
            <a:avLst/>
          </a:prstGeom>
          <a:noFill/>
          <a:ln w="1905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92075" indent="-92075">
              <a:defRPr/>
            </a:pPr>
            <a:r>
              <a:rPr lang="ja-JP" altLang="en-US" sz="800" dirty="0">
                <a:latin typeface="HGPｺﾞｼｯｸM" pitchFamily="50" charset="-128"/>
                <a:ea typeface="HGPｺﾞｼｯｸM" pitchFamily="50" charset="-128"/>
              </a:rPr>
              <a:t>　４．５．通信のソフトウェア規格</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通信を担当するソフトウェア／</a:t>
            </a:r>
            <a:r>
              <a:rPr lang="en-US" altLang="ja-JP" sz="800" dirty="0">
                <a:latin typeface="HGPｺﾞｼｯｸM" pitchFamily="50" charset="-128"/>
                <a:ea typeface="HGPｺﾞｼｯｸM" pitchFamily="50" charset="-128"/>
              </a:rPr>
              <a:t>TCP/IP</a:t>
            </a:r>
            <a:r>
              <a:rPr lang="ja-JP" altLang="en-US" sz="800" dirty="0">
                <a:latin typeface="HGPｺﾞｼｯｸM" pitchFamily="50" charset="-128"/>
                <a:ea typeface="HGPｺﾞｼｯｸM" pitchFamily="50" charset="-128"/>
              </a:rPr>
              <a:t>モデル／</a:t>
            </a:r>
            <a:r>
              <a:rPr lang="en-US" altLang="ja-JP" sz="800" dirty="0">
                <a:latin typeface="HGPｺﾞｼｯｸM" pitchFamily="50" charset="-128"/>
                <a:ea typeface="HGPｺﾞｼｯｸM" pitchFamily="50" charset="-128"/>
              </a:rPr>
              <a:t>IP</a:t>
            </a:r>
            <a:r>
              <a:rPr lang="ja-JP" altLang="en-US" sz="800" dirty="0">
                <a:latin typeface="HGPｺﾞｼｯｸM" pitchFamily="50" charset="-128"/>
                <a:ea typeface="HGPｺﾞｼｯｸM" pitchFamily="50" charset="-128"/>
              </a:rPr>
              <a:t>アドレス／</a:t>
            </a:r>
            <a:r>
              <a:rPr lang="en-US" altLang="ja-JP" sz="800" dirty="0">
                <a:latin typeface="HGPｺﾞｼｯｸM" pitchFamily="50" charset="-128"/>
                <a:ea typeface="HGPｺﾞｼｯｸM" pitchFamily="50" charset="-128"/>
              </a:rPr>
              <a:t>IP</a:t>
            </a:r>
            <a:r>
              <a:rPr lang="ja-JP" altLang="en-US" sz="800" dirty="0">
                <a:latin typeface="HGPｺﾞｼｯｸM" pitchFamily="50" charset="-128"/>
                <a:ea typeface="HGPｺﾞｼｯｸM" pitchFamily="50" charset="-128"/>
              </a:rPr>
              <a:t>アドレスのネットワーク部とホスト部／</a:t>
            </a:r>
            <a:r>
              <a:rPr lang="en-US" altLang="ja-JP" sz="800" dirty="0">
                <a:latin typeface="HGPｺﾞｼｯｸM" pitchFamily="50" charset="-128"/>
                <a:ea typeface="HGPｺﾞｼｯｸM" pitchFamily="50" charset="-128"/>
              </a:rPr>
              <a:t>IP</a:t>
            </a:r>
            <a:r>
              <a:rPr lang="ja-JP" altLang="en-US" sz="800" dirty="0">
                <a:latin typeface="HGPｺﾞｼｯｸM" pitchFamily="50" charset="-128"/>
                <a:ea typeface="HGPｺﾞｼｯｸM" pitchFamily="50" charset="-128"/>
              </a:rPr>
              <a:t>アドレスのクラス／サブネットマスク／ネットワークアドレス／ブロードキャストアドレス／プライベートアドレスとグローバルアドレス／その他の特別なアドレス</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４．６．</a:t>
            </a:r>
            <a:r>
              <a:rPr lang="en-US" altLang="ja-JP" sz="800" dirty="0">
                <a:latin typeface="HGPｺﾞｼｯｸM" pitchFamily="50" charset="-128"/>
                <a:ea typeface="HGPｺﾞｼｯｸM" pitchFamily="50" charset="-128"/>
              </a:rPr>
              <a:t>TCP/IP</a:t>
            </a:r>
            <a:r>
              <a:rPr lang="ja-JP" altLang="en-US" sz="800" dirty="0">
                <a:latin typeface="HGPｺﾞｼｯｸM" pitchFamily="50" charset="-128"/>
                <a:ea typeface="HGPｺﾞｼｯｸM" pitchFamily="50" charset="-128"/>
              </a:rPr>
              <a:t>の基本設定</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a:t>
            </a:r>
            <a:r>
              <a:rPr lang="en-US" altLang="ja-JP" sz="800" dirty="0">
                <a:latin typeface="HGPｺﾞｼｯｸM" pitchFamily="50" charset="-128"/>
                <a:ea typeface="HGPｺﾞｼｯｸM" pitchFamily="50" charset="-128"/>
              </a:rPr>
              <a:t>TCP/IP</a:t>
            </a:r>
            <a:r>
              <a:rPr lang="ja-JP" altLang="en-US" sz="800" dirty="0">
                <a:latin typeface="HGPｺﾞｼｯｸM" pitchFamily="50" charset="-128"/>
                <a:ea typeface="HGPｺﾞｼｯｸM" pitchFamily="50" charset="-128"/>
              </a:rPr>
              <a:t>の設定を行う／</a:t>
            </a:r>
            <a:r>
              <a:rPr lang="en-US" altLang="ja-JP" sz="800" dirty="0">
                <a:latin typeface="HGPｺﾞｼｯｸM" pitchFamily="50" charset="-128"/>
                <a:ea typeface="HGPｺﾞｼｯｸM" pitchFamily="50" charset="-128"/>
              </a:rPr>
              <a:t>IP</a:t>
            </a:r>
            <a:r>
              <a:rPr lang="ja-JP" altLang="en-US" sz="800" dirty="0">
                <a:latin typeface="HGPｺﾞｼｯｸM" pitchFamily="50" charset="-128"/>
                <a:ea typeface="HGPｺﾞｼｯｸM" pitchFamily="50" charset="-128"/>
              </a:rPr>
              <a:t>アドレスの手動設定／デフォルトゲートウェイ／</a:t>
            </a:r>
            <a:r>
              <a:rPr lang="en-US" altLang="ja-JP" sz="800" dirty="0">
                <a:latin typeface="HGPｺﾞｼｯｸM" pitchFamily="50" charset="-128"/>
                <a:ea typeface="HGPｺﾞｼｯｸM" pitchFamily="50" charset="-128"/>
              </a:rPr>
              <a:t>IP</a:t>
            </a:r>
            <a:r>
              <a:rPr lang="ja-JP" altLang="en-US" sz="800" dirty="0">
                <a:latin typeface="HGPｺﾞｼｯｸM" pitchFamily="50" charset="-128"/>
                <a:ea typeface="HGPｺﾞｼｯｸM" pitchFamily="50" charset="-128"/>
              </a:rPr>
              <a:t>アドレスの自動設定／</a:t>
            </a:r>
            <a:r>
              <a:rPr lang="en-US" altLang="ja-JP" sz="800" dirty="0">
                <a:latin typeface="HGPｺﾞｼｯｸM" pitchFamily="50" charset="-128"/>
                <a:ea typeface="HGPｺﾞｼｯｸM" pitchFamily="50" charset="-128"/>
              </a:rPr>
              <a:t>DNS</a:t>
            </a:r>
          </a:p>
          <a:p>
            <a:pPr marL="360363" indent="-360363">
              <a:defRPr/>
            </a:pPr>
            <a:r>
              <a:rPr lang="ja-JP" altLang="en-US" sz="800" dirty="0">
                <a:latin typeface="HGPｺﾞｼｯｸM" pitchFamily="50" charset="-128"/>
                <a:ea typeface="HGPｺﾞｼｯｸM" pitchFamily="50" charset="-128"/>
              </a:rPr>
              <a:t>　４．７．基本的な通信テスト</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a:t>
            </a:r>
            <a:r>
              <a:rPr lang="en-US" altLang="ja-JP" sz="800" dirty="0">
                <a:latin typeface="HGPｺﾞｼｯｸM" pitchFamily="50" charset="-128"/>
                <a:ea typeface="HGPｺﾞｼｯｸM" pitchFamily="50" charset="-128"/>
              </a:rPr>
              <a:t>ping</a:t>
            </a:r>
            <a:r>
              <a:rPr lang="ja-JP" altLang="en-US" sz="800" dirty="0">
                <a:latin typeface="HGPｺﾞｼｯｸM" pitchFamily="50" charset="-128"/>
                <a:ea typeface="HGPｺﾞｼｯｸM" pitchFamily="50" charset="-128"/>
              </a:rPr>
              <a:t>コマンド／</a:t>
            </a:r>
            <a:r>
              <a:rPr lang="en-US" altLang="ja-JP" sz="800" dirty="0">
                <a:latin typeface="HGPｺﾞｼｯｸM" pitchFamily="50" charset="-128"/>
                <a:ea typeface="HGPｺﾞｼｯｸM" pitchFamily="50" charset="-128"/>
              </a:rPr>
              <a:t>ping</a:t>
            </a:r>
            <a:r>
              <a:rPr lang="ja-JP" altLang="en-US" sz="800" dirty="0">
                <a:latin typeface="HGPｺﾞｼｯｸM" pitchFamily="50" charset="-128"/>
                <a:ea typeface="HGPｺﾞｼｯｸM" pitchFamily="50" charset="-128"/>
              </a:rPr>
              <a:t>コマンドの使い方／</a:t>
            </a:r>
            <a:r>
              <a:rPr lang="en-US" altLang="ja-JP" sz="800" dirty="0" err="1">
                <a:latin typeface="HGPｺﾞｼｯｸM" pitchFamily="50" charset="-128"/>
                <a:ea typeface="HGPｺﾞｼｯｸM" pitchFamily="50" charset="-128"/>
              </a:rPr>
              <a:t>ipconfig</a:t>
            </a:r>
            <a:r>
              <a:rPr lang="ja-JP" altLang="en-US" sz="800" dirty="0">
                <a:latin typeface="HGPｺﾞｼｯｸM" pitchFamily="50" charset="-128"/>
                <a:ea typeface="HGPｺﾞｼｯｸM" pitchFamily="50" charset="-128"/>
              </a:rPr>
              <a:t>コマンド／</a:t>
            </a:r>
            <a:r>
              <a:rPr lang="en-US" altLang="ja-JP" sz="800" dirty="0" err="1">
                <a:latin typeface="HGPｺﾞｼｯｸM" pitchFamily="50" charset="-128"/>
                <a:ea typeface="HGPｺﾞｼｯｸM" pitchFamily="50" charset="-128"/>
              </a:rPr>
              <a:t>ipconfig</a:t>
            </a:r>
            <a:r>
              <a:rPr lang="ja-JP" altLang="en-US" sz="800" dirty="0">
                <a:latin typeface="HGPｺﾞｼｯｸM" pitchFamily="50" charset="-128"/>
                <a:ea typeface="HGPｺﾞｼｯｸM" pitchFamily="50" charset="-128"/>
              </a:rPr>
              <a:t>コマンドの使い方</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４．８．インターネット</a:t>
            </a:r>
            <a:endParaRPr lang="en-US" altLang="ja-JP" sz="800" dirty="0">
              <a:latin typeface="HGPｺﾞｼｯｸM" pitchFamily="50" charset="-128"/>
              <a:ea typeface="HGPｺﾞｼｯｸM" pitchFamily="50" charset="-128"/>
            </a:endParaRPr>
          </a:p>
          <a:p>
            <a:pPr marL="360363" indent="-360363">
              <a:defRPr/>
            </a:pPr>
            <a:r>
              <a:rPr lang="ja-JP" altLang="en-US" sz="800" dirty="0">
                <a:latin typeface="HGPｺﾞｼｯｸM" pitchFamily="50" charset="-128"/>
                <a:ea typeface="HGPｺﾞｼｯｸM" pitchFamily="50" charset="-128"/>
              </a:rPr>
              <a:t>　　　　　クライアント・サーバモデル／アプリケーションプロトコル／</a:t>
            </a:r>
            <a:r>
              <a:rPr lang="en-US" altLang="ja-JP" sz="800" dirty="0">
                <a:latin typeface="HGPｺﾞｼｯｸM" pitchFamily="50" charset="-128"/>
                <a:ea typeface="HGPｺﾞｼｯｸM" pitchFamily="50" charset="-128"/>
              </a:rPr>
              <a:t>Web</a:t>
            </a:r>
            <a:r>
              <a:rPr lang="ja-JP" altLang="en-US" sz="800" dirty="0">
                <a:latin typeface="HGPｺﾞｼｯｸM" pitchFamily="50" charset="-128"/>
                <a:ea typeface="HGPｺﾞｼｯｸM" pitchFamily="50" charset="-128"/>
              </a:rPr>
              <a:t>ブラウザの設定／</a:t>
            </a:r>
            <a:r>
              <a:rPr lang="en-US" altLang="ja-JP" sz="800" dirty="0">
                <a:latin typeface="HGPｺﾞｼｯｸM" pitchFamily="50" charset="-128"/>
                <a:ea typeface="HGPｺﾞｼｯｸM" pitchFamily="50" charset="-128"/>
              </a:rPr>
              <a:t>IPv6(IP version6)</a:t>
            </a:r>
          </a:p>
          <a:p>
            <a:pPr marL="360363" indent="-360363">
              <a:defRPr/>
            </a:pPr>
            <a:r>
              <a:rPr lang="ja-JP" altLang="en-US" sz="800" dirty="0">
                <a:latin typeface="HGPｺﾞｼｯｸM" pitchFamily="50" charset="-128"/>
                <a:ea typeface="HGPｺﾞｼｯｸM" pitchFamily="50" charset="-128"/>
              </a:rPr>
              <a:t>　　◆実習課題</a:t>
            </a:r>
            <a:endParaRPr lang="en-US" altLang="ja-JP" sz="800" dirty="0">
              <a:latin typeface="HGPｺﾞｼｯｸM" pitchFamily="50" charset="-128"/>
              <a:ea typeface="HGPｺﾞｼｯｸM" pitchFamily="50" charset="-128"/>
            </a:endParaRPr>
          </a:p>
        </p:txBody>
      </p:sp>
    </p:spTree>
    <p:extLst>
      <p:ext uri="{BB962C8B-B14F-4D97-AF65-F5344CB8AC3E}">
        <p14:creationId xmlns:p14="http://schemas.microsoft.com/office/powerpoint/2010/main" val="851304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ja-JP" dirty="0" smtClean="0">
                <a:latin typeface="HG丸ｺﾞｼｯｸM-PRO" pitchFamily="50" charset="-128"/>
                <a:ea typeface="HG丸ｺﾞｼｯｸM-PRO" pitchFamily="50" charset="-128"/>
              </a:rPr>
              <a:t>C</a:t>
            </a:r>
            <a:r>
              <a:rPr lang="ja-JP" altLang="en-US" dirty="0" smtClean="0">
                <a:latin typeface="HG丸ｺﾞｼｯｸM-PRO" pitchFamily="50" charset="-128"/>
                <a:ea typeface="HG丸ｺﾞｼｯｸM-PRO" pitchFamily="50" charset="-128"/>
              </a:rPr>
              <a:t>言語プログラミング研修　開催概要</a:t>
            </a:r>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279745530"/>
              </p:ext>
            </p:extLst>
          </p:nvPr>
        </p:nvGraphicFramePr>
        <p:xfrm>
          <a:off x="544513" y="1229632"/>
          <a:ext cx="8936038" cy="4409598"/>
        </p:xfrm>
        <a:graphic>
          <a:graphicData uri="http://schemas.openxmlformats.org/drawingml/2006/table">
            <a:tbl>
              <a:tblPr firstRow="1" bandRow="1">
                <a:tableStyleId>{5C22544A-7EE6-4342-B048-85BDC9FD1C3A}</a:tableStyleId>
              </a:tblPr>
              <a:tblGrid>
                <a:gridCol w="2166029"/>
                <a:gridCol w="6770009"/>
              </a:tblGrid>
              <a:tr h="544739">
                <a:tc>
                  <a:txBody>
                    <a:bodyPr/>
                    <a:lstStyle/>
                    <a:p>
                      <a:r>
                        <a:rPr kumimoji="1" lang="ja-JP" altLang="en-US" dirty="0" smtClean="0"/>
                        <a:t>研修名</a:t>
                      </a:r>
                      <a:endParaRPr kumimoji="1" lang="ja-JP" altLang="en-US" dirty="0"/>
                    </a:p>
                  </a:txBody>
                  <a:tcPr/>
                </a:tc>
                <a:tc>
                  <a:txBody>
                    <a:bodyPr/>
                    <a:lstStyle/>
                    <a:p>
                      <a:r>
                        <a:rPr kumimoji="1" lang="en-US" altLang="ja-JP" dirty="0" smtClean="0"/>
                        <a:t>C</a:t>
                      </a:r>
                      <a:r>
                        <a:rPr kumimoji="1" lang="ja-JP" altLang="en-US" dirty="0" smtClean="0"/>
                        <a:t>言語研修</a:t>
                      </a:r>
                      <a:endParaRPr kumimoji="1" lang="ja-JP" altLang="en-US" dirty="0"/>
                    </a:p>
                  </a:txBody>
                  <a:tcPr/>
                </a:tc>
              </a:tr>
              <a:tr h="413658">
                <a:tc>
                  <a:txBody>
                    <a:bodyPr/>
                    <a:lstStyle/>
                    <a:p>
                      <a:r>
                        <a:rPr kumimoji="1" lang="ja-JP" altLang="en-US" dirty="0" smtClean="0"/>
                        <a:t>開催日程</a:t>
                      </a:r>
                      <a:endParaRPr kumimoji="1" lang="ja-JP" altLang="en-US" dirty="0"/>
                    </a:p>
                  </a:txBody>
                  <a:tcPr/>
                </a:tc>
                <a:tc>
                  <a:txBody>
                    <a:bodyPr/>
                    <a:lstStyle/>
                    <a:p>
                      <a:r>
                        <a:rPr kumimoji="1" lang="en-US" altLang="ja-JP" dirty="0" smtClean="0"/>
                        <a:t>2016</a:t>
                      </a:r>
                      <a:r>
                        <a:rPr kumimoji="1" lang="ja-JP" altLang="en-US" dirty="0" smtClean="0"/>
                        <a:t>年</a:t>
                      </a:r>
                      <a:r>
                        <a:rPr kumimoji="1" lang="en-US" altLang="ja-JP" dirty="0" smtClean="0"/>
                        <a:t>4</a:t>
                      </a:r>
                      <a:r>
                        <a:rPr kumimoji="1" lang="ja-JP" altLang="en-US" dirty="0" smtClean="0"/>
                        <a:t>月</a:t>
                      </a:r>
                      <a:r>
                        <a:rPr kumimoji="1" lang="en-US" altLang="ja-JP" dirty="0" smtClean="0"/>
                        <a:t>18</a:t>
                      </a:r>
                      <a:r>
                        <a:rPr kumimoji="1" lang="ja-JP" altLang="en-US" dirty="0" smtClean="0"/>
                        <a:t>日～</a:t>
                      </a:r>
                      <a:r>
                        <a:rPr kumimoji="1" lang="en-US" altLang="ja-JP" dirty="0" smtClean="0"/>
                        <a:t>4</a:t>
                      </a:r>
                      <a:r>
                        <a:rPr kumimoji="1" lang="ja-JP" altLang="en-US" dirty="0" smtClean="0"/>
                        <a:t>月</a:t>
                      </a:r>
                      <a:r>
                        <a:rPr kumimoji="1" lang="en-US" altLang="ja-JP" dirty="0" smtClean="0"/>
                        <a:t>26</a:t>
                      </a:r>
                      <a:r>
                        <a:rPr kumimoji="1" lang="ja-JP" altLang="en-US" dirty="0" smtClean="0"/>
                        <a:t>日（想定）</a:t>
                      </a:r>
                      <a:endParaRPr kumimoji="1" lang="en-US" altLang="ja-JP" dirty="0" smtClean="0"/>
                    </a:p>
                  </a:txBody>
                  <a:tcPr/>
                </a:tc>
              </a:tr>
              <a:tr h="424543">
                <a:tc>
                  <a:txBody>
                    <a:bodyPr/>
                    <a:lstStyle/>
                    <a:p>
                      <a:r>
                        <a:rPr kumimoji="1" lang="ja-JP" altLang="en-US" dirty="0" smtClean="0"/>
                        <a:t>研修日数</a:t>
                      </a:r>
                      <a:endParaRPr kumimoji="1" lang="ja-JP" altLang="en-US" dirty="0"/>
                    </a:p>
                  </a:txBody>
                  <a:tcPr/>
                </a:tc>
                <a:tc>
                  <a:txBody>
                    <a:bodyPr/>
                    <a:lstStyle/>
                    <a:p>
                      <a:r>
                        <a:rPr kumimoji="1" lang="en-US" altLang="ja-JP" dirty="0" smtClean="0"/>
                        <a:t>7</a:t>
                      </a:r>
                      <a:r>
                        <a:rPr kumimoji="1" lang="ja-JP" altLang="en-US" dirty="0" smtClean="0"/>
                        <a:t>日間（</a:t>
                      </a:r>
                      <a:r>
                        <a:rPr kumimoji="1" lang="en-US" altLang="ja-JP" dirty="0" smtClean="0"/>
                        <a:t>9:00</a:t>
                      </a:r>
                      <a:r>
                        <a:rPr kumimoji="1" lang="ja-JP" altLang="en-US" dirty="0" smtClean="0"/>
                        <a:t>～</a:t>
                      </a:r>
                      <a:r>
                        <a:rPr kumimoji="1" lang="en-US" altLang="ja-JP" dirty="0" smtClean="0"/>
                        <a:t>17:30</a:t>
                      </a:r>
                      <a:r>
                        <a:rPr kumimoji="1" lang="ja-JP" altLang="en-US" dirty="0" smtClean="0"/>
                        <a:t>）</a:t>
                      </a:r>
                      <a:endParaRPr kumimoji="1" lang="en-US" altLang="ja-JP" dirty="0" smtClean="0"/>
                    </a:p>
                  </a:txBody>
                  <a:tcPr/>
                </a:tc>
              </a:tr>
              <a:tr h="424543">
                <a:tc>
                  <a:txBody>
                    <a:bodyPr/>
                    <a:lstStyle/>
                    <a:p>
                      <a:r>
                        <a:rPr kumimoji="1" lang="ja-JP" altLang="en-US" dirty="0" smtClean="0"/>
                        <a:t>受講人数</a:t>
                      </a:r>
                      <a:endParaRPr kumimoji="1" lang="ja-JP" altLang="en-US" dirty="0"/>
                    </a:p>
                  </a:txBody>
                  <a:tcPr/>
                </a:tc>
                <a:tc>
                  <a:txBody>
                    <a:bodyPr/>
                    <a:lstStyle/>
                    <a:p>
                      <a:r>
                        <a:rPr kumimoji="1" lang="en-US" altLang="ja-JP" dirty="0" smtClean="0"/>
                        <a:t>45</a:t>
                      </a:r>
                      <a:r>
                        <a:rPr kumimoji="1" lang="ja-JP" altLang="en-US" dirty="0" smtClean="0"/>
                        <a:t>名（</a:t>
                      </a:r>
                      <a:r>
                        <a:rPr kumimoji="1" lang="en-US" altLang="ja-JP" dirty="0" smtClean="0"/>
                        <a:t>MSE</a:t>
                      </a:r>
                      <a:r>
                        <a:rPr kumimoji="1" lang="ja-JP" altLang="en-US" dirty="0" smtClean="0"/>
                        <a:t>様</a:t>
                      </a:r>
                      <a:r>
                        <a:rPr kumimoji="1" lang="en-US" altLang="ja-JP" dirty="0" smtClean="0"/>
                        <a:t>+</a:t>
                      </a:r>
                      <a:r>
                        <a:rPr kumimoji="1" lang="ja-JP" altLang="en-US" dirty="0" smtClean="0"/>
                        <a:t>キャッツ様）</a:t>
                      </a:r>
                      <a:endParaRPr kumimoji="1" lang="en-US" altLang="ja-JP" dirty="0" smtClean="0"/>
                    </a:p>
                  </a:txBody>
                  <a:tcPr/>
                </a:tc>
              </a:tr>
              <a:tr h="424543">
                <a:tc>
                  <a:txBody>
                    <a:bodyPr/>
                    <a:lstStyle/>
                    <a:p>
                      <a:r>
                        <a:rPr kumimoji="1" lang="ja-JP" altLang="en-US" dirty="0" smtClean="0"/>
                        <a:t>講師体制</a:t>
                      </a:r>
                      <a:endParaRPr kumimoji="1" lang="ja-JP" altLang="en-US" dirty="0"/>
                    </a:p>
                  </a:txBody>
                  <a:tcPr/>
                </a:tc>
                <a:tc>
                  <a:txBody>
                    <a:bodyPr/>
                    <a:lstStyle/>
                    <a:p>
                      <a:r>
                        <a:rPr kumimoji="1" lang="ja-JP" altLang="en-US" dirty="0" smtClean="0"/>
                        <a:t>メイン講師</a:t>
                      </a:r>
                      <a:r>
                        <a:rPr kumimoji="1" lang="en-US" altLang="ja-JP" dirty="0" smtClean="0"/>
                        <a:t>1</a:t>
                      </a:r>
                      <a:r>
                        <a:rPr kumimoji="1" lang="ja-JP" altLang="en-US" dirty="0" smtClean="0"/>
                        <a:t>名＋サポート講師</a:t>
                      </a:r>
                      <a:r>
                        <a:rPr kumimoji="1" lang="en-US" altLang="ja-JP" dirty="0" smtClean="0"/>
                        <a:t>2</a:t>
                      </a:r>
                      <a:r>
                        <a:rPr kumimoji="1" lang="ja-JP" altLang="en-US" dirty="0" smtClean="0"/>
                        <a:t>名（想定）</a:t>
                      </a:r>
                      <a:endParaRPr kumimoji="1" lang="en-US" altLang="ja-JP" dirty="0" smtClean="0"/>
                    </a:p>
                  </a:txBody>
                  <a:tcPr/>
                </a:tc>
              </a:tr>
              <a:tr h="424543">
                <a:tc>
                  <a:txBody>
                    <a:bodyPr/>
                    <a:lstStyle/>
                    <a:p>
                      <a:r>
                        <a:rPr kumimoji="1" lang="ja-JP" altLang="en-US" dirty="0" smtClean="0"/>
                        <a:t>テキスト</a:t>
                      </a:r>
                      <a:endParaRPr kumimoji="1" lang="ja-JP" altLang="en-US" dirty="0"/>
                    </a:p>
                  </a:txBody>
                  <a:tcPr/>
                </a:tc>
                <a:tc>
                  <a:txBody>
                    <a:bodyPr/>
                    <a:lstStyle/>
                    <a:p>
                      <a:r>
                        <a:rPr kumimoji="1" lang="ja-JP" altLang="en-US" dirty="0" smtClean="0"/>
                        <a:t>市販書籍「新・明解</a:t>
                      </a:r>
                      <a:r>
                        <a:rPr kumimoji="1" lang="en-US" altLang="ja-JP" dirty="0" smtClean="0"/>
                        <a:t>C</a:t>
                      </a:r>
                      <a:r>
                        <a:rPr kumimoji="1" lang="ja-JP" altLang="en-US" dirty="0" smtClean="0"/>
                        <a:t>言語（入門編）」＋補助資料</a:t>
                      </a:r>
                      <a:endParaRPr kumimoji="1" lang="en-US" altLang="ja-JP" dirty="0" smtClean="0"/>
                    </a:p>
                  </a:txBody>
                  <a:tcPr/>
                </a:tc>
              </a:tr>
              <a:tr h="664028">
                <a:tc>
                  <a:txBody>
                    <a:bodyPr/>
                    <a:lstStyle/>
                    <a:p>
                      <a:r>
                        <a:rPr kumimoji="1" lang="ja-JP" altLang="en-US" dirty="0" smtClean="0"/>
                        <a:t>コース概要</a:t>
                      </a:r>
                      <a:endParaRPr kumimoji="1" lang="ja-JP" altLang="en-US" dirty="0"/>
                    </a:p>
                  </a:txBody>
                  <a:tcPr/>
                </a:tc>
                <a:tc>
                  <a:txBody>
                    <a:bodyPr/>
                    <a:lstStyle/>
                    <a:p>
                      <a:r>
                        <a:rPr kumimoji="1" lang="en-US" altLang="ja-JP" dirty="0" smtClean="0">
                          <a:solidFill>
                            <a:srgbClr val="FF0000"/>
                          </a:solidFill>
                        </a:rPr>
                        <a:t>C</a:t>
                      </a:r>
                      <a:r>
                        <a:rPr kumimoji="1" lang="ja-JP" altLang="en-US" dirty="0" smtClean="0">
                          <a:solidFill>
                            <a:srgbClr val="FF0000"/>
                          </a:solidFill>
                        </a:rPr>
                        <a:t>言語の基本文法、配列、関数、ポインタ、構造体</a:t>
                      </a:r>
                      <a:r>
                        <a:rPr kumimoji="1" lang="ja-JP" altLang="en-US" dirty="0" smtClean="0"/>
                        <a:t>など、プログラミングに必要な知識を修得する</a:t>
                      </a:r>
                      <a:endParaRPr kumimoji="1" lang="en-US" altLang="ja-JP" dirty="0" smtClean="0"/>
                    </a:p>
                  </a:txBody>
                  <a:tcPr/>
                </a:tc>
              </a:tr>
              <a:tr h="448921">
                <a:tc>
                  <a:txBody>
                    <a:bodyPr/>
                    <a:lstStyle/>
                    <a:p>
                      <a:r>
                        <a:rPr kumimoji="1" lang="ja-JP" altLang="en-US" dirty="0" smtClean="0"/>
                        <a:t>到達目標</a:t>
                      </a:r>
                      <a:endParaRPr kumimoji="1" lang="ja-JP" altLang="en-US" dirty="0"/>
                    </a:p>
                  </a:txBody>
                  <a:tcPr/>
                </a:tc>
                <a:tc>
                  <a:txBody>
                    <a:bodyPr/>
                    <a:lstStyle/>
                    <a:p>
                      <a:pPr marL="87313" marR="0" indent="-87313" algn="l" defTabSz="457133" rtl="0" eaLnBrk="1" fontAlgn="auto" latinLnBrk="0" hangingPunct="1">
                        <a:lnSpc>
                          <a:spcPct val="100000"/>
                        </a:lnSpc>
                        <a:spcBef>
                          <a:spcPts val="0"/>
                        </a:spcBef>
                        <a:spcAft>
                          <a:spcPts val="0"/>
                        </a:spcAft>
                        <a:buClrTx/>
                        <a:buSzTx/>
                        <a:buFontTx/>
                        <a:buNone/>
                        <a:tabLst/>
                        <a:defRPr/>
                      </a:pPr>
                      <a:r>
                        <a:rPr kumimoji="1" lang="en-US" altLang="ja-JP" dirty="0" smtClean="0"/>
                        <a:t>C</a:t>
                      </a:r>
                      <a:r>
                        <a:rPr kumimoji="1" lang="ja-JP" altLang="en-US" dirty="0" smtClean="0"/>
                        <a:t>言語を使用したプログラミングを</a:t>
                      </a:r>
                      <a:r>
                        <a:rPr kumimoji="1" lang="en-US" altLang="ja-JP" dirty="0" smtClean="0"/>
                        <a:t>1</a:t>
                      </a:r>
                      <a:r>
                        <a:rPr kumimoji="1" lang="ja-JP" altLang="en-US" dirty="0" smtClean="0"/>
                        <a:t>人で出来る</a:t>
                      </a:r>
                      <a:endParaRPr kumimoji="1" lang="ja-JP" altLang="en-US" dirty="0"/>
                    </a:p>
                  </a:txBody>
                  <a:tcPr/>
                </a:tc>
              </a:tr>
              <a:tr h="389279">
                <a:tc>
                  <a:txBody>
                    <a:bodyPr/>
                    <a:lstStyle/>
                    <a:p>
                      <a:r>
                        <a:rPr kumimoji="1" lang="ja-JP" altLang="en-US" dirty="0" smtClean="0"/>
                        <a:t>前提条件</a:t>
                      </a:r>
                      <a:endParaRPr kumimoji="1" lang="ja-JP" altLang="en-US" dirty="0"/>
                    </a:p>
                  </a:txBody>
                  <a:tcPr/>
                </a:tc>
                <a:tc>
                  <a:txBody>
                    <a:bodyPr/>
                    <a:lstStyle/>
                    <a:p>
                      <a:r>
                        <a:rPr kumimoji="1" lang="ja-JP" altLang="en-US" dirty="0" smtClean="0"/>
                        <a:t>弊社新入社員向け</a:t>
                      </a:r>
                      <a:r>
                        <a:rPr kumimoji="1" lang="en-US" altLang="ja-JP" dirty="0" smtClean="0"/>
                        <a:t>IT</a:t>
                      </a:r>
                      <a:r>
                        <a:rPr kumimoji="1" lang="ja-JP" altLang="en-US" dirty="0" smtClean="0"/>
                        <a:t>基礎技術研修を受講していること</a:t>
                      </a:r>
                      <a:endParaRPr kumimoji="1" lang="en-US" altLang="ja-JP" dirty="0" smtClean="0"/>
                    </a:p>
                    <a:p>
                      <a:pPr marL="285750" indent="-285750">
                        <a:buFont typeface="Arial" panose="020B0604020202020204" pitchFamily="34" charset="0"/>
                        <a:buChar char="•"/>
                      </a:pPr>
                      <a:r>
                        <a:rPr kumimoji="1" lang="ja-JP" altLang="en-US" dirty="0" smtClean="0"/>
                        <a:t>ＩＴ技術基礎</a:t>
                      </a:r>
                      <a:endParaRPr kumimoji="1" lang="en-US" altLang="ja-JP" dirty="0" smtClean="0"/>
                    </a:p>
                  </a:txBody>
                  <a:tcPr/>
                </a:tc>
              </a:tr>
            </a:tbl>
          </a:graphicData>
        </a:graphic>
      </p:graphicFrame>
    </p:spTree>
    <p:extLst>
      <p:ext uri="{BB962C8B-B14F-4D97-AF65-F5344CB8AC3E}">
        <p14:creationId xmlns:p14="http://schemas.microsoft.com/office/powerpoint/2010/main" val="1901944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ja-JP" altLang="en-US" dirty="0" smtClean="0">
                <a:latin typeface="HG丸ｺﾞｼｯｸM-PRO" pitchFamily="50" charset="-128"/>
                <a:ea typeface="HG丸ｺﾞｼｯｸM-PRO" pitchFamily="50" charset="-128"/>
              </a:rPr>
              <a:t>研修日程</a:t>
            </a:r>
          </a:p>
        </p:txBody>
      </p:sp>
      <p:graphicFrame>
        <p:nvGraphicFramePr>
          <p:cNvPr id="9" name="表 8"/>
          <p:cNvGraphicFramePr>
            <a:graphicFrameLocks noGrp="1"/>
          </p:cNvGraphicFramePr>
          <p:nvPr>
            <p:extLst>
              <p:ext uri="{D42A27DB-BD31-4B8C-83A1-F6EECF244321}">
                <p14:modId xmlns:p14="http://schemas.microsoft.com/office/powerpoint/2010/main" val="637974622"/>
              </p:ext>
            </p:extLst>
          </p:nvPr>
        </p:nvGraphicFramePr>
        <p:xfrm>
          <a:off x="818541" y="1801883"/>
          <a:ext cx="8112902" cy="4610795"/>
        </p:xfrm>
        <a:graphic>
          <a:graphicData uri="http://schemas.openxmlformats.org/drawingml/2006/table">
            <a:tbl>
              <a:tblPr firstRow="1" bandRow="1">
                <a:tableStyleId>{93296810-A885-4BE3-A3E7-6D5BEEA58F35}</a:tableStyleId>
              </a:tblPr>
              <a:tblGrid>
                <a:gridCol w="1622580"/>
                <a:gridCol w="6490322"/>
              </a:tblGrid>
              <a:tr h="401814">
                <a:tc>
                  <a:txBody>
                    <a:bodyPr/>
                    <a:lstStyle/>
                    <a:p>
                      <a:pPr algn="ctr">
                        <a:lnSpc>
                          <a:spcPts val="1500"/>
                        </a:lnSpc>
                      </a:pPr>
                      <a:r>
                        <a:rPr kumimoji="1" lang="ja-JP" altLang="en-US" sz="1600" dirty="0" smtClean="0">
                          <a:latin typeface="HGP創英角ｺﾞｼｯｸUB" panose="020B0900000000000000" pitchFamily="50" charset="-128"/>
                          <a:ea typeface="HGP創英角ｺﾞｼｯｸUB" panose="020B0900000000000000" pitchFamily="50" charset="-128"/>
                        </a:rPr>
                        <a:t>回数</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pPr>
                      <a:r>
                        <a:rPr kumimoji="1" lang="ja-JP" altLang="en-US" sz="1600" dirty="0" smtClean="0">
                          <a:latin typeface="HGP創英角ｺﾞｼｯｸUB" panose="020B0900000000000000" pitchFamily="50" charset="-128"/>
                          <a:ea typeface="HGP創英角ｺﾞｼｯｸUB" panose="020B0900000000000000" pitchFamily="50" charset="-128"/>
                        </a:rPr>
                        <a:t>内容</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8887">
                <a:tc>
                  <a:txBody>
                    <a:bodyPr/>
                    <a:lstStyle/>
                    <a:p>
                      <a:pPr algn="ctr">
                        <a:lnSpc>
                          <a:spcPts val="1500"/>
                        </a:lnSpc>
                      </a:pPr>
                      <a:r>
                        <a:rPr lang="ja-JP" altLang="en-US" sz="1600" dirty="0" smtClean="0">
                          <a:latin typeface="HGP創英角ｺﾞｼｯｸUB" panose="020B0900000000000000" pitchFamily="50" charset="-128"/>
                          <a:ea typeface="HGP創英角ｺﾞｼｯｸUB" panose="020B0900000000000000" pitchFamily="50" charset="-128"/>
                        </a:rPr>
                        <a:t>第１日目</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プログラミングとは（</a:t>
                      </a:r>
                      <a:r>
                        <a:rPr lang="en-US"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CPU</a:t>
                      </a: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とメモリ、開発ツールの働きや使い方など）</a:t>
                      </a:r>
                    </a:p>
                    <a:p>
                      <a:pPr algn="just">
                        <a:spcAft>
                          <a:spcPts val="0"/>
                        </a:spcAft>
                      </a:pP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1</a:t>
                      </a: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プログラミングに慣れる</a:t>
                      </a:r>
                    </a:p>
                    <a:p>
                      <a:pPr algn="just">
                        <a:spcAft>
                          <a:spcPts val="0"/>
                        </a:spcAft>
                      </a:pP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2</a:t>
                      </a: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演算と型</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6265">
                <a:tc>
                  <a:txBody>
                    <a:bodyPr/>
                    <a:lstStyle/>
                    <a:p>
                      <a:pPr algn="ctr">
                        <a:lnSpc>
                          <a:spcPts val="1500"/>
                        </a:lnSpc>
                      </a:pPr>
                      <a:r>
                        <a:rPr lang="ja-JP" altLang="en-US" sz="1600" dirty="0" smtClean="0">
                          <a:latin typeface="HGP創英角ｺﾞｼｯｸUB" panose="020B0900000000000000" pitchFamily="50" charset="-128"/>
                          <a:ea typeface="HGP創英角ｺﾞｼｯｸUB" panose="020B0900000000000000" pitchFamily="50" charset="-128"/>
                        </a:rPr>
                        <a:t>第２日目</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3</a:t>
                      </a: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プログラムの流れの分岐</a:t>
                      </a:r>
                    </a:p>
                    <a:p>
                      <a:pPr algn="just">
                        <a:spcAft>
                          <a:spcPts val="0"/>
                        </a:spcAft>
                      </a:pP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4</a:t>
                      </a: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プログラムの流れの繰り返し</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6042">
                <a:tc>
                  <a:txBody>
                    <a:bodyPr/>
                    <a:lstStyle/>
                    <a:p>
                      <a:pPr algn="ctr">
                        <a:lnSpc>
                          <a:spcPts val="1500"/>
                        </a:lnSpc>
                      </a:pPr>
                      <a:r>
                        <a:rPr lang="ja-JP" altLang="en-US" sz="1600" dirty="0" smtClean="0">
                          <a:latin typeface="HGP創英角ｺﾞｼｯｸUB" panose="020B0900000000000000" pitchFamily="50" charset="-128"/>
                          <a:ea typeface="HGP創英角ｺﾞｼｯｸUB" panose="020B0900000000000000" pitchFamily="50" charset="-128"/>
                        </a:rPr>
                        <a:t>第３日目</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5</a:t>
                      </a: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配列</a:t>
                      </a:r>
                    </a:p>
                    <a:p>
                      <a:pPr algn="just">
                        <a:spcAft>
                          <a:spcPts val="0"/>
                        </a:spcAft>
                      </a:pP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6</a:t>
                      </a: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関数</a:t>
                      </a:r>
                    </a:p>
                    <a:p>
                      <a:pPr algn="just">
                        <a:spcAft>
                          <a:spcPts val="0"/>
                        </a:spcAft>
                      </a:pP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7</a:t>
                      </a: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基本型</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473">
                <a:tc>
                  <a:txBody>
                    <a:bodyPr/>
                    <a:lstStyle/>
                    <a:p>
                      <a:pPr algn="ctr">
                        <a:lnSpc>
                          <a:spcPts val="1500"/>
                        </a:lnSpc>
                      </a:pPr>
                      <a:r>
                        <a:rPr lang="ja-JP" altLang="en-US" sz="1600" dirty="0" smtClean="0">
                          <a:latin typeface="HGP創英角ｺﾞｼｯｸUB" panose="020B0900000000000000" pitchFamily="50" charset="-128"/>
                          <a:ea typeface="HGP創英角ｺﾞｼｯｸUB" panose="020B0900000000000000" pitchFamily="50" charset="-128"/>
                        </a:rPr>
                        <a:t>第</a:t>
                      </a:r>
                      <a:r>
                        <a:rPr lang="en-US" altLang="ja-JP" sz="1600" dirty="0" smtClean="0">
                          <a:latin typeface="HGP創英角ｺﾞｼｯｸUB" panose="020B0900000000000000" pitchFamily="50" charset="-128"/>
                          <a:ea typeface="HGP創英角ｺﾞｼｯｸUB" panose="020B0900000000000000" pitchFamily="50" charset="-128"/>
                        </a:rPr>
                        <a:t>4</a:t>
                      </a:r>
                      <a:r>
                        <a:rPr lang="ja-JP" altLang="en-US" sz="1600" dirty="0" smtClean="0">
                          <a:latin typeface="HGP創英角ｺﾞｼｯｸUB" panose="020B0900000000000000" pitchFamily="50" charset="-128"/>
                          <a:ea typeface="HGP創英角ｺﾞｼｯｸUB" panose="020B0900000000000000" pitchFamily="50" charset="-128"/>
                        </a:rPr>
                        <a:t>日目</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8</a:t>
                      </a: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いろいろなプログラムを作ってみる</a:t>
                      </a:r>
                    </a:p>
                    <a:p>
                      <a:pPr algn="just">
                        <a:spcAft>
                          <a:spcPts val="0"/>
                        </a:spcAft>
                      </a:pP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9</a:t>
                      </a: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文字列の基本</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557">
                <a:tc>
                  <a:txBody>
                    <a:bodyPr/>
                    <a:lstStyle/>
                    <a:p>
                      <a:pPr algn="ctr">
                        <a:lnSpc>
                          <a:spcPts val="1500"/>
                        </a:lnSpc>
                      </a:pPr>
                      <a:r>
                        <a:rPr lang="ja-JP" altLang="en-US" sz="1600" dirty="0" smtClean="0">
                          <a:latin typeface="HGP創英角ｺﾞｼｯｸUB" panose="020B0900000000000000" pitchFamily="50" charset="-128"/>
                          <a:ea typeface="HGP創英角ｺﾞｼｯｸUB" panose="020B0900000000000000" pitchFamily="50" charset="-128"/>
                        </a:rPr>
                        <a:t>第</a:t>
                      </a:r>
                      <a:r>
                        <a:rPr lang="en-US" altLang="ja-JP" sz="1600" dirty="0" smtClean="0">
                          <a:latin typeface="HGP創英角ｺﾞｼｯｸUB" panose="020B0900000000000000" pitchFamily="50" charset="-128"/>
                          <a:ea typeface="HGP創英角ｺﾞｼｯｸUB" panose="020B0900000000000000" pitchFamily="50" charset="-128"/>
                        </a:rPr>
                        <a:t>5</a:t>
                      </a:r>
                      <a:r>
                        <a:rPr lang="ja-JP" altLang="en-US" sz="1600" dirty="0" smtClean="0">
                          <a:latin typeface="HGP創英角ｺﾞｼｯｸUB" panose="020B0900000000000000" pitchFamily="50" charset="-128"/>
                          <a:ea typeface="HGP創英角ｺﾞｼｯｸUB" panose="020B0900000000000000" pitchFamily="50" charset="-128"/>
                        </a:rPr>
                        <a:t>日目</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10</a:t>
                      </a: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ポインタ</a:t>
                      </a:r>
                    </a:p>
                    <a:p>
                      <a:pPr algn="just">
                        <a:spcAft>
                          <a:spcPts val="0"/>
                        </a:spcAft>
                      </a:pP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11</a:t>
                      </a: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文字列とポインタ</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6265">
                <a:tc>
                  <a:txBody>
                    <a:bodyPr/>
                    <a:lstStyle/>
                    <a:p>
                      <a:pPr algn="ctr">
                        <a:lnSpc>
                          <a:spcPts val="1500"/>
                        </a:lnSpc>
                      </a:pPr>
                      <a:r>
                        <a:rPr lang="ja-JP" altLang="en-US" sz="1600" dirty="0" smtClean="0">
                          <a:latin typeface="HGP創英角ｺﾞｼｯｸUB" panose="020B0900000000000000" pitchFamily="50" charset="-128"/>
                          <a:ea typeface="HGP創英角ｺﾞｼｯｸUB" panose="020B0900000000000000" pitchFamily="50" charset="-128"/>
                        </a:rPr>
                        <a:t>第</a:t>
                      </a:r>
                      <a:r>
                        <a:rPr lang="en-US" altLang="ja-JP" sz="1600" dirty="0" smtClean="0">
                          <a:latin typeface="HGP創英角ｺﾞｼｯｸUB" panose="020B0900000000000000" pitchFamily="50" charset="-128"/>
                          <a:ea typeface="HGP創英角ｺﾞｼｯｸUB" panose="020B0900000000000000" pitchFamily="50" charset="-128"/>
                        </a:rPr>
                        <a:t>6</a:t>
                      </a:r>
                      <a:r>
                        <a:rPr lang="ja-JP" altLang="en-US" sz="1600" dirty="0" smtClean="0">
                          <a:latin typeface="HGP創英角ｺﾞｼｯｸUB" panose="020B0900000000000000" pitchFamily="50" charset="-128"/>
                          <a:ea typeface="HGP創英角ｺﾞｼｯｸUB" panose="020B0900000000000000" pitchFamily="50" charset="-128"/>
                        </a:rPr>
                        <a:t>日目</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第</a:t>
                      </a:r>
                      <a:r>
                        <a:rPr lang="en-US"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12</a:t>
                      </a: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章　構造体</a:t>
                      </a:r>
                    </a:p>
                    <a:p>
                      <a:pPr algn="just">
                        <a:spcAft>
                          <a:spcPts val="0"/>
                        </a:spcAft>
                      </a:pPr>
                      <a:r>
                        <a:rPr lang="ja-JP" sz="1600" kern="10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全体の復習</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2014">
                <a:tc>
                  <a:txBody>
                    <a:bodyPr/>
                    <a:lstStyle/>
                    <a:p>
                      <a:pPr algn="ctr">
                        <a:lnSpc>
                          <a:spcPts val="1500"/>
                        </a:lnSpc>
                      </a:pPr>
                      <a:r>
                        <a:rPr lang="ja-JP" altLang="en-US" sz="1600" dirty="0" smtClean="0">
                          <a:latin typeface="HGP創英角ｺﾞｼｯｸUB" panose="020B0900000000000000" pitchFamily="50" charset="-128"/>
                          <a:ea typeface="HGP創英角ｺﾞｼｯｸUB" panose="020B0900000000000000" pitchFamily="50" charset="-128"/>
                        </a:rPr>
                        <a:t>第</a:t>
                      </a:r>
                      <a:r>
                        <a:rPr lang="en-US" altLang="ja-JP" sz="1600" dirty="0" smtClean="0">
                          <a:latin typeface="HGP創英角ｺﾞｼｯｸUB" panose="020B0900000000000000" pitchFamily="50" charset="-128"/>
                          <a:ea typeface="HGP創英角ｺﾞｼｯｸUB" panose="020B0900000000000000" pitchFamily="50" charset="-128"/>
                        </a:rPr>
                        <a:t>7</a:t>
                      </a:r>
                      <a:r>
                        <a:rPr lang="ja-JP" altLang="en-US" sz="1600" dirty="0" smtClean="0">
                          <a:latin typeface="HGP創英角ｺﾞｼｯｸUB" panose="020B0900000000000000" pitchFamily="50" charset="-128"/>
                          <a:ea typeface="HGP創英角ｺﾞｼｯｸUB" panose="020B0900000000000000" pitchFamily="50" charset="-128"/>
                        </a:rPr>
                        <a:t>日目</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総合</a:t>
                      </a:r>
                      <a:r>
                        <a:rPr lang="ja-JP" sz="1600" kern="100" dirty="0" smtClean="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演習</a:t>
                      </a:r>
                      <a:endParaRPr lang="en-US" altLang="ja-JP" sz="1600" kern="100" dirty="0" smtClean="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endParaRPr>
                    </a:p>
                    <a:p>
                      <a:pPr algn="just">
                        <a:spcAft>
                          <a:spcPts val="0"/>
                        </a:spcAft>
                      </a:pPr>
                      <a:r>
                        <a:rPr lang="ja-JP" altLang="en-US" sz="1600" kern="100" dirty="0" smtClean="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rPr>
                        <a:t>　（配列、関数、ポインタ、構造体などを使う総合演習をご用意致します）</a:t>
                      </a:r>
                      <a:endParaRPr lang="ja-JP" sz="1600" kern="100" dirty="0">
                        <a:effectLst/>
                        <a:latin typeface="HGP創英角ｺﾞｼｯｸUB" panose="020B0900000000000000" pitchFamily="50" charset="-128"/>
                        <a:ea typeface="HGP創英角ｺﾞｼｯｸUB" panose="020B0900000000000000" pitchFamily="50"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正方形/長方形 11"/>
          <p:cNvSpPr/>
          <p:nvPr/>
        </p:nvSpPr>
        <p:spPr>
          <a:xfrm>
            <a:off x="662524" y="825593"/>
            <a:ext cx="9049005" cy="923330"/>
          </a:xfrm>
          <a:prstGeom prst="rect">
            <a:avLst/>
          </a:prstGeom>
        </p:spPr>
        <p:txBody>
          <a:bodyPr wrap="square">
            <a:spAutoFit/>
          </a:bodyPr>
          <a:lstStyle/>
          <a:p>
            <a:pPr algn="l">
              <a:buNone/>
            </a:pPr>
            <a:r>
              <a:rPr lang="en-US" altLang="ja-JP" dirty="0" smtClean="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7</a:t>
            </a:r>
            <a:r>
              <a:rPr lang="ja-JP" altLang="en-US" dirty="0" smtClean="0">
                <a:latin typeface="HGP創英角ｺﾞｼｯｸUB" panose="020B0900000000000000" pitchFamily="50" charset="-128"/>
                <a:ea typeface="HGP創英角ｺﾞｼｯｸUB" panose="020B0900000000000000" pitchFamily="50" charset="-128"/>
              </a:rPr>
              <a:t>日間</a:t>
            </a:r>
            <a:r>
              <a:rPr lang="en-US" altLang="ja-JP" dirty="0" smtClean="0">
                <a:latin typeface="HGP創英角ｺﾞｼｯｸUB" panose="020B0900000000000000" pitchFamily="50" charset="-128"/>
                <a:ea typeface="HGP創英角ｺﾞｼｯｸUB" panose="020B0900000000000000" pitchFamily="50" charset="-128"/>
              </a:rPr>
              <a:t>】</a:t>
            </a:r>
          </a:p>
          <a:p>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a:latin typeface="HGP創英角ｺﾞｼｯｸUB" panose="020B0900000000000000" pitchFamily="50" charset="-128"/>
                <a:ea typeface="HGP創英角ｺﾞｼｯｸUB" panose="020B0900000000000000" pitchFamily="50" charset="-128"/>
              </a:rPr>
              <a:t>テキスト『新・明解</a:t>
            </a:r>
            <a:r>
              <a:rPr lang="en-US" altLang="ja-JP" dirty="0">
                <a:latin typeface="HGP創英角ｺﾞｼｯｸUB" panose="020B0900000000000000" pitchFamily="50" charset="-128"/>
                <a:ea typeface="HGP創英角ｺﾞｼｯｸUB" panose="020B0900000000000000" pitchFamily="50" charset="-128"/>
              </a:rPr>
              <a:t>C</a:t>
            </a:r>
            <a:r>
              <a:rPr lang="ja-JP" altLang="ja-JP" dirty="0">
                <a:latin typeface="HGP創英角ｺﾞｼｯｸUB" panose="020B0900000000000000" pitchFamily="50" charset="-128"/>
                <a:ea typeface="HGP創英角ｺﾞｼｯｸUB" panose="020B0900000000000000" pitchFamily="50" charset="-128"/>
              </a:rPr>
              <a:t>言語（入門編）』（柴田望洋著、</a:t>
            </a:r>
            <a:r>
              <a:rPr lang="en-US" altLang="ja-JP" dirty="0">
                <a:latin typeface="HGP創英角ｺﾞｼｯｸUB" panose="020B0900000000000000" pitchFamily="50" charset="-128"/>
                <a:ea typeface="HGP創英角ｺﾞｼｯｸUB" panose="020B0900000000000000" pitchFamily="50" charset="-128"/>
              </a:rPr>
              <a:t>SB</a:t>
            </a:r>
            <a:r>
              <a:rPr lang="ja-JP" altLang="ja-JP" dirty="0">
                <a:latin typeface="HGP創英角ｺﾞｼｯｸUB" panose="020B0900000000000000" pitchFamily="50" charset="-128"/>
                <a:ea typeface="HGP創英角ｺﾞｼｯｸUB" panose="020B0900000000000000" pitchFamily="50" charset="-128"/>
              </a:rPr>
              <a:t>クリエイティブ発行</a:t>
            </a:r>
            <a:r>
              <a:rPr lang="ja-JP"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＋補助資料</a:t>
            </a:r>
            <a:endParaRPr lang="ja-JP" altLang="ja-JP" dirty="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　</a:t>
            </a:r>
            <a:r>
              <a:rPr lang="ja-JP" altLang="ja-JP" dirty="0" smtClean="0">
                <a:latin typeface="HGP創英角ｺﾞｼｯｸUB" panose="020B0900000000000000" pitchFamily="50" charset="-128"/>
                <a:ea typeface="HGP創英角ｺﾞｼｯｸUB" panose="020B0900000000000000" pitchFamily="50" charset="-128"/>
              </a:rPr>
              <a:t>※</a:t>
            </a:r>
            <a:r>
              <a:rPr lang="en-US" altLang="ja-JP" dirty="0" smtClean="0">
                <a:latin typeface="HGP創英角ｺﾞｼｯｸUB" panose="020B0900000000000000" pitchFamily="50" charset="-128"/>
                <a:ea typeface="HGP創英角ｺﾞｼｯｸUB" panose="020B0900000000000000" pitchFamily="50" charset="-128"/>
              </a:rPr>
              <a:t>1</a:t>
            </a:r>
            <a:r>
              <a:rPr lang="ja-JP" altLang="en-US" dirty="0" smtClean="0">
                <a:latin typeface="HGP創英角ｺﾞｼｯｸUB" panose="020B0900000000000000" pitchFamily="50" charset="-128"/>
                <a:ea typeface="HGP創英角ｺﾞｼｯｸUB" panose="020B0900000000000000" pitchFamily="50" charset="-128"/>
              </a:rPr>
              <a:t>日目</a:t>
            </a:r>
            <a:r>
              <a:rPr lang="ja-JP" altLang="ja-JP" dirty="0" smtClean="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6</a:t>
            </a:r>
            <a:r>
              <a:rPr lang="ja-JP" altLang="ja-JP" dirty="0">
                <a:latin typeface="HGP創英角ｺﾞｼｯｸUB" panose="020B0900000000000000" pitchFamily="50" charset="-128"/>
                <a:ea typeface="HGP創英角ｺﾞｼｯｸUB" panose="020B0900000000000000" pitchFamily="50" charset="-128"/>
              </a:rPr>
              <a:t>日目でテキストをカバーします（第</a:t>
            </a:r>
            <a:r>
              <a:rPr lang="en-US" altLang="ja-JP" dirty="0">
                <a:latin typeface="HGP創英角ｺﾞｼｯｸUB" panose="020B0900000000000000" pitchFamily="50" charset="-128"/>
                <a:ea typeface="HGP創英角ｺﾞｼｯｸUB" panose="020B0900000000000000" pitchFamily="50" charset="-128"/>
              </a:rPr>
              <a:t>13</a:t>
            </a:r>
            <a:r>
              <a:rPr lang="ja-JP" altLang="ja-JP" dirty="0">
                <a:latin typeface="HGP創英角ｺﾞｼｯｸUB" panose="020B0900000000000000" pitchFamily="50" charset="-128"/>
                <a:ea typeface="HGP創英角ｺﾞｼｯｸUB" panose="020B0900000000000000" pitchFamily="50" charset="-128"/>
              </a:rPr>
              <a:t>章「ファイル処理」は割愛する予定）</a:t>
            </a:r>
            <a:endParaRPr lang="en-US" altLang="ja-JP"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68368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ja-JP" altLang="en-US" dirty="0" smtClean="0">
                <a:latin typeface="HG丸ｺﾞｼｯｸM-PRO" pitchFamily="50" charset="-128"/>
                <a:ea typeface="HG丸ｺﾞｼｯｸM-PRO" pitchFamily="50" charset="-128"/>
              </a:rPr>
              <a:t>演習問題（例）</a:t>
            </a:r>
          </a:p>
        </p:txBody>
      </p:sp>
      <p:sp>
        <p:nvSpPr>
          <p:cNvPr id="12" name="正方形/長方形 11"/>
          <p:cNvSpPr/>
          <p:nvPr/>
        </p:nvSpPr>
        <p:spPr>
          <a:xfrm>
            <a:off x="543774" y="884968"/>
            <a:ext cx="9049005" cy="3785652"/>
          </a:xfrm>
          <a:prstGeom prst="rect">
            <a:avLst/>
          </a:prstGeom>
        </p:spPr>
        <p:txBody>
          <a:bodyPr wrap="square">
            <a:spAutoFit/>
          </a:bodyPr>
          <a:lstStyle/>
          <a:p>
            <a:pPr algn="l">
              <a:buNone/>
            </a:pPr>
            <a:r>
              <a:rPr lang="en-US" altLang="ja-JP" sz="2000" dirty="0" smtClean="0">
                <a:latin typeface="HGP創英角ｺﾞｼｯｸUB" panose="020B0900000000000000" pitchFamily="50" charset="-128"/>
                <a:ea typeface="HGP創英角ｺﾞｼｯｸUB" panose="020B0900000000000000" pitchFamily="50" charset="-128"/>
              </a:rPr>
              <a:t>【</a:t>
            </a:r>
            <a:r>
              <a:rPr lang="ja-JP" altLang="en-US" sz="2000" dirty="0" smtClean="0">
                <a:latin typeface="HGP創英角ｺﾞｼｯｸUB" panose="020B0900000000000000" pitchFamily="50" charset="-128"/>
                <a:ea typeface="HGP創英角ｺﾞｼｯｸUB" panose="020B0900000000000000" pitchFamily="50" charset="-128"/>
              </a:rPr>
              <a:t>演習問題のイメージ</a:t>
            </a:r>
            <a:r>
              <a:rPr lang="en-US" altLang="ja-JP" sz="2000" dirty="0" smtClean="0">
                <a:latin typeface="HGP創英角ｺﾞｼｯｸUB" panose="020B0900000000000000" pitchFamily="50" charset="-128"/>
                <a:ea typeface="HGP創英角ｺﾞｼｯｸUB" panose="020B0900000000000000" pitchFamily="50" charset="-128"/>
              </a:rPr>
              <a:t>】</a:t>
            </a:r>
          </a:p>
          <a:p>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a:t>
            </a:r>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入力</a:t>
            </a:r>
            <a:r>
              <a:rPr lang="ja-JP" altLang="ja-JP" sz="2000" dirty="0">
                <a:latin typeface="HGP創英角ｺﾞｼｯｸUB" panose="020B0900000000000000" pitchFamily="50" charset="-128"/>
                <a:ea typeface="HGP創英角ｺﾞｼｯｸUB" panose="020B0900000000000000" pitchFamily="50" charset="-128"/>
              </a:rPr>
              <a:t>した金額に対応する紙幣、硬貨の最適な枚数を計算する（条件分岐と演算</a:t>
            </a:r>
            <a:r>
              <a:rPr lang="ja-JP" altLang="ja-JP" sz="2000" dirty="0" smtClean="0">
                <a:latin typeface="HGP創英角ｺﾞｼｯｸUB" panose="020B0900000000000000" pitchFamily="50" charset="-128"/>
                <a:ea typeface="HGP創英角ｺﾞｼｯｸUB" panose="020B0900000000000000" pitchFamily="50" charset="-128"/>
              </a:rPr>
              <a:t>）</a:t>
            </a:r>
            <a:endParaRPr lang="en-US" altLang="ja-JP" sz="2000" dirty="0" smtClean="0">
              <a:latin typeface="HGP創英角ｺﾞｼｯｸUB" panose="020B0900000000000000" pitchFamily="50" charset="-128"/>
              <a:ea typeface="HGP創英角ｺﾞｼｯｸUB" panose="020B0900000000000000" pitchFamily="50" charset="-128"/>
            </a:endParaRPr>
          </a:p>
          <a:p>
            <a:endParaRPr lang="ja-JP" altLang="ja-JP" sz="2000" dirty="0">
              <a:latin typeface="HGP創英角ｺﾞｼｯｸUB" panose="020B0900000000000000" pitchFamily="50" charset="-128"/>
              <a:ea typeface="HGP創英角ｺﾞｼｯｸUB" panose="020B0900000000000000" pitchFamily="50" charset="-128"/>
            </a:endParaRPr>
          </a:p>
          <a:p>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a:t>
            </a:r>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入力</a:t>
            </a:r>
            <a:r>
              <a:rPr lang="ja-JP" altLang="ja-JP" sz="2000" dirty="0">
                <a:latin typeface="HGP創英角ｺﾞｼｯｸUB" panose="020B0900000000000000" pitchFamily="50" charset="-128"/>
                <a:ea typeface="HGP創英角ｺﾞｼｯｸUB" panose="020B0900000000000000" pitchFamily="50" charset="-128"/>
              </a:rPr>
              <a:t>した数に対応する段数まで数字をピラミッド形に表示する（繰り返し）</a:t>
            </a:r>
          </a:p>
          <a:p>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a:t>
            </a:r>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入力</a:t>
            </a:r>
            <a:r>
              <a:rPr lang="ja-JP" altLang="ja-JP" sz="2000" dirty="0">
                <a:latin typeface="HGP創英角ｺﾞｼｯｸUB" panose="020B0900000000000000" pitchFamily="50" charset="-128"/>
                <a:ea typeface="HGP創英角ｺﾞｼｯｸUB" panose="020B0900000000000000" pitchFamily="50" charset="-128"/>
              </a:rPr>
              <a:t>した日付（年、月、日）の次の日を表示する（思考手順のプログラム化）</a:t>
            </a:r>
          </a:p>
          <a:p>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a:t>
            </a:r>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ボーリング</a:t>
            </a:r>
            <a:r>
              <a:rPr lang="ja-JP" altLang="ja-JP" sz="2000" dirty="0">
                <a:latin typeface="HGP創英角ｺﾞｼｯｸUB" panose="020B0900000000000000" pitchFamily="50" charset="-128"/>
                <a:ea typeface="HGP創英角ｺﾞｼｯｸUB" panose="020B0900000000000000" pitchFamily="50" charset="-128"/>
              </a:rPr>
              <a:t>のスコアを計算する（思考手順のプログラム化）</a:t>
            </a:r>
          </a:p>
          <a:p>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a:t>
            </a:r>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その他</a:t>
            </a:r>
            <a:r>
              <a:rPr lang="ja-JP" altLang="en-US" sz="2000" dirty="0" smtClean="0">
                <a:latin typeface="HGP創英角ｺﾞｼｯｸUB" panose="020B0900000000000000" pitchFamily="50" charset="-128"/>
                <a:ea typeface="HGP創英角ｺﾞｼｯｸUB" panose="020B0900000000000000" pitchFamily="50" charset="-128"/>
              </a:rPr>
              <a:t>（各章の小演習）</a:t>
            </a:r>
            <a:endParaRPr lang="ja-JP" altLang="ja-JP" sz="2000" dirty="0">
              <a:latin typeface="HGP創英角ｺﾞｼｯｸUB" panose="020B0900000000000000" pitchFamily="50" charset="-128"/>
              <a:ea typeface="HGP創英角ｺﾞｼｯｸUB" panose="020B0900000000000000" pitchFamily="50" charset="-128"/>
            </a:endParaRPr>
          </a:p>
          <a:p>
            <a:r>
              <a:rPr lang="ja-JP" altLang="en-US" sz="2000" dirty="0" smtClean="0">
                <a:latin typeface="HGP創英角ｺﾞｼｯｸUB" panose="020B0900000000000000" pitchFamily="50" charset="-128"/>
                <a:ea typeface="HGP創英角ｺﾞｼｯｸUB" panose="020B0900000000000000" pitchFamily="50" charset="-128"/>
              </a:rPr>
              <a:t>　　　</a:t>
            </a:r>
            <a:r>
              <a:rPr lang="ja-JP" altLang="ja-JP" sz="2000" dirty="0" smtClean="0">
                <a:latin typeface="HGP創英角ｺﾞｼｯｸUB" panose="020B0900000000000000" pitchFamily="50" charset="-128"/>
                <a:ea typeface="HGP創英角ｺﾞｼｯｸUB" panose="020B0900000000000000" pitchFamily="50" charset="-128"/>
              </a:rPr>
              <a:t>※</a:t>
            </a:r>
            <a:r>
              <a:rPr lang="ja-JP" altLang="ja-JP" sz="2000" dirty="0">
                <a:latin typeface="HGP創英角ｺﾞｼｯｸUB" panose="020B0900000000000000" pitchFamily="50" charset="-128"/>
                <a:ea typeface="HGP創英角ｺﾞｼｯｸUB" panose="020B0900000000000000" pitchFamily="50" charset="-128"/>
              </a:rPr>
              <a:t>個々</a:t>
            </a:r>
            <a:r>
              <a:rPr lang="ja-JP" altLang="ja-JP" sz="2000" dirty="0" smtClean="0">
                <a:latin typeface="HGP創英角ｺﾞｼｯｸUB" panose="020B0900000000000000" pitchFamily="50" charset="-128"/>
                <a:ea typeface="HGP創英角ｺﾞｼｯｸUB" panose="020B0900000000000000" pitchFamily="50" charset="-128"/>
              </a:rPr>
              <a:t>の</a:t>
            </a:r>
            <a:r>
              <a:rPr lang="ja-JP" altLang="en-US" sz="2000" dirty="0" smtClean="0">
                <a:latin typeface="HGP創英角ｺﾞｼｯｸUB" panose="020B0900000000000000" pitchFamily="50" charset="-128"/>
                <a:ea typeface="HGP創英角ｺﾞｼｯｸUB" panose="020B0900000000000000" pitchFamily="50" charset="-128"/>
              </a:rPr>
              <a:t>章（</a:t>
            </a:r>
            <a:r>
              <a:rPr lang="ja-JP" altLang="ja-JP" sz="2000" dirty="0" smtClean="0">
                <a:latin typeface="HGP創英角ｺﾞｼｯｸUB" panose="020B0900000000000000" pitchFamily="50" charset="-128"/>
                <a:ea typeface="HGP創英角ｺﾞｼｯｸUB" panose="020B0900000000000000" pitchFamily="50" charset="-128"/>
              </a:rPr>
              <a:t>テーマ</a:t>
            </a:r>
            <a:r>
              <a:rPr lang="ja-JP" altLang="en-US" sz="2000" dirty="0" smtClean="0">
                <a:latin typeface="HGP創英角ｺﾞｼｯｸUB" panose="020B0900000000000000" pitchFamily="50" charset="-128"/>
                <a:ea typeface="HGP創英角ｺﾞｼｯｸUB" panose="020B0900000000000000" pitchFamily="50" charset="-128"/>
              </a:rPr>
              <a:t>）</a:t>
            </a:r>
            <a:r>
              <a:rPr lang="ja-JP" altLang="ja-JP" sz="2000" dirty="0" smtClean="0">
                <a:latin typeface="HGP創英角ｺﾞｼｯｸUB" panose="020B0900000000000000" pitchFamily="50" charset="-128"/>
                <a:ea typeface="HGP創英角ｺﾞｼｯｸUB" panose="020B0900000000000000" pitchFamily="50" charset="-128"/>
              </a:rPr>
              <a:t>に</a:t>
            </a:r>
            <a:r>
              <a:rPr lang="ja-JP" altLang="ja-JP" sz="2000" dirty="0">
                <a:latin typeface="HGP創英角ｺﾞｼｯｸUB" panose="020B0900000000000000" pitchFamily="50" charset="-128"/>
                <a:ea typeface="HGP創英角ｺﾞｼｯｸUB" panose="020B0900000000000000" pitchFamily="50" charset="-128"/>
              </a:rPr>
              <a:t>関する、より単純</a:t>
            </a:r>
            <a:r>
              <a:rPr lang="ja-JP" altLang="ja-JP" sz="2000" dirty="0" smtClean="0">
                <a:latin typeface="HGP創英角ｺﾞｼｯｸUB" panose="020B0900000000000000" pitchFamily="50" charset="-128"/>
                <a:ea typeface="HGP創英角ｺﾞｼｯｸUB" panose="020B0900000000000000" pitchFamily="50" charset="-128"/>
              </a:rPr>
              <a:t>な</a:t>
            </a:r>
            <a:r>
              <a:rPr lang="ja-JP" altLang="en-US" sz="2000" dirty="0" smtClean="0">
                <a:latin typeface="HGP創英角ｺﾞｼｯｸUB" panose="020B0900000000000000" pitchFamily="50" charset="-128"/>
                <a:ea typeface="HGP創英角ｺﾞｼｯｸUB" panose="020B0900000000000000" pitchFamily="50" charset="-128"/>
              </a:rPr>
              <a:t>小演習</a:t>
            </a:r>
            <a:r>
              <a:rPr lang="ja-JP" altLang="ja-JP" sz="2000" dirty="0" smtClean="0">
                <a:latin typeface="HGP創英角ｺﾞｼｯｸUB" panose="020B0900000000000000" pitchFamily="50" charset="-128"/>
                <a:ea typeface="HGP創英角ｺﾞｼｯｸUB" panose="020B0900000000000000" pitchFamily="50" charset="-128"/>
              </a:rPr>
              <a:t>に</a:t>
            </a:r>
            <a:r>
              <a:rPr lang="ja-JP" altLang="ja-JP" sz="2000" dirty="0">
                <a:latin typeface="HGP創英角ｺﾞｼｯｸUB" panose="020B0900000000000000" pitchFamily="50" charset="-128"/>
                <a:ea typeface="HGP創英角ｺﾞｼｯｸUB" panose="020B0900000000000000" pitchFamily="50" charset="-128"/>
              </a:rPr>
              <a:t>ついては</a:t>
            </a:r>
            <a:r>
              <a:rPr lang="ja-JP" altLang="ja-JP" sz="2000" dirty="0" smtClean="0">
                <a:latin typeface="HGP創英角ｺﾞｼｯｸUB" panose="020B0900000000000000" pitchFamily="50" charset="-128"/>
                <a:ea typeface="HGP創英角ｺﾞｼｯｸUB" panose="020B0900000000000000" pitchFamily="50" charset="-128"/>
              </a:rPr>
              <a:t>、</a:t>
            </a:r>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　</a:t>
            </a:r>
            <a:r>
              <a:rPr lang="ja-JP" altLang="en-US" sz="2000" dirty="0" smtClean="0">
                <a:latin typeface="HGP創英角ｺﾞｼｯｸUB" panose="020B0900000000000000" pitchFamily="50" charset="-128"/>
                <a:ea typeface="HGP創英角ｺﾞｼｯｸUB" panose="020B0900000000000000" pitchFamily="50" charset="-128"/>
              </a:rPr>
              <a:t>　　　 別途ご用意致します</a:t>
            </a:r>
            <a:r>
              <a:rPr lang="ja-JP" altLang="ja-JP" sz="2000" dirty="0" smtClean="0">
                <a:latin typeface="HGP創英角ｺﾞｼｯｸUB" panose="020B0900000000000000" pitchFamily="50" charset="-128"/>
                <a:ea typeface="HGP創英角ｺﾞｼｯｸUB" panose="020B0900000000000000" pitchFamily="50" charset="-128"/>
              </a:rPr>
              <a:t>。</a:t>
            </a:r>
            <a:endParaRPr lang="ja-JP" altLang="ja-JP" sz="20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89355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軽量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プレゼンテーションテンプレート軽量版</Template>
  <TotalTime>5185</TotalTime>
  <Words>989</Words>
  <Application>Microsoft Office PowerPoint</Application>
  <PresentationFormat>A4 210 x 297 mm</PresentationFormat>
  <Paragraphs>342</Paragraphs>
  <Slides>17</Slides>
  <Notes>9</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プレゼンテーションテンプレート軽量版</vt:lpstr>
      <vt:lpstr>１．研修概要</vt:lpstr>
      <vt:lpstr>1. 全体概要</vt:lpstr>
      <vt:lpstr>研修一覧</vt:lpstr>
      <vt:lpstr>研修スケジュール</vt:lpstr>
      <vt:lpstr>２．カリキュラム</vt:lpstr>
      <vt:lpstr>　「IT技術基礎研修」　カリキュラム詳細（「コンピュータ技術」）</vt:lpstr>
      <vt:lpstr>C言語プログラミング研修　開催概要</vt:lpstr>
      <vt:lpstr>研修日程</vt:lpstr>
      <vt:lpstr>演習問題（例）</vt:lpstr>
      <vt:lpstr>確認事項と検討事項</vt:lpstr>
      <vt:lpstr>　「Javaプログラミング基礎」　カリキュラム詳細</vt:lpstr>
      <vt:lpstr>　「Javaプログラミング応用」　カリキュラム詳細</vt:lpstr>
      <vt:lpstr>　「Webアプリケーション構築」　カリキュラム詳細</vt:lpstr>
      <vt:lpstr>PowerPoint プレゼンテーション</vt:lpstr>
      <vt:lpstr>補足研修</vt:lpstr>
      <vt:lpstr>長期研修の場合</vt:lpstr>
      <vt:lpstr>PowerPoint プレゼンテーション</vt:lpstr>
    </vt:vector>
  </TitlesOfParts>
  <Company>株式会社NTTDATAユニバーシティ</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齋藤 直子</dc:creator>
  <cp:lastModifiedBy>齋藤 直子</cp:lastModifiedBy>
  <cp:revision>991</cp:revision>
  <cp:lastPrinted>2016-03-14T04:53:58Z</cp:lastPrinted>
  <dcterms:created xsi:type="dcterms:W3CDTF">2014-02-24T03:46:37Z</dcterms:created>
  <dcterms:modified xsi:type="dcterms:W3CDTF">2016-03-24T10:55:45Z</dcterms:modified>
</cp:coreProperties>
</file>