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64" r:id="rId4"/>
    <p:sldId id="270" r:id="rId5"/>
    <p:sldId id="276" r:id="rId6"/>
    <p:sldId id="273" r:id="rId7"/>
    <p:sldId id="271" r:id="rId8"/>
    <p:sldId id="272" r:id="rId9"/>
    <p:sldId id="275" r:id="rId10"/>
    <p:sldId id="274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266" autoAdjust="0"/>
  </p:normalViewPr>
  <p:slideViewPr>
    <p:cSldViewPr>
      <p:cViewPr varScale="1">
        <p:scale>
          <a:sx n="103" d="100"/>
          <a:sy n="103" d="100"/>
        </p:scale>
        <p:origin x="-5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FE6D1-2E1F-470F-AA5B-B6A9471248C1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631E-C7ED-491D-83DC-D1C35507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99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初週は</a:t>
            </a:r>
          </a:p>
          <a:p>
            <a:r>
              <a:rPr kumimoji="1" lang="ja-JP" altLang="en-US" dirty="0" smtClean="0"/>
              <a:t>・方法論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3631E-C7ED-491D-83DC-D1C3550738C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8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3631E-C7ED-491D-83DC-D1C3550738C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75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火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チュートリアル実施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3631E-C7ED-491D-83DC-D1C3550738C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8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助け合いの精神をもつ。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視野が狭くならないように。チーム戦ではない。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3631E-C7ED-491D-83DC-D1C3550738C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52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/>
          <a:lstStyle>
            <a:lvl3pPr marL="1257300" indent="-342900">
              <a:buFont typeface="Calibri" panose="020F0502020204030204" pitchFamily="34" charset="0"/>
              <a:buChar char="»"/>
              <a:defRPr/>
            </a:lvl3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2800" dirty="0" smtClean="0"/>
              <a:t>体制（敬称略）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第２</a:t>
            </a:r>
            <a:r>
              <a:rPr lang="en-US" altLang="ja-JP" sz="2400" dirty="0" smtClean="0"/>
              <a:t>G</a:t>
            </a:r>
            <a:r>
              <a:rPr kumimoji="1" lang="ja-JP" altLang="en-US" sz="2400" dirty="0" smtClean="0"/>
              <a:t>研修担当チーム</a:t>
            </a:r>
            <a:endParaRPr kumimoji="1" lang="en-US" altLang="ja-JP" dirty="0" smtClean="0"/>
          </a:p>
          <a:p>
            <a:pPr lvl="2"/>
            <a:r>
              <a:rPr kumimoji="1" lang="ja-JP" altLang="en-US" sz="2000" dirty="0" smtClean="0"/>
              <a:t>技術サポート：坂本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吉田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柳澤</a:t>
            </a:r>
            <a:endParaRPr kumimoji="1" lang="en-US" altLang="ja-JP" sz="2000" dirty="0" smtClean="0"/>
          </a:p>
          <a:p>
            <a:pPr lvl="2"/>
            <a:r>
              <a:rPr lang="ja-JP" altLang="en-US" sz="2000" dirty="0" smtClean="0"/>
              <a:t>全般サポート：齋藤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（適宜サポート：森嶋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永木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阿部）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新人（４名）</a:t>
            </a:r>
            <a:endParaRPr lang="en-US" altLang="ja-JP" dirty="0"/>
          </a:p>
          <a:p>
            <a:pPr lvl="2"/>
            <a:r>
              <a:rPr lang="ja-JP" altLang="en-US" sz="2000" dirty="0" smtClean="0"/>
              <a:t>呉屋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久米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本間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横田</a:t>
            </a:r>
            <a:endParaRPr lang="en-US" altLang="ja-JP" sz="2000" dirty="0" smtClean="0"/>
          </a:p>
          <a:p>
            <a:pPr lvl="2"/>
            <a:endParaRPr lang="en-US" altLang="ja-JP" sz="2000" dirty="0"/>
          </a:p>
          <a:p>
            <a:r>
              <a:rPr lang="ja-JP" altLang="en-US" sz="2800" dirty="0" smtClean="0"/>
              <a:t>配属先・・・未定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７月～</a:t>
            </a:r>
            <a:r>
              <a:rPr lang="en-US" altLang="ja-JP" sz="2800" dirty="0" smtClean="0"/>
              <a:t>NTTD</a:t>
            </a:r>
            <a:r>
              <a:rPr lang="ja-JP" altLang="en-US" sz="2800" dirty="0" err="1" smtClean="0"/>
              <a:t>での</a:t>
            </a:r>
            <a:r>
              <a:rPr lang="ja-JP" altLang="en-US" sz="2800" dirty="0" smtClean="0"/>
              <a:t>研修という説も</a:t>
            </a:r>
            <a:r>
              <a:rPr lang="en-US" altLang="ja-JP" sz="2800" dirty="0" smtClean="0"/>
              <a:t>…</a:t>
            </a:r>
            <a:r>
              <a:rPr lang="ja-JP" altLang="en-US" sz="2800" dirty="0" smtClean="0"/>
              <a:t>）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久米</a:t>
            </a:r>
            <a:r>
              <a:rPr lang="en-US" altLang="ja-JP" sz="2400" dirty="0" smtClean="0"/>
              <a:t>,</a:t>
            </a:r>
            <a:r>
              <a:rPr lang="ja-JP" altLang="en-US" sz="2400" dirty="0" smtClean="0"/>
              <a:t> 本間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横田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ZIPC TERAS</a:t>
            </a:r>
          </a:p>
          <a:p>
            <a:pPr lvl="2"/>
            <a:r>
              <a:rPr lang="en-US" altLang="ja-JP" sz="2000" dirty="0" smtClean="0"/>
              <a:t>ZIPC Designer</a:t>
            </a:r>
          </a:p>
          <a:p>
            <a:pPr lvl="2"/>
            <a:r>
              <a:rPr lang="en-US" altLang="ja-JP" sz="2000" dirty="0" smtClean="0"/>
              <a:t>(TERASOLUNA IDE3 ?)</a:t>
            </a:r>
          </a:p>
          <a:p>
            <a:pPr lvl="1"/>
            <a:r>
              <a:rPr lang="ja-JP" altLang="en-US" sz="2400" dirty="0" smtClean="0"/>
              <a:t>呉屋</a:t>
            </a:r>
            <a:endParaRPr lang="en-US" altLang="ja-JP" dirty="0" smtClean="0"/>
          </a:p>
          <a:p>
            <a:pPr lvl="2"/>
            <a:r>
              <a:rPr lang="ja-JP" altLang="en-US" sz="2000" dirty="0" smtClean="0"/>
              <a:t>９末まで新横浜→沖縄</a:t>
            </a:r>
            <a:r>
              <a:rPr lang="en-US" altLang="ja-JP" dirty="0"/>
              <a:t>	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411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研修開始までのタスク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＜済タスク＞</a:t>
            </a:r>
            <a:endParaRPr kumimoji="1" lang="en-US" altLang="ja-JP" sz="3600" b="1" dirty="0" smtClean="0"/>
          </a:p>
          <a:p>
            <a:r>
              <a:rPr lang="ja-JP" altLang="en-US" dirty="0" smtClean="0"/>
              <a:t>新人サポート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研修用</a:t>
            </a:r>
            <a:r>
              <a:rPr lang="en-US" altLang="ja-JP" dirty="0" smtClean="0"/>
              <a:t>Eclipse Mars</a:t>
            </a:r>
            <a:r>
              <a:rPr lang="ja-JP" altLang="en-US" dirty="0" smtClean="0"/>
              <a:t>の配布</a:t>
            </a:r>
            <a:endParaRPr lang="en-US" altLang="ja-JP" dirty="0"/>
          </a:p>
          <a:p>
            <a:pPr lvl="2"/>
            <a:r>
              <a:rPr lang="en-US" altLang="ja-JP" dirty="0" smtClean="0"/>
              <a:t>JavaFX</a:t>
            </a:r>
            <a:endParaRPr lang="en-US" altLang="ja-JP" dirty="0"/>
          </a:p>
          <a:p>
            <a:pPr lvl="2"/>
            <a:r>
              <a:rPr lang="en-US" altLang="ja-JP" dirty="0" smtClean="0"/>
              <a:t>Sirius</a:t>
            </a:r>
          </a:p>
          <a:p>
            <a:pPr lvl="2"/>
            <a:r>
              <a:rPr lang="en-US" altLang="ja-JP" dirty="0" err="1" smtClean="0"/>
              <a:t>Git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SVN</a:t>
            </a:r>
          </a:p>
          <a:p>
            <a:pPr lvl="2"/>
            <a:r>
              <a:rPr lang="en-US" altLang="ja-JP" dirty="0" smtClean="0"/>
              <a:t>Apache POI</a:t>
            </a:r>
          </a:p>
          <a:p>
            <a:pPr lvl="1"/>
            <a:r>
              <a:rPr lang="ja-JP" altLang="en-US" dirty="0" smtClean="0"/>
              <a:t>調査依頼</a:t>
            </a:r>
            <a:r>
              <a:rPr lang="en-US" altLang="ja-JP" dirty="0" smtClean="0"/>
              <a:t>(Plugin, EMF, Sirius, JavaFX)</a:t>
            </a:r>
          </a:p>
          <a:p>
            <a:r>
              <a:rPr lang="en-US" altLang="ja-JP" dirty="0" smtClean="0"/>
              <a:t>Editor, Viewer</a:t>
            </a:r>
            <a:r>
              <a:rPr lang="ja-JP" altLang="en-US" dirty="0" smtClean="0"/>
              <a:t>の仕様</a:t>
            </a:r>
            <a:r>
              <a:rPr lang="ja-JP" altLang="en-US" dirty="0"/>
              <a:t>に</a:t>
            </a:r>
            <a:r>
              <a:rPr lang="ja-JP" altLang="en-US" dirty="0" smtClean="0"/>
              <a:t>ついて個別に共有</a:t>
            </a:r>
            <a:endParaRPr lang="en-US" altLang="ja-JP" dirty="0" smtClean="0"/>
          </a:p>
          <a:p>
            <a:r>
              <a:rPr lang="ja-JP" altLang="en-US" dirty="0"/>
              <a:t>全体</a:t>
            </a:r>
            <a:r>
              <a:rPr lang="ja-JP" altLang="en-US" dirty="0" smtClean="0"/>
              <a:t>スケジューリング</a:t>
            </a:r>
            <a:endParaRPr lang="en-US" altLang="ja-JP" dirty="0" smtClean="0"/>
          </a:p>
          <a:p>
            <a:r>
              <a:rPr lang="ja-JP" altLang="en-US" dirty="0" smtClean="0"/>
              <a:t>坂本さんの導入説明 → 新人の調査報告にコメントを頂く形に変更</a:t>
            </a:r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sz="3600" dirty="0" smtClean="0"/>
              <a:t>＜残タスク＞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☆ </a:t>
            </a:r>
            <a:r>
              <a:rPr lang="en-US" altLang="ja-JP" dirty="0" smtClean="0">
                <a:solidFill>
                  <a:srgbClr val="FF0000"/>
                </a:solidFill>
              </a:rPr>
              <a:t>【</a:t>
            </a:r>
            <a:r>
              <a:rPr lang="en-US" altLang="ja-JP" dirty="0">
                <a:solidFill>
                  <a:srgbClr val="FF0000"/>
                </a:solidFill>
              </a:rPr>
              <a:t>Sirius】</a:t>
            </a:r>
            <a:r>
              <a:rPr lang="ja-JP" altLang="en-US" dirty="0" smtClean="0">
                <a:solidFill>
                  <a:srgbClr val="FF0000"/>
                </a:solidFill>
              </a:rPr>
              <a:t>設計書フォーマット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ja-JP" altLang="en-US" dirty="0" smtClean="0">
                <a:solidFill>
                  <a:srgbClr val="FF0000"/>
                </a:solidFill>
              </a:rPr>
              <a:t>サンプル作成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 smtClean="0"/>
              <a:t>フォーマットは</a:t>
            </a:r>
            <a:r>
              <a:rPr kumimoji="1" lang="en-US" altLang="ja-JP" dirty="0" smtClean="0"/>
              <a:t>6/3(</a:t>
            </a:r>
            <a:r>
              <a:rPr kumimoji="1" lang="ja-JP" altLang="en-US" dirty="0" smtClean="0"/>
              <a:t>金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サンプルは</a:t>
            </a:r>
            <a:r>
              <a:rPr kumimoji="1" lang="en-US" altLang="ja-JP" dirty="0" smtClean="0"/>
              <a:t>6/7(</a:t>
            </a:r>
            <a:r>
              <a:rPr kumimoji="1" lang="ja-JP" altLang="en-US" dirty="0" smtClean="0"/>
              <a:t>火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までに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設計に充てられる時間を見積もり、種類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内容を決定する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サンプルの内容は</a:t>
            </a:r>
            <a:r>
              <a:rPr kumimoji="1" lang="en-US" altLang="ja-JP" dirty="0" smtClean="0"/>
              <a:t>Signal Viewer</a:t>
            </a:r>
            <a:r>
              <a:rPr kumimoji="1" lang="ja-JP" altLang="en-US" dirty="0" smtClean="0"/>
              <a:t>をターゲットにしたもの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0070C0"/>
                </a:solidFill>
              </a:rPr>
              <a:t>○ 全体説明の資料作成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ja-JP" altLang="en-US" dirty="0"/>
              <a:t>△ </a:t>
            </a:r>
            <a:r>
              <a:rPr lang="en-US" altLang="ja-JP" dirty="0"/>
              <a:t>【Sirius】</a:t>
            </a:r>
            <a:r>
              <a:rPr lang="ja-JP" altLang="en-US" dirty="0"/>
              <a:t>チュートリアル</a:t>
            </a:r>
            <a:r>
              <a:rPr lang="ja-JP" altLang="en-US" dirty="0" smtClean="0"/>
              <a:t>実施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△ </a:t>
            </a:r>
            <a:r>
              <a:rPr lang="en-US" altLang="ja-JP" dirty="0"/>
              <a:t>【</a:t>
            </a:r>
            <a:r>
              <a:rPr lang="en-US" altLang="ja-JP" dirty="0" err="1" smtClean="0"/>
              <a:t>JavaFX】Y</a:t>
            </a:r>
            <a:r>
              <a:rPr lang="ja-JP" altLang="en-US" dirty="0" smtClean="0"/>
              <a:t>軸を</a:t>
            </a:r>
            <a:r>
              <a:rPr lang="en-US" altLang="ja-JP" dirty="0" smtClean="0"/>
              <a:t>N</a:t>
            </a:r>
            <a:r>
              <a:rPr lang="ja-JP" altLang="en-US" dirty="0" smtClean="0"/>
              <a:t>軸にする調査・</a:t>
            </a:r>
            <a:r>
              <a:rPr lang="en-US" altLang="ja-JP" dirty="0" smtClean="0"/>
              <a:t>Chart</a:t>
            </a:r>
            <a:r>
              <a:rPr lang="ja-JP" altLang="en-US" dirty="0"/>
              <a:t>調査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>
              <a:solidFill>
                <a:srgbClr val="0070C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66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研修開始までの予定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08319"/>
              </p:ext>
            </p:extLst>
          </p:nvPr>
        </p:nvGraphicFramePr>
        <p:xfrm>
          <a:off x="611560" y="1052736"/>
          <a:ext cx="8136903" cy="3966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54"/>
                <a:gridCol w="740654"/>
                <a:gridCol w="740654"/>
                <a:gridCol w="740654"/>
                <a:gridCol w="740654"/>
                <a:gridCol w="740654"/>
                <a:gridCol w="740654"/>
                <a:gridCol w="2952325"/>
              </a:tblGrid>
              <a:tr h="3600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5/15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全体計画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研修内容決定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詳細計画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Sirius</a:t>
                      </a:r>
                      <a:r>
                        <a:rPr kumimoji="1" lang="ja-JP" altLang="en-US" dirty="0" smtClean="0"/>
                        <a:t>調査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サンプルエディタ作成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説明資料作成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書類フォーマット作成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368676" y="1844824"/>
            <a:ext cx="624548" cy="4265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左右矢印 5"/>
          <p:cNvSpPr/>
          <p:nvPr/>
        </p:nvSpPr>
        <p:spPr>
          <a:xfrm>
            <a:off x="2928924" y="3548785"/>
            <a:ext cx="1958625" cy="53309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最終</a:t>
            </a:r>
            <a:r>
              <a:rPr kumimoji="1" lang="en-US" altLang="ja-JP" dirty="0" smtClean="0">
                <a:solidFill>
                  <a:schemeClr val="tx1"/>
                </a:solidFill>
              </a:rPr>
              <a:t>Meeting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95944" y="4462512"/>
            <a:ext cx="624548" cy="5161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研修</a:t>
            </a:r>
            <a:r>
              <a:rPr lang="ja-JP" altLang="en-US" sz="1600" dirty="0">
                <a:solidFill>
                  <a:schemeClr val="tx1"/>
                </a:solidFill>
              </a:rPr>
              <a:t>開始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8875" y="5445224"/>
            <a:ext cx="62978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次回ミーティングまでの齋藤タスク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研修内容の詳細計画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サンプルエディタ</a:t>
            </a:r>
            <a:r>
              <a:rPr lang="ja-JP" altLang="en-US" sz="1600" dirty="0"/>
              <a:t>作成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新人</a:t>
            </a:r>
            <a:r>
              <a:rPr lang="en-US" altLang="ja-JP" sz="1600" dirty="0" smtClean="0"/>
              <a:t>Java</a:t>
            </a:r>
            <a:r>
              <a:rPr lang="ja-JP" altLang="en-US" sz="1600" dirty="0" smtClean="0"/>
              <a:t>研修</a:t>
            </a:r>
            <a:r>
              <a:rPr lang="en-US" altLang="ja-JP" sz="1600" dirty="0" smtClean="0"/>
              <a:t>(@MSE</a:t>
            </a:r>
            <a:r>
              <a:rPr lang="en-US" altLang="ja-JP" sz="1600" dirty="0"/>
              <a:t>)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Java</a:t>
            </a:r>
            <a:r>
              <a:rPr lang="ja-JP" altLang="en-US" sz="1600" dirty="0" smtClean="0"/>
              <a:t>開発環境を確認する → </a:t>
            </a:r>
            <a:r>
              <a:rPr lang="en-US" altLang="ja-JP" sz="1600" dirty="0" smtClean="0"/>
              <a:t>Java1.8?Eclipse?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研修概要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ja-JP" altLang="en-US" sz="2800" dirty="0" smtClean="0"/>
              <a:t>期間</a:t>
            </a:r>
            <a:endParaRPr lang="en-US" altLang="ja-JP" sz="2800" dirty="0" smtClean="0"/>
          </a:p>
          <a:p>
            <a:pPr lvl="1"/>
            <a:r>
              <a:rPr lang="en-US" altLang="ja-JP" sz="2100" dirty="0" smtClean="0"/>
              <a:t>6/6</a:t>
            </a:r>
            <a:r>
              <a:rPr lang="ja-JP" altLang="en-US" sz="2100" dirty="0" smtClean="0"/>
              <a:t>（月）～</a:t>
            </a:r>
            <a:r>
              <a:rPr lang="en-US" altLang="ja-JP" sz="2100" dirty="0" smtClean="0"/>
              <a:t>6/27</a:t>
            </a:r>
            <a:r>
              <a:rPr lang="ja-JP" altLang="en-US" sz="2100" dirty="0" smtClean="0"/>
              <a:t>（月）　</a:t>
            </a:r>
            <a:r>
              <a:rPr lang="en-US" altLang="ja-JP" sz="2100" dirty="0" smtClean="0"/>
              <a:t>16</a:t>
            </a:r>
            <a:r>
              <a:rPr lang="ja-JP" altLang="en-US" sz="2100" dirty="0" smtClean="0"/>
              <a:t>日間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※6/28</a:t>
            </a:r>
            <a:r>
              <a:rPr lang="ja-JP" altLang="en-US" sz="2000" dirty="0" smtClean="0"/>
              <a:t>（火） </a:t>
            </a:r>
            <a:r>
              <a:rPr lang="en-US" altLang="ja-JP" sz="2000" dirty="0" smtClean="0"/>
              <a:t>16:00</a:t>
            </a:r>
            <a:r>
              <a:rPr lang="ja-JP" altLang="en-US" sz="2000" dirty="0" smtClean="0"/>
              <a:t>～ 最終報告会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@MSE</a:t>
            </a:r>
          </a:p>
          <a:p>
            <a:pPr lvl="1"/>
            <a:endParaRPr lang="en-US" altLang="ja-JP" sz="1500" dirty="0"/>
          </a:p>
          <a:p>
            <a:r>
              <a:rPr lang="ja-JP" altLang="en-US" sz="2800" dirty="0" smtClean="0"/>
              <a:t>目的</a:t>
            </a:r>
            <a:endParaRPr lang="en-US" altLang="ja-JP" sz="2800" dirty="0" smtClean="0"/>
          </a:p>
          <a:p>
            <a:pPr lvl="1"/>
            <a:r>
              <a:rPr lang="ja-JP" altLang="en-US" sz="2100" dirty="0" smtClean="0"/>
              <a:t>ツール開発を実践的に学ぶ</a:t>
            </a:r>
            <a:endParaRPr lang="en-US" altLang="ja-JP" sz="2100" dirty="0"/>
          </a:p>
          <a:p>
            <a:pPr lvl="1"/>
            <a:r>
              <a:rPr lang="ja-JP" altLang="en-US" sz="2100" dirty="0" smtClean="0"/>
              <a:t>開発ツールの基本を学ぶ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Eclipse (Plugin)</a:t>
            </a:r>
          </a:p>
          <a:p>
            <a:pPr lvl="2"/>
            <a:r>
              <a:rPr lang="en-US" altLang="ja-JP" sz="1600" dirty="0" err="1" smtClean="0"/>
              <a:t>Git</a:t>
            </a:r>
            <a:r>
              <a:rPr lang="en-US" altLang="ja-JP" sz="1600" dirty="0" smtClean="0"/>
              <a:t>, SVN</a:t>
            </a:r>
            <a:endParaRPr lang="en-US" altLang="ja-JP" sz="1600" dirty="0"/>
          </a:p>
          <a:p>
            <a:pPr lvl="1"/>
            <a:endParaRPr lang="en-US" altLang="ja-JP" sz="2100" dirty="0" smtClean="0"/>
          </a:p>
          <a:p>
            <a:r>
              <a:rPr lang="ja-JP" altLang="en-US" sz="2800" dirty="0" smtClean="0"/>
              <a:t>内容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① </a:t>
            </a:r>
            <a:r>
              <a:rPr lang="en-US" altLang="ja-JP" sz="2800" dirty="0"/>
              <a:t>Sirius</a:t>
            </a:r>
            <a:r>
              <a:rPr lang="ja-JP" altLang="en-US" sz="2800" dirty="0"/>
              <a:t>で作るアクティビティ図</a:t>
            </a:r>
            <a:r>
              <a:rPr lang="en-US" altLang="ja-JP" sz="2800" dirty="0"/>
              <a:t>Editor</a:t>
            </a:r>
            <a:br>
              <a:rPr lang="en-US" altLang="ja-JP" sz="2800" dirty="0"/>
            </a:br>
            <a:r>
              <a:rPr lang="ja-JP" altLang="en-US" sz="2800" dirty="0"/>
              <a:t>② </a:t>
            </a:r>
            <a:r>
              <a:rPr lang="en-US" altLang="ja-JP" sz="2800" dirty="0"/>
              <a:t>JavaFX</a:t>
            </a:r>
            <a:r>
              <a:rPr lang="ja-JP" altLang="en-US" sz="2800" dirty="0"/>
              <a:t>で</a:t>
            </a:r>
            <a:r>
              <a:rPr lang="ja-JP" altLang="en-US" sz="2800" dirty="0" smtClean="0"/>
              <a:t>作る</a:t>
            </a:r>
            <a:r>
              <a:rPr lang="en-US" altLang="ja-JP" sz="2800" dirty="0" smtClean="0"/>
              <a:t>Signal Viewer</a:t>
            </a:r>
            <a:endParaRPr lang="en-US" altLang="ja-JP" sz="2800" dirty="0"/>
          </a:p>
          <a:p>
            <a:endParaRPr lang="en-US" altLang="ja-JP" sz="2500" dirty="0" smtClean="0"/>
          </a:p>
          <a:p>
            <a:r>
              <a:rPr lang="ja-JP" altLang="en-US" sz="2800" dirty="0" smtClean="0"/>
              <a:t>成果物</a:t>
            </a:r>
            <a:endParaRPr lang="en-US" altLang="ja-JP" sz="2800" dirty="0" smtClean="0"/>
          </a:p>
          <a:p>
            <a:pPr lvl="1"/>
            <a:r>
              <a:rPr lang="ja-JP" altLang="en-US" sz="2100" dirty="0"/>
              <a:t>調査資料</a:t>
            </a:r>
            <a:endParaRPr lang="en-US" altLang="ja-JP" sz="2100" dirty="0"/>
          </a:p>
          <a:p>
            <a:pPr lvl="1"/>
            <a:r>
              <a:rPr lang="ja-JP" altLang="en-US" sz="2100" dirty="0" smtClean="0"/>
              <a:t>設計書（</a:t>
            </a:r>
            <a:r>
              <a:rPr lang="en-US" altLang="ja-JP" sz="2100" dirty="0" smtClean="0"/>
              <a:t>Sirius</a:t>
            </a:r>
            <a:r>
              <a:rPr lang="ja-JP" altLang="en-US" sz="2100" dirty="0" smtClean="0"/>
              <a:t>チームのみ）</a:t>
            </a:r>
            <a:endParaRPr lang="en-US" altLang="ja-JP" sz="2100" dirty="0" smtClean="0"/>
          </a:p>
          <a:p>
            <a:pPr lvl="1"/>
            <a:r>
              <a:rPr lang="en-US" altLang="ja-JP" sz="2100" dirty="0" smtClean="0"/>
              <a:t>Editor/Viewer</a:t>
            </a:r>
            <a:r>
              <a:rPr lang="ja-JP" altLang="en-US" sz="2100" dirty="0" smtClean="0"/>
              <a:t>本体</a:t>
            </a:r>
            <a:endParaRPr lang="en-US" altLang="ja-JP" sz="2100" dirty="0" smtClean="0"/>
          </a:p>
          <a:p>
            <a:pPr lvl="1"/>
            <a:r>
              <a:rPr lang="ja-JP" altLang="en-US" sz="2100" dirty="0" smtClean="0"/>
              <a:t>テストケース表、テスト証跡</a:t>
            </a:r>
            <a:endParaRPr lang="en-US" altLang="ja-JP" sz="2100" dirty="0" smtClean="0"/>
          </a:p>
          <a:p>
            <a:pPr lvl="1"/>
            <a:r>
              <a:rPr lang="ja-JP" altLang="en-US" sz="2100" dirty="0" smtClean="0"/>
              <a:t>発表資料</a:t>
            </a:r>
            <a:endParaRPr lang="en-US" altLang="ja-JP" sz="24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60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研修の進め方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Sirius</a:t>
            </a:r>
            <a:r>
              <a:rPr kumimoji="1" lang="ja-JP" altLang="en-US" dirty="0" smtClean="0"/>
              <a:t>チーム（吉田さん）：久米さん、呉屋さん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モデルベース開発</a:t>
            </a:r>
            <a:r>
              <a:rPr kumimoji="1" lang="en-US" altLang="ja-JP" dirty="0" smtClean="0"/>
              <a:t>, Eclipse Plugin</a:t>
            </a:r>
            <a:r>
              <a:rPr kumimoji="1" lang="ja-JP" altLang="en-US" dirty="0" smtClean="0"/>
              <a:t>の勉強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Sirius</a:t>
            </a:r>
            <a:r>
              <a:rPr kumimoji="1" lang="ja-JP" altLang="en-US" dirty="0" smtClean="0"/>
              <a:t>調査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サンプルとしてアクティビティ図</a:t>
            </a:r>
            <a:r>
              <a:rPr kumimoji="1" lang="en-US" altLang="ja-JP" dirty="0" smtClean="0"/>
              <a:t>Editor</a:t>
            </a:r>
            <a:r>
              <a:rPr kumimoji="1" lang="ja-JP" altLang="en-US" dirty="0" smtClean="0"/>
              <a:t>を作成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JavaFX</a:t>
            </a:r>
            <a:r>
              <a:rPr lang="ja-JP" altLang="en-US" dirty="0" smtClean="0"/>
              <a:t>チーム（坂本さん）：横田さん、本間さん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Signal Viewer</a:t>
            </a:r>
          </a:p>
          <a:p>
            <a:pPr lvl="2"/>
            <a:r>
              <a:rPr lang="ja-JP" altLang="en-US" dirty="0" smtClean="0"/>
              <a:t>スタンドアローンの</a:t>
            </a:r>
            <a:r>
              <a:rPr lang="en-US" altLang="ja-JP" dirty="0" smtClean="0"/>
              <a:t>EXE</a:t>
            </a:r>
          </a:p>
          <a:p>
            <a:pPr lvl="2"/>
            <a:r>
              <a:rPr lang="ja-JP" altLang="en-US" dirty="0" smtClean="0"/>
              <a:t>入力値は様々な形式の離散値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0/10/20,</a:t>
            </a:r>
            <a:r>
              <a:rPr lang="ja-JP" altLang="en-US" dirty="0" smtClean="0"/>
              <a:t> </a:t>
            </a:r>
            <a:r>
              <a:rPr lang="en-US" altLang="ja-JP" dirty="0" smtClean="0"/>
              <a:t>Low/Mid/High,  True/False</a:t>
            </a:r>
            <a:r>
              <a:rPr lang="ja-JP" altLang="en-US" dirty="0" smtClean="0"/>
              <a:t>等</a:t>
            </a:r>
            <a:endParaRPr lang="en-US" altLang="ja-JP" dirty="0" smtClean="0"/>
          </a:p>
          <a:p>
            <a:pPr lvl="2"/>
            <a:r>
              <a:rPr lang="ja-JP" altLang="en-US" dirty="0"/>
              <a:t>グラフ</a:t>
            </a:r>
            <a:r>
              <a:rPr lang="ja-JP" altLang="en-US" dirty="0" smtClean="0"/>
              <a:t>はデジタル信号のようなものを想定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（余裕が</a:t>
            </a:r>
            <a:r>
              <a:rPr lang="ja-JP" altLang="en-US" dirty="0"/>
              <a:t>あれば）</a:t>
            </a:r>
            <a:r>
              <a:rPr lang="en-US" altLang="ja-JP" dirty="0" smtClean="0"/>
              <a:t>CAN</a:t>
            </a:r>
            <a:r>
              <a:rPr lang="ja-JP" altLang="en-US" dirty="0"/>
              <a:t>関連</a:t>
            </a:r>
            <a:r>
              <a:rPr lang="ja-JP" altLang="en-US" dirty="0" smtClean="0"/>
              <a:t>アプリケーション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動画再生と同時に値を送信する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1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研修の進め方</a:t>
            </a:r>
            <a:r>
              <a:rPr lang="ja-JP" altLang="en-US" sz="2800" dirty="0" smtClean="0"/>
              <a:t>（</a:t>
            </a:r>
            <a:r>
              <a:rPr lang="en-US" altLang="ja-JP" sz="2800" dirty="0" smtClean="0"/>
              <a:t>JavaFX</a:t>
            </a:r>
            <a:r>
              <a:rPr lang="ja-JP" altLang="en-US" sz="2800" dirty="0" smtClean="0"/>
              <a:t>チーム：本間さん</a:t>
            </a:r>
            <a:r>
              <a:rPr lang="en-US" altLang="ja-JP" sz="2800" dirty="0" smtClean="0"/>
              <a:t>,</a:t>
            </a:r>
            <a:r>
              <a:rPr lang="ja-JP" altLang="en-US" sz="2800" dirty="0" smtClean="0"/>
              <a:t>横田さん）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JavaFX</a:t>
            </a:r>
            <a:r>
              <a:rPr kumimoji="1" lang="ja-JP" altLang="en-US" dirty="0" smtClean="0"/>
              <a:t>調査と導入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要件の確認</a:t>
            </a:r>
            <a:r>
              <a:rPr lang="ja-JP" altLang="en-US" dirty="0"/>
              <a:t>　</a:t>
            </a:r>
            <a:r>
              <a:rPr lang="ja-JP" altLang="en-US" dirty="0" smtClean="0"/>
              <a:t>　→ 資料を読む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入力値の形式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ユーザの操作手順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 </a:t>
            </a:r>
            <a:r>
              <a:rPr lang="en-US" altLang="ja-JP" dirty="0" smtClean="0"/>
              <a:t>Viewer</a:t>
            </a:r>
            <a:r>
              <a:rPr lang="ja-JP" altLang="en-US" dirty="0" smtClean="0"/>
              <a:t>イメージ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実装</a:t>
            </a:r>
            <a:r>
              <a:rPr lang="ja-JP" altLang="en-US" dirty="0"/>
              <a:t>（</a:t>
            </a:r>
            <a:r>
              <a:rPr kumimoji="1" lang="en-US" altLang="ja-JP" dirty="0" smtClean="0"/>
              <a:t>Viewer</a:t>
            </a:r>
            <a:r>
              <a:rPr kumimoji="1" lang="ja-JP" altLang="en-US" dirty="0" smtClean="0"/>
              <a:t>作成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pPr lvl="1"/>
            <a:r>
              <a:rPr lang="en-US" altLang="ja-JP" dirty="0"/>
              <a:t>Importer</a:t>
            </a:r>
            <a:r>
              <a:rPr lang="ja-JP" altLang="en-US" dirty="0" smtClean="0"/>
              <a:t>側、</a:t>
            </a:r>
            <a:r>
              <a:rPr lang="en-US" altLang="ja-JP" dirty="0" smtClean="0"/>
              <a:t>Viewer</a:t>
            </a:r>
            <a:r>
              <a:rPr lang="ja-JP" altLang="en-US" dirty="0" smtClean="0"/>
              <a:t>側で分担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テスト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観点洗い出し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ケース作成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実施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（</a:t>
            </a:r>
            <a:r>
              <a:rPr lang="en-US" altLang="ja-JP" dirty="0" smtClean="0"/>
              <a:t>CAN</a:t>
            </a:r>
            <a:r>
              <a:rPr lang="ja-JP" altLang="en-US" dirty="0"/>
              <a:t>関連</a:t>
            </a:r>
            <a:r>
              <a:rPr lang="ja-JP" altLang="en-US" dirty="0" smtClean="0"/>
              <a:t>アプリケーション）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成果物レビュー</a:t>
            </a:r>
            <a:endParaRPr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7118474" y="1407303"/>
            <a:ext cx="484632" cy="509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7118474" y="2356567"/>
            <a:ext cx="484632" cy="928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7118474" y="5949280"/>
            <a:ext cx="484632" cy="293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7118474" y="3717032"/>
            <a:ext cx="484632" cy="703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7118474" y="4894357"/>
            <a:ext cx="484632" cy="293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18474" y="5366682"/>
            <a:ext cx="461665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444208" y="3284984"/>
            <a:ext cx="1833164" cy="42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コード</a:t>
            </a:r>
            <a:r>
              <a:rPr kumimoji="1" lang="ja-JP" altLang="en-US" dirty="0" smtClean="0"/>
              <a:t>レビュー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444208" y="6242785"/>
            <a:ext cx="1833164" cy="42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成果物</a:t>
            </a:r>
            <a:r>
              <a:rPr kumimoji="1" lang="ja-JP" altLang="en-US" dirty="0" smtClean="0"/>
              <a:t>レビュー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444208" y="1916832"/>
            <a:ext cx="1833164" cy="42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要件説明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444208" y="980728"/>
            <a:ext cx="1833164" cy="42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導入</a:t>
            </a:r>
            <a:r>
              <a:rPr lang="ja-JP" altLang="en-US" dirty="0" smtClean="0"/>
              <a:t>説明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444208" y="4437112"/>
            <a:ext cx="1833164" cy="42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テスト</a:t>
            </a:r>
            <a:r>
              <a:rPr kumimoji="1" lang="ja-JP" altLang="en-US" dirty="0" smtClean="0"/>
              <a:t>レビュー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58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設計書と調査資料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設計書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基本設計</a:t>
            </a:r>
            <a:endParaRPr lang="en-US" altLang="ja-JP" dirty="0" smtClean="0"/>
          </a:p>
          <a:p>
            <a:pPr lvl="1"/>
            <a:r>
              <a:rPr lang="ja-JP" altLang="en-US" dirty="0"/>
              <a:t>外部</a:t>
            </a:r>
            <a:r>
              <a:rPr lang="ja-JP" altLang="en-US" dirty="0" smtClean="0"/>
              <a:t>設計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（処理設計）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調査資料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Sirius</a:t>
            </a:r>
            <a:r>
              <a:rPr lang="ja-JP" altLang="en-US" dirty="0" smtClean="0"/>
              <a:t>の操作手順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Sirius</a:t>
            </a:r>
            <a:r>
              <a:rPr kumimoji="1" lang="ja-JP" altLang="en-US" dirty="0" smtClean="0"/>
              <a:t>で用意されていないノードの形を使う場合のコーディング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（チュートリアル日本語化）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8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研修中の予定（</a:t>
            </a:r>
            <a:r>
              <a:rPr kumimoji="1" lang="en-US" altLang="ja-JP" dirty="0" smtClean="0"/>
              <a:t>JavaFX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35007"/>
              </p:ext>
            </p:extLst>
          </p:nvPr>
        </p:nvGraphicFramePr>
        <p:xfrm>
          <a:off x="179511" y="908721"/>
          <a:ext cx="8568955" cy="4768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7"/>
                <a:gridCol w="1123325"/>
                <a:gridCol w="1123325"/>
                <a:gridCol w="1123325"/>
                <a:gridCol w="1123325"/>
                <a:gridCol w="1123325"/>
                <a:gridCol w="476657"/>
                <a:gridCol w="1971616"/>
              </a:tblGrid>
              <a:tr h="43760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br>
                        <a:rPr kumimoji="1" lang="en-US" altLang="ja-JP" dirty="0" smtClean="0"/>
                      </a:b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導入説明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環境構築</a:t>
                      </a:r>
                      <a:endParaRPr kumimoji="1" lang="en-US" altLang="ja-JP" sz="1600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　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br>
                        <a:rPr kumimoji="1" lang="en-US" altLang="ja-JP" dirty="0" smtClean="0"/>
                      </a:b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導入説明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　・目的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　・要件定義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endParaRPr kumimoji="1" lang="en-US" altLang="ja-JP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コードレビュー</a:t>
                      </a:r>
                      <a:endParaRPr kumimoji="1" lang="en-US" altLang="ja-JP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コードレビュー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テストケース</a:t>
                      </a:r>
                      <a:r>
                        <a:rPr kumimoji="1" lang="en-US" altLang="ja-JP" sz="1600" dirty="0" smtClean="0"/>
                        <a:t>/</a:t>
                      </a:r>
                      <a:r>
                        <a:rPr kumimoji="1" lang="ja-JP" altLang="en-US" sz="1600" dirty="0" smtClean="0"/>
                        <a:t>証跡レビュー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発表練習</a:t>
                      </a:r>
                      <a:endParaRPr kumimoji="1" lang="ja-JP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7/1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814108" y="4678536"/>
            <a:ext cx="1106424" cy="1029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右矢印 5"/>
          <p:cNvSpPr/>
          <p:nvPr/>
        </p:nvSpPr>
        <p:spPr>
          <a:xfrm>
            <a:off x="1885332" y="5025210"/>
            <a:ext cx="3237332" cy="58640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最終</a:t>
            </a:r>
            <a:r>
              <a:rPr lang="ja-JP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報告会</a:t>
            </a:r>
            <a:endParaRPr kumimoji="1" lang="ja-JP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57537" y="6020504"/>
            <a:ext cx="18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キャッツ発表日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2366697" y="5708250"/>
            <a:ext cx="623" cy="3122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55576" y="1641500"/>
            <a:ext cx="831273" cy="2648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研修開始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左右矢印 14"/>
          <p:cNvSpPr/>
          <p:nvPr/>
        </p:nvSpPr>
        <p:spPr>
          <a:xfrm>
            <a:off x="1850936" y="1593565"/>
            <a:ext cx="4393376" cy="364112"/>
          </a:xfrm>
          <a:prstGeom prst="leftRightArrow">
            <a:avLst>
              <a:gd name="adj1" fmla="val 70964"/>
              <a:gd name="adj2" fmla="val 303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調査</a:t>
            </a:r>
            <a:endParaRPr lang="en-US" altLang="ja-JP" sz="1400" dirty="0" smtClean="0"/>
          </a:p>
        </p:txBody>
      </p:sp>
      <p:sp>
        <p:nvSpPr>
          <p:cNvPr id="20" name="左右矢印 19"/>
          <p:cNvSpPr/>
          <p:nvPr/>
        </p:nvSpPr>
        <p:spPr>
          <a:xfrm>
            <a:off x="725096" y="2811408"/>
            <a:ext cx="5519216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1" name="左右矢印 20"/>
          <p:cNvSpPr/>
          <p:nvPr/>
        </p:nvSpPr>
        <p:spPr>
          <a:xfrm>
            <a:off x="683568" y="3886448"/>
            <a:ext cx="1106017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1835696" y="3856976"/>
            <a:ext cx="2165149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テスト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5" name="左右矢印 24"/>
          <p:cNvSpPr/>
          <p:nvPr/>
        </p:nvSpPr>
        <p:spPr>
          <a:xfrm>
            <a:off x="658167" y="5000476"/>
            <a:ext cx="1152127" cy="645047"/>
          </a:xfrm>
          <a:prstGeom prst="leftRightArrow">
            <a:avLst>
              <a:gd name="adj1" fmla="val 70964"/>
              <a:gd name="adj2" fmla="val 256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5724128" y="4949077"/>
            <a:ext cx="1832248" cy="947164"/>
          </a:xfrm>
          <a:prstGeom prst="wedgeRoundRectCallout">
            <a:avLst>
              <a:gd name="adj1" fmla="val -49497"/>
              <a:gd name="adj2" fmla="val -994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研修の振り返り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発表練習</a:t>
            </a:r>
            <a:endParaRPr lang="en-US" altLang="ja-JP" dirty="0" smtClean="0"/>
          </a:p>
        </p:txBody>
      </p:sp>
      <p:sp>
        <p:nvSpPr>
          <p:cNvPr id="17" name="左右矢印 16"/>
          <p:cNvSpPr/>
          <p:nvPr/>
        </p:nvSpPr>
        <p:spPr>
          <a:xfrm>
            <a:off x="1835695" y="1996585"/>
            <a:ext cx="2152660" cy="361054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要件確認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7" name="左右矢印 26"/>
          <p:cNvSpPr/>
          <p:nvPr/>
        </p:nvSpPr>
        <p:spPr>
          <a:xfrm>
            <a:off x="4092592" y="3858738"/>
            <a:ext cx="2154490" cy="400523"/>
          </a:xfrm>
          <a:prstGeom prst="leftRightArrow">
            <a:avLst>
              <a:gd name="adj1" fmla="val 70964"/>
              <a:gd name="adj2" fmla="val 364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9" name="左右矢印 18"/>
          <p:cNvSpPr/>
          <p:nvPr/>
        </p:nvSpPr>
        <p:spPr>
          <a:xfrm>
            <a:off x="4100288" y="2013796"/>
            <a:ext cx="2127896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0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研修の進め方</a:t>
            </a:r>
            <a:r>
              <a:rPr lang="ja-JP" altLang="en-US" sz="2800" dirty="0" smtClean="0"/>
              <a:t>（</a:t>
            </a:r>
            <a:r>
              <a:rPr lang="en-US" altLang="ja-JP" sz="2800" dirty="0" smtClean="0"/>
              <a:t>Sirius</a:t>
            </a:r>
            <a:r>
              <a:rPr lang="ja-JP" altLang="en-US" sz="2800" dirty="0" smtClean="0"/>
              <a:t>チーム：久米さん</a:t>
            </a:r>
            <a:r>
              <a:rPr lang="en-US" altLang="ja-JP" sz="2800" dirty="0" smtClean="0"/>
              <a:t>,</a:t>
            </a:r>
            <a:r>
              <a:rPr lang="ja-JP" altLang="en-US" sz="2800" dirty="0" smtClean="0"/>
              <a:t>呉屋さん）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Sirius</a:t>
            </a:r>
            <a:r>
              <a:rPr lang="ja-JP" altLang="en-US" dirty="0" smtClean="0"/>
              <a:t>調査</a:t>
            </a:r>
            <a:r>
              <a:rPr kumimoji="1" lang="ja-JP" altLang="en-US" dirty="0" smtClean="0"/>
              <a:t>と導入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アクティビティ図の勉強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Sirius</a:t>
            </a:r>
            <a:r>
              <a:rPr lang="ja-JP" altLang="en-US" dirty="0" smtClean="0"/>
              <a:t>調査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調査資料まとめ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要件の確認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設計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基本</a:t>
            </a:r>
            <a:r>
              <a:rPr lang="ja-JP" altLang="en-US" dirty="0" smtClean="0"/>
              <a:t>設計書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外部</a:t>
            </a:r>
            <a:r>
              <a:rPr kumimoji="1" lang="ja-JP" altLang="en-US" dirty="0" smtClean="0"/>
              <a:t>設計書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（処理設計書）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実装</a:t>
            </a:r>
            <a:r>
              <a:rPr lang="ja-JP" altLang="en-US" dirty="0"/>
              <a:t>（</a:t>
            </a:r>
            <a:r>
              <a:rPr kumimoji="1" lang="ja-JP" altLang="en-US" dirty="0" smtClean="0"/>
              <a:t>エディタ作成）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処理側、モデル側に分かれて作業を行う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テスト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観点洗い出し　（時間がなければ省略して齋藤が作成）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ケース作成　（同上）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実施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成果物レビュー</a:t>
            </a:r>
            <a:endParaRPr lang="en-US" altLang="ja-JP" dirty="0" smtClean="0"/>
          </a:p>
        </p:txBody>
      </p:sp>
      <p:sp>
        <p:nvSpPr>
          <p:cNvPr id="10" name="下矢印 9"/>
          <p:cNvSpPr/>
          <p:nvPr/>
        </p:nvSpPr>
        <p:spPr>
          <a:xfrm>
            <a:off x="7118474" y="1407303"/>
            <a:ext cx="484632" cy="509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7118474" y="2356567"/>
            <a:ext cx="484632" cy="558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7118474" y="3341333"/>
            <a:ext cx="484632" cy="447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7118474" y="5369694"/>
            <a:ext cx="484632" cy="723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444208" y="2914758"/>
            <a:ext cx="1833164" cy="42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設計レビュー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44208" y="3789040"/>
            <a:ext cx="1833164" cy="42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コード</a:t>
            </a:r>
            <a:r>
              <a:rPr kumimoji="1" lang="ja-JP" altLang="en-US" dirty="0" smtClean="0"/>
              <a:t>レビュー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444208" y="6093296"/>
            <a:ext cx="1833164" cy="42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成果物</a:t>
            </a:r>
            <a:r>
              <a:rPr kumimoji="1" lang="ja-JP" altLang="en-US" dirty="0" smtClean="0"/>
              <a:t>レビュー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444208" y="1916832"/>
            <a:ext cx="1833164" cy="42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要件説明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444208" y="980728"/>
            <a:ext cx="1833164" cy="42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導入</a:t>
            </a:r>
            <a:r>
              <a:rPr lang="ja-JP" altLang="en-US" dirty="0" smtClean="0"/>
              <a:t>説明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444208" y="4943119"/>
            <a:ext cx="1833164" cy="42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テスト</a:t>
            </a:r>
            <a:r>
              <a:rPr kumimoji="1" lang="ja-JP" altLang="en-US" dirty="0" smtClean="0"/>
              <a:t>レビュー</a:t>
            </a:r>
            <a:endParaRPr kumimoji="1" lang="ja-JP" altLang="en-US" dirty="0"/>
          </a:p>
        </p:txBody>
      </p:sp>
      <p:sp>
        <p:nvSpPr>
          <p:cNvPr id="15" name="下矢印 14"/>
          <p:cNvSpPr/>
          <p:nvPr/>
        </p:nvSpPr>
        <p:spPr>
          <a:xfrm>
            <a:off x="7118474" y="4239641"/>
            <a:ext cx="484632" cy="703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4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研修中の予定</a:t>
            </a:r>
            <a:r>
              <a:rPr kumimoji="1" lang="en-US" altLang="ja-JP" dirty="0" smtClean="0"/>
              <a:t>(Sirius)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0874"/>
              </p:ext>
            </p:extLst>
          </p:nvPr>
        </p:nvGraphicFramePr>
        <p:xfrm>
          <a:off x="179511" y="908721"/>
          <a:ext cx="8568955" cy="4768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7"/>
                <a:gridCol w="1123325"/>
                <a:gridCol w="1123325"/>
                <a:gridCol w="1123325"/>
                <a:gridCol w="1123325"/>
                <a:gridCol w="1123325"/>
                <a:gridCol w="476657"/>
                <a:gridCol w="1971616"/>
              </a:tblGrid>
              <a:tr h="43760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br>
                        <a:rPr kumimoji="1" lang="en-US" altLang="ja-JP" dirty="0" smtClean="0"/>
                      </a:br>
                      <a:endParaRPr kumimoji="1" lang="en-US" altLang="ja-JP" dirty="0" smtClean="0"/>
                    </a:p>
                    <a:p>
                      <a:endParaRPr kumimoji="1" lang="en-US" altLang="ja-JP" sz="1600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　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br>
                        <a:rPr kumimoji="1" lang="en-US" altLang="ja-JP" dirty="0" smtClean="0"/>
                      </a:b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設計書サンプル作成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導入説明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要件説明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ja-JP" altLang="en-US" sz="1600" dirty="0" smtClean="0"/>
                        <a:t>設計レビュー</a:t>
                      </a:r>
                      <a:endParaRPr kumimoji="1" lang="en-US" altLang="ja-JP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要件説明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設計レビュー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ja-JP" altLang="en-US" sz="1600" dirty="0" smtClean="0"/>
                        <a:t>コードレビュー</a:t>
                      </a:r>
                      <a:endParaRPr kumimoji="1" lang="en-US" altLang="ja-JP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コードレビュー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テストケース</a:t>
                      </a:r>
                      <a:r>
                        <a:rPr kumimoji="1" lang="en-US" altLang="ja-JP" sz="1600" dirty="0" smtClean="0"/>
                        <a:t>/</a:t>
                      </a:r>
                      <a:r>
                        <a:rPr kumimoji="1" lang="ja-JP" altLang="en-US" sz="1600" dirty="0" smtClean="0"/>
                        <a:t>証跡レビュー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発表練習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7/1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814108" y="4678536"/>
            <a:ext cx="1106424" cy="1029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右矢印 5"/>
          <p:cNvSpPr/>
          <p:nvPr/>
        </p:nvSpPr>
        <p:spPr>
          <a:xfrm>
            <a:off x="1885332" y="5025210"/>
            <a:ext cx="3237332" cy="58640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最終</a:t>
            </a:r>
            <a:r>
              <a:rPr lang="ja-JP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報告会</a:t>
            </a:r>
            <a:endParaRPr kumimoji="1" lang="ja-JP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57537" y="6020504"/>
            <a:ext cx="18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キャッツ発表日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2366697" y="5708250"/>
            <a:ext cx="623" cy="3122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55576" y="1641500"/>
            <a:ext cx="831273" cy="2648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研修開始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左右矢印 14"/>
          <p:cNvSpPr/>
          <p:nvPr/>
        </p:nvSpPr>
        <p:spPr>
          <a:xfrm>
            <a:off x="714423" y="1942958"/>
            <a:ext cx="2175267" cy="400523"/>
          </a:xfrm>
          <a:prstGeom prst="leftRightArrow">
            <a:avLst>
              <a:gd name="adj1" fmla="val 70964"/>
              <a:gd name="adj2" fmla="val 303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Sirius</a:t>
            </a:r>
            <a:r>
              <a:rPr lang="ja-JP" altLang="en-US" sz="1400" dirty="0" smtClean="0"/>
              <a:t>チュートリアル</a:t>
            </a:r>
            <a:endParaRPr lang="en-US" altLang="ja-JP" sz="1400" dirty="0" smtClean="0"/>
          </a:p>
        </p:txBody>
      </p:sp>
      <p:sp>
        <p:nvSpPr>
          <p:cNvPr id="20" name="左右矢印 19"/>
          <p:cNvSpPr/>
          <p:nvPr/>
        </p:nvSpPr>
        <p:spPr>
          <a:xfrm>
            <a:off x="2987333" y="2778891"/>
            <a:ext cx="3267865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1" name="左右矢印 20"/>
          <p:cNvSpPr/>
          <p:nvPr/>
        </p:nvSpPr>
        <p:spPr>
          <a:xfrm>
            <a:off x="707945" y="3886448"/>
            <a:ext cx="1106017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1835696" y="3875562"/>
            <a:ext cx="2211142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テスト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4" name="左右矢印 23"/>
          <p:cNvSpPr/>
          <p:nvPr/>
        </p:nvSpPr>
        <p:spPr>
          <a:xfrm>
            <a:off x="4092592" y="3858738"/>
            <a:ext cx="2154490" cy="400523"/>
          </a:xfrm>
          <a:prstGeom prst="leftRightArrow">
            <a:avLst>
              <a:gd name="adj1" fmla="val 70964"/>
              <a:gd name="adj2" fmla="val 364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5" name="左右矢印 24"/>
          <p:cNvSpPr/>
          <p:nvPr/>
        </p:nvSpPr>
        <p:spPr>
          <a:xfrm>
            <a:off x="658167" y="5000476"/>
            <a:ext cx="1152127" cy="645047"/>
          </a:xfrm>
          <a:prstGeom prst="leftRightArrow">
            <a:avLst>
              <a:gd name="adj1" fmla="val 70964"/>
              <a:gd name="adj2" fmla="val 256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5724128" y="4949077"/>
            <a:ext cx="1832248" cy="947164"/>
          </a:xfrm>
          <a:prstGeom prst="wedgeRoundRectCallout">
            <a:avLst>
              <a:gd name="adj1" fmla="val -49497"/>
              <a:gd name="adj2" fmla="val -994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研修の振り返り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発表練習</a:t>
            </a:r>
            <a:endParaRPr lang="en-US" altLang="ja-JP" dirty="0" smtClean="0"/>
          </a:p>
        </p:txBody>
      </p:sp>
      <p:sp>
        <p:nvSpPr>
          <p:cNvPr id="17" name="左右矢印 16"/>
          <p:cNvSpPr/>
          <p:nvPr/>
        </p:nvSpPr>
        <p:spPr>
          <a:xfrm>
            <a:off x="2967555" y="1956021"/>
            <a:ext cx="3302157" cy="364112"/>
          </a:xfrm>
          <a:prstGeom prst="leftRightArrow">
            <a:avLst>
              <a:gd name="adj1" fmla="val 70964"/>
              <a:gd name="adj2" fmla="val 303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要件確認・設計・調査資料</a:t>
            </a:r>
            <a:r>
              <a:rPr lang="ja-JP" altLang="en-US" sz="1400" dirty="0"/>
              <a:t>作成</a:t>
            </a:r>
            <a:endParaRPr lang="en-US" altLang="ja-JP" sz="1400" dirty="0" smtClean="0"/>
          </a:p>
        </p:txBody>
      </p:sp>
      <p:sp>
        <p:nvSpPr>
          <p:cNvPr id="23" name="左右矢印 22"/>
          <p:cNvSpPr/>
          <p:nvPr/>
        </p:nvSpPr>
        <p:spPr>
          <a:xfrm>
            <a:off x="714423" y="2642450"/>
            <a:ext cx="2188330" cy="858558"/>
          </a:xfrm>
          <a:prstGeom prst="leftRightArrow">
            <a:avLst>
              <a:gd name="adj1" fmla="val 70964"/>
              <a:gd name="adj2" fmla="val 303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要件確認・設計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・</a:t>
            </a:r>
            <a:r>
              <a:rPr lang="ja-JP" altLang="en-US" sz="1400" dirty="0"/>
              <a:t>調査資料</a:t>
            </a:r>
            <a:r>
              <a:rPr lang="ja-JP" altLang="en-US" sz="1400" dirty="0" smtClean="0"/>
              <a:t>作成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377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研修１日目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10:00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11:00</a:t>
            </a:r>
            <a:r>
              <a:rPr lang="ja-JP" altLang="en-US" dirty="0" smtClean="0"/>
              <a:t>　各自作業</a:t>
            </a:r>
            <a:endParaRPr lang="en-US" altLang="ja-JP" dirty="0" smtClean="0"/>
          </a:p>
          <a:p>
            <a:r>
              <a:rPr lang="en-US" altLang="ja-JP" dirty="0" smtClean="0"/>
              <a:t>11:00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12:00</a:t>
            </a:r>
            <a:r>
              <a:rPr lang="ja-JP" altLang="en-US" dirty="0" smtClean="0"/>
              <a:t>　全体説明（齋藤）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１日のスケジュール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研修にあたっての心構え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（これまでの研修について振り返り、報告会の内容など聞き取り調査）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13:00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15:00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キックオフ</a:t>
            </a:r>
            <a:r>
              <a:rPr lang="ja-JP" altLang="en-US" dirty="0"/>
              <a:t>会議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新人から調査報告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研修</a:t>
            </a:r>
            <a:r>
              <a:rPr lang="ja-JP" altLang="en-US" dirty="0"/>
              <a:t>開始</a:t>
            </a:r>
            <a:r>
              <a:rPr lang="ja-JP" altLang="en-US" dirty="0" smtClean="0"/>
              <a:t>までに調査できた内容を報告してもらう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Eclipse Plugin, EMF, Sirius, JavaFX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先輩方から補足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JavaFX</a:t>
            </a:r>
            <a:r>
              <a:rPr lang="ja-JP" altLang="en-US" dirty="0" smtClean="0"/>
              <a:t>チームの説明（坂本さん）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Sirius</a:t>
            </a:r>
            <a:r>
              <a:rPr kumimoji="1" lang="ja-JP" altLang="en-US" dirty="0" smtClean="0"/>
              <a:t>チームの説明（吉田さん）</a:t>
            </a:r>
            <a:endParaRPr kumimoji="1" lang="en-US" altLang="ja-JP" dirty="0" smtClean="0"/>
          </a:p>
          <a:p>
            <a:r>
              <a:rPr lang="en-US" altLang="ja-JP" dirty="0" smtClean="0"/>
              <a:t>15:00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18:00</a:t>
            </a:r>
            <a:r>
              <a:rPr lang="ja-JP" altLang="en-US" dirty="0" smtClean="0"/>
              <a:t>　各自作業</a:t>
            </a:r>
            <a:endParaRPr lang="en-US" altLang="ja-JP" dirty="0" smtClean="0"/>
          </a:p>
          <a:p>
            <a:r>
              <a:rPr kumimoji="1" lang="en-US" altLang="ja-JP" dirty="0" smtClean="0"/>
              <a:t>18:00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18:30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日報作成　</a:t>
            </a:r>
            <a:r>
              <a:rPr lang="en-US" altLang="ja-JP" dirty="0" smtClean="0">
                <a:solidFill>
                  <a:srgbClr val="0070C0"/>
                </a:solidFill>
              </a:rPr>
              <a:t>※</a:t>
            </a:r>
            <a:r>
              <a:rPr lang="ja-JP" altLang="en-US" dirty="0" smtClean="0">
                <a:solidFill>
                  <a:srgbClr val="0070C0"/>
                </a:solidFill>
              </a:rPr>
              <a:t>夕会開始</a:t>
            </a:r>
            <a:r>
              <a:rPr lang="ja-JP" altLang="en-US" dirty="0">
                <a:solidFill>
                  <a:srgbClr val="0070C0"/>
                </a:solidFill>
              </a:rPr>
              <a:t>まで</a:t>
            </a:r>
            <a:r>
              <a:rPr lang="ja-JP" altLang="en-US" dirty="0" smtClean="0">
                <a:solidFill>
                  <a:srgbClr val="0070C0"/>
                </a:solidFill>
              </a:rPr>
              <a:t>に送信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lang="en-US" altLang="ja-JP" dirty="0" smtClean="0"/>
              <a:t>18:30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19:00</a:t>
            </a:r>
            <a:r>
              <a:rPr lang="ja-JP" altLang="en-US" dirty="0" smtClean="0"/>
              <a:t>　</a:t>
            </a:r>
            <a:r>
              <a:rPr lang="ja-JP" altLang="en-US" dirty="0" smtClean="0"/>
              <a:t>夕会</a:t>
            </a:r>
            <a:endParaRPr lang="en-US" altLang="ja-JP" dirty="0" smtClean="0"/>
          </a:p>
          <a:p>
            <a:r>
              <a:rPr kumimoji="1" lang="en-US" altLang="ja-JP" dirty="0" smtClean="0"/>
              <a:t>19:00</a:t>
            </a:r>
            <a:r>
              <a:rPr kumimoji="1" lang="ja-JP" altLang="en-US" smtClean="0"/>
              <a:t>　退社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87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694</Words>
  <Application>Microsoft Office PowerPoint</Application>
  <PresentationFormat>画面に合わせる (4:3)</PresentationFormat>
  <Paragraphs>318</Paragraphs>
  <Slides>11</Slides>
  <Notes>4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前提</vt:lpstr>
      <vt:lpstr>研修概要</vt:lpstr>
      <vt:lpstr>研修の進め方</vt:lpstr>
      <vt:lpstr>研修の進め方（JavaFXチーム：本間さん,横田さん）</vt:lpstr>
      <vt:lpstr>設計書と調査資料</vt:lpstr>
      <vt:lpstr>研修中の予定（JavaFX）</vt:lpstr>
      <vt:lpstr>研修の進め方（Siriusチーム：久米さん,呉屋さん）</vt:lpstr>
      <vt:lpstr>研修中の予定(Sirius)</vt:lpstr>
      <vt:lpstr>研修１日目</vt:lpstr>
      <vt:lpstr>研修開始までのタスク</vt:lpstr>
      <vt:lpstr>研修開始までの予定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 直子</dc:creator>
  <cp:lastModifiedBy>Naoko Saito</cp:lastModifiedBy>
  <cp:revision>115</cp:revision>
  <dcterms:created xsi:type="dcterms:W3CDTF">2016-03-25T06:43:46Z</dcterms:created>
  <dcterms:modified xsi:type="dcterms:W3CDTF">2016-06-03T00:07:33Z</dcterms:modified>
</cp:coreProperties>
</file>