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7" r:id="rId2"/>
    <p:sldId id="270" r:id="rId3"/>
    <p:sldId id="258" r:id="rId4"/>
    <p:sldId id="268" r:id="rId5"/>
    <p:sldId id="272" r:id="rId6"/>
    <p:sldId id="271" r:id="rId7"/>
    <p:sldId id="273" r:id="rId8"/>
    <p:sldId id="274" r:id="rId9"/>
    <p:sldId id="275" r:id="rId10"/>
    <p:sldId id="276" r:id="rId11"/>
    <p:sldId id="277"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7157" autoAdjust="0"/>
  </p:normalViewPr>
  <p:slideViewPr>
    <p:cSldViewPr>
      <p:cViewPr varScale="1">
        <p:scale>
          <a:sx n="79" d="100"/>
          <a:sy n="79" d="100"/>
        </p:scale>
        <p:origin x="114"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0FE6D1-2E1F-470F-AA5B-B6A9471248C1}" type="datetimeFigureOut">
              <a:rPr kumimoji="1" lang="ja-JP" altLang="en-US" smtClean="0"/>
              <a:t>2016/6/5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03631E-C7ED-491D-83DC-D1C3550738C8}" type="slidenum">
              <a:rPr kumimoji="1" lang="ja-JP" altLang="en-US" smtClean="0"/>
              <a:t>‹#›</a:t>
            </a:fld>
            <a:endParaRPr kumimoji="1" lang="ja-JP" altLang="en-US"/>
          </a:p>
        </p:txBody>
      </p:sp>
    </p:spTree>
    <p:extLst>
      <p:ext uri="{BB962C8B-B14F-4D97-AF65-F5344CB8AC3E}">
        <p14:creationId xmlns:p14="http://schemas.microsoft.com/office/powerpoint/2010/main" val="4499916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早めの出社</a:t>
            </a:r>
            <a:r>
              <a:rPr kumimoji="1" lang="en-US" altLang="ja-JP" dirty="0" smtClean="0"/>
              <a:t>/</a:t>
            </a:r>
            <a:r>
              <a:rPr kumimoji="1" lang="ja-JP" altLang="en-US" dirty="0" smtClean="0"/>
              <a:t>残業について</a:t>
            </a:r>
            <a:endParaRPr kumimoji="1" lang="en-US" altLang="ja-JP" dirty="0" smtClean="0"/>
          </a:p>
          <a:p>
            <a:r>
              <a:rPr kumimoji="1" lang="ja-JP" altLang="en-US" dirty="0" smtClean="0"/>
              <a:t>→基本的には</a:t>
            </a:r>
            <a:r>
              <a:rPr kumimoji="1" lang="en-US" altLang="ja-JP" dirty="0" smtClean="0"/>
              <a:t>10:00-19:00</a:t>
            </a:r>
            <a:r>
              <a:rPr kumimoji="1" lang="ja-JP" altLang="en-US" dirty="0" smtClean="0"/>
              <a:t>に収める方針。しかし作業が間に合わない等でもう少し働きたいという状況になったらまず齋藤か先輩方に相談する。</a:t>
            </a:r>
            <a:endParaRPr kumimoji="1" lang="en-US" altLang="ja-JP" dirty="0" smtClean="0"/>
          </a:p>
          <a:p>
            <a:endParaRPr kumimoji="1" lang="en-US" altLang="ja-JP" dirty="0" smtClean="0"/>
          </a:p>
          <a:p>
            <a:r>
              <a:rPr kumimoji="1" lang="ja-JP" altLang="en-US" dirty="0" smtClean="0"/>
              <a:t>キャッツはフレックス制で、月次報告書に書いてもらっているように、勤務した時間が自己申告制になっている。</a:t>
            </a:r>
            <a:endParaRPr kumimoji="1" lang="en-US" altLang="ja-JP" dirty="0" smtClean="0"/>
          </a:p>
          <a:p>
            <a:r>
              <a:rPr kumimoji="1" lang="ja-JP" altLang="en-US" dirty="0" smtClean="0"/>
              <a:t>ある意味「席にいるだけで賃金が発生する」ことになる。</a:t>
            </a:r>
            <a:endParaRPr kumimoji="1" lang="en-US" altLang="ja-JP" dirty="0" smtClean="0"/>
          </a:p>
          <a:p>
            <a:r>
              <a:rPr kumimoji="1" lang="ja-JP" altLang="en-US" dirty="0" smtClean="0"/>
              <a:t>会社に負担にならないよう、間に合わないと分かった時点で、どう間に合わせるか？をまず考える。</a:t>
            </a:r>
            <a:endParaRPr kumimoji="1" lang="en-US" altLang="ja-JP" dirty="0" smtClean="0"/>
          </a:p>
          <a:p>
            <a:r>
              <a:rPr kumimoji="1" lang="ja-JP" altLang="en-US" dirty="0" smtClean="0"/>
              <a:t>タスクを減らしてもらう、逆に期限を延ばしてもらう、等、いろんなパターンの対策があるのでまずは報連相を大事に。</a:t>
            </a:r>
            <a:endParaRPr kumimoji="1" lang="en-US" altLang="ja-JP" dirty="0" smtClean="0"/>
          </a:p>
          <a:p>
            <a:r>
              <a:rPr kumimoji="1" lang="ja-JP" altLang="en-US" dirty="0" smtClean="0"/>
              <a:t>とは言うものの、もちろん残業しないと間に合わないという時は研修中に限らず起こりうることなので、臨機応変に。</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603631E-C7ED-491D-83DC-D1C3550738C8}" type="slidenum">
              <a:rPr kumimoji="1" lang="ja-JP" altLang="en-US" smtClean="0"/>
              <a:t>2</a:t>
            </a:fld>
            <a:endParaRPr kumimoji="1" lang="ja-JP" altLang="en-US"/>
          </a:p>
        </p:txBody>
      </p:sp>
    </p:spTree>
    <p:extLst>
      <p:ext uri="{BB962C8B-B14F-4D97-AF65-F5344CB8AC3E}">
        <p14:creationId xmlns:p14="http://schemas.microsoft.com/office/powerpoint/2010/main" val="733425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03631E-C7ED-491D-83DC-D1C3550738C8}" type="slidenum">
              <a:rPr kumimoji="1" lang="ja-JP" altLang="en-US" smtClean="0"/>
              <a:t>6</a:t>
            </a:fld>
            <a:endParaRPr kumimoji="1" lang="ja-JP" altLang="en-US"/>
          </a:p>
        </p:txBody>
      </p:sp>
    </p:spTree>
    <p:extLst>
      <p:ext uri="{BB962C8B-B14F-4D97-AF65-F5344CB8AC3E}">
        <p14:creationId xmlns:p14="http://schemas.microsoft.com/office/powerpoint/2010/main" val="239147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初週は</a:t>
            </a:r>
          </a:p>
          <a:p>
            <a:r>
              <a:rPr kumimoji="1" lang="ja-JP" altLang="en-US" dirty="0" smtClean="0"/>
              <a:t>・方法論</a:t>
            </a:r>
          </a:p>
          <a:p>
            <a:endParaRPr kumimoji="1" lang="ja-JP" altLang="en-US" dirty="0"/>
          </a:p>
        </p:txBody>
      </p:sp>
      <p:sp>
        <p:nvSpPr>
          <p:cNvPr id="4" name="スライド番号プレースホルダー 3"/>
          <p:cNvSpPr>
            <a:spLocks noGrp="1"/>
          </p:cNvSpPr>
          <p:nvPr>
            <p:ph type="sldNum" sz="quarter" idx="10"/>
          </p:nvPr>
        </p:nvSpPr>
        <p:spPr/>
        <p:txBody>
          <a:bodyPr/>
          <a:lstStyle/>
          <a:p>
            <a:fld id="{E603631E-C7ED-491D-83DC-D1C3550738C8}" type="slidenum">
              <a:rPr kumimoji="1" lang="ja-JP" altLang="en-US" smtClean="0"/>
              <a:t>7</a:t>
            </a:fld>
            <a:endParaRPr kumimoji="1" lang="ja-JP" altLang="en-US"/>
          </a:p>
        </p:txBody>
      </p:sp>
    </p:spTree>
    <p:extLst>
      <p:ext uri="{BB962C8B-B14F-4D97-AF65-F5344CB8AC3E}">
        <p14:creationId xmlns:p14="http://schemas.microsoft.com/office/powerpoint/2010/main" val="186441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603631E-C7ED-491D-83DC-D1C3550738C8}" type="slidenum">
              <a:rPr kumimoji="1" lang="ja-JP" altLang="en-US" smtClean="0"/>
              <a:t>8</a:t>
            </a:fld>
            <a:endParaRPr kumimoji="1" lang="ja-JP" altLang="en-US"/>
          </a:p>
        </p:txBody>
      </p:sp>
    </p:spTree>
    <p:extLst>
      <p:ext uri="{BB962C8B-B14F-4D97-AF65-F5344CB8AC3E}">
        <p14:creationId xmlns:p14="http://schemas.microsoft.com/office/powerpoint/2010/main" val="624429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03631E-C7ED-491D-83DC-D1C3550738C8}" type="slidenum">
              <a:rPr kumimoji="1" lang="ja-JP" altLang="en-US" smtClean="0"/>
              <a:t>9</a:t>
            </a:fld>
            <a:endParaRPr kumimoji="1" lang="ja-JP" altLang="en-US"/>
          </a:p>
        </p:txBody>
      </p:sp>
    </p:spTree>
    <p:extLst>
      <p:ext uri="{BB962C8B-B14F-4D97-AF65-F5344CB8AC3E}">
        <p14:creationId xmlns:p14="http://schemas.microsoft.com/office/powerpoint/2010/main" val="3724431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03631E-C7ED-491D-83DC-D1C3550738C8}" type="slidenum">
              <a:rPr kumimoji="1" lang="ja-JP" altLang="en-US" smtClean="0"/>
              <a:t>11</a:t>
            </a:fld>
            <a:endParaRPr kumimoji="1" lang="ja-JP" altLang="en-US"/>
          </a:p>
        </p:txBody>
      </p:sp>
    </p:spTree>
    <p:extLst>
      <p:ext uri="{BB962C8B-B14F-4D97-AF65-F5344CB8AC3E}">
        <p14:creationId xmlns:p14="http://schemas.microsoft.com/office/powerpoint/2010/main" val="2376678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2016/6/5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2016/6/5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2016/6/5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418058"/>
          </a:xfrm>
        </p:spPr>
        <p:txBody>
          <a:bodyPr>
            <a:noAutofit/>
          </a:bodyPr>
          <a:lstStyle>
            <a:lvl1pPr algn="l">
              <a:defRPr sz="3200"/>
            </a:lvl1p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a:xfrm>
            <a:off x="457200" y="836712"/>
            <a:ext cx="8229600" cy="5832648"/>
          </a:xfrm>
        </p:spPr>
        <p:txBody>
          <a:bodyPr/>
          <a:lstStyle>
            <a:lvl3pPr marL="1257300" indent="-342900">
              <a:buFont typeface="Calibri" panose="020F0502020204030204" pitchFamily="34" charset="0"/>
              <a:buChar char="»"/>
              <a:defRPr/>
            </a:lvl3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2016/6/5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2016/6/5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2016/6/5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2016/6/5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2016/6/5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2016/6/5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2016/6/5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2016/6/5</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トピック</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a:t>今日</a:t>
            </a:r>
            <a:r>
              <a:rPr lang="ja-JP" altLang="en-US" sz="2800" dirty="0" smtClean="0"/>
              <a:t>の予定</a:t>
            </a:r>
            <a:endParaRPr lang="en-US" altLang="ja-JP" sz="2800" dirty="0" smtClean="0"/>
          </a:p>
          <a:p>
            <a:r>
              <a:rPr kumimoji="1" lang="ja-JP" altLang="en-US" sz="2800" dirty="0" smtClean="0"/>
              <a:t>研修</a:t>
            </a:r>
            <a:r>
              <a:rPr kumimoji="1" lang="ja-JP" altLang="en-US" sz="2800" dirty="0" smtClean="0"/>
              <a:t>概要</a:t>
            </a:r>
            <a:endParaRPr kumimoji="1" lang="en-US" altLang="ja-JP" sz="2800" dirty="0" smtClean="0"/>
          </a:p>
          <a:p>
            <a:r>
              <a:rPr kumimoji="1" lang="ja-JP" altLang="en-US" sz="2800" dirty="0" smtClean="0"/>
              <a:t>研修の進め方</a:t>
            </a:r>
            <a:endParaRPr kumimoji="1" lang="en-US" altLang="ja-JP" sz="2800" dirty="0" smtClean="0"/>
          </a:p>
          <a:p>
            <a:pPr lvl="1"/>
            <a:r>
              <a:rPr kumimoji="1" lang="ja-JP" altLang="en-US" sz="2400" dirty="0" smtClean="0"/>
              <a:t>研修開始前</a:t>
            </a:r>
            <a:endParaRPr kumimoji="1" lang="en-US" altLang="ja-JP" sz="2000" dirty="0" smtClean="0"/>
          </a:p>
          <a:p>
            <a:pPr lvl="1"/>
            <a:r>
              <a:rPr lang="ja-JP" altLang="en-US" sz="2400" dirty="0"/>
              <a:t>研修</a:t>
            </a:r>
            <a:r>
              <a:rPr lang="ja-JP" altLang="en-US" sz="2400" dirty="0" smtClean="0"/>
              <a:t>開始後</a:t>
            </a:r>
            <a:endParaRPr lang="en-US" altLang="ja-JP" sz="2400" dirty="0" smtClean="0"/>
          </a:p>
          <a:p>
            <a:r>
              <a:rPr lang="ja-JP" altLang="en-US" sz="2800" dirty="0" smtClean="0"/>
              <a:t>研修内容</a:t>
            </a:r>
            <a:endParaRPr lang="en-US" altLang="ja-JP" sz="2800" dirty="0"/>
          </a:p>
          <a:p>
            <a:endParaRPr lang="en-US" altLang="ja-JP" dirty="0" smtClean="0"/>
          </a:p>
        </p:txBody>
      </p:sp>
    </p:spTree>
    <p:extLst>
      <p:ext uri="{BB962C8B-B14F-4D97-AF65-F5344CB8AC3E}">
        <p14:creationId xmlns:p14="http://schemas.microsoft.com/office/powerpoint/2010/main" val="2601500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研修にあたって</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何をするにも報連相</a:t>
            </a:r>
            <a:endParaRPr lang="en-US" altLang="ja-JP" dirty="0"/>
          </a:p>
          <a:p>
            <a:pPr lvl="1"/>
            <a:r>
              <a:rPr lang="ja-JP" altLang="en-US" dirty="0" smtClean="0"/>
              <a:t>大事なのは事実を共有すること</a:t>
            </a:r>
            <a:endParaRPr lang="en-US" altLang="ja-JP" dirty="0" smtClean="0"/>
          </a:p>
          <a:p>
            <a:pPr lvl="1"/>
            <a:r>
              <a:rPr kumimoji="1" lang="ja-JP" altLang="en-US" dirty="0" smtClean="0"/>
              <a:t>何も言われない＝うまくいっているという認識</a:t>
            </a:r>
            <a:endParaRPr kumimoji="1" lang="en-US" altLang="ja-JP" dirty="0" smtClean="0"/>
          </a:p>
          <a:p>
            <a:pPr lvl="1"/>
            <a:endParaRPr kumimoji="1" lang="en-US" altLang="ja-JP" dirty="0" smtClean="0"/>
          </a:p>
          <a:p>
            <a:r>
              <a:rPr kumimoji="1" lang="ja-JP" altLang="en-US" dirty="0" smtClean="0"/>
              <a:t>チームメンバーはライバルではなく仲間</a:t>
            </a:r>
            <a:endParaRPr lang="en-US" altLang="ja-JP" dirty="0"/>
          </a:p>
          <a:p>
            <a:pPr lvl="1"/>
            <a:r>
              <a:rPr kumimoji="1" lang="ja-JP" altLang="en-US" dirty="0" smtClean="0"/>
              <a:t>助け合いの精神が結局はお互いのプラスになる</a:t>
            </a:r>
            <a:endParaRPr kumimoji="1" lang="en-US" altLang="ja-JP" dirty="0" smtClean="0"/>
          </a:p>
          <a:p>
            <a:pPr lvl="1"/>
            <a:r>
              <a:rPr lang="ja-JP" altLang="en-US" dirty="0"/>
              <a:t>自分</a:t>
            </a:r>
            <a:r>
              <a:rPr lang="ja-JP" altLang="en-US" dirty="0" smtClean="0"/>
              <a:t>ができなくても誰かができることもある</a:t>
            </a:r>
            <a:endParaRPr lang="en-US" altLang="ja-JP" dirty="0" smtClean="0"/>
          </a:p>
          <a:p>
            <a:pPr lvl="1"/>
            <a:endParaRPr lang="en-US" altLang="ja-JP" dirty="0" smtClean="0"/>
          </a:p>
          <a:p>
            <a:r>
              <a:rPr lang="ja-JP" altLang="en-US" dirty="0" smtClean="0"/>
              <a:t>１年目は、たくさん失敗できる特別な時期</a:t>
            </a:r>
            <a:endParaRPr lang="en-US" altLang="ja-JP" dirty="0" smtClean="0"/>
          </a:p>
          <a:p>
            <a:pPr lvl="1"/>
            <a:r>
              <a:rPr lang="ja-JP" altLang="en-US" dirty="0"/>
              <a:t>知</a:t>
            </a:r>
            <a:r>
              <a:rPr lang="ja-JP" altLang="en-US" dirty="0" smtClean="0"/>
              <a:t>らないことがあるのは当然</a:t>
            </a:r>
            <a:endParaRPr lang="en-US" altLang="ja-JP" dirty="0" smtClean="0"/>
          </a:p>
          <a:p>
            <a:pPr lvl="1"/>
            <a:r>
              <a:rPr lang="ja-JP" altLang="en-US" dirty="0" smtClean="0"/>
              <a:t>質問、チャレンジ、失敗のサイクルが成長の糧</a:t>
            </a:r>
            <a:endParaRPr lang="en-US" altLang="ja-JP" dirty="0" smtClean="0"/>
          </a:p>
          <a:p>
            <a:pPr lvl="1"/>
            <a:endParaRPr kumimoji="1" lang="ja-JP" altLang="en-US" dirty="0"/>
          </a:p>
        </p:txBody>
      </p:sp>
    </p:spTree>
    <p:extLst>
      <p:ext uri="{BB962C8B-B14F-4D97-AF65-F5344CB8AC3E}">
        <p14:creationId xmlns:p14="http://schemas.microsoft.com/office/powerpoint/2010/main" val="4050716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最終報告会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発表形式</a:t>
            </a:r>
            <a:endParaRPr lang="en-US" altLang="ja-JP" dirty="0"/>
          </a:p>
          <a:p>
            <a:pPr lvl="1"/>
            <a:r>
              <a:rPr lang="ja-JP" altLang="en-US" dirty="0"/>
              <a:t>持ち</a:t>
            </a:r>
            <a:r>
              <a:rPr kumimoji="1" lang="ja-JP" altLang="en-US" dirty="0" smtClean="0"/>
              <a:t>時間</a:t>
            </a:r>
            <a:endParaRPr kumimoji="1" lang="en-US" altLang="ja-JP" dirty="0" smtClean="0"/>
          </a:p>
          <a:p>
            <a:pPr lvl="1"/>
            <a:r>
              <a:rPr kumimoji="1" lang="ja-JP" altLang="en-US" dirty="0" smtClean="0"/>
              <a:t>発表内容の指定など</a:t>
            </a:r>
            <a:endParaRPr kumimoji="1" lang="en-US" altLang="ja-JP" dirty="0" smtClean="0"/>
          </a:p>
          <a:p>
            <a:pPr lvl="1"/>
            <a:endParaRPr lang="en-US" altLang="ja-JP" dirty="0"/>
          </a:p>
          <a:p>
            <a:r>
              <a:rPr kumimoji="1" lang="en-US" altLang="ja-JP" dirty="0" smtClean="0"/>
              <a:t>MSE</a:t>
            </a:r>
            <a:r>
              <a:rPr lang="ja-JP" altLang="en-US" dirty="0" smtClean="0"/>
              <a:t>新人の</a:t>
            </a:r>
            <a:r>
              <a:rPr lang="ja-JP" altLang="en-US" dirty="0"/>
              <a:t>研修</a:t>
            </a:r>
            <a:r>
              <a:rPr lang="ja-JP" altLang="en-US" dirty="0" smtClean="0"/>
              <a:t>内容</a:t>
            </a:r>
            <a:endParaRPr kumimoji="1" lang="ja-JP" altLang="en-US" dirty="0"/>
          </a:p>
        </p:txBody>
      </p:sp>
    </p:spTree>
    <p:extLst>
      <p:ext uri="{BB962C8B-B14F-4D97-AF65-F5344CB8AC3E}">
        <p14:creationId xmlns:p14="http://schemas.microsoft.com/office/powerpoint/2010/main" val="379965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6/6(</a:t>
            </a:r>
            <a:r>
              <a:rPr kumimoji="1" lang="ja-JP" altLang="en-US" dirty="0" smtClean="0"/>
              <a:t>月</a:t>
            </a:r>
            <a:r>
              <a:rPr kumimoji="1" lang="en-US" altLang="ja-JP" dirty="0" smtClean="0"/>
              <a:t>)</a:t>
            </a:r>
            <a:r>
              <a:rPr kumimoji="1" lang="ja-JP" altLang="en-US" dirty="0" smtClean="0"/>
              <a:t>研修初日の予定</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en-US" altLang="ja-JP" dirty="0" smtClean="0"/>
              <a:t>10:00</a:t>
            </a:r>
            <a:r>
              <a:rPr lang="ja-JP" altLang="en-US" dirty="0" smtClean="0"/>
              <a:t>～</a:t>
            </a:r>
            <a:r>
              <a:rPr lang="en-US" altLang="ja-JP" dirty="0" smtClean="0"/>
              <a:t>11:00</a:t>
            </a:r>
            <a:r>
              <a:rPr lang="ja-JP" altLang="en-US" dirty="0" smtClean="0"/>
              <a:t>　各自作業</a:t>
            </a:r>
            <a:endParaRPr lang="en-US" altLang="ja-JP" dirty="0" smtClean="0"/>
          </a:p>
          <a:p>
            <a:r>
              <a:rPr lang="en-US" altLang="ja-JP" dirty="0" smtClean="0"/>
              <a:t>11:00</a:t>
            </a:r>
            <a:r>
              <a:rPr lang="ja-JP" altLang="en-US" dirty="0" smtClean="0"/>
              <a:t>～</a:t>
            </a:r>
            <a:r>
              <a:rPr lang="en-US" altLang="ja-JP" dirty="0" smtClean="0"/>
              <a:t>12:00</a:t>
            </a:r>
            <a:r>
              <a:rPr lang="ja-JP" altLang="en-US" dirty="0" smtClean="0"/>
              <a:t>　全体説明（齋藤）</a:t>
            </a:r>
            <a:endParaRPr lang="en-US" altLang="ja-JP" dirty="0" smtClean="0"/>
          </a:p>
          <a:p>
            <a:pPr lvl="1"/>
            <a:r>
              <a:rPr lang="ja-JP" altLang="en-US" dirty="0" smtClean="0"/>
              <a:t>１日のスケジュール</a:t>
            </a:r>
            <a:endParaRPr lang="en-US" altLang="ja-JP" dirty="0" smtClean="0"/>
          </a:p>
          <a:p>
            <a:pPr lvl="1"/>
            <a:r>
              <a:rPr kumimoji="1" lang="ja-JP" altLang="en-US" dirty="0" smtClean="0"/>
              <a:t>研修にあたっての心構え</a:t>
            </a:r>
            <a:endParaRPr kumimoji="1" lang="en-US" altLang="ja-JP" dirty="0" smtClean="0"/>
          </a:p>
          <a:p>
            <a:pPr lvl="1"/>
            <a:r>
              <a:rPr lang="ja-JP" altLang="en-US" dirty="0" smtClean="0"/>
              <a:t>（これまでの研修について振り返り、報告会の内容など聞き取り調査）</a:t>
            </a:r>
            <a:endParaRPr kumimoji="1" lang="en-US" altLang="ja-JP" dirty="0" smtClean="0"/>
          </a:p>
          <a:p>
            <a:r>
              <a:rPr kumimoji="1" lang="en-US" altLang="ja-JP" dirty="0" smtClean="0"/>
              <a:t>13:00</a:t>
            </a:r>
            <a:r>
              <a:rPr kumimoji="1" lang="ja-JP" altLang="en-US" dirty="0" smtClean="0"/>
              <a:t>～</a:t>
            </a:r>
            <a:r>
              <a:rPr kumimoji="1" lang="en-US" altLang="ja-JP" dirty="0" smtClean="0"/>
              <a:t>15:00</a:t>
            </a:r>
            <a:r>
              <a:rPr kumimoji="1" lang="ja-JP" altLang="en-US" dirty="0" smtClean="0"/>
              <a:t>　</a:t>
            </a:r>
            <a:r>
              <a:rPr lang="ja-JP" altLang="en-US" dirty="0" smtClean="0"/>
              <a:t>キックオフ</a:t>
            </a:r>
            <a:r>
              <a:rPr lang="ja-JP" altLang="en-US" dirty="0"/>
              <a:t>会議</a:t>
            </a:r>
            <a:endParaRPr kumimoji="1" lang="en-US" altLang="ja-JP" dirty="0" smtClean="0"/>
          </a:p>
          <a:p>
            <a:pPr lvl="1"/>
            <a:r>
              <a:rPr lang="ja-JP" altLang="en-US" dirty="0" smtClean="0"/>
              <a:t>新人から調査報告</a:t>
            </a:r>
            <a:endParaRPr lang="en-US" altLang="ja-JP" dirty="0" smtClean="0"/>
          </a:p>
          <a:p>
            <a:pPr lvl="2"/>
            <a:r>
              <a:rPr lang="ja-JP" altLang="en-US" dirty="0" smtClean="0"/>
              <a:t>研修</a:t>
            </a:r>
            <a:r>
              <a:rPr lang="ja-JP" altLang="en-US" dirty="0"/>
              <a:t>開始</a:t>
            </a:r>
            <a:r>
              <a:rPr lang="ja-JP" altLang="en-US" dirty="0" smtClean="0"/>
              <a:t>までに調査できた内容を報告してもらう</a:t>
            </a:r>
            <a:r>
              <a:rPr lang="en-US" altLang="ja-JP" dirty="0"/>
              <a:t/>
            </a:r>
            <a:br>
              <a:rPr lang="en-US" altLang="ja-JP" dirty="0"/>
            </a:br>
            <a:r>
              <a:rPr lang="ja-JP" altLang="en-US" dirty="0" smtClean="0"/>
              <a:t>（</a:t>
            </a:r>
            <a:r>
              <a:rPr lang="en-US" altLang="ja-JP" dirty="0" smtClean="0"/>
              <a:t>Eclipse Plugin, EMF, Sirius, JavaFX</a:t>
            </a:r>
            <a:r>
              <a:rPr lang="ja-JP" altLang="en-US" dirty="0" smtClean="0"/>
              <a:t>）</a:t>
            </a:r>
            <a:endParaRPr lang="en-US" altLang="ja-JP" dirty="0" smtClean="0"/>
          </a:p>
          <a:p>
            <a:pPr lvl="2"/>
            <a:r>
              <a:rPr lang="ja-JP" altLang="en-US" dirty="0" smtClean="0"/>
              <a:t>先輩方から補足</a:t>
            </a:r>
            <a:endParaRPr lang="en-US" altLang="ja-JP" dirty="0" smtClean="0"/>
          </a:p>
          <a:p>
            <a:pPr lvl="1"/>
            <a:r>
              <a:rPr lang="en-US" altLang="ja-JP" dirty="0" smtClean="0"/>
              <a:t>JavaFX</a:t>
            </a:r>
            <a:r>
              <a:rPr lang="ja-JP" altLang="en-US" dirty="0" smtClean="0"/>
              <a:t>チームの説明（坂本さん）</a:t>
            </a:r>
            <a:endParaRPr lang="en-US" altLang="ja-JP" dirty="0" smtClean="0"/>
          </a:p>
          <a:p>
            <a:pPr lvl="1"/>
            <a:r>
              <a:rPr kumimoji="1" lang="en-US" altLang="ja-JP" dirty="0" smtClean="0"/>
              <a:t>Sirius</a:t>
            </a:r>
            <a:r>
              <a:rPr kumimoji="1" lang="ja-JP" altLang="en-US" dirty="0" smtClean="0"/>
              <a:t>チームの説明（吉田さん）</a:t>
            </a:r>
            <a:endParaRPr kumimoji="1" lang="en-US" altLang="ja-JP" dirty="0" smtClean="0"/>
          </a:p>
          <a:p>
            <a:r>
              <a:rPr lang="en-US" altLang="ja-JP" dirty="0" smtClean="0"/>
              <a:t>15:00</a:t>
            </a:r>
            <a:r>
              <a:rPr lang="ja-JP" altLang="en-US" dirty="0" smtClean="0"/>
              <a:t>～</a:t>
            </a:r>
            <a:r>
              <a:rPr lang="en-US" altLang="ja-JP" dirty="0" smtClean="0"/>
              <a:t>18:00</a:t>
            </a:r>
            <a:r>
              <a:rPr lang="ja-JP" altLang="en-US" dirty="0" smtClean="0"/>
              <a:t>　各自作業</a:t>
            </a:r>
            <a:endParaRPr lang="en-US" altLang="ja-JP" dirty="0" smtClean="0"/>
          </a:p>
          <a:p>
            <a:r>
              <a:rPr kumimoji="1" lang="en-US" altLang="ja-JP" dirty="0" smtClean="0"/>
              <a:t>18:00</a:t>
            </a:r>
            <a:r>
              <a:rPr kumimoji="1" lang="ja-JP" altLang="en-US" dirty="0" smtClean="0"/>
              <a:t>～</a:t>
            </a:r>
            <a:r>
              <a:rPr kumimoji="1" lang="en-US" altLang="ja-JP" dirty="0" smtClean="0"/>
              <a:t>18:30</a:t>
            </a:r>
            <a:r>
              <a:rPr kumimoji="1" lang="ja-JP" altLang="en-US" dirty="0" smtClean="0"/>
              <a:t>　</a:t>
            </a:r>
            <a:r>
              <a:rPr lang="ja-JP" altLang="en-US" dirty="0" smtClean="0"/>
              <a:t>日報作成　</a:t>
            </a:r>
            <a:r>
              <a:rPr lang="en-US" altLang="ja-JP" dirty="0" smtClean="0">
                <a:solidFill>
                  <a:srgbClr val="0070C0"/>
                </a:solidFill>
              </a:rPr>
              <a:t>※</a:t>
            </a:r>
            <a:r>
              <a:rPr lang="ja-JP" altLang="en-US" dirty="0" smtClean="0">
                <a:solidFill>
                  <a:srgbClr val="0070C0"/>
                </a:solidFill>
              </a:rPr>
              <a:t>夕会開始</a:t>
            </a:r>
            <a:r>
              <a:rPr lang="ja-JP" altLang="en-US" dirty="0">
                <a:solidFill>
                  <a:srgbClr val="0070C0"/>
                </a:solidFill>
              </a:rPr>
              <a:t>まで</a:t>
            </a:r>
            <a:r>
              <a:rPr lang="ja-JP" altLang="en-US" dirty="0" smtClean="0">
                <a:solidFill>
                  <a:srgbClr val="0070C0"/>
                </a:solidFill>
              </a:rPr>
              <a:t>に送信</a:t>
            </a:r>
            <a:r>
              <a:rPr kumimoji="1" lang="ja-JP" altLang="en-US" dirty="0" smtClean="0"/>
              <a:t>　</a:t>
            </a:r>
            <a:endParaRPr kumimoji="1" lang="en-US" altLang="ja-JP" dirty="0" smtClean="0"/>
          </a:p>
          <a:p>
            <a:r>
              <a:rPr lang="en-US" altLang="ja-JP" dirty="0" smtClean="0"/>
              <a:t>18:30</a:t>
            </a:r>
            <a:r>
              <a:rPr lang="ja-JP" altLang="en-US" dirty="0" smtClean="0"/>
              <a:t>～</a:t>
            </a:r>
            <a:r>
              <a:rPr lang="en-US" altLang="ja-JP" dirty="0" smtClean="0"/>
              <a:t>19:00</a:t>
            </a:r>
            <a:r>
              <a:rPr lang="ja-JP" altLang="en-US" dirty="0" smtClean="0"/>
              <a:t>　夕会</a:t>
            </a:r>
            <a:endParaRPr lang="en-US" altLang="ja-JP" dirty="0" smtClean="0"/>
          </a:p>
          <a:p>
            <a:r>
              <a:rPr kumimoji="1" lang="en-US" altLang="ja-JP" dirty="0" smtClean="0"/>
              <a:t>19:00</a:t>
            </a:r>
            <a:r>
              <a:rPr kumimoji="1" lang="ja-JP" altLang="en-US" dirty="0" smtClean="0"/>
              <a:t>　退社</a:t>
            </a:r>
            <a:endParaRPr kumimoji="1" lang="ja-JP" altLang="en-US" dirty="0"/>
          </a:p>
        </p:txBody>
      </p:sp>
    </p:spTree>
    <p:extLst>
      <p:ext uri="{BB962C8B-B14F-4D97-AF65-F5344CB8AC3E}">
        <p14:creationId xmlns:p14="http://schemas.microsoft.com/office/powerpoint/2010/main" val="63984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研修概要</a:t>
            </a:r>
            <a:endParaRPr kumimoji="1" lang="ja-JP" altLang="en-US" dirty="0"/>
          </a:p>
        </p:txBody>
      </p:sp>
      <p:sp>
        <p:nvSpPr>
          <p:cNvPr id="2" name="コンテンツ プレースホルダー 1"/>
          <p:cNvSpPr>
            <a:spLocks noGrp="1"/>
          </p:cNvSpPr>
          <p:nvPr>
            <p:ph idx="1"/>
          </p:nvPr>
        </p:nvSpPr>
        <p:spPr>
          <a:prstGeom prst="rect">
            <a:avLst/>
          </a:prstGeom>
        </p:spPr>
        <p:txBody>
          <a:bodyPr>
            <a:normAutofit fontScale="85000" lnSpcReduction="20000"/>
          </a:bodyPr>
          <a:lstStyle/>
          <a:p>
            <a:r>
              <a:rPr lang="ja-JP" altLang="en-US" sz="2800" dirty="0" smtClean="0"/>
              <a:t>期間</a:t>
            </a:r>
            <a:endParaRPr lang="en-US" altLang="ja-JP" sz="2800" dirty="0" smtClean="0"/>
          </a:p>
          <a:p>
            <a:pPr lvl="1"/>
            <a:r>
              <a:rPr lang="en-US" altLang="ja-JP" sz="2100" dirty="0" smtClean="0"/>
              <a:t>6/6</a:t>
            </a:r>
            <a:r>
              <a:rPr lang="ja-JP" altLang="en-US" sz="2100" dirty="0" smtClean="0"/>
              <a:t>（月）～</a:t>
            </a:r>
            <a:r>
              <a:rPr lang="en-US" altLang="ja-JP" sz="2100" dirty="0" smtClean="0"/>
              <a:t>6/27</a:t>
            </a:r>
            <a:r>
              <a:rPr lang="ja-JP" altLang="en-US" sz="2100" dirty="0" smtClean="0"/>
              <a:t>（月）　</a:t>
            </a:r>
            <a:r>
              <a:rPr lang="en-US" altLang="ja-JP" sz="2100" dirty="0" smtClean="0"/>
              <a:t>16</a:t>
            </a:r>
            <a:r>
              <a:rPr lang="ja-JP" altLang="en-US" sz="2100" dirty="0" smtClean="0"/>
              <a:t>日間</a:t>
            </a:r>
            <a:r>
              <a:rPr lang="en-US" altLang="ja-JP" sz="2000" dirty="0" smtClean="0"/>
              <a:t/>
            </a:r>
            <a:br>
              <a:rPr lang="en-US" altLang="ja-JP" sz="2000" dirty="0" smtClean="0"/>
            </a:br>
            <a:r>
              <a:rPr lang="en-US" altLang="ja-JP" sz="2000" dirty="0" smtClean="0"/>
              <a:t>※6/28</a:t>
            </a:r>
            <a:r>
              <a:rPr lang="ja-JP" altLang="en-US" sz="2000" dirty="0" smtClean="0"/>
              <a:t>（火） </a:t>
            </a:r>
            <a:r>
              <a:rPr lang="en-US" altLang="ja-JP" sz="2000" dirty="0" smtClean="0"/>
              <a:t>16:00</a:t>
            </a:r>
            <a:r>
              <a:rPr lang="ja-JP" altLang="en-US" sz="2000" dirty="0" smtClean="0"/>
              <a:t>～ 最終報告会</a:t>
            </a:r>
            <a:r>
              <a:rPr lang="en-US" altLang="ja-JP" sz="2000" dirty="0"/>
              <a:t> </a:t>
            </a:r>
            <a:r>
              <a:rPr lang="en-US" altLang="ja-JP" sz="2000" dirty="0" smtClean="0"/>
              <a:t>@MSE</a:t>
            </a:r>
          </a:p>
          <a:p>
            <a:pPr lvl="1"/>
            <a:endParaRPr lang="en-US" altLang="ja-JP" sz="1500" dirty="0"/>
          </a:p>
          <a:p>
            <a:r>
              <a:rPr lang="ja-JP" altLang="en-US" sz="2800" dirty="0" smtClean="0"/>
              <a:t>目的</a:t>
            </a:r>
            <a:endParaRPr lang="en-US" altLang="ja-JP" sz="2800" dirty="0" smtClean="0"/>
          </a:p>
          <a:p>
            <a:pPr lvl="1"/>
            <a:r>
              <a:rPr lang="ja-JP" altLang="en-US" sz="2100" dirty="0" smtClean="0"/>
              <a:t>ツール開発を実践的に学ぶ</a:t>
            </a:r>
            <a:endParaRPr lang="en-US" altLang="ja-JP" sz="1600" dirty="0" smtClean="0"/>
          </a:p>
          <a:p>
            <a:pPr lvl="1"/>
            <a:r>
              <a:rPr lang="ja-JP" altLang="en-US" sz="2100" dirty="0" smtClean="0"/>
              <a:t>業務で</a:t>
            </a:r>
            <a:r>
              <a:rPr lang="ja-JP" altLang="en-US" sz="2100" dirty="0" smtClean="0"/>
              <a:t>使用するツール</a:t>
            </a:r>
            <a:r>
              <a:rPr lang="ja-JP" altLang="en-US" sz="2100" dirty="0" smtClean="0"/>
              <a:t>の基本を学ぶ</a:t>
            </a:r>
            <a:endParaRPr lang="en-US" altLang="ja-JP" sz="2000" dirty="0" smtClean="0"/>
          </a:p>
          <a:p>
            <a:pPr lvl="2"/>
            <a:r>
              <a:rPr lang="en-US" altLang="ja-JP" sz="1600" dirty="0" smtClean="0"/>
              <a:t>Eclipse (Plugin)</a:t>
            </a:r>
          </a:p>
          <a:p>
            <a:pPr lvl="2"/>
            <a:r>
              <a:rPr lang="en-US" altLang="ja-JP" sz="1600" dirty="0" err="1" smtClean="0"/>
              <a:t>Git</a:t>
            </a:r>
            <a:endParaRPr lang="en-US" altLang="ja-JP" sz="1600" dirty="0"/>
          </a:p>
          <a:p>
            <a:pPr lvl="1"/>
            <a:endParaRPr lang="en-US" altLang="ja-JP" sz="2100" dirty="0" smtClean="0"/>
          </a:p>
          <a:p>
            <a:r>
              <a:rPr lang="ja-JP" altLang="en-US" sz="2800" dirty="0" smtClean="0"/>
              <a:t>内容</a:t>
            </a:r>
            <a:r>
              <a:rPr lang="en-US" altLang="ja-JP" sz="2800" dirty="0"/>
              <a:t/>
            </a:r>
            <a:br>
              <a:rPr lang="en-US" altLang="ja-JP" sz="2800" dirty="0"/>
            </a:br>
            <a:r>
              <a:rPr lang="ja-JP" altLang="en-US" sz="2800" dirty="0"/>
              <a:t>① </a:t>
            </a:r>
            <a:r>
              <a:rPr lang="en-US" altLang="ja-JP" sz="2800" dirty="0"/>
              <a:t>Sirius</a:t>
            </a:r>
            <a:r>
              <a:rPr lang="ja-JP" altLang="en-US" sz="2800" dirty="0"/>
              <a:t>で作るアクティビティ図</a:t>
            </a:r>
            <a:r>
              <a:rPr lang="en-US" altLang="ja-JP" sz="2800" dirty="0"/>
              <a:t>Editor</a:t>
            </a:r>
            <a:br>
              <a:rPr lang="en-US" altLang="ja-JP" sz="2800" dirty="0"/>
            </a:br>
            <a:r>
              <a:rPr lang="ja-JP" altLang="en-US" sz="2800" dirty="0"/>
              <a:t>② </a:t>
            </a:r>
            <a:r>
              <a:rPr lang="en-US" altLang="ja-JP" sz="2800" dirty="0"/>
              <a:t>JavaFX</a:t>
            </a:r>
            <a:r>
              <a:rPr lang="ja-JP" altLang="en-US" sz="2800" dirty="0"/>
              <a:t>で</a:t>
            </a:r>
            <a:r>
              <a:rPr lang="ja-JP" altLang="en-US" sz="2800" dirty="0" smtClean="0"/>
              <a:t>作る</a:t>
            </a:r>
            <a:r>
              <a:rPr lang="en-US" altLang="ja-JP" sz="2800" dirty="0" err="1" smtClean="0"/>
              <a:t>Signal</a:t>
            </a:r>
            <a:r>
              <a:rPr lang="en-US" altLang="ja-JP" sz="2800" dirty="0" err="1" smtClean="0"/>
              <a:t>Viewer</a:t>
            </a:r>
            <a:endParaRPr lang="en-US" altLang="ja-JP" sz="2800" dirty="0"/>
          </a:p>
          <a:p>
            <a:endParaRPr lang="en-US" altLang="ja-JP" sz="2500" dirty="0" smtClean="0"/>
          </a:p>
          <a:p>
            <a:r>
              <a:rPr lang="ja-JP" altLang="en-US" sz="2800" dirty="0" smtClean="0"/>
              <a:t>成果物</a:t>
            </a:r>
            <a:endParaRPr lang="en-US" altLang="ja-JP" sz="2800" dirty="0" smtClean="0"/>
          </a:p>
          <a:p>
            <a:pPr lvl="1"/>
            <a:r>
              <a:rPr lang="ja-JP" altLang="en-US" sz="2100" dirty="0"/>
              <a:t>調査資料</a:t>
            </a:r>
            <a:endParaRPr lang="en-US" altLang="ja-JP" sz="2100" dirty="0"/>
          </a:p>
          <a:p>
            <a:pPr lvl="1"/>
            <a:r>
              <a:rPr lang="ja-JP" altLang="en-US" sz="2100" dirty="0"/>
              <a:t>設計書（</a:t>
            </a:r>
            <a:r>
              <a:rPr lang="en-US" altLang="ja-JP" sz="2100" dirty="0"/>
              <a:t>Sirius</a:t>
            </a:r>
            <a:r>
              <a:rPr lang="ja-JP" altLang="en-US" sz="2100" dirty="0"/>
              <a:t>チームのみ）</a:t>
            </a:r>
            <a:endParaRPr lang="en-US" altLang="ja-JP" sz="2100" dirty="0"/>
          </a:p>
          <a:p>
            <a:pPr lvl="1"/>
            <a:r>
              <a:rPr lang="en-US" altLang="ja-JP" sz="2100" dirty="0"/>
              <a:t>Editor/Viewer</a:t>
            </a:r>
            <a:r>
              <a:rPr lang="ja-JP" altLang="en-US" sz="2100" dirty="0"/>
              <a:t>本体</a:t>
            </a:r>
            <a:endParaRPr lang="en-US" altLang="ja-JP" sz="2100" dirty="0"/>
          </a:p>
          <a:p>
            <a:pPr lvl="1"/>
            <a:r>
              <a:rPr lang="ja-JP" altLang="en-US" sz="2100" dirty="0"/>
              <a:t>テストケース表、テスト証跡</a:t>
            </a:r>
            <a:endParaRPr lang="en-US" altLang="ja-JP" sz="2100" dirty="0"/>
          </a:p>
          <a:p>
            <a:pPr lvl="1"/>
            <a:r>
              <a:rPr lang="ja-JP" altLang="en-US" sz="2100" dirty="0"/>
              <a:t>発表資料</a:t>
            </a:r>
            <a:endParaRPr lang="en-US" altLang="ja-JP" sz="2400" dirty="0"/>
          </a:p>
          <a:p>
            <a:endParaRPr lang="en-US" altLang="ja-JP" sz="2400" dirty="0"/>
          </a:p>
          <a:p>
            <a:endParaRPr lang="en-US" altLang="ja-JP" sz="2400" dirty="0" smtClean="0"/>
          </a:p>
          <a:p>
            <a:pPr marL="457200" lvl="1" indent="0">
              <a:buNone/>
            </a:pPr>
            <a:endParaRPr lang="en-US" altLang="ja-JP" sz="2000" dirty="0"/>
          </a:p>
        </p:txBody>
      </p:sp>
    </p:spTree>
    <p:extLst>
      <p:ext uri="{BB962C8B-B14F-4D97-AF65-F5344CB8AC3E}">
        <p14:creationId xmlns:p14="http://schemas.microsoft.com/office/powerpoint/2010/main" val="3266042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前提</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体制（敬称略）</a:t>
            </a:r>
            <a:endParaRPr lang="en-US" altLang="ja-JP" sz="2800" dirty="0" smtClean="0"/>
          </a:p>
          <a:p>
            <a:pPr lvl="1"/>
            <a:r>
              <a:rPr lang="ja-JP" altLang="en-US" sz="2400" dirty="0" smtClean="0"/>
              <a:t>第２</a:t>
            </a:r>
            <a:r>
              <a:rPr lang="en-US" altLang="ja-JP" sz="2400" dirty="0" smtClean="0"/>
              <a:t>G</a:t>
            </a:r>
            <a:r>
              <a:rPr kumimoji="1" lang="ja-JP" altLang="en-US" sz="2400" dirty="0" smtClean="0"/>
              <a:t>研修担当チーム</a:t>
            </a:r>
            <a:endParaRPr kumimoji="1" lang="en-US" altLang="ja-JP" dirty="0" smtClean="0"/>
          </a:p>
          <a:p>
            <a:pPr lvl="2"/>
            <a:r>
              <a:rPr kumimoji="1" lang="ja-JP" altLang="en-US" sz="2000" dirty="0" smtClean="0"/>
              <a:t>技術サポート：坂本</a:t>
            </a:r>
            <a:r>
              <a:rPr kumimoji="1" lang="en-US" altLang="ja-JP" sz="2000" dirty="0" smtClean="0"/>
              <a:t>, </a:t>
            </a:r>
            <a:r>
              <a:rPr kumimoji="1" lang="ja-JP" altLang="en-US" sz="2000" dirty="0" smtClean="0"/>
              <a:t>吉田</a:t>
            </a:r>
            <a:r>
              <a:rPr kumimoji="1" lang="en-US" altLang="ja-JP" sz="2000" dirty="0" smtClean="0"/>
              <a:t>, </a:t>
            </a:r>
            <a:r>
              <a:rPr kumimoji="1" lang="ja-JP" altLang="en-US" sz="2000" dirty="0" smtClean="0"/>
              <a:t>柳澤</a:t>
            </a:r>
            <a:endParaRPr kumimoji="1" lang="en-US" altLang="ja-JP" sz="2000" dirty="0" smtClean="0"/>
          </a:p>
          <a:p>
            <a:pPr lvl="2"/>
            <a:r>
              <a:rPr lang="ja-JP" altLang="en-US" sz="2000" dirty="0" smtClean="0"/>
              <a:t>全般サポート：齋藤</a:t>
            </a:r>
            <a:endParaRPr lang="en-US" altLang="ja-JP" sz="2000" dirty="0" smtClean="0"/>
          </a:p>
          <a:p>
            <a:pPr lvl="2"/>
            <a:r>
              <a:rPr lang="ja-JP" altLang="en-US" sz="2000" dirty="0" smtClean="0"/>
              <a:t>（適宜サポート：森嶋</a:t>
            </a:r>
            <a:r>
              <a:rPr lang="en-US" altLang="ja-JP" sz="2000" dirty="0" smtClean="0"/>
              <a:t>, </a:t>
            </a:r>
            <a:r>
              <a:rPr lang="ja-JP" altLang="en-US" sz="2000" dirty="0" smtClean="0"/>
              <a:t>永木</a:t>
            </a:r>
            <a:r>
              <a:rPr lang="en-US" altLang="ja-JP" sz="2000" dirty="0" smtClean="0"/>
              <a:t>, </a:t>
            </a:r>
            <a:r>
              <a:rPr lang="ja-JP" altLang="en-US" sz="2000" dirty="0" smtClean="0"/>
              <a:t>阿部）</a:t>
            </a:r>
            <a:endParaRPr lang="en-US" altLang="ja-JP" sz="2000" dirty="0" smtClean="0"/>
          </a:p>
          <a:p>
            <a:pPr lvl="1"/>
            <a:r>
              <a:rPr lang="ja-JP" altLang="en-US" sz="2400" dirty="0" smtClean="0"/>
              <a:t>新人（４名）</a:t>
            </a:r>
            <a:endParaRPr lang="en-US" altLang="ja-JP" dirty="0"/>
          </a:p>
          <a:p>
            <a:pPr lvl="2"/>
            <a:r>
              <a:rPr lang="ja-JP" altLang="en-US" sz="2000" dirty="0" smtClean="0"/>
              <a:t>呉屋</a:t>
            </a:r>
            <a:r>
              <a:rPr lang="en-US" altLang="ja-JP" sz="2000" dirty="0" smtClean="0"/>
              <a:t>, </a:t>
            </a:r>
            <a:r>
              <a:rPr lang="ja-JP" altLang="en-US" sz="2000" dirty="0" smtClean="0"/>
              <a:t>久米</a:t>
            </a:r>
            <a:r>
              <a:rPr lang="en-US" altLang="ja-JP" sz="2000" dirty="0" smtClean="0"/>
              <a:t>, </a:t>
            </a:r>
            <a:r>
              <a:rPr lang="ja-JP" altLang="en-US" sz="2000" dirty="0" smtClean="0"/>
              <a:t>本間</a:t>
            </a:r>
            <a:r>
              <a:rPr lang="en-US" altLang="ja-JP" sz="2000" dirty="0" smtClean="0"/>
              <a:t>, </a:t>
            </a:r>
            <a:r>
              <a:rPr lang="ja-JP" altLang="en-US" sz="2000" dirty="0" smtClean="0"/>
              <a:t>横田</a:t>
            </a:r>
            <a:endParaRPr lang="en-US" altLang="ja-JP" sz="2000" dirty="0" smtClean="0"/>
          </a:p>
          <a:p>
            <a:pPr lvl="2"/>
            <a:endParaRPr lang="en-US" altLang="ja-JP" sz="2000" dirty="0"/>
          </a:p>
        </p:txBody>
      </p:sp>
    </p:spTree>
    <p:extLst>
      <p:ext uri="{BB962C8B-B14F-4D97-AF65-F5344CB8AC3E}">
        <p14:creationId xmlns:p14="http://schemas.microsoft.com/office/powerpoint/2010/main" val="1941152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設計書と調査資料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設計書</a:t>
            </a:r>
            <a:endParaRPr kumimoji="1" lang="en-US" altLang="ja-JP" dirty="0" smtClean="0"/>
          </a:p>
          <a:p>
            <a:pPr lvl="1"/>
            <a:r>
              <a:rPr lang="ja-JP" altLang="en-US" dirty="0" smtClean="0"/>
              <a:t>基本設計</a:t>
            </a:r>
            <a:endParaRPr lang="en-US" altLang="ja-JP" dirty="0" smtClean="0"/>
          </a:p>
          <a:p>
            <a:pPr lvl="1"/>
            <a:r>
              <a:rPr lang="ja-JP" altLang="en-US" dirty="0"/>
              <a:t>外部</a:t>
            </a:r>
            <a:r>
              <a:rPr lang="ja-JP" altLang="en-US" dirty="0" smtClean="0"/>
              <a:t>設計</a:t>
            </a:r>
            <a:endParaRPr lang="en-US" altLang="ja-JP" dirty="0" smtClean="0"/>
          </a:p>
          <a:p>
            <a:pPr lvl="1"/>
            <a:r>
              <a:rPr lang="ja-JP" altLang="en-US" dirty="0" smtClean="0"/>
              <a:t>（処理設計）</a:t>
            </a:r>
            <a:endParaRPr lang="en-US" altLang="ja-JP" dirty="0" smtClean="0"/>
          </a:p>
          <a:p>
            <a:endParaRPr lang="en-US" altLang="ja-JP" dirty="0" smtClean="0"/>
          </a:p>
          <a:p>
            <a:r>
              <a:rPr lang="ja-JP" altLang="en-US" dirty="0" smtClean="0"/>
              <a:t>調査資料</a:t>
            </a:r>
            <a:endParaRPr lang="en-US" altLang="ja-JP" dirty="0" smtClean="0"/>
          </a:p>
          <a:p>
            <a:pPr lvl="1"/>
            <a:r>
              <a:rPr lang="en-US" altLang="ja-JP" dirty="0" smtClean="0"/>
              <a:t>Sirius</a:t>
            </a:r>
            <a:r>
              <a:rPr lang="ja-JP" altLang="en-US" dirty="0" smtClean="0"/>
              <a:t>の操作手順</a:t>
            </a:r>
            <a:endParaRPr lang="en-US" altLang="ja-JP" dirty="0" smtClean="0"/>
          </a:p>
          <a:p>
            <a:pPr lvl="1"/>
            <a:r>
              <a:rPr kumimoji="1" lang="en-US" altLang="ja-JP" dirty="0" smtClean="0"/>
              <a:t>Sirius</a:t>
            </a:r>
            <a:r>
              <a:rPr kumimoji="1" lang="ja-JP" altLang="en-US" dirty="0" smtClean="0"/>
              <a:t>で用意されていないノードの形を使う場合のコーディング</a:t>
            </a:r>
            <a:endParaRPr kumimoji="1" lang="en-US" altLang="ja-JP" dirty="0" smtClean="0"/>
          </a:p>
          <a:p>
            <a:pPr lvl="1"/>
            <a:r>
              <a:rPr kumimoji="1" lang="ja-JP" altLang="en-US" dirty="0" smtClean="0"/>
              <a:t>（チュートリアル日本語化）</a:t>
            </a:r>
            <a:endParaRPr kumimoji="1" lang="ja-JP" altLang="en-US" dirty="0"/>
          </a:p>
        </p:txBody>
      </p:sp>
    </p:spTree>
    <p:extLst>
      <p:ext uri="{BB962C8B-B14F-4D97-AF65-F5344CB8AC3E}">
        <p14:creationId xmlns:p14="http://schemas.microsoft.com/office/powerpoint/2010/main" val="811096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研修の進め方</a:t>
            </a:r>
            <a:r>
              <a:rPr lang="ja-JP" altLang="en-US" sz="2800" dirty="0" smtClean="0"/>
              <a:t>（</a:t>
            </a:r>
            <a:r>
              <a:rPr lang="en-US" altLang="ja-JP" sz="2800" dirty="0" smtClean="0"/>
              <a:t>JavaFX</a:t>
            </a:r>
            <a:r>
              <a:rPr lang="ja-JP" altLang="en-US" sz="2800" dirty="0" smtClean="0"/>
              <a:t>チーム：本間さん</a:t>
            </a:r>
            <a:r>
              <a:rPr lang="en-US" altLang="ja-JP" sz="2800" dirty="0" smtClean="0"/>
              <a:t>,</a:t>
            </a:r>
            <a:r>
              <a:rPr lang="ja-JP" altLang="en-US" sz="2800" dirty="0" smtClean="0"/>
              <a:t>横田さん）</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en-US" altLang="ja-JP" dirty="0" smtClean="0"/>
              <a:t>JavaFX</a:t>
            </a:r>
            <a:r>
              <a:rPr kumimoji="1" lang="ja-JP" altLang="en-US" dirty="0" smtClean="0"/>
              <a:t>調査と導入</a:t>
            </a:r>
            <a:endParaRPr kumimoji="1" lang="en-US" altLang="ja-JP" dirty="0" smtClean="0"/>
          </a:p>
          <a:p>
            <a:endParaRPr lang="en-US" altLang="ja-JP" dirty="0"/>
          </a:p>
          <a:p>
            <a:r>
              <a:rPr lang="ja-JP" altLang="en-US" dirty="0" smtClean="0"/>
              <a:t>要件の確認</a:t>
            </a:r>
            <a:r>
              <a:rPr lang="ja-JP" altLang="en-US" dirty="0"/>
              <a:t>　</a:t>
            </a:r>
            <a:r>
              <a:rPr lang="ja-JP" altLang="en-US" dirty="0" smtClean="0"/>
              <a:t>　→ 資料を読む</a:t>
            </a:r>
            <a:endParaRPr lang="en-US" altLang="ja-JP" dirty="0" smtClean="0"/>
          </a:p>
          <a:p>
            <a:pPr lvl="1"/>
            <a:r>
              <a:rPr kumimoji="1" lang="ja-JP" altLang="en-US" dirty="0" smtClean="0"/>
              <a:t>入力値の形式</a:t>
            </a:r>
            <a:endParaRPr kumimoji="1" lang="en-US" altLang="ja-JP" dirty="0" smtClean="0"/>
          </a:p>
          <a:p>
            <a:pPr lvl="1"/>
            <a:r>
              <a:rPr lang="ja-JP" altLang="en-US" dirty="0" smtClean="0"/>
              <a:t>ユーザの操作手順</a:t>
            </a:r>
            <a:endParaRPr kumimoji="1" lang="en-US" altLang="ja-JP" dirty="0" smtClean="0"/>
          </a:p>
          <a:p>
            <a:pPr lvl="1"/>
            <a:r>
              <a:rPr lang="en-US" altLang="ja-JP" dirty="0"/>
              <a:t> </a:t>
            </a:r>
            <a:r>
              <a:rPr lang="en-US" altLang="ja-JP" dirty="0" smtClean="0"/>
              <a:t>Viewer</a:t>
            </a:r>
            <a:r>
              <a:rPr lang="ja-JP" altLang="en-US" dirty="0" smtClean="0"/>
              <a:t>イメージ</a:t>
            </a:r>
            <a:endParaRPr kumimoji="1" lang="en-US" altLang="ja-JP" dirty="0" smtClean="0"/>
          </a:p>
          <a:p>
            <a:endParaRPr kumimoji="1" lang="en-US" altLang="ja-JP" dirty="0" smtClean="0"/>
          </a:p>
          <a:p>
            <a:r>
              <a:rPr kumimoji="1" lang="ja-JP" altLang="en-US" dirty="0" smtClean="0"/>
              <a:t>実装</a:t>
            </a:r>
            <a:r>
              <a:rPr lang="ja-JP" altLang="en-US" dirty="0"/>
              <a:t>（</a:t>
            </a:r>
            <a:r>
              <a:rPr kumimoji="1" lang="en-US" altLang="ja-JP" dirty="0" smtClean="0"/>
              <a:t>Viewer</a:t>
            </a:r>
            <a:r>
              <a:rPr kumimoji="1" lang="ja-JP" altLang="en-US" dirty="0" smtClean="0"/>
              <a:t>作成</a:t>
            </a:r>
            <a:r>
              <a:rPr lang="ja-JP" altLang="en-US" dirty="0"/>
              <a:t>）</a:t>
            </a:r>
            <a:endParaRPr lang="en-US" altLang="ja-JP" dirty="0" smtClean="0"/>
          </a:p>
          <a:p>
            <a:pPr lvl="1"/>
            <a:r>
              <a:rPr lang="en-US" altLang="ja-JP" dirty="0"/>
              <a:t>Importer</a:t>
            </a:r>
            <a:r>
              <a:rPr lang="ja-JP" altLang="en-US" dirty="0" smtClean="0"/>
              <a:t>側、</a:t>
            </a:r>
            <a:r>
              <a:rPr lang="en-US" altLang="ja-JP" dirty="0" smtClean="0"/>
              <a:t>Viewer</a:t>
            </a:r>
            <a:r>
              <a:rPr lang="ja-JP" altLang="en-US" dirty="0" smtClean="0"/>
              <a:t>側で分担</a:t>
            </a:r>
            <a:endParaRPr lang="en-US" altLang="ja-JP" dirty="0" smtClean="0"/>
          </a:p>
          <a:p>
            <a:pPr lvl="1"/>
            <a:endParaRPr lang="en-US" altLang="ja-JP" dirty="0" smtClean="0"/>
          </a:p>
          <a:p>
            <a:r>
              <a:rPr lang="ja-JP" altLang="en-US" dirty="0" smtClean="0"/>
              <a:t>テスト</a:t>
            </a:r>
            <a:endParaRPr lang="en-US" altLang="ja-JP" dirty="0" smtClean="0"/>
          </a:p>
          <a:p>
            <a:pPr lvl="1"/>
            <a:r>
              <a:rPr lang="ja-JP" altLang="en-US" dirty="0" smtClean="0"/>
              <a:t>観点洗い出し</a:t>
            </a:r>
            <a:endParaRPr lang="en-US" altLang="ja-JP" dirty="0" smtClean="0"/>
          </a:p>
          <a:p>
            <a:pPr lvl="1"/>
            <a:r>
              <a:rPr lang="ja-JP" altLang="en-US" dirty="0" smtClean="0"/>
              <a:t>ケース作成</a:t>
            </a:r>
            <a:endParaRPr lang="en-US" altLang="ja-JP" dirty="0" smtClean="0"/>
          </a:p>
          <a:p>
            <a:pPr lvl="1"/>
            <a:r>
              <a:rPr lang="ja-JP" altLang="en-US" dirty="0" smtClean="0"/>
              <a:t>実施</a:t>
            </a:r>
            <a:endParaRPr lang="en-US" altLang="ja-JP" dirty="0" smtClean="0"/>
          </a:p>
          <a:p>
            <a:endParaRPr lang="en-US" altLang="ja-JP" dirty="0" smtClean="0"/>
          </a:p>
          <a:p>
            <a:endParaRPr lang="en-US" altLang="ja-JP" dirty="0" smtClean="0"/>
          </a:p>
          <a:p>
            <a:endParaRPr lang="en-US" altLang="ja-JP" dirty="0" smtClean="0"/>
          </a:p>
          <a:p>
            <a:r>
              <a:rPr lang="ja-JP" altLang="en-US" dirty="0" smtClean="0"/>
              <a:t>成果物レビュー</a:t>
            </a:r>
            <a:endParaRPr lang="en-US" altLang="ja-JP" dirty="0" smtClean="0"/>
          </a:p>
        </p:txBody>
      </p:sp>
      <p:sp>
        <p:nvSpPr>
          <p:cNvPr id="4" name="下矢印 3"/>
          <p:cNvSpPr/>
          <p:nvPr/>
        </p:nvSpPr>
        <p:spPr>
          <a:xfrm>
            <a:off x="7118474" y="1407303"/>
            <a:ext cx="484632" cy="5095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下矢印 4"/>
          <p:cNvSpPr/>
          <p:nvPr/>
        </p:nvSpPr>
        <p:spPr>
          <a:xfrm>
            <a:off x="7118474" y="2356567"/>
            <a:ext cx="484632" cy="928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下矢印 6"/>
          <p:cNvSpPr/>
          <p:nvPr/>
        </p:nvSpPr>
        <p:spPr>
          <a:xfrm>
            <a:off x="7118474" y="5949280"/>
            <a:ext cx="484632" cy="293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下矢印 13"/>
          <p:cNvSpPr/>
          <p:nvPr/>
        </p:nvSpPr>
        <p:spPr>
          <a:xfrm>
            <a:off x="7118474" y="3717032"/>
            <a:ext cx="484632" cy="7034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下矢印 14"/>
          <p:cNvSpPr/>
          <p:nvPr/>
        </p:nvSpPr>
        <p:spPr>
          <a:xfrm>
            <a:off x="7118474" y="4894357"/>
            <a:ext cx="484632" cy="293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7118474" y="5366682"/>
            <a:ext cx="461665" cy="438582"/>
          </a:xfrm>
          <a:prstGeom prst="rect">
            <a:avLst/>
          </a:prstGeom>
          <a:noFill/>
        </p:spPr>
        <p:txBody>
          <a:bodyPr vert="eaVert" wrap="none" rtlCol="0">
            <a:spAutoFit/>
          </a:bodyPr>
          <a:lstStyle/>
          <a:p>
            <a:r>
              <a:rPr kumimoji="1" lang="ja-JP" altLang="en-US" dirty="0" smtClean="0"/>
              <a:t>・・・</a:t>
            </a:r>
            <a:endParaRPr kumimoji="1" lang="ja-JP" altLang="en-US" dirty="0"/>
          </a:p>
        </p:txBody>
      </p:sp>
      <p:sp>
        <p:nvSpPr>
          <p:cNvPr id="9" name="正方形/長方形 8"/>
          <p:cNvSpPr/>
          <p:nvPr/>
        </p:nvSpPr>
        <p:spPr>
          <a:xfrm>
            <a:off x="6444208" y="3284984"/>
            <a:ext cx="1833164" cy="4265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dirty="0"/>
              <a:t>コード</a:t>
            </a:r>
            <a:r>
              <a:rPr kumimoji="1" lang="ja-JP" altLang="en-US" dirty="0" smtClean="0"/>
              <a:t>レビュー</a:t>
            </a:r>
            <a:endParaRPr kumimoji="1" lang="ja-JP" altLang="en-US" dirty="0"/>
          </a:p>
        </p:txBody>
      </p:sp>
      <p:sp>
        <p:nvSpPr>
          <p:cNvPr id="10" name="正方形/長方形 9"/>
          <p:cNvSpPr/>
          <p:nvPr/>
        </p:nvSpPr>
        <p:spPr>
          <a:xfrm>
            <a:off x="6444208" y="6242785"/>
            <a:ext cx="1833164" cy="4265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dirty="0"/>
              <a:t>成果物</a:t>
            </a:r>
            <a:r>
              <a:rPr kumimoji="1" lang="ja-JP" altLang="en-US" dirty="0" smtClean="0"/>
              <a:t>レビュー</a:t>
            </a:r>
            <a:endParaRPr kumimoji="1" lang="ja-JP" altLang="en-US" dirty="0"/>
          </a:p>
        </p:txBody>
      </p:sp>
      <p:sp>
        <p:nvSpPr>
          <p:cNvPr id="11" name="正方形/長方形 10"/>
          <p:cNvSpPr/>
          <p:nvPr/>
        </p:nvSpPr>
        <p:spPr>
          <a:xfrm>
            <a:off x="6444208" y="1916832"/>
            <a:ext cx="1833164" cy="4265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dirty="0" smtClean="0"/>
              <a:t>要件説明</a:t>
            </a:r>
            <a:endParaRPr kumimoji="1" lang="ja-JP" altLang="en-US" dirty="0"/>
          </a:p>
        </p:txBody>
      </p:sp>
      <p:sp>
        <p:nvSpPr>
          <p:cNvPr id="12" name="正方形/長方形 11"/>
          <p:cNvSpPr/>
          <p:nvPr/>
        </p:nvSpPr>
        <p:spPr>
          <a:xfrm>
            <a:off x="6444208" y="980728"/>
            <a:ext cx="1833164" cy="4265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dirty="0"/>
              <a:t>導入</a:t>
            </a:r>
            <a:r>
              <a:rPr lang="ja-JP" altLang="en-US" dirty="0" smtClean="0"/>
              <a:t>説明</a:t>
            </a:r>
            <a:endParaRPr kumimoji="1" lang="ja-JP" altLang="en-US" dirty="0"/>
          </a:p>
        </p:txBody>
      </p:sp>
      <p:sp>
        <p:nvSpPr>
          <p:cNvPr id="13" name="正方形/長方形 12"/>
          <p:cNvSpPr/>
          <p:nvPr/>
        </p:nvSpPr>
        <p:spPr>
          <a:xfrm>
            <a:off x="6444208" y="4437112"/>
            <a:ext cx="1833164" cy="4265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dirty="0"/>
              <a:t>テスト</a:t>
            </a:r>
            <a:r>
              <a:rPr kumimoji="1" lang="ja-JP" altLang="en-US" dirty="0" smtClean="0"/>
              <a:t>レビュー</a:t>
            </a:r>
            <a:endParaRPr kumimoji="1" lang="ja-JP" altLang="en-US" dirty="0"/>
          </a:p>
        </p:txBody>
      </p:sp>
    </p:spTree>
    <p:extLst>
      <p:ext uri="{BB962C8B-B14F-4D97-AF65-F5344CB8AC3E}">
        <p14:creationId xmlns:p14="http://schemas.microsoft.com/office/powerpoint/2010/main" val="2676813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研修中の予定（</a:t>
            </a:r>
            <a:r>
              <a:rPr kumimoji="1" lang="en-US" altLang="ja-JP" dirty="0" smtClean="0"/>
              <a:t>JavaFX</a:t>
            </a:r>
            <a:r>
              <a:rPr kumimoji="1" lang="ja-JP" altLang="en-US" dirty="0" smtClean="0"/>
              <a:t>）</a:t>
            </a:r>
            <a:endParaRPr kumimoji="1" lang="ja-JP" altLang="en-US" dirty="0"/>
          </a:p>
        </p:txBody>
      </p:sp>
      <p:graphicFrame>
        <p:nvGraphicFramePr>
          <p:cNvPr id="4" name="表 3"/>
          <p:cNvGraphicFramePr>
            <a:graphicFrameLocks noGrp="1"/>
          </p:cNvGraphicFramePr>
          <p:nvPr>
            <p:extLst/>
          </p:nvPr>
        </p:nvGraphicFramePr>
        <p:xfrm>
          <a:off x="179511" y="908721"/>
          <a:ext cx="8568955" cy="4768183"/>
        </p:xfrm>
        <a:graphic>
          <a:graphicData uri="http://schemas.openxmlformats.org/drawingml/2006/table">
            <a:tbl>
              <a:tblPr firstRow="1" bandRow="1">
                <a:tableStyleId>{5940675A-B579-460E-94D1-54222C63F5DA}</a:tableStyleId>
              </a:tblPr>
              <a:tblGrid>
                <a:gridCol w="504057"/>
                <a:gridCol w="1123325"/>
                <a:gridCol w="1123325"/>
                <a:gridCol w="1123325"/>
                <a:gridCol w="1123325"/>
                <a:gridCol w="1123325"/>
                <a:gridCol w="476657"/>
                <a:gridCol w="1971616"/>
              </a:tblGrid>
              <a:tr h="437601">
                <a:tc>
                  <a:txBody>
                    <a:bodyPr/>
                    <a:lstStyle/>
                    <a:p>
                      <a:r>
                        <a:rPr kumimoji="1" lang="ja-JP" altLang="en-US" dirty="0" smtClean="0"/>
                        <a:t>日</a:t>
                      </a:r>
                      <a:endParaRPr kumimoji="1" lang="ja-JP" altLang="en-US" dirty="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ja-JP" altLang="en-US" dirty="0" smtClean="0"/>
                        <a:t>月</a:t>
                      </a:r>
                      <a:endParaRPr kumimoji="1" lang="ja-JP" altLang="en-US" dirty="0"/>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kumimoji="1" lang="ja-JP" altLang="en-US" dirty="0" smtClean="0"/>
                        <a:t>火</a:t>
                      </a:r>
                      <a:endParaRPr kumimoji="1" lang="ja-JP" altLang="en-US" dirty="0"/>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kumimoji="1" lang="ja-JP" altLang="en-US" dirty="0" smtClean="0"/>
                        <a:t>水</a:t>
                      </a:r>
                      <a:endParaRPr kumimoji="1" lang="ja-JP" altLang="en-US" dirty="0"/>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kumimoji="1" lang="ja-JP" altLang="en-US" dirty="0" smtClean="0"/>
                        <a:t>木</a:t>
                      </a:r>
                      <a:endParaRPr kumimoji="1" lang="ja-JP" altLang="en-US" dirty="0"/>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kumimoji="1" lang="ja-JP" altLang="en-US" dirty="0" smtClean="0"/>
                        <a:t>金</a:t>
                      </a:r>
                      <a:endParaRPr kumimoji="1" lang="ja-JP" altLang="en-US" dirty="0"/>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kumimoji="1" lang="ja-JP" altLang="en-US" dirty="0" smtClean="0"/>
                        <a:t>土</a:t>
                      </a:r>
                      <a:endParaRPr kumimoji="1" lang="ja-JP" altLang="en-US" dirty="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kumimoji="1" lang="ja-JP" altLang="en-US" dirty="0" smtClean="0"/>
                        <a:t>　チーム側タスク</a:t>
                      </a:r>
                      <a:endParaRPr kumimoji="1" lang="en-US" altLang="ja-JP" dirty="0" smtClean="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1071288">
                <a:tc>
                  <a:txBody>
                    <a:bodyPr/>
                    <a:lstStyle/>
                    <a:p>
                      <a:r>
                        <a:rPr kumimoji="1" lang="en-US" altLang="ja-JP" dirty="0" smtClean="0"/>
                        <a:t>6/5</a:t>
                      </a:r>
                      <a:endParaRPr kumimoji="1" lang="ja-JP" altLang="en-US" dirty="0"/>
                    </a:p>
                  </a:txBody>
                  <a:tcPr>
                    <a:lnL w="2857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r>
                        <a:rPr kumimoji="1" lang="en-US" altLang="ja-JP" dirty="0" smtClean="0"/>
                        <a:t>6</a:t>
                      </a:r>
                      <a:br>
                        <a:rPr kumimoji="1" lang="en-US" altLang="ja-JP" dirty="0" smtClean="0"/>
                      </a:br>
                      <a:endParaRPr kumimoji="1" lang="en-US" altLang="ja-JP" dirty="0" smtClean="0"/>
                    </a:p>
                    <a:p>
                      <a:r>
                        <a:rPr kumimoji="1" lang="ja-JP" altLang="en-US" sz="1400" dirty="0" smtClean="0"/>
                        <a:t>導入説明</a:t>
                      </a:r>
                      <a:endParaRPr kumimoji="1" lang="en-US" altLang="ja-JP" sz="1400" dirty="0" smtClean="0"/>
                    </a:p>
                    <a:p>
                      <a:r>
                        <a:rPr kumimoji="1" lang="ja-JP" altLang="en-US" sz="1400" dirty="0" smtClean="0"/>
                        <a:t>環境構築</a:t>
                      </a:r>
                      <a:endParaRPr kumimoji="1" lang="en-US" altLang="ja-JP" sz="1600" dirty="0" smtClean="0"/>
                    </a:p>
                  </a:txBody>
                  <a:tcPr>
                    <a:lnT w="19050" cap="flat" cmpd="sng" algn="ctr">
                      <a:solidFill>
                        <a:schemeClr val="tx1"/>
                      </a:solidFill>
                      <a:prstDash val="solid"/>
                      <a:round/>
                      <a:headEnd type="none" w="med" len="med"/>
                      <a:tailEnd type="none" w="med" len="med"/>
                    </a:lnT>
                  </a:tcPr>
                </a:tc>
                <a:tc>
                  <a:txBody>
                    <a:bodyPr/>
                    <a:lstStyle/>
                    <a:p>
                      <a:r>
                        <a:rPr kumimoji="1" lang="en-US" altLang="ja-JP" dirty="0" smtClean="0"/>
                        <a:t>7</a:t>
                      </a:r>
                      <a:r>
                        <a:rPr kumimoji="1" lang="ja-JP" altLang="en-US" dirty="0" smtClean="0"/>
                        <a:t>　</a:t>
                      </a:r>
                      <a:endParaRPr kumimoji="1" lang="ja-JP" altLang="en-US" dirty="0"/>
                    </a:p>
                  </a:txBody>
                  <a:tcPr>
                    <a:lnT w="19050" cap="flat" cmpd="sng" algn="ctr">
                      <a:solidFill>
                        <a:schemeClr val="tx1"/>
                      </a:solidFill>
                      <a:prstDash val="solid"/>
                      <a:round/>
                      <a:headEnd type="none" w="med" len="med"/>
                      <a:tailEnd type="none" w="med" len="med"/>
                    </a:lnT>
                  </a:tcPr>
                </a:tc>
                <a:tc>
                  <a:txBody>
                    <a:bodyPr/>
                    <a:lstStyle/>
                    <a:p>
                      <a:r>
                        <a:rPr kumimoji="1" lang="en-US" altLang="ja-JP" dirty="0" smtClean="0"/>
                        <a:t>8</a:t>
                      </a:r>
                      <a:endParaRPr kumimoji="1" lang="ja-JP" altLang="en-US" dirty="0"/>
                    </a:p>
                  </a:txBody>
                  <a:tcPr>
                    <a:lnT w="19050" cap="flat" cmpd="sng" algn="ctr">
                      <a:solidFill>
                        <a:schemeClr val="tx1"/>
                      </a:solidFill>
                      <a:prstDash val="solid"/>
                      <a:round/>
                      <a:headEnd type="none" w="med" len="med"/>
                      <a:tailEnd type="none" w="med" len="med"/>
                    </a:lnT>
                  </a:tcPr>
                </a:tc>
                <a:tc>
                  <a:txBody>
                    <a:bodyPr/>
                    <a:lstStyle/>
                    <a:p>
                      <a:r>
                        <a:rPr kumimoji="1" lang="en-US" altLang="ja-JP" dirty="0" smtClean="0"/>
                        <a:t>9</a:t>
                      </a:r>
                      <a:br>
                        <a:rPr kumimoji="1" lang="en-US" altLang="ja-JP" dirty="0" smtClean="0"/>
                      </a:br>
                      <a:endParaRPr kumimoji="1" lang="ja-JP" altLang="en-US" dirty="0"/>
                    </a:p>
                  </a:txBody>
                  <a:tcPr>
                    <a:lnT w="19050" cap="flat" cmpd="sng" algn="ctr">
                      <a:solidFill>
                        <a:schemeClr val="tx1"/>
                      </a:solidFill>
                      <a:prstDash val="solid"/>
                      <a:round/>
                      <a:headEnd type="none" w="med" len="med"/>
                      <a:tailEnd type="none" w="med" len="med"/>
                    </a:lnT>
                  </a:tcPr>
                </a:tc>
                <a:tc>
                  <a:txBody>
                    <a:bodyPr/>
                    <a:lstStyle/>
                    <a:p>
                      <a:r>
                        <a:rPr kumimoji="1" lang="en-US" altLang="ja-JP" dirty="0" smtClean="0"/>
                        <a:t>10</a:t>
                      </a:r>
                      <a:endParaRPr kumimoji="1" lang="ja-JP" altLang="en-US" dirty="0"/>
                    </a:p>
                  </a:txBody>
                  <a:tcPr>
                    <a:lnT w="19050" cap="flat" cmpd="sng" algn="ctr">
                      <a:solidFill>
                        <a:schemeClr val="tx1"/>
                      </a:solidFill>
                      <a:prstDash val="solid"/>
                      <a:round/>
                      <a:headEnd type="none" w="med" len="med"/>
                      <a:tailEnd type="none" w="med" len="med"/>
                    </a:lnT>
                  </a:tcPr>
                </a:tc>
                <a:tc>
                  <a:txBody>
                    <a:bodyPr/>
                    <a:lstStyle/>
                    <a:p>
                      <a:r>
                        <a:rPr kumimoji="1" lang="en-US" altLang="ja-JP" dirty="0" smtClean="0"/>
                        <a:t>11</a:t>
                      </a:r>
                      <a:endParaRPr kumimoji="1" lang="ja-JP" altLang="en-US" dirty="0"/>
                    </a:p>
                  </a:txBody>
                  <a:tcPr>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accent5">
                        <a:lumMod val="40000"/>
                        <a:lumOff val="60000"/>
                      </a:schemeClr>
                    </a:solidFill>
                  </a:tcPr>
                </a:tc>
                <a:tc>
                  <a:txBody>
                    <a:bodyPr/>
                    <a:lstStyle/>
                    <a:p>
                      <a:r>
                        <a:rPr kumimoji="1" lang="ja-JP" altLang="en-US" sz="1600" dirty="0" smtClean="0"/>
                        <a:t>導入説明</a:t>
                      </a:r>
                      <a:endParaRPr kumimoji="1" lang="en-US" altLang="ja-JP" sz="1600" dirty="0" smtClean="0"/>
                    </a:p>
                    <a:p>
                      <a:r>
                        <a:rPr kumimoji="1" lang="ja-JP" altLang="en-US" sz="1600" dirty="0" smtClean="0"/>
                        <a:t>　・目的</a:t>
                      </a:r>
                      <a:endParaRPr kumimoji="1" lang="en-US" altLang="ja-JP" sz="1600" dirty="0" smtClean="0"/>
                    </a:p>
                    <a:p>
                      <a:r>
                        <a:rPr kumimoji="1" lang="ja-JP" altLang="en-US" sz="1600" dirty="0" smtClean="0"/>
                        <a:t>　・要件定義</a:t>
                      </a:r>
                      <a:r>
                        <a:rPr kumimoji="1" lang="en-US" altLang="ja-JP" sz="1600" dirty="0" smtClean="0"/>
                        <a:t/>
                      </a:r>
                      <a:br>
                        <a:rPr kumimoji="1" lang="en-US" altLang="ja-JP" sz="1600" dirty="0" smtClean="0"/>
                      </a:br>
                      <a:endParaRPr kumimoji="1" lang="en-US" altLang="ja-JP" sz="1600" dirty="0" smtClean="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r>
              <a:tr h="1094003">
                <a:tc>
                  <a:txBody>
                    <a:bodyPr/>
                    <a:lstStyle/>
                    <a:p>
                      <a:r>
                        <a:rPr kumimoji="1" lang="en-US" altLang="ja-JP" dirty="0" smtClean="0"/>
                        <a:t>12</a:t>
                      </a:r>
                      <a:endParaRPr kumimoji="1" lang="ja-JP" altLang="en-US" dirty="0"/>
                    </a:p>
                  </a:txBody>
                  <a:tcPr>
                    <a:lnL w="28575" cap="flat" cmpd="sng" algn="ctr">
                      <a:solidFill>
                        <a:schemeClr val="tx1"/>
                      </a:solidFill>
                      <a:prstDash val="solid"/>
                      <a:round/>
                      <a:headEnd type="none" w="med" len="med"/>
                      <a:tailEnd type="none" w="med" len="med"/>
                    </a:lnL>
                    <a:solidFill>
                      <a:schemeClr val="accent2">
                        <a:lumMod val="40000"/>
                        <a:lumOff val="60000"/>
                      </a:schemeClr>
                    </a:solidFill>
                  </a:tcPr>
                </a:tc>
                <a:tc>
                  <a:txBody>
                    <a:bodyPr/>
                    <a:lstStyle/>
                    <a:p>
                      <a:r>
                        <a:rPr kumimoji="1" lang="en-US" altLang="ja-JP" dirty="0" smtClean="0"/>
                        <a:t>13</a:t>
                      </a:r>
                      <a:endParaRPr kumimoji="1" lang="ja-JP" altLang="en-US" dirty="0"/>
                    </a:p>
                  </a:txBody>
                  <a:tcPr/>
                </a:tc>
                <a:tc>
                  <a:txBody>
                    <a:bodyPr/>
                    <a:lstStyle/>
                    <a:p>
                      <a:r>
                        <a:rPr kumimoji="1" lang="en-US" altLang="ja-JP" dirty="0" smtClean="0"/>
                        <a:t>14</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en-US" altLang="ja-JP" dirty="0" smtClean="0"/>
                        <a:t>16</a:t>
                      </a:r>
                      <a:endParaRPr kumimoji="1" lang="ja-JP" altLang="en-US" dirty="0"/>
                    </a:p>
                  </a:txBody>
                  <a:tcPr/>
                </a:tc>
                <a:tc>
                  <a:txBody>
                    <a:bodyPr/>
                    <a:lstStyle/>
                    <a:p>
                      <a:r>
                        <a:rPr kumimoji="1" lang="en-US" altLang="ja-JP" dirty="0" smtClean="0"/>
                        <a:t>17</a:t>
                      </a:r>
                      <a:endParaRPr kumimoji="1" lang="ja-JP" altLang="en-US" dirty="0"/>
                    </a:p>
                  </a:txBody>
                  <a:tcPr/>
                </a:tc>
                <a:tc>
                  <a:txBody>
                    <a:bodyPr/>
                    <a:lstStyle/>
                    <a:p>
                      <a:r>
                        <a:rPr kumimoji="1" lang="en-US" altLang="ja-JP" dirty="0" smtClean="0"/>
                        <a:t>18</a:t>
                      </a:r>
                      <a:endParaRPr kumimoji="1" lang="ja-JP" altLang="en-US" dirty="0"/>
                    </a:p>
                  </a:txBody>
                  <a:tcPr>
                    <a:lnR w="28575"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r>
                        <a:rPr kumimoji="1" lang="ja-JP" altLang="en-US" sz="1600" dirty="0" smtClean="0"/>
                        <a:t>コードレビュー</a:t>
                      </a:r>
                      <a:endParaRPr kumimoji="1" lang="en-US" altLang="ja-JP" sz="1600" dirty="0" smtClean="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noFill/>
                  </a:tcPr>
                </a:tc>
              </a:tr>
              <a:tr h="1094003">
                <a:tc>
                  <a:txBody>
                    <a:bodyPr/>
                    <a:lstStyle/>
                    <a:p>
                      <a:r>
                        <a:rPr kumimoji="1" lang="en-US" altLang="ja-JP" dirty="0" smtClean="0"/>
                        <a:t>19</a:t>
                      </a:r>
                      <a:endParaRPr kumimoji="1" lang="ja-JP" altLang="en-US" dirty="0"/>
                    </a:p>
                  </a:txBody>
                  <a:tcPr>
                    <a:lnL w="28575" cap="flat" cmpd="sng" algn="ctr">
                      <a:solidFill>
                        <a:schemeClr val="tx1"/>
                      </a:solidFill>
                      <a:prstDash val="solid"/>
                      <a:round/>
                      <a:headEnd type="none" w="med" len="med"/>
                      <a:tailEnd type="none" w="med" len="med"/>
                    </a:lnL>
                    <a:solidFill>
                      <a:schemeClr val="accent2">
                        <a:lumMod val="40000"/>
                        <a:lumOff val="60000"/>
                      </a:schemeClr>
                    </a:solidFill>
                  </a:tcPr>
                </a:tc>
                <a:tc>
                  <a:txBody>
                    <a:bodyPr/>
                    <a:lstStyle/>
                    <a:p>
                      <a:r>
                        <a:rPr kumimoji="1" lang="en-US" altLang="ja-JP" dirty="0" smtClean="0"/>
                        <a:t>20</a:t>
                      </a:r>
                      <a:endParaRPr kumimoji="1" lang="ja-JP" altLang="en-US" dirty="0"/>
                    </a:p>
                  </a:txBody>
                  <a:tcPr/>
                </a:tc>
                <a:tc>
                  <a:txBody>
                    <a:bodyPr/>
                    <a:lstStyle/>
                    <a:p>
                      <a:r>
                        <a:rPr kumimoji="1" lang="en-US" altLang="ja-JP" dirty="0" smtClean="0"/>
                        <a:t>21</a:t>
                      </a:r>
                      <a:endParaRPr kumimoji="1" lang="ja-JP" altLang="en-US" dirty="0"/>
                    </a:p>
                  </a:txBody>
                  <a:tcPr/>
                </a:tc>
                <a:tc>
                  <a:txBody>
                    <a:bodyPr/>
                    <a:lstStyle/>
                    <a:p>
                      <a:r>
                        <a:rPr kumimoji="1" lang="en-US" altLang="ja-JP" dirty="0" smtClean="0"/>
                        <a:t>22</a:t>
                      </a:r>
                      <a:endParaRPr kumimoji="1" lang="ja-JP" altLang="en-US" dirty="0"/>
                    </a:p>
                  </a:txBody>
                  <a:tcPr/>
                </a:tc>
                <a:tc>
                  <a:txBody>
                    <a:bodyPr/>
                    <a:lstStyle/>
                    <a:p>
                      <a:r>
                        <a:rPr kumimoji="1" lang="en-US" altLang="ja-JP" dirty="0" smtClean="0"/>
                        <a:t>23</a:t>
                      </a:r>
                      <a:endParaRPr kumimoji="1" lang="ja-JP" altLang="en-US" dirty="0"/>
                    </a:p>
                  </a:txBody>
                  <a:tcPr/>
                </a:tc>
                <a:tc>
                  <a:txBody>
                    <a:bodyPr/>
                    <a:lstStyle/>
                    <a:p>
                      <a:r>
                        <a:rPr kumimoji="1" lang="en-US" altLang="ja-JP" dirty="0" smtClean="0"/>
                        <a:t>24</a:t>
                      </a:r>
                      <a:endParaRPr kumimoji="1" lang="ja-JP" altLang="en-US" dirty="0"/>
                    </a:p>
                  </a:txBody>
                  <a:tcPr/>
                </a:tc>
                <a:tc>
                  <a:txBody>
                    <a:bodyPr/>
                    <a:lstStyle/>
                    <a:p>
                      <a:r>
                        <a:rPr kumimoji="1" lang="en-US" altLang="ja-JP" dirty="0" smtClean="0"/>
                        <a:t>25</a:t>
                      </a:r>
                      <a:endParaRPr kumimoji="1" lang="ja-JP" altLang="en-US" dirty="0"/>
                    </a:p>
                  </a:txBody>
                  <a:tcPr>
                    <a:lnR w="28575"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コードレビュー</a:t>
                      </a:r>
                      <a:endParaRPr kumimoji="1" lang="en-US" altLang="ja-JP"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テストケース</a:t>
                      </a:r>
                      <a:r>
                        <a:rPr kumimoji="1" lang="en-US" altLang="ja-JP" sz="1600" dirty="0" smtClean="0"/>
                        <a:t>/</a:t>
                      </a:r>
                      <a:r>
                        <a:rPr kumimoji="1" lang="ja-JP" altLang="en-US" sz="1600" dirty="0" smtClean="0"/>
                        <a:t>証跡レビュー</a:t>
                      </a:r>
                      <a:endParaRPr kumimoji="1" lang="en-US" altLang="ja-JP"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発表練習</a:t>
                      </a:r>
                      <a:endParaRPr kumimoji="1" lang="ja-JP" alt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noFill/>
                  </a:tcPr>
                </a:tc>
              </a:tr>
              <a:tr h="1071288">
                <a:tc>
                  <a:txBody>
                    <a:bodyPr/>
                    <a:lstStyle/>
                    <a:p>
                      <a:r>
                        <a:rPr kumimoji="1" lang="en-US" altLang="ja-JP" dirty="0" smtClean="0"/>
                        <a:t>26</a:t>
                      </a:r>
                      <a:endParaRPr kumimoji="1" lang="ja-JP" altLang="en-US" dirty="0"/>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smtClean="0"/>
                        <a:t>27</a:t>
                      </a:r>
                    </a:p>
                  </a:txBody>
                  <a:tcPr>
                    <a:lnB w="28575" cap="flat" cmpd="sng" algn="ctr">
                      <a:solidFill>
                        <a:schemeClr val="tx1"/>
                      </a:solidFill>
                      <a:prstDash val="solid"/>
                      <a:round/>
                      <a:headEnd type="none" w="med" len="med"/>
                      <a:tailEnd type="none" w="med" len="med"/>
                    </a:lnB>
                  </a:tcPr>
                </a:tc>
                <a:tc>
                  <a:txBody>
                    <a:bodyPr/>
                    <a:lstStyle/>
                    <a:p>
                      <a:r>
                        <a:rPr kumimoji="1" lang="en-US" altLang="ja-JP" dirty="0" smtClean="0"/>
                        <a:t>28</a:t>
                      </a:r>
                      <a:endParaRPr kumimoji="1" lang="ja-JP" altLang="en-US" dirty="0"/>
                    </a:p>
                  </a:txBody>
                  <a:tcPr>
                    <a:lnB w="28575" cap="flat" cmpd="sng" algn="ctr">
                      <a:solidFill>
                        <a:schemeClr val="tx1"/>
                      </a:solidFill>
                      <a:prstDash val="solid"/>
                      <a:round/>
                      <a:headEnd type="none" w="med" len="med"/>
                      <a:tailEnd type="none" w="med" len="med"/>
                    </a:lnB>
                  </a:tcPr>
                </a:tc>
                <a:tc>
                  <a:txBody>
                    <a:bodyPr/>
                    <a:lstStyle/>
                    <a:p>
                      <a:r>
                        <a:rPr kumimoji="1" lang="en-US" altLang="ja-JP" dirty="0" smtClean="0"/>
                        <a:t>29</a:t>
                      </a:r>
                      <a:endParaRPr kumimoji="1" lang="ja-JP" altLang="en-US" dirty="0"/>
                    </a:p>
                  </a:txBody>
                  <a:tcPr>
                    <a:lnB w="28575" cap="flat" cmpd="sng" algn="ctr">
                      <a:solidFill>
                        <a:schemeClr val="tx1"/>
                      </a:solidFill>
                      <a:prstDash val="solid"/>
                      <a:round/>
                      <a:headEnd type="none" w="med" len="med"/>
                      <a:tailEnd type="none" w="med" len="med"/>
                    </a:lnB>
                  </a:tcPr>
                </a:tc>
                <a:tc>
                  <a:txBody>
                    <a:bodyPr/>
                    <a:lstStyle/>
                    <a:p>
                      <a:r>
                        <a:rPr kumimoji="1" lang="en-US" altLang="ja-JP" dirty="0" smtClean="0"/>
                        <a:t>30</a:t>
                      </a:r>
                      <a:endParaRPr kumimoji="1" lang="ja-JP" altLang="en-US" dirty="0"/>
                    </a:p>
                  </a:txBody>
                  <a:tcPr>
                    <a:lnB w="28575" cap="flat" cmpd="sng" algn="ctr">
                      <a:solidFill>
                        <a:schemeClr val="tx1"/>
                      </a:solidFill>
                      <a:prstDash val="solid"/>
                      <a:round/>
                      <a:headEnd type="none" w="med" len="med"/>
                      <a:tailEnd type="none" w="med" len="med"/>
                    </a:lnB>
                  </a:tcPr>
                </a:tc>
                <a:tc>
                  <a:txBody>
                    <a:bodyPr/>
                    <a:lstStyle/>
                    <a:p>
                      <a:r>
                        <a:rPr kumimoji="1" lang="en-US" altLang="ja-JP" dirty="0" smtClean="0"/>
                        <a:t>7/1</a:t>
                      </a:r>
                      <a:endParaRPr kumimoji="1" lang="ja-JP" altLang="en-US" dirty="0"/>
                    </a:p>
                  </a:txBody>
                  <a:tcPr>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r>
            </a:tbl>
          </a:graphicData>
        </a:graphic>
      </p:graphicFrame>
      <p:sp>
        <p:nvSpPr>
          <p:cNvPr id="8" name="正方形/長方形 7"/>
          <p:cNvSpPr/>
          <p:nvPr/>
        </p:nvSpPr>
        <p:spPr>
          <a:xfrm>
            <a:off x="1814108" y="4678536"/>
            <a:ext cx="1106424" cy="10297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左右矢印 5"/>
          <p:cNvSpPr/>
          <p:nvPr/>
        </p:nvSpPr>
        <p:spPr>
          <a:xfrm>
            <a:off x="1885332" y="5025210"/>
            <a:ext cx="3237332" cy="586405"/>
          </a:xfrm>
          <a:prstGeom prst="leftRightArrow">
            <a:avLst>
              <a:gd name="adj1" fmla="val 70964"/>
              <a:gd name="adj2"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最終</a:t>
            </a:r>
            <a:r>
              <a:rPr lang="ja-JP" alt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報告会</a:t>
            </a:r>
            <a:endParaRPr kumimoji="1" lang="ja-JP" alt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9" name="テキスト ボックス 8"/>
          <p:cNvSpPr txBox="1"/>
          <p:nvPr/>
        </p:nvSpPr>
        <p:spPr>
          <a:xfrm>
            <a:off x="1457537" y="6020504"/>
            <a:ext cx="1818319" cy="369332"/>
          </a:xfrm>
          <a:prstGeom prst="rect">
            <a:avLst/>
          </a:prstGeom>
          <a:noFill/>
        </p:spPr>
        <p:txBody>
          <a:bodyPr wrap="none" rtlCol="0">
            <a:spAutoFit/>
          </a:bodyPr>
          <a:lstStyle/>
          <a:p>
            <a:r>
              <a:rPr kumimoji="1" lang="ja-JP" altLang="en-US" b="1" dirty="0" smtClean="0">
                <a:solidFill>
                  <a:srgbClr val="FF0000"/>
                </a:solidFill>
              </a:rPr>
              <a:t>キャッツ発表日</a:t>
            </a:r>
            <a:endParaRPr kumimoji="1" lang="ja-JP" altLang="en-US" b="1" dirty="0">
              <a:solidFill>
                <a:srgbClr val="FF0000"/>
              </a:solidFill>
            </a:endParaRPr>
          </a:p>
        </p:txBody>
      </p:sp>
      <p:cxnSp>
        <p:nvCxnSpPr>
          <p:cNvPr id="11" name="直線矢印コネクタ 10"/>
          <p:cNvCxnSpPr>
            <a:stCxn id="9" idx="0"/>
            <a:endCxn id="8" idx="2"/>
          </p:cNvCxnSpPr>
          <p:nvPr/>
        </p:nvCxnSpPr>
        <p:spPr>
          <a:xfrm flipV="1">
            <a:off x="2366697" y="5708250"/>
            <a:ext cx="623" cy="31225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755576" y="1641500"/>
            <a:ext cx="831273" cy="2648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200" dirty="0" smtClean="0">
                <a:solidFill>
                  <a:schemeClr val="tx1"/>
                </a:solidFill>
              </a:rPr>
              <a:t>研修開始</a:t>
            </a:r>
            <a:endParaRPr kumimoji="1" lang="ja-JP" altLang="en-US" sz="1200" dirty="0">
              <a:solidFill>
                <a:schemeClr val="tx1"/>
              </a:solidFill>
            </a:endParaRPr>
          </a:p>
        </p:txBody>
      </p:sp>
      <p:sp>
        <p:nvSpPr>
          <p:cNvPr id="15" name="左右矢印 14"/>
          <p:cNvSpPr/>
          <p:nvPr/>
        </p:nvSpPr>
        <p:spPr>
          <a:xfrm>
            <a:off x="1850936" y="1593565"/>
            <a:ext cx="4393376" cy="364112"/>
          </a:xfrm>
          <a:prstGeom prst="leftRightArrow">
            <a:avLst>
              <a:gd name="adj1" fmla="val 70964"/>
              <a:gd name="adj2" fmla="val 3031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400" dirty="0" smtClean="0"/>
              <a:t>調査</a:t>
            </a:r>
            <a:endParaRPr lang="en-US" altLang="ja-JP" sz="1400" dirty="0" smtClean="0"/>
          </a:p>
        </p:txBody>
      </p:sp>
      <p:sp>
        <p:nvSpPr>
          <p:cNvPr id="20" name="左右矢印 19"/>
          <p:cNvSpPr/>
          <p:nvPr/>
        </p:nvSpPr>
        <p:spPr>
          <a:xfrm>
            <a:off x="725096" y="2811408"/>
            <a:ext cx="5519216" cy="364112"/>
          </a:xfrm>
          <a:prstGeom prst="leftRightArrow">
            <a:avLst>
              <a:gd name="adj1" fmla="val 70964"/>
              <a:gd name="adj2" fmla="val 4596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solidFill>
                  <a:schemeClr val="tx1"/>
                </a:solidFill>
              </a:rPr>
              <a:t>実装</a:t>
            </a:r>
            <a:endParaRPr kumimoji="1" lang="en-US" altLang="ja-JP" sz="1400" dirty="0" smtClean="0">
              <a:solidFill>
                <a:schemeClr val="tx1"/>
              </a:solidFill>
            </a:endParaRPr>
          </a:p>
        </p:txBody>
      </p:sp>
      <p:sp>
        <p:nvSpPr>
          <p:cNvPr id="21" name="左右矢印 20"/>
          <p:cNvSpPr/>
          <p:nvPr/>
        </p:nvSpPr>
        <p:spPr>
          <a:xfrm>
            <a:off x="683568" y="3886448"/>
            <a:ext cx="1106017" cy="364112"/>
          </a:xfrm>
          <a:prstGeom prst="leftRightArrow">
            <a:avLst>
              <a:gd name="adj1" fmla="val 70964"/>
              <a:gd name="adj2" fmla="val 4596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solidFill>
                  <a:schemeClr val="tx1"/>
                </a:solidFill>
              </a:rPr>
              <a:t>実装</a:t>
            </a:r>
            <a:endParaRPr kumimoji="1" lang="en-US" altLang="ja-JP" sz="1400" dirty="0" smtClean="0">
              <a:solidFill>
                <a:schemeClr val="tx1"/>
              </a:solidFill>
            </a:endParaRPr>
          </a:p>
        </p:txBody>
      </p:sp>
      <p:sp>
        <p:nvSpPr>
          <p:cNvPr id="22" name="左右矢印 21"/>
          <p:cNvSpPr/>
          <p:nvPr/>
        </p:nvSpPr>
        <p:spPr>
          <a:xfrm>
            <a:off x="1835696" y="3856976"/>
            <a:ext cx="2165149" cy="364112"/>
          </a:xfrm>
          <a:prstGeom prst="leftRightArrow">
            <a:avLst>
              <a:gd name="adj1" fmla="val 70964"/>
              <a:gd name="adj2" fmla="val 4596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solidFill>
                  <a:schemeClr val="tx1"/>
                </a:solidFill>
              </a:rPr>
              <a:t>テスト</a:t>
            </a:r>
            <a:endParaRPr kumimoji="1" lang="en-US" altLang="ja-JP" sz="1400" dirty="0" smtClean="0">
              <a:solidFill>
                <a:schemeClr val="tx1"/>
              </a:solidFill>
            </a:endParaRPr>
          </a:p>
        </p:txBody>
      </p:sp>
      <p:sp>
        <p:nvSpPr>
          <p:cNvPr id="25" name="左右矢印 24"/>
          <p:cNvSpPr/>
          <p:nvPr/>
        </p:nvSpPr>
        <p:spPr>
          <a:xfrm>
            <a:off x="658167" y="5000476"/>
            <a:ext cx="1152127" cy="645047"/>
          </a:xfrm>
          <a:prstGeom prst="leftRightArrow">
            <a:avLst>
              <a:gd name="adj1" fmla="val 70964"/>
              <a:gd name="adj2" fmla="val 25604"/>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400" dirty="0" smtClean="0">
                <a:solidFill>
                  <a:schemeClr val="tx1"/>
                </a:solidFill>
              </a:rPr>
              <a:t>発表資料</a:t>
            </a:r>
            <a:r>
              <a:rPr lang="ja-JP" altLang="en-US" sz="1400" dirty="0">
                <a:solidFill>
                  <a:schemeClr val="tx1"/>
                </a:solidFill>
              </a:rPr>
              <a:t>作成</a:t>
            </a:r>
            <a:endParaRPr lang="en-US" altLang="ja-JP" sz="1400" dirty="0" smtClean="0">
              <a:solidFill>
                <a:schemeClr val="tx1"/>
              </a:solidFill>
            </a:endParaRPr>
          </a:p>
        </p:txBody>
      </p:sp>
      <p:sp>
        <p:nvSpPr>
          <p:cNvPr id="26" name="角丸四角形吹き出し 25"/>
          <p:cNvSpPr/>
          <p:nvPr/>
        </p:nvSpPr>
        <p:spPr>
          <a:xfrm>
            <a:off x="5724128" y="4949077"/>
            <a:ext cx="1832248" cy="947164"/>
          </a:xfrm>
          <a:prstGeom prst="wedgeRoundRectCallout">
            <a:avLst>
              <a:gd name="adj1" fmla="val -49497"/>
              <a:gd name="adj2" fmla="val -9943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研修の振り返り</a:t>
            </a:r>
            <a:endParaRPr lang="en-US" altLang="ja-JP" dirty="0" smtClean="0"/>
          </a:p>
          <a:p>
            <a:pPr algn="ctr"/>
            <a:r>
              <a:rPr lang="ja-JP" altLang="en-US" dirty="0" smtClean="0"/>
              <a:t>発表練習</a:t>
            </a:r>
            <a:endParaRPr lang="en-US" altLang="ja-JP" dirty="0" smtClean="0"/>
          </a:p>
        </p:txBody>
      </p:sp>
      <p:sp>
        <p:nvSpPr>
          <p:cNvPr id="17" name="左右矢印 16"/>
          <p:cNvSpPr/>
          <p:nvPr/>
        </p:nvSpPr>
        <p:spPr>
          <a:xfrm>
            <a:off x="1835695" y="1996585"/>
            <a:ext cx="2152660" cy="361054"/>
          </a:xfrm>
          <a:prstGeom prst="leftRightArrow">
            <a:avLst>
              <a:gd name="adj1" fmla="val 70964"/>
              <a:gd name="adj2" fmla="val 4596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smtClean="0">
                <a:solidFill>
                  <a:schemeClr val="tx1"/>
                </a:solidFill>
              </a:rPr>
              <a:t>要件確認</a:t>
            </a:r>
            <a:endParaRPr kumimoji="1" lang="en-US" altLang="ja-JP" sz="1400" dirty="0" smtClean="0">
              <a:solidFill>
                <a:schemeClr val="tx1"/>
              </a:solidFill>
            </a:endParaRPr>
          </a:p>
        </p:txBody>
      </p:sp>
      <p:sp>
        <p:nvSpPr>
          <p:cNvPr id="27" name="左右矢印 26"/>
          <p:cNvSpPr/>
          <p:nvPr/>
        </p:nvSpPr>
        <p:spPr>
          <a:xfrm>
            <a:off x="4092592" y="3858738"/>
            <a:ext cx="2154490" cy="400523"/>
          </a:xfrm>
          <a:prstGeom prst="leftRightArrow">
            <a:avLst>
              <a:gd name="adj1" fmla="val 70964"/>
              <a:gd name="adj2" fmla="val 364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400" dirty="0" smtClean="0">
                <a:solidFill>
                  <a:schemeClr val="tx1"/>
                </a:solidFill>
              </a:rPr>
              <a:t>発表資料</a:t>
            </a:r>
            <a:r>
              <a:rPr lang="ja-JP" altLang="en-US" sz="1400" dirty="0">
                <a:solidFill>
                  <a:schemeClr val="tx1"/>
                </a:solidFill>
              </a:rPr>
              <a:t>作成</a:t>
            </a:r>
            <a:endParaRPr lang="en-US" altLang="ja-JP" sz="1400" dirty="0" smtClean="0">
              <a:solidFill>
                <a:schemeClr val="tx1"/>
              </a:solidFill>
            </a:endParaRPr>
          </a:p>
        </p:txBody>
      </p:sp>
      <p:sp>
        <p:nvSpPr>
          <p:cNvPr id="19" name="左右矢印 18"/>
          <p:cNvSpPr/>
          <p:nvPr/>
        </p:nvSpPr>
        <p:spPr>
          <a:xfrm>
            <a:off x="4100288" y="2013796"/>
            <a:ext cx="2127896" cy="364112"/>
          </a:xfrm>
          <a:prstGeom prst="leftRightArrow">
            <a:avLst>
              <a:gd name="adj1" fmla="val 70964"/>
              <a:gd name="adj2" fmla="val 4596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solidFill>
                  <a:schemeClr val="tx1"/>
                </a:solidFill>
              </a:rPr>
              <a:t>実装</a:t>
            </a:r>
            <a:endParaRPr kumimoji="1" lang="en-US" altLang="ja-JP" sz="1400" dirty="0" smtClean="0">
              <a:solidFill>
                <a:schemeClr val="tx1"/>
              </a:solidFill>
            </a:endParaRPr>
          </a:p>
        </p:txBody>
      </p:sp>
    </p:spTree>
    <p:extLst>
      <p:ext uri="{BB962C8B-B14F-4D97-AF65-F5344CB8AC3E}">
        <p14:creationId xmlns:p14="http://schemas.microsoft.com/office/powerpoint/2010/main" val="3316581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研修の進め方</a:t>
            </a:r>
            <a:r>
              <a:rPr lang="ja-JP" altLang="en-US" sz="2800" dirty="0" smtClean="0"/>
              <a:t>（</a:t>
            </a:r>
            <a:r>
              <a:rPr lang="en-US" altLang="ja-JP" sz="2800" dirty="0" smtClean="0"/>
              <a:t>Sirius</a:t>
            </a:r>
            <a:r>
              <a:rPr lang="ja-JP" altLang="en-US" sz="2800" dirty="0" smtClean="0"/>
              <a:t>チーム：久米さん</a:t>
            </a:r>
            <a:r>
              <a:rPr lang="en-US" altLang="ja-JP" sz="2800" dirty="0" smtClean="0"/>
              <a:t>,</a:t>
            </a:r>
            <a:r>
              <a:rPr lang="ja-JP" altLang="en-US" sz="2800" dirty="0" smtClean="0"/>
              <a:t>呉屋さん）</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r>
              <a:rPr lang="en-US" altLang="ja-JP" dirty="0" smtClean="0"/>
              <a:t>Sirius</a:t>
            </a:r>
            <a:r>
              <a:rPr lang="ja-JP" altLang="en-US" dirty="0" smtClean="0"/>
              <a:t>調査</a:t>
            </a:r>
            <a:r>
              <a:rPr kumimoji="1" lang="ja-JP" altLang="en-US" dirty="0" smtClean="0"/>
              <a:t>と導入</a:t>
            </a:r>
            <a:endParaRPr kumimoji="1" lang="en-US" altLang="ja-JP" dirty="0" smtClean="0"/>
          </a:p>
          <a:p>
            <a:pPr lvl="1"/>
            <a:r>
              <a:rPr lang="ja-JP" altLang="en-US" dirty="0" smtClean="0"/>
              <a:t>アクティビティ図の勉強</a:t>
            </a:r>
            <a:endParaRPr lang="en-US" altLang="ja-JP" dirty="0" smtClean="0"/>
          </a:p>
          <a:p>
            <a:pPr lvl="1"/>
            <a:r>
              <a:rPr lang="en-US" altLang="ja-JP" dirty="0" smtClean="0"/>
              <a:t>Sirius</a:t>
            </a:r>
            <a:r>
              <a:rPr lang="ja-JP" altLang="en-US" dirty="0" smtClean="0"/>
              <a:t>調査（チュートリアル実施）</a:t>
            </a:r>
            <a:endParaRPr lang="en-US" altLang="ja-JP" dirty="0" smtClean="0"/>
          </a:p>
          <a:p>
            <a:pPr lvl="1"/>
            <a:r>
              <a:rPr lang="ja-JP" altLang="en-US" dirty="0" smtClean="0"/>
              <a:t>調査資料まとめ</a:t>
            </a:r>
            <a:endParaRPr lang="en-US" altLang="ja-JP" dirty="0" smtClean="0"/>
          </a:p>
          <a:p>
            <a:pPr marL="0" indent="0">
              <a:buNone/>
            </a:pPr>
            <a:endParaRPr lang="en-US" altLang="ja-JP" dirty="0" smtClean="0"/>
          </a:p>
          <a:p>
            <a:r>
              <a:rPr lang="ja-JP" altLang="en-US" dirty="0" smtClean="0"/>
              <a:t>要件の確認</a:t>
            </a:r>
            <a:endParaRPr lang="en-US" altLang="ja-JP" dirty="0" smtClean="0"/>
          </a:p>
          <a:p>
            <a:endParaRPr kumimoji="1" lang="en-US" altLang="ja-JP" dirty="0" smtClean="0"/>
          </a:p>
          <a:p>
            <a:r>
              <a:rPr kumimoji="1" lang="ja-JP" altLang="en-US" dirty="0" smtClean="0"/>
              <a:t>設計</a:t>
            </a:r>
            <a:endParaRPr kumimoji="1" lang="en-US" altLang="ja-JP" dirty="0" smtClean="0"/>
          </a:p>
          <a:p>
            <a:pPr lvl="1"/>
            <a:r>
              <a:rPr lang="ja-JP" altLang="en-US" dirty="0"/>
              <a:t>基本</a:t>
            </a:r>
            <a:r>
              <a:rPr lang="ja-JP" altLang="en-US" dirty="0" smtClean="0"/>
              <a:t>設計書</a:t>
            </a:r>
            <a:endParaRPr lang="en-US" altLang="ja-JP" dirty="0" smtClean="0"/>
          </a:p>
          <a:p>
            <a:pPr lvl="1"/>
            <a:r>
              <a:rPr kumimoji="1" lang="ja-JP" altLang="en-US" dirty="0"/>
              <a:t>外部</a:t>
            </a:r>
            <a:r>
              <a:rPr kumimoji="1" lang="ja-JP" altLang="en-US" dirty="0" smtClean="0"/>
              <a:t>設計書</a:t>
            </a:r>
            <a:endParaRPr kumimoji="1" lang="en-US" altLang="ja-JP" dirty="0" smtClean="0"/>
          </a:p>
          <a:p>
            <a:pPr lvl="1"/>
            <a:r>
              <a:rPr lang="ja-JP" altLang="en-US" dirty="0" smtClean="0"/>
              <a:t>（処理設計書）</a:t>
            </a:r>
            <a:endParaRPr kumimoji="1" lang="en-US" altLang="ja-JP" dirty="0" smtClean="0"/>
          </a:p>
          <a:p>
            <a:endParaRPr kumimoji="1" lang="en-US" altLang="ja-JP" dirty="0" smtClean="0"/>
          </a:p>
          <a:p>
            <a:r>
              <a:rPr kumimoji="1" lang="ja-JP" altLang="en-US" dirty="0" smtClean="0"/>
              <a:t>実装</a:t>
            </a:r>
            <a:r>
              <a:rPr lang="ja-JP" altLang="en-US" dirty="0"/>
              <a:t>（</a:t>
            </a:r>
            <a:r>
              <a:rPr kumimoji="1" lang="ja-JP" altLang="en-US" dirty="0" smtClean="0"/>
              <a:t>エディタ作成）</a:t>
            </a:r>
            <a:endParaRPr lang="en-US" altLang="ja-JP" dirty="0" smtClean="0"/>
          </a:p>
          <a:p>
            <a:pPr lvl="1"/>
            <a:r>
              <a:rPr lang="ja-JP" altLang="en-US" dirty="0" smtClean="0"/>
              <a:t>処理側、モデル側に分かれて作業を行う</a:t>
            </a:r>
            <a:endParaRPr lang="en-US" altLang="ja-JP" dirty="0" smtClean="0"/>
          </a:p>
          <a:p>
            <a:endParaRPr lang="en-US" altLang="ja-JP" dirty="0" smtClean="0"/>
          </a:p>
          <a:p>
            <a:r>
              <a:rPr lang="ja-JP" altLang="en-US" dirty="0" smtClean="0"/>
              <a:t>テスト</a:t>
            </a:r>
            <a:endParaRPr lang="en-US" altLang="ja-JP" dirty="0" smtClean="0"/>
          </a:p>
          <a:p>
            <a:pPr lvl="1"/>
            <a:r>
              <a:rPr lang="ja-JP" altLang="en-US" dirty="0" smtClean="0"/>
              <a:t>観点洗い出し　（時間がなければ省略して齋藤が作成）</a:t>
            </a:r>
            <a:endParaRPr lang="en-US" altLang="ja-JP" dirty="0" smtClean="0"/>
          </a:p>
          <a:p>
            <a:pPr lvl="1"/>
            <a:r>
              <a:rPr lang="ja-JP" altLang="en-US" dirty="0" smtClean="0"/>
              <a:t>ケース作成　（同上）</a:t>
            </a:r>
            <a:endParaRPr lang="en-US" altLang="ja-JP" dirty="0" smtClean="0"/>
          </a:p>
          <a:p>
            <a:pPr lvl="1"/>
            <a:r>
              <a:rPr lang="ja-JP" altLang="en-US" dirty="0" smtClean="0"/>
              <a:t>実施</a:t>
            </a:r>
            <a:endParaRPr lang="en-US" altLang="ja-JP" dirty="0" smtClean="0"/>
          </a:p>
          <a:p>
            <a:pPr lvl="1"/>
            <a:endParaRPr lang="en-US" altLang="ja-JP" dirty="0" smtClean="0"/>
          </a:p>
          <a:p>
            <a:pPr lvl="1"/>
            <a:endParaRPr lang="en-US" altLang="ja-JP" dirty="0"/>
          </a:p>
          <a:p>
            <a:pPr lvl="1"/>
            <a:endParaRPr lang="en-US" altLang="ja-JP" dirty="0"/>
          </a:p>
          <a:p>
            <a:r>
              <a:rPr lang="ja-JP" altLang="en-US" dirty="0" smtClean="0"/>
              <a:t>成果物レビュー</a:t>
            </a:r>
            <a:endParaRPr lang="en-US" altLang="ja-JP" dirty="0" smtClean="0"/>
          </a:p>
        </p:txBody>
      </p:sp>
      <p:sp>
        <p:nvSpPr>
          <p:cNvPr id="10" name="下矢印 9"/>
          <p:cNvSpPr/>
          <p:nvPr/>
        </p:nvSpPr>
        <p:spPr>
          <a:xfrm>
            <a:off x="7118474" y="1407303"/>
            <a:ext cx="484632" cy="5095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下矢印 10"/>
          <p:cNvSpPr/>
          <p:nvPr/>
        </p:nvSpPr>
        <p:spPr>
          <a:xfrm>
            <a:off x="7118474" y="2356567"/>
            <a:ext cx="484632" cy="558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7118474" y="3341333"/>
            <a:ext cx="484632" cy="447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7118474" y="5369694"/>
            <a:ext cx="484632" cy="723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6444208" y="2914758"/>
            <a:ext cx="1833164" cy="4265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設計レビュー</a:t>
            </a:r>
            <a:endParaRPr kumimoji="1" lang="ja-JP" altLang="en-US" dirty="0"/>
          </a:p>
        </p:txBody>
      </p:sp>
      <p:sp>
        <p:nvSpPr>
          <p:cNvPr id="6" name="正方形/長方形 5"/>
          <p:cNvSpPr/>
          <p:nvPr/>
        </p:nvSpPr>
        <p:spPr>
          <a:xfrm>
            <a:off x="6444208" y="3789040"/>
            <a:ext cx="1833164" cy="4265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dirty="0"/>
              <a:t>コード</a:t>
            </a:r>
            <a:r>
              <a:rPr kumimoji="1" lang="ja-JP" altLang="en-US" dirty="0" smtClean="0"/>
              <a:t>レビュー</a:t>
            </a:r>
            <a:endParaRPr kumimoji="1" lang="ja-JP" altLang="en-US" dirty="0"/>
          </a:p>
        </p:txBody>
      </p:sp>
      <p:sp>
        <p:nvSpPr>
          <p:cNvPr id="7" name="正方形/長方形 6"/>
          <p:cNvSpPr/>
          <p:nvPr/>
        </p:nvSpPr>
        <p:spPr>
          <a:xfrm>
            <a:off x="6444208" y="6093296"/>
            <a:ext cx="1833164" cy="4265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dirty="0"/>
              <a:t>成果物</a:t>
            </a:r>
            <a:r>
              <a:rPr kumimoji="1" lang="ja-JP" altLang="en-US" dirty="0" smtClean="0"/>
              <a:t>レビュー</a:t>
            </a:r>
            <a:endParaRPr kumimoji="1" lang="ja-JP" altLang="en-US" dirty="0"/>
          </a:p>
        </p:txBody>
      </p:sp>
      <p:sp>
        <p:nvSpPr>
          <p:cNvPr id="8" name="正方形/長方形 7"/>
          <p:cNvSpPr/>
          <p:nvPr/>
        </p:nvSpPr>
        <p:spPr>
          <a:xfrm>
            <a:off x="6444208" y="1916832"/>
            <a:ext cx="1833164" cy="4265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dirty="0" smtClean="0"/>
              <a:t>要件説明</a:t>
            </a:r>
            <a:endParaRPr kumimoji="1" lang="ja-JP" altLang="en-US" dirty="0"/>
          </a:p>
        </p:txBody>
      </p:sp>
      <p:sp>
        <p:nvSpPr>
          <p:cNvPr id="9" name="正方形/長方形 8"/>
          <p:cNvSpPr/>
          <p:nvPr/>
        </p:nvSpPr>
        <p:spPr>
          <a:xfrm>
            <a:off x="6444208" y="980728"/>
            <a:ext cx="1833164" cy="4265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dirty="0"/>
              <a:t>導入</a:t>
            </a:r>
            <a:r>
              <a:rPr lang="ja-JP" altLang="en-US" dirty="0" smtClean="0"/>
              <a:t>説明</a:t>
            </a:r>
            <a:endParaRPr kumimoji="1" lang="ja-JP" altLang="en-US" dirty="0"/>
          </a:p>
        </p:txBody>
      </p:sp>
      <p:sp>
        <p:nvSpPr>
          <p:cNvPr id="14" name="正方形/長方形 13"/>
          <p:cNvSpPr/>
          <p:nvPr/>
        </p:nvSpPr>
        <p:spPr>
          <a:xfrm>
            <a:off x="6444208" y="4943119"/>
            <a:ext cx="1833164" cy="4265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dirty="0"/>
              <a:t>テスト</a:t>
            </a:r>
            <a:r>
              <a:rPr kumimoji="1" lang="ja-JP" altLang="en-US" dirty="0" smtClean="0"/>
              <a:t>レビュー</a:t>
            </a:r>
            <a:endParaRPr kumimoji="1" lang="ja-JP" altLang="en-US" dirty="0"/>
          </a:p>
        </p:txBody>
      </p:sp>
      <p:sp>
        <p:nvSpPr>
          <p:cNvPr id="15" name="下矢印 14"/>
          <p:cNvSpPr/>
          <p:nvPr/>
        </p:nvSpPr>
        <p:spPr>
          <a:xfrm>
            <a:off x="7118474" y="4239641"/>
            <a:ext cx="484632" cy="7034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8319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研修中の予定</a:t>
            </a:r>
            <a:r>
              <a:rPr kumimoji="1" lang="en-US" altLang="ja-JP" dirty="0" smtClean="0"/>
              <a:t>(Sirius)</a:t>
            </a:r>
            <a:endParaRPr kumimoji="1" lang="ja-JP" altLang="en-US" dirty="0"/>
          </a:p>
        </p:txBody>
      </p:sp>
      <p:graphicFrame>
        <p:nvGraphicFramePr>
          <p:cNvPr id="4" name="表 3"/>
          <p:cNvGraphicFramePr>
            <a:graphicFrameLocks noGrp="1"/>
          </p:cNvGraphicFramePr>
          <p:nvPr>
            <p:extLst/>
          </p:nvPr>
        </p:nvGraphicFramePr>
        <p:xfrm>
          <a:off x="179511" y="908721"/>
          <a:ext cx="8568955" cy="4768183"/>
        </p:xfrm>
        <a:graphic>
          <a:graphicData uri="http://schemas.openxmlformats.org/drawingml/2006/table">
            <a:tbl>
              <a:tblPr firstRow="1" bandRow="1">
                <a:tableStyleId>{5940675A-B579-460E-94D1-54222C63F5DA}</a:tableStyleId>
              </a:tblPr>
              <a:tblGrid>
                <a:gridCol w="504057"/>
                <a:gridCol w="1123325"/>
                <a:gridCol w="1123325"/>
                <a:gridCol w="1123325"/>
                <a:gridCol w="1123325"/>
                <a:gridCol w="1123325"/>
                <a:gridCol w="476657"/>
                <a:gridCol w="1971616"/>
              </a:tblGrid>
              <a:tr h="437601">
                <a:tc>
                  <a:txBody>
                    <a:bodyPr/>
                    <a:lstStyle/>
                    <a:p>
                      <a:r>
                        <a:rPr kumimoji="1" lang="ja-JP" altLang="en-US" dirty="0" smtClean="0"/>
                        <a:t>日</a:t>
                      </a:r>
                      <a:endParaRPr kumimoji="1" lang="ja-JP" altLang="en-US" dirty="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ja-JP" altLang="en-US" dirty="0" smtClean="0"/>
                        <a:t>月</a:t>
                      </a:r>
                      <a:endParaRPr kumimoji="1" lang="ja-JP" altLang="en-US" dirty="0"/>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kumimoji="1" lang="ja-JP" altLang="en-US" dirty="0" smtClean="0"/>
                        <a:t>火</a:t>
                      </a:r>
                      <a:endParaRPr kumimoji="1" lang="ja-JP" altLang="en-US" dirty="0"/>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kumimoji="1" lang="ja-JP" altLang="en-US" dirty="0" smtClean="0"/>
                        <a:t>水</a:t>
                      </a:r>
                      <a:endParaRPr kumimoji="1" lang="ja-JP" altLang="en-US" dirty="0"/>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kumimoji="1" lang="ja-JP" altLang="en-US" dirty="0" smtClean="0"/>
                        <a:t>木</a:t>
                      </a:r>
                      <a:endParaRPr kumimoji="1" lang="ja-JP" altLang="en-US" dirty="0"/>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kumimoji="1" lang="ja-JP" altLang="en-US" dirty="0" smtClean="0"/>
                        <a:t>金</a:t>
                      </a:r>
                      <a:endParaRPr kumimoji="1" lang="ja-JP" altLang="en-US" dirty="0"/>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kumimoji="1" lang="ja-JP" altLang="en-US" dirty="0" smtClean="0"/>
                        <a:t>土</a:t>
                      </a:r>
                      <a:endParaRPr kumimoji="1" lang="ja-JP" altLang="en-US" dirty="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kumimoji="1" lang="ja-JP" altLang="en-US" dirty="0" smtClean="0"/>
                        <a:t>　チーム側タスク</a:t>
                      </a:r>
                      <a:endParaRPr kumimoji="1" lang="en-US" altLang="ja-JP" dirty="0" smtClean="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1071288">
                <a:tc>
                  <a:txBody>
                    <a:bodyPr/>
                    <a:lstStyle/>
                    <a:p>
                      <a:r>
                        <a:rPr kumimoji="1" lang="en-US" altLang="ja-JP" dirty="0" smtClean="0"/>
                        <a:t>6/5</a:t>
                      </a:r>
                      <a:endParaRPr kumimoji="1" lang="ja-JP" altLang="en-US" dirty="0"/>
                    </a:p>
                  </a:txBody>
                  <a:tcPr>
                    <a:lnL w="2857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r>
                        <a:rPr kumimoji="1" lang="en-US" altLang="ja-JP" dirty="0" smtClean="0"/>
                        <a:t>6</a:t>
                      </a:r>
                      <a:br>
                        <a:rPr kumimoji="1" lang="en-US" altLang="ja-JP" dirty="0" smtClean="0"/>
                      </a:br>
                      <a:endParaRPr kumimoji="1" lang="en-US" altLang="ja-JP" dirty="0" smtClean="0"/>
                    </a:p>
                    <a:p>
                      <a:endParaRPr kumimoji="1" lang="en-US" altLang="ja-JP" sz="1600" dirty="0" smtClean="0"/>
                    </a:p>
                  </a:txBody>
                  <a:tcPr>
                    <a:lnT w="19050" cap="flat" cmpd="sng" algn="ctr">
                      <a:solidFill>
                        <a:schemeClr val="tx1"/>
                      </a:solidFill>
                      <a:prstDash val="solid"/>
                      <a:round/>
                      <a:headEnd type="none" w="med" len="med"/>
                      <a:tailEnd type="none" w="med" len="med"/>
                    </a:lnT>
                  </a:tcPr>
                </a:tc>
                <a:tc>
                  <a:txBody>
                    <a:bodyPr/>
                    <a:lstStyle/>
                    <a:p>
                      <a:r>
                        <a:rPr kumimoji="1" lang="en-US" altLang="ja-JP" dirty="0" smtClean="0"/>
                        <a:t>7</a:t>
                      </a:r>
                      <a:r>
                        <a:rPr kumimoji="1" lang="ja-JP" altLang="en-US" dirty="0" smtClean="0"/>
                        <a:t>　</a:t>
                      </a:r>
                      <a:endParaRPr kumimoji="1" lang="ja-JP" altLang="en-US" dirty="0"/>
                    </a:p>
                  </a:txBody>
                  <a:tcPr>
                    <a:lnT w="19050" cap="flat" cmpd="sng" algn="ctr">
                      <a:solidFill>
                        <a:schemeClr val="tx1"/>
                      </a:solidFill>
                      <a:prstDash val="solid"/>
                      <a:round/>
                      <a:headEnd type="none" w="med" len="med"/>
                      <a:tailEnd type="none" w="med" len="med"/>
                    </a:lnT>
                  </a:tcPr>
                </a:tc>
                <a:tc>
                  <a:txBody>
                    <a:bodyPr/>
                    <a:lstStyle/>
                    <a:p>
                      <a:r>
                        <a:rPr kumimoji="1" lang="en-US" altLang="ja-JP" dirty="0" smtClean="0"/>
                        <a:t>8</a:t>
                      </a:r>
                      <a:endParaRPr kumimoji="1" lang="ja-JP" altLang="en-US" dirty="0"/>
                    </a:p>
                  </a:txBody>
                  <a:tcPr>
                    <a:lnT w="19050" cap="flat" cmpd="sng" algn="ctr">
                      <a:solidFill>
                        <a:schemeClr val="tx1"/>
                      </a:solidFill>
                      <a:prstDash val="solid"/>
                      <a:round/>
                      <a:headEnd type="none" w="med" len="med"/>
                      <a:tailEnd type="none" w="med" len="med"/>
                    </a:lnT>
                  </a:tcPr>
                </a:tc>
                <a:tc>
                  <a:txBody>
                    <a:bodyPr/>
                    <a:lstStyle/>
                    <a:p>
                      <a:r>
                        <a:rPr kumimoji="1" lang="en-US" altLang="ja-JP" dirty="0" smtClean="0"/>
                        <a:t>9</a:t>
                      </a:r>
                      <a:br>
                        <a:rPr kumimoji="1" lang="en-US" altLang="ja-JP" dirty="0" smtClean="0"/>
                      </a:br>
                      <a:endParaRPr kumimoji="1" lang="ja-JP" altLang="en-US" dirty="0"/>
                    </a:p>
                  </a:txBody>
                  <a:tcPr>
                    <a:lnT w="19050" cap="flat" cmpd="sng" algn="ctr">
                      <a:solidFill>
                        <a:schemeClr val="tx1"/>
                      </a:solidFill>
                      <a:prstDash val="solid"/>
                      <a:round/>
                      <a:headEnd type="none" w="med" len="med"/>
                      <a:tailEnd type="none" w="med" len="med"/>
                    </a:lnT>
                  </a:tcPr>
                </a:tc>
                <a:tc>
                  <a:txBody>
                    <a:bodyPr/>
                    <a:lstStyle/>
                    <a:p>
                      <a:r>
                        <a:rPr kumimoji="1" lang="en-US" altLang="ja-JP" dirty="0" smtClean="0"/>
                        <a:t>10</a:t>
                      </a:r>
                      <a:endParaRPr kumimoji="1" lang="ja-JP" altLang="en-US" dirty="0"/>
                    </a:p>
                  </a:txBody>
                  <a:tcPr>
                    <a:lnT w="19050" cap="flat" cmpd="sng" algn="ctr">
                      <a:solidFill>
                        <a:schemeClr val="tx1"/>
                      </a:solidFill>
                      <a:prstDash val="solid"/>
                      <a:round/>
                      <a:headEnd type="none" w="med" len="med"/>
                      <a:tailEnd type="none" w="med" len="med"/>
                    </a:lnT>
                  </a:tcPr>
                </a:tc>
                <a:tc>
                  <a:txBody>
                    <a:bodyPr/>
                    <a:lstStyle/>
                    <a:p>
                      <a:r>
                        <a:rPr kumimoji="1" lang="en-US" altLang="ja-JP" dirty="0" smtClean="0"/>
                        <a:t>11</a:t>
                      </a:r>
                      <a:endParaRPr kumimoji="1" lang="ja-JP" altLang="en-US" dirty="0"/>
                    </a:p>
                  </a:txBody>
                  <a:tcPr>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accent5">
                        <a:lumMod val="40000"/>
                        <a:lumOff val="60000"/>
                      </a:schemeClr>
                    </a:solidFill>
                  </a:tcPr>
                </a:tc>
                <a:tc>
                  <a:txBody>
                    <a:bodyPr/>
                    <a:lstStyle/>
                    <a:p>
                      <a:r>
                        <a:rPr kumimoji="1" lang="ja-JP" altLang="en-US" sz="1600" dirty="0" smtClean="0"/>
                        <a:t>設計書サンプル作成</a:t>
                      </a:r>
                      <a:endParaRPr kumimoji="1" lang="en-US" altLang="ja-JP" sz="1600" dirty="0" smtClean="0"/>
                    </a:p>
                    <a:p>
                      <a:r>
                        <a:rPr kumimoji="1" lang="ja-JP" altLang="en-US" sz="1600" dirty="0" smtClean="0"/>
                        <a:t>導入説明</a:t>
                      </a:r>
                      <a:endParaRPr kumimoji="1" lang="en-US" altLang="ja-JP"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要件説明</a:t>
                      </a:r>
                      <a:r>
                        <a:rPr kumimoji="1" lang="en-US" altLang="ja-JP" sz="1600" dirty="0" smtClean="0"/>
                        <a:t/>
                      </a:r>
                      <a:br>
                        <a:rPr kumimoji="1" lang="en-US" altLang="ja-JP" sz="1600" dirty="0" smtClean="0"/>
                      </a:br>
                      <a:r>
                        <a:rPr kumimoji="1" lang="ja-JP" altLang="en-US" sz="1600" dirty="0" smtClean="0"/>
                        <a:t>設計レビュー</a:t>
                      </a:r>
                      <a:endParaRPr kumimoji="1" lang="en-US" altLang="ja-JP" sz="1600" dirty="0" smtClean="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r>
              <a:tr h="1094003">
                <a:tc>
                  <a:txBody>
                    <a:bodyPr/>
                    <a:lstStyle/>
                    <a:p>
                      <a:r>
                        <a:rPr kumimoji="1" lang="en-US" altLang="ja-JP" dirty="0" smtClean="0"/>
                        <a:t>12</a:t>
                      </a:r>
                      <a:endParaRPr kumimoji="1" lang="ja-JP" altLang="en-US" dirty="0"/>
                    </a:p>
                  </a:txBody>
                  <a:tcPr>
                    <a:lnL w="28575" cap="flat" cmpd="sng" algn="ctr">
                      <a:solidFill>
                        <a:schemeClr val="tx1"/>
                      </a:solidFill>
                      <a:prstDash val="solid"/>
                      <a:round/>
                      <a:headEnd type="none" w="med" len="med"/>
                      <a:tailEnd type="none" w="med" len="med"/>
                    </a:lnL>
                    <a:solidFill>
                      <a:schemeClr val="accent2">
                        <a:lumMod val="40000"/>
                        <a:lumOff val="60000"/>
                      </a:schemeClr>
                    </a:solidFill>
                  </a:tcPr>
                </a:tc>
                <a:tc>
                  <a:txBody>
                    <a:bodyPr/>
                    <a:lstStyle/>
                    <a:p>
                      <a:r>
                        <a:rPr kumimoji="1" lang="en-US" altLang="ja-JP" dirty="0" smtClean="0"/>
                        <a:t>13</a:t>
                      </a:r>
                      <a:endParaRPr kumimoji="1" lang="ja-JP" altLang="en-US" dirty="0"/>
                    </a:p>
                  </a:txBody>
                  <a:tcPr/>
                </a:tc>
                <a:tc>
                  <a:txBody>
                    <a:bodyPr/>
                    <a:lstStyle/>
                    <a:p>
                      <a:r>
                        <a:rPr kumimoji="1" lang="en-US" altLang="ja-JP" dirty="0" smtClean="0"/>
                        <a:t>14</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en-US" altLang="ja-JP" dirty="0" smtClean="0"/>
                        <a:t>16</a:t>
                      </a:r>
                      <a:endParaRPr kumimoji="1" lang="ja-JP" altLang="en-US" dirty="0"/>
                    </a:p>
                  </a:txBody>
                  <a:tcPr/>
                </a:tc>
                <a:tc>
                  <a:txBody>
                    <a:bodyPr/>
                    <a:lstStyle/>
                    <a:p>
                      <a:r>
                        <a:rPr kumimoji="1" lang="en-US" altLang="ja-JP" dirty="0" smtClean="0"/>
                        <a:t>17</a:t>
                      </a:r>
                      <a:endParaRPr kumimoji="1" lang="ja-JP" altLang="en-US" dirty="0"/>
                    </a:p>
                  </a:txBody>
                  <a:tcPr/>
                </a:tc>
                <a:tc>
                  <a:txBody>
                    <a:bodyPr/>
                    <a:lstStyle/>
                    <a:p>
                      <a:r>
                        <a:rPr kumimoji="1" lang="en-US" altLang="ja-JP" dirty="0" smtClean="0"/>
                        <a:t>18</a:t>
                      </a:r>
                      <a:endParaRPr kumimoji="1" lang="ja-JP" altLang="en-US" dirty="0"/>
                    </a:p>
                  </a:txBody>
                  <a:tcPr>
                    <a:lnR w="28575"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r>
                        <a:rPr kumimoji="1" lang="ja-JP" altLang="en-US" sz="1600" dirty="0" smtClean="0"/>
                        <a:t>要件説明</a:t>
                      </a:r>
                      <a:endParaRPr kumimoji="1" lang="en-US" altLang="ja-JP" sz="1600" dirty="0" smtClean="0"/>
                    </a:p>
                    <a:p>
                      <a:r>
                        <a:rPr kumimoji="1" lang="ja-JP" altLang="en-US" sz="1600" dirty="0" smtClean="0"/>
                        <a:t>設計レビュー</a:t>
                      </a:r>
                      <a:r>
                        <a:rPr kumimoji="1" lang="en-US" altLang="ja-JP" sz="1600" dirty="0" smtClean="0"/>
                        <a:t/>
                      </a:r>
                      <a:br>
                        <a:rPr kumimoji="1" lang="en-US" altLang="ja-JP" sz="1600" dirty="0" smtClean="0"/>
                      </a:br>
                      <a:r>
                        <a:rPr kumimoji="1" lang="ja-JP" altLang="en-US" sz="1600" dirty="0" smtClean="0"/>
                        <a:t>コードレビュー</a:t>
                      </a:r>
                      <a:endParaRPr kumimoji="1" lang="en-US" altLang="ja-JP" sz="1600" dirty="0" smtClean="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noFill/>
                  </a:tcPr>
                </a:tc>
              </a:tr>
              <a:tr h="1094003">
                <a:tc>
                  <a:txBody>
                    <a:bodyPr/>
                    <a:lstStyle/>
                    <a:p>
                      <a:r>
                        <a:rPr kumimoji="1" lang="en-US" altLang="ja-JP" dirty="0" smtClean="0"/>
                        <a:t>19</a:t>
                      </a:r>
                      <a:endParaRPr kumimoji="1" lang="ja-JP" altLang="en-US" dirty="0"/>
                    </a:p>
                  </a:txBody>
                  <a:tcPr>
                    <a:lnL w="28575" cap="flat" cmpd="sng" algn="ctr">
                      <a:solidFill>
                        <a:schemeClr val="tx1"/>
                      </a:solidFill>
                      <a:prstDash val="solid"/>
                      <a:round/>
                      <a:headEnd type="none" w="med" len="med"/>
                      <a:tailEnd type="none" w="med" len="med"/>
                    </a:lnL>
                    <a:solidFill>
                      <a:schemeClr val="accent2">
                        <a:lumMod val="40000"/>
                        <a:lumOff val="60000"/>
                      </a:schemeClr>
                    </a:solidFill>
                  </a:tcPr>
                </a:tc>
                <a:tc>
                  <a:txBody>
                    <a:bodyPr/>
                    <a:lstStyle/>
                    <a:p>
                      <a:r>
                        <a:rPr kumimoji="1" lang="en-US" altLang="ja-JP" dirty="0" smtClean="0"/>
                        <a:t>20</a:t>
                      </a:r>
                      <a:endParaRPr kumimoji="1" lang="ja-JP" altLang="en-US" dirty="0"/>
                    </a:p>
                  </a:txBody>
                  <a:tcPr/>
                </a:tc>
                <a:tc>
                  <a:txBody>
                    <a:bodyPr/>
                    <a:lstStyle/>
                    <a:p>
                      <a:r>
                        <a:rPr kumimoji="1" lang="en-US" altLang="ja-JP" dirty="0" smtClean="0"/>
                        <a:t>21</a:t>
                      </a:r>
                      <a:endParaRPr kumimoji="1" lang="ja-JP" altLang="en-US" dirty="0"/>
                    </a:p>
                  </a:txBody>
                  <a:tcPr/>
                </a:tc>
                <a:tc>
                  <a:txBody>
                    <a:bodyPr/>
                    <a:lstStyle/>
                    <a:p>
                      <a:r>
                        <a:rPr kumimoji="1" lang="en-US" altLang="ja-JP" dirty="0" smtClean="0"/>
                        <a:t>22</a:t>
                      </a:r>
                      <a:endParaRPr kumimoji="1" lang="ja-JP" altLang="en-US" dirty="0"/>
                    </a:p>
                  </a:txBody>
                  <a:tcPr/>
                </a:tc>
                <a:tc>
                  <a:txBody>
                    <a:bodyPr/>
                    <a:lstStyle/>
                    <a:p>
                      <a:r>
                        <a:rPr kumimoji="1" lang="en-US" altLang="ja-JP" dirty="0" smtClean="0"/>
                        <a:t>23</a:t>
                      </a:r>
                      <a:endParaRPr kumimoji="1" lang="ja-JP" altLang="en-US" dirty="0"/>
                    </a:p>
                  </a:txBody>
                  <a:tcPr/>
                </a:tc>
                <a:tc>
                  <a:txBody>
                    <a:bodyPr/>
                    <a:lstStyle/>
                    <a:p>
                      <a:r>
                        <a:rPr kumimoji="1" lang="en-US" altLang="ja-JP" dirty="0" smtClean="0"/>
                        <a:t>24</a:t>
                      </a:r>
                      <a:endParaRPr kumimoji="1" lang="ja-JP" altLang="en-US" dirty="0"/>
                    </a:p>
                  </a:txBody>
                  <a:tcPr/>
                </a:tc>
                <a:tc>
                  <a:txBody>
                    <a:bodyPr/>
                    <a:lstStyle/>
                    <a:p>
                      <a:r>
                        <a:rPr kumimoji="1" lang="en-US" altLang="ja-JP" dirty="0" smtClean="0"/>
                        <a:t>25</a:t>
                      </a:r>
                      <a:endParaRPr kumimoji="1" lang="ja-JP" altLang="en-US" dirty="0"/>
                    </a:p>
                  </a:txBody>
                  <a:tcPr>
                    <a:lnR w="28575"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コードレビュー</a:t>
                      </a:r>
                      <a:endParaRPr kumimoji="1" lang="en-US" altLang="ja-JP"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テストケース</a:t>
                      </a:r>
                      <a:r>
                        <a:rPr kumimoji="1" lang="en-US" altLang="ja-JP" sz="1600" dirty="0" smtClean="0"/>
                        <a:t>/</a:t>
                      </a:r>
                      <a:r>
                        <a:rPr kumimoji="1" lang="ja-JP" altLang="en-US" sz="1600" dirty="0" smtClean="0"/>
                        <a:t>証跡レビュー</a:t>
                      </a:r>
                      <a:endParaRPr kumimoji="1" lang="en-US" altLang="ja-JP"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発表練習</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noFill/>
                  </a:tcPr>
                </a:tc>
              </a:tr>
              <a:tr h="1071288">
                <a:tc>
                  <a:txBody>
                    <a:bodyPr/>
                    <a:lstStyle/>
                    <a:p>
                      <a:r>
                        <a:rPr kumimoji="1" lang="en-US" altLang="ja-JP" dirty="0" smtClean="0"/>
                        <a:t>26</a:t>
                      </a:r>
                      <a:endParaRPr kumimoji="1" lang="ja-JP" altLang="en-US" dirty="0"/>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smtClean="0"/>
                        <a:t>27</a:t>
                      </a:r>
                    </a:p>
                  </a:txBody>
                  <a:tcPr>
                    <a:lnB w="28575" cap="flat" cmpd="sng" algn="ctr">
                      <a:solidFill>
                        <a:schemeClr val="tx1"/>
                      </a:solidFill>
                      <a:prstDash val="solid"/>
                      <a:round/>
                      <a:headEnd type="none" w="med" len="med"/>
                      <a:tailEnd type="none" w="med" len="med"/>
                    </a:lnB>
                  </a:tcPr>
                </a:tc>
                <a:tc>
                  <a:txBody>
                    <a:bodyPr/>
                    <a:lstStyle/>
                    <a:p>
                      <a:r>
                        <a:rPr kumimoji="1" lang="en-US" altLang="ja-JP" dirty="0" smtClean="0"/>
                        <a:t>28</a:t>
                      </a:r>
                      <a:endParaRPr kumimoji="1" lang="ja-JP" altLang="en-US" dirty="0"/>
                    </a:p>
                  </a:txBody>
                  <a:tcPr>
                    <a:lnB w="28575" cap="flat" cmpd="sng" algn="ctr">
                      <a:solidFill>
                        <a:schemeClr val="tx1"/>
                      </a:solidFill>
                      <a:prstDash val="solid"/>
                      <a:round/>
                      <a:headEnd type="none" w="med" len="med"/>
                      <a:tailEnd type="none" w="med" len="med"/>
                    </a:lnB>
                  </a:tcPr>
                </a:tc>
                <a:tc>
                  <a:txBody>
                    <a:bodyPr/>
                    <a:lstStyle/>
                    <a:p>
                      <a:r>
                        <a:rPr kumimoji="1" lang="en-US" altLang="ja-JP" dirty="0" smtClean="0"/>
                        <a:t>29</a:t>
                      </a:r>
                      <a:endParaRPr kumimoji="1" lang="ja-JP" altLang="en-US" dirty="0"/>
                    </a:p>
                  </a:txBody>
                  <a:tcPr>
                    <a:lnB w="28575" cap="flat" cmpd="sng" algn="ctr">
                      <a:solidFill>
                        <a:schemeClr val="tx1"/>
                      </a:solidFill>
                      <a:prstDash val="solid"/>
                      <a:round/>
                      <a:headEnd type="none" w="med" len="med"/>
                      <a:tailEnd type="none" w="med" len="med"/>
                    </a:lnB>
                  </a:tcPr>
                </a:tc>
                <a:tc>
                  <a:txBody>
                    <a:bodyPr/>
                    <a:lstStyle/>
                    <a:p>
                      <a:r>
                        <a:rPr kumimoji="1" lang="en-US" altLang="ja-JP" dirty="0" smtClean="0"/>
                        <a:t>30</a:t>
                      </a:r>
                      <a:endParaRPr kumimoji="1" lang="ja-JP" altLang="en-US" dirty="0"/>
                    </a:p>
                  </a:txBody>
                  <a:tcPr>
                    <a:lnB w="28575" cap="flat" cmpd="sng" algn="ctr">
                      <a:solidFill>
                        <a:schemeClr val="tx1"/>
                      </a:solidFill>
                      <a:prstDash val="solid"/>
                      <a:round/>
                      <a:headEnd type="none" w="med" len="med"/>
                      <a:tailEnd type="none" w="med" len="med"/>
                    </a:lnB>
                  </a:tcPr>
                </a:tc>
                <a:tc>
                  <a:txBody>
                    <a:bodyPr/>
                    <a:lstStyle/>
                    <a:p>
                      <a:r>
                        <a:rPr kumimoji="1" lang="en-US" altLang="ja-JP" dirty="0" smtClean="0"/>
                        <a:t>7/1</a:t>
                      </a:r>
                      <a:endParaRPr kumimoji="1" lang="ja-JP" altLang="en-US" dirty="0"/>
                    </a:p>
                  </a:txBody>
                  <a:tcPr>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r>
            </a:tbl>
          </a:graphicData>
        </a:graphic>
      </p:graphicFrame>
      <p:sp>
        <p:nvSpPr>
          <p:cNvPr id="8" name="正方形/長方形 7"/>
          <p:cNvSpPr/>
          <p:nvPr/>
        </p:nvSpPr>
        <p:spPr>
          <a:xfrm>
            <a:off x="1814108" y="4678536"/>
            <a:ext cx="1106424" cy="10297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左右矢印 5"/>
          <p:cNvSpPr/>
          <p:nvPr/>
        </p:nvSpPr>
        <p:spPr>
          <a:xfrm>
            <a:off x="1885332" y="5025210"/>
            <a:ext cx="3237332" cy="586405"/>
          </a:xfrm>
          <a:prstGeom prst="leftRightArrow">
            <a:avLst>
              <a:gd name="adj1" fmla="val 70964"/>
              <a:gd name="adj2"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最終</a:t>
            </a:r>
            <a:r>
              <a:rPr lang="ja-JP" alt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報告会</a:t>
            </a:r>
            <a:endParaRPr kumimoji="1" lang="ja-JP" alt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9" name="テキスト ボックス 8"/>
          <p:cNvSpPr txBox="1"/>
          <p:nvPr/>
        </p:nvSpPr>
        <p:spPr>
          <a:xfrm>
            <a:off x="1457537" y="6020504"/>
            <a:ext cx="1818319" cy="369332"/>
          </a:xfrm>
          <a:prstGeom prst="rect">
            <a:avLst/>
          </a:prstGeom>
          <a:noFill/>
        </p:spPr>
        <p:txBody>
          <a:bodyPr wrap="none" rtlCol="0">
            <a:spAutoFit/>
          </a:bodyPr>
          <a:lstStyle/>
          <a:p>
            <a:r>
              <a:rPr kumimoji="1" lang="ja-JP" altLang="en-US" b="1" dirty="0" smtClean="0">
                <a:solidFill>
                  <a:srgbClr val="FF0000"/>
                </a:solidFill>
              </a:rPr>
              <a:t>キャッツ発表日</a:t>
            </a:r>
            <a:endParaRPr kumimoji="1" lang="ja-JP" altLang="en-US" b="1" dirty="0">
              <a:solidFill>
                <a:srgbClr val="FF0000"/>
              </a:solidFill>
            </a:endParaRPr>
          </a:p>
        </p:txBody>
      </p:sp>
      <p:cxnSp>
        <p:nvCxnSpPr>
          <p:cNvPr id="11" name="直線矢印コネクタ 10"/>
          <p:cNvCxnSpPr>
            <a:stCxn id="9" idx="0"/>
            <a:endCxn id="8" idx="2"/>
          </p:cNvCxnSpPr>
          <p:nvPr/>
        </p:nvCxnSpPr>
        <p:spPr>
          <a:xfrm flipV="1">
            <a:off x="2366697" y="5708250"/>
            <a:ext cx="623" cy="31225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755576" y="1641500"/>
            <a:ext cx="831273" cy="2648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200" dirty="0" smtClean="0">
                <a:solidFill>
                  <a:schemeClr val="tx1"/>
                </a:solidFill>
              </a:rPr>
              <a:t>研修開始</a:t>
            </a:r>
            <a:endParaRPr kumimoji="1" lang="ja-JP" altLang="en-US" sz="1200" dirty="0">
              <a:solidFill>
                <a:schemeClr val="tx1"/>
              </a:solidFill>
            </a:endParaRPr>
          </a:p>
        </p:txBody>
      </p:sp>
      <p:sp>
        <p:nvSpPr>
          <p:cNvPr id="15" name="左右矢印 14"/>
          <p:cNvSpPr/>
          <p:nvPr/>
        </p:nvSpPr>
        <p:spPr>
          <a:xfrm>
            <a:off x="714423" y="1942958"/>
            <a:ext cx="2175267" cy="400523"/>
          </a:xfrm>
          <a:prstGeom prst="leftRightArrow">
            <a:avLst>
              <a:gd name="adj1" fmla="val 70964"/>
              <a:gd name="adj2" fmla="val 3031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t>Sirius</a:t>
            </a:r>
            <a:r>
              <a:rPr lang="ja-JP" altLang="en-US" sz="1400" dirty="0" smtClean="0"/>
              <a:t>チュートリアル</a:t>
            </a:r>
            <a:endParaRPr lang="en-US" altLang="ja-JP" sz="1400" dirty="0" smtClean="0"/>
          </a:p>
        </p:txBody>
      </p:sp>
      <p:sp>
        <p:nvSpPr>
          <p:cNvPr id="20" name="左右矢印 19"/>
          <p:cNvSpPr/>
          <p:nvPr/>
        </p:nvSpPr>
        <p:spPr>
          <a:xfrm>
            <a:off x="2987333" y="2896488"/>
            <a:ext cx="3267865" cy="364112"/>
          </a:xfrm>
          <a:prstGeom prst="leftRightArrow">
            <a:avLst>
              <a:gd name="adj1" fmla="val 70964"/>
              <a:gd name="adj2" fmla="val 4596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solidFill>
                  <a:schemeClr val="tx1"/>
                </a:solidFill>
              </a:rPr>
              <a:t>実装</a:t>
            </a:r>
            <a:endParaRPr kumimoji="1" lang="en-US" altLang="ja-JP" sz="1400" dirty="0" smtClean="0">
              <a:solidFill>
                <a:schemeClr val="tx1"/>
              </a:solidFill>
            </a:endParaRPr>
          </a:p>
        </p:txBody>
      </p:sp>
      <p:sp>
        <p:nvSpPr>
          <p:cNvPr id="21" name="左右矢印 20"/>
          <p:cNvSpPr/>
          <p:nvPr/>
        </p:nvSpPr>
        <p:spPr>
          <a:xfrm>
            <a:off x="714423" y="3886448"/>
            <a:ext cx="1049265" cy="364112"/>
          </a:xfrm>
          <a:prstGeom prst="leftRightArrow">
            <a:avLst>
              <a:gd name="adj1" fmla="val 70964"/>
              <a:gd name="adj2" fmla="val 4596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solidFill>
                  <a:schemeClr val="tx1"/>
                </a:solidFill>
              </a:rPr>
              <a:t>実装</a:t>
            </a:r>
            <a:endParaRPr kumimoji="1" lang="en-US" altLang="ja-JP" sz="1400" dirty="0" smtClean="0">
              <a:solidFill>
                <a:schemeClr val="tx1"/>
              </a:solidFill>
            </a:endParaRPr>
          </a:p>
        </p:txBody>
      </p:sp>
      <p:sp>
        <p:nvSpPr>
          <p:cNvPr id="22" name="左右矢印 21"/>
          <p:cNvSpPr/>
          <p:nvPr/>
        </p:nvSpPr>
        <p:spPr>
          <a:xfrm>
            <a:off x="1823504" y="3887754"/>
            <a:ext cx="2211142" cy="364112"/>
          </a:xfrm>
          <a:prstGeom prst="leftRightArrow">
            <a:avLst>
              <a:gd name="adj1" fmla="val 70964"/>
              <a:gd name="adj2" fmla="val 4596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solidFill>
                  <a:schemeClr val="tx1"/>
                </a:solidFill>
              </a:rPr>
              <a:t>テスト</a:t>
            </a:r>
            <a:endParaRPr kumimoji="1" lang="en-US" altLang="ja-JP" sz="1400" dirty="0" smtClean="0">
              <a:solidFill>
                <a:schemeClr val="tx1"/>
              </a:solidFill>
            </a:endParaRPr>
          </a:p>
        </p:txBody>
      </p:sp>
      <p:sp>
        <p:nvSpPr>
          <p:cNvPr id="24" name="左右矢印 23"/>
          <p:cNvSpPr/>
          <p:nvPr/>
        </p:nvSpPr>
        <p:spPr>
          <a:xfrm>
            <a:off x="4092592" y="3858738"/>
            <a:ext cx="2154490" cy="400523"/>
          </a:xfrm>
          <a:prstGeom prst="leftRightArrow">
            <a:avLst>
              <a:gd name="adj1" fmla="val 70964"/>
              <a:gd name="adj2" fmla="val 364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400" dirty="0" smtClean="0">
                <a:solidFill>
                  <a:schemeClr val="tx1"/>
                </a:solidFill>
              </a:rPr>
              <a:t>発表資料</a:t>
            </a:r>
            <a:r>
              <a:rPr lang="ja-JP" altLang="en-US" sz="1400" dirty="0">
                <a:solidFill>
                  <a:schemeClr val="tx1"/>
                </a:solidFill>
              </a:rPr>
              <a:t>作成</a:t>
            </a:r>
            <a:endParaRPr lang="en-US" altLang="ja-JP" sz="1400" dirty="0" smtClean="0">
              <a:solidFill>
                <a:schemeClr val="tx1"/>
              </a:solidFill>
            </a:endParaRPr>
          </a:p>
        </p:txBody>
      </p:sp>
      <p:sp>
        <p:nvSpPr>
          <p:cNvPr id="25" name="左右矢印 24"/>
          <p:cNvSpPr/>
          <p:nvPr/>
        </p:nvSpPr>
        <p:spPr>
          <a:xfrm>
            <a:off x="658167" y="5000476"/>
            <a:ext cx="1152127" cy="645047"/>
          </a:xfrm>
          <a:prstGeom prst="leftRightArrow">
            <a:avLst>
              <a:gd name="adj1" fmla="val 70964"/>
              <a:gd name="adj2" fmla="val 25604"/>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400" dirty="0" smtClean="0">
                <a:solidFill>
                  <a:schemeClr val="tx1"/>
                </a:solidFill>
              </a:rPr>
              <a:t>発表資料</a:t>
            </a:r>
            <a:r>
              <a:rPr lang="ja-JP" altLang="en-US" sz="1400" dirty="0">
                <a:solidFill>
                  <a:schemeClr val="tx1"/>
                </a:solidFill>
              </a:rPr>
              <a:t>作成</a:t>
            </a:r>
            <a:endParaRPr lang="en-US" altLang="ja-JP" sz="1400" dirty="0" smtClean="0">
              <a:solidFill>
                <a:schemeClr val="tx1"/>
              </a:solidFill>
            </a:endParaRPr>
          </a:p>
        </p:txBody>
      </p:sp>
      <p:sp>
        <p:nvSpPr>
          <p:cNvPr id="26" name="角丸四角形吹き出し 25"/>
          <p:cNvSpPr/>
          <p:nvPr/>
        </p:nvSpPr>
        <p:spPr>
          <a:xfrm>
            <a:off x="5724128" y="4949077"/>
            <a:ext cx="1832248" cy="947164"/>
          </a:xfrm>
          <a:prstGeom prst="wedgeRoundRectCallout">
            <a:avLst>
              <a:gd name="adj1" fmla="val -49497"/>
              <a:gd name="adj2" fmla="val -9943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研修の振り返り</a:t>
            </a:r>
            <a:endParaRPr lang="en-US" altLang="ja-JP" dirty="0" smtClean="0"/>
          </a:p>
          <a:p>
            <a:pPr algn="ctr"/>
            <a:r>
              <a:rPr lang="ja-JP" altLang="en-US" dirty="0" smtClean="0"/>
              <a:t>発表練習</a:t>
            </a:r>
            <a:endParaRPr lang="en-US" altLang="ja-JP" dirty="0" smtClean="0"/>
          </a:p>
        </p:txBody>
      </p:sp>
      <p:sp>
        <p:nvSpPr>
          <p:cNvPr id="17" name="左右矢印 16"/>
          <p:cNvSpPr/>
          <p:nvPr/>
        </p:nvSpPr>
        <p:spPr>
          <a:xfrm>
            <a:off x="2967555" y="1956021"/>
            <a:ext cx="3302157" cy="364112"/>
          </a:xfrm>
          <a:prstGeom prst="leftRightArrow">
            <a:avLst>
              <a:gd name="adj1" fmla="val 70964"/>
              <a:gd name="adj2" fmla="val 3031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smtClean="0"/>
              <a:t>要件確認・設計・調査資料</a:t>
            </a:r>
            <a:r>
              <a:rPr lang="ja-JP" altLang="en-US" sz="1400" dirty="0"/>
              <a:t>作成</a:t>
            </a:r>
            <a:endParaRPr lang="en-US" altLang="ja-JP" sz="1400" dirty="0" smtClean="0"/>
          </a:p>
        </p:txBody>
      </p:sp>
      <p:sp>
        <p:nvSpPr>
          <p:cNvPr id="23" name="左右矢印 22"/>
          <p:cNvSpPr/>
          <p:nvPr/>
        </p:nvSpPr>
        <p:spPr>
          <a:xfrm>
            <a:off x="714423" y="2716953"/>
            <a:ext cx="2188330" cy="709552"/>
          </a:xfrm>
          <a:prstGeom prst="leftRightArrow">
            <a:avLst>
              <a:gd name="adj1" fmla="val 70964"/>
              <a:gd name="adj2" fmla="val 3031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smtClean="0"/>
              <a:t>要件確認・設計</a:t>
            </a:r>
            <a:endParaRPr lang="en-US" altLang="ja-JP" sz="1400" dirty="0" smtClean="0"/>
          </a:p>
          <a:p>
            <a:pPr algn="ctr"/>
            <a:r>
              <a:rPr lang="ja-JP" altLang="en-US" sz="1400" dirty="0" smtClean="0"/>
              <a:t>・</a:t>
            </a:r>
            <a:r>
              <a:rPr lang="ja-JP" altLang="en-US" sz="1400" dirty="0"/>
              <a:t>調査資料</a:t>
            </a:r>
            <a:r>
              <a:rPr lang="ja-JP" altLang="en-US" sz="1400" dirty="0" smtClean="0"/>
              <a:t>作成</a:t>
            </a:r>
            <a:endParaRPr lang="en-US" altLang="ja-JP" sz="1400" dirty="0"/>
          </a:p>
        </p:txBody>
      </p:sp>
    </p:spTree>
    <p:extLst>
      <p:ext uri="{BB962C8B-B14F-4D97-AF65-F5344CB8AC3E}">
        <p14:creationId xmlns:p14="http://schemas.microsoft.com/office/powerpoint/2010/main" val="1010152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1335</TotalTime>
  <Words>652</Words>
  <Application>Microsoft Office PowerPoint</Application>
  <PresentationFormat>画面に合わせる (4:3)</PresentationFormat>
  <Paragraphs>265</Paragraphs>
  <Slides>11</Slides>
  <Notes>6</Notes>
  <HiddenSlides>1</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ＭＳ Ｐゴシック</vt:lpstr>
      <vt:lpstr>Arial</vt:lpstr>
      <vt:lpstr>Calibri</vt:lpstr>
      <vt:lpstr>Office テーマ</vt:lpstr>
      <vt:lpstr>トピック</vt:lpstr>
      <vt:lpstr>6/6(月)研修初日の予定</vt:lpstr>
      <vt:lpstr>研修概要</vt:lpstr>
      <vt:lpstr>前提</vt:lpstr>
      <vt:lpstr>設計書と調査資料</vt:lpstr>
      <vt:lpstr>研修の進め方（JavaFXチーム：本間さん,横田さん）</vt:lpstr>
      <vt:lpstr>研修中の予定（JavaFX）</vt:lpstr>
      <vt:lpstr>研修の進め方（Siriusチーム：久米さん,呉屋さん）</vt:lpstr>
      <vt:lpstr>研修中の予定(Sirius)</vt:lpstr>
      <vt:lpstr>研修にあたって</vt:lpstr>
      <vt:lpstr>最終報告会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齋藤 直子</dc:creator>
  <cp:lastModifiedBy>Saito</cp:lastModifiedBy>
  <cp:revision>76</cp:revision>
  <dcterms:created xsi:type="dcterms:W3CDTF">2016-03-25T06:43:46Z</dcterms:created>
  <dcterms:modified xsi:type="dcterms:W3CDTF">2016-06-05T15:10:31Z</dcterms:modified>
</cp:coreProperties>
</file>