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8" r:id="rId3"/>
    <p:sldId id="259" r:id="rId4"/>
    <p:sldId id="261" r:id="rId5"/>
    <p:sldId id="260" r:id="rId6"/>
    <p:sldId id="262" r:id="rId7"/>
    <p:sldId id="263" r:id="rId8"/>
    <p:sldId id="266" r:id="rId9"/>
    <p:sldId id="264" r:id="rId10"/>
    <p:sldId id="265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04" autoAdjust="0"/>
  </p:normalViewPr>
  <p:slideViewPr>
    <p:cSldViewPr>
      <p:cViewPr>
        <p:scale>
          <a:sx n="75" d="100"/>
          <a:sy n="75" d="100"/>
        </p:scale>
        <p:origin x="-1188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832648"/>
          </a:xfrm>
        </p:spPr>
        <p:txBody>
          <a:bodyPr/>
          <a:lstStyle>
            <a:lvl3pPr marL="1257300" indent="-342900">
              <a:buFont typeface="Calibri" panose="020F0502020204030204" pitchFamily="34" charset="0"/>
              <a:buChar char="»"/>
              <a:defRPr/>
            </a:lvl3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2016/5/19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2016/5/19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2016/5/19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2016/5/19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2016/5/19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今日のトピック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 smtClean="0"/>
              <a:t>研修内容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研修の進め方</a:t>
            </a:r>
            <a:endParaRPr kumimoji="1" lang="en-US" altLang="ja-JP" sz="2800" dirty="0" smtClean="0"/>
          </a:p>
          <a:p>
            <a:pPr lvl="1"/>
            <a:r>
              <a:rPr kumimoji="1" lang="ja-JP" altLang="en-US" sz="2400" dirty="0" smtClean="0"/>
              <a:t>研修開始前</a:t>
            </a:r>
            <a:endParaRPr kumimoji="1" lang="en-US" altLang="ja-JP" sz="2400" dirty="0" smtClean="0"/>
          </a:p>
          <a:p>
            <a:pPr lvl="2"/>
            <a:r>
              <a:rPr kumimoji="1" lang="ja-JP" altLang="en-US" sz="2000" dirty="0" smtClean="0"/>
              <a:t>スケジュール</a:t>
            </a:r>
            <a:endParaRPr kumimoji="1" lang="en-US" altLang="ja-JP" sz="2000" dirty="0" smtClean="0"/>
          </a:p>
          <a:p>
            <a:pPr lvl="2"/>
            <a:r>
              <a:rPr lang="ja-JP" altLang="en-US" sz="2000" dirty="0" smtClean="0"/>
              <a:t>タスク</a:t>
            </a:r>
            <a:endParaRPr kumimoji="1" lang="en-US" altLang="ja-JP" sz="2000" dirty="0" smtClean="0"/>
          </a:p>
          <a:p>
            <a:pPr lvl="1"/>
            <a:r>
              <a:rPr lang="ja-JP" altLang="en-US" sz="2400" dirty="0"/>
              <a:t>研修</a:t>
            </a:r>
            <a:r>
              <a:rPr lang="ja-JP" altLang="en-US" sz="2400" dirty="0" smtClean="0"/>
              <a:t>開始後</a:t>
            </a:r>
            <a:endParaRPr lang="en-US" altLang="ja-JP" sz="2400" dirty="0" smtClean="0"/>
          </a:p>
          <a:p>
            <a:pPr lvl="2"/>
            <a:r>
              <a:rPr lang="ja-JP" altLang="en-US" sz="2000" dirty="0" smtClean="0"/>
              <a:t>全体スケジュール</a:t>
            </a:r>
            <a:endParaRPr lang="en-US" altLang="ja-JP" sz="2000" dirty="0" smtClean="0"/>
          </a:p>
          <a:p>
            <a:pPr lvl="2"/>
            <a:r>
              <a:rPr lang="en-US" altLang="ja-JP" sz="2000" dirty="0" smtClean="0"/>
              <a:t>1</a:t>
            </a:r>
            <a:r>
              <a:rPr lang="ja-JP" altLang="en-US" sz="2000" dirty="0"/>
              <a:t>日</a:t>
            </a:r>
            <a:r>
              <a:rPr lang="ja-JP" altLang="en-US" sz="2000" dirty="0" smtClean="0"/>
              <a:t>のスケジュール</a:t>
            </a:r>
            <a:endParaRPr lang="en-US" altLang="ja-JP" sz="2000" dirty="0" smtClean="0"/>
          </a:p>
          <a:p>
            <a:pPr lvl="2"/>
            <a:r>
              <a:rPr kumimoji="1" lang="ja-JP" altLang="en-US" sz="2000" dirty="0" smtClean="0"/>
              <a:t>研修チーム側タスク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01500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u="sng" dirty="0" smtClean="0"/>
              <a:t>前提</a:t>
            </a:r>
            <a:endParaRPr kumimoji="1" lang="en-US" altLang="ja-JP" u="sng" dirty="0" smtClean="0"/>
          </a:p>
          <a:p>
            <a:r>
              <a:rPr kumimoji="1" lang="ja-JP" altLang="en-US" dirty="0" smtClean="0"/>
              <a:t>新人の配属先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久米さん、本間さん、横田さん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ZIPC Designer</a:t>
            </a:r>
          </a:p>
          <a:p>
            <a:pPr lvl="2"/>
            <a:r>
              <a:rPr lang="en-US" altLang="ja-JP" dirty="0" smtClean="0"/>
              <a:t>ZIPC TERAS</a:t>
            </a:r>
          </a:p>
          <a:p>
            <a:pPr lvl="2"/>
            <a:r>
              <a:rPr kumimoji="1" lang="en-US" altLang="ja-JP" dirty="0" smtClean="0"/>
              <a:t>TERASOLUNA IDE3 </a:t>
            </a:r>
            <a:r>
              <a:rPr kumimoji="1" lang="en-US" altLang="ja-JP" dirty="0" smtClean="0"/>
              <a:t>(?)</a:t>
            </a:r>
          </a:p>
          <a:p>
            <a:pPr lvl="1"/>
            <a:r>
              <a:rPr lang="ja-JP" altLang="en-US" dirty="0" smtClean="0"/>
              <a:t>呉屋さん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沖縄</a:t>
            </a:r>
            <a:endParaRPr lang="en-US" altLang="ja-JP" dirty="0"/>
          </a:p>
          <a:p>
            <a:pPr marL="914400" lvl="2" indent="0">
              <a:buNone/>
            </a:pPr>
            <a:endParaRPr lang="en-US" altLang="ja-JP" dirty="0"/>
          </a:p>
          <a:p>
            <a:pPr lvl="2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649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研修概要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ja-JP" altLang="en-US" sz="2600" dirty="0" smtClean="0"/>
              <a:t>期間</a:t>
            </a:r>
            <a:endParaRPr lang="en-US" altLang="ja-JP" sz="2600" dirty="0" smtClean="0"/>
          </a:p>
          <a:p>
            <a:pPr lvl="1"/>
            <a:r>
              <a:rPr lang="en-US" altLang="ja-JP" sz="2000" dirty="0" smtClean="0"/>
              <a:t>6/6</a:t>
            </a:r>
            <a:r>
              <a:rPr lang="ja-JP" altLang="en-US" sz="2000" dirty="0" smtClean="0"/>
              <a:t>（月）～</a:t>
            </a:r>
            <a:r>
              <a:rPr lang="en-US" altLang="ja-JP" sz="2000" dirty="0" smtClean="0"/>
              <a:t>6/27</a:t>
            </a:r>
            <a:r>
              <a:rPr lang="ja-JP" altLang="en-US" sz="2000" dirty="0" smtClean="0"/>
              <a:t>（月）　</a:t>
            </a:r>
            <a:r>
              <a:rPr lang="en-US" altLang="ja-JP" sz="2000" dirty="0" smtClean="0"/>
              <a:t>16</a:t>
            </a:r>
            <a:r>
              <a:rPr lang="ja-JP" altLang="en-US" sz="2000" dirty="0" smtClean="0"/>
              <a:t>日間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 smtClean="0"/>
              <a:t>※6/28</a:t>
            </a:r>
            <a:r>
              <a:rPr lang="ja-JP" altLang="en-US" sz="2000" dirty="0" smtClean="0"/>
              <a:t>（火） </a:t>
            </a:r>
            <a:r>
              <a:rPr lang="en-US" altLang="ja-JP" sz="2000" dirty="0" smtClean="0"/>
              <a:t>16:00</a:t>
            </a:r>
            <a:r>
              <a:rPr lang="ja-JP" altLang="en-US" sz="2000" dirty="0" smtClean="0"/>
              <a:t>～ 最終報告会</a:t>
            </a:r>
            <a:r>
              <a:rPr lang="en-US" altLang="ja-JP" sz="2000" dirty="0"/>
              <a:t> </a:t>
            </a:r>
            <a:r>
              <a:rPr lang="en-US" altLang="ja-JP" sz="2000" dirty="0" smtClean="0"/>
              <a:t>@MSE</a:t>
            </a:r>
          </a:p>
          <a:p>
            <a:endParaRPr lang="en-US" altLang="ja-JP" sz="1500" dirty="0"/>
          </a:p>
          <a:p>
            <a:r>
              <a:rPr lang="ja-JP" altLang="en-US" sz="2600" dirty="0" smtClean="0"/>
              <a:t>内容</a:t>
            </a:r>
            <a:r>
              <a:rPr lang="en-US" altLang="ja-JP" sz="2600" dirty="0" smtClean="0"/>
              <a:t/>
            </a:r>
            <a:br>
              <a:rPr lang="en-US" altLang="ja-JP" sz="2600" dirty="0" smtClean="0"/>
            </a:br>
            <a:r>
              <a:rPr lang="ja-JP" altLang="en-US" sz="2400" dirty="0" smtClean="0"/>
              <a:t>① </a:t>
            </a:r>
            <a:r>
              <a:rPr lang="en-US" altLang="ja-JP" sz="2400" dirty="0" smtClean="0"/>
              <a:t>Sirius</a:t>
            </a:r>
            <a:r>
              <a:rPr lang="ja-JP" altLang="en-US" sz="2400" dirty="0" smtClean="0"/>
              <a:t>で作るアクティビティ図</a:t>
            </a:r>
            <a:r>
              <a:rPr lang="en-US" altLang="ja-JP" sz="2400" dirty="0" smtClean="0"/>
              <a:t>Editor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② </a:t>
            </a:r>
            <a:r>
              <a:rPr lang="en-US" altLang="ja-JP" sz="2400" dirty="0" smtClean="0"/>
              <a:t>JavaFX</a:t>
            </a:r>
            <a:r>
              <a:rPr lang="ja-JP" altLang="en-US" sz="2400" dirty="0" smtClean="0"/>
              <a:t>で作るチャート</a:t>
            </a:r>
            <a:r>
              <a:rPr lang="en-US" altLang="ja-JP" sz="2400" dirty="0" smtClean="0"/>
              <a:t>Viewer</a:t>
            </a:r>
            <a:endParaRPr lang="en-US" altLang="ja-JP" sz="2400" dirty="0" smtClean="0"/>
          </a:p>
          <a:p>
            <a:pPr lvl="1"/>
            <a:endParaRPr lang="en-US" altLang="ja-JP" sz="1200" dirty="0" smtClean="0"/>
          </a:p>
          <a:p>
            <a:pPr lvl="1"/>
            <a:r>
              <a:rPr lang="ja-JP" altLang="en-US" sz="2000" dirty="0" smtClean="0"/>
              <a:t>開発</a:t>
            </a:r>
            <a:r>
              <a:rPr lang="ja-JP" altLang="en-US" sz="2000" dirty="0" smtClean="0"/>
              <a:t>工程の基本的な流れを体験（要件定義、設計、実装、テスト）</a:t>
            </a:r>
            <a:endParaRPr lang="en-US" altLang="ja-JP" sz="2000" dirty="0" smtClean="0"/>
          </a:p>
          <a:p>
            <a:pPr lvl="1"/>
            <a:r>
              <a:rPr lang="en-US" altLang="ja-JP" sz="2000" dirty="0" smtClean="0"/>
              <a:t>Sirius</a:t>
            </a:r>
            <a:r>
              <a:rPr lang="ja-JP" altLang="en-US" sz="2000" dirty="0" smtClean="0"/>
              <a:t>の調査（</a:t>
            </a:r>
            <a:r>
              <a:rPr lang="en-US" altLang="ja-JP" sz="2000" dirty="0" smtClean="0"/>
              <a:t>GMF,EMF</a:t>
            </a:r>
            <a:r>
              <a:rPr lang="ja-JP" altLang="en-US" sz="2000" dirty="0" smtClean="0"/>
              <a:t>との違い）</a:t>
            </a:r>
            <a:endParaRPr lang="en-US" altLang="ja-JP" sz="2000" dirty="0" smtClean="0"/>
          </a:p>
          <a:p>
            <a:pPr lvl="1"/>
            <a:r>
              <a:rPr lang="ja-JP" altLang="en-US" sz="2000" dirty="0"/>
              <a:t>既存ツールに対する新機能の提案</a:t>
            </a:r>
            <a:endParaRPr lang="en-US" altLang="ja-JP" sz="2000" dirty="0"/>
          </a:p>
          <a:p>
            <a:pPr lvl="1"/>
            <a:endParaRPr lang="en-US" altLang="ja-JP" sz="1300" dirty="0" smtClean="0"/>
          </a:p>
          <a:p>
            <a:r>
              <a:rPr lang="ja-JP" altLang="en-US" sz="2600" dirty="0" smtClean="0"/>
              <a:t>成果物</a:t>
            </a:r>
            <a:endParaRPr lang="en-US" altLang="ja-JP" sz="2400" dirty="0" smtClean="0"/>
          </a:p>
          <a:p>
            <a:pPr lvl="1"/>
            <a:r>
              <a:rPr lang="ja-JP" altLang="en-US" sz="2000" dirty="0"/>
              <a:t>アプリケーション</a:t>
            </a:r>
            <a:endParaRPr lang="en-US" altLang="ja-JP" sz="2000" dirty="0" smtClean="0"/>
          </a:p>
          <a:p>
            <a:pPr lvl="2"/>
            <a:r>
              <a:rPr lang="ja-JP" altLang="en-US" sz="1600" dirty="0"/>
              <a:t>アプリケーション</a:t>
            </a:r>
            <a:r>
              <a:rPr lang="ja-JP" altLang="en-US" sz="1600" dirty="0" smtClean="0"/>
              <a:t>本体</a:t>
            </a:r>
            <a:endParaRPr lang="en-US" altLang="ja-JP" sz="1600" dirty="0" smtClean="0"/>
          </a:p>
          <a:p>
            <a:pPr lvl="2"/>
            <a:r>
              <a:rPr lang="ja-JP" altLang="en-US" sz="1600" dirty="0" smtClean="0"/>
              <a:t>要件定義書、設計書、コード、テストケース表、テスト証跡</a:t>
            </a:r>
            <a:endParaRPr lang="en-US" altLang="ja-JP" sz="1600" dirty="0" smtClean="0"/>
          </a:p>
          <a:p>
            <a:pPr lvl="1"/>
            <a:r>
              <a:rPr lang="ja-JP" altLang="en-US" sz="2000" dirty="0" smtClean="0"/>
              <a:t>調査</a:t>
            </a:r>
            <a:r>
              <a:rPr lang="ja-JP" altLang="en-US" sz="2000" dirty="0" smtClean="0"/>
              <a:t>資料</a:t>
            </a:r>
            <a:endParaRPr lang="en-US" altLang="ja-JP" sz="2000" dirty="0" smtClean="0"/>
          </a:p>
          <a:p>
            <a:pPr lvl="1"/>
            <a:r>
              <a:rPr lang="ja-JP" altLang="en-US" sz="2000" dirty="0"/>
              <a:t>発表</a:t>
            </a:r>
            <a:r>
              <a:rPr lang="ja-JP" altLang="en-US" sz="2000" dirty="0" smtClean="0"/>
              <a:t>資料</a:t>
            </a:r>
            <a:endParaRPr lang="en-US" altLang="ja-JP" sz="2000" dirty="0" smtClean="0"/>
          </a:p>
          <a:p>
            <a:endParaRPr lang="en-US" altLang="ja-JP" sz="2400" dirty="0"/>
          </a:p>
          <a:p>
            <a:endParaRPr lang="en-US" altLang="ja-JP" sz="2400" dirty="0" smtClean="0"/>
          </a:p>
          <a:p>
            <a:pPr marL="457200" lvl="1" indent="0">
              <a:buNone/>
            </a:pP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2660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全体計画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ja-JP" altLang="en-US" sz="2400" b="1" dirty="0" smtClean="0"/>
              <a:t>導入（</a:t>
            </a:r>
            <a:r>
              <a:rPr lang="ja-JP" altLang="en-US" sz="2400" b="1" dirty="0"/>
              <a:t>１</a:t>
            </a:r>
            <a:r>
              <a:rPr lang="ja-JP" altLang="en-US" sz="2400" b="1" dirty="0" smtClean="0"/>
              <a:t>日目）</a:t>
            </a:r>
            <a:endParaRPr lang="en-US" altLang="ja-JP" sz="2400" b="1" dirty="0" smtClean="0"/>
          </a:p>
          <a:p>
            <a:pPr lvl="1"/>
            <a:r>
              <a:rPr lang="ja-JP" altLang="en-US" sz="2000" dirty="0" smtClean="0"/>
              <a:t>全体説明（齋藤）</a:t>
            </a:r>
            <a:endParaRPr lang="en-US" altLang="ja-JP" sz="2000" dirty="0" smtClean="0"/>
          </a:p>
          <a:p>
            <a:pPr lvl="2"/>
            <a:r>
              <a:rPr lang="ja-JP" altLang="en-US" sz="1600" dirty="0" smtClean="0"/>
              <a:t>研修の進め方（スケジュール）</a:t>
            </a:r>
            <a:endParaRPr lang="en-US" altLang="ja-JP" sz="1600" dirty="0" smtClean="0"/>
          </a:p>
          <a:p>
            <a:pPr lvl="2"/>
            <a:r>
              <a:rPr lang="ja-JP" altLang="en-US" sz="1600" dirty="0" smtClean="0"/>
              <a:t>環境構築</a:t>
            </a:r>
            <a:endParaRPr lang="en-US" altLang="ja-JP" sz="1600" dirty="0" smtClean="0"/>
          </a:p>
          <a:p>
            <a:pPr lvl="1"/>
            <a:r>
              <a:rPr lang="ja-JP" altLang="en-US" sz="2000" dirty="0" smtClean="0"/>
              <a:t>研修内容について説明（坂本さん）</a:t>
            </a:r>
            <a:endParaRPr lang="en-US" altLang="ja-JP" sz="2000" dirty="0" smtClean="0"/>
          </a:p>
          <a:p>
            <a:endParaRPr lang="en-US" altLang="ja-JP" sz="2400" dirty="0" smtClean="0"/>
          </a:p>
          <a:p>
            <a:r>
              <a:rPr lang="ja-JP" altLang="en-US" sz="2400" b="1" dirty="0"/>
              <a:t>基礎</a:t>
            </a:r>
            <a:r>
              <a:rPr lang="ja-JP" altLang="en-US" sz="2400" b="1" dirty="0" smtClean="0"/>
              <a:t>研修：基本エディタ作成（１～</a:t>
            </a:r>
            <a:r>
              <a:rPr lang="ja-JP" altLang="en-US" sz="2400" b="1" dirty="0"/>
              <a:t>３</a:t>
            </a:r>
            <a:r>
              <a:rPr lang="ja-JP" altLang="en-US" sz="2400" b="1" dirty="0" smtClean="0"/>
              <a:t>日目）</a:t>
            </a:r>
            <a:endParaRPr lang="en-US" altLang="ja-JP" sz="2400" b="1" dirty="0"/>
          </a:p>
          <a:p>
            <a:pPr lvl="1"/>
            <a:r>
              <a:rPr lang="ja-JP" altLang="en-US" sz="2000" dirty="0" smtClean="0"/>
              <a:t>説明（齋藤）</a:t>
            </a:r>
            <a:endParaRPr lang="en-US" altLang="ja-JP" sz="2000" dirty="0" smtClean="0"/>
          </a:p>
          <a:p>
            <a:pPr lvl="2"/>
            <a:r>
              <a:rPr lang="en-US" altLang="ja-JP" sz="1600" dirty="0" smtClean="0"/>
              <a:t>Sirius</a:t>
            </a:r>
          </a:p>
          <a:p>
            <a:pPr lvl="2"/>
            <a:r>
              <a:rPr lang="ja-JP" altLang="en-US" sz="1600" dirty="0" smtClean="0"/>
              <a:t>基礎エディタの機能（新規作成、名前を</a:t>
            </a:r>
            <a:r>
              <a:rPr lang="ja-JP" altLang="en-US" sz="1600" dirty="0"/>
              <a:t>付けて</a:t>
            </a:r>
            <a:r>
              <a:rPr lang="ja-JP" altLang="en-US" sz="1600" dirty="0" smtClean="0"/>
              <a:t>保存、など）</a:t>
            </a:r>
            <a:endParaRPr lang="en-US" altLang="ja-JP" sz="1600" dirty="0" smtClean="0"/>
          </a:p>
          <a:p>
            <a:pPr lvl="1"/>
            <a:r>
              <a:rPr lang="ja-JP" altLang="en-US" sz="2000" dirty="0" smtClean="0"/>
              <a:t>実装</a:t>
            </a:r>
            <a:endParaRPr lang="en-US" altLang="ja-JP" sz="2000" dirty="0" smtClean="0"/>
          </a:p>
          <a:p>
            <a:pPr lvl="1"/>
            <a:endParaRPr lang="en-US" altLang="ja-JP" sz="2000" b="1" dirty="0" smtClean="0"/>
          </a:p>
          <a:p>
            <a:r>
              <a:rPr lang="ja-JP" altLang="en-US" sz="2400" b="1" dirty="0" smtClean="0"/>
              <a:t>応用研修：オリジナルエディタ作成（４日目～１５日目）</a:t>
            </a:r>
            <a:endParaRPr lang="en-US" altLang="ja-JP" sz="2400" b="1" dirty="0" smtClean="0"/>
          </a:p>
          <a:p>
            <a:pPr lvl="1"/>
            <a:r>
              <a:rPr lang="ja-JP" altLang="en-US" sz="2000" dirty="0" smtClean="0"/>
              <a:t>説明（齋藤）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要件定義</a:t>
            </a:r>
            <a:endParaRPr lang="en-US" altLang="ja-JP" sz="2000" dirty="0" smtClean="0"/>
          </a:p>
          <a:p>
            <a:pPr lvl="2"/>
            <a:r>
              <a:rPr lang="ja-JP" altLang="en-US" sz="1600" dirty="0" smtClean="0"/>
              <a:t>会議（吉田さん、柳澤さん？）</a:t>
            </a:r>
            <a:endParaRPr lang="en-US" altLang="ja-JP" sz="1600" dirty="0" smtClean="0"/>
          </a:p>
          <a:p>
            <a:pPr lvl="1"/>
            <a:r>
              <a:rPr lang="ja-JP" altLang="en-US" sz="2000" dirty="0" smtClean="0"/>
              <a:t>設計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実装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テスト　</a:t>
            </a:r>
            <a:r>
              <a:rPr lang="en-US" altLang="ja-JP" sz="2000" dirty="0" smtClean="0"/>
              <a:t>	</a:t>
            </a:r>
            <a:r>
              <a:rPr lang="ja-JP" altLang="en-US" sz="2000" dirty="0" smtClean="0"/>
              <a:t>　⇒　（余裕があれば）改良？新機能の追加？</a:t>
            </a:r>
            <a:endParaRPr lang="en-US" altLang="ja-JP" sz="2000" dirty="0" smtClean="0"/>
          </a:p>
          <a:p>
            <a:pPr lvl="1"/>
            <a:endParaRPr lang="en-US" altLang="ja-JP" sz="2000" dirty="0"/>
          </a:p>
          <a:p>
            <a:r>
              <a:rPr lang="ja-JP" altLang="en-US" sz="2400" b="1" dirty="0" smtClean="0"/>
              <a:t>発表練習（１５日目～最終日）</a:t>
            </a:r>
            <a:endParaRPr lang="en-US" altLang="ja-JP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170654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研修の進め方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ja-JP" sz="2400" dirty="0" smtClean="0"/>
              <a:t>1</a:t>
            </a:r>
            <a:r>
              <a:rPr lang="ja-JP" altLang="en-US" sz="2400" dirty="0" smtClean="0"/>
              <a:t>日のスケジュール</a:t>
            </a:r>
            <a:endParaRPr lang="en-US" altLang="ja-JP" sz="2400" dirty="0" smtClean="0"/>
          </a:p>
          <a:p>
            <a:pPr lvl="1"/>
            <a:r>
              <a:rPr lang="ja-JP" altLang="en-US" sz="2000" dirty="0" smtClean="0"/>
              <a:t>研修時間：</a:t>
            </a:r>
            <a:r>
              <a:rPr lang="en-US" altLang="ja-JP" sz="2000" dirty="0" smtClean="0"/>
              <a:t>10</a:t>
            </a:r>
            <a:r>
              <a:rPr lang="ja-JP" altLang="en-US" sz="2000" dirty="0" smtClean="0"/>
              <a:t>～</a:t>
            </a:r>
            <a:r>
              <a:rPr lang="en-US" altLang="ja-JP" sz="2000" dirty="0" smtClean="0"/>
              <a:t>19</a:t>
            </a:r>
            <a:r>
              <a:rPr lang="ja-JP" altLang="en-US" sz="2000" dirty="0" smtClean="0"/>
              <a:t>時</a:t>
            </a:r>
            <a:endParaRPr lang="en-US" altLang="ja-JP" sz="2000" dirty="0" smtClean="0"/>
          </a:p>
          <a:p>
            <a:pPr lvl="2"/>
            <a:r>
              <a:rPr lang="ja-JP" altLang="en-US" sz="1600" dirty="0" smtClean="0"/>
              <a:t>できるだけ残業しない</a:t>
            </a:r>
            <a:endParaRPr lang="en-US" altLang="ja-JP" sz="1600" dirty="0" smtClean="0"/>
          </a:p>
          <a:p>
            <a:pPr lvl="1"/>
            <a:r>
              <a:rPr lang="en-US" altLang="ja-JP" sz="2000" dirty="0" smtClean="0"/>
              <a:t>18:00</a:t>
            </a:r>
            <a:r>
              <a:rPr lang="ja-JP" altLang="en-US" sz="2000" dirty="0" smtClean="0"/>
              <a:t>～</a:t>
            </a:r>
            <a:r>
              <a:rPr lang="en-US" altLang="ja-JP" sz="2000" dirty="0" smtClean="0"/>
              <a:t>18:30 </a:t>
            </a:r>
            <a:r>
              <a:rPr lang="ja-JP" altLang="en-US" sz="2000" dirty="0" smtClean="0"/>
              <a:t>夕会</a:t>
            </a:r>
            <a:endParaRPr lang="en-US" altLang="ja-JP" sz="2000" dirty="0" smtClean="0"/>
          </a:p>
          <a:p>
            <a:pPr lvl="2"/>
            <a:r>
              <a:rPr lang="ja-JP" altLang="en-US" sz="1600" dirty="0" smtClean="0"/>
              <a:t>簡単に</a:t>
            </a:r>
            <a:r>
              <a:rPr lang="en-US" altLang="ja-JP" sz="1600" dirty="0" smtClean="0"/>
              <a:t>1</a:t>
            </a:r>
            <a:r>
              <a:rPr lang="ja-JP" altLang="en-US" sz="1600" dirty="0" smtClean="0"/>
              <a:t>日の成果報告</a:t>
            </a:r>
            <a:endParaRPr lang="en-US" altLang="ja-JP" sz="1600" dirty="0" smtClean="0"/>
          </a:p>
          <a:p>
            <a:pPr lvl="1"/>
            <a:r>
              <a:rPr lang="en-US" altLang="ja-JP" sz="2000" dirty="0" smtClean="0"/>
              <a:t>18:30</a:t>
            </a:r>
            <a:r>
              <a:rPr lang="ja-JP" altLang="en-US" sz="2000" dirty="0" smtClean="0"/>
              <a:t>～日報作成　</a:t>
            </a:r>
            <a:r>
              <a:rPr lang="en-US" altLang="ja-JP" sz="2000" dirty="0" smtClean="0"/>
              <a:t>	</a:t>
            </a:r>
            <a:endParaRPr lang="en-US" altLang="ja-JP" sz="2000" dirty="0"/>
          </a:p>
          <a:p>
            <a:endParaRPr lang="en-US" altLang="ja-JP" sz="2400" dirty="0" smtClean="0"/>
          </a:p>
          <a:p>
            <a:r>
              <a:rPr lang="ja-JP" altLang="en-US" sz="2400" dirty="0"/>
              <a:t>基本研修は各</a:t>
            </a:r>
            <a:r>
              <a:rPr lang="ja-JP" altLang="en-US" sz="2400" dirty="0" smtClean="0"/>
              <a:t>個人</a:t>
            </a:r>
            <a:endParaRPr lang="en-US" altLang="ja-JP" sz="2400" dirty="0" smtClean="0"/>
          </a:p>
          <a:p>
            <a:r>
              <a:rPr lang="ja-JP" altLang="en-US" sz="2400" dirty="0" smtClean="0"/>
              <a:t>応用研修は各個人</a:t>
            </a:r>
            <a:r>
              <a:rPr lang="en-US" altLang="ja-JP" sz="2400" dirty="0" smtClean="0"/>
              <a:t>or</a:t>
            </a:r>
            <a:r>
              <a:rPr lang="en-US" altLang="ja-JP" sz="2400" dirty="0"/>
              <a:t> 2</a:t>
            </a:r>
            <a:r>
              <a:rPr lang="ja-JP" altLang="en-US" sz="2400" dirty="0"/>
              <a:t>人</a:t>
            </a:r>
            <a:r>
              <a:rPr lang="en-US" altLang="ja-JP" sz="2400" dirty="0"/>
              <a:t>1</a:t>
            </a:r>
            <a:r>
              <a:rPr lang="ja-JP" altLang="en-US" sz="2400" dirty="0"/>
              <a:t>組</a:t>
            </a:r>
            <a:endParaRPr lang="en-US" altLang="ja-JP" sz="2400" dirty="0"/>
          </a:p>
          <a:p>
            <a:endParaRPr lang="en-US" altLang="ja-JP" sz="2400" dirty="0" smtClean="0"/>
          </a:p>
          <a:p>
            <a:r>
              <a:rPr lang="ja-JP" altLang="en-US" sz="2400" dirty="0" smtClean="0"/>
              <a:t>各成果物</a:t>
            </a:r>
            <a:r>
              <a:rPr lang="ja-JP" altLang="en-US" sz="2400" dirty="0"/>
              <a:t>に</a:t>
            </a:r>
            <a:r>
              <a:rPr lang="ja-JP" altLang="en-US" sz="2400" dirty="0" smtClean="0"/>
              <a:t>対し、レビューを行う</a:t>
            </a:r>
            <a:endParaRPr lang="en-US" altLang="ja-JP" sz="2400" dirty="0" smtClean="0"/>
          </a:p>
          <a:p>
            <a:pPr lvl="1"/>
            <a:r>
              <a:rPr lang="ja-JP" altLang="en-US" sz="2000" dirty="0" smtClean="0"/>
              <a:t>要件定義書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設計書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コード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テスト（テストケース、実施結果）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（発表資料）</a:t>
            </a:r>
            <a:endParaRPr lang="en-US" altLang="ja-JP" sz="2000" dirty="0" smtClean="0"/>
          </a:p>
          <a:p>
            <a:pPr lvl="1"/>
            <a:endParaRPr lang="en-US" altLang="ja-JP" sz="2000" dirty="0" smtClean="0"/>
          </a:p>
          <a:p>
            <a:pPr marL="457200" lvl="1" indent="0">
              <a:buNone/>
            </a:pP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19720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タスク</a:t>
            </a:r>
            <a:r>
              <a:rPr kumimoji="1" lang="ja-JP" altLang="en-US" dirty="0" smtClean="0"/>
              <a:t>（新人側）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 sz="2400" dirty="0" smtClean="0"/>
              <a:t>研修準備</a:t>
            </a:r>
            <a:endParaRPr lang="en-US" altLang="ja-JP" sz="2400" dirty="0" smtClean="0"/>
          </a:p>
          <a:p>
            <a:pPr lvl="1"/>
            <a:r>
              <a:rPr lang="ja-JP" altLang="en-US" sz="2000" dirty="0" smtClean="0"/>
              <a:t>環境構築</a:t>
            </a:r>
            <a:endParaRPr lang="en-US" altLang="ja-JP" sz="2000" dirty="0" smtClean="0"/>
          </a:p>
          <a:p>
            <a:pPr lvl="2"/>
            <a:r>
              <a:rPr lang="en-US" altLang="ja-JP" sz="1600" dirty="0" smtClean="0"/>
              <a:t>Eclipse</a:t>
            </a:r>
          </a:p>
          <a:p>
            <a:pPr lvl="2"/>
            <a:r>
              <a:rPr lang="en-US" altLang="ja-JP" sz="1600" dirty="0" err="1" smtClean="0"/>
              <a:t>Git</a:t>
            </a:r>
            <a:endParaRPr lang="en-US" altLang="ja-JP" sz="1600" dirty="0" smtClean="0"/>
          </a:p>
          <a:p>
            <a:pPr lvl="2"/>
            <a:r>
              <a:rPr lang="en-US" altLang="ja-JP" sz="1600" dirty="0" smtClean="0"/>
              <a:t>Skype</a:t>
            </a:r>
          </a:p>
          <a:p>
            <a:pPr lvl="2"/>
            <a:r>
              <a:rPr lang="en-US" altLang="ja-JP" sz="1600" dirty="0" smtClean="0"/>
              <a:t>(Sirius)</a:t>
            </a:r>
          </a:p>
          <a:p>
            <a:pPr lvl="2"/>
            <a:r>
              <a:rPr lang="en-US" altLang="ja-JP" sz="1600" dirty="0" smtClean="0"/>
              <a:t>(JavaFX)</a:t>
            </a:r>
          </a:p>
          <a:p>
            <a:pPr lvl="1"/>
            <a:endParaRPr lang="en-US" altLang="ja-JP" sz="2000" dirty="0"/>
          </a:p>
          <a:p>
            <a:pPr lvl="1"/>
            <a:r>
              <a:rPr lang="ja-JP" altLang="en-US" sz="2000" dirty="0" smtClean="0"/>
              <a:t>事前調査</a:t>
            </a:r>
            <a:endParaRPr lang="en-US" altLang="ja-JP" sz="2000" dirty="0" smtClean="0"/>
          </a:p>
          <a:p>
            <a:pPr lvl="2"/>
            <a:r>
              <a:rPr lang="en-US" altLang="ja-JP" sz="1600" dirty="0" smtClean="0"/>
              <a:t>Eclipse Plugin</a:t>
            </a:r>
          </a:p>
          <a:p>
            <a:pPr lvl="2"/>
            <a:r>
              <a:rPr lang="en-US" altLang="ja-JP" sz="1600" dirty="0" smtClean="0"/>
              <a:t>EMF, GMF, Sirius</a:t>
            </a:r>
          </a:p>
          <a:p>
            <a:pPr lvl="2"/>
            <a:r>
              <a:rPr lang="en-US" altLang="ja-JP" sz="1600" dirty="0" smtClean="0"/>
              <a:t>JavaFX</a:t>
            </a:r>
          </a:p>
          <a:p>
            <a:pPr lvl="2"/>
            <a:r>
              <a:rPr lang="en-US" altLang="ja-JP" sz="1600" dirty="0" err="1" smtClean="0"/>
              <a:t>Git</a:t>
            </a:r>
            <a:r>
              <a:rPr lang="ja-JP" altLang="en-US" sz="1600" dirty="0" smtClean="0"/>
              <a:t>の使用方法</a:t>
            </a:r>
            <a:endParaRPr lang="en-US" altLang="ja-JP" sz="1600" dirty="0" smtClean="0"/>
          </a:p>
          <a:p>
            <a:endParaRPr lang="en-US" altLang="ja-JP" sz="2400" dirty="0" smtClean="0"/>
          </a:p>
          <a:p>
            <a:r>
              <a:rPr lang="en-US" altLang="ja-JP" sz="2400" dirty="0" smtClean="0"/>
              <a:t>Oracle Java Bronze</a:t>
            </a:r>
            <a:r>
              <a:rPr lang="ja-JP" altLang="en-US" sz="2400" dirty="0" smtClean="0"/>
              <a:t>試験勉強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pPr lvl="2"/>
            <a:endParaRPr lang="en-US" altLang="ja-JP" sz="1600" dirty="0" smtClean="0"/>
          </a:p>
          <a:p>
            <a:pPr lvl="1"/>
            <a:endParaRPr lang="en-US" altLang="ja-JP" sz="2000" dirty="0"/>
          </a:p>
          <a:p>
            <a:endParaRPr lang="en-US" altLang="ja-JP" sz="2400" dirty="0" smtClean="0"/>
          </a:p>
          <a:p>
            <a:pPr marL="457200" lvl="1" indent="0">
              <a:buNone/>
            </a:pP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19720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タスク</a:t>
            </a:r>
            <a:r>
              <a:rPr kumimoji="1" lang="ja-JP" altLang="en-US" dirty="0" smtClean="0"/>
              <a:t>（第２</a:t>
            </a:r>
            <a:r>
              <a:rPr kumimoji="1" lang="en-US" altLang="ja-JP" dirty="0" smtClean="0"/>
              <a:t>G</a:t>
            </a:r>
            <a:r>
              <a:rPr kumimoji="1" lang="ja-JP" altLang="en-US" dirty="0" smtClean="0"/>
              <a:t>研修チーム側）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ja-JP" altLang="en-US" sz="2400" dirty="0" smtClean="0"/>
              <a:t>研修前</a:t>
            </a:r>
            <a:endParaRPr lang="en-US" altLang="ja-JP" sz="2400" dirty="0" smtClean="0"/>
          </a:p>
          <a:p>
            <a:pPr lvl="1"/>
            <a:r>
              <a:rPr lang="ja-JP" altLang="en-US" sz="2000" dirty="0" smtClean="0"/>
              <a:t>坂本</a:t>
            </a:r>
            <a:r>
              <a:rPr lang="ja-JP" altLang="en-US" sz="2000" dirty="0"/>
              <a:t>さん</a:t>
            </a:r>
            <a:endParaRPr lang="en-US" altLang="ja-JP" sz="2000" dirty="0" smtClean="0"/>
          </a:p>
          <a:p>
            <a:pPr lvl="2"/>
            <a:r>
              <a:rPr lang="en-US" altLang="ja-JP" sz="1600" dirty="0" smtClean="0"/>
              <a:t>Eclipse Plugin, EMF, GMF</a:t>
            </a:r>
            <a:r>
              <a:rPr lang="ja-JP" altLang="en-US" sz="1600" dirty="0" smtClean="0"/>
              <a:t>について説明準備</a:t>
            </a:r>
            <a:endParaRPr lang="en-US" altLang="ja-JP" sz="1600" dirty="0" smtClean="0"/>
          </a:p>
          <a:p>
            <a:pPr lvl="1"/>
            <a:r>
              <a:rPr lang="ja-JP" altLang="en-US" sz="2000" dirty="0" smtClean="0"/>
              <a:t>吉田さん、柳澤さん</a:t>
            </a:r>
            <a:endParaRPr lang="en-US" altLang="ja-JP" sz="2000" dirty="0" smtClean="0"/>
          </a:p>
          <a:p>
            <a:pPr lvl="2"/>
            <a:r>
              <a:rPr lang="ja-JP" altLang="en-US" sz="1600" dirty="0" smtClean="0"/>
              <a:t>オリジナルエディタの要件を明確化</a:t>
            </a:r>
            <a:endParaRPr lang="en-US" altLang="ja-JP" sz="2400" dirty="0" smtClean="0"/>
          </a:p>
          <a:p>
            <a:pPr lvl="1"/>
            <a:r>
              <a:rPr lang="ja-JP" altLang="en-US" sz="2000" dirty="0" smtClean="0"/>
              <a:t>齋藤</a:t>
            </a:r>
            <a:endParaRPr lang="en-US" altLang="ja-JP" sz="2000" dirty="0" smtClean="0"/>
          </a:p>
          <a:p>
            <a:pPr lvl="2"/>
            <a:r>
              <a:rPr lang="ja-JP" altLang="en-US" sz="1600" dirty="0" smtClean="0"/>
              <a:t>全体計画、詳細計画</a:t>
            </a:r>
            <a:r>
              <a:rPr lang="en-US" altLang="ja-JP" sz="1600" dirty="0" smtClean="0"/>
              <a:t>	</a:t>
            </a:r>
          </a:p>
          <a:p>
            <a:pPr lvl="2"/>
            <a:r>
              <a:rPr lang="ja-JP" altLang="en-US" sz="1600" dirty="0" smtClean="0"/>
              <a:t>説明準備</a:t>
            </a:r>
            <a:endParaRPr lang="en-US" altLang="ja-JP" sz="1600" dirty="0" smtClean="0"/>
          </a:p>
          <a:p>
            <a:pPr lvl="3"/>
            <a:r>
              <a:rPr lang="ja-JP" altLang="en-US" sz="1200" dirty="0" smtClean="0"/>
              <a:t>研修の全体説明</a:t>
            </a:r>
            <a:r>
              <a:rPr lang="en-US" altLang="ja-JP" sz="1200" dirty="0" smtClean="0"/>
              <a:t>	</a:t>
            </a:r>
            <a:endParaRPr lang="en-US" altLang="ja-JP" sz="1200" dirty="0"/>
          </a:p>
          <a:p>
            <a:pPr lvl="3"/>
            <a:r>
              <a:rPr lang="en-US" altLang="ja-JP" sz="1200" dirty="0" smtClean="0"/>
              <a:t>Sirius</a:t>
            </a:r>
            <a:r>
              <a:rPr lang="ja-JP" altLang="en-US" sz="1200" dirty="0" smtClean="0"/>
              <a:t>について</a:t>
            </a:r>
            <a:endParaRPr lang="en-US" altLang="ja-JP" sz="1600" dirty="0" smtClean="0"/>
          </a:p>
          <a:p>
            <a:pPr lvl="2"/>
            <a:r>
              <a:rPr lang="ja-JP" altLang="en-US" sz="1600" dirty="0" smtClean="0"/>
              <a:t>サンプルエディタ作成</a:t>
            </a:r>
            <a:endParaRPr lang="en-US" altLang="ja-JP" sz="1600" dirty="0" smtClean="0"/>
          </a:p>
          <a:p>
            <a:pPr lvl="2"/>
            <a:r>
              <a:rPr lang="en-US" altLang="ja-JP" sz="1600" dirty="0" err="1" smtClean="0"/>
              <a:t>Git</a:t>
            </a:r>
            <a:r>
              <a:rPr lang="ja-JP" altLang="en-US" sz="1600" dirty="0" smtClean="0"/>
              <a:t>準備</a:t>
            </a:r>
            <a:endParaRPr lang="en-US" altLang="ja-JP" sz="1600" dirty="0" smtClean="0"/>
          </a:p>
          <a:p>
            <a:pPr lvl="2"/>
            <a:r>
              <a:rPr lang="ja-JP" altLang="en-US" sz="1600" dirty="0" smtClean="0"/>
              <a:t>要件定義書、設計書などのフォーマット作成</a:t>
            </a:r>
            <a:endParaRPr lang="en-US" altLang="ja-JP" sz="1600" dirty="0" smtClean="0"/>
          </a:p>
          <a:p>
            <a:endParaRPr lang="en-US" altLang="ja-JP" sz="2400" dirty="0" smtClean="0"/>
          </a:p>
          <a:p>
            <a:r>
              <a:rPr lang="ja-JP" altLang="en-US" sz="2400" dirty="0" smtClean="0"/>
              <a:t>研修中</a:t>
            </a:r>
            <a:endParaRPr lang="en-US" altLang="ja-JP" sz="2400" dirty="0" smtClean="0"/>
          </a:p>
          <a:p>
            <a:pPr lvl="1"/>
            <a:r>
              <a:rPr lang="ja-JP" altLang="en-US" sz="2000" dirty="0" smtClean="0"/>
              <a:t>（坂本さん）</a:t>
            </a:r>
            <a:endParaRPr lang="en-US" altLang="ja-JP" sz="2000" dirty="0" smtClean="0"/>
          </a:p>
          <a:p>
            <a:pPr lvl="2"/>
            <a:r>
              <a:rPr lang="ja-JP" altLang="en-US" sz="1600" dirty="0" smtClean="0"/>
              <a:t>技術サポート</a:t>
            </a:r>
            <a:endParaRPr lang="en-US" altLang="ja-JP" sz="1600" dirty="0" smtClean="0"/>
          </a:p>
          <a:p>
            <a:pPr lvl="1"/>
            <a:r>
              <a:rPr lang="ja-JP" altLang="en-US" sz="2000" dirty="0" smtClean="0"/>
              <a:t>吉田さん、柳澤さん</a:t>
            </a:r>
            <a:endParaRPr lang="en-US" altLang="ja-JP" sz="2000" dirty="0" smtClean="0"/>
          </a:p>
          <a:p>
            <a:pPr lvl="2"/>
            <a:r>
              <a:rPr lang="ja-JP" altLang="en-US" sz="1600" dirty="0"/>
              <a:t>要件</a:t>
            </a:r>
            <a:r>
              <a:rPr lang="ja-JP" altLang="en-US" sz="1600" dirty="0" smtClean="0"/>
              <a:t>定義、設計レビュー</a:t>
            </a:r>
            <a:endParaRPr lang="en-US" altLang="ja-JP" sz="1600" dirty="0" smtClean="0"/>
          </a:p>
          <a:p>
            <a:pPr lvl="1"/>
            <a:r>
              <a:rPr lang="ja-JP" altLang="en-US" sz="2000" dirty="0" smtClean="0"/>
              <a:t>齋藤</a:t>
            </a:r>
            <a:endParaRPr lang="en-US" altLang="ja-JP" sz="2000" dirty="0" smtClean="0"/>
          </a:p>
          <a:p>
            <a:pPr lvl="2"/>
            <a:r>
              <a:rPr lang="ja-JP" altLang="en-US" sz="1600" dirty="0" smtClean="0"/>
              <a:t>進捗管理</a:t>
            </a:r>
            <a:endParaRPr lang="en-US" altLang="ja-JP" sz="1600" dirty="0" smtClean="0"/>
          </a:p>
          <a:p>
            <a:pPr lvl="3"/>
            <a:r>
              <a:rPr lang="ja-JP" altLang="en-US" sz="1200" dirty="0" smtClean="0"/>
              <a:t>夕会</a:t>
            </a:r>
            <a:endParaRPr lang="en-US" altLang="ja-JP" sz="1200" dirty="0" smtClean="0"/>
          </a:p>
          <a:p>
            <a:pPr lvl="3"/>
            <a:r>
              <a:rPr lang="ja-JP" altLang="en-US" sz="1200" dirty="0" smtClean="0"/>
              <a:t>各種レビュー</a:t>
            </a:r>
            <a:endParaRPr lang="en-US" altLang="ja-JP" sz="1200" dirty="0" smtClean="0"/>
          </a:p>
          <a:p>
            <a:pPr lvl="2"/>
            <a:r>
              <a:rPr lang="ja-JP" altLang="en-US" sz="1600" dirty="0"/>
              <a:t>全般</a:t>
            </a:r>
            <a:r>
              <a:rPr lang="ja-JP" altLang="en-US" sz="1600" dirty="0" smtClean="0"/>
              <a:t>サポート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19720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研修開始までの予定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ja-JP" sz="2400" dirty="0"/>
          </a:p>
          <a:p>
            <a:pPr marL="457200" lvl="1" indent="0">
              <a:buNone/>
            </a:pPr>
            <a:endParaRPr lang="en-US" altLang="ja-JP" sz="2000" dirty="0" smtClean="0"/>
          </a:p>
          <a:p>
            <a:pPr marL="457200" lvl="1" indent="0">
              <a:buNone/>
            </a:pPr>
            <a:endParaRPr lang="en-US" altLang="ja-JP" sz="20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390016"/>
              </p:ext>
            </p:extLst>
          </p:nvPr>
        </p:nvGraphicFramePr>
        <p:xfrm>
          <a:off x="611560" y="1052736"/>
          <a:ext cx="8136903" cy="39853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654"/>
                <a:gridCol w="740654"/>
                <a:gridCol w="740654"/>
                <a:gridCol w="740654"/>
                <a:gridCol w="740654"/>
                <a:gridCol w="740654"/>
                <a:gridCol w="740654"/>
                <a:gridCol w="2952325"/>
              </a:tblGrid>
              <a:tr h="3600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日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火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水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木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金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土</a:t>
                      </a:r>
                      <a:endParaRPr kumimoji="1" lang="ja-JP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</a:t>
                      </a:r>
                      <a:r>
                        <a:rPr kumimoji="1" lang="ja-JP" altLang="en-US" dirty="0" smtClean="0"/>
                        <a:t>チーム側タスク</a:t>
                      </a:r>
                      <a:endParaRPr kumimoji="1" lang="en-US" altLang="ja-JP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95414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5/15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21</a:t>
                      </a:r>
                      <a:endParaRPr kumimoji="1" lang="ja-JP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全体計画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研修内容決定</a:t>
                      </a:r>
                      <a:endParaRPr kumimoji="1" lang="en-US" altLang="ja-JP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895414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28</a:t>
                      </a:r>
                      <a:endParaRPr kumimoji="1" lang="ja-JP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詳細計画</a:t>
                      </a:r>
                      <a:endParaRPr kumimoji="1" lang="en-US" altLang="ja-JP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Sirius</a:t>
                      </a:r>
                      <a:r>
                        <a:rPr kumimoji="1" lang="ja-JP" altLang="en-US" dirty="0" smtClean="0"/>
                        <a:t>調査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サンプルエディタ作成</a:t>
                      </a:r>
                      <a:endParaRPr kumimoji="1" lang="en-US" altLang="ja-JP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895414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6/1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説明資料作成</a:t>
                      </a:r>
                      <a:endParaRPr kumimoji="1" lang="en-US" altLang="ja-JP" dirty="0" smtClean="0"/>
                    </a:p>
                    <a:p>
                      <a:r>
                        <a:rPr kumimoji="1" lang="en-US" altLang="ja-JP" dirty="0" err="1" smtClean="0"/>
                        <a:t>Git</a:t>
                      </a:r>
                      <a:r>
                        <a:rPr kumimoji="1" lang="ja-JP" altLang="en-US" dirty="0" smtClean="0"/>
                        <a:t>準備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書類フォーマット作成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895414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4368676" y="1844824"/>
            <a:ext cx="624548" cy="4265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Now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左右矢印 5"/>
          <p:cNvSpPr/>
          <p:nvPr/>
        </p:nvSpPr>
        <p:spPr>
          <a:xfrm>
            <a:off x="2928924" y="3548785"/>
            <a:ext cx="1958625" cy="533095"/>
          </a:xfrm>
          <a:prstGeom prst="leftRightArrow">
            <a:avLst>
              <a:gd name="adj1" fmla="val 70964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最終</a:t>
            </a:r>
            <a:r>
              <a:rPr kumimoji="1" lang="en-US" altLang="ja-JP" dirty="0" smtClean="0">
                <a:solidFill>
                  <a:schemeClr val="tx1"/>
                </a:solidFill>
              </a:rPr>
              <a:t>Meeting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95944" y="4462512"/>
            <a:ext cx="624548" cy="5161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研修</a:t>
            </a:r>
            <a:r>
              <a:rPr lang="ja-JP" altLang="en-US" sz="1600" dirty="0">
                <a:solidFill>
                  <a:schemeClr val="tx1"/>
                </a:solidFill>
              </a:rPr>
              <a:t>開始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20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研修中の予定</a:t>
            </a:r>
            <a:endParaRPr kumimoji="1"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ja-JP" sz="2400" dirty="0"/>
          </a:p>
          <a:p>
            <a:pPr marL="457200" lvl="1" indent="0">
              <a:buNone/>
            </a:pPr>
            <a:endParaRPr lang="en-US" altLang="ja-JP" sz="2000" dirty="0" smtClean="0"/>
          </a:p>
          <a:p>
            <a:pPr marL="457200" lvl="1" indent="0">
              <a:buNone/>
            </a:pPr>
            <a:endParaRPr lang="en-US" altLang="ja-JP" sz="2000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249970"/>
              </p:ext>
            </p:extLst>
          </p:nvPr>
        </p:nvGraphicFramePr>
        <p:xfrm>
          <a:off x="179511" y="908721"/>
          <a:ext cx="8568955" cy="4824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7"/>
                <a:gridCol w="1123325"/>
                <a:gridCol w="1123325"/>
                <a:gridCol w="1123325"/>
                <a:gridCol w="1123325"/>
                <a:gridCol w="1123325"/>
                <a:gridCol w="476657"/>
                <a:gridCol w="1971616"/>
              </a:tblGrid>
              <a:tr h="43760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日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火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水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木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金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土</a:t>
                      </a:r>
                      <a:endParaRPr kumimoji="1" lang="ja-JP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　</a:t>
                      </a:r>
                      <a:r>
                        <a:rPr kumimoji="1" lang="ja-JP" altLang="en-US" dirty="0" smtClean="0"/>
                        <a:t>チーム側タスク</a:t>
                      </a:r>
                      <a:endParaRPr kumimoji="1" lang="en-US" altLang="ja-JP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7128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6/5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6</a:t>
                      </a:r>
                      <a:br>
                        <a:rPr kumimoji="1" lang="en-US" altLang="ja-JP" dirty="0" smtClean="0"/>
                      </a:br>
                      <a:endParaRPr kumimoji="1" lang="en-US" altLang="ja-JP" dirty="0" smtClean="0"/>
                    </a:p>
                    <a:p>
                      <a:r>
                        <a:rPr kumimoji="1" lang="ja-JP" altLang="en-US" sz="1400" dirty="0" smtClean="0"/>
                        <a:t>導入説明</a:t>
                      </a:r>
                      <a:endParaRPr kumimoji="1" lang="en-US" altLang="ja-JP" sz="1400" dirty="0" smtClean="0"/>
                    </a:p>
                    <a:p>
                      <a:r>
                        <a:rPr kumimoji="1" lang="ja-JP" altLang="en-US" sz="1400" dirty="0" smtClean="0"/>
                        <a:t>環境構築</a:t>
                      </a:r>
                      <a:endParaRPr kumimoji="1" lang="en-US" altLang="ja-JP" sz="1600" dirty="0" smtClean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</a:t>
                      </a:r>
                      <a:r>
                        <a:rPr kumimoji="1" lang="ja-JP" altLang="en-US" dirty="0" smtClean="0"/>
                        <a:t>　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9</a:t>
                      </a:r>
                      <a:br>
                        <a:rPr kumimoji="1" lang="en-US" altLang="ja-JP" dirty="0" smtClean="0"/>
                      </a:br>
                      <a:r>
                        <a:rPr kumimoji="1" lang="ja-JP" altLang="en-US" sz="1400" dirty="0" smtClean="0"/>
                        <a:t>応用研修の説明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endParaRPr kumimoji="1" lang="ja-JP" alt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</a:t>
                      </a:r>
                      <a:endParaRPr kumimoji="1" lang="ja-JP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導入説明</a:t>
                      </a:r>
                      <a:endParaRPr kumimoji="1" lang="en-US" altLang="ja-JP" sz="1600" dirty="0" smtClean="0"/>
                    </a:p>
                    <a:p>
                      <a:r>
                        <a:rPr kumimoji="1" lang="ja-JP" altLang="en-US" sz="1600" dirty="0" smtClean="0"/>
                        <a:t>レビュー</a:t>
                      </a:r>
                      <a:endParaRPr kumimoji="1" lang="en-US" altLang="ja-JP" sz="1600" dirty="0" smtClean="0"/>
                    </a:p>
                    <a:p>
                      <a:r>
                        <a:rPr kumimoji="1" lang="ja-JP" altLang="en-US" dirty="0" smtClean="0"/>
                        <a:t>　・基本エディタ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　・要件定義書</a:t>
                      </a:r>
                      <a:endParaRPr kumimoji="1" lang="en-US" altLang="ja-JP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109400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18</a:t>
                      </a:r>
                      <a:endParaRPr kumimoji="1" lang="ja-JP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レビュー</a:t>
                      </a:r>
                      <a:endParaRPr kumimoji="1" lang="en-US" altLang="ja-JP" sz="1600" dirty="0" smtClean="0"/>
                    </a:p>
                    <a:p>
                      <a:r>
                        <a:rPr kumimoji="1" lang="ja-JP" altLang="en-US" sz="1600" dirty="0" smtClean="0"/>
                        <a:t>　・設計書</a:t>
                      </a:r>
                      <a:r>
                        <a:rPr kumimoji="1" lang="en-US" altLang="ja-JP" sz="1600" dirty="0" smtClean="0"/>
                        <a:t/>
                      </a:r>
                      <a:br>
                        <a:rPr kumimoji="1" lang="en-US" altLang="ja-JP" sz="1600" dirty="0" smtClean="0"/>
                      </a:br>
                      <a:r>
                        <a:rPr kumimoji="1" lang="ja-JP" altLang="en-US" sz="1600" dirty="0" smtClean="0"/>
                        <a:t>　・コード</a:t>
                      </a:r>
                      <a:endParaRPr kumimoji="1" lang="en-US" altLang="ja-JP" sz="1600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9400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19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</a:t>
                      </a:r>
                      <a:endParaRPr kumimoji="1" lang="ja-JP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 smtClean="0"/>
                        <a:t>レビュー</a:t>
                      </a:r>
                      <a:endParaRPr kumimoji="1" lang="en-US" altLang="ja-JP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 smtClean="0"/>
                        <a:t>　・コード</a:t>
                      </a:r>
                      <a:endParaRPr kumimoji="1" lang="en-US" altLang="ja-JP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 smtClean="0"/>
                        <a:t>　・テストケース</a:t>
                      </a:r>
                      <a:r>
                        <a:rPr kumimoji="1" lang="en-US" altLang="ja-JP" sz="1600" dirty="0" smtClean="0"/>
                        <a:t>/</a:t>
                      </a:r>
                      <a:r>
                        <a:rPr kumimoji="1" lang="ja-JP" altLang="en-US" sz="1600" dirty="0" smtClean="0"/>
                        <a:t>証跡</a:t>
                      </a:r>
                      <a:endParaRPr kumimoji="1" lang="en-US" altLang="ja-JP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71288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26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27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28</a:t>
                      </a:r>
                      <a:endParaRPr kumimoji="1" lang="ja-JP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29</a:t>
                      </a:r>
                      <a:endParaRPr kumimoji="1" lang="ja-JP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30</a:t>
                      </a:r>
                      <a:endParaRPr kumimoji="1" lang="ja-JP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7/1</a:t>
                      </a:r>
                      <a:endParaRPr kumimoji="1" lang="ja-JP" altLang="en-US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1814108" y="4678536"/>
            <a:ext cx="1106424" cy="10297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左右矢印 5"/>
          <p:cNvSpPr/>
          <p:nvPr/>
        </p:nvSpPr>
        <p:spPr>
          <a:xfrm>
            <a:off x="1885332" y="5025210"/>
            <a:ext cx="3237332" cy="586405"/>
          </a:xfrm>
          <a:prstGeom prst="leftRightArrow">
            <a:avLst>
              <a:gd name="adj1" fmla="val 70964"/>
              <a:gd name="adj2" fmla="val 5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最終</a:t>
            </a:r>
            <a:r>
              <a:rPr lang="ja-JP" alt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報告会</a:t>
            </a:r>
            <a:endParaRPr kumimoji="1" lang="ja-JP" alt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457537" y="6020504"/>
            <a:ext cx="181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solidFill>
                  <a:srgbClr val="FF0000"/>
                </a:solidFill>
              </a:rPr>
              <a:t>キャッツ発表日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直線矢印コネクタ 10"/>
          <p:cNvCxnSpPr>
            <a:stCxn id="9" idx="0"/>
            <a:endCxn id="8" idx="2"/>
          </p:cNvCxnSpPr>
          <p:nvPr/>
        </p:nvCxnSpPr>
        <p:spPr>
          <a:xfrm flipV="1">
            <a:off x="2366697" y="5708250"/>
            <a:ext cx="623" cy="31225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755576" y="1641500"/>
            <a:ext cx="831273" cy="26486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研修開始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左右矢印 14"/>
          <p:cNvSpPr/>
          <p:nvPr/>
        </p:nvSpPr>
        <p:spPr>
          <a:xfrm>
            <a:off x="1809772" y="1639235"/>
            <a:ext cx="2154488" cy="709551"/>
          </a:xfrm>
          <a:prstGeom prst="leftRightArrow">
            <a:avLst>
              <a:gd name="adj1" fmla="val 70964"/>
              <a:gd name="adj2" fmla="val 3031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基本エディタ作成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左右矢印 17"/>
          <p:cNvSpPr/>
          <p:nvPr/>
        </p:nvSpPr>
        <p:spPr>
          <a:xfrm>
            <a:off x="4076730" y="2062178"/>
            <a:ext cx="2223462" cy="364112"/>
          </a:xfrm>
          <a:prstGeom prst="leftRightArrow">
            <a:avLst>
              <a:gd name="adj1" fmla="val 70964"/>
              <a:gd name="adj2" fmla="val 4596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要求</a:t>
            </a:r>
            <a:r>
              <a:rPr lang="ja-JP" altLang="en-US" sz="1400" dirty="0" smtClean="0">
                <a:solidFill>
                  <a:schemeClr val="tx1"/>
                </a:solidFill>
              </a:rPr>
              <a:t>分析・要件定義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19" name="左右矢印 18"/>
          <p:cNvSpPr/>
          <p:nvPr/>
        </p:nvSpPr>
        <p:spPr>
          <a:xfrm>
            <a:off x="692354" y="2780928"/>
            <a:ext cx="2223462" cy="364112"/>
          </a:xfrm>
          <a:prstGeom prst="leftRightArrow">
            <a:avLst>
              <a:gd name="adj1" fmla="val 70964"/>
              <a:gd name="adj2" fmla="val 4596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設計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0" name="左右矢印 19"/>
          <p:cNvSpPr/>
          <p:nvPr/>
        </p:nvSpPr>
        <p:spPr>
          <a:xfrm>
            <a:off x="1853268" y="3140968"/>
            <a:ext cx="4446924" cy="364112"/>
          </a:xfrm>
          <a:prstGeom prst="leftRightArrow">
            <a:avLst>
              <a:gd name="adj1" fmla="val 70964"/>
              <a:gd name="adj2" fmla="val 4596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実装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1" name="左右矢印 20"/>
          <p:cNvSpPr/>
          <p:nvPr/>
        </p:nvSpPr>
        <p:spPr>
          <a:xfrm>
            <a:off x="755576" y="3886448"/>
            <a:ext cx="2155315" cy="364112"/>
          </a:xfrm>
          <a:prstGeom prst="leftRightArrow">
            <a:avLst>
              <a:gd name="adj1" fmla="val 70964"/>
              <a:gd name="adj2" fmla="val 4596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実装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2" name="左右矢印 21"/>
          <p:cNvSpPr/>
          <p:nvPr/>
        </p:nvSpPr>
        <p:spPr>
          <a:xfrm>
            <a:off x="1835695" y="4246488"/>
            <a:ext cx="3237333" cy="364112"/>
          </a:xfrm>
          <a:prstGeom prst="leftRightArrow">
            <a:avLst>
              <a:gd name="adj1" fmla="val 70964"/>
              <a:gd name="adj2" fmla="val 4596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テスト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4" name="左右矢印 23"/>
          <p:cNvSpPr/>
          <p:nvPr/>
        </p:nvSpPr>
        <p:spPr>
          <a:xfrm>
            <a:off x="4120302" y="3886448"/>
            <a:ext cx="2154490" cy="400523"/>
          </a:xfrm>
          <a:prstGeom prst="leftRightArrow">
            <a:avLst>
              <a:gd name="adj1" fmla="val 70964"/>
              <a:gd name="adj2" fmla="val 364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発表資料</a:t>
            </a:r>
            <a:r>
              <a:rPr lang="ja-JP" altLang="en-US" sz="1400" dirty="0">
                <a:solidFill>
                  <a:schemeClr val="tx1"/>
                </a:solidFill>
              </a:rPr>
              <a:t>作成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5" name="左右矢印 24"/>
          <p:cNvSpPr/>
          <p:nvPr/>
        </p:nvSpPr>
        <p:spPr>
          <a:xfrm>
            <a:off x="658167" y="5000476"/>
            <a:ext cx="1152127" cy="645047"/>
          </a:xfrm>
          <a:prstGeom prst="leftRightArrow">
            <a:avLst>
              <a:gd name="adj1" fmla="val 70964"/>
              <a:gd name="adj2" fmla="val 2560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発表資料</a:t>
            </a:r>
            <a:r>
              <a:rPr lang="ja-JP" altLang="en-US" sz="1400" dirty="0">
                <a:solidFill>
                  <a:schemeClr val="tx1"/>
                </a:solidFill>
              </a:rPr>
              <a:t>作成</a:t>
            </a:r>
            <a:endParaRPr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26" name="角丸四角形吹き出し 25"/>
          <p:cNvSpPr/>
          <p:nvPr/>
        </p:nvSpPr>
        <p:spPr>
          <a:xfrm>
            <a:off x="5724128" y="4949077"/>
            <a:ext cx="2217020" cy="947164"/>
          </a:xfrm>
          <a:prstGeom prst="wedgeRoundRectCallout">
            <a:avLst>
              <a:gd name="adj1" fmla="val -49497"/>
              <a:gd name="adj2" fmla="val -9943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研修の振り返り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発表資料レビュー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8575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研修案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Sirius</a:t>
            </a:r>
            <a:r>
              <a:rPr kumimoji="1" lang="ja-JP" altLang="en-US" dirty="0" smtClean="0"/>
              <a:t>で作るアクティビティ図</a:t>
            </a:r>
            <a:r>
              <a:rPr kumimoji="1" lang="en-US" altLang="ja-JP" dirty="0" smtClean="0"/>
              <a:t>Editor</a:t>
            </a:r>
            <a:endParaRPr kumimoji="1" lang="en-US" altLang="ja-JP" dirty="0" smtClean="0"/>
          </a:p>
          <a:p>
            <a:r>
              <a:rPr lang="en-US" altLang="ja-JP" dirty="0" smtClean="0"/>
              <a:t>JavaFX</a:t>
            </a:r>
            <a:r>
              <a:rPr lang="ja-JP" altLang="en-US" dirty="0" smtClean="0"/>
              <a:t>で</a:t>
            </a:r>
            <a:r>
              <a:rPr lang="ja-JP" altLang="en-US" dirty="0" smtClean="0"/>
              <a:t>作るチャートの</a:t>
            </a:r>
            <a:r>
              <a:rPr lang="en-US" altLang="ja-JP" dirty="0" smtClean="0"/>
              <a:t>Viewer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100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392</Words>
  <Application>Microsoft Office PowerPoint</Application>
  <PresentationFormat>画面に合わせる (4:3)</PresentationFormat>
  <Paragraphs>226</Paragraphs>
  <Slides>10</Slides>
  <Notes>0</Notes>
  <HiddenSlides>1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Office テーマ</vt:lpstr>
      <vt:lpstr>今日のトピック</vt:lpstr>
      <vt:lpstr>研修概要</vt:lpstr>
      <vt:lpstr>全体計画</vt:lpstr>
      <vt:lpstr>研修の進め方</vt:lpstr>
      <vt:lpstr>タスク（新人側）</vt:lpstr>
      <vt:lpstr>タスク（第２G研修チーム側）</vt:lpstr>
      <vt:lpstr>研修開始までの予定</vt:lpstr>
      <vt:lpstr>研修中の予定</vt:lpstr>
      <vt:lpstr>研修案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齋藤 直子</dc:creator>
  <cp:lastModifiedBy>齋藤 直子</cp:lastModifiedBy>
  <cp:revision>38</cp:revision>
  <dcterms:created xsi:type="dcterms:W3CDTF">2016-03-25T06:43:46Z</dcterms:created>
  <dcterms:modified xsi:type="dcterms:W3CDTF">2016-05-19T04:56:15Z</dcterms:modified>
</cp:coreProperties>
</file>