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2" r:id="rId7"/>
    <p:sldId id="261" r:id="rId8"/>
    <p:sldId id="274" r:id="rId9"/>
    <p:sldId id="273" r:id="rId10"/>
    <p:sldId id="275" r:id="rId11"/>
    <p:sldId id="263" r:id="rId12"/>
    <p:sldId id="264" r:id="rId13"/>
    <p:sldId id="265" r:id="rId14"/>
    <p:sldId id="266" r:id="rId15"/>
    <p:sldId id="267" r:id="rId16"/>
    <p:sldId id="268" r:id="rId17"/>
    <p:sldId id="269" r:id="rId18"/>
    <p:sldId id="270" r:id="rId19"/>
    <p:sldId id="271" r:id="rId20"/>
    <p:sldId id="272"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5/12/2023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package" Target="../embeddings/Microsoft_Excel_Worksheet13.xlsx"/><Relationship Id="rId1" Type="http://schemas.openxmlformats.org/officeDocument/2006/relationships/slideLayout" Target="../slideLayouts/slideLayout7.xml"/><Relationship Id="rId5" Type="http://schemas.openxmlformats.org/officeDocument/2006/relationships/image" Target="../media/image23.emf"/><Relationship Id="rId4" Type="http://schemas.openxmlformats.org/officeDocument/2006/relationships/package" Target="../embeddings/Microsoft_Excel_Worksheet14.xlsx"/></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xlsx"/><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package" Target="../embeddings/Microsoft_Excel_Worksheet1.xlsx"/></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Worksheet2.xlsx"/><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package" Target="../embeddings/Microsoft_Excel_Worksheet3.xlsx"/></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4.xlsx"/><Relationship Id="rId1" Type="http://schemas.openxmlformats.org/officeDocument/2006/relationships/slideLayout" Target="../slideLayouts/slideLayout7.xml"/><Relationship Id="rId5" Type="http://schemas.openxmlformats.org/officeDocument/2006/relationships/image" Target="../media/image14.emf"/><Relationship Id="rId4" Type="http://schemas.openxmlformats.org/officeDocument/2006/relationships/package" Target="../embeddings/Microsoft_Excel_Worksheet5.xlsx"/></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Worksheet6.xlsx"/><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package" Target="../embeddings/Microsoft_Excel_Worksheet7.xlsx"/></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9.emf"/><Relationship Id="rId2" Type="http://schemas.openxmlformats.org/officeDocument/2006/relationships/package" Target="../embeddings/Microsoft_Excel_Worksheet8.xlsx"/><Relationship Id="rId1" Type="http://schemas.openxmlformats.org/officeDocument/2006/relationships/slideLayout" Target="../slideLayouts/slideLayout7.xml"/><Relationship Id="rId6" Type="http://schemas.openxmlformats.org/officeDocument/2006/relationships/package" Target="../embeddings/Microsoft_Excel_Worksheet10.xlsx"/><Relationship Id="rId5" Type="http://schemas.openxmlformats.org/officeDocument/2006/relationships/image" Target="../media/image18.emf"/><Relationship Id="rId4" Type="http://schemas.openxmlformats.org/officeDocument/2006/relationships/package" Target="../embeddings/Microsoft_Excel_Worksheet9.xlsx"/></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Excel_Worksheet11.xlsx"/><Relationship Id="rId1" Type="http://schemas.openxmlformats.org/officeDocument/2006/relationships/slideLayout" Target="../slideLayouts/slideLayout7.xml"/><Relationship Id="rId5" Type="http://schemas.openxmlformats.org/officeDocument/2006/relationships/image" Target="../media/image21.emf"/><Relationship Id="rId4" Type="http://schemas.openxmlformats.org/officeDocument/2006/relationships/package" Target="../embeddings/Microsoft_Excel_Worksheet12.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E86C-A1E2-EB78-066B-014D254CF1CA}"/>
              </a:ext>
            </a:extLst>
          </p:cNvPr>
          <p:cNvSpPr>
            <a:spLocks noGrp="1"/>
          </p:cNvSpPr>
          <p:nvPr>
            <p:ph type="ctrTitle"/>
          </p:nvPr>
        </p:nvSpPr>
        <p:spPr/>
        <p:txBody>
          <a:bodyPr/>
          <a:lstStyle/>
          <a:p>
            <a:r>
              <a:rPr lang="en-IN" dirty="0"/>
              <a:t>BDM</a:t>
            </a:r>
          </a:p>
        </p:txBody>
      </p:sp>
      <p:sp>
        <p:nvSpPr>
          <p:cNvPr id="3" name="Subtitle 2">
            <a:extLst>
              <a:ext uri="{FF2B5EF4-FFF2-40B4-BE49-F238E27FC236}">
                <a16:creationId xmlns:a16="http://schemas.microsoft.com/office/drawing/2014/main" id="{07330D66-AE8B-6DFE-27EF-9D54E603568E}"/>
              </a:ext>
            </a:extLst>
          </p:cNvPr>
          <p:cNvSpPr>
            <a:spLocks noGrp="1"/>
          </p:cNvSpPr>
          <p:nvPr>
            <p:ph type="subTitle" idx="1"/>
          </p:nvPr>
        </p:nvSpPr>
        <p:spPr/>
        <p:txBody>
          <a:bodyPr/>
          <a:lstStyle/>
          <a:p>
            <a:r>
              <a:rPr lang="en-IN" dirty="0"/>
              <a:t>CIA-4</a:t>
            </a:r>
          </a:p>
        </p:txBody>
      </p:sp>
      <p:sp>
        <p:nvSpPr>
          <p:cNvPr id="4" name="TextBox 3">
            <a:extLst>
              <a:ext uri="{FF2B5EF4-FFF2-40B4-BE49-F238E27FC236}">
                <a16:creationId xmlns:a16="http://schemas.microsoft.com/office/drawing/2014/main" id="{CE4725FE-A784-770C-753F-504D777FCFFA}"/>
              </a:ext>
            </a:extLst>
          </p:cNvPr>
          <p:cNvSpPr txBox="1"/>
          <p:nvPr/>
        </p:nvSpPr>
        <p:spPr>
          <a:xfrm>
            <a:off x="8714792" y="4264090"/>
            <a:ext cx="2948473" cy="923330"/>
          </a:xfrm>
          <a:prstGeom prst="rect">
            <a:avLst/>
          </a:prstGeom>
          <a:noFill/>
        </p:spPr>
        <p:txBody>
          <a:bodyPr wrap="square" rtlCol="0">
            <a:spAutoFit/>
          </a:bodyPr>
          <a:lstStyle/>
          <a:p>
            <a:r>
              <a:rPr lang="en-IN" dirty="0"/>
              <a:t>Submitted by</a:t>
            </a:r>
          </a:p>
          <a:p>
            <a:r>
              <a:rPr lang="en-IN" dirty="0"/>
              <a:t>	Santhosh-22121024</a:t>
            </a:r>
          </a:p>
          <a:p>
            <a:r>
              <a:rPr lang="en-IN" dirty="0"/>
              <a:t>	Siddharth-22121027</a:t>
            </a:r>
          </a:p>
        </p:txBody>
      </p:sp>
      <p:sp>
        <p:nvSpPr>
          <p:cNvPr id="5" name="TextBox 4">
            <a:extLst>
              <a:ext uri="{FF2B5EF4-FFF2-40B4-BE49-F238E27FC236}">
                <a16:creationId xmlns:a16="http://schemas.microsoft.com/office/drawing/2014/main" id="{7F6FF954-6277-179A-93EC-1A4DC0B79316}"/>
              </a:ext>
            </a:extLst>
          </p:cNvPr>
          <p:cNvSpPr txBox="1"/>
          <p:nvPr/>
        </p:nvSpPr>
        <p:spPr>
          <a:xfrm>
            <a:off x="8792547" y="5347393"/>
            <a:ext cx="2948473" cy="646331"/>
          </a:xfrm>
          <a:prstGeom prst="rect">
            <a:avLst/>
          </a:prstGeom>
          <a:noFill/>
        </p:spPr>
        <p:txBody>
          <a:bodyPr wrap="square" rtlCol="0">
            <a:spAutoFit/>
          </a:bodyPr>
          <a:lstStyle/>
          <a:p>
            <a:r>
              <a:rPr lang="en-IN" dirty="0"/>
              <a:t>Submitted to</a:t>
            </a:r>
          </a:p>
          <a:p>
            <a:r>
              <a:rPr lang="en-IN" dirty="0"/>
              <a:t>	Prof. Alwin Joseph</a:t>
            </a:r>
          </a:p>
        </p:txBody>
      </p:sp>
      <p:graphicFrame>
        <p:nvGraphicFramePr>
          <p:cNvPr id="6" name="Table 5">
            <a:extLst>
              <a:ext uri="{FF2B5EF4-FFF2-40B4-BE49-F238E27FC236}">
                <a16:creationId xmlns:a16="http://schemas.microsoft.com/office/drawing/2014/main" id="{0703C870-56D0-A2BF-6FF2-4479C6E3411F}"/>
              </a:ext>
            </a:extLst>
          </p:cNvPr>
          <p:cNvGraphicFramePr>
            <a:graphicFrameLocks noGrp="1"/>
          </p:cNvGraphicFramePr>
          <p:nvPr/>
        </p:nvGraphicFramePr>
        <p:xfrm>
          <a:off x="447869" y="457200"/>
          <a:ext cx="11318033" cy="5971592"/>
        </p:xfrm>
        <a:graphic>
          <a:graphicData uri="http://schemas.openxmlformats.org/drawingml/2006/table">
            <a:tbl>
              <a:tblPr/>
              <a:tblGrid>
                <a:gridCol w="11318033">
                  <a:extLst>
                    <a:ext uri="{9D8B030D-6E8A-4147-A177-3AD203B41FA5}">
                      <a16:colId xmlns:a16="http://schemas.microsoft.com/office/drawing/2014/main" val="1843069676"/>
                    </a:ext>
                  </a:extLst>
                </a:gridCol>
              </a:tblGrid>
              <a:tr h="5971592">
                <a:tc>
                  <a:txBody>
                    <a:bodyPr/>
                    <a:lstStyle/>
                    <a:p>
                      <a:endParaRPr lang="en-IN"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3547796268"/>
                  </a:ext>
                </a:extLst>
              </a:tr>
            </a:tbl>
          </a:graphicData>
        </a:graphic>
      </p:graphicFrame>
    </p:spTree>
    <p:extLst>
      <p:ext uri="{BB962C8B-B14F-4D97-AF65-F5344CB8AC3E}">
        <p14:creationId xmlns:p14="http://schemas.microsoft.com/office/powerpoint/2010/main" val="2615504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8A644F9-A67A-32AE-240C-D83D547A28B9}"/>
              </a:ext>
            </a:extLst>
          </p:cNvPr>
          <p:cNvGraphicFramePr>
            <a:graphicFrameLocks noChangeAspect="1"/>
          </p:cNvGraphicFramePr>
          <p:nvPr>
            <p:extLst>
              <p:ext uri="{D42A27DB-BD31-4B8C-83A1-F6EECF244321}">
                <p14:modId xmlns:p14="http://schemas.microsoft.com/office/powerpoint/2010/main" val="3779555586"/>
              </p:ext>
            </p:extLst>
          </p:nvPr>
        </p:nvGraphicFramePr>
        <p:xfrm>
          <a:off x="713696" y="784907"/>
          <a:ext cx="4026255" cy="3171805"/>
        </p:xfrm>
        <a:graphic>
          <a:graphicData uri="http://schemas.openxmlformats.org/presentationml/2006/ole">
            <mc:AlternateContent xmlns:mc="http://schemas.openxmlformats.org/markup-compatibility/2006">
              <mc:Choice xmlns:v="urn:schemas-microsoft-com:vml" Requires="v">
                <p:oleObj name="Worksheet" r:id="rId2" imgW="4884597" imgH="3847974" progId="Excel.Sheet.12">
                  <p:embed/>
                </p:oleObj>
              </mc:Choice>
              <mc:Fallback>
                <p:oleObj name="Worksheet" r:id="rId2" imgW="4884597" imgH="3847974" progId="Excel.Sheet.12">
                  <p:embed/>
                  <p:pic>
                    <p:nvPicPr>
                      <p:cNvPr id="0" name=""/>
                      <p:cNvPicPr/>
                      <p:nvPr/>
                    </p:nvPicPr>
                    <p:blipFill>
                      <a:blip r:embed="rId3"/>
                      <a:stretch>
                        <a:fillRect/>
                      </a:stretch>
                    </p:blipFill>
                    <p:spPr>
                      <a:xfrm>
                        <a:off x="713696" y="784907"/>
                        <a:ext cx="4026255" cy="3171805"/>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49B69939-257D-9134-BE9E-938FB2FCB3A6}"/>
              </a:ext>
            </a:extLst>
          </p:cNvPr>
          <p:cNvGraphicFramePr>
            <a:graphicFrameLocks noChangeAspect="1"/>
          </p:cNvGraphicFramePr>
          <p:nvPr>
            <p:extLst>
              <p:ext uri="{D42A27DB-BD31-4B8C-83A1-F6EECF244321}">
                <p14:modId xmlns:p14="http://schemas.microsoft.com/office/powerpoint/2010/main" val="3746936931"/>
              </p:ext>
            </p:extLst>
          </p:nvPr>
        </p:nvGraphicFramePr>
        <p:xfrm>
          <a:off x="713696" y="4596104"/>
          <a:ext cx="5494337" cy="2019300"/>
        </p:xfrm>
        <a:graphic>
          <a:graphicData uri="http://schemas.openxmlformats.org/presentationml/2006/ole">
            <mc:AlternateContent xmlns:mc="http://schemas.openxmlformats.org/markup-compatibility/2006">
              <mc:Choice xmlns:v="urn:schemas-microsoft-com:vml" Requires="v">
                <p:oleObj name="Worksheet" r:id="rId4" imgW="5494055" imgH="2019221" progId="Excel.Sheet.12">
                  <p:embed/>
                </p:oleObj>
              </mc:Choice>
              <mc:Fallback>
                <p:oleObj name="Worksheet" r:id="rId4" imgW="5494055" imgH="2019221" progId="Excel.Sheet.12">
                  <p:embed/>
                  <p:pic>
                    <p:nvPicPr>
                      <p:cNvPr id="0" name=""/>
                      <p:cNvPicPr/>
                      <p:nvPr/>
                    </p:nvPicPr>
                    <p:blipFill>
                      <a:blip r:embed="rId5"/>
                      <a:stretch>
                        <a:fillRect/>
                      </a:stretch>
                    </p:blipFill>
                    <p:spPr>
                      <a:xfrm>
                        <a:off x="713696" y="4596104"/>
                        <a:ext cx="5494337" cy="201930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F5F6B92F-E928-9223-4FAE-D77297139EF2}"/>
              </a:ext>
            </a:extLst>
          </p:cNvPr>
          <p:cNvSpPr txBox="1"/>
          <p:nvPr/>
        </p:nvSpPr>
        <p:spPr>
          <a:xfrm>
            <a:off x="713696" y="242596"/>
            <a:ext cx="3340359" cy="369332"/>
          </a:xfrm>
          <a:prstGeom prst="rect">
            <a:avLst/>
          </a:prstGeom>
          <a:noFill/>
        </p:spPr>
        <p:txBody>
          <a:bodyPr wrap="square" rtlCol="0">
            <a:spAutoFit/>
          </a:bodyPr>
          <a:lstStyle/>
          <a:p>
            <a:r>
              <a:rPr lang="en-IN" dirty="0"/>
              <a:t>PHONE TABLE</a:t>
            </a:r>
          </a:p>
        </p:txBody>
      </p:sp>
      <p:sp>
        <p:nvSpPr>
          <p:cNvPr id="5" name="TextBox 4">
            <a:extLst>
              <a:ext uri="{FF2B5EF4-FFF2-40B4-BE49-F238E27FC236}">
                <a16:creationId xmlns:a16="http://schemas.microsoft.com/office/drawing/2014/main" id="{B1064118-30E0-5B5C-43C7-B29732E2C72F}"/>
              </a:ext>
            </a:extLst>
          </p:cNvPr>
          <p:cNvSpPr txBox="1"/>
          <p:nvPr/>
        </p:nvSpPr>
        <p:spPr>
          <a:xfrm>
            <a:off x="597094" y="4118414"/>
            <a:ext cx="3340359" cy="369332"/>
          </a:xfrm>
          <a:prstGeom prst="rect">
            <a:avLst/>
          </a:prstGeom>
          <a:noFill/>
        </p:spPr>
        <p:txBody>
          <a:bodyPr wrap="square" rtlCol="0">
            <a:spAutoFit/>
          </a:bodyPr>
          <a:lstStyle/>
          <a:p>
            <a:r>
              <a:rPr lang="en-IN" dirty="0"/>
              <a:t>EMAIL TABLE</a:t>
            </a:r>
          </a:p>
        </p:txBody>
      </p:sp>
    </p:spTree>
    <p:extLst>
      <p:ext uri="{BB962C8B-B14F-4D97-AF65-F5344CB8AC3E}">
        <p14:creationId xmlns:p14="http://schemas.microsoft.com/office/powerpoint/2010/main" val="331316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a:extLst>
              <a:ext uri="{FF2B5EF4-FFF2-40B4-BE49-F238E27FC236}">
                <a16:creationId xmlns:a16="http://schemas.microsoft.com/office/drawing/2014/main" id="{4ECCA5FA-AF95-D568-2B57-654F9D820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12" y="1703804"/>
            <a:ext cx="7143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4EA632E-F96F-EC05-B532-D62B61B3225A}"/>
              </a:ext>
            </a:extLst>
          </p:cNvPr>
          <p:cNvSpPr txBox="1"/>
          <p:nvPr/>
        </p:nvSpPr>
        <p:spPr>
          <a:xfrm>
            <a:off x="529512" y="445151"/>
            <a:ext cx="8801100" cy="923330"/>
          </a:xfrm>
          <a:prstGeom prst="rect">
            <a:avLst/>
          </a:prstGeom>
          <a:noFill/>
        </p:spPr>
        <p:txBody>
          <a:bodyPr wrap="square">
            <a:spAutoFit/>
          </a:bodyPr>
          <a:lstStyle/>
          <a:p>
            <a:r>
              <a:rPr lang="en-US" b="1" i="0" dirty="0">
                <a:solidFill>
                  <a:srgbClr val="E6EDF3"/>
                </a:solidFill>
                <a:effectLst/>
                <a:latin typeface="-apple-system"/>
              </a:rPr>
              <a:t>PROBLEM STATEMENT:</a:t>
            </a:r>
          </a:p>
          <a:p>
            <a:endParaRPr lang="en-US" b="1" dirty="0">
              <a:solidFill>
                <a:srgbClr val="E6EDF3"/>
              </a:solidFill>
              <a:latin typeface="-apple-system"/>
            </a:endParaRPr>
          </a:p>
          <a:p>
            <a:r>
              <a:rPr lang="en-US" b="1" i="0" dirty="0">
                <a:solidFill>
                  <a:srgbClr val="E6EDF3"/>
                </a:solidFill>
                <a:effectLst/>
                <a:latin typeface="-apple-system"/>
              </a:rPr>
              <a:t>Retrieve the total number of students enrolled in each course.</a:t>
            </a:r>
            <a:endParaRPr lang="en-IN" dirty="0"/>
          </a:p>
        </p:txBody>
      </p:sp>
      <p:sp>
        <p:nvSpPr>
          <p:cNvPr id="5" name="TextBox 4">
            <a:extLst>
              <a:ext uri="{FF2B5EF4-FFF2-40B4-BE49-F238E27FC236}">
                <a16:creationId xmlns:a16="http://schemas.microsoft.com/office/drawing/2014/main" id="{1DF87758-4A20-10F8-FCD4-CDC76C8AACC8}"/>
              </a:ext>
            </a:extLst>
          </p:cNvPr>
          <p:cNvSpPr txBox="1"/>
          <p:nvPr/>
        </p:nvSpPr>
        <p:spPr>
          <a:xfrm>
            <a:off x="8089642" y="1065350"/>
            <a:ext cx="2351314" cy="2585323"/>
          </a:xfrm>
          <a:prstGeom prst="rect">
            <a:avLst/>
          </a:prstGeom>
          <a:noFill/>
        </p:spPr>
        <p:txBody>
          <a:bodyPr wrap="square">
            <a:spAutoFit/>
          </a:bodyPr>
          <a:lstStyle/>
          <a:p>
            <a:pPr algn="l"/>
            <a:r>
              <a:rPr lang="en-US" b="1" i="0" dirty="0">
                <a:solidFill>
                  <a:srgbClr val="E6EDF3"/>
                </a:solidFill>
                <a:effectLst/>
                <a:latin typeface="-apple-system"/>
              </a:rPr>
              <a:t>QUERY:</a:t>
            </a:r>
            <a:endParaRPr lang="en-US" b="0" i="0" dirty="0">
              <a:solidFill>
                <a:srgbClr val="E6EDF3"/>
              </a:solidFill>
              <a:effectLst/>
              <a:latin typeface="-apple-system"/>
            </a:endParaRPr>
          </a:p>
          <a:p>
            <a:pPr algn="l"/>
            <a:r>
              <a:rPr lang="en-US" b="0" i="0" dirty="0">
                <a:solidFill>
                  <a:srgbClr val="E6EDF3"/>
                </a:solidFill>
                <a:effectLst/>
                <a:latin typeface="-apple-system"/>
              </a:rPr>
              <a:t>SELECT </a:t>
            </a:r>
            <a:r>
              <a:rPr lang="en-US" b="0" i="0" dirty="0" err="1">
                <a:solidFill>
                  <a:srgbClr val="E6EDF3"/>
                </a:solidFill>
                <a:effectLst/>
                <a:latin typeface="-apple-system"/>
              </a:rPr>
              <a:t>CourseName</a:t>
            </a:r>
            <a:r>
              <a:rPr lang="en-US" b="0" i="0" dirty="0">
                <a:solidFill>
                  <a:srgbClr val="E6EDF3"/>
                </a:solidFill>
                <a:effectLst/>
                <a:latin typeface="-apple-system"/>
              </a:rPr>
              <a:t>, COUNT(*) as </a:t>
            </a:r>
            <a:r>
              <a:rPr lang="en-US" b="0" i="0" dirty="0" err="1">
                <a:solidFill>
                  <a:srgbClr val="E6EDF3"/>
                </a:solidFill>
                <a:effectLst/>
                <a:latin typeface="-apple-system"/>
              </a:rPr>
              <a:t>TotalStudents</a:t>
            </a:r>
            <a:r>
              <a:rPr lang="en-US" b="0" i="0" dirty="0">
                <a:solidFill>
                  <a:srgbClr val="E6EDF3"/>
                </a:solidFill>
                <a:effectLst/>
                <a:latin typeface="-apple-system"/>
              </a:rPr>
              <a:t> FROM Student JOIN Course ON </a:t>
            </a:r>
            <a:r>
              <a:rPr lang="en-US" b="0" i="0" dirty="0" err="1">
                <a:solidFill>
                  <a:srgbClr val="E6EDF3"/>
                </a:solidFill>
                <a:effectLst/>
                <a:latin typeface="-apple-system"/>
              </a:rPr>
              <a:t>student.courseID</a:t>
            </a:r>
            <a:r>
              <a:rPr lang="en-US" b="0" i="0" dirty="0">
                <a:solidFill>
                  <a:srgbClr val="E6EDF3"/>
                </a:solidFill>
                <a:effectLst/>
                <a:latin typeface="-apple-system"/>
              </a:rPr>
              <a:t> = </a:t>
            </a:r>
            <a:r>
              <a:rPr lang="en-US" b="0" i="0" dirty="0" err="1">
                <a:solidFill>
                  <a:srgbClr val="E6EDF3"/>
                </a:solidFill>
                <a:effectLst/>
                <a:latin typeface="-apple-system"/>
              </a:rPr>
              <a:t>course.CourseID</a:t>
            </a:r>
            <a:r>
              <a:rPr lang="en-US" b="0" i="0" dirty="0">
                <a:solidFill>
                  <a:srgbClr val="E6EDF3"/>
                </a:solidFill>
                <a:effectLst/>
                <a:latin typeface="-apple-system"/>
              </a:rPr>
              <a:t> GROUP BY </a:t>
            </a:r>
            <a:r>
              <a:rPr lang="en-US" b="0" i="0" dirty="0" err="1">
                <a:solidFill>
                  <a:srgbClr val="E6EDF3"/>
                </a:solidFill>
                <a:effectLst/>
                <a:latin typeface="-apple-system"/>
              </a:rPr>
              <a:t>CourseName</a:t>
            </a:r>
            <a:r>
              <a:rPr lang="en-US" b="0" i="0" dirty="0">
                <a:solidFill>
                  <a:srgbClr val="E6EDF3"/>
                </a:solidFill>
                <a:effectLst/>
                <a:latin typeface="-apple-system"/>
              </a:rPr>
              <a:t>;</a:t>
            </a:r>
          </a:p>
        </p:txBody>
      </p:sp>
    </p:spTree>
    <p:extLst>
      <p:ext uri="{BB962C8B-B14F-4D97-AF65-F5344CB8AC3E}">
        <p14:creationId xmlns:p14="http://schemas.microsoft.com/office/powerpoint/2010/main" val="182549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0DADE3-B729-EBAB-F88E-BB4C927EA746}"/>
              </a:ext>
            </a:extLst>
          </p:cNvPr>
          <p:cNvSpPr txBox="1"/>
          <p:nvPr/>
        </p:nvSpPr>
        <p:spPr>
          <a:xfrm>
            <a:off x="529512" y="598820"/>
            <a:ext cx="11087100" cy="584775"/>
          </a:xfrm>
          <a:prstGeom prst="rect">
            <a:avLst/>
          </a:prstGeom>
          <a:noFill/>
        </p:spPr>
        <p:txBody>
          <a:bodyPr wrap="square">
            <a:spAutoFit/>
          </a:bodyPr>
          <a:lstStyle/>
          <a:p>
            <a:r>
              <a:rPr lang="en-US" sz="1600" b="1" i="0" dirty="0">
                <a:solidFill>
                  <a:srgbClr val="E6EDF3"/>
                </a:solidFill>
                <a:effectLst/>
                <a:latin typeface="-apple-system"/>
              </a:rPr>
              <a:t>The institute wants to analyze the geographic distribution of its students and identify the cities from which the highest number of students come from. Write a query to retrieve the list of cities along with the count of students from each city.</a:t>
            </a:r>
            <a:endParaRPr lang="en-IN" sz="1600" dirty="0"/>
          </a:p>
        </p:txBody>
      </p:sp>
      <p:pic>
        <p:nvPicPr>
          <p:cNvPr id="4098" name="Picture 2" descr="image">
            <a:extLst>
              <a:ext uri="{FF2B5EF4-FFF2-40B4-BE49-F238E27FC236}">
                <a16:creationId xmlns:a16="http://schemas.microsoft.com/office/drawing/2014/main" id="{60B78E6E-401C-2127-A6CA-3C191EDD9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97" y="1551700"/>
            <a:ext cx="7172325" cy="4295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7064A8A-2DF0-3D0E-F1D9-C94DF471F01D}"/>
              </a:ext>
            </a:extLst>
          </p:cNvPr>
          <p:cNvSpPr txBox="1"/>
          <p:nvPr/>
        </p:nvSpPr>
        <p:spPr>
          <a:xfrm>
            <a:off x="8332237" y="1931637"/>
            <a:ext cx="2528596" cy="1477328"/>
          </a:xfrm>
          <a:prstGeom prst="rect">
            <a:avLst/>
          </a:prstGeom>
          <a:noFill/>
        </p:spPr>
        <p:txBody>
          <a:bodyPr wrap="square">
            <a:spAutoFit/>
          </a:bodyPr>
          <a:lstStyle/>
          <a:p>
            <a:pPr algn="l"/>
            <a:r>
              <a:rPr lang="en-US" b="1" i="0" dirty="0">
                <a:solidFill>
                  <a:srgbClr val="E6EDF3"/>
                </a:solidFill>
                <a:effectLst/>
                <a:latin typeface="-apple-system"/>
              </a:rPr>
              <a:t>QUERY:</a:t>
            </a:r>
            <a:endParaRPr lang="en-US" b="0" i="0" dirty="0">
              <a:solidFill>
                <a:srgbClr val="E6EDF3"/>
              </a:solidFill>
              <a:effectLst/>
              <a:latin typeface="-apple-system"/>
            </a:endParaRPr>
          </a:p>
          <a:p>
            <a:pPr algn="l"/>
            <a:r>
              <a:rPr lang="en-US" b="0" i="0" dirty="0">
                <a:solidFill>
                  <a:srgbClr val="E6EDF3"/>
                </a:solidFill>
                <a:effectLst/>
                <a:latin typeface="-apple-system"/>
              </a:rPr>
              <a:t>SELECT city, COUNT(*) as </a:t>
            </a:r>
            <a:r>
              <a:rPr lang="en-US" b="0" i="0" dirty="0" err="1">
                <a:solidFill>
                  <a:srgbClr val="E6EDF3"/>
                </a:solidFill>
                <a:effectLst/>
                <a:latin typeface="-apple-system"/>
              </a:rPr>
              <a:t>TotalStudents</a:t>
            </a:r>
            <a:r>
              <a:rPr lang="en-US" b="0" i="0" dirty="0">
                <a:solidFill>
                  <a:srgbClr val="E6EDF3"/>
                </a:solidFill>
                <a:effectLst/>
                <a:latin typeface="-apple-system"/>
              </a:rPr>
              <a:t> FROM </a:t>
            </a:r>
            <a:r>
              <a:rPr lang="en-US" b="0" i="0" dirty="0" err="1">
                <a:solidFill>
                  <a:srgbClr val="E6EDF3"/>
                </a:solidFill>
                <a:effectLst/>
                <a:latin typeface="-apple-system"/>
              </a:rPr>
              <a:t>Student_Address</a:t>
            </a:r>
            <a:r>
              <a:rPr lang="en-US" b="0" i="0" dirty="0">
                <a:solidFill>
                  <a:srgbClr val="E6EDF3"/>
                </a:solidFill>
                <a:effectLst/>
                <a:latin typeface="-apple-system"/>
              </a:rPr>
              <a:t> GROUP BY city;</a:t>
            </a:r>
          </a:p>
        </p:txBody>
      </p:sp>
    </p:spTree>
    <p:extLst>
      <p:ext uri="{BB962C8B-B14F-4D97-AF65-F5344CB8AC3E}">
        <p14:creationId xmlns:p14="http://schemas.microsoft.com/office/powerpoint/2010/main" val="3030471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2804B9-86FD-C819-4944-FB58E933CB2E}"/>
              </a:ext>
            </a:extLst>
          </p:cNvPr>
          <p:cNvSpPr txBox="1"/>
          <p:nvPr/>
        </p:nvSpPr>
        <p:spPr>
          <a:xfrm>
            <a:off x="277585" y="605231"/>
            <a:ext cx="8138627" cy="369332"/>
          </a:xfrm>
          <a:prstGeom prst="rect">
            <a:avLst/>
          </a:prstGeom>
          <a:noFill/>
        </p:spPr>
        <p:txBody>
          <a:bodyPr wrap="square">
            <a:spAutoFit/>
          </a:bodyPr>
          <a:lstStyle/>
          <a:p>
            <a:r>
              <a:rPr lang="en-US" b="1" i="0" dirty="0">
                <a:solidFill>
                  <a:srgbClr val="E6EDF3"/>
                </a:solidFill>
                <a:effectLst/>
                <a:latin typeface="-apple-system"/>
              </a:rPr>
              <a:t>Retrieve the list of staff members and the number of students they have mentored.</a:t>
            </a:r>
            <a:endParaRPr lang="en-IN" dirty="0"/>
          </a:p>
        </p:txBody>
      </p:sp>
      <p:pic>
        <p:nvPicPr>
          <p:cNvPr id="5122" name="Picture 2">
            <a:extLst>
              <a:ext uri="{FF2B5EF4-FFF2-40B4-BE49-F238E27FC236}">
                <a16:creationId xmlns:a16="http://schemas.microsoft.com/office/drawing/2014/main" id="{4F9CDB6D-F8E9-7DAA-F4E0-2182575AC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98" y="1509810"/>
            <a:ext cx="7143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5ADBC6-3F13-3A93-3CCE-19310DA9FF6B}"/>
              </a:ext>
            </a:extLst>
          </p:cNvPr>
          <p:cNvSpPr txBox="1"/>
          <p:nvPr/>
        </p:nvSpPr>
        <p:spPr>
          <a:xfrm>
            <a:off x="7884366" y="1349649"/>
            <a:ext cx="3613279" cy="3693319"/>
          </a:xfrm>
          <a:prstGeom prst="rect">
            <a:avLst/>
          </a:prstGeom>
          <a:noFill/>
        </p:spPr>
        <p:txBody>
          <a:bodyPr wrap="square">
            <a:spAutoFit/>
          </a:bodyPr>
          <a:lstStyle/>
          <a:p>
            <a:pPr algn="l"/>
            <a:r>
              <a:rPr lang="en-IN" b="1" i="0" dirty="0">
                <a:solidFill>
                  <a:srgbClr val="E6EDF3"/>
                </a:solidFill>
                <a:effectLst/>
                <a:latin typeface="-apple-system"/>
              </a:rPr>
              <a:t>QUERY:</a:t>
            </a:r>
            <a:endParaRPr lang="en-IN" b="0" i="0" dirty="0">
              <a:solidFill>
                <a:srgbClr val="E6EDF3"/>
              </a:solidFill>
              <a:effectLst/>
              <a:latin typeface="-apple-system"/>
            </a:endParaRPr>
          </a:p>
          <a:p>
            <a:pPr algn="l"/>
            <a:r>
              <a:rPr lang="en-IN" b="0" i="0" dirty="0">
                <a:solidFill>
                  <a:srgbClr val="E6EDF3"/>
                </a:solidFill>
                <a:effectLst/>
                <a:latin typeface="-apple-system"/>
              </a:rPr>
              <a:t>SELECT </a:t>
            </a:r>
            <a:r>
              <a:rPr lang="en-IN" b="0" i="0" dirty="0" err="1">
                <a:solidFill>
                  <a:srgbClr val="E6EDF3"/>
                </a:solidFill>
                <a:effectLst/>
                <a:latin typeface="-apple-system"/>
              </a:rPr>
              <a:t>Staff.StaffName</a:t>
            </a:r>
            <a:r>
              <a:rPr lang="en-IN" b="0" i="0" dirty="0">
                <a:solidFill>
                  <a:srgbClr val="E6EDF3"/>
                </a:solidFill>
                <a:effectLst/>
                <a:latin typeface="-apple-system"/>
              </a:rPr>
              <a:t>, COUNT(</a:t>
            </a:r>
            <a:r>
              <a:rPr lang="en-IN" b="0" i="0" dirty="0" err="1">
                <a:solidFill>
                  <a:srgbClr val="E6EDF3"/>
                </a:solidFill>
                <a:effectLst/>
                <a:latin typeface="-apple-system"/>
              </a:rPr>
              <a:t>Student.student_id</a:t>
            </a:r>
            <a:r>
              <a:rPr lang="en-IN" b="0" i="0" dirty="0">
                <a:solidFill>
                  <a:srgbClr val="E6EDF3"/>
                </a:solidFill>
                <a:effectLst/>
                <a:latin typeface="-apple-system"/>
              </a:rPr>
              <a:t>) as </a:t>
            </a:r>
            <a:r>
              <a:rPr lang="en-IN" b="0" i="0" dirty="0" err="1">
                <a:solidFill>
                  <a:srgbClr val="E6EDF3"/>
                </a:solidFill>
                <a:effectLst/>
                <a:latin typeface="-apple-system"/>
              </a:rPr>
              <a:t>MentoredStudents</a:t>
            </a:r>
            <a:r>
              <a:rPr lang="en-IN" b="0" i="0" dirty="0">
                <a:solidFill>
                  <a:srgbClr val="E6EDF3"/>
                </a:solidFill>
                <a:effectLst/>
                <a:latin typeface="-apple-system"/>
              </a:rPr>
              <a:t> FROM Staff LEFT JOIN Department ON </a:t>
            </a:r>
            <a:r>
              <a:rPr lang="en-IN" b="0" i="0" dirty="0" err="1">
                <a:solidFill>
                  <a:srgbClr val="E6EDF3"/>
                </a:solidFill>
                <a:effectLst/>
                <a:latin typeface="-apple-system"/>
              </a:rPr>
              <a:t>Staff.DepartmentID</a:t>
            </a:r>
            <a:r>
              <a:rPr lang="en-IN" b="0" i="0" dirty="0">
                <a:solidFill>
                  <a:srgbClr val="E6EDF3"/>
                </a:solidFill>
                <a:effectLst/>
                <a:latin typeface="-apple-system"/>
              </a:rPr>
              <a:t> = </a:t>
            </a:r>
            <a:r>
              <a:rPr lang="en-IN" b="0" i="0" dirty="0" err="1">
                <a:solidFill>
                  <a:srgbClr val="E6EDF3"/>
                </a:solidFill>
                <a:effectLst/>
                <a:latin typeface="-apple-system"/>
              </a:rPr>
              <a:t>Department.DepartmentID</a:t>
            </a:r>
            <a:r>
              <a:rPr lang="en-IN" b="0" i="0" dirty="0">
                <a:solidFill>
                  <a:srgbClr val="E6EDF3"/>
                </a:solidFill>
                <a:effectLst/>
                <a:latin typeface="-apple-system"/>
              </a:rPr>
              <a:t> LEFT JOIN Course ON </a:t>
            </a:r>
            <a:r>
              <a:rPr lang="en-IN" b="0" i="0" dirty="0" err="1">
                <a:solidFill>
                  <a:srgbClr val="E6EDF3"/>
                </a:solidFill>
                <a:effectLst/>
                <a:latin typeface="-apple-system"/>
              </a:rPr>
              <a:t>Department.DepartmentID</a:t>
            </a:r>
            <a:r>
              <a:rPr lang="en-IN" b="0" i="0" dirty="0">
                <a:solidFill>
                  <a:srgbClr val="E6EDF3"/>
                </a:solidFill>
                <a:effectLst/>
                <a:latin typeface="-apple-system"/>
              </a:rPr>
              <a:t> = </a:t>
            </a:r>
            <a:r>
              <a:rPr lang="en-IN" b="0" i="0" dirty="0" err="1">
                <a:solidFill>
                  <a:srgbClr val="E6EDF3"/>
                </a:solidFill>
                <a:effectLst/>
                <a:latin typeface="-apple-system"/>
              </a:rPr>
              <a:t>Course.DepartmentID</a:t>
            </a:r>
            <a:r>
              <a:rPr lang="en-IN" b="0" i="0" dirty="0">
                <a:solidFill>
                  <a:srgbClr val="E6EDF3"/>
                </a:solidFill>
                <a:effectLst/>
                <a:latin typeface="-apple-system"/>
              </a:rPr>
              <a:t> LEFT JOIN Student ON </a:t>
            </a:r>
            <a:r>
              <a:rPr lang="en-IN" b="0" i="0" dirty="0" err="1">
                <a:solidFill>
                  <a:srgbClr val="E6EDF3"/>
                </a:solidFill>
                <a:effectLst/>
                <a:latin typeface="-apple-system"/>
              </a:rPr>
              <a:t>Course.CourseID</a:t>
            </a:r>
            <a:r>
              <a:rPr lang="en-IN" b="0" i="0" dirty="0">
                <a:solidFill>
                  <a:srgbClr val="E6EDF3"/>
                </a:solidFill>
                <a:effectLst/>
                <a:latin typeface="-apple-system"/>
              </a:rPr>
              <a:t> = </a:t>
            </a:r>
            <a:r>
              <a:rPr lang="en-IN" b="0" i="0" dirty="0" err="1">
                <a:solidFill>
                  <a:srgbClr val="E6EDF3"/>
                </a:solidFill>
                <a:effectLst/>
                <a:latin typeface="-apple-system"/>
              </a:rPr>
              <a:t>Student.courseID</a:t>
            </a:r>
            <a:r>
              <a:rPr lang="en-IN" b="0" i="0" dirty="0">
                <a:solidFill>
                  <a:srgbClr val="E6EDF3"/>
                </a:solidFill>
                <a:effectLst/>
                <a:latin typeface="-apple-system"/>
              </a:rPr>
              <a:t> GROUP BY </a:t>
            </a:r>
            <a:r>
              <a:rPr lang="en-IN" b="0" i="0" dirty="0" err="1">
                <a:solidFill>
                  <a:srgbClr val="E6EDF3"/>
                </a:solidFill>
                <a:effectLst/>
                <a:latin typeface="-apple-system"/>
              </a:rPr>
              <a:t>Staff.StaffName</a:t>
            </a:r>
            <a:r>
              <a:rPr lang="en-IN" b="0" i="0" dirty="0">
                <a:solidFill>
                  <a:srgbClr val="E6EDF3"/>
                </a:solidFill>
                <a:effectLst/>
                <a:latin typeface="-apple-system"/>
              </a:rPr>
              <a:t>;</a:t>
            </a:r>
          </a:p>
        </p:txBody>
      </p:sp>
    </p:spTree>
    <p:extLst>
      <p:ext uri="{BB962C8B-B14F-4D97-AF65-F5344CB8AC3E}">
        <p14:creationId xmlns:p14="http://schemas.microsoft.com/office/powerpoint/2010/main" val="3678932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538535-37FF-2C8E-09F9-46AF98F06603}"/>
              </a:ext>
            </a:extLst>
          </p:cNvPr>
          <p:cNvSpPr txBox="1"/>
          <p:nvPr/>
        </p:nvSpPr>
        <p:spPr>
          <a:xfrm>
            <a:off x="314908" y="200523"/>
            <a:ext cx="11115091" cy="1477328"/>
          </a:xfrm>
          <a:prstGeom prst="rect">
            <a:avLst/>
          </a:prstGeom>
          <a:noFill/>
        </p:spPr>
        <p:txBody>
          <a:bodyPr wrap="square">
            <a:spAutoFit/>
          </a:bodyPr>
          <a:lstStyle/>
          <a:p>
            <a:pPr algn="l"/>
            <a:r>
              <a:rPr lang="en-US" b="1" i="0" dirty="0">
                <a:solidFill>
                  <a:srgbClr val="E6EDF3"/>
                </a:solidFill>
                <a:effectLst/>
                <a:latin typeface="-apple-system"/>
              </a:rPr>
              <a:t>Retrieve the </a:t>
            </a:r>
            <a:r>
              <a:rPr lang="en-US" b="1" i="0" dirty="0" err="1">
                <a:solidFill>
                  <a:srgbClr val="E6EDF3"/>
                </a:solidFill>
                <a:effectLst/>
                <a:latin typeface="-apple-system"/>
              </a:rPr>
              <a:t>CourseName</a:t>
            </a:r>
            <a:r>
              <a:rPr lang="en-US" b="1" i="0" dirty="0">
                <a:solidFill>
                  <a:srgbClr val="E6EDF3"/>
                </a:solidFill>
                <a:effectLst/>
                <a:latin typeface="-apple-system"/>
              </a:rPr>
              <a:t>, </a:t>
            </a:r>
            <a:r>
              <a:rPr lang="en-US" b="1" i="0" dirty="0" err="1">
                <a:solidFill>
                  <a:srgbClr val="E6EDF3"/>
                </a:solidFill>
                <a:effectLst/>
                <a:latin typeface="-apple-system"/>
              </a:rPr>
              <a:t>CourseDuration</a:t>
            </a:r>
            <a:r>
              <a:rPr lang="en-US" b="1" i="0" dirty="0">
                <a:solidFill>
                  <a:srgbClr val="E6EDF3"/>
                </a:solidFill>
                <a:effectLst/>
                <a:latin typeface="-apple-system"/>
              </a:rPr>
              <a:t> and the number of students enrolled.</a:t>
            </a:r>
            <a:endParaRPr lang="en-US" b="0" i="0" dirty="0">
              <a:solidFill>
                <a:srgbClr val="E6EDF3"/>
              </a:solidFill>
              <a:effectLst/>
              <a:latin typeface="-apple-system"/>
            </a:endParaRPr>
          </a:p>
          <a:p>
            <a:pPr algn="l"/>
            <a:endParaRPr lang="en-US" b="1" i="0" dirty="0">
              <a:solidFill>
                <a:srgbClr val="E6EDF3"/>
              </a:solidFill>
              <a:effectLst/>
              <a:latin typeface="-apple-system"/>
            </a:endParaRPr>
          </a:p>
          <a:p>
            <a:pPr algn="l"/>
            <a:r>
              <a:rPr lang="en-US" b="1" i="0" dirty="0">
                <a:solidFill>
                  <a:srgbClr val="E6EDF3"/>
                </a:solidFill>
                <a:effectLst/>
                <a:latin typeface="-apple-system"/>
              </a:rPr>
              <a:t>QUERY:</a:t>
            </a:r>
            <a:endParaRPr lang="en-US" b="0" i="0" dirty="0">
              <a:solidFill>
                <a:srgbClr val="E6EDF3"/>
              </a:solidFill>
              <a:effectLst/>
              <a:latin typeface="-apple-system"/>
            </a:endParaRPr>
          </a:p>
          <a:p>
            <a:pPr algn="l"/>
            <a:r>
              <a:rPr lang="en-US" b="0" i="0" dirty="0">
                <a:solidFill>
                  <a:srgbClr val="E6EDF3"/>
                </a:solidFill>
                <a:effectLst/>
                <a:latin typeface="-apple-system"/>
              </a:rPr>
              <a:t>SELECT </a:t>
            </a:r>
            <a:r>
              <a:rPr lang="en-US" b="0" i="0" dirty="0" err="1">
                <a:solidFill>
                  <a:srgbClr val="E6EDF3"/>
                </a:solidFill>
                <a:effectLst/>
                <a:latin typeface="-apple-system"/>
              </a:rPr>
              <a:t>CourseName</a:t>
            </a:r>
            <a:r>
              <a:rPr lang="en-US" b="0" i="0" dirty="0">
                <a:solidFill>
                  <a:srgbClr val="E6EDF3"/>
                </a:solidFill>
                <a:effectLst/>
                <a:latin typeface="-apple-system"/>
              </a:rPr>
              <a:t>, </a:t>
            </a:r>
            <a:r>
              <a:rPr lang="en-US" b="0" i="0" dirty="0" err="1">
                <a:solidFill>
                  <a:srgbClr val="E6EDF3"/>
                </a:solidFill>
                <a:effectLst/>
                <a:latin typeface="-apple-system"/>
              </a:rPr>
              <a:t>CourseDuration</a:t>
            </a:r>
            <a:r>
              <a:rPr lang="en-US" b="0" i="0" dirty="0">
                <a:solidFill>
                  <a:srgbClr val="E6EDF3"/>
                </a:solidFill>
                <a:effectLst/>
                <a:latin typeface="-apple-system"/>
              </a:rPr>
              <a:t>, COUNT(*) AS </a:t>
            </a:r>
            <a:r>
              <a:rPr lang="en-US" b="0" i="0" dirty="0" err="1">
                <a:solidFill>
                  <a:srgbClr val="E6EDF3"/>
                </a:solidFill>
                <a:effectLst/>
                <a:latin typeface="-apple-system"/>
              </a:rPr>
              <a:t>NumStudents</a:t>
            </a:r>
            <a:r>
              <a:rPr lang="en-US" b="0" i="0" dirty="0">
                <a:solidFill>
                  <a:srgbClr val="E6EDF3"/>
                </a:solidFill>
                <a:effectLst/>
                <a:latin typeface="-apple-system"/>
              </a:rPr>
              <a:t> FROM Student JOIN Course ON </a:t>
            </a:r>
            <a:r>
              <a:rPr lang="en-US" b="0" i="0" dirty="0" err="1">
                <a:solidFill>
                  <a:srgbClr val="E6EDF3"/>
                </a:solidFill>
                <a:effectLst/>
                <a:latin typeface="-apple-system"/>
              </a:rPr>
              <a:t>Student.CourseID</a:t>
            </a:r>
            <a:r>
              <a:rPr lang="en-US" b="0" i="0" dirty="0">
                <a:solidFill>
                  <a:srgbClr val="E6EDF3"/>
                </a:solidFill>
                <a:effectLst/>
                <a:latin typeface="-apple-system"/>
              </a:rPr>
              <a:t> = </a:t>
            </a:r>
            <a:r>
              <a:rPr lang="en-US" b="0" i="0" dirty="0" err="1">
                <a:solidFill>
                  <a:srgbClr val="E6EDF3"/>
                </a:solidFill>
                <a:effectLst/>
                <a:latin typeface="-apple-system"/>
              </a:rPr>
              <a:t>Course.CourseID</a:t>
            </a:r>
            <a:r>
              <a:rPr lang="en-US" b="0" i="0" dirty="0">
                <a:solidFill>
                  <a:srgbClr val="E6EDF3"/>
                </a:solidFill>
                <a:effectLst/>
                <a:latin typeface="-apple-system"/>
              </a:rPr>
              <a:t> GROUP BY </a:t>
            </a:r>
            <a:r>
              <a:rPr lang="en-US" b="0" i="0" dirty="0" err="1">
                <a:solidFill>
                  <a:srgbClr val="E6EDF3"/>
                </a:solidFill>
                <a:effectLst/>
                <a:latin typeface="-apple-system"/>
              </a:rPr>
              <a:t>CourseName</a:t>
            </a:r>
            <a:r>
              <a:rPr lang="en-US" b="0" i="0" dirty="0">
                <a:solidFill>
                  <a:srgbClr val="E6EDF3"/>
                </a:solidFill>
                <a:effectLst/>
                <a:latin typeface="-apple-system"/>
              </a:rPr>
              <a:t>, </a:t>
            </a:r>
            <a:r>
              <a:rPr lang="en-US" b="0" i="0" dirty="0" err="1">
                <a:solidFill>
                  <a:srgbClr val="E6EDF3"/>
                </a:solidFill>
                <a:effectLst/>
                <a:latin typeface="-apple-system"/>
              </a:rPr>
              <a:t>CourseDuration</a:t>
            </a:r>
            <a:r>
              <a:rPr lang="en-US" b="0" i="0" dirty="0">
                <a:solidFill>
                  <a:srgbClr val="E6EDF3"/>
                </a:solidFill>
                <a:effectLst/>
                <a:latin typeface="-apple-system"/>
              </a:rPr>
              <a:t>;</a:t>
            </a:r>
          </a:p>
        </p:txBody>
      </p:sp>
      <p:pic>
        <p:nvPicPr>
          <p:cNvPr id="6148" name="Picture 4" descr="image">
            <a:extLst>
              <a:ext uri="{FF2B5EF4-FFF2-40B4-BE49-F238E27FC236}">
                <a16:creationId xmlns:a16="http://schemas.microsoft.com/office/drawing/2014/main" id="{FA80DF3D-92A3-7460-01E4-D91C3BA01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36" y="2032129"/>
            <a:ext cx="7153275"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053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0C9A21-2A8E-B35B-D371-0F5D731E5DE7}"/>
              </a:ext>
            </a:extLst>
          </p:cNvPr>
          <p:cNvSpPr txBox="1"/>
          <p:nvPr/>
        </p:nvSpPr>
        <p:spPr>
          <a:xfrm>
            <a:off x="314908" y="279547"/>
            <a:ext cx="11637606" cy="1754326"/>
          </a:xfrm>
          <a:prstGeom prst="rect">
            <a:avLst/>
          </a:prstGeom>
          <a:noFill/>
        </p:spPr>
        <p:txBody>
          <a:bodyPr wrap="square">
            <a:spAutoFit/>
          </a:bodyPr>
          <a:lstStyle/>
          <a:p>
            <a:pPr algn="l"/>
            <a:r>
              <a:rPr lang="en-US" b="1" i="0" dirty="0">
                <a:solidFill>
                  <a:srgbClr val="E6EDF3"/>
                </a:solidFill>
                <a:effectLst/>
                <a:latin typeface="-apple-system"/>
              </a:rPr>
              <a:t>Show the number of students from each department by gender.</a:t>
            </a:r>
            <a:endParaRPr lang="en-US" b="0" i="0" dirty="0">
              <a:solidFill>
                <a:srgbClr val="E6EDF3"/>
              </a:solidFill>
              <a:effectLst/>
              <a:latin typeface="-apple-system"/>
            </a:endParaRPr>
          </a:p>
          <a:p>
            <a:pPr algn="l"/>
            <a:endParaRPr lang="en-US" b="1" i="0" dirty="0">
              <a:solidFill>
                <a:srgbClr val="E6EDF3"/>
              </a:solidFill>
              <a:effectLst/>
              <a:latin typeface="-apple-system"/>
            </a:endParaRPr>
          </a:p>
          <a:p>
            <a:pPr algn="l"/>
            <a:r>
              <a:rPr lang="en-US" b="1" i="0" dirty="0">
                <a:solidFill>
                  <a:srgbClr val="E6EDF3"/>
                </a:solidFill>
                <a:effectLst/>
                <a:latin typeface="-apple-system"/>
              </a:rPr>
              <a:t>QUERY:</a:t>
            </a:r>
            <a:endParaRPr lang="en-US" b="0" i="0" dirty="0">
              <a:solidFill>
                <a:srgbClr val="E6EDF3"/>
              </a:solidFill>
              <a:effectLst/>
              <a:latin typeface="-apple-system"/>
            </a:endParaRPr>
          </a:p>
          <a:p>
            <a:pPr algn="l"/>
            <a:r>
              <a:rPr lang="en-US" b="0" i="0" dirty="0">
                <a:solidFill>
                  <a:srgbClr val="E6EDF3"/>
                </a:solidFill>
                <a:effectLst/>
                <a:latin typeface="-apple-system"/>
              </a:rPr>
              <a:t>SELECT </a:t>
            </a:r>
            <a:r>
              <a:rPr lang="en-US" b="0" i="0" dirty="0" err="1">
                <a:solidFill>
                  <a:srgbClr val="E6EDF3"/>
                </a:solidFill>
                <a:effectLst/>
                <a:latin typeface="-apple-system"/>
              </a:rPr>
              <a:t>DepartmentName</a:t>
            </a:r>
            <a:r>
              <a:rPr lang="en-US" b="0" i="0" dirty="0">
                <a:solidFill>
                  <a:srgbClr val="E6EDF3"/>
                </a:solidFill>
                <a:effectLst/>
                <a:latin typeface="-apple-system"/>
              </a:rPr>
              <a:t>, (SELECT COUNT(</a:t>
            </a:r>
            <a:r>
              <a:rPr lang="en-US" b="0" i="1" dirty="0">
                <a:solidFill>
                  <a:srgbClr val="E6EDF3"/>
                </a:solidFill>
                <a:effectLst/>
                <a:latin typeface="-apple-system"/>
              </a:rPr>
              <a:t>) FROM Student WHERE </a:t>
            </a:r>
            <a:r>
              <a:rPr lang="en-US" b="0" i="1" dirty="0" err="1">
                <a:solidFill>
                  <a:srgbClr val="E6EDF3"/>
                </a:solidFill>
                <a:effectLst/>
                <a:latin typeface="-apple-system"/>
              </a:rPr>
              <a:t>Department.DepartmentID</a:t>
            </a:r>
            <a:r>
              <a:rPr lang="en-US" b="0" i="1" dirty="0">
                <a:solidFill>
                  <a:srgbClr val="E6EDF3"/>
                </a:solidFill>
                <a:effectLst/>
                <a:latin typeface="-apple-system"/>
              </a:rPr>
              <a:t> = </a:t>
            </a:r>
            <a:r>
              <a:rPr lang="en-US" b="0" i="1" dirty="0" err="1">
                <a:solidFill>
                  <a:srgbClr val="E6EDF3"/>
                </a:solidFill>
                <a:effectLst/>
                <a:latin typeface="-apple-system"/>
              </a:rPr>
              <a:t>Student.departmentID</a:t>
            </a:r>
            <a:r>
              <a:rPr lang="en-US" b="0" i="1" dirty="0">
                <a:solidFill>
                  <a:srgbClr val="E6EDF3"/>
                </a:solidFill>
                <a:effectLst/>
                <a:latin typeface="-apple-system"/>
              </a:rPr>
              <a:t> AND </a:t>
            </a:r>
            <a:r>
              <a:rPr lang="en-US" b="0" i="1" dirty="0" err="1">
                <a:solidFill>
                  <a:srgbClr val="E6EDF3"/>
                </a:solidFill>
                <a:effectLst/>
                <a:latin typeface="-apple-system"/>
              </a:rPr>
              <a:t>student_gender</a:t>
            </a:r>
            <a:r>
              <a:rPr lang="en-US" b="0" i="1" dirty="0">
                <a:solidFill>
                  <a:srgbClr val="E6EDF3"/>
                </a:solidFill>
                <a:effectLst/>
                <a:latin typeface="-apple-system"/>
              </a:rPr>
              <a:t> = 'male') AS </a:t>
            </a:r>
            <a:r>
              <a:rPr lang="en-US" b="0" i="1" dirty="0" err="1">
                <a:solidFill>
                  <a:srgbClr val="E6EDF3"/>
                </a:solidFill>
                <a:effectLst/>
                <a:latin typeface="-apple-system"/>
              </a:rPr>
              <a:t>MaleStudents</a:t>
            </a:r>
            <a:r>
              <a:rPr lang="en-US" b="0" i="1" dirty="0">
                <a:solidFill>
                  <a:srgbClr val="E6EDF3"/>
                </a:solidFill>
                <a:effectLst/>
                <a:latin typeface="-apple-system"/>
              </a:rPr>
              <a:t>, (SELECT COUNT(</a:t>
            </a:r>
            <a:r>
              <a:rPr lang="en-US" b="0" i="0" dirty="0">
                <a:solidFill>
                  <a:srgbClr val="E6EDF3"/>
                </a:solidFill>
                <a:effectLst/>
                <a:latin typeface="-apple-system"/>
              </a:rPr>
              <a:t>) FROM Student WHERE </a:t>
            </a:r>
            <a:r>
              <a:rPr lang="en-US" b="0" i="0" dirty="0" err="1">
                <a:solidFill>
                  <a:srgbClr val="E6EDF3"/>
                </a:solidFill>
                <a:effectLst/>
                <a:latin typeface="-apple-system"/>
              </a:rPr>
              <a:t>Department.DepartmentID</a:t>
            </a:r>
            <a:r>
              <a:rPr lang="en-US" b="0" i="0" dirty="0">
                <a:solidFill>
                  <a:srgbClr val="E6EDF3"/>
                </a:solidFill>
                <a:effectLst/>
                <a:latin typeface="-apple-system"/>
              </a:rPr>
              <a:t> = </a:t>
            </a:r>
            <a:r>
              <a:rPr lang="en-US" b="0" i="0" dirty="0" err="1">
                <a:solidFill>
                  <a:srgbClr val="E6EDF3"/>
                </a:solidFill>
                <a:effectLst/>
                <a:latin typeface="-apple-system"/>
              </a:rPr>
              <a:t>Student.departmentID</a:t>
            </a:r>
            <a:r>
              <a:rPr lang="en-US" b="0" i="0" dirty="0">
                <a:solidFill>
                  <a:srgbClr val="E6EDF3"/>
                </a:solidFill>
                <a:effectLst/>
                <a:latin typeface="-apple-system"/>
              </a:rPr>
              <a:t> AND </a:t>
            </a:r>
            <a:r>
              <a:rPr lang="en-US" b="0" i="0" dirty="0" err="1">
                <a:solidFill>
                  <a:srgbClr val="E6EDF3"/>
                </a:solidFill>
                <a:effectLst/>
                <a:latin typeface="-apple-system"/>
              </a:rPr>
              <a:t>student_gender</a:t>
            </a:r>
            <a:r>
              <a:rPr lang="en-US" b="0" i="0" dirty="0">
                <a:solidFill>
                  <a:srgbClr val="E6EDF3"/>
                </a:solidFill>
                <a:effectLst/>
                <a:latin typeface="-apple-system"/>
              </a:rPr>
              <a:t> = 'female') AS </a:t>
            </a:r>
            <a:r>
              <a:rPr lang="en-US" b="0" i="0" dirty="0" err="1">
                <a:solidFill>
                  <a:srgbClr val="E6EDF3"/>
                </a:solidFill>
                <a:effectLst/>
                <a:latin typeface="-apple-system"/>
              </a:rPr>
              <a:t>FemaleStudents</a:t>
            </a:r>
            <a:r>
              <a:rPr lang="en-US" b="0" i="0" dirty="0">
                <a:solidFill>
                  <a:srgbClr val="E6EDF3"/>
                </a:solidFill>
                <a:effectLst/>
                <a:latin typeface="-apple-system"/>
              </a:rPr>
              <a:t> FROM Department;</a:t>
            </a:r>
          </a:p>
        </p:txBody>
      </p:sp>
      <p:pic>
        <p:nvPicPr>
          <p:cNvPr id="7170" name="Picture 2" descr="image">
            <a:extLst>
              <a:ext uri="{FF2B5EF4-FFF2-40B4-BE49-F238E27FC236}">
                <a16:creationId xmlns:a16="http://schemas.microsoft.com/office/drawing/2014/main" id="{3F9C0682-CA0A-7CBA-A8B3-38400F753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109" y="2172284"/>
            <a:ext cx="713422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98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52B67B-6554-1AAF-FF98-05854C62502C}"/>
              </a:ext>
            </a:extLst>
          </p:cNvPr>
          <p:cNvSpPr txBox="1"/>
          <p:nvPr/>
        </p:nvSpPr>
        <p:spPr>
          <a:xfrm>
            <a:off x="258924" y="376344"/>
            <a:ext cx="11590953" cy="1477328"/>
          </a:xfrm>
          <a:prstGeom prst="rect">
            <a:avLst/>
          </a:prstGeom>
          <a:noFill/>
        </p:spPr>
        <p:txBody>
          <a:bodyPr wrap="square">
            <a:spAutoFit/>
          </a:bodyPr>
          <a:lstStyle/>
          <a:p>
            <a:pPr algn="l"/>
            <a:r>
              <a:rPr lang="en-US" b="1" i="0" dirty="0">
                <a:solidFill>
                  <a:srgbClr val="E6EDF3"/>
                </a:solidFill>
                <a:effectLst/>
                <a:latin typeface="-apple-system"/>
              </a:rPr>
              <a:t>Show the number of courses offered by each department:</a:t>
            </a:r>
            <a:endParaRPr lang="en-US" b="0" i="0" dirty="0">
              <a:solidFill>
                <a:srgbClr val="E6EDF3"/>
              </a:solidFill>
              <a:effectLst/>
              <a:latin typeface="-apple-system"/>
            </a:endParaRPr>
          </a:p>
          <a:p>
            <a:pPr algn="l"/>
            <a:endParaRPr lang="en-US" b="1" i="0" dirty="0">
              <a:solidFill>
                <a:srgbClr val="E6EDF3"/>
              </a:solidFill>
              <a:effectLst/>
              <a:latin typeface="-apple-system"/>
            </a:endParaRPr>
          </a:p>
          <a:p>
            <a:pPr algn="l"/>
            <a:r>
              <a:rPr lang="en-US" b="1" i="0" dirty="0">
                <a:solidFill>
                  <a:srgbClr val="E6EDF3"/>
                </a:solidFill>
                <a:effectLst/>
                <a:latin typeface="-apple-system"/>
              </a:rPr>
              <a:t>QUERY:</a:t>
            </a:r>
            <a:endParaRPr lang="en-US" b="0" i="0" dirty="0">
              <a:solidFill>
                <a:srgbClr val="E6EDF3"/>
              </a:solidFill>
              <a:effectLst/>
              <a:latin typeface="-apple-system"/>
            </a:endParaRPr>
          </a:p>
          <a:p>
            <a:pPr algn="l"/>
            <a:r>
              <a:rPr lang="en-US" b="0" i="0" dirty="0">
                <a:solidFill>
                  <a:srgbClr val="E6EDF3"/>
                </a:solidFill>
                <a:effectLst/>
                <a:latin typeface="-apple-system"/>
              </a:rPr>
              <a:t>SELECT </a:t>
            </a:r>
            <a:r>
              <a:rPr lang="en-US" b="0" i="0" dirty="0" err="1">
                <a:solidFill>
                  <a:srgbClr val="E6EDF3"/>
                </a:solidFill>
                <a:effectLst/>
                <a:latin typeface="-apple-system"/>
              </a:rPr>
              <a:t>DepartmentName</a:t>
            </a:r>
            <a:r>
              <a:rPr lang="en-US" b="0" i="0" dirty="0">
                <a:solidFill>
                  <a:srgbClr val="E6EDF3"/>
                </a:solidFill>
                <a:effectLst/>
                <a:latin typeface="-apple-system"/>
              </a:rPr>
              <a:t>, COUNT(*) AS </a:t>
            </a:r>
            <a:r>
              <a:rPr lang="en-US" b="0" i="0" dirty="0" err="1">
                <a:solidFill>
                  <a:srgbClr val="E6EDF3"/>
                </a:solidFill>
                <a:effectLst/>
                <a:latin typeface="-apple-system"/>
              </a:rPr>
              <a:t>CourseCount</a:t>
            </a:r>
            <a:r>
              <a:rPr lang="en-US" b="0" i="0" dirty="0">
                <a:solidFill>
                  <a:srgbClr val="E6EDF3"/>
                </a:solidFill>
                <a:effectLst/>
                <a:latin typeface="-apple-system"/>
              </a:rPr>
              <a:t> FROM Course JOIN Department ON </a:t>
            </a:r>
            <a:r>
              <a:rPr lang="en-US" b="0" i="0" dirty="0" err="1">
                <a:solidFill>
                  <a:srgbClr val="E6EDF3"/>
                </a:solidFill>
                <a:effectLst/>
                <a:latin typeface="-apple-system"/>
              </a:rPr>
              <a:t>Course.DepartmentID</a:t>
            </a:r>
            <a:r>
              <a:rPr lang="en-US" b="0" i="0" dirty="0">
                <a:solidFill>
                  <a:srgbClr val="E6EDF3"/>
                </a:solidFill>
                <a:effectLst/>
                <a:latin typeface="-apple-system"/>
              </a:rPr>
              <a:t> = </a:t>
            </a:r>
            <a:r>
              <a:rPr lang="en-US" b="0" i="0" dirty="0" err="1">
                <a:solidFill>
                  <a:srgbClr val="E6EDF3"/>
                </a:solidFill>
                <a:effectLst/>
                <a:latin typeface="-apple-system"/>
              </a:rPr>
              <a:t>Department.DepartmentID</a:t>
            </a:r>
            <a:r>
              <a:rPr lang="en-US" b="0" i="0" dirty="0">
                <a:solidFill>
                  <a:srgbClr val="E6EDF3"/>
                </a:solidFill>
                <a:effectLst/>
                <a:latin typeface="-apple-system"/>
              </a:rPr>
              <a:t> GROUP BY </a:t>
            </a:r>
            <a:r>
              <a:rPr lang="en-US" b="0" i="0" dirty="0" err="1">
                <a:solidFill>
                  <a:srgbClr val="E6EDF3"/>
                </a:solidFill>
                <a:effectLst/>
                <a:latin typeface="-apple-system"/>
              </a:rPr>
              <a:t>DepartmentName</a:t>
            </a:r>
            <a:r>
              <a:rPr lang="en-US" b="0" i="0" dirty="0">
                <a:solidFill>
                  <a:srgbClr val="E6EDF3"/>
                </a:solidFill>
                <a:effectLst/>
                <a:latin typeface="-apple-system"/>
              </a:rPr>
              <a:t>;</a:t>
            </a:r>
          </a:p>
        </p:txBody>
      </p:sp>
      <p:pic>
        <p:nvPicPr>
          <p:cNvPr id="8194" name="Picture 2" descr="image">
            <a:extLst>
              <a:ext uri="{FF2B5EF4-FFF2-40B4-BE49-F238E27FC236}">
                <a16:creationId xmlns:a16="http://schemas.microsoft.com/office/drawing/2014/main" id="{190EEADB-1BF3-A23E-DDE2-6DA522B2BA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413" y="2102401"/>
            <a:ext cx="7172325"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22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3E6C94-8043-9CA5-93C5-52BA202A0CF6}"/>
              </a:ext>
            </a:extLst>
          </p:cNvPr>
          <p:cNvSpPr txBox="1"/>
          <p:nvPr/>
        </p:nvSpPr>
        <p:spPr>
          <a:xfrm>
            <a:off x="221602" y="329691"/>
            <a:ext cx="11385680" cy="1477328"/>
          </a:xfrm>
          <a:prstGeom prst="rect">
            <a:avLst/>
          </a:prstGeom>
          <a:noFill/>
        </p:spPr>
        <p:txBody>
          <a:bodyPr wrap="square">
            <a:spAutoFit/>
          </a:bodyPr>
          <a:lstStyle/>
          <a:p>
            <a:pPr algn="l"/>
            <a:r>
              <a:rPr lang="en-US" b="1" i="0" dirty="0" err="1">
                <a:solidFill>
                  <a:srgbClr val="E6EDF3"/>
                </a:solidFill>
                <a:effectLst/>
                <a:latin typeface="-apple-system"/>
              </a:rPr>
              <a:t>Retrive</a:t>
            </a:r>
            <a:r>
              <a:rPr lang="en-US" b="1" i="0" dirty="0">
                <a:solidFill>
                  <a:srgbClr val="E6EDF3"/>
                </a:solidFill>
                <a:effectLst/>
                <a:latin typeface="-apple-system"/>
              </a:rPr>
              <a:t> the list of number of alumni by department</a:t>
            </a:r>
            <a:endParaRPr lang="en-US" b="0" i="0" dirty="0">
              <a:solidFill>
                <a:srgbClr val="E6EDF3"/>
              </a:solidFill>
              <a:effectLst/>
              <a:latin typeface="-apple-system"/>
            </a:endParaRPr>
          </a:p>
          <a:p>
            <a:pPr algn="l"/>
            <a:endParaRPr lang="en-US" b="1" i="0" dirty="0">
              <a:solidFill>
                <a:srgbClr val="E6EDF3"/>
              </a:solidFill>
              <a:effectLst/>
              <a:latin typeface="-apple-system"/>
            </a:endParaRPr>
          </a:p>
          <a:p>
            <a:pPr algn="l"/>
            <a:r>
              <a:rPr lang="en-US" b="1" i="0" dirty="0">
                <a:solidFill>
                  <a:srgbClr val="E6EDF3"/>
                </a:solidFill>
                <a:effectLst/>
                <a:latin typeface="-apple-system"/>
              </a:rPr>
              <a:t>QUERY:</a:t>
            </a:r>
            <a:endParaRPr lang="en-US" b="0" i="0" dirty="0">
              <a:solidFill>
                <a:srgbClr val="E6EDF3"/>
              </a:solidFill>
              <a:effectLst/>
              <a:latin typeface="-apple-system"/>
            </a:endParaRPr>
          </a:p>
          <a:p>
            <a:pPr algn="l"/>
            <a:r>
              <a:rPr lang="en-US" b="0" i="0" dirty="0">
                <a:solidFill>
                  <a:srgbClr val="E6EDF3"/>
                </a:solidFill>
                <a:effectLst/>
                <a:latin typeface="-apple-system"/>
              </a:rPr>
              <a:t>SELECT </a:t>
            </a:r>
            <a:r>
              <a:rPr lang="en-US" b="0" i="0" dirty="0" err="1">
                <a:solidFill>
                  <a:srgbClr val="E6EDF3"/>
                </a:solidFill>
                <a:effectLst/>
                <a:latin typeface="-apple-system"/>
              </a:rPr>
              <a:t>DepartmentName</a:t>
            </a:r>
            <a:r>
              <a:rPr lang="en-US" b="0" i="0" dirty="0">
                <a:solidFill>
                  <a:srgbClr val="E6EDF3"/>
                </a:solidFill>
                <a:effectLst/>
                <a:latin typeface="-apple-system"/>
              </a:rPr>
              <a:t>, COUNT(*) as </a:t>
            </a:r>
            <a:r>
              <a:rPr lang="en-US" b="0" i="0" dirty="0" err="1">
                <a:solidFill>
                  <a:srgbClr val="E6EDF3"/>
                </a:solidFill>
                <a:effectLst/>
                <a:latin typeface="-apple-system"/>
              </a:rPr>
              <a:t>NumAlumni</a:t>
            </a:r>
            <a:r>
              <a:rPr lang="en-US" b="0" i="0" dirty="0">
                <a:solidFill>
                  <a:srgbClr val="E6EDF3"/>
                </a:solidFill>
                <a:effectLst/>
                <a:latin typeface="-apple-system"/>
              </a:rPr>
              <a:t> FROM Alumni INNER JOIN Department ON </a:t>
            </a:r>
            <a:r>
              <a:rPr lang="en-US" b="0" i="0" dirty="0" err="1">
                <a:solidFill>
                  <a:srgbClr val="E6EDF3"/>
                </a:solidFill>
                <a:effectLst/>
                <a:latin typeface="-apple-system"/>
              </a:rPr>
              <a:t>Alumni.DepartmentID</a:t>
            </a:r>
            <a:r>
              <a:rPr lang="en-US" b="0" i="0" dirty="0">
                <a:solidFill>
                  <a:srgbClr val="E6EDF3"/>
                </a:solidFill>
                <a:effectLst/>
                <a:latin typeface="-apple-system"/>
              </a:rPr>
              <a:t> = </a:t>
            </a:r>
            <a:r>
              <a:rPr lang="en-US" b="0" i="0" dirty="0" err="1">
                <a:solidFill>
                  <a:srgbClr val="E6EDF3"/>
                </a:solidFill>
                <a:effectLst/>
                <a:latin typeface="-apple-system"/>
              </a:rPr>
              <a:t>Department.DepartmentID</a:t>
            </a:r>
            <a:r>
              <a:rPr lang="en-US" b="0" i="0" dirty="0">
                <a:solidFill>
                  <a:srgbClr val="E6EDF3"/>
                </a:solidFill>
                <a:effectLst/>
                <a:latin typeface="-apple-system"/>
              </a:rPr>
              <a:t> GROUP BY </a:t>
            </a:r>
            <a:r>
              <a:rPr lang="en-US" b="0" i="0" dirty="0" err="1">
                <a:solidFill>
                  <a:srgbClr val="E6EDF3"/>
                </a:solidFill>
                <a:effectLst/>
                <a:latin typeface="-apple-system"/>
              </a:rPr>
              <a:t>DepartmentName</a:t>
            </a:r>
            <a:r>
              <a:rPr lang="en-US" b="0" i="0" dirty="0">
                <a:solidFill>
                  <a:srgbClr val="E6EDF3"/>
                </a:solidFill>
                <a:effectLst/>
                <a:latin typeface="-apple-system"/>
              </a:rPr>
              <a:t>;</a:t>
            </a:r>
          </a:p>
        </p:txBody>
      </p:sp>
      <p:pic>
        <p:nvPicPr>
          <p:cNvPr id="9218" name="Picture 2" descr="image">
            <a:extLst>
              <a:ext uri="{FF2B5EF4-FFF2-40B4-BE49-F238E27FC236}">
                <a16:creationId xmlns:a16="http://schemas.microsoft.com/office/drawing/2014/main" id="{2DFAA114-F218-D1C2-0840-6616414DF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958" y="2069647"/>
            <a:ext cx="71437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523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0A8EAA-D62B-AB00-9B16-C95F0DE465EC}"/>
              </a:ext>
            </a:extLst>
          </p:cNvPr>
          <p:cNvSpPr txBox="1"/>
          <p:nvPr/>
        </p:nvSpPr>
        <p:spPr>
          <a:xfrm>
            <a:off x="286917" y="424457"/>
            <a:ext cx="11404340" cy="1477328"/>
          </a:xfrm>
          <a:prstGeom prst="rect">
            <a:avLst/>
          </a:prstGeom>
          <a:noFill/>
        </p:spPr>
        <p:txBody>
          <a:bodyPr wrap="square">
            <a:spAutoFit/>
          </a:bodyPr>
          <a:lstStyle/>
          <a:p>
            <a:pPr algn="l"/>
            <a:r>
              <a:rPr lang="en-US" b="1" i="0" dirty="0">
                <a:solidFill>
                  <a:srgbClr val="E6EDF3"/>
                </a:solidFill>
                <a:effectLst/>
                <a:latin typeface="-apple-system"/>
              </a:rPr>
              <a:t>Show the Total fees earned by each department.</a:t>
            </a:r>
            <a:endParaRPr lang="en-US" b="0" i="0" dirty="0">
              <a:solidFill>
                <a:srgbClr val="E6EDF3"/>
              </a:solidFill>
              <a:effectLst/>
              <a:latin typeface="-apple-system"/>
            </a:endParaRPr>
          </a:p>
          <a:p>
            <a:pPr algn="l"/>
            <a:endParaRPr lang="en-US" b="1" i="0" dirty="0">
              <a:solidFill>
                <a:srgbClr val="E6EDF3"/>
              </a:solidFill>
              <a:effectLst/>
              <a:latin typeface="-apple-system"/>
            </a:endParaRPr>
          </a:p>
          <a:p>
            <a:pPr algn="l"/>
            <a:r>
              <a:rPr lang="en-US" b="1" i="0" dirty="0">
                <a:solidFill>
                  <a:srgbClr val="E6EDF3"/>
                </a:solidFill>
                <a:effectLst/>
                <a:latin typeface="-apple-system"/>
              </a:rPr>
              <a:t>QUERY:</a:t>
            </a:r>
            <a:endParaRPr lang="en-US" b="0" i="0" dirty="0">
              <a:solidFill>
                <a:srgbClr val="E6EDF3"/>
              </a:solidFill>
              <a:effectLst/>
              <a:latin typeface="-apple-system"/>
            </a:endParaRPr>
          </a:p>
          <a:p>
            <a:pPr algn="l"/>
            <a:r>
              <a:rPr lang="en-US" b="0" i="0" dirty="0">
                <a:solidFill>
                  <a:srgbClr val="E6EDF3"/>
                </a:solidFill>
                <a:effectLst/>
                <a:latin typeface="-apple-system"/>
              </a:rPr>
              <a:t>SELECT </a:t>
            </a:r>
            <a:r>
              <a:rPr lang="en-US" b="0" i="0" dirty="0" err="1">
                <a:solidFill>
                  <a:srgbClr val="E6EDF3"/>
                </a:solidFill>
                <a:effectLst/>
                <a:latin typeface="-apple-system"/>
              </a:rPr>
              <a:t>d.DepartmentName</a:t>
            </a:r>
            <a:r>
              <a:rPr lang="en-US" b="0" i="0" dirty="0">
                <a:solidFill>
                  <a:srgbClr val="E6EDF3"/>
                </a:solidFill>
                <a:effectLst/>
                <a:latin typeface="-apple-system"/>
              </a:rPr>
              <a:t>, SUM(</a:t>
            </a:r>
            <a:r>
              <a:rPr lang="en-US" b="0" i="0" dirty="0" err="1">
                <a:solidFill>
                  <a:srgbClr val="E6EDF3"/>
                </a:solidFill>
                <a:effectLst/>
                <a:latin typeface="-apple-system"/>
              </a:rPr>
              <a:t>f.Amount</a:t>
            </a:r>
            <a:r>
              <a:rPr lang="en-US" b="0" i="0" dirty="0">
                <a:solidFill>
                  <a:srgbClr val="E6EDF3"/>
                </a:solidFill>
                <a:effectLst/>
                <a:latin typeface="-apple-system"/>
              </a:rPr>
              <a:t>) AS </a:t>
            </a:r>
            <a:r>
              <a:rPr lang="en-US" b="0" i="0" dirty="0" err="1">
                <a:solidFill>
                  <a:srgbClr val="E6EDF3"/>
                </a:solidFill>
                <a:effectLst/>
                <a:latin typeface="-apple-system"/>
              </a:rPr>
              <a:t>TotalFees</a:t>
            </a:r>
            <a:r>
              <a:rPr lang="en-US" b="0" i="0" dirty="0">
                <a:solidFill>
                  <a:srgbClr val="E6EDF3"/>
                </a:solidFill>
                <a:effectLst/>
                <a:latin typeface="-apple-system"/>
              </a:rPr>
              <a:t> FROM Department d JOIN Student s ON </a:t>
            </a:r>
            <a:r>
              <a:rPr lang="en-US" b="0" i="0" dirty="0" err="1">
                <a:solidFill>
                  <a:srgbClr val="E6EDF3"/>
                </a:solidFill>
                <a:effectLst/>
                <a:latin typeface="-apple-system"/>
              </a:rPr>
              <a:t>s.DepartmentID</a:t>
            </a:r>
            <a:r>
              <a:rPr lang="en-US" b="0" i="0" dirty="0">
                <a:solidFill>
                  <a:srgbClr val="E6EDF3"/>
                </a:solidFill>
                <a:effectLst/>
                <a:latin typeface="-apple-system"/>
              </a:rPr>
              <a:t> = </a:t>
            </a:r>
            <a:r>
              <a:rPr lang="en-US" b="0" i="0" dirty="0" err="1">
                <a:solidFill>
                  <a:srgbClr val="E6EDF3"/>
                </a:solidFill>
                <a:effectLst/>
                <a:latin typeface="-apple-system"/>
              </a:rPr>
              <a:t>d.DepartmentID</a:t>
            </a:r>
            <a:r>
              <a:rPr lang="en-US" b="0" i="0" dirty="0">
                <a:solidFill>
                  <a:srgbClr val="E6EDF3"/>
                </a:solidFill>
                <a:effectLst/>
                <a:latin typeface="-apple-system"/>
              </a:rPr>
              <a:t> JOIN Fees f ON </a:t>
            </a:r>
            <a:r>
              <a:rPr lang="en-US" b="0" i="0" dirty="0" err="1">
                <a:solidFill>
                  <a:srgbClr val="E6EDF3"/>
                </a:solidFill>
                <a:effectLst/>
                <a:latin typeface="-apple-system"/>
              </a:rPr>
              <a:t>f.student_id</a:t>
            </a:r>
            <a:r>
              <a:rPr lang="en-US" b="0" i="0" dirty="0">
                <a:solidFill>
                  <a:srgbClr val="E6EDF3"/>
                </a:solidFill>
                <a:effectLst/>
                <a:latin typeface="-apple-system"/>
              </a:rPr>
              <a:t> = </a:t>
            </a:r>
            <a:r>
              <a:rPr lang="en-US" b="0" i="0" dirty="0" err="1">
                <a:solidFill>
                  <a:srgbClr val="E6EDF3"/>
                </a:solidFill>
                <a:effectLst/>
                <a:latin typeface="-apple-system"/>
              </a:rPr>
              <a:t>s.student_id</a:t>
            </a:r>
            <a:r>
              <a:rPr lang="en-US" b="0" i="0" dirty="0">
                <a:solidFill>
                  <a:srgbClr val="E6EDF3"/>
                </a:solidFill>
                <a:effectLst/>
                <a:latin typeface="-apple-system"/>
              </a:rPr>
              <a:t> GROUP BY </a:t>
            </a:r>
            <a:r>
              <a:rPr lang="en-US" b="0" i="0" dirty="0" err="1">
                <a:solidFill>
                  <a:srgbClr val="E6EDF3"/>
                </a:solidFill>
                <a:effectLst/>
                <a:latin typeface="-apple-system"/>
              </a:rPr>
              <a:t>d.DepartmentName</a:t>
            </a:r>
            <a:r>
              <a:rPr lang="en-US" b="0" i="0" dirty="0">
                <a:solidFill>
                  <a:srgbClr val="E6EDF3"/>
                </a:solidFill>
                <a:effectLst/>
                <a:latin typeface="-apple-system"/>
              </a:rPr>
              <a:t>;</a:t>
            </a:r>
          </a:p>
        </p:txBody>
      </p:sp>
      <p:pic>
        <p:nvPicPr>
          <p:cNvPr id="10242" name="Picture 2" descr="image">
            <a:extLst>
              <a:ext uri="{FF2B5EF4-FFF2-40B4-BE49-F238E27FC236}">
                <a16:creationId xmlns:a16="http://schemas.microsoft.com/office/drawing/2014/main" id="{2E119362-5C47-9D3D-4875-1FD95B32C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720" y="2060316"/>
            <a:ext cx="713422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7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3F7421-33C9-73CF-BC99-D4765FA9F304}"/>
              </a:ext>
            </a:extLst>
          </p:cNvPr>
          <p:cNvSpPr txBox="1"/>
          <p:nvPr/>
        </p:nvSpPr>
        <p:spPr>
          <a:xfrm>
            <a:off x="305578" y="284498"/>
            <a:ext cx="11609614" cy="1200329"/>
          </a:xfrm>
          <a:prstGeom prst="rect">
            <a:avLst/>
          </a:prstGeom>
          <a:noFill/>
        </p:spPr>
        <p:txBody>
          <a:bodyPr wrap="square">
            <a:spAutoFit/>
          </a:bodyPr>
          <a:lstStyle/>
          <a:p>
            <a:pPr algn="l"/>
            <a:r>
              <a:rPr lang="en-US" b="1" i="0" dirty="0">
                <a:solidFill>
                  <a:srgbClr val="E6EDF3"/>
                </a:solidFill>
                <a:effectLst/>
                <a:latin typeface="-apple-system"/>
              </a:rPr>
              <a:t>Retrieve the count of students born in each year for generating a graph showing the distribution of students' birth year.</a:t>
            </a:r>
            <a:endParaRPr lang="en-US" b="0" i="0" dirty="0">
              <a:solidFill>
                <a:srgbClr val="E6EDF3"/>
              </a:solidFill>
              <a:effectLst/>
              <a:latin typeface="-apple-system"/>
            </a:endParaRPr>
          </a:p>
          <a:p>
            <a:pPr algn="l"/>
            <a:endParaRPr lang="en-US" b="1" i="0" dirty="0">
              <a:solidFill>
                <a:srgbClr val="E6EDF3"/>
              </a:solidFill>
              <a:effectLst/>
              <a:latin typeface="-apple-system"/>
            </a:endParaRPr>
          </a:p>
          <a:p>
            <a:pPr algn="l"/>
            <a:r>
              <a:rPr lang="en-US" b="1" i="0" dirty="0">
                <a:solidFill>
                  <a:srgbClr val="E6EDF3"/>
                </a:solidFill>
                <a:effectLst/>
                <a:latin typeface="-apple-system"/>
              </a:rPr>
              <a:t>QUERY:</a:t>
            </a:r>
            <a:endParaRPr lang="en-US" b="0" i="0" dirty="0">
              <a:solidFill>
                <a:srgbClr val="E6EDF3"/>
              </a:solidFill>
              <a:effectLst/>
              <a:latin typeface="-apple-system"/>
            </a:endParaRPr>
          </a:p>
          <a:p>
            <a:pPr algn="l"/>
            <a:r>
              <a:rPr lang="en-US" b="0" i="0" dirty="0">
                <a:solidFill>
                  <a:srgbClr val="E6EDF3"/>
                </a:solidFill>
                <a:effectLst/>
                <a:latin typeface="-apple-system"/>
              </a:rPr>
              <a:t>SELECT YEAR(</a:t>
            </a:r>
            <a:r>
              <a:rPr lang="en-US" b="0" i="0" dirty="0" err="1">
                <a:solidFill>
                  <a:srgbClr val="E6EDF3"/>
                </a:solidFill>
                <a:effectLst/>
                <a:latin typeface="-apple-system"/>
              </a:rPr>
              <a:t>student_date_of_birth</a:t>
            </a:r>
            <a:r>
              <a:rPr lang="en-US" b="0" i="0" dirty="0">
                <a:solidFill>
                  <a:srgbClr val="E6EDF3"/>
                </a:solidFill>
                <a:effectLst/>
                <a:latin typeface="-apple-system"/>
              </a:rPr>
              <a:t>) AS Year, COUNT(*) AS </a:t>
            </a:r>
            <a:r>
              <a:rPr lang="en-US" b="0" i="0" dirty="0" err="1">
                <a:solidFill>
                  <a:srgbClr val="E6EDF3"/>
                </a:solidFill>
                <a:effectLst/>
                <a:latin typeface="-apple-system"/>
              </a:rPr>
              <a:t>StudentCount</a:t>
            </a:r>
            <a:r>
              <a:rPr lang="en-US" b="0" i="0" dirty="0">
                <a:solidFill>
                  <a:srgbClr val="E6EDF3"/>
                </a:solidFill>
                <a:effectLst/>
                <a:latin typeface="-apple-system"/>
              </a:rPr>
              <a:t> FROM Student GROUP BY YEAR ORDER BY YEAR;</a:t>
            </a:r>
          </a:p>
        </p:txBody>
      </p:sp>
      <p:pic>
        <p:nvPicPr>
          <p:cNvPr id="11266" name="Picture 2" descr="image">
            <a:extLst>
              <a:ext uri="{FF2B5EF4-FFF2-40B4-BE49-F238E27FC236}">
                <a16:creationId xmlns:a16="http://schemas.microsoft.com/office/drawing/2014/main" id="{08022182-CBDB-614D-CAF6-4437A088A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248" y="1864373"/>
            <a:ext cx="71437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4CFD03-BB2D-D87C-3E92-9EA5BC2A015F}"/>
              </a:ext>
            </a:extLst>
          </p:cNvPr>
          <p:cNvSpPr txBox="1"/>
          <p:nvPr/>
        </p:nvSpPr>
        <p:spPr>
          <a:xfrm>
            <a:off x="1038808" y="566678"/>
            <a:ext cx="10114383" cy="2862322"/>
          </a:xfrm>
          <a:prstGeom prst="rect">
            <a:avLst/>
          </a:prstGeom>
          <a:noFill/>
        </p:spPr>
        <p:txBody>
          <a:bodyPr wrap="square" rtlCol="0">
            <a:spAutoFit/>
          </a:bodyPr>
          <a:lstStyle/>
          <a:p>
            <a:r>
              <a:rPr lang="en-IN" dirty="0"/>
              <a:t>Education Institute</a:t>
            </a:r>
          </a:p>
          <a:p>
            <a:endParaRPr lang="en-IN" dirty="0"/>
          </a:p>
          <a:p>
            <a:pPr algn="just"/>
            <a:r>
              <a:rPr lang="en-US" b="0" i="0" dirty="0">
                <a:solidFill>
                  <a:srgbClr val="E6EDF3"/>
                </a:solidFill>
                <a:effectLst/>
                <a:latin typeface="-apple-system"/>
              </a:rPr>
              <a:t>This a education institution represents the stakeholders of a college system, including students, faculty, courses, departments, classrooms, staff, alumni, library, fees, and attendance. The college system works together to provide high-quality education to students and prepare them for successful careers. Students enroll in courses offered by faculty members, and the courses are organized into departments. Classrooms are managed by staff, and the college has a library containing relevant materials. Fees are collected to cover expenses, and attendance is tracked. Alumni are former students who have graduated from the institution. The college system works together to provide high-quality education to students and prepare them for successful careers.</a:t>
            </a:r>
          </a:p>
        </p:txBody>
      </p:sp>
      <p:pic>
        <p:nvPicPr>
          <p:cNvPr id="11" name="Picture 10">
            <a:extLst>
              <a:ext uri="{FF2B5EF4-FFF2-40B4-BE49-F238E27FC236}">
                <a16:creationId xmlns:a16="http://schemas.microsoft.com/office/drawing/2014/main" id="{22C931A7-0C34-4217-7D84-D91AA5C42751}"/>
              </a:ext>
            </a:extLst>
          </p:cNvPr>
          <p:cNvPicPr>
            <a:picLocks noChangeAspect="1"/>
          </p:cNvPicPr>
          <p:nvPr/>
        </p:nvPicPr>
        <p:blipFill>
          <a:blip r:embed="rId2"/>
          <a:stretch>
            <a:fillRect/>
          </a:stretch>
        </p:blipFill>
        <p:spPr>
          <a:xfrm>
            <a:off x="6235959" y="3210980"/>
            <a:ext cx="2973355" cy="2973355"/>
          </a:xfrm>
          <a:prstGeom prst="rect">
            <a:avLst/>
          </a:prstGeom>
        </p:spPr>
      </p:pic>
    </p:spTree>
    <p:extLst>
      <p:ext uri="{BB962C8B-B14F-4D97-AF65-F5344CB8AC3E}">
        <p14:creationId xmlns:p14="http://schemas.microsoft.com/office/powerpoint/2010/main" val="1677038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468723-8E84-9178-D06A-85D91BAC9FF0}"/>
              </a:ext>
            </a:extLst>
          </p:cNvPr>
          <p:cNvSpPr txBox="1"/>
          <p:nvPr/>
        </p:nvSpPr>
        <p:spPr>
          <a:xfrm>
            <a:off x="240264" y="365554"/>
            <a:ext cx="8745116" cy="1200329"/>
          </a:xfrm>
          <a:prstGeom prst="rect">
            <a:avLst/>
          </a:prstGeom>
          <a:noFill/>
        </p:spPr>
        <p:txBody>
          <a:bodyPr wrap="square">
            <a:spAutoFit/>
          </a:bodyPr>
          <a:lstStyle/>
          <a:p>
            <a:pPr algn="l"/>
            <a:r>
              <a:rPr lang="en-US" b="1" i="0" dirty="0">
                <a:solidFill>
                  <a:srgbClr val="E6EDF3"/>
                </a:solidFill>
                <a:effectLst/>
                <a:latin typeface="-apple-system"/>
              </a:rPr>
              <a:t>To retrieve the classroom names and their respective capacities</a:t>
            </a:r>
            <a:endParaRPr lang="en-US" b="0" i="0" dirty="0">
              <a:solidFill>
                <a:srgbClr val="E6EDF3"/>
              </a:solidFill>
              <a:effectLst/>
              <a:latin typeface="-apple-system"/>
            </a:endParaRPr>
          </a:p>
          <a:p>
            <a:pPr algn="l"/>
            <a:endParaRPr lang="en-US" b="1" i="0" dirty="0">
              <a:solidFill>
                <a:srgbClr val="E6EDF3"/>
              </a:solidFill>
              <a:effectLst/>
              <a:latin typeface="-apple-system"/>
            </a:endParaRPr>
          </a:p>
          <a:p>
            <a:pPr algn="l"/>
            <a:r>
              <a:rPr lang="en-US" b="1" i="0" dirty="0">
                <a:solidFill>
                  <a:srgbClr val="E6EDF3"/>
                </a:solidFill>
                <a:effectLst/>
                <a:latin typeface="-apple-system"/>
              </a:rPr>
              <a:t>QUERY:</a:t>
            </a:r>
            <a:endParaRPr lang="en-US" b="0" i="0" dirty="0">
              <a:solidFill>
                <a:srgbClr val="E6EDF3"/>
              </a:solidFill>
              <a:effectLst/>
              <a:latin typeface="-apple-system"/>
            </a:endParaRPr>
          </a:p>
          <a:p>
            <a:pPr algn="l"/>
            <a:r>
              <a:rPr lang="en-US" b="0" i="0" dirty="0">
                <a:solidFill>
                  <a:srgbClr val="E6EDF3"/>
                </a:solidFill>
                <a:effectLst/>
                <a:latin typeface="-apple-system"/>
              </a:rPr>
              <a:t>SELECT </a:t>
            </a:r>
            <a:r>
              <a:rPr lang="en-US" b="0" i="0" dirty="0" err="1">
                <a:solidFill>
                  <a:srgbClr val="E6EDF3"/>
                </a:solidFill>
                <a:effectLst/>
                <a:latin typeface="-apple-system"/>
              </a:rPr>
              <a:t>ClassroomName</a:t>
            </a:r>
            <a:r>
              <a:rPr lang="en-US" b="0" i="0" dirty="0">
                <a:solidFill>
                  <a:srgbClr val="E6EDF3"/>
                </a:solidFill>
                <a:effectLst/>
                <a:latin typeface="-apple-system"/>
              </a:rPr>
              <a:t>, </a:t>
            </a:r>
            <a:r>
              <a:rPr lang="en-US" b="0" i="0" dirty="0" err="1">
                <a:solidFill>
                  <a:srgbClr val="E6EDF3"/>
                </a:solidFill>
                <a:effectLst/>
                <a:latin typeface="-apple-system"/>
              </a:rPr>
              <a:t>ClassroomCapacity</a:t>
            </a:r>
            <a:r>
              <a:rPr lang="en-US" b="0" i="0" dirty="0">
                <a:solidFill>
                  <a:srgbClr val="E6EDF3"/>
                </a:solidFill>
                <a:effectLst/>
                <a:latin typeface="-apple-system"/>
              </a:rPr>
              <a:t> FROM Classroom</a:t>
            </a:r>
          </a:p>
        </p:txBody>
      </p:sp>
      <p:pic>
        <p:nvPicPr>
          <p:cNvPr id="12290" name="Picture 2" descr="image">
            <a:extLst>
              <a:ext uri="{FF2B5EF4-FFF2-40B4-BE49-F238E27FC236}">
                <a16:creationId xmlns:a16="http://schemas.microsoft.com/office/drawing/2014/main" id="{F674BD5D-08DB-F3C7-A77E-BBF36EFC2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630" y="1929688"/>
            <a:ext cx="71437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041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A4A2B3-6284-6959-4177-A3D5AFBB5978}"/>
              </a:ext>
            </a:extLst>
          </p:cNvPr>
          <p:cNvSpPr txBox="1"/>
          <p:nvPr/>
        </p:nvSpPr>
        <p:spPr>
          <a:xfrm>
            <a:off x="3788227" y="2408623"/>
            <a:ext cx="4982547"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5827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7195B1-388F-7C4F-5F36-4ADC98B33F4C}"/>
              </a:ext>
            </a:extLst>
          </p:cNvPr>
          <p:cNvSpPr txBox="1"/>
          <p:nvPr/>
        </p:nvSpPr>
        <p:spPr>
          <a:xfrm>
            <a:off x="898849" y="665021"/>
            <a:ext cx="10394302" cy="3785652"/>
          </a:xfrm>
          <a:prstGeom prst="rect">
            <a:avLst/>
          </a:prstGeom>
          <a:noFill/>
        </p:spPr>
        <p:txBody>
          <a:bodyPr wrap="square">
            <a:spAutoFit/>
          </a:bodyPr>
          <a:lstStyle/>
          <a:p>
            <a:r>
              <a:rPr lang="en-US" sz="2400" dirty="0"/>
              <a:t>OBJECTIVES</a:t>
            </a:r>
          </a:p>
          <a:p>
            <a:endParaRPr lang="en-US" dirty="0"/>
          </a:p>
          <a:p>
            <a:pPr algn="just"/>
            <a:r>
              <a:rPr lang="en-US" dirty="0"/>
              <a:t>This MySQL database is designed to support the educational institution's management system, which includes various stakeholders such as students, faculty members, courses, departments, classrooms, staff, alumni, library, fees, and attendance. The college system aims to provide high-quality education to students and prepare them for successful careers. Students enroll in courses offered by faculty members, and these courses are organized into departments. Classrooms are managed by staff members, and the college has a well-equipped library containing relevant materials. Fees are collected to cover expenses, and attendance is tracked to ensure student progress. Alumni are former students who have graduated from the institution and can serve as a valuable resource for current students. The institution's success is attributed to the collaboration between these stakeholders and their dedication to achieving the college's goals. This database will aid in managing the vast amount of data required for effective decision-making, improving the college system's overall performance.</a:t>
            </a:r>
          </a:p>
        </p:txBody>
      </p:sp>
      <p:pic>
        <p:nvPicPr>
          <p:cNvPr id="9" name="Picture 8">
            <a:extLst>
              <a:ext uri="{FF2B5EF4-FFF2-40B4-BE49-F238E27FC236}">
                <a16:creationId xmlns:a16="http://schemas.microsoft.com/office/drawing/2014/main" id="{8CE5C523-D382-C67F-BCE1-538DC87A300A}"/>
              </a:ext>
            </a:extLst>
          </p:cNvPr>
          <p:cNvPicPr>
            <a:picLocks noChangeAspect="1"/>
          </p:cNvPicPr>
          <p:nvPr/>
        </p:nvPicPr>
        <p:blipFill>
          <a:blip r:embed="rId2"/>
          <a:stretch>
            <a:fillRect/>
          </a:stretch>
        </p:blipFill>
        <p:spPr>
          <a:xfrm>
            <a:off x="6571862" y="5571625"/>
            <a:ext cx="1097901" cy="1097901"/>
          </a:xfrm>
          <a:prstGeom prst="rect">
            <a:avLst/>
          </a:prstGeom>
        </p:spPr>
      </p:pic>
      <p:pic>
        <p:nvPicPr>
          <p:cNvPr id="10" name="Picture 9">
            <a:extLst>
              <a:ext uri="{FF2B5EF4-FFF2-40B4-BE49-F238E27FC236}">
                <a16:creationId xmlns:a16="http://schemas.microsoft.com/office/drawing/2014/main" id="{5610878F-0F41-AD12-7AEB-0998CBAB95F6}"/>
              </a:ext>
            </a:extLst>
          </p:cNvPr>
          <p:cNvPicPr>
            <a:picLocks noChangeAspect="1"/>
          </p:cNvPicPr>
          <p:nvPr/>
        </p:nvPicPr>
        <p:blipFill>
          <a:blip r:embed="rId3"/>
          <a:stretch>
            <a:fillRect/>
          </a:stretch>
        </p:blipFill>
        <p:spPr>
          <a:xfrm>
            <a:off x="8298277" y="4077983"/>
            <a:ext cx="2780017" cy="2780017"/>
          </a:xfrm>
          <a:prstGeom prst="rect">
            <a:avLst/>
          </a:prstGeom>
        </p:spPr>
      </p:pic>
    </p:spTree>
    <p:extLst>
      <p:ext uri="{BB962C8B-B14F-4D97-AF65-F5344CB8AC3E}">
        <p14:creationId xmlns:p14="http://schemas.microsoft.com/office/powerpoint/2010/main" val="335936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1852DA2A-22E6-61CF-8416-E83F423618E6}"/>
              </a:ext>
            </a:extLst>
          </p:cNvPr>
          <p:cNvGraphicFramePr>
            <a:graphicFrameLocks noChangeAspect="1"/>
          </p:cNvGraphicFramePr>
          <p:nvPr>
            <p:extLst>
              <p:ext uri="{D42A27DB-BD31-4B8C-83A1-F6EECF244321}">
                <p14:modId xmlns:p14="http://schemas.microsoft.com/office/powerpoint/2010/main" val="1742192846"/>
              </p:ext>
            </p:extLst>
          </p:nvPr>
        </p:nvGraphicFramePr>
        <p:xfrm>
          <a:off x="911225" y="718426"/>
          <a:ext cx="7759700" cy="2589212"/>
        </p:xfrm>
        <a:graphic>
          <a:graphicData uri="http://schemas.openxmlformats.org/presentationml/2006/ole">
            <mc:AlternateContent xmlns:mc="http://schemas.openxmlformats.org/markup-compatibility/2006">
              <mc:Choice xmlns:v="urn:schemas-microsoft-com:vml" Requires="v">
                <p:oleObj name="Worksheet" r:id="rId2" imgW="6058006" imgH="2019221" progId="Excel.Sheet.12">
                  <p:embed/>
                </p:oleObj>
              </mc:Choice>
              <mc:Fallback>
                <p:oleObj name="Worksheet" r:id="rId2" imgW="6058006" imgH="2019221" progId="Excel.Sheet.12">
                  <p:embed/>
                  <p:pic>
                    <p:nvPicPr>
                      <p:cNvPr id="0" name=""/>
                      <p:cNvPicPr/>
                      <p:nvPr/>
                    </p:nvPicPr>
                    <p:blipFill>
                      <a:blip r:embed="rId3"/>
                      <a:stretch>
                        <a:fillRect/>
                      </a:stretch>
                    </p:blipFill>
                    <p:spPr>
                      <a:xfrm>
                        <a:off x="911225" y="718426"/>
                        <a:ext cx="7759700" cy="2589212"/>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B834E285-D89F-3FCE-AC4C-55DABC9D9854}"/>
              </a:ext>
            </a:extLst>
          </p:cNvPr>
          <p:cNvSpPr txBox="1"/>
          <p:nvPr/>
        </p:nvSpPr>
        <p:spPr>
          <a:xfrm>
            <a:off x="911225" y="214604"/>
            <a:ext cx="3340359" cy="369332"/>
          </a:xfrm>
          <a:prstGeom prst="rect">
            <a:avLst/>
          </a:prstGeom>
          <a:noFill/>
        </p:spPr>
        <p:txBody>
          <a:bodyPr wrap="square" rtlCol="0">
            <a:spAutoFit/>
          </a:bodyPr>
          <a:lstStyle/>
          <a:p>
            <a:r>
              <a:rPr lang="en-IN" dirty="0"/>
              <a:t>STUDENT TABLE</a:t>
            </a:r>
          </a:p>
        </p:txBody>
      </p:sp>
      <p:sp>
        <p:nvSpPr>
          <p:cNvPr id="5" name="TextBox 4">
            <a:extLst>
              <a:ext uri="{FF2B5EF4-FFF2-40B4-BE49-F238E27FC236}">
                <a16:creationId xmlns:a16="http://schemas.microsoft.com/office/drawing/2014/main" id="{E058A8DF-399D-1EC2-16CB-2884D6015E5E}"/>
              </a:ext>
            </a:extLst>
          </p:cNvPr>
          <p:cNvSpPr txBox="1"/>
          <p:nvPr/>
        </p:nvSpPr>
        <p:spPr>
          <a:xfrm>
            <a:off x="836579" y="3429000"/>
            <a:ext cx="3340359" cy="369332"/>
          </a:xfrm>
          <a:prstGeom prst="rect">
            <a:avLst/>
          </a:prstGeom>
          <a:noFill/>
        </p:spPr>
        <p:txBody>
          <a:bodyPr wrap="square" rtlCol="0">
            <a:spAutoFit/>
          </a:bodyPr>
          <a:lstStyle/>
          <a:p>
            <a:r>
              <a:rPr lang="en-IN" dirty="0"/>
              <a:t>STUDENT ADDRESS TABLE</a:t>
            </a:r>
          </a:p>
        </p:txBody>
      </p:sp>
      <p:graphicFrame>
        <p:nvGraphicFramePr>
          <p:cNvPr id="6" name="Object 5">
            <a:extLst>
              <a:ext uri="{FF2B5EF4-FFF2-40B4-BE49-F238E27FC236}">
                <a16:creationId xmlns:a16="http://schemas.microsoft.com/office/drawing/2014/main" id="{2A819ACE-1826-FA7F-450F-D374DD961B7D}"/>
              </a:ext>
            </a:extLst>
          </p:cNvPr>
          <p:cNvGraphicFramePr>
            <a:graphicFrameLocks noChangeAspect="1"/>
          </p:cNvGraphicFramePr>
          <p:nvPr>
            <p:extLst>
              <p:ext uri="{D42A27DB-BD31-4B8C-83A1-F6EECF244321}">
                <p14:modId xmlns:p14="http://schemas.microsoft.com/office/powerpoint/2010/main" val="3734115677"/>
              </p:ext>
            </p:extLst>
          </p:nvPr>
        </p:nvGraphicFramePr>
        <p:xfrm>
          <a:off x="911225" y="3985500"/>
          <a:ext cx="4332579" cy="2154074"/>
        </p:xfrm>
        <a:graphic>
          <a:graphicData uri="http://schemas.openxmlformats.org/presentationml/2006/ole">
            <mc:AlternateContent xmlns:mc="http://schemas.openxmlformats.org/markup-compatibility/2006">
              <mc:Choice xmlns:v="urn:schemas-microsoft-com:vml" Requires="v">
                <p:oleObj name="Worksheet" r:id="rId4" imgW="3604437" imgH="2019221" progId="Excel.Sheet.12">
                  <p:embed/>
                </p:oleObj>
              </mc:Choice>
              <mc:Fallback>
                <p:oleObj name="Worksheet" r:id="rId4" imgW="3604437" imgH="2019221" progId="Excel.Sheet.12">
                  <p:embed/>
                  <p:pic>
                    <p:nvPicPr>
                      <p:cNvPr id="0" name=""/>
                      <p:cNvPicPr/>
                      <p:nvPr/>
                    </p:nvPicPr>
                    <p:blipFill>
                      <a:blip r:embed="rId5"/>
                      <a:stretch>
                        <a:fillRect/>
                      </a:stretch>
                    </p:blipFill>
                    <p:spPr>
                      <a:xfrm>
                        <a:off x="911225" y="3985500"/>
                        <a:ext cx="4332579" cy="2154074"/>
                      </a:xfrm>
                      <a:prstGeom prst="rect">
                        <a:avLst/>
                      </a:prstGeom>
                    </p:spPr>
                  </p:pic>
                </p:oleObj>
              </mc:Fallback>
            </mc:AlternateContent>
          </a:graphicData>
        </a:graphic>
      </p:graphicFrame>
    </p:spTree>
    <p:extLst>
      <p:ext uri="{BB962C8B-B14F-4D97-AF65-F5344CB8AC3E}">
        <p14:creationId xmlns:p14="http://schemas.microsoft.com/office/powerpoint/2010/main" val="20841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A6EC25-0EC9-C49A-C96F-377D5C088155}"/>
              </a:ext>
            </a:extLst>
          </p:cNvPr>
          <p:cNvSpPr txBox="1"/>
          <p:nvPr/>
        </p:nvSpPr>
        <p:spPr>
          <a:xfrm>
            <a:off x="911225" y="214604"/>
            <a:ext cx="3340359" cy="369332"/>
          </a:xfrm>
          <a:prstGeom prst="rect">
            <a:avLst/>
          </a:prstGeom>
          <a:noFill/>
        </p:spPr>
        <p:txBody>
          <a:bodyPr wrap="square" rtlCol="0">
            <a:spAutoFit/>
          </a:bodyPr>
          <a:lstStyle/>
          <a:p>
            <a:r>
              <a:rPr lang="en-IN" dirty="0"/>
              <a:t>FACULTY TABLE</a:t>
            </a:r>
          </a:p>
        </p:txBody>
      </p:sp>
      <p:graphicFrame>
        <p:nvGraphicFramePr>
          <p:cNvPr id="4" name="Object 3">
            <a:extLst>
              <a:ext uri="{FF2B5EF4-FFF2-40B4-BE49-F238E27FC236}">
                <a16:creationId xmlns:a16="http://schemas.microsoft.com/office/drawing/2014/main" id="{7EBB54A7-9910-CDEC-71C9-E049296515C8}"/>
              </a:ext>
            </a:extLst>
          </p:cNvPr>
          <p:cNvGraphicFramePr>
            <a:graphicFrameLocks noChangeAspect="1"/>
          </p:cNvGraphicFramePr>
          <p:nvPr>
            <p:extLst>
              <p:ext uri="{D42A27DB-BD31-4B8C-83A1-F6EECF244321}">
                <p14:modId xmlns:p14="http://schemas.microsoft.com/office/powerpoint/2010/main" val="1414797091"/>
              </p:ext>
            </p:extLst>
          </p:nvPr>
        </p:nvGraphicFramePr>
        <p:xfrm>
          <a:off x="911225" y="1046163"/>
          <a:ext cx="2795587" cy="2019300"/>
        </p:xfrm>
        <a:graphic>
          <a:graphicData uri="http://schemas.openxmlformats.org/presentationml/2006/ole">
            <mc:AlternateContent xmlns:mc="http://schemas.openxmlformats.org/markup-compatibility/2006">
              <mc:Choice xmlns:v="urn:schemas-microsoft-com:vml" Requires="v">
                <p:oleObj name="Worksheet" r:id="rId2" imgW="2796363" imgH="2019221" progId="Excel.Sheet.12">
                  <p:embed/>
                </p:oleObj>
              </mc:Choice>
              <mc:Fallback>
                <p:oleObj name="Worksheet" r:id="rId2" imgW="2796363" imgH="2019221" progId="Excel.Sheet.12">
                  <p:embed/>
                  <p:pic>
                    <p:nvPicPr>
                      <p:cNvPr id="0" name=""/>
                      <p:cNvPicPr/>
                      <p:nvPr/>
                    </p:nvPicPr>
                    <p:blipFill>
                      <a:blip r:embed="rId3"/>
                      <a:stretch>
                        <a:fillRect/>
                      </a:stretch>
                    </p:blipFill>
                    <p:spPr>
                      <a:xfrm>
                        <a:off x="911225" y="1046163"/>
                        <a:ext cx="2795587" cy="20193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05409019-EADC-0341-CB3C-B9D0C78EEA15}"/>
              </a:ext>
            </a:extLst>
          </p:cNvPr>
          <p:cNvGraphicFramePr>
            <a:graphicFrameLocks noChangeAspect="1"/>
          </p:cNvGraphicFramePr>
          <p:nvPr>
            <p:extLst>
              <p:ext uri="{D42A27DB-BD31-4B8C-83A1-F6EECF244321}">
                <p14:modId xmlns:p14="http://schemas.microsoft.com/office/powerpoint/2010/main" val="739951262"/>
              </p:ext>
            </p:extLst>
          </p:nvPr>
        </p:nvGraphicFramePr>
        <p:xfrm>
          <a:off x="911225" y="3857851"/>
          <a:ext cx="3665537" cy="2019300"/>
        </p:xfrm>
        <a:graphic>
          <a:graphicData uri="http://schemas.openxmlformats.org/presentationml/2006/ole">
            <mc:AlternateContent xmlns:mc="http://schemas.openxmlformats.org/markup-compatibility/2006">
              <mc:Choice xmlns:v="urn:schemas-microsoft-com:vml" Requires="v">
                <p:oleObj name="Worksheet" r:id="rId4" imgW="3665255" imgH="2019221" progId="Excel.Sheet.12">
                  <p:embed/>
                </p:oleObj>
              </mc:Choice>
              <mc:Fallback>
                <p:oleObj name="Worksheet" r:id="rId4" imgW="3665255" imgH="2019221" progId="Excel.Sheet.12">
                  <p:embed/>
                  <p:pic>
                    <p:nvPicPr>
                      <p:cNvPr id="0" name=""/>
                      <p:cNvPicPr/>
                      <p:nvPr/>
                    </p:nvPicPr>
                    <p:blipFill>
                      <a:blip r:embed="rId5"/>
                      <a:stretch>
                        <a:fillRect/>
                      </a:stretch>
                    </p:blipFill>
                    <p:spPr>
                      <a:xfrm>
                        <a:off x="911225" y="3857851"/>
                        <a:ext cx="3665537" cy="2019300"/>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03011981-6A9D-8145-F89A-E091B4B14215}"/>
              </a:ext>
            </a:extLst>
          </p:cNvPr>
          <p:cNvSpPr txBox="1"/>
          <p:nvPr/>
        </p:nvSpPr>
        <p:spPr>
          <a:xfrm>
            <a:off x="911224" y="3276991"/>
            <a:ext cx="3340359" cy="369332"/>
          </a:xfrm>
          <a:prstGeom prst="rect">
            <a:avLst/>
          </a:prstGeom>
          <a:noFill/>
        </p:spPr>
        <p:txBody>
          <a:bodyPr wrap="square" rtlCol="0">
            <a:spAutoFit/>
          </a:bodyPr>
          <a:lstStyle/>
          <a:p>
            <a:r>
              <a:rPr lang="en-IN" dirty="0"/>
              <a:t>FACULTY ADDRESS TABLE</a:t>
            </a:r>
          </a:p>
        </p:txBody>
      </p:sp>
    </p:spTree>
    <p:extLst>
      <p:ext uri="{BB962C8B-B14F-4D97-AF65-F5344CB8AC3E}">
        <p14:creationId xmlns:p14="http://schemas.microsoft.com/office/powerpoint/2010/main" val="186155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75CADAF-4F95-2A55-EA3A-896E2148189B}"/>
              </a:ext>
            </a:extLst>
          </p:cNvPr>
          <p:cNvGraphicFramePr>
            <a:graphicFrameLocks noChangeAspect="1"/>
          </p:cNvGraphicFramePr>
          <p:nvPr>
            <p:extLst>
              <p:ext uri="{D42A27DB-BD31-4B8C-83A1-F6EECF244321}">
                <p14:modId xmlns:p14="http://schemas.microsoft.com/office/powerpoint/2010/main" val="1905263178"/>
              </p:ext>
            </p:extLst>
          </p:nvPr>
        </p:nvGraphicFramePr>
        <p:xfrm>
          <a:off x="984283" y="4021915"/>
          <a:ext cx="7951652" cy="1912353"/>
        </p:xfrm>
        <a:graphic>
          <a:graphicData uri="http://schemas.openxmlformats.org/presentationml/2006/ole">
            <mc:AlternateContent xmlns:mc="http://schemas.openxmlformats.org/markup-compatibility/2006">
              <mc:Choice xmlns:v="urn:schemas-microsoft-com:vml" Requires="v">
                <p:oleObj name="Worksheet" r:id="rId2" imgW="4594966" imgH="1105057" progId="Excel.Sheet.12">
                  <p:embed/>
                </p:oleObj>
              </mc:Choice>
              <mc:Fallback>
                <p:oleObj name="Worksheet" r:id="rId2" imgW="4594966" imgH="1105057" progId="Excel.Sheet.12">
                  <p:embed/>
                  <p:pic>
                    <p:nvPicPr>
                      <p:cNvPr id="0" name=""/>
                      <p:cNvPicPr/>
                      <p:nvPr/>
                    </p:nvPicPr>
                    <p:blipFill>
                      <a:blip r:embed="rId3"/>
                      <a:stretch>
                        <a:fillRect/>
                      </a:stretch>
                    </p:blipFill>
                    <p:spPr>
                      <a:xfrm>
                        <a:off x="984283" y="4021915"/>
                        <a:ext cx="7951652" cy="191235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6DA4F222-5888-620E-A455-A5A0262255A5}"/>
              </a:ext>
            </a:extLst>
          </p:cNvPr>
          <p:cNvGraphicFramePr>
            <a:graphicFrameLocks noChangeAspect="1"/>
          </p:cNvGraphicFramePr>
          <p:nvPr>
            <p:extLst>
              <p:ext uri="{D42A27DB-BD31-4B8C-83A1-F6EECF244321}">
                <p14:modId xmlns:p14="http://schemas.microsoft.com/office/powerpoint/2010/main" val="584018458"/>
              </p:ext>
            </p:extLst>
          </p:nvPr>
        </p:nvGraphicFramePr>
        <p:xfrm>
          <a:off x="984283" y="1027500"/>
          <a:ext cx="4590447" cy="1659715"/>
        </p:xfrm>
        <a:graphic>
          <a:graphicData uri="http://schemas.openxmlformats.org/presentationml/2006/ole">
            <mc:AlternateContent xmlns:mc="http://schemas.openxmlformats.org/markup-compatibility/2006">
              <mc:Choice xmlns:v="urn:schemas-microsoft-com:vml" Requires="v">
                <p:oleObj name="Worksheet" r:id="rId4" imgW="3055797" imgH="1105057" progId="Excel.Sheet.12">
                  <p:embed/>
                </p:oleObj>
              </mc:Choice>
              <mc:Fallback>
                <p:oleObj name="Worksheet" r:id="rId4" imgW="3055797" imgH="1105057" progId="Excel.Sheet.12">
                  <p:embed/>
                  <p:pic>
                    <p:nvPicPr>
                      <p:cNvPr id="0" name=""/>
                      <p:cNvPicPr/>
                      <p:nvPr/>
                    </p:nvPicPr>
                    <p:blipFill>
                      <a:blip r:embed="rId5"/>
                      <a:stretch>
                        <a:fillRect/>
                      </a:stretch>
                    </p:blipFill>
                    <p:spPr>
                      <a:xfrm>
                        <a:off x="984283" y="1027500"/>
                        <a:ext cx="4590447" cy="1659715"/>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4636C53D-2B1B-B0CC-6E3E-007D639A64A1}"/>
              </a:ext>
            </a:extLst>
          </p:cNvPr>
          <p:cNvSpPr txBox="1"/>
          <p:nvPr/>
        </p:nvSpPr>
        <p:spPr>
          <a:xfrm>
            <a:off x="911225" y="214604"/>
            <a:ext cx="3340359" cy="369332"/>
          </a:xfrm>
          <a:prstGeom prst="rect">
            <a:avLst/>
          </a:prstGeom>
          <a:noFill/>
        </p:spPr>
        <p:txBody>
          <a:bodyPr wrap="square" rtlCol="0">
            <a:spAutoFit/>
          </a:bodyPr>
          <a:lstStyle/>
          <a:p>
            <a:r>
              <a:rPr lang="en-IN" dirty="0"/>
              <a:t>ALUMNI  TABLE</a:t>
            </a:r>
          </a:p>
        </p:txBody>
      </p:sp>
      <p:sp>
        <p:nvSpPr>
          <p:cNvPr id="5" name="TextBox 4">
            <a:extLst>
              <a:ext uri="{FF2B5EF4-FFF2-40B4-BE49-F238E27FC236}">
                <a16:creationId xmlns:a16="http://schemas.microsoft.com/office/drawing/2014/main" id="{FBFEFF59-57F0-801C-52CA-82854418619D}"/>
              </a:ext>
            </a:extLst>
          </p:cNvPr>
          <p:cNvSpPr txBox="1"/>
          <p:nvPr/>
        </p:nvSpPr>
        <p:spPr>
          <a:xfrm>
            <a:off x="911224" y="3244334"/>
            <a:ext cx="3340359" cy="369332"/>
          </a:xfrm>
          <a:prstGeom prst="rect">
            <a:avLst/>
          </a:prstGeom>
          <a:noFill/>
        </p:spPr>
        <p:txBody>
          <a:bodyPr wrap="square" rtlCol="0">
            <a:spAutoFit/>
          </a:bodyPr>
          <a:lstStyle/>
          <a:p>
            <a:r>
              <a:rPr lang="en-IN" dirty="0"/>
              <a:t>ALUMNI ADDRESS TABLE</a:t>
            </a:r>
          </a:p>
        </p:txBody>
      </p:sp>
    </p:spTree>
    <p:extLst>
      <p:ext uri="{BB962C8B-B14F-4D97-AF65-F5344CB8AC3E}">
        <p14:creationId xmlns:p14="http://schemas.microsoft.com/office/powerpoint/2010/main" val="262403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ABBBD938-DDB1-AF0C-3185-4E863083A309}"/>
              </a:ext>
            </a:extLst>
          </p:cNvPr>
          <p:cNvGraphicFramePr>
            <a:graphicFrameLocks noChangeAspect="1"/>
          </p:cNvGraphicFramePr>
          <p:nvPr>
            <p:extLst>
              <p:ext uri="{D42A27DB-BD31-4B8C-83A1-F6EECF244321}">
                <p14:modId xmlns:p14="http://schemas.microsoft.com/office/powerpoint/2010/main" val="3537721891"/>
              </p:ext>
            </p:extLst>
          </p:nvPr>
        </p:nvGraphicFramePr>
        <p:xfrm>
          <a:off x="1008548" y="980101"/>
          <a:ext cx="4206642" cy="1967623"/>
        </p:xfrm>
        <a:graphic>
          <a:graphicData uri="http://schemas.openxmlformats.org/presentationml/2006/ole">
            <mc:AlternateContent xmlns:mc="http://schemas.openxmlformats.org/markup-compatibility/2006">
              <mc:Choice xmlns:v="urn:schemas-microsoft-com:vml" Requires="v">
                <p:oleObj name="Worksheet" r:id="rId2" imgW="2362129" imgH="1105057" progId="Excel.Sheet.12">
                  <p:embed/>
                </p:oleObj>
              </mc:Choice>
              <mc:Fallback>
                <p:oleObj name="Worksheet" r:id="rId2" imgW="2362129" imgH="1105057" progId="Excel.Sheet.12">
                  <p:embed/>
                  <p:pic>
                    <p:nvPicPr>
                      <p:cNvPr id="0" name=""/>
                      <p:cNvPicPr/>
                      <p:nvPr/>
                    </p:nvPicPr>
                    <p:blipFill>
                      <a:blip r:embed="rId3"/>
                      <a:stretch>
                        <a:fillRect/>
                      </a:stretch>
                    </p:blipFill>
                    <p:spPr>
                      <a:xfrm>
                        <a:off x="1008548" y="980101"/>
                        <a:ext cx="4206642" cy="196762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D5616552-C104-18A9-C21B-D3A10582E46F}"/>
              </a:ext>
            </a:extLst>
          </p:cNvPr>
          <p:cNvGraphicFramePr>
            <a:graphicFrameLocks noChangeAspect="1"/>
          </p:cNvGraphicFramePr>
          <p:nvPr>
            <p:extLst>
              <p:ext uri="{D42A27DB-BD31-4B8C-83A1-F6EECF244321}">
                <p14:modId xmlns:p14="http://schemas.microsoft.com/office/powerpoint/2010/main" val="2455666755"/>
              </p:ext>
            </p:extLst>
          </p:nvPr>
        </p:nvGraphicFramePr>
        <p:xfrm>
          <a:off x="1008548" y="4223626"/>
          <a:ext cx="7449267" cy="1967624"/>
        </p:xfrm>
        <a:graphic>
          <a:graphicData uri="http://schemas.openxmlformats.org/presentationml/2006/ole">
            <mc:AlternateContent xmlns:mc="http://schemas.openxmlformats.org/markup-compatibility/2006">
              <mc:Choice xmlns:v="urn:schemas-microsoft-com:vml" Requires="v">
                <p:oleObj name="Worksheet" r:id="rId4" imgW="4183274" imgH="1105057" progId="Excel.Sheet.12">
                  <p:embed/>
                </p:oleObj>
              </mc:Choice>
              <mc:Fallback>
                <p:oleObj name="Worksheet" r:id="rId4" imgW="4183274" imgH="1105057" progId="Excel.Sheet.12">
                  <p:embed/>
                  <p:pic>
                    <p:nvPicPr>
                      <p:cNvPr id="0" name=""/>
                      <p:cNvPicPr/>
                      <p:nvPr/>
                    </p:nvPicPr>
                    <p:blipFill>
                      <a:blip r:embed="rId5"/>
                      <a:stretch>
                        <a:fillRect/>
                      </a:stretch>
                    </p:blipFill>
                    <p:spPr>
                      <a:xfrm>
                        <a:off x="1008548" y="4223626"/>
                        <a:ext cx="7449267" cy="1967624"/>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D7A138D8-500A-7072-632F-F6C586DECF23}"/>
              </a:ext>
            </a:extLst>
          </p:cNvPr>
          <p:cNvSpPr txBox="1"/>
          <p:nvPr/>
        </p:nvSpPr>
        <p:spPr>
          <a:xfrm>
            <a:off x="911224" y="297418"/>
            <a:ext cx="3340359" cy="369332"/>
          </a:xfrm>
          <a:prstGeom prst="rect">
            <a:avLst/>
          </a:prstGeom>
          <a:noFill/>
        </p:spPr>
        <p:txBody>
          <a:bodyPr wrap="square" rtlCol="0">
            <a:spAutoFit/>
          </a:bodyPr>
          <a:lstStyle/>
          <a:p>
            <a:r>
              <a:rPr lang="en-IN" dirty="0"/>
              <a:t>STAFF TABLE</a:t>
            </a:r>
          </a:p>
        </p:txBody>
      </p:sp>
      <p:sp>
        <p:nvSpPr>
          <p:cNvPr id="5" name="TextBox 4">
            <a:extLst>
              <a:ext uri="{FF2B5EF4-FFF2-40B4-BE49-F238E27FC236}">
                <a16:creationId xmlns:a16="http://schemas.microsoft.com/office/drawing/2014/main" id="{020CD7A9-4E63-CB75-2E94-E1140F1BAFF4}"/>
              </a:ext>
            </a:extLst>
          </p:cNvPr>
          <p:cNvSpPr txBox="1"/>
          <p:nvPr/>
        </p:nvSpPr>
        <p:spPr>
          <a:xfrm>
            <a:off x="911224" y="3401009"/>
            <a:ext cx="3340359" cy="369332"/>
          </a:xfrm>
          <a:prstGeom prst="rect">
            <a:avLst/>
          </a:prstGeom>
          <a:noFill/>
        </p:spPr>
        <p:txBody>
          <a:bodyPr wrap="square" rtlCol="0">
            <a:spAutoFit/>
          </a:bodyPr>
          <a:lstStyle/>
          <a:p>
            <a:r>
              <a:rPr lang="en-IN" dirty="0"/>
              <a:t>STAFF ADDRESS TABLE</a:t>
            </a:r>
          </a:p>
        </p:txBody>
      </p:sp>
    </p:spTree>
    <p:extLst>
      <p:ext uri="{BB962C8B-B14F-4D97-AF65-F5344CB8AC3E}">
        <p14:creationId xmlns:p14="http://schemas.microsoft.com/office/powerpoint/2010/main" val="3288126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F745B95-8F7F-3AF6-3D9F-D5976116095B}"/>
              </a:ext>
            </a:extLst>
          </p:cNvPr>
          <p:cNvGraphicFramePr>
            <a:graphicFrameLocks noChangeAspect="1"/>
          </p:cNvGraphicFramePr>
          <p:nvPr>
            <p:extLst>
              <p:ext uri="{D42A27DB-BD31-4B8C-83A1-F6EECF244321}">
                <p14:modId xmlns:p14="http://schemas.microsoft.com/office/powerpoint/2010/main" val="3239341426"/>
              </p:ext>
            </p:extLst>
          </p:nvPr>
        </p:nvGraphicFramePr>
        <p:xfrm>
          <a:off x="779010" y="964938"/>
          <a:ext cx="8577262" cy="592137"/>
        </p:xfrm>
        <a:graphic>
          <a:graphicData uri="http://schemas.openxmlformats.org/presentationml/2006/ole">
            <mc:AlternateContent xmlns:mc="http://schemas.openxmlformats.org/markup-compatibility/2006">
              <mc:Choice xmlns:v="urn:schemas-microsoft-com:vml" Requires="v">
                <p:oleObj name="Worksheet" r:id="rId2" imgW="5394960" imgH="373301" progId="Excel.Sheet.12">
                  <p:embed/>
                </p:oleObj>
              </mc:Choice>
              <mc:Fallback>
                <p:oleObj name="Worksheet" r:id="rId2" imgW="5394960" imgH="373301" progId="Excel.Sheet.12">
                  <p:embed/>
                  <p:pic>
                    <p:nvPicPr>
                      <p:cNvPr id="0" name=""/>
                      <p:cNvPicPr/>
                      <p:nvPr/>
                    </p:nvPicPr>
                    <p:blipFill>
                      <a:blip r:embed="rId3"/>
                      <a:stretch>
                        <a:fillRect/>
                      </a:stretch>
                    </p:blipFill>
                    <p:spPr>
                      <a:xfrm>
                        <a:off x="779010" y="964938"/>
                        <a:ext cx="8577262" cy="592137"/>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54DF7B61-767B-8CB0-E824-89D1414B5240}"/>
              </a:ext>
            </a:extLst>
          </p:cNvPr>
          <p:cNvGraphicFramePr>
            <a:graphicFrameLocks noChangeAspect="1"/>
          </p:cNvGraphicFramePr>
          <p:nvPr>
            <p:extLst>
              <p:ext uri="{D42A27DB-BD31-4B8C-83A1-F6EECF244321}">
                <p14:modId xmlns:p14="http://schemas.microsoft.com/office/powerpoint/2010/main" val="2058731562"/>
              </p:ext>
            </p:extLst>
          </p:nvPr>
        </p:nvGraphicFramePr>
        <p:xfrm>
          <a:off x="779010" y="2678014"/>
          <a:ext cx="4379604" cy="1583483"/>
        </p:xfrm>
        <a:graphic>
          <a:graphicData uri="http://schemas.openxmlformats.org/presentationml/2006/ole">
            <mc:AlternateContent xmlns:mc="http://schemas.openxmlformats.org/markup-compatibility/2006">
              <mc:Choice xmlns:v="urn:schemas-microsoft-com:vml" Requires="v">
                <p:oleObj name="Worksheet" r:id="rId4" imgW="3055797" imgH="1105057" progId="Excel.Sheet.12">
                  <p:embed/>
                </p:oleObj>
              </mc:Choice>
              <mc:Fallback>
                <p:oleObj name="Worksheet" r:id="rId4" imgW="3055797" imgH="1105057" progId="Excel.Sheet.12">
                  <p:embed/>
                  <p:pic>
                    <p:nvPicPr>
                      <p:cNvPr id="0" name=""/>
                      <p:cNvPicPr/>
                      <p:nvPr/>
                    </p:nvPicPr>
                    <p:blipFill>
                      <a:blip r:embed="rId5"/>
                      <a:stretch>
                        <a:fillRect/>
                      </a:stretch>
                    </p:blipFill>
                    <p:spPr>
                      <a:xfrm>
                        <a:off x="779010" y="2678014"/>
                        <a:ext cx="4379604" cy="1583483"/>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0E5F9A48-FBCA-4063-ED92-B080C0144637}"/>
              </a:ext>
            </a:extLst>
          </p:cNvPr>
          <p:cNvGraphicFramePr>
            <a:graphicFrameLocks noChangeAspect="1"/>
          </p:cNvGraphicFramePr>
          <p:nvPr>
            <p:extLst>
              <p:ext uri="{D42A27DB-BD31-4B8C-83A1-F6EECF244321}">
                <p14:modId xmlns:p14="http://schemas.microsoft.com/office/powerpoint/2010/main" val="2266548837"/>
              </p:ext>
            </p:extLst>
          </p:nvPr>
        </p:nvGraphicFramePr>
        <p:xfrm>
          <a:off x="779010" y="5382436"/>
          <a:ext cx="2835676" cy="1139662"/>
        </p:xfrm>
        <a:graphic>
          <a:graphicData uri="http://schemas.openxmlformats.org/presentationml/2006/ole">
            <mc:AlternateContent xmlns:mc="http://schemas.openxmlformats.org/markup-compatibility/2006">
              <mc:Choice xmlns:v="urn:schemas-microsoft-com:vml" Requires="v">
                <p:oleObj name="Worksheet" r:id="rId6" imgW="1836455" imgH="738967" progId="Excel.Sheet.12">
                  <p:embed/>
                </p:oleObj>
              </mc:Choice>
              <mc:Fallback>
                <p:oleObj name="Worksheet" r:id="rId6" imgW="1836455" imgH="738967" progId="Excel.Sheet.12">
                  <p:embed/>
                  <p:pic>
                    <p:nvPicPr>
                      <p:cNvPr id="0" name=""/>
                      <p:cNvPicPr/>
                      <p:nvPr/>
                    </p:nvPicPr>
                    <p:blipFill>
                      <a:blip r:embed="rId7"/>
                      <a:stretch>
                        <a:fillRect/>
                      </a:stretch>
                    </p:blipFill>
                    <p:spPr>
                      <a:xfrm>
                        <a:off x="779010" y="5382436"/>
                        <a:ext cx="2835676" cy="1139662"/>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E8856FAC-34AE-7ABA-864D-7A81165025A0}"/>
              </a:ext>
            </a:extLst>
          </p:cNvPr>
          <p:cNvSpPr txBox="1"/>
          <p:nvPr/>
        </p:nvSpPr>
        <p:spPr>
          <a:xfrm>
            <a:off x="702709" y="219803"/>
            <a:ext cx="3340359" cy="369332"/>
          </a:xfrm>
          <a:prstGeom prst="rect">
            <a:avLst/>
          </a:prstGeom>
          <a:noFill/>
        </p:spPr>
        <p:txBody>
          <a:bodyPr wrap="square" rtlCol="0">
            <a:spAutoFit/>
          </a:bodyPr>
          <a:lstStyle/>
          <a:p>
            <a:r>
              <a:rPr lang="en-IN" dirty="0"/>
              <a:t>COLLEGE TABLE</a:t>
            </a:r>
          </a:p>
        </p:txBody>
      </p:sp>
      <p:sp>
        <p:nvSpPr>
          <p:cNvPr id="6" name="TextBox 5">
            <a:extLst>
              <a:ext uri="{FF2B5EF4-FFF2-40B4-BE49-F238E27FC236}">
                <a16:creationId xmlns:a16="http://schemas.microsoft.com/office/drawing/2014/main" id="{C66BB220-FEAE-41A3-BD8D-C59F90E2729D}"/>
              </a:ext>
            </a:extLst>
          </p:cNvPr>
          <p:cNvSpPr txBox="1"/>
          <p:nvPr/>
        </p:nvSpPr>
        <p:spPr>
          <a:xfrm>
            <a:off x="699664" y="1977587"/>
            <a:ext cx="3340359" cy="369332"/>
          </a:xfrm>
          <a:prstGeom prst="rect">
            <a:avLst/>
          </a:prstGeom>
          <a:noFill/>
        </p:spPr>
        <p:txBody>
          <a:bodyPr wrap="square" rtlCol="0">
            <a:spAutoFit/>
          </a:bodyPr>
          <a:lstStyle/>
          <a:p>
            <a:r>
              <a:rPr lang="en-IN" dirty="0"/>
              <a:t>COURSE TABLE</a:t>
            </a:r>
          </a:p>
        </p:txBody>
      </p:sp>
      <p:sp>
        <p:nvSpPr>
          <p:cNvPr id="7" name="TextBox 6">
            <a:extLst>
              <a:ext uri="{FF2B5EF4-FFF2-40B4-BE49-F238E27FC236}">
                <a16:creationId xmlns:a16="http://schemas.microsoft.com/office/drawing/2014/main" id="{24DBC1AB-9EFB-229D-862A-680B325814E2}"/>
              </a:ext>
            </a:extLst>
          </p:cNvPr>
          <p:cNvSpPr txBox="1"/>
          <p:nvPr/>
        </p:nvSpPr>
        <p:spPr>
          <a:xfrm>
            <a:off x="656188" y="4682009"/>
            <a:ext cx="3340359" cy="369332"/>
          </a:xfrm>
          <a:prstGeom prst="rect">
            <a:avLst/>
          </a:prstGeom>
          <a:noFill/>
        </p:spPr>
        <p:txBody>
          <a:bodyPr wrap="square" rtlCol="0">
            <a:spAutoFit/>
          </a:bodyPr>
          <a:lstStyle/>
          <a:p>
            <a:r>
              <a:rPr lang="en-IN" dirty="0"/>
              <a:t>DEPARTMENT TABLE</a:t>
            </a:r>
          </a:p>
        </p:txBody>
      </p:sp>
    </p:spTree>
    <p:extLst>
      <p:ext uri="{BB962C8B-B14F-4D97-AF65-F5344CB8AC3E}">
        <p14:creationId xmlns:p14="http://schemas.microsoft.com/office/powerpoint/2010/main" val="88320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07AC03B-C71B-F2DA-2281-D66CC2566A91}"/>
              </a:ext>
            </a:extLst>
          </p:cNvPr>
          <p:cNvGraphicFramePr>
            <a:graphicFrameLocks noChangeAspect="1"/>
          </p:cNvGraphicFramePr>
          <p:nvPr>
            <p:extLst>
              <p:ext uri="{D42A27DB-BD31-4B8C-83A1-F6EECF244321}">
                <p14:modId xmlns:p14="http://schemas.microsoft.com/office/powerpoint/2010/main" val="3172657851"/>
              </p:ext>
            </p:extLst>
          </p:nvPr>
        </p:nvGraphicFramePr>
        <p:xfrm>
          <a:off x="1054894" y="819150"/>
          <a:ext cx="3322637" cy="3482975"/>
        </p:xfrm>
        <a:graphic>
          <a:graphicData uri="http://schemas.openxmlformats.org/presentationml/2006/ole">
            <mc:AlternateContent xmlns:mc="http://schemas.openxmlformats.org/markup-compatibility/2006">
              <mc:Choice xmlns:v="urn:schemas-microsoft-com:vml" Requires="v">
                <p:oleObj name="Worksheet" r:id="rId2" imgW="3322462" imgH="3482309" progId="Excel.Sheet.12">
                  <p:embed/>
                </p:oleObj>
              </mc:Choice>
              <mc:Fallback>
                <p:oleObj name="Worksheet" r:id="rId2" imgW="3322462" imgH="3482309" progId="Excel.Sheet.12">
                  <p:embed/>
                  <p:pic>
                    <p:nvPicPr>
                      <p:cNvPr id="0" name=""/>
                      <p:cNvPicPr/>
                      <p:nvPr/>
                    </p:nvPicPr>
                    <p:blipFill>
                      <a:blip r:embed="rId3"/>
                      <a:stretch>
                        <a:fillRect/>
                      </a:stretch>
                    </p:blipFill>
                    <p:spPr>
                      <a:xfrm>
                        <a:off x="1054894" y="819150"/>
                        <a:ext cx="3322637" cy="3482975"/>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08481B6E-A853-ECDA-A153-A52F67584F5B}"/>
              </a:ext>
            </a:extLst>
          </p:cNvPr>
          <p:cNvGraphicFramePr>
            <a:graphicFrameLocks noChangeAspect="1"/>
          </p:cNvGraphicFramePr>
          <p:nvPr>
            <p:extLst>
              <p:ext uri="{D42A27DB-BD31-4B8C-83A1-F6EECF244321}">
                <p14:modId xmlns:p14="http://schemas.microsoft.com/office/powerpoint/2010/main" val="2900606872"/>
              </p:ext>
            </p:extLst>
          </p:nvPr>
        </p:nvGraphicFramePr>
        <p:xfrm>
          <a:off x="1057275" y="5230813"/>
          <a:ext cx="6640513" cy="1030287"/>
        </p:xfrm>
        <a:graphic>
          <a:graphicData uri="http://schemas.openxmlformats.org/presentationml/2006/ole">
            <mc:AlternateContent xmlns:mc="http://schemas.openxmlformats.org/markup-compatibility/2006">
              <mc:Choice xmlns:v="urn:schemas-microsoft-com:vml" Requires="v">
                <p:oleObj name="Worksheet" r:id="rId4" imgW="3581471" imgH="556134" progId="Excel.Sheet.12">
                  <p:embed/>
                </p:oleObj>
              </mc:Choice>
              <mc:Fallback>
                <p:oleObj name="Worksheet" r:id="rId4" imgW="3581471" imgH="556134" progId="Excel.Sheet.12">
                  <p:embed/>
                  <p:pic>
                    <p:nvPicPr>
                      <p:cNvPr id="0" name=""/>
                      <p:cNvPicPr/>
                      <p:nvPr/>
                    </p:nvPicPr>
                    <p:blipFill>
                      <a:blip r:embed="rId5"/>
                      <a:stretch>
                        <a:fillRect/>
                      </a:stretch>
                    </p:blipFill>
                    <p:spPr>
                      <a:xfrm>
                        <a:off x="1057275" y="5230813"/>
                        <a:ext cx="6640513" cy="1030287"/>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110574C6-5DFB-474A-D318-CDE9CF02A2B0}"/>
              </a:ext>
            </a:extLst>
          </p:cNvPr>
          <p:cNvSpPr txBox="1"/>
          <p:nvPr/>
        </p:nvSpPr>
        <p:spPr>
          <a:xfrm>
            <a:off x="911224" y="250765"/>
            <a:ext cx="3340359" cy="369332"/>
          </a:xfrm>
          <a:prstGeom prst="rect">
            <a:avLst/>
          </a:prstGeom>
          <a:noFill/>
        </p:spPr>
        <p:txBody>
          <a:bodyPr wrap="square" rtlCol="0">
            <a:spAutoFit/>
          </a:bodyPr>
          <a:lstStyle/>
          <a:p>
            <a:r>
              <a:rPr lang="en-IN" dirty="0"/>
              <a:t>FEE TABLE</a:t>
            </a:r>
          </a:p>
        </p:txBody>
      </p:sp>
      <p:sp>
        <p:nvSpPr>
          <p:cNvPr id="5" name="TextBox 4">
            <a:extLst>
              <a:ext uri="{FF2B5EF4-FFF2-40B4-BE49-F238E27FC236}">
                <a16:creationId xmlns:a16="http://schemas.microsoft.com/office/drawing/2014/main" id="{677ECAFF-C625-B309-5648-3F3E2A12BC47}"/>
              </a:ext>
            </a:extLst>
          </p:cNvPr>
          <p:cNvSpPr txBox="1"/>
          <p:nvPr/>
        </p:nvSpPr>
        <p:spPr>
          <a:xfrm>
            <a:off x="911223" y="4581803"/>
            <a:ext cx="3340359" cy="369332"/>
          </a:xfrm>
          <a:prstGeom prst="rect">
            <a:avLst/>
          </a:prstGeom>
          <a:noFill/>
        </p:spPr>
        <p:txBody>
          <a:bodyPr wrap="square" rtlCol="0">
            <a:spAutoFit/>
          </a:bodyPr>
          <a:lstStyle/>
          <a:p>
            <a:r>
              <a:rPr lang="en-IN" dirty="0"/>
              <a:t>LIBRARY TABLE</a:t>
            </a:r>
          </a:p>
        </p:txBody>
      </p:sp>
    </p:spTree>
    <p:extLst>
      <p:ext uri="{BB962C8B-B14F-4D97-AF65-F5344CB8AC3E}">
        <p14:creationId xmlns:p14="http://schemas.microsoft.com/office/powerpoint/2010/main" val="978681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119</TotalTime>
  <Words>830</Words>
  <Application>Microsoft Office PowerPoint</Application>
  <PresentationFormat>Widescreen</PresentationFormat>
  <Paragraphs>68</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-apple-system</vt:lpstr>
      <vt:lpstr>Calisto MT</vt:lpstr>
      <vt:lpstr>Times New Roman</vt:lpstr>
      <vt:lpstr>Wingdings 2</vt:lpstr>
      <vt:lpstr>Slate</vt:lpstr>
      <vt:lpstr>Worksheet</vt:lpstr>
      <vt:lpstr>BDM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BDM</dc:title>
  <dc:creator>Santhosh N</dc:creator>
  <cp:lastModifiedBy>Santhosh N</cp:lastModifiedBy>
  <cp:revision>4</cp:revision>
  <dcterms:created xsi:type="dcterms:W3CDTF">2023-05-10T22:51:10Z</dcterms:created>
  <dcterms:modified xsi:type="dcterms:W3CDTF">2023-05-12T07:20:38Z</dcterms:modified>
</cp:coreProperties>
</file>