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305" r:id="rId5"/>
    <p:sldId id="279" r:id="rId6"/>
    <p:sldId id="281" r:id="rId7"/>
    <p:sldId id="282" r:id="rId8"/>
    <p:sldId id="301" r:id="rId9"/>
    <p:sldId id="300" r:id="rId10"/>
    <p:sldId id="303" r:id="rId11"/>
    <p:sldId id="304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7981A-ADA2-BE1D-55B7-4BE387EBD223}" v="435" dt="2025-03-26T09:35:22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099A0-F142-46BC-A4E2-0D60543182E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07AF-E499-4A09-9A52-96CD385C0F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2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607AF-E499-4A09-9A52-96CD385C0F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E921-6B52-45AD-BA3A-AC284A2E5E0C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FCBFB-2ECB-4A83-8AA1-AD78A9E0EEA3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C970-E565-4289-98CD-A4458854C24B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9DDE2-A871-4411-8A99-804C1D3A4B2A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B262-03C7-4F72-BE51-AF8B2B86915E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7ED6-EE37-4806-86E8-A56CAC7E961C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D244-3E64-4EE4-91F1-C3F854C4424A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A054-1C45-4AE0-859D-ADFDF81E4F74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D6A1-5105-45F2-BA11-8F1EB72F0BAA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5DD0-7C44-487A-B81B-D0D90380DB66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C848-1939-4489-8E32-D9FE6549DDCA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Artificial Intelligenece and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B037-5D27-43C2-8497-35B8B174E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57200" y="1524000"/>
            <a:ext cx="86106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1524000"/>
            <a:ext cx="6553200" cy="0"/>
          </a:xfrm>
          <a:prstGeom prst="line">
            <a:avLst/>
          </a:prstGeom>
          <a:ln w="889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26" b="9506"/>
          <a:stretch>
            <a:fillRect/>
          </a:stretch>
        </p:blipFill>
        <p:spPr bwMode="auto">
          <a:xfrm>
            <a:off x="7467600" y="188625"/>
            <a:ext cx="146075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6800" y="1749326"/>
            <a:ext cx="803069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>
                <a:latin typeface="Times New Roman"/>
                <a:cs typeface="Times New Roman"/>
              </a:rPr>
              <a:t>Explainable AI for Medical Image Understanding and Disease Detection</a:t>
            </a:r>
            <a:endParaRPr lang="en-US" sz="2800" dirty="0">
              <a:latin typeface="Times New Roman"/>
              <a:cs typeface="Times New Roman"/>
            </a:endParaRP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500" y="3544243"/>
            <a:ext cx="6096000" cy="8735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>
              <a:lnSpc>
                <a:spcPct val="150000"/>
              </a:lnSpc>
            </a:pPr>
            <a:r>
              <a:rPr lang="en-US" altLang="zh-TW" b="1">
                <a:latin typeface="Times New Roman"/>
                <a:ea typeface="新細明體"/>
                <a:cs typeface="Times New Roman"/>
              </a:rPr>
              <a:t>SHESHAN N (953621243053)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89546" y="4717098"/>
            <a:ext cx="343505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Project Supervisor</a:t>
            </a:r>
            <a:endParaRPr lang="en-US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/>
                </a:solidFill>
                <a:latin typeface="Times New Roman"/>
                <a:cs typeface="Times New Roman"/>
              </a:rPr>
              <a:t>Dr.M.Kaliappan</a:t>
            </a:r>
            <a:endParaRPr lang="en-US" dirty="0" err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Times New Roman"/>
                <a:cs typeface="Times New Roman"/>
              </a:rPr>
              <a:t>Professor and Head</a:t>
            </a:r>
            <a:endParaRPr lang="en-US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prstClr val="black"/>
                </a:solidFill>
                <a:latin typeface="Times New Roman"/>
                <a:cs typeface="Times New Roman"/>
              </a:rPr>
              <a:t>B.Tech</a:t>
            </a:r>
            <a:r>
              <a:rPr lang="en-US" b="1" dirty="0">
                <a:solidFill>
                  <a:prstClr val="black"/>
                </a:solidFill>
                <a:latin typeface="Times New Roman"/>
                <a:cs typeface="Times New Roman"/>
              </a:rPr>
              <a:t> AI &amp; DS</a:t>
            </a:r>
            <a:endParaRPr lang="en-IN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altLang="zh-TW" b="1" dirty="0">
              <a:solidFill>
                <a:srgbClr val="C00000"/>
              </a:solidFill>
              <a:latin typeface="Times New Roman"/>
              <a:ea typeface="新細明體"/>
              <a:cs typeface="Times New Roman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6816" y="6248400"/>
            <a:ext cx="91271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D2232-4844-433E-B00F-7171951A3155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86005"/>
            <a:ext cx="803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RAMCO INSTITUTE OF TECHNOLOGY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RAJAPALAYAM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Artificial Intelligence and Data Science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800" y="2797207"/>
            <a:ext cx="803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AD3811-Project works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2</a:t>
            </a:r>
          </a:p>
        </p:txBody>
      </p:sp>
      <p:pic>
        <p:nvPicPr>
          <p:cNvPr id="1026" name="Picture 2" descr="Ramco Institute of Technolo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005"/>
            <a:ext cx="92392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Environmental Consideration During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98" y="2435157"/>
            <a:ext cx="8229600" cy="29560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✅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Efficient Model Training: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 Optimization techniques like mixed-precision training to reduce power consumption.</a:t>
            </a:r>
            <a:endParaRPr lang="en-US" sz="1800" b="1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Use of Cloud Computing: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 Utilized cloud-based GPUs (Google </a:t>
            </a:r>
            <a:r>
              <a:rPr lang="en-US" sz="1800" dirty="0" err="1">
                <a:latin typeface="Times New Roman"/>
                <a:ea typeface="+mn-lt"/>
                <a:cs typeface="Times New Roman"/>
                <a:sym typeface="+mn-ea"/>
              </a:rPr>
              <a:t>Colab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, AWS) to minimize the need for high-end local hardware, reducing e-waste.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Sustainable Data Practices: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 Relied on publicly available medical datasets (NIH, </a:t>
            </a:r>
            <a:r>
              <a:rPr lang="en-US" sz="1800" dirty="0" err="1">
                <a:latin typeface="Times New Roman"/>
                <a:ea typeface="+mn-lt"/>
                <a:cs typeface="Times New Roman"/>
                <a:sym typeface="+mn-ea"/>
              </a:rPr>
              <a:t>BraTS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, LIDC-IDRI) instead of conducting extensive real-world data collection.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altLang="en-US" sz="1800" b="1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10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74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Professional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302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✅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Ensuring patient data privacy and security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 by following best practices in medical AI data handling.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endParaRPr lang="en-US" sz="1800">
              <a:latin typeface="Times New Roman"/>
              <a:ea typeface="+mn-lt"/>
              <a:cs typeface="Times New Roman"/>
              <a:sym typeface="+mn-ea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Maintaining transparency in AI decision-making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 using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Explainable AI (XAI) techniques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 like Grad-CAM, SHAP, and LIME.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Adhering to ethical AI practices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, ensuring fairness and avoiding bias in disease classification.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1800" b="1" dirty="0">
                <a:latin typeface="Times New Roman"/>
                <a:ea typeface="+mn-lt"/>
                <a:cs typeface="Times New Roman"/>
                <a:sym typeface="+mn-ea"/>
              </a:rPr>
              <a:t>Following medical guidelines and compliance standards</a:t>
            </a:r>
            <a:r>
              <a:rPr lang="en-US" sz="1800" dirty="0">
                <a:latin typeface="Times New Roman"/>
                <a:ea typeface="+mn-lt"/>
                <a:cs typeface="Times New Roman"/>
                <a:sym typeface="+mn-ea"/>
              </a:rPr>
              <a:t> to ensure responsible AI deployment in healthcare.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altLang="en-US" sz="1800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11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140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0775"/>
            <a:ext cx="8229600" cy="17957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8FE9-C2E6-4A88-BA8C-591E9070CE21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5E69-0A83-49B4-A2A1-2A3579716E3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2</a:t>
            </a:fld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06417"/>
            <a:ext cx="8229600" cy="27733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Times New Roman"/>
                <a:ea typeface="+mn-lt"/>
                <a:cs typeface="Times New Roman"/>
              </a:rPr>
              <a:t>Medical image classification across multiple domains supports early detection and improves diagnostic accuracy. This study explores the use of Vision Transformer (</a:t>
            </a:r>
            <a:r>
              <a:rPr lang="en-US" sz="1800" dirty="0" err="1">
                <a:latin typeface="Times New Roman"/>
                <a:ea typeface="+mn-lt"/>
                <a:cs typeface="Times New Roman"/>
              </a:rPr>
              <a:t>ViT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) for simultaneous classification of diverse medical images, including bone fractures, brain tumors, lung cancer, and skin lesions. </a:t>
            </a:r>
            <a:r>
              <a:rPr lang="en-US" sz="1800" dirty="0" err="1">
                <a:latin typeface="Times New Roman"/>
                <a:ea typeface="+mn-lt"/>
                <a:cs typeface="Times New Roman"/>
              </a:rPr>
              <a:t>ViT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breaks images into patches and leverages attention mechanisms to detect intricate patterns across different medical imaging modalities.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Times New Roman"/>
              </a:rPr>
              <a:t>The model is trained to classify images across four distinct medical tasks, utilizing a comprehensive dataset integration approach. Advanced transformer architectures are combined with sophisticated data augmentation techniques to handle the complexity of medical image classification. The goal is to develop a robust, adaptable model that can provide accurate classifications across multiple medical imaging challenges.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r>
              <a:rPr lang="en-US" sz="1800" dirty="0">
                <a:latin typeface="Times New Roman"/>
                <a:ea typeface="+mn-lt"/>
                <a:cs typeface="Times New Roman"/>
              </a:rPr>
              <a:t>By implementing a multi-task learning framework, the research demonstrates the potential of transformer-based models in medical diagnostics. The approach aims to create a more flexible and intelligent system for medical image analysis, potentially supporting healthcare professionals in making more informed diagnostic decisions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alt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Engineering Principles and Concepts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69" y="1905000"/>
            <a:ext cx="8229600" cy="41852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/>
                <a:cs typeface="Times New Roman"/>
              </a:rPr>
              <a:t>1. Vision Transformer (</a:t>
            </a:r>
            <a:r>
              <a:rPr lang="en-US" sz="1800" b="1" dirty="0" err="1">
                <a:latin typeface="Times New Roman"/>
                <a:cs typeface="Times New Roman"/>
              </a:rPr>
              <a:t>ViT</a:t>
            </a:r>
            <a:r>
              <a:rPr lang="en-US" sz="1800" b="1" dirty="0">
                <a:latin typeface="Times New Roman"/>
                <a:cs typeface="Times New Roman"/>
              </a:rPr>
              <a:t>) for Multi-Modal Medical Imaging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 marL="457200" lvl="1" indent="0">
              <a:buNone/>
            </a:pPr>
            <a:r>
              <a:rPr lang="en-US" sz="1800" dirty="0" err="1">
                <a:latin typeface="Times New Roman"/>
                <a:ea typeface="+mn-lt"/>
                <a:cs typeface="Times New Roman"/>
              </a:rPr>
              <a:t>ViT</a:t>
            </a:r>
            <a:r>
              <a:rPr lang="en-US" sz="1800" dirty="0">
                <a:latin typeface="Times New Roman"/>
                <a:cs typeface="Times New Roman"/>
              </a:rPr>
              <a:t>-based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architecture for classification across diverse medical domains.</a:t>
            </a:r>
          </a:p>
          <a:p>
            <a:pPr marL="0" indent="0">
              <a:buNone/>
            </a:pPr>
            <a:r>
              <a:rPr lang="en-US" sz="1800" b="1" dirty="0">
                <a:latin typeface="Times New Roman"/>
                <a:cs typeface="Times New Roman"/>
              </a:rPr>
              <a:t>2. Advanced Data Augmentation for Model Generalization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+mn-lt"/>
                <a:cs typeface="Times New Roman"/>
              </a:rPr>
              <a:t>Techniques Used: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 marL="457200" lvl="1" indent="0">
              <a:buNone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Random horizontal flipping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Random rotation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Color jittering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Standard image normalization</a:t>
            </a: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3. Multi-Task Learning with Sophisticated Dataset Handling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/>
                <a:ea typeface="Calibri"/>
                <a:cs typeface="Times New Roman"/>
              </a:rPr>
              <a:t>Key Features: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 lvl="1" indent="0">
              <a:buNone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Dynamic class mapping</a:t>
            </a:r>
          </a:p>
          <a:p>
            <a:pPr lvl="1" indent="0">
              <a:buNone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Automated image loading across tasks</a:t>
            </a:r>
          </a:p>
          <a:p>
            <a:pPr lvl="1" indent="0">
              <a:buNone/>
            </a:pPr>
            <a:r>
              <a:rPr lang="en-US" sz="1800" dirty="0">
                <a:latin typeface="Times New Roman"/>
                <a:ea typeface="Calibri"/>
                <a:cs typeface="Times New Roman"/>
              </a:rPr>
              <a:t>Handling heterogeneous dataset structures</a:t>
            </a:r>
          </a:p>
          <a:p>
            <a:pPr>
              <a:buAutoNum type="arabicPeriod"/>
            </a:pP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800" b="1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3</a:t>
            </a:fld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4BF0-3FFA-8BED-8E90-AAE14CDF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Application of Engineering Principles and Concepts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0126-E16A-C2AA-9632-68A096D1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ea typeface="+mn-lt"/>
                <a:cs typeface="Times New Roman"/>
              </a:rPr>
              <a:t>Deep Learning Engineering </a:t>
            </a:r>
            <a:r>
              <a:rPr lang="en-US" sz="2400" b="1" err="1">
                <a:latin typeface="Times New Roman"/>
                <a:ea typeface="+mn-lt"/>
                <a:cs typeface="Times New Roman"/>
              </a:rPr>
              <a:t>EnhancementsCore</a:t>
            </a:r>
            <a:r>
              <a:rPr lang="en-US" sz="2400" b="1">
                <a:latin typeface="Times New Roman"/>
                <a:ea typeface="+mn-lt"/>
                <a:cs typeface="Times New Roman"/>
              </a:rPr>
              <a:t> Innovations: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457200" lvl="1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Patch-based image processing with transformers</a:t>
            </a:r>
          </a:p>
          <a:p>
            <a:pPr marL="457200" lvl="1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Attention-based feature extraction</a:t>
            </a:r>
          </a:p>
          <a:p>
            <a:pPr marL="457200" lvl="1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Multi-GPU training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Adaptive learning rate scheduling</a:t>
            </a:r>
          </a:p>
          <a:p>
            <a:pPr marL="457200" lvl="1" indent="0">
              <a:buNone/>
            </a:pPr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pPr marL="457200" lvl="1" indent="0">
              <a:buNone/>
            </a:pPr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pPr marL="457200" lvl="1" indent="0">
              <a:buNone/>
            </a:pPr>
            <a:r>
              <a:rPr lang="en-US" sz="2400" b="1">
                <a:latin typeface="Times New Roman"/>
                <a:ea typeface="+mn-lt"/>
                <a:cs typeface="Times New Roman"/>
              </a:rPr>
              <a:t>Robust Preprocessing &amp; </a:t>
            </a:r>
            <a:r>
              <a:rPr lang="en-US" sz="2400" b="1" dirty="0">
                <a:latin typeface="Times New Roman"/>
                <a:ea typeface="+mn-lt"/>
                <a:cs typeface="Times New Roman"/>
              </a:rPr>
              <a:t>Feature Extraction Methods Applied: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pPr lvl="1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Standardized image resizing</a:t>
            </a:r>
          </a:p>
          <a:p>
            <a:pPr lvl="1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Tensor conversion &amp; normalization</a:t>
            </a:r>
          </a:p>
          <a:p>
            <a:pPr lvl="1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Self-attention-based feature learning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5F0BF-2A2D-8A7F-F7C5-3F9B7E4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997-6F75-4461-A0E3-572D787E0DFB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FBFC-2150-B385-0779-49F57DC6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B022-6BD2-7886-5621-3CE96F1A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4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267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Identification of Alternate Solutions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77" y="1624012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Convolutional Neural Networks (CNNs)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Popular architectures: ResNet, Inception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Times New Roman"/>
              </a:rPr>
              <a:t>Challenges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: 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Struggle with fuzzy and overlapping features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Fixed convolutional kernels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457200" lvl="1" indent="0">
              <a:buNone/>
            </a:pPr>
            <a:r>
              <a:rPr lang="en-US" sz="2000">
                <a:latin typeface="Times New Roman"/>
                <a:ea typeface="+mn-lt"/>
                <a:cs typeface="Times New Roman"/>
              </a:rPr>
              <a:t>Limited global context understanding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Proposed Advanced Approach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Vision Transformer (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ViT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) with Fuzzy Logic Integration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Times New Roman"/>
              </a:rPr>
              <a:t>Key Advantages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: 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Enhanced classification accuracy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Captures complex, non-linear patterns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Global feature interaction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</a:rPr>
              <a:t>Adaptive feature representation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altLang="en-US" sz="2000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5</a:t>
            </a:fld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31" y="-179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019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Challenge: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Difficulty in classifying medical images (X-ray, MRI, CT) due to complex patterns and lack of explainability in deep learning models.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Solution: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Integrate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Vision Transformers (</a:t>
            </a:r>
            <a:r>
              <a:rPr lang="en-US" sz="1800" b="1" dirty="0" err="1">
                <a:latin typeface="Times New Roman"/>
                <a:ea typeface="+mn-lt"/>
                <a:cs typeface="Times New Roman"/>
              </a:rPr>
              <a:t>ViT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) for feature extraction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and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Explainability techniques (Grad-CAM, SHAP, LIME)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to improve model interpretability.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Implementation :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>
              <a:buAutoNum type="arabicPeriod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Data Collection: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Medical datasets (NIH Chest X-ray, </a:t>
            </a:r>
            <a:r>
              <a:rPr lang="en-US" sz="1800" dirty="0" err="1">
                <a:latin typeface="Times New Roman"/>
                <a:ea typeface="+mn-lt"/>
                <a:cs typeface="Times New Roman"/>
              </a:rPr>
              <a:t>BraTS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MRI, LIDC-IDRI for lung CT scans).</a:t>
            </a:r>
          </a:p>
          <a:p>
            <a:pPr>
              <a:buAutoNum type="arabicPeriod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Preprocessing &amp; Augmentation: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Resizing, normalization, and data augmentation (random flipping, rotation, brightness adjustment).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buAutoNum type="arabicPeriod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Model Training &amp; Fine-Tuning: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Using </a:t>
            </a:r>
            <a:r>
              <a:rPr lang="en-US" sz="1800" b="1" dirty="0" err="1">
                <a:latin typeface="Times New Roman"/>
                <a:ea typeface="+mn-lt"/>
                <a:cs typeface="Times New Roman"/>
              </a:rPr>
              <a:t>ViT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-based architecture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with multi-class classification on medical images.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buAutoNum type="arabicPeriod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Explainability (XAI) Integration: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Implementing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Grad-CAM and SHAP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to highlight affected regions and explain AI decisions.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>
              <a:buAutoNum type="arabicPeriod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Deployment: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Building a 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Flask/Django-based web application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for real-time medical image analysis and diagnosis.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endParaRPr lang="en-US" altLang="en-US" sz="2000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6</a:t>
            </a:fld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711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Phase 1: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Literature survey &amp; dataset collection (NIH, </a:t>
            </a:r>
            <a:r>
              <a:rPr lang="en-US" sz="2000" dirty="0" err="1">
                <a:latin typeface="Times New Roman"/>
                <a:ea typeface="+mn-lt"/>
                <a:cs typeface="Times New Roman"/>
                <a:sym typeface="+mn-ea"/>
              </a:rPr>
              <a:t>BraTS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, LIDC-IDRI)</a:t>
            </a:r>
            <a:b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</a:b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 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Phase 2: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Data preprocessing and normalization (Resizing, Augmentation, Normalization)</a:t>
            </a:r>
            <a:b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</a:b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Phase 3: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Vision Transformer (</a:t>
            </a:r>
            <a:r>
              <a:rPr lang="en-US" sz="2000" dirty="0" err="1">
                <a:latin typeface="Times New Roman"/>
                <a:ea typeface="+mn-lt"/>
                <a:cs typeface="Times New Roman"/>
                <a:sym typeface="+mn-ea"/>
              </a:rPr>
              <a:t>ViT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) model implementation &amp; fine-tuning</a:t>
            </a:r>
            <a:b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</a:b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 🔄 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Phase 4: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Explainability (XAI) integration using Grad-CAM, SHAP, and LIME</a:t>
            </a:r>
            <a:b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</a:b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Phase 5: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Web-based deployment &amp; testing (Flask/Django application completed)</a:t>
            </a:r>
            <a:endParaRPr lang="en-US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7</a:t>
            </a:fld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Tools: Technical Issues and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711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ym typeface="+mn-ea"/>
              </a:rPr>
              <a:t>Technologies Used: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sym typeface="+mn-ea"/>
              </a:rPr>
              <a:t>       ✅ </a:t>
            </a:r>
            <a:r>
              <a:rPr lang="en-US" sz="2000" b="1" dirty="0">
                <a:ea typeface="+mn-lt"/>
                <a:cs typeface="+mn-lt"/>
                <a:sym typeface="+mn-ea"/>
              </a:rPr>
              <a:t>Deep Learning Framework:</a:t>
            </a:r>
            <a:r>
              <a:rPr lang="en-US" sz="2000" dirty="0">
                <a:ea typeface="+mn-lt"/>
                <a:cs typeface="+mn-lt"/>
                <a:sym typeface="+mn-ea"/>
              </a:rPr>
              <a:t> PyTorch &amp; TorchVision</a:t>
            </a:r>
            <a:br>
              <a:rPr lang="en-US" sz="2000" dirty="0">
                <a:ea typeface="+mn-lt"/>
                <a:cs typeface="+mn-lt"/>
                <a:sym typeface="+mn-ea"/>
              </a:rPr>
            </a:br>
            <a:r>
              <a:rPr lang="en-US" sz="2000" dirty="0">
                <a:ea typeface="+mn-lt"/>
                <a:cs typeface="+mn-lt"/>
                <a:sym typeface="+mn-ea"/>
              </a:rPr>
              <a:t>       ✅ </a:t>
            </a:r>
            <a:r>
              <a:rPr lang="en-US" sz="2000" b="1" dirty="0">
                <a:ea typeface="+mn-lt"/>
                <a:cs typeface="+mn-lt"/>
                <a:sym typeface="+mn-ea"/>
              </a:rPr>
              <a:t>Backend:</a:t>
            </a:r>
            <a:r>
              <a:rPr lang="en-US" sz="2000" dirty="0">
                <a:ea typeface="+mn-lt"/>
                <a:cs typeface="+mn-lt"/>
                <a:sym typeface="+mn-ea"/>
              </a:rPr>
              <a:t> Python (Flask/Django)</a:t>
            </a:r>
            <a:br>
              <a:rPr lang="en-US" sz="2000" dirty="0">
                <a:ea typeface="+mn-lt"/>
                <a:cs typeface="+mn-lt"/>
                <a:sym typeface="+mn-ea"/>
              </a:rPr>
            </a:br>
            <a:r>
              <a:rPr lang="en-US" sz="2000" dirty="0">
                <a:ea typeface="+mn-lt"/>
                <a:cs typeface="+mn-lt"/>
                <a:sym typeface="+mn-ea"/>
              </a:rPr>
              <a:t>       ✅ </a:t>
            </a:r>
            <a:r>
              <a:rPr lang="en-US" sz="2000" b="1" dirty="0">
                <a:ea typeface="+mn-lt"/>
                <a:cs typeface="+mn-lt"/>
                <a:sym typeface="+mn-ea"/>
              </a:rPr>
              <a:t>Deployment:</a:t>
            </a:r>
            <a:r>
              <a:rPr lang="en-US" sz="2000" dirty="0">
                <a:ea typeface="+mn-lt"/>
                <a:cs typeface="+mn-lt"/>
                <a:sym typeface="+mn-ea"/>
              </a:rPr>
              <a:t> Web-based application for medical image analysis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>
                <a:sym typeface="+mn-ea"/>
              </a:rPr>
              <a:t>Technical Challenges: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sym typeface="+mn-ea"/>
              </a:rPr>
              <a:t>       ⚠️ </a:t>
            </a:r>
            <a:r>
              <a:rPr lang="en-US" sz="2000" b="1" dirty="0">
                <a:ea typeface="+mn-lt"/>
                <a:cs typeface="+mn-lt"/>
                <a:sym typeface="+mn-ea"/>
              </a:rPr>
              <a:t>High computational cost</a:t>
            </a:r>
            <a:r>
              <a:rPr lang="en-US" sz="2000" dirty="0">
                <a:ea typeface="+mn-lt"/>
                <a:cs typeface="+mn-lt"/>
                <a:sym typeface="+mn-ea"/>
              </a:rPr>
              <a:t> for training Vision Transformers (ViT) on large medical datasets.</a:t>
            </a:r>
            <a:br>
              <a:rPr lang="en-US" sz="2000" dirty="0">
                <a:ea typeface="+mn-lt"/>
                <a:cs typeface="+mn-lt"/>
                <a:sym typeface="+mn-ea"/>
              </a:rPr>
            </a:br>
            <a:r>
              <a:rPr lang="en-US" sz="2000" dirty="0">
                <a:ea typeface="+mn-lt"/>
                <a:cs typeface="+mn-lt"/>
                <a:sym typeface="+mn-ea"/>
              </a:rPr>
              <a:t>       ⚠️ </a:t>
            </a:r>
            <a:r>
              <a:rPr lang="en-US" sz="2000" b="1" dirty="0">
                <a:ea typeface="+mn-lt"/>
                <a:cs typeface="+mn-lt"/>
                <a:sym typeface="+mn-ea"/>
              </a:rPr>
              <a:t>Limited availability of annotated medical datasets</a:t>
            </a:r>
            <a:r>
              <a:rPr lang="en-US" sz="2000" dirty="0">
                <a:ea typeface="+mn-lt"/>
                <a:cs typeface="+mn-lt"/>
                <a:sym typeface="+mn-ea"/>
              </a:rPr>
              <a:t> for specific diseases.</a:t>
            </a:r>
            <a:br>
              <a:rPr lang="en-US" sz="2000" dirty="0">
                <a:ea typeface="+mn-lt"/>
                <a:cs typeface="+mn-lt"/>
                <a:sym typeface="+mn-ea"/>
              </a:rPr>
            </a:br>
            <a:r>
              <a:rPr lang="en-US" sz="2000" dirty="0">
                <a:ea typeface="+mn-lt"/>
                <a:cs typeface="+mn-lt"/>
                <a:sym typeface="+mn-ea"/>
              </a:rPr>
              <a:t>       ⚠️ </a:t>
            </a:r>
            <a:r>
              <a:rPr lang="en-US" sz="2000" b="1" dirty="0">
                <a:ea typeface="+mn-lt"/>
                <a:cs typeface="+mn-lt"/>
                <a:sym typeface="+mn-ea"/>
              </a:rPr>
              <a:t>Ensuring model generalization</a:t>
            </a:r>
            <a:r>
              <a:rPr lang="en-US" sz="2000" dirty="0">
                <a:ea typeface="+mn-lt"/>
                <a:cs typeface="+mn-lt"/>
                <a:sym typeface="+mn-ea"/>
              </a:rPr>
              <a:t> across different medical imaging modalities (X-ray, MRI, CT).</a:t>
            </a:r>
            <a:endParaRPr lang="en-US" dirty="0">
              <a:ea typeface="Calibri"/>
              <a:cs typeface="Calibri"/>
            </a:endParaRPr>
          </a:p>
          <a:p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Artificial Intelligenece and Data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46016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/>
                <a:ea typeface="+mn-lt"/>
                <a:cs typeface="Times New Roman"/>
              </a:rPr>
              <a:t>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Enables early detection of medical conditions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(fractures, tumors, lung cancer) for better patient outcomes.</a:t>
            </a:r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Reduces reliance on manual diagnosis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, minimizing errors and improving efficiency in medical imaging.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Provides quick and accurate AI-assisted reports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, benefiting doctors and patients in remote areas.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✅ </a:t>
            </a:r>
            <a:r>
              <a:rPr lang="en-US" sz="2000" b="1" dirty="0">
                <a:latin typeface="Times New Roman"/>
                <a:ea typeface="+mn-lt"/>
                <a:cs typeface="Times New Roman"/>
                <a:sym typeface="+mn-ea"/>
              </a:rPr>
              <a:t>Enhances trust in AI-powered diagnosis</a:t>
            </a:r>
            <a:r>
              <a:rPr lang="en-US" sz="2000" dirty="0">
                <a:latin typeface="Times New Roman"/>
                <a:ea typeface="+mn-lt"/>
                <a:cs typeface="Times New Roman"/>
                <a:sym typeface="+mn-ea"/>
              </a:rPr>
              <a:t> by providing explainability, helping radiologists and healthcare professionals make informed decisions.</a:t>
            </a:r>
            <a:endParaRPr lang="en-US" dirty="0">
              <a:latin typeface="Times New Roman"/>
              <a:ea typeface="+mn-lt"/>
              <a:cs typeface="Times New Roman"/>
              <a:sym typeface="+mn-ea"/>
            </a:endParaRPr>
          </a:p>
          <a:p>
            <a:pPr marL="0" indent="0">
              <a:buNone/>
            </a:pPr>
            <a:endParaRPr lang="en-US" altLang="en-US" sz="2000" b="1" dirty="0">
              <a:latin typeface="Times New Roman"/>
              <a:cs typeface="Times New Roman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060-4925-4025-89A4-845300F929B6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Department of Artificial Intelligenece and Data Science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B037-5D27-43C2-8497-35B8B174E17A}" type="slidenum">
              <a:rPr lang="en-US" smtClean="0">
                <a:latin typeface="Times New Roman"/>
                <a:cs typeface="Times New Roman"/>
              </a:rPr>
              <a:t>9</a:t>
            </a:fld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64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717</Words>
  <Application>Microsoft Office PowerPoint</Application>
  <PresentationFormat>On-screen Show (4:3)</PresentationFormat>
  <Paragraphs>142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Abstract</vt:lpstr>
      <vt:lpstr>Application of Engineering Principles and Concepts</vt:lpstr>
      <vt:lpstr>Application of Engineering Principles and Concepts</vt:lpstr>
      <vt:lpstr>Identification of Alternate Solutions</vt:lpstr>
      <vt:lpstr>Problem-Solving Approach</vt:lpstr>
      <vt:lpstr>Progress of Work</vt:lpstr>
      <vt:lpstr>Modern Tools: Technical Issues and Technology</vt:lpstr>
      <vt:lpstr>Social Relevance</vt:lpstr>
      <vt:lpstr>Impact on Environmental Consideration During Development</vt:lpstr>
      <vt:lpstr>Commitment to Professional Ethics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KKRBALA</dc:creator>
  <cp:lastModifiedBy>Administrator</cp:lastModifiedBy>
  <cp:revision>246</cp:revision>
  <dcterms:created xsi:type="dcterms:W3CDTF">2018-11-30T01:31:00Z</dcterms:created>
  <dcterms:modified xsi:type="dcterms:W3CDTF">2025-03-26T09:36:59Z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17891F5E7FEE407494A3BEEB89A1E7E1_13</vt:lpwstr>
  </property>
  <property fmtid="{D5CDD505-2E9C-101B-9397-08002B2CF9AE}" pid="3" name="KSOProductBuildVer">
    <vt:lpwstr>1033-12.2.0.19821</vt:lpwstr>
  </property>
</Properties>
</file>