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SHESHAN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a:stretch>
            <a:fillRect/>
          </a:stretch>
        </p:blipFill>
        <p:spPr>
          <a:xfrm>
            <a:off x="248826" y="1542632"/>
            <a:ext cx="5887272" cy="4530361"/>
          </a:xfrm>
          <a:prstGeom prst="rect">
            <a:avLst/>
          </a:prstGeom>
        </p:spPr>
      </p:pic>
      <p:pic>
        <p:nvPicPr>
          <p:cNvPr id="11" name="Picture 10"/>
          <p:cNvPicPr>
            <a:picLocks noChangeAspect="1"/>
          </p:cNvPicPr>
          <p:nvPr/>
        </p:nvPicPr>
        <p:blipFill>
          <a:blip r:embed="rId4"/>
          <a:stretch>
            <a:fillRect/>
          </a:stretch>
        </p:blipFill>
        <p:spPr>
          <a:xfrm>
            <a:off x="6165326" y="764539"/>
            <a:ext cx="5893702" cy="2467928"/>
          </a:xfrm>
          <a:prstGeom prst="rect">
            <a:avLst/>
          </a:prstGeom>
        </p:spPr>
      </p:pic>
      <p:pic>
        <p:nvPicPr>
          <p:cNvPr id="12" name="Picture 11"/>
          <p:cNvPicPr>
            <a:picLocks noChangeAspect="1"/>
          </p:cNvPicPr>
          <p:nvPr/>
        </p:nvPicPr>
        <p:blipFill>
          <a:blip r:embed="rId5"/>
          <a:stretch>
            <a:fillRect/>
          </a:stretch>
        </p:blipFill>
        <p:spPr>
          <a:xfrm>
            <a:off x="6192037" y="3611450"/>
            <a:ext cx="3048425" cy="2514951"/>
          </a:xfrm>
          <a:prstGeom prst="rect">
            <a:avLst/>
          </a:prstGeom>
        </p:spPr>
      </p:pic>
      <p:pic>
        <p:nvPicPr>
          <p:cNvPr id="13" name="Picture 12"/>
          <p:cNvPicPr>
            <a:picLocks noChangeAspect="1"/>
          </p:cNvPicPr>
          <p:nvPr/>
        </p:nvPicPr>
        <p:blipFill>
          <a:blip r:embed="rId6"/>
          <a:stretch>
            <a:fillRect/>
          </a:stretch>
        </p:blipFill>
        <p:spPr>
          <a:xfrm>
            <a:off x="9369136" y="3644077"/>
            <a:ext cx="2705478" cy="24496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p:cNvSpPr txBox="1">
            <a:spLocks/>
          </p:cNvSpPr>
          <p:nvPr/>
        </p:nvSpPr>
        <p:spPr>
          <a:xfrm>
            <a:off x="797356" y="1998344"/>
            <a:ext cx="7508444" cy="203773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lvl="0">
              <a:spcBef>
                <a:spcPts val="130"/>
              </a:spcBef>
            </a:pPr>
            <a:r>
              <a:rPr lang="en-US" sz="4400" dirty="0" smtClean="0">
                <a:latin typeface="Calibri"/>
                <a:ea typeface="Calibri"/>
                <a:cs typeface="Calibri"/>
                <a:sym typeface="Calibri"/>
              </a:rPr>
              <a:t>Plant Disease Detection </a:t>
            </a:r>
            <a:r>
              <a:rPr lang="en-US" sz="4400" dirty="0">
                <a:latin typeface="Calibri"/>
                <a:ea typeface="Calibri"/>
                <a:cs typeface="Calibri"/>
                <a:sym typeface="Calibri"/>
              </a:rPr>
              <a:t>from leaf images using CNN</a:t>
            </a:r>
          </a:p>
          <a:p>
            <a:pPr marL="12700">
              <a:spcBef>
                <a:spcPts val="130"/>
              </a:spcBef>
            </a:pPr>
            <a:endParaRPr lang="en-IN" sz="425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457200" lvl="0"/>
            <a:endParaRPr lang="en-US" dirty="0">
              <a:ea typeface="Calibri"/>
              <a:cs typeface="Calibri"/>
              <a:sym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09580" y="447675"/>
            <a:ext cx="2357120" cy="752129"/>
          </a:xfrm>
          <a:prstGeom prst="rect">
            <a:avLst/>
          </a:prstGeom>
        </p:spPr>
        <p:txBody>
          <a:bodyPr vert="horz" wrap="square" lIns="0" tIns="13335" rIns="0" bIns="0" rtlCol="0">
            <a:spAutoFit/>
          </a:bodyPr>
          <a:lstStyle/>
          <a:p>
            <a:pPr marL="12700">
              <a:lnSpc>
                <a:spcPct val="100000"/>
              </a:lnSpc>
              <a:spcBef>
                <a:spcPts val="105"/>
              </a:spcBef>
            </a:pPr>
            <a:r>
              <a:rPr lang="en-IN" spc="25" dirty="0" smtClean="0"/>
              <a:t>A</a:t>
            </a:r>
            <a:r>
              <a:rPr lang="en-IN" spc="-5" dirty="0" smtClean="0"/>
              <a:t>G</a:t>
            </a:r>
            <a:r>
              <a:rPr lang="en-IN" spc="-35" dirty="0" smtClean="0"/>
              <a:t>E</a:t>
            </a:r>
            <a:r>
              <a:rPr lang="en-IN" spc="15" dirty="0" smtClean="0"/>
              <a:t>N</a:t>
            </a:r>
            <a:r>
              <a:rPr lang="en-IN" dirty="0" smtClean="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p:cNvSpPr txBox="1">
            <a:spLocks/>
          </p:cNvSpPr>
          <p:nvPr/>
        </p:nvSpPr>
        <p:spPr>
          <a:xfrm>
            <a:off x="909580" y="447675"/>
            <a:ext cx="2357120" cy="758190"/>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kern="0" spc="25" smtClean="0"/>
              <a:t>A</a:t>
            </a:r>
            <a:r>
              <a:rPr lang="en-IN" kern="0" spc="-5" smtClean="0"/>
              <a:t>G</a:t>
            </a:r>
            <a:r>
              <a:rPr lang="en-IN" kern="0" spc="-35" smtClean="0"/>
              <a:t>E</a:t>
            </a:r>
            <a:r>
              <a:rPr lang="en-IN" kern="0" spc="15" smtClean="0"/>
              <a:t>N</a:t>
            </a:r>
            <a:r>
              <a:rPr lang="en-IN" kern="0" smtClean="0"/>
              <a:t>DA</a:t>
            </a:r>
            <a:endParaRPr lang="en-IN" kern="0" dirty="0"/>
          </a:p>
        </p:txBody>
      </p:sp>
      <p:sp>
        <p:nvSpPr>
          <p:cNvPr id="24" name="object 21"/>
          <p:cNvSpPr txBox="1">
            <a:spLocks/>
          </p:cNvSpPr>
          <p:nvPr/>
        </p:nvSpPr>
        <p:spPr>
          <a:xfrm>
            <a:off x="1757969" y="1530667"/>
            <a:ext cx="6875872" cy="3719608"/>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457200" lvl="0" indent="-431800">
              <a:buSzPts val="3200"/>
              <a:buFont typeface="Calibri"/>
              <a:buChar char="●"/>
            </a:pPr>
            <a:r>
              <a:rPr lang="en-US" sz="3000" b="0" dirty="0">
                <a:ea typeface="Calibri"/>
                <a:cs typeface="Calibri"/>
                <a:sym typeface="Calibri"/>
              </a:rPr>
              <a:t>Problem Statement</a:t>
            </a:r>
          </a:p>
          <a:p>
            <a:pPr marL="457200" lvl="0" indent="-431800">
              <a:buSzPts val="3200"/>
              <a:buFont typeface="Calibri"/>
              <a:buChar char="●"/>
            </a:pPr>
            <a:r>
              <a:rPr lang="en-US" sz="3000" b="0" dirty="0">
                <a:ea typeface="Calibri"/>
                <a:cs typeface="Calibri"/>
                <a:sym typeface="Calibri"/>
              </a:rPr>
              <a:t>Project Overview</a:t>
            </a:r>
          </a:p>
          <a:p>
            <a:pPr marL="457200" lvl="0" indent="-431800">
              <a:buSzPts val="3200"/>
              <a:buFont typeface="Calibri"/>
              <a:buChar char="●"/>
            </a:pPr>
            <a:r>
              <a:rPr lang="en-US" sz="3000" b="0" dirty="0">
                <a:ea typeface="Calibri"/>
                <a:cs typeface="Calibri"/>
                <a:sym typeface="Calibri"/>
              </a:rPr>
              <a:t>Who are the end users?</a:t>
            </a:r>
          </a:p>
          <a:p>
            <a:pPr marL="457200" lvl="0" indent="-431800">
              <a:buSzPts val="3200"/>
              <a:buFont typeface="Calibri"/>
              <a:buChar char="●"/>
            </a:pPr>
            <a:r>
              <a:rPr lang="en-US" sz="3000" b="0" dirty="0">
                <a:ea typeface="Calibri"/>
                <a:cs typeface="Calibri"/>
                <a:sym typeface="Calibri"/>
              </a:rPr>
              <a:t>Solutions and value of propositions</a:t>
            </a:r>
          </a:p>
          <a:p>
            <a:pPr marL="457200" lvl="0" indent="-431800">
              <a:buSzPts val="3200"/>
              <a:buFont typeface="Calibri"/>
              <a:buChar char="●"/>
            </a:pPr>
            <a:r>
              <a:rPr lang="en-US" sz="3000" b="0" dirty="0">
                <a:ea typeface="Calibri"/>
                <a:cs typeface="Calibri"/>
                <a:sym typeface="Calibri"/>
              </a:rPr>
              <a:t>WOW factor in the solution</a:t>
            </a:r>
          </a:p>
          <a:p>
            <a:pPr marL="457200" lvl="0" indent="-431800">
              <a:buSzPts val="3200"/>
              <a:buFont typeface="Calibri"/>
              <a:buChar char="●"/>
            </a:pPr>
            <a:r>
              <a:rPr lang="en-US" sz="3000" b="0" dirty="0">
                <a:ea typeface="Calibri"/>
                <a:cs typeface="Calibri"/>
                <a:sym typeface="Calibri"/>
              </a:rPr>
              <a:t>Modelling</a:t>
            </a:r>
          </a:p>
          <a:p>
            <a:pPr marL="457200" lvl="0" indent="-431800">
              <a:buSzPts val="3200"/>
              <a:buFont typeface="Calibri"/>
              <a:buChar char="●"/>
            </a:pPr>
            <a:r>
              <a:rPr lang="en-US" sz="3000" b="0" dirty="0">
                <a:ea typeface="Calibri"/>
                <a:cs typeface="Calibri"/>
                <a:sym typeface="Calibri"/>
              </a:rPr>
              <a:t>Results</a:t>
            </a:r>
          </a:p>
          <a:p>
            <a:pPr marL="12700">
              <a:spcBef>
                <a:spcPts val="105"/>
              </a:spcBef>
            </a:pPr>
            <a:endParaRPr lang="en-IN" sz="3000" b="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77400" y="199064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066800" y="1649648"/>
            <a:ext cx="9601200" cy="3939540"/>
          </a:xfrm>
          <a:prstGeom prst="rect">
            <a:avLst/>
          </a:prstGeom>
        </p:spPr>
        <p:txBody>
          <a:bodyPr wrap="square">
            <a:spAutoFit/>
          </a:bodyPr>
          <a:lstStyle/>
          <a:p>
            <a:r>
              <a:rPr lang="en-US" sz="2500" dirty="0" smtClean="0"/>
              <a:t>The problem statement involves developing a machine learning model for classifying plant images into three categories: Healthy, Powdery, and Rust. This task is crucial in agriculture for early detection of plant diseases, allowing farmers to take necessary measures to prevent widespread damage.</a:t>
            </a:r>
          </a:p>
          <a:p>
            <a:endParaRPr lang="en-US" sz="2500" dirty="0" smtClean="0"/>
          </a:p>
          <a:p>
            <a:r>
              <a:rPr lang="en-US" sz="2500" dirty="0" smtClean="0"/>
              <a:t>The dataset likely consists of images of plants affected by various diseases, as well as images of healthy plants for comparison. The task involves training a classification model to accurately identify and classify these images into their respective categories.</a:t>
            </a:r>
            <a:endParaRPr lang="en-IN"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143000" y="2019300"/>
            <a:ext cx="7848600" cy="3170099"/>
          </a:xfrm>
          <a:prstGeom prst="rect">
            <a:avLst/>
          </a:prstGeom>
        </p:spPr>
        <p:txBody>
          <a:bodyPr wrap="square">
            <a:spAutoFit/>
          </a:bodyPr>
          <a:lstStyle/>
          <a:p>
            <a:r>
              <a:rPr lang="en-US" sz="2500" dirty="0" smtClean="0"/>
              <a:t>The project aims to develop a Convolutional Neural Network (CNN) using </a:t>
            </a:r>
            <a:r>
              <a:rPr lang="en-US" sz="2500" dirty="0" err="1" smtClean="0"/>
              <a:t>TensorFlow</a:t>
            </a:r>
            <a:r>
              <a:rPr lang="en-US" sz="2500" dirty="0" smtClean="0"/>
              <a:t>/</a:t>
            </a:r>
            <a:r>
              <a:rPr lang="en-US" sz="2500" dirty="0" err="1" smtClean="0"/>
              <a:t>Keras</a:t>
            </a:r>
            <a:r>
              <a:rPr lang="en-US" sz="2500" dirty="0" smtClean="0"/>
              <a:t> to classify plant images into three categories: Healthy, Powdery, and Rust. The dataset comprises images of varying sizes, representing both healthy plants and plants affected by powdery or rust diseases. These images undergo preprocessing and augmentation to improve the model's performance.</a:t>
            </a:r>
            <a:endParaRPr lang="en-IN"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10"/>
          <p:cNvSpPr/>
          <p:nvPr/>
        </p:nvSpPr>
        <p:spPr>
          <a:xfrm>
            <a:off x="1639252" y="2133600"/>
            <a:ext cx="6096000" cy="2492990"/>
          </a:xfrm>
          <a:prstGeom prst="rect">
            <a:avLst/>
          </a:prstGeom>
        </p:spPr>
        <p:txBody>
          <a:bodyPr>
            <a:spAutoFit/>
          </a:bodyPr>
          <a:lstStyle/>
          <a:p>
            <a:r>
              <a:rPr lang="en-US" sz="2600" dirty="0" smtClean="0"/>
              <a:t>End users of this project could include:</a:t>
            </a:r>
          </a:p>
          <a:p>
            <a:endParaRPr lang="en-US" sz="2600" dirty="0" smtClean="0"/>
          </a:p>
          <a:p>
            <a:pPr marL="457200" indent="-457200">
              <a:buFont typeface="Wingdings" panose="05000000000000000000" pitchFamily="2" charset="2"/>
              <a:buChar char="§"/>
            </a:pPr>
            <a:r>
              <a:rPr lang="en-US" sz="2600" dirty="0" smtClean="0"/>
              <a:t>Agricultural researchers</a:t>
            </a:r>
          </a:p>
          <a:p>
            <a:pPr marL="457200" indent="-457200">
              <a:buFont typeface="Wingdings" panose="05000000000000000000" pitchFamily="2" charset="2"/>
              <a:buChar char="§"/>
            </a:pPr>
            <a:r>
              <a:rPr lang="en-US" sz="2600" dirty="0" smtClean="0"/>
              <a:t>Farmers</a:t>
            </a:r>
          </a:p>
          <a:p>
            <a:pPr marL="457200" indent="-457200">
              <a:buFont typeface="Wingdings" panose="05000000000000000000" pitchFamily="2" charset="2"/>
              <a:buChar char="§"/>
            </a:pPr>
            <a:r>
              <a:rPr lang="en-US" sz="2600" dirty="0" smtClean="0"/>
              <a:t>Agricultural extension workers</a:t>
            </a:r>
          </a:p>
          <a:p>
            <a:pPr marL="457200" indent="-457200">
              <a:buFont typeface="Wingdings" panose="05000000000000000000" pitchFamily="2" charset="2"/>
              <a:buChar char="§"/>
            </a:pPr>
            <a:r>
              <a:rPr lang="en-US" sz="2600" dirty="0" smtClean="0"/>
              <a:t>Plant disease consultants</a:t>
            </a:r>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0811" y="1402022"/>
            <a:ext cx="8456547" cy="5401479"/>
          </a:xfrm>
          <a:prstGeom prst="rect">
            <a:avLst/>
          </a:prstGeom>
        </p:spPr>
        <p:txBody>
          <a:bodyPr wrap="square">
            <a:spAutoFit/>
          </a:bodyPr>
          <a:lstStyle/>
          <a:p>
            <a:pPr>
              <a:buFont typeface="+mj-lt"/>
              <a:buAutoNum type="arabicPeriod"/>
            </a:pPr>
            <a:r>
              <a:rPr lang="en-US" sz="2300" b="1" dirty="0" smtClean="0"/>
              <a:t>Automated Plant Disease Diagnosis:</a:t>
            </a:r>
            <a:r>
              <a:rPr lang="en-US" sz="2300" dirty="0" smtClean="0"/>
              <a:t> The model provides an automated solution for identifying plant diseases, enabling early detection and intervention.</a:t>
            </a:r>
          </a:p>
          <a:p>
            <a:pPr marL="457200" indent="-457200">
              <a:buFont typeface="+mj-lt"/>
              <a:buAutoNum type="arabicPeriod"/>
            </a:pPr>
            <a:endParaRPr lang="en-US" sz="2300" dirty="0" smtClean="0"/>
          </a:p>
          <a:p>
            <a:pPr>
              <a:buFont typeface="+mj-lt"/>
              <a:buAutoNum type="arabicPeriod"/>
            </a:pPr>
            <a:r>
              <a:rPr lang="en-US" sz="2300" b="1" dirty="0" smtClean="0"/>
              <a:t>Improved Yield:</a:t>
            </a:r>
            <a:r>
              <a:rPr lang="en-US" sz="2300" dirty="0" smtClean="0"/>
              <a:t> Early disease detection helps in timely treatment, leading to improved crop yield and reduced economic losses for farmers.</a:t>
            </a:r>
          </a:p>
          <a:p>
            <a:pPr marL="457200" indent="-457200">
              <a:buFont typeface="+mj-lt"/>
              <a:buAutoNum type="arabicPeriod"/>
            </a:pPr>
            <a:endParaRPr lang="en-US" sz="2300" dirty="0" smtClean="0"/>
          </a:p>
          <a:p>
            <a:pPr>
              <a:buFont typeface="+mj-lt"/>
              <a:buAutoNum type="arabicPeriod"/>
            </a:pPr>
            <a:r>
              <a:rPr lang="en-US" sz="2300" b="1" dirty="0" smtClean="0"/>
              <a:t>Efficient Resource Allocation:</a:t>
            </a:r>
            <a:r>
              <a:rPr lang="en-US" sz="2300" dirty="0" smtClean="0"/>
              <a:t> Agricultural practitioners can efficiently allocate resources such as pesticides and fertilizers by targeting specific areas affected by plant diseases.</a:t>
            </a:r>
          </a:p>
          <a:p>
            <a:pPr marL="457200" indent="-457200">
              <a:buFont typeface="+mj-lt"/>
              <a:buAutoNum type="arabicPeriod"/>
            </a:pPr>
            <a:endParaRPr lang="en-US" sz="2300" dirty="0" smtClean="0"/>
          </a:p>
          <a:p>
            <a:pPr>
              <a:buFont typeface="+mj-lt"/>
              <a:buAutoNum type="arabicPeriod"/>
            </a:pPr>
            <a:r>
              <a:rPr lang="en-US" sz="2300" b="1" dirty="0" smtClean="0"/>
              <a:t>Educational Tool:</a:t>
            </a:r>
            <a:r>
              <a:rPr lang="en-US" sz="2300" dirty="0" smtClean="0"/>
              <a:t> The model can serve as an educational tool for farmers and agricultural students, helping them understand various plant diseases and their symptoms.</a:t>
            </a:r>
            <a:endParaRPr lang="en-US"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505248" y="1477303"/>
            <a:ext cx="8619952" cy="5047536"/>
          </a:xfrm>
          <a:prstGeom prst="rect">
            <a:avLst/>
          </a:prstGeom>
        </p:spPr>
        <p:txBody>
          <a:bodyPr wrap="square">
            <a:spAutoFit/>
          </a:bodyPr>
          <a:lstStyle/>
          <a:p>
            <a:pPr>
              <a:buFont typeface="+mj-lt"/>
              <a:buAutoNum type="arabicPeriod"/>
            </a:pPr>
            <a:r>
              <a:rPr lang="en-US" sz="2300" b="1" dirty="0" smtClean="0"/>
              <a:t>High Accuracy:</a:t>
            </a:r>
            <a:r>
              <a:rPr lang="en-US" sz="2300" dirty="0" smtClean="0"/>
              <a:t> The model achieves a high accuracy rate, indicating its reliability in identifying plant diseases.</a:t>
            </a:r>
          </a:p>
          <a:p>
            <a:pPr marL="457200" indent="-457200">
              <a:buFont typeface="+mj-lt"/>
              <a:buAutoNum type="arabicPeriod"/>
            </a:pPr>
            <a:endParaRPr lang="en-US" sz="2300" dirty="0" smtClean="0"/>
          </a:p>
          <a:p>
            <a:pPr>
              <a:buFont typeface="+mj-lt"/>
              <a:buAutoNum type="arabicPeriod"/>
            </a:pPr>
            <a:r>
              <a:rPr lang="en-US" sz="2300" b="1" dirty="0" smtClean="0"/>
              <a:t>Data Augmentation:</a:t>
            </a:r>
            <a:r>
              <a:rPr lang="en-US" sz="2300" dirty="0" smtClean="0"/>
              <a:t> By implementing data augmentation techniques, the model learns robust features from the augmented images, improving its generalization capability.</a:t>
            </a:r>
          </a:p>
          <a:p>
            <a:pPr marL="457200" indent="-457200">
              <a:buFont typeface="+mj-lt"/>
              <a:buAutoNum type="arabicPeriod"/>
            </a:pPr>
            <a:endParaRPr lang="en-US" sz="2300" dirty="0" smtClean="0"/>
          </a:p>
          <a:p>
            <a:pPr>
              <a:buFont typeface="+mj-lt"/>
              <a:buAutoNum type="arabicPeriod"/>
            </a:pPr>
            <a:r>
              <a:rPr lang="en-US" sz="2300" b="1" dirty="0" smtClean="0"/>
              <a:t>Scalability:</a:t>
            </a:r>
            <a:r>
              <a:rPr lang="en-US" sz="2300" dirty="0" smtClean="0"/>
              <a:t> The solution can be scaled to handle larger datasets and extended to classify additional plant diseases, catering to evolving agricultural needs.</a:t>
            </a:r>
          </a:p>
          <a:p>
            <a:pPr marL="457200" indent="-457200">
              <a:buFont typeface="+mj-lt"/>
              <a:buAutoNum type="arabicPeriod"/>
            </a:pPr>
            <a:endParaRPr lang="en-US" sz="2300" dirty="0" smtClean="0"/>
          </a:p>
          <a:p>
            <a:pPr>
              <a:buFont typeface="+mj-lt"/>
              <a:buAutoNum type="arabicPeriod"/>
            </a:pPr>
            <a:r>
              <a:rPr lang="en-US" sz="2300" b="1" dirty="0" smtClean="0"/>
              <a:t>Real-time Application:</a:t>
            </a:r>
            <a:r>
              <a:rPr lang="en-US" sz="2300" dirty="0" smtClean="0"/>
              <a:t> With optimization, the model can be deployed in real-time applications such as mobile apps or </a:t>
            </a:r>
            <a:r>
              <a:rPr lang="en-US" sz="2300" dirty="0" err="1" smtClean="0"/>
              <a:t>IoT</a:t>
            </a:r>
            <a:r>
              <a:rPr lang="en-US" sz="2300" dirty="0" smtClean="0"/>
              <a:t> devices, providing instant plant disease diagnosis on the field.</a:t>
            </a:r>
            <a:endParaRPr lang="en-US" sz="2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588819" y="1220175"/>
            <a:ext cx="10944708" cy="4832092"/>
          </a:xfrm>
          <a:prstGeom prst="rect">
            <a:avLst/>
          </a:prstGeom>
        </p:spPr>
        <p:txBody>
          <a:bodyPr wrap="square">
            <a:spAutoFit/>
          </a:bodyPr>
          <a:lstStyle/>
          <a:p>
            <a:r>
              <a:rPr lang="en-US" sz="2200" b="1" dirty="0" smtClean="0"/>
              <a:t>Data </a:t>
            </a:r>
            <a:r>
              <a:rPr lang="en-US" sz="2200" b="1" dirty="0" err="1" smtClean="0"/>
              <a:t>Preprocessing</a:t>
            </a:r>
            <a:r>
              <a:rPr lang="en-US" sz="2200" dirty="0" err="1" smtClean="0"/>
              <a:t>:Resizing</a:t>
            </a:r>
            <a:r>
              <a:rPr lang="en-US" sz="2200" dirty="0" smtClean="0"/>
              <a:t> images to a consistent size ensures compatibility with the model, while normalization stabilizes training by scaling pixel values to a standard range.</a:t>
            </a:r>
          </a:p>
          <a:p>
            <a:r>
              <a:rPr lang="en-US" sz="2200" b="1" dirty="0" smtClean="0"/>
              <a:t>Split </a:t>
            </a:r>
            <a:r>
              <a:rPr lang="en-US" sz="2200" b="1" dirty="0" err="1" smtClean="0"/>
              <a:t>Data</a:t>
            </a:r>
            <a:r>
              <a:rPr lang="en-US" sz="2200" dirty="0" err="1" smtClean="0"/>
              <a:t>:Proper</a:t>
            </a:r>
            <a:r>
              <a:rPr lang="en-US" sz="2200" dirty="0" smtClean="0"/>
              <a:t> splitting into training, validation, and test sets ensures unbiased evaluation and enables effective tuning of model </a:t>
            </a:r>
            <a:r>
              <a:rPr lang="en-US" sz="2200" dirty="0" err="1" smtClean="0"/>
              <a:t>hyperparameters</a:t>
            </a:r>
            <a:r>
              <a:rPr lang="en-US" sz="2200" dirty="0" smtClean="0"/>
              <a:t>.</a:t>
            </a:r>
          </a:p>
          <a:p>
            <a:r>
              <a:rPr lang="en-US" sz="2200" b="1" dirty="0" smtClean="0"/>
              <a:t>Build Model </a:t>
            </a:r>
            <a:r>
              <a:rPr lang="en-US" sz="2200" b="1" dirty="0" err="1" smtClean="0"/>
              <a:t>Architecture</a:t>
            </a:r>
            <a:r>
              <a:rPr lang="en-US" sz="2200" dirty="0" err="1" smtClean="0"/>
              <a:t>:Convolutional</a:t>
            </a:r>
            <a:r>
              <a:rPr lang="en-US" sz="2200" dirty="0" smtClean="0"/>
              <a:t> layers extract hierarchical features, while dense layers at the end perform classification based on these features.</a:t>
            </a:r>
          </a:p>
          <a:p>
            <a:r>
              <a:rPr lang="en-US" sz="2200" b="1" dirty="0" smtClean="0"/>
              <a:t>Train </a:t>
            </a:r>
            <a:r>
              <a:rPr lang="en-US" sz="2200" b="1" dirty="0" err="1" smtClean="0"/>
              <a:t>Model</a:t>
            </a:r>
            <a:r>
              <a:rPr lang="en-US" sz="2200" dirty="0" err="1" smtClean="0"/>
              <a:t>:Training</a:t>
            </a:r>
            <a:r>
              <a:rPr lang="en-US" sz="2200" dirty="0" smtClean="0"/>
              <a:t> iteratively adjusts model parameters using optimization algorithms, with batch size influencing stability and convergence speed.</a:t>
            </a:r>
          </a:p>
          <a:p>
            <a:r>
              <a:rPr lang="en-US" sz="2200" b="1" dirty="0" smtClean="0"/>
              <a:t>Evaluate </a:t>
            </a:r>
            <a:r>
              <a:rPr lang="en-US" sz="2200" b="1" dirty="0" err="1" smtClean="0"/>
              <a:t>Model</a:t>
            </a:r>
            <a:r>
              <a:rPr lang="en-US" sz="2200" dirty="0" err="1" smtClean="0"/>
              <a:t>:Evaluation</a:t>
            </a:r>
            <a:r>
              <a:rPr lang="en-US" sz="2200" dirty="0" smtClean="0"/>
              <a:t> on a separate test set provides an unbiased estimate of model performance, essential for understanding generalization ability.</a:t>
            </a:r>
          </a:p>
          <a:p>
            <a:r>
              <a:rPr lang="en-US" sz="2200" b="1" dirty="0" smtClean="0"/>
              <a:t>Fine-Tuning</a:t>
            </a:r>
            <a:r>
              <a:rPr lang="en-US" sz="2200" dirty="0" smtClean="0"/>
              <a:t> (Optional):</a:t>
            </a:r>
            <a:r>
              <a:rPr lang="en-US" sz="2200" dirty="0" err="1" smtClean="0"/>
              <a:t>Hyperparameter</a:t>
            </a:r>
            <a:r>
              <a:rPr lang="en-US" sz="2200" dirty="0" smtClean="0"/>
              <a:t> tuning and regularization techniques optimize model performance, preventing overfitting and improving robustness.</a:t>
            </a:r>
          </a:p>
          <a:p>
            <a:r>
              <a:rPr lang="en-US" sz="2200" b="1" dirty="0" smtClean="0"/>
              <a:t>Save or Deploy </a:t>
            </a:r>
            <a:r>
              <a:rPr lang="en-US" sz="2200" b="1" dirty="0" err="1" smtClean="0"/>
              <a:t>Model</a:t>
            </a:r>
            <a:r>
              <a:rPr lang="en-US" sz="2200" dirty="0" err="1" smtClean="0"/>
              <a:t>:Saving</a:t>
            </a:r>
            <a:r>
              <a:rPr lang="en-US" sz="2200" dirty="0" smtClean="0"/>
              <a:t> the model enables reusability without retraining, while deployment integrates it into applications or systems for making predictions on new data.</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619</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SHESHAN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SHESHAN N</dc:title>
  <cp:lastModifiedBy>Administrator</cp:lastModifiedBy>
  <cp:revision>3</cp:revision>
  <dcterms:created xsi:type="dcterms:W3CDTF">2024-04-05T06:33:35Z</dcterms:created>
  <dcterms:modified xsi:type="dcterms:W3CDTF">2024-04-05T07:08:55Z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