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7" r:id="rId3"/>
    <p:sldId id="256" r:id="rId4"/>
    <p:sldId id="259" r:id="rId5"/>
    <p:sldId id="260" r:id="rId6"/>
    <p:sldId id="266" r:id="rId7"/>
    <p:sldId id="267" r:id="rId8"/>
    <p:sldId id="265"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80666" autoAdjust="0"/>
  </p:normalViewPr>
  <p:slideViewPr>
    <p:cSldViewPr snapToGrid="0">
      <p:cViewPr>
        <p:scale>
          <a:sx n="90" d="100"/>
          <a:sy n="90" d="100"/>
        </p:scale>
        <p:origin x="504"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741DE-2C54-4DAE-8CA7-81DA003ADE88}" type="datetimeFigureOut">
              <a:rPr lang="en-US" smtClean="0"/>
              <a:t>2/18/2019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F0D35-EEBC-4BDC-8EA5-5B35F250F0F0}" type="slidenum">
              <a:rPr lang="en-US" smtClean="0"/>
              <a:t>‹#›</a:t>
            </a:fld>
            <a:endParaRPr lang="en-US"/>
          </a:p>
        </p:txBody>
      </p:sp>
    </p:spTree>
    <p:extLst>
      <p:ext uri="{BB962C8B-B14F-4D97-AF65-F5344CB8AC3E}">
        <p14:creationId xmlns:p14="http://schemas.microsoft.com/office/powerpoint/2010/main" val="4346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lpython.com/python-debugging-pd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Traditionally, the energy consumption model is based on engineering</a:t>
            </a:r>
            <a:r>
              <a:rPr lang="en-US" baseline="0" dirty="0" smtClean="0"/>
              <a:t> method and on dedicated building energy simulation tools. </a:t>
            </a:r>
          </a:p>
          <a:p>
            <a:endParaRPr lang="en-US" baseline="0" dirty="0" smtClean="0"/>
          </a:p>
          <a:p>
            <a:r>
              <a:rPr lang="en-US" baseline="0" dirty="0" smtClean="0"/>
              <a:t>But when building-related problems become more and more complicated, the traditional forward method encounters some bottlenecks.  It is often time-consuming, and requires remarkable technical expertise and detailed building physical information provided by the user or designer. Moreover, it is difficult for forward method to deal with the building operational data of growing scale. </a:t>
            </a:r>
          </a:p>
          <a:p>
            <a:endParaRPr lang="en-US" dirty="0"/>
          </a:p>
        </p:txBody>
      </p:sp>
      <p:sp>
        <p:nvSpPr>
          <p:cNvPr id="4" name="灯片编号占位符 3"/>
          <p:cNvSpPr>
            <a:spLocks noGrp="1"/>
          </p:cNvSpPr>
          <p:nvPr>
            <p:ph type="sldNum" sz="quarter" idx="10"/>
          </p:nvPr>
        </p:nvSpPr>
        <p:spPr/>
        <p:txBody>
          <a:bodyPr/>
          <a:lstStyle/>
          <a:p>
            <a:fld id="{082F0D35-EEBC-4BDC-8EA5-5B35F250F0F0}" type="slidenum">
              <a:rPr lang="en-US" smtClean="0"/>
              <a:t>3</a:t>
            </a:fld>
            <a:endParaRPr lang="en-US"/>
          </a:p>
        </p:txBody>
      </p:sp>
    </p:spTree>
    <p:extLst>
      <p:ext uri="{BB962C8B-B14F-4D97-AF65-F5344CB8AC3E}">
        <p14:creationId xmlns:p14="http://schemas.microsoft.com/office/powerpoint/2010/main" val="1116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I’m going to give you an overview of a general framework of Data Analytics.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Firstly, there is raw data. The building-related data is usually structured data stored in excel files.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in the Data preprocessing section, three tasks need to be finished. That is, the Data cleaning, data transformation and data reduction.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we can use domain knowledge together with statistical methods to do the variable selection.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selecting the proper variables, lots of data analytics methods can be used for verification, prediction and description 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the data analytics result, we can do things like real value prediction, categorical value prediction and data interpretation.</a:t>
            </a:r>
            <a:endParaRPr lang="en-US" dirty="0" smtClean="0"/>
          </a:p>
          <a:p>
            <a:endParaRPr lang="en-US" dirty="0"/>
          </a:p>
        </p:txBody>
      </p:sp>
      <p:sp>
        <p:nvSpPr>
          <p:cNvPr id="4" name="灯片编号占位符 3"/>
          <p:cNvSpPr>
            <a:spLocks noGrp="1"/>
          </p:cNvSpPr>
          <p:nvPr>
            <p:ph type="sldNum" sz="quarter" idx="10"/>
          </p:nvPr>
        </p:nvSpPr>
        <p:spPr/>
        <p:txBody>
          <a:bodyPr/>
          <a:lstStyle/>
          <a:p>
            <a:fld id="{082F0D35-EEBC-4BDC-8EA5-5B35F250F0F0}" type="slidenum">
              <a:rPr lang="en-US" smtClean="0"/>
              <a:t>4</a:t>
            </a:fld>
            <a:endParaRPr lang="en-US"/>
          </a:p>
        </p:txBody>
      </p:sp>
    </p:spTree>
    <p:extLst>
      <p:ext uri="{BB962C8B-B14F-4D97-AF65-F5344CB8AC3E}">
        <p14:creationId xmlns:p14="http://schemas.microsoft.com/office/powerpoint/2010/main" val="275766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Most IDEs support many different programming languages and contain many more features. They can, therefore, be large and take time to download and install. You may also need advanced knowledge to use them properly.</a:t>
            </a:r>
          </a:p>
          <a:p>
            <a:r>
              <a:rPr lang="en-US" dirty="0" smtClean="0">
                <a:latin typeface="Times New Roman" panose="02020603050405020304" pitchFamily="18" charset="0"/>
                <a:cs typeface="Times New Roman" panose="02020603050405020304" pitchFamily="18" charset="0"/>
              </a:rPr>
              <a:t>In contrast, a dedicated code editor can be as simple as a text editor with syntax highlighting and code formatting capabilities. Most good code editors can execute code and control a </a:t>
            </a:r>
            <a:r>
              <a:rPr lang="en-US" dirty="0" smtClean="0">
                <a:latin typeface="Times New Roman" panose="02020603050405020304" pitchFamily="18" charset="0"/>
                <a:cs typeface="Times New Roman" panose="02020603050405020304" pitchFamily="18" charset="0"/>
                <a:hlinkClick r:id="rId3"/>
              </a:rPr>
              <a:t>debugger</a:t>
            </a:r>
            <a:r>
              <a:rPr lang="en-US" dirty="0" smtClean="0">
                <a:latin typeface="Times New Roman" panose="02020603050405020304" pitchFamily="18" charset="0"/>
                <a:cs typeface="Times New Roman" panose="02020603050405020304" pitchFamily="18" charset="0"/>
              </a:rPr>
              <a:t>. The very best ones interact with source control systems as well. Compared to an IDE, a good dedicated code editor is usually smaller and quicker, but often less feature rich.</a:t>
            </a:r>
          </a:p>
          <a:p>
            <a:endParaRPr lang="en-US" dirty="0"/>
          </a:p>
        </p:txBody>
      </p:sp>
      <p:sp>
        <p:nvSpPr>
          <p:cNvPr id="4" name="灯片编号占位符 3"/>
          <p:cNvSpPr>
            <a:spLocks noGrp="1"/>
          </p:cNvSpPr>
          <p:nvPr>
            <p:ph type="sldNum" sz="quarter" idx="10"/>
          </p:nvPr>
        </p:nvSpPr>
        <p:spPr/>
        <p:txBody>
          <a:bodyPr/>
          <a:lstStyle/>
          <a:p>
            <a:fld id="{082F0D35-EEBC-4BDC-8EA5-5B35F250F0F0}" type="slidenum">
              <a:rPr lang="en-US" smtClean="0"/>
              <a:t>8</a:t>
            </a:fld>
            <a:endParaRPr lang="en-US"/>
          </a:p>
        </p:txBody>
      </p:sp>
    </p:spTree>
    <p:extLst>
      <p:ext uri="{BB962C8B-B14F-4D97-AF65-F5344CB8AC3E}">
        <p14:creationId xmlns:p14="http://schemas.microsoft.com/office/powerpoint/2010/main" val="4206076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D8DCFC08-8C53-472C-8992-E2B2F52D44AE}" type="datetimeFigureOut">
              <a:rPr lang="en-US" smtClean="0"/>
              <a:t>2/18/2019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03EC979-07EC-49C7-8A1A-000825A1E081}" type="slidenum">
              <a:rPr lang="en-US" smtClean="0"/>
              <a:t>‹#›</a:t>
            </a:fld>
            <a:endParaRPr lang="en-US"/>
          </a:p>
        </p:txBody>
      </p:sp>
      <p:pic>
        <p:nvPicPr>
          <p:cNvPr id="7" name="图片 6"/>
          <p:cNvPicPr>
            <a:picLocks noChangeAspect="1"/>
          </p:cNvPicPr>
          <p:nvPr userDrawn="1"/>
        </p:nvPicPr>
        <p:blipFill rotWithShape="1">
          <a:blip r:embed="rId2"/>
          <a:srcRect l="4207" t="16745" r="77666" b="9129"/>
          <a:stretch/>
        </p:blipFill>
        <p:spPr>
          <a:xfrm>
            <a:off x="7752806" y="0"/>
            <a:ext cx="801188" cy="627018"/>
          </a:xfrm>
          <a:prstGeom prst="rect">
            <a:avLst/>
          </a:prstGeom>
        </p:spPr>
      </p:pic>
      <p:sp>
        <p:nvSpPr>
          <p:cNvPr id="8" name="文本框 7"/>
          <p:cNvSpPr txBox="1"/>
          <p:nvPr userDrawn="1"/>
        </p:nvSpPr>
        <p:spPr>
          <a:xfrm>
            <a:off x="8553994" y="41231"/>
            <a:ext cx="4665617" cy="584775"/>
          </a:xfrm>
          <a:prstGeom prst="rect">
            <a:avLst/>
          </a:prstGeom>
          <a:noFill/>
        </p:spPr>
        <p:txBody>
          <a:bodyPr wrap="square" rtlCol="0">
            <a:spAutoFit/>
          </a:bodyPr>
          <a:lstStyle/>
          <a:p>
            <a:r>
              <a:rPr lang="en-US" altLang="zh-CN" sz="1600" b="0" i="1" dirty="0">
                <a:latin typeface="Times New Roman" panose="02020603050405020304" pitchFamily="18" charset="0"/>
                <a:cs typeface="Times New Roman" panose="02020603050405020304" pitchFamily="18" charset="0"/>
              </a:rPr>
              <a:t>THE HONGKONG</a:t>
            </a:r>
          </a:p>
          <a:p>
            <a:r>
              <a:rPr lang="en-US" altLang="zh-CN" sz="1600" b="0" i="1" dirty="0">
                <a:latin typeface="Times New Roman" panose="02020603050405020304" pitchFamily="18" charset="0"/>
                <a:cs typeface="Times New Roman" panose="02020603050405020304" pitchFamily="18" charset="0"/>
              </a:rPr>
              <a:t>POLYTECHNIC</a:t>
            </a:r>
            <a:r>
              <a:rPr lang="en-US" altLang="zh-CN" sz="1600" b="0" i="1" baseline="0" dirty="0">
                <a:latin typeface="Times New Roman" panose="02020603050405020304" pitchFamily="18" charset="0"/>
                <a:cs typeface="Times New Roman" panose="02020603050405020304" pitchFamily="18" charset="0"/>
              </a:rPr>
              <a:t> UNIVERSITY</a:t>
            </a:r>
            <a:endParaRPr lang="zh-CN" altLang="en-US" sz="1600" b="0" i="1" dirty="0">
              <a:latin typeface="Times New Roman" panose="02020603050405020304" pitchFamily="18" charset="0"/>
              <a:cs typeface="Times New Roman" panose="02020603050405020304" pitchFamily="18" charset="0"/>
            </a:endParaRPr>
          </a:p>
        </p:txBody>
      </p:sp>
      <p:cxnSp>
        <p:nvCxnSpPr>
          <p:cNvPr id="9" name="直接连接符 8"/>
          <p:cNvCxnSpPr/>
          <p:nvPr userDrawn="1"/>
        </p:nvCxnSpPr>
        <p:spPr>
          <a:xfrm flipH="1">
            <a:off x="37013" y="626006"/>
            <a:ext cx="7522027" cy="1"/>
          </a:xfrm>
          <a:prstGeom prst="line">
            <a:avLst/>
          </a:prstGeom>
          <a:ln w="15875">
            <a:solidFill>
              <a:srgbClr val="9D1A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14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8DCFC08-8C53-472C-8992-E2B2F52D44AE}" type="datetimeFigureOut">
              <a:rPr lang="en-US" smtClean="0"/>
              <a:t>2/18/2019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290406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8DCFC08-8C53-472C-8992-E2B2F52D44AE}" type="datetimeFigureOut">
              <a:rPr lang="en-US" smtClean="0"/>
              <a:t>2/18/2019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216814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8DCFC08-8C53-472C-8992-E2B2F52D44AE}" type="datetimeFigureOut">
              <a:rPr lang="en-US" smtClean="0"/>
              <a:t>2/18/2019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276863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8DCFC08-8C53-472C-8992-E2B2F52D44AE}" type="datetimeFigureOut">
              <a:rPr lang="en-US" smtClean="0"/>
              <a:t>2/18/2019</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106524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D8DCFC08-8C53-472C-8992-E2B2F52D44AE}" type="datetimeFigureOut">
              <a:rPr lang="en-US" smtClean="0"/>
              <a:t>2/18/2019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165018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D8DCFC08-8C53-472C-8992-E2B2F52D44AE}" type="datetimeFigureOut">
              <a:rPr lang="en-US" smtClean="0"/>
              <a:t>2/18/2019</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34515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D8DCFC08-8C53-472C-8992-E2B2F52D44AE}" type="datetimeFigureOut">
              <a:rPr lang="en-US" smtClean="0"/>
              <a:t>2/18/2019</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157562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DCFC08-8C53-472C-8992-E2B2F52D44AE}" type="datetimeFigureOut">
              <a:rPr lang="en-US" smtClean="0"/>
              <a:t>2/18/2019</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32319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DCFC08-8C53-472C-8992-E2B2F52D44AE}" type="datetimeFigureOut">
              <a:rPr lang="en-US" smtClean="0"/>
              <a:t>2/18/2019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165703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8DCFC08-8C53-472C-8992-E2B2F52D44AE}" type="datetimeFigureOut">
              <a:rPr lang="en-US" smtClean="0"/>
              <a:t>2/18/2019</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03EC979-07EC-49C7-8A1A-000825A1E081}" type="slidenum">
              <a:rPr lang="en-US" smtClean="0"/>
              <a:t>‹#›</a:t>
            </a:fld>
            <a:endParaRPr lang="en-US"/>
          </a:p>
        </p:txBody>
      </p:sp>
    </p:spTree>
    <p:extLst>
      <p:ext uri="{BB962C8B-B14F-4D97-AF65-F5344CB8AC3E}">
        <p14:creationId xmlns:p14="http://schemas.microsoft.com/office/powerpoint/2010/main" val="194052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CFC08-8C53-472C-8992-E2B2F52D44AE}" type="datetimeFigureOut">
              <a:rPr lang="en-US" smtClean="0"/>
              <a:t>2/18/2019</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EC979-07EC-49C7-8A1A-000825A1E081}" type="slidenum">
              <a:rPr lang="en-US" smtClean="0"/>
              <a:t>‹#›</a:t>
            </a:fld>
            <a:endParaRPr lang="en-US"/>
          </a:p>
        </p:txBody>
      </p:sp>
    </p:spTree>
    <p:extLst>
      <p:ext uri="{BB962C8B-B14F-4D97-AF65-F5344CB8AC3E}">
        <p14:creationId xmlns:p14="http://schemas.microsoft.com/office/powerpoint/2010/main" val="406819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jaxenter.com/top-5-ides-code-editors-python-146136.html" TargetMode="External"/><Relationship Id="rId3" Type="http://schemas.openxmlformats.org/officeDocument/2006/relationships/image" Target="../media/image4.png"/><Relationship Id="rId7" Type="http://schemas.openxmlformats.org/officeDocument/2006/relationships/hyperlink" Target="https://realpython.com/python-ides-code-editors-guid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341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Python Brief Introduction</a:t>
            </a:r>
          </a:p>
        </p:txBody>
      </p:sp>
      <p:sp>
        <p:nvSpPr>
          <p:cNvPr id="7" name="文本框 6"/>
          <p:cNvSpPr txBox="1"/>
          <p:nvPr/>
        </p:nvSpPr>
        <p:spPr>
          <a:xfrm>
            <a:off x="1597911" y="1584066"/>
            <a:ext cx="9149806" cy="2308324"/>
          </a:xfrm>
          <a:prstGeom prst="rect">
            <a:avLst/>
          </a:prstGeom>
          <a:noFill/>
        </p:spPr>
        <p:txBody>
          <a:bodyPr wrap="square" rtlCol="0">
            <a:spAutoFit/>
          </a:bodyPr>
          <a:lstStyle/>
          <a:p>
            <a:r>
              <a:rPr lang="zh-CN" altLang="en-US" dirty="0" smtClean="0"/>
              <a:t>常用的语句</a:t>
            </a:r>
            <a:endParaRPr lang="en-US" altLang="zh-CN" dirty="0" smtClean="0"/>
          </a:p>
          <a:p>
            <a:endParaRPr lang="en-US" dirty="0"/>
          </a:p>
          <a:p>
            <a:r>
              <a:rPr lang="en-US" dirty="0" smtClean="0"/>
              <a:t>Print</a:t>
            </a:r>
            <a:r>
              <a:rPr lang="zh-CN" altLang="en-US" dirty="0" smtClean="0"/>
              <a:t>输出</a:t>
            </a:r>
            <a:endParaRPr lang="en-US" altLang="zh-CN" dirty="0" smtClean="0"/>
          </a:p>
          <a:p>
            <a:endParaRPr lang="en-US" dirty="0"/>
          </a:p>
          <a:p>
            <a:r>
              <a:rPr lang="en-US" dirty="0" smtClean="0"/>
              <a:t>Import/</a:t>
            </a:r>
            <a:r>
              <a:rPr lang="en-US" altLang="zh-CN" dirty="0" smtClean="0"/>
              <a:t>from…import/import X as </a:t>
            </a:r>
            <a:endParaRPr lang="en-US" dirty="0"/>
          </a:p>
          <a:p>
            <a:endParaRPr lang="en-US" dirty="0"/>
          </a:p>
          <a:p>
            <a:endParaRPr lang="en-US" dirty="0"/>
          </a:p>
          <a:p>
            <a:endParaRPr 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11" y="3277773"/>
            <a:ext cx="8090368" cy="2175771"/>
          </a:xfrm>
          <a:prstGeom prst="rect">
            <a:avLst/>
          </a:prstGeom>
        </p:spPr>
      </p:pic>
    </p:spTree>
    <p:extLst>
      <p:ext uri="{BB962C8B-B14F-4D97-AF65-F5344CB8AC3E}">
        <p14:creationId xmlns:p14="http://schemas.microsoft.com/office/powerpoint/2010/main" val="218067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6415746"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Frequently-used Library</a:t>
            </a:r>
          </a:p>
        </p:txBody>
      </p:sp>
      <p:sp>
        <p:nvSpPr>
          <p:cNvPr id="7" name="文本框 6"/>
          <p:cNvSpPr txBox="1"/>
          <p:nvPr/>
        </p:nvSpPr>
        <p:spPr>
          <a:xfrm>
            <a:off x="1167618" y="2321168"/>
            <a:ext cx="9875520" cy="1477328"/>
          </a:xfrm>
          <a:prstGeom prst="rect">
            <a:avLst/>
          </a:prstGeom>
          <a:noFill/>
        </p:spPr>
        <p:txBody>
          <a:bodyPr wrap="square" rtlCol="0">
            <a:spAutoFit/>
          </a:bodyPr>
          <a:lstStyle/>
          <a:p>
            <a:r>
              <a:rPr lang="en-US" dirty="0" smtClean="0"/>
              <a:t>Pandas</a:t>
            </a:r>
          </a:p>
          <a:p>
            <a:endParaRPr lang="en-US" dirty="0"/>
          </a:p>
          <a:p>
            <a:r>
              <a:rPr lang="en-US" dirty="0" err="1" smtClean="0"/>
              <a:t>Numpy</a:t>
            </a:r>
            <a:endParaRPr lang="en-US" dirty="0" smtClean="0"/>
          </a:p>
          <a:p>
            <a:endParaRPr lang="en-US" dirty="0"/>
          </a:p>
          <a:p>
            <a:r>
              <a:rPr lang="en-US" dirty="0" err="1" smtClean="0"/>
              <a:t>Matplotlib</a:t>
            </a:r>
            <a:endParaRPr lang="en-US" dirty="0" smtClean="0"/>
          </a:p>
        </p:txBody>
      </p:sp>
    </p:spTree>
    <p:extLst>
      <p:ext uri="{BB962C8B-B14F-4D97-AF65-F5344CB8AC3E}">
        <p14:creationId xmlns:p14="http://schemas.microsoft.com/office/powerpoint/2010/main" val="1106761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6415746"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1814133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45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Contents</a:t>
            </a:r>
          </a:p>
        </p:txBody>
      </p:sp>
      <p:sp>
        <p:nvSpPr>
          <p:cNvPr id="5" name="文本框 4"/>
          <p:cNvSpPr txBox="1"/>
          <p:nvPr/>
        </p:nvSpPr>
        <p:spPr>
          <a:xfrm>
            <a:off x="2266951" y="1774834"/>
            <a:ext cx="6795162" cy="3416320"/>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Background</a:t>
            </a:r>
          </a:p>
          <a:p>
            <a:pPr marL="342900" indent="-342900">
              <a:lnSpc>
                <a:spcPct val="3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Coding Language</a:t>
            </a:r>
          </a:p>
          <a:p>
            <a:pPr marL="342900" indent="-342900">
              <a:lnSpc>
                <a:spcPct val="30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2590490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Background</a:t>
            </a:r>
          </a:p>
        </p:txBody>
      </p:sp>
      <p:sp>
        <p:nvSpPr>
          <p:cNvPr id="5" name="文本框 4"/>
          <p:cNvSpPr txBox="1"/>
          <p:nvPr/>
        </p:nvSpPr>
        <p:spPr>
          <a:xfrm>
            <a:off x="1112520" y="2057400"/>
            <a:ext cx="10027920"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Traditional methods</a:t>
            </a:r>
          </a:p>
          <a:p>
            <a:r>
              <a:rPr lang="en-US" dirty="0" smtClean="0">
                <a:latin typeface="Times New Roman" panose="02020603050405020304" pitchFamily="18" charset="0"/>
                <a:cs typeface="Times New Roman" panose="02020603050405020304" pitchFamily="18" charset="0"/>
              </a:rPr>
              <a:t>Engineering method, dedicated building energy simulation tools.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Bottleneck</a:t>
            </a:r>
          </a:p>
          <a:p>
            <a:r>
              <a:rPr lang="en-US" dirty="0" smtClean="0">
                <a:latin typeface="Times New Roman" panose="02020603050405020304" pitchFamily="18" charset="0"/>
                <a:cs typeface="Times New Roman" panose="02020603050405020304" pitchFamily="18" charset="0"/>
              </a:rPr>
              <a:t>Time problem, requirement of remarkable technical expertise and detailed building physics information, the growing scale of building operational data</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Data-driven methods</a:t>
            </a:r>
          </a:p>
          <a:p>
            <a:pPr marL="0" lvl="2"/>
            <a:r>
              <a:rPr lang="en-US" dirty="0">
                <a:latin typeface="Times New Roman" panose="02020603050405020304" pitchFamily="18" charset="0"/>
                <a:cs typeface="Times New Roman" panose="02020603050405020304" pitchFamily="18" charset="0"/>
              </a:rPr>
              <a:t>The adoption of sensors and systems(BASs) in buildings provide the foundation and development motivation for the data-driven approach.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763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1450" y="114942"/>
            <a:ext cx="7240731"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Data Analytics Framework</a:t>
            </a:r>
          </a:p>
        </p:txBody>
      </p:sp>
      <p:sp>
        <p:nvSpPr>
          <p:cNvPr id="7" name="文本框 6"/>
          <p:cNvSpPr txBox="1"/>
          <p:nvPr/>
        </p:nvSpPr>
        <p:spPr>
          <a:xfrm>
            <a:off x="333487" y="2507259"/>
            <a:ext cx="1327516"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Raw Data</a:t>
            </a:r>
            <a:endParaRPr 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834279" y="2507259"/>
            <a:ext cx="2021317"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028872" y="2507259"/>
            <a:ext cx="2021317" cy="369332"/>
          </a:xfrm>
          <a:prstGeom prst="rect">
            <a:avLst/>
          </a:prstGeom>
          <a:noFill/>
          <a:ln>
            <a:solidFill>
              <a:schemeClr val="tx1"/>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V</a:t>
            </a:r>
            <a:r>
              <a:rPr lang="en-US" altLang="zh-CN" dirty="0" smtClean="0">
                <a:latin typeface="Times New Roman" panose="02020603050405020304" pitchFamily="18" charset="0"/>
                <a:cs typeface="Times New Roman" panose="02020603050405020304" pitchFamily="18" charset="0"/>
              </a:rPr>
              <a:t>ariable</a:t>
            </a:r>
            <a:r>
              <a:rPr lang="en-US" dirty="0" smtClean="0">
                <a:latin typeface="Times New Roman" panose="02020603050405020304" pitchFamily="18" charset="0"/>
                <a:cs typeface="Times New Roman" panose="02020603050405020304" pitchFamily="18" charset="0"/>
              </a:rPr>
              <a:t> selection</a:t>
            </a:r>
            <a:endParaRPr lang="en-US"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788367" y="3165350"/>
            <a:ext cx="2113139"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Data cleaning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Data transformation</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Data reduction</a:t>
            </a:r>
          </a:p>
        </p:txBody>
      </p:sp>
      <p:sp>
        <p:nvSpPr>
          <p:cNvPr id="11" name="文本框 10"/>
          <p:cNvSpPr txBox="1"/>
          <p:nvPr/>
        </p:nvSpPr>
        <p:spPr>
          <a:xfrm>
            <a:off x="3929508" y="3284740"/>
            <a:ext cx="2220044"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Domain knowledge</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Statistical methods</a:t>
            </a:r>
          </a:p>
        </p:txBody>
      </p:sp>
      <p:grpSp>
        <p:nvGrpSpPr>
          <p:cNvPr id="12" name="组合 11"/>
          <p:cNvGrpSpPr/>
          <p:nvPr/>
        </p:nvGrpSpPr>
        <p:grpSpPr>
          <a:xfrm>
            <a:off x="6425889" y="2088132"/>
            <a:ext cx="3143038" cy="1207587"/>
            <a:chOff x="6425889" y="2091033"/>
            <a:chExt cx="3143038" cy="1207587"/>
          </a:xfrm>
        </p:grpSpPr>
        <p:sp>
          <p:nvSpPr>
            <p:cNvPr id="13" name="文本框 12"/>
            <p:cNvSpPr txBox="1"/>
            <p:nvPr/>
          </p:nvSpPr>
          <p:spPr>
            <a:xfrm>
              <a:off x="6425889" y="2091033"/>
              <a:ext cx="3143038" cy="1207587"/>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Data Analytics</a:t>
              </a:r>
            </a:p>
            <a:p>
              <a:pPr algn="ctr"/>
              <a:endParaRPr lang="en-US"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6514640" y="2583476"/>
              <a:ext cx="2965536" cy="584775"/>
            </a:xfrm>
            <a:prstGeom prst="rect">
              <a:avLst/>
            </a:prstGeom>
            <a:noFill/>
            <a:ln>
              <a:solidFill>
                <a:schemeClr val="tx1"/>
              </a:solidFill>
            </a:ln>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Optimization, Statistical learning</a:t>
              </a:r>
            </a:p>
            <a:p>
              <a:r>
                <a:rPr lang="en-US" altLang="zh-CN" sz="1600" dirty="0" smtClean="0">
                  <a:latin typeface="Times New Roman" panose="02020603050405020304" pitchFamily="18" charset="0"/>
                  <a:cs typeface="Times New Roman" panose="02020603050405020304" pitchFamily="18" charset="0"/>
                </a:rPr>
                <a:t> Machine learning, Data mining</a:t>
              </a:r>
              <a:endParaRPr lang="en-US" sz="1600" dirty="0">
                <a:latin typeface="Times New Roman" panose="02020603050405020304" pitchFamily="18" charset="0"/>
                <a:cs typeface="Times New Roman" panose="02020603050405020304" pitchFamily="18" charset="0"/>
              </a:endParaRPr>
            </a:p>
          </p:txBody>
        </p:sp>
      </p:grpSp>
      <p:sp>
        <p:nvSpPr>
          <p:cNvPr id="15" name="下箭头 14"/>
          <p:cNvSpPr/>
          <p:nvPr/>
        </p:nvSpPr>
        <p:spPr>
          <a:xfrm rot="16200000">
            <a:off x="1700720" y="2597695"/>
            <a:ext cx="98052" cy="177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下箭头 15"/>
          <p:cNvSpPr/>
          <p:nvPr/>
        </p:nvSpPr>
        <p:spPr>
          <a:xfrm rot="16200000">
            <a:off x="3893210" y="2598604"/>
            <a:ext cx="98050" cy="181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下箭头 16"/>
          <p:cNvSpPr/>
          <p:nvPr/>
        </p:nvSpPr>
        <p:spPr>
          <a:xfrm rot="16200000">
            <a:off x="6192096" y="2501667"/>
            <a:ext cx="98051" cy="369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组合 17"/>
          <p:cNvGrpSpPr/>
          <p:nvPr/>
        </p:nvGrpSpPr>
        <p:grpSpPr>
          <a:xfrm>
            <a:off x="6425889" y="1779984"/>
            <a:ext cx="5643036" cy="4353883"/>
            <a:chOff x="6425889" y="1779984"/>
            <a:chExt cx="5643036" cy="4353883"/>
          </a:xfrm>
        </p:grpSpPr>
        <p:sp>
          <p:nvSpPr>
            <p:cNvPr id="19" name="文本框 18"/>
            <p:cNvSpPr txBox="1"/>
            <p:nvPr/>
          </p:nvSpPr>
          <p:spPr>
            <a:xfrm>
              <a:off x="6425889" y="3969864"/>
              <a:ext cx="1270231"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Verification</a:t>
              </a:r>
              <a:endParaRPr lang="en-US"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8845061" y="3969864"/>
              <a:ext cx="1270231"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Discovery</a:t>
              </a:r>
              <a:endParaRPr lang="en-US"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6425889" y="4709407"/>
              <a:ext cx="1270231" cy="646331"/>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Hypothesis</a:t>
              </a:r>
            </a:p>
            <a:p>
              <a:pPr algn="ctr"/>
              <a:r>
                <a:rPr lang="en-US" dirty="0" smtClean="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8017612" y="4847906"/>
              <a:ext cx="2925128" cy="369332"/>
              <a:chOff x="7914030" y="4538736"/>
              <a:chExt cx="2925128" cy="369332"/>
            </a:xfrm>
          </p:grpSpPr>
          <p:sp>
            <p:nvSpPr>
              <p:cNvPr id="34" name="文本框 33"/>
              <p:cNvSpPr txBox="1"/>
              <p:nvPr/>
            </p:nvSpPr>
            <p:spPr>
              <a:xfrm>
                <a:off x="7914030" y="4538736"/>
                <a:ext cx="1270231"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Prediction</a:t>
                </a:r>
                <a:endParaRPr lang="en-US"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9568927" y="4538736"/>
                <a:ext cx="1270231" cy="369332"/>
              </a:xfrm>
              <a:prstGeom prst="rect">
                <a:avLst/>
              </a:prstGeom>
              <a:noFill/>
              <a:ln>
                <a:solidFill>
                  <a:schemeClr val="tx1"/>
                </a:solid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p:txBody>
          </p:sp>
        </p:grpSp>
        <p:sp>
          <p:nvSpPr>
            <p:cNvPr id="23" name="文本框 22"/>
            <p:cNvSpPr txBox="1"/>
            <p:nvPr/>
          </p:nvSpPr>
          <p:spPr>
            <a:xfrm>
              <a:off x="7846754" y="5425980"/>
              <a:ext cx="1611945" cy="584775"/>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Regression</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Classification</a:t>
              </a:r>
            </a:p>
          </p:txBody>
        </p:sp>
        <p:sp>
          <p:nvSpPr>
            <p:cNvPr id="24" name="文本框 23"/>
            <p:cNvSpPr txBox="1"/>
            <p:nvPr/>
          </p:nvSpPr>
          <p:spPr>
            <a:xfrm>
              <a:off x="9568927" y="5302870"/>
              <a:ext cx="2232212"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Clustering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Correlation mining</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Association rules</a:t>
              </a:r>
            </a:p>
          </p:txBody>
        </p:sp>
        <p:sp>
          <p:nvSpPr>
            <p:cNvPr id="25" name="右大括号 24"/>
            <p:cNvSpPr/>
            <p:nvPr/>
          </p:nvSpPr>
          <p:spPr>
            <a:xfrm rot="16200000">
              <a:off x="9268638" y="3808027"/>
              <a:ext cx="423077" cy="16566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右大括号 25"/>
            <p:cNvSpPr/>
            <p:nvPr/>
          </p:nvSpPr>
          <p:spPr>
            <a:xfrm rot="16200000">
              <a:off x="7984856" y="2461098"/>
              <a:ext cx="587567" cy="2429965"/>
            </a:xfrm>
            <a:prstGeom prst="rightBrace">
              <a:avLst>
                <a:gd name="adj1" fmla="val 8333"/>
                <a:gd name="adj2" fmla="val 4070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0308517" y="3261978"/>
              <a:ext cx="1760408" cy="338554"/>
            </a:xfrm>
            <a:prstGeom prst="rect">
              <a:avLst/>
            </a:prstGeom>
            <a:noFill/>
            <a:ln>
              <a:noFill/>
            </a:ln>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Data Interpretation</a:t>
              </a:r>
            </a:p>
          </p:txBody>
        </p:sp>
        <p:sp>
          <p:nvSpPr>
            <p:cNvPr id="28" name="文本框 27"/>
            <p:cNvSpPr txBox="1"/>
            <p:nvPr/>
          </p:nvSpPr>
          <p:spPr>
            <a:xfrm>
              <a:off x="10308517" y="2465852"/>
              <a:ext cx="1760408" cy="584775"/>
            </a:xfrm>
            <a:prstGeom prst="rect">
              <a:avLst/>
            </a:prstGeom>
            <a:noFill/>
            <a:ln>
              <a:noFill/>
            </a:ln>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Categorical value</a:t>
              </a:r>
            </a:p>
            <a:p>
              <a:pPr algn="ctr"/>
              <a:r>
                <a:rPr lang="en-US" sz="1600" dirty="0" smtClean="0">
                  <a:latin typeface="Times New Roman" panose="02020603050405020304" pitchFamily="18" charset="0"/>
                  <a:cs typeface="Times New Roman" panose="02020603050405020304" pitchFamily="18" charset="0"/>
                </a:rPr>
                <a:t>prediction</a:t>
              </a:r>
            </a:p>
          </p:txBody>
        </p:sp>
        <p:sp>
          <p:nvSpPr>
            <p:cNvPr id="29" name="文本框 28"/>
            <p:cNvSpPr txBox="1"/>
            <p:nvPr/>
          </p:nvSpPr>
          <p:spPr>
            <a:xfrm>
              <a:off x="10308517" y="1779984"/>
              <a:ext cx="1760408" cy="584775"/>
            </a:xfrm>
            <a:prstGeom prst="rect">
              <a:avLst/>
            </a:prstGeom>
            <a:noFill/>
            <a:ln>
              <a:noFill/>
            </a:ln>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Real value</a:t>
              </a:r>
            </a:p>
            <a:p>
              <a:pPr algn="ctr"/>
              <a:r>
                <a:rPr lang="en-US" sz="1600" dirty="0" smtClean="0">
                  <a:latin typeface="Times New Roman" panose="02020603050405020304" pitchFamily="18" charset="0"/>
                  <a:cs typeface="Times New Roman" panose="02020603050405020304" pitchFamily="18" charset="0"/>
                </a:rPr>
                <a:t>prediction</a:t>
              </a:r>
            </a:p>
          </p:txBody>
        </p:sp>
        <p:sp>
          <p:nvSpPr>
            <p:cNvPr id="30" name="下箭头 29"/>
            <p:cNvSpPr/>
            <p:nvPr/>
          </p:nvSpPr>
          <p:spPr>
            <a:xfrm rot="16200000">
              <a:off x="9968187" y="1887601"/>
              <a:ext cx="98051" cy="369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下箭头 30"/>
            <p:cNvSpPr/>
            <p:nvPr/>
          </p:nvSpPr>
          <p:spPr>
            <a:xfrm rot="16200000">
              <a:off x="9968187" y="2573219"/>
              <a:ext cx="98051" cy="369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下箭头 31"/>
            <p:cNvSpPr/>
            <p:nvPr/>
          </p:nvSpPr>
          <p:spPr>
            <a:xfrm rot="16200000">
              <a:off x="9968187" y="3250043"/>
              <a:ext cx="98051" cy="369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直接连接符 32"/>
            <p:cNvCxnSpPr>
              <a:stCxn id="21" idx="0"/>
            </p:cNvCxnSpPr>
            <p:nvPr/>
          </p:nvCxnSpPr>
          <p:spPr>
            <a:xfrm flipH="1" flipV="1">
              <a:off x="7061004" y="4339197"/>
              <a:ext cx="1" cy="37021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28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Coding Languages</a:t>
            </a:r>
          </a:p>
        </p:txBody>
      </p:sp>
      <p:sp>
        <p:nvSpPr>
          <p:cNvPr id="5" name="文本框 4"/>
          <p:cNvSpPr txBox="1"/>
          <p:nvPr/>
        </p:nvSpPr>
        <p:spPr>
          <a:xfrm>
            <a:off x="1112520" y="1179095"/>
            <a:ext cx="10027920" cy="535531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Python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an </a:t>
            </a:r>
            <a:r>
              <a:rPr lang="en-US" dirty="0">
                <a:solidFill>
                  <a:srgbClr val="FF0000"/>
                </a:solidFill>
                <a:latin typeface="Times New Roman" panose="02020603050405020304" pitchFamily="18" charset="0"/>
                <a:cs typeface="Times New Roman" panose="02020603050405020304" pitchFamily="18" charset="0"/>
              </a:rPr>
              <a:t>interpreted high-level programming language </a:t>
            </a:r>
            <a:r>
              <a:rPr lang="en-US" dirty="0">
                <a:latin typeface="Times New Roman" panose="02020603050405020304" pitchFamily="18" charset="0"/>
                <a:cs typeface="Times New Roman" panose="02020603050405020304" pitchFamily="18" charset="0"/>
              </a:rPr>
              <a:t>for general-purpose programming. Created by Guido van Rossum and first released in 1991, Python has a design philosophy that </a:t>
            </a:r>
            <a:r>
              <a:rPr lang="en-US" dirty="0">
                <a:solidFill>
                  <a:srgbClr val="FF0000"/>
                </a:solidFill>
                <a:latin typeface="Times New Roman" panose="02020603050405020304" pitchFamily="18" charset="0"/>
                <a:cs typeface="Times New Roman" panose="02020603050405020304" pitchFamily="18" charset="0"/>
              </a:rPr>
              <a:t>emphasizes code readability, notably using significant whitespace</a:t>
            </a:r>
            <a:r>
              <a:rPr lang="en-US" dirty="0">
                <a:latin typeface="Times New Roman" panose="02020603050405020304" pitchFamily="18" charset="0"/>
                <a:cs typeface="Times New Roman" panose="02020603050405020304" pitchFamily="18" charset="0"/>
              </a:rPr>
              <a:t>. It provides constructs that enable clear programming on both small and large scales.</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language and environment for </a:t>
            </a:r>
            <a:r>
              <a:rPr lang="en-US" dirty="0">
                <a:solidFill>
                  <a:srgbClr val="FF0000"/>
                </a:solidFill>
                <a:latin typeface="Times New Roman" panose="02020603050405020304" pitchFamily="18" charset="0"/>
                <a:cs typeface="Times New Roman" panose="02020603050405020304" pitchFamily="18" charset="0"/>
              </a:rPr>
              <a:t>statistical computing and graphics</a:t>
            </a:r>
            <a:r>
              <a:rPr lang="en-US" dirty="0">
                <a:latin typeface="Times New Roman" panose="02020603050405020304" pitchFamily="18" charset="0"/>
                <a:cs typeface="Times New Roman" panose="02020603050405020304" pitchFamily="18" charset="0"/>
              </a:rPr>
              <a:t>. It is a GNU project which is similar to the S language and environment which was developed at Bell Laboratories (formerly AT&amp;T, now Lucent Technologies) by John Chambers and colleagues. R can be considered as a different implementation of S. There are some important differences, but much code written for S runs unaltered under R.</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Matlab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multi-paradigm numerical computing environment. A proprietary programming language developed by </a:t>
            </a:r>
            <a:r>
              <a:rPr lang="en-US" dirty="0" err="1">
                <a:latin typeface="Times New Roman" panose="02020603050405020304" pitchFamily="18" charset="0"/>
                <a:cs typeface="Times New Roman" panose="02020603050405020304" pitchFamily="18" charset="0"/>
              </a:rPr>
              <a:t>MathWorks</a:t>
            </a:r>
            <a:r>
              <a:rPr lang="en-US" dirty="0">
                <a:latin typeface="Times New Roman" panose="02020603050405020304" pitchFamily="18" charset="0"/>
                <a:cs typeface="Times New Roman" panose="02020603050405020304" pitchFamily="18" charset="0"/>
              </a:rPr>
              <a:t>, MATLAB allows </a:t>
            </a:r>
            <a:r>
              <a:rPr lang="en-US" dirty="0">
                <a:solidFill>
                  <a:srgbClr val="FF0000"/>
                </a:solidFill>
                <a:latin typeface="Times New Roman" panose="02020603050405020304" pitchFamily="18" charset="0"/>
                <a:cs typeface="Times New Roman" panose="02020603050405020304" pitchFamily="18" charset="0"/>
              </a:rPr>
              <a:t>matrix manipulations, plotting of functions and data, implementation of algorithms, a creation of user interfaces, and interfacing with programs written in other languages</a:t>
            </a:r>
            <a:r>
              <a:rPr lang="en-US" dirty="0">
                <a:latin typeface="Times New Roman" panose="02020603050405020304" pitchFamily="18" charset="0"/>
                <a:cs typeface="Times New Roman" panose="02020603050405020304" pitchFamily="18" charset="0"/>
              </a:rPr>
              <a:t>, including C, C++, C#, Java, Fortran, and Python.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60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Pros &amp; Cons</a:t>
            </a:r>
          </a:p>
        </p:txBody>
      </p:sp>
      <p:graphicFrame>
        <p:nvGraphicFramePr>
          <p:cNvPr id="7" name="表格 6"/>
          <p:cNvGraphicFramePr>
            <a:graphicFrameLocks noGrp="1"/>
          </p:cNvGraphicFramePr>
          <p:nvPr>
            <p:extLst>
              <p:ext uri="{D42A27DB-BD31-4B8C-83A1-F6EECF244321}">
                <p14:modId xmlns:p14="http://schemas.microsoft.com/office/powerpoint/2010/main" val="2663785224"/>
              </p:ext>
            </p:extLst>
          </p:nvPr>
        </p:nvGraphicFramePr>
        <p:xfrm>
          <a:off x="125730" y="743729"/>
          <a:ext cx="11990069" cy="5503226"/>
        </p:xfrm>
        <a:graphic>
          <a:graphicData uri="http://schemas.openxmlformats.org/drawingml/2006/table">
            <a:tbl>
              <a:tblPr firstRow="1" bandRow="1">
                <a:tableStyleId>{5940675A-B579-460E-94D1-54222C63F5DA}</a:tableStyleId>
              </a:tblPr>
              <a:tblGrid>
                <a:gridCol w="1559781">
                  <a:extLst>
                    <a:ext uri="{9D8B030D-6E8A-4147-A177-3AD203B41FA5}">
                      <a16:colId xmlns:a16="http://schemas.microsoft.com/office/drawing/2014/main" val="3374965510"/>
                    </a:ext>
                  </a:extLst>
                </a:gridCol>
                <a:gridCol w="6026731">
                  <a:extLst>
                    <a:ext uri="{9D8B030D-6E8A-4147-A177-3AD203B41FA5}">
                      <a16:colId xmlns:a16="http://schemas.microsoft.com/office/drawing/2014/main" val="948804226"/>
                    </a:ext>
                  </a:extLst>
                </a:gridCol>
                <a:gridCol w="4403557">
                  <a:extLst>
                    <a:ext uri="{9D8B030D-6E8A-4147-A177-3AD203B41FA5}">
                      <a16:colId xmlns:a16="http://schemas.microsoft.com/office/drawing/2014/main" val="592384698"/>
                    </a:ext>
                  </a:extLst>
                </a:gridCol>
              </a:tblGrid>
              <a:tr h="595946">
                <a:tc>
                  <a:txBody>
                    <a:bodyPr/>
                    <a:lstStyle/>
                    <a:p>
                      <a:pPr algn="ctr"/>
                      <a:r>
                        <a:rPr lang="en-US" dirty="0" smtClean="0"/>
                        <a:t>Language/Tool</a:t>
                      </a:r>
                      <a:endParaRPr lang="en-US" dirty="0"/>
                    </a:p>
                  </a:txBody>
                  <a:tcPr anchor="ctr"/>
                </a:tc>
                <a:tc>
                  <a:txBody>
                    <a:bodyPr/>
                    <a:lstStyle/>
                    <a:p>
                      <a:pPr algn="ctr"/>
                      <a:r>
                        <a:rPr lang="en-US" sz="2400" b="1" dirty="0" smtClean="0"/>
                        <a:t>Advantages</a:t>
                      </a:r>
                      <a:endParaRPr lang="en-US" sz="2400" b="1" dirty="0"/>
                    </a:p>
                  </a:txBody>
                  <a:tcPr anchor="ctr"/>
                </a:tc>
                <a:tc>
                  <a:txBody>
                    <a:bodyPr/>
                    <a:lstStyle/>
                    <a:p>
                      <a:pPr algn="ctr"/>
                      <a:r>
                        <a:rPr lang="en-US" sz="2400" b="1" dirty="0" smtClean="0"/>
                        <a:t>Disadvantages</a:t>
                      </a:r>
                      <a:endParaRPr lang="en-US" sz="2400" b="1" dirty="0"/>
                    </a:p>
                  </a:txBody>
                  <a:tcPr anchor="ctr"/>
                </a:tc>
                <a:extLst>
                  <a:ext uri="{0D108BD9-81ED-4DB2-BD59-A6C34878D82A}">
                    <a16:rowId xmlns:a16="http://schemas.microsoft.com/office/drawing/2014/main" val="2249806290"/>
                  </a:ext>
                </a:extLst>
              </a:tr>
              <a:tr h="1370210">
                <a:tc>
                  <a:txBody>
                    <a:bodyPr/>
                    <a:lstStyle/>
                    <a:p>
                      <a:pPr algn="ctr"/>
                      <a:r>
                        <a:rPr lang="en-US" sz="2400" b="1" dirty="0" smtClean="0"/>
                        <a:t>Python</a:t>
                      </a:r>
                      <a:endParaRPr lang="en-US" sz="2400" b="1" dirty="0"/>
                    </a:p>
                  </a:txBody>
                  <a:tcPr anchor="ctr"/>
                </a:tc>
                <a:tc>
                  <a:txBody>
                    <a:bodyPr/>
                    <a:lstStyle/>
                    <a:p>
                      <a:pPr marL="285750" indent="-285750">
                        <a:buFont typeface="Arial" panose="020B0604020202020204" pitchFamily="34" charset="0"/>
                        <a:buChar char="•"/>
                      </a:pPr>
                      <a:r>
                        <a:rPr lang="en-US" sz="1600" dirty="0" smtClean="0"/>
                        <a:t>End To End development to execution (some brokers packages allows execution, IB)</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Open source packages( Pandas, </a:t>
                      </a:r>
                      <a:r>
                        <a:rPr lang="en-US" sz="1600" b="0" i="0" kern="1200" dirty="0" err="1" smtClean="0">
                          <a:solidFill>
                            <a:schemeClr val="tx1"/>
                          </a:solidFill>
                          <a:effectLst/>
                          <a:latin typeface="+mn-lt"/>
                          <a:ea typeface="+mn-ea"/>
                          <a:cs typeface="+mn-cs"/>
                        </a:rPr>
                        <a:t>Numpy</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scipy</a:t>
                      </a:r>
                      <a:r>
                        <a:rPr lang="en-US" sz="1600" b="0" i="0" kern="1200" dirty="0" smtClean="0">
                          <a:solidFill>
                            <a:schemeClr val="tx1"/>
                          </a:solidFill>
                          <a:effectLst/>
                          <a:latin typeface="+mn-lt"/>
                          <a:ea typeface="+mn-ea"/>
                          <a:cs typeface="+mn-cs"/>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Best for general programming and application development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can be a “glue” language to connect R, C++, and others (python)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Fastest general speed especially in iterative loops</a:t>
                      </a: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Some packages are not compatible with others or contain overlap</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More code required for same operations vs R or </a:t>
                      </a:r>
                      <a:r>
                        <a:rPr lang="en-US" sz="1600" b="0" i="0" kern="1200" dirty="0" err="1" smtClean="0">
                          <a:solidFill>
                            <a:schemeClr val="tx1"/>
                          </a:solidFill>
                          <a:effectLst/>
                          <a:latin typeface="+mn-lt"/>
                          <a:ea typeface="+mn-ea"/>
                          <a:cs typeface="+mn-cs"/>
                        </a:rPr>
                        <a:t>Matlab</a:t>
                      </a:r>
                      <a:endParaRPr lang="en-US" sz="1600" dirty="0"/>
                    </a:p>
                  </a:txBody>
                  <a:tcPr anchor="ctr"/>
                </a:tc>
                <a:extLst>
                  <a:ext uri="{0D108BD9-81ED-4DB2-BD59-A6C34878D82A}">
                    <a16:rowId xmlns:a16="http://schemas.microsoft.com/office/drawing/2014/main" val="3653228518"/>
                  </a:ext>
                </a:extLst>
              </a:tr>
              <a:tr h="1370210">
                <a:tc>
                  <a:txBody>
                    <a:bodyPr/>
                    <a:lstStyle/>
                    <a:p>
                      <a:pPr algn="ctr"/>
                      <a:r>
                        <a:rPr lang="en-US" sz="2400" b="1" dirty="0" smtClean="0"/>
                        <a:t>R</a:t>
                      </a:r>
                      <a:endParaRPr lang="en-US" sz="2400" b="1"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End To End development to execution (some brokers packages allows execution, IB)</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Rapid development speed (60% fewer lines vs python, ~500% less than 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A large number of Open Source Packages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Largest Community</a:t>
                      </a: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Slow vs Python especially in iterative loops and non </a:t>
                      </a:r>
                      <a:r>
                        <a:rPr lang="en-US" sz="1600" b="0" i="0" kern="1200" dirty="0" err="1" smtClean="0">
                          <a:solidFill>
                            <a:schemeClr val="tx1"/>
                          </a:solidFill>
                          <a:effectLst/>
                          <a:latin typeface="+mn-lt"/>
                          <a:ea typeface="+mn-ea"/>
                          <a:cs typeface="+mn-cs"/>
                        </a:rPr>
                        <a:t>vectorized</a:t>
                      </a:r>
                      <a:r>
                        <a:rPr lang="en-US" sz="1600" b="0" i="0" kern="1200" dirty="0" smtClean="0">
                          <a:solidFill>
                            <a:schemeClr val="tx1"/>
                          </a:solidFill>
                          <a:effectLst/>
                          <a:latin typeface="+mn-lt"/>
                          <a:ea typeface="+mn-ea"/>
                          <a:cs typeface="+mn-cs"/>
                        </a:rPr>
                        <a:t> functions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Worse plotting than python and difficult to implement interactive charts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Limited capabilities in creating stand-alone applications</a:t>
                      </a:r>
                      <a:endParaRPr lang="en-US" sz="1600" dirty="0"/>
                    </a:p>
                  </a:txBody>
                  <a:tcPr/>
                </a:tc>
                <a:extLst>
                  <a:ext uri="{0D108BD9-81ED-4DB2-BD59-A6C34878D82A}">
                    <a16:rowId xmlns:a16="http://schemas.microsoft.com/office/drawing/2014/main" val="3809737259"/>
                  </a:ext>
                </a:extLst>
              </a:tr>
              <a:tr h="1370210">
                <a:tc>
                  <a:txBody>
                    <a:bodyPr/>
                    <a:lstStyle/>
                    <a:p>
                      <a:pPr algn="ctr"/>
                      <a:r>
                        <a:rPr lang="en-US" sz="2400" b="1" dirty="0" err="1" smtClean="0"/>
                        <a:t>Matlab</a:t>
                      </a:r>
                      <a:endParaRPr lang="en-US" sz="2400" b="1"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Fastest mathematical and computational platform especially </a:t>
                      </a:r>
                      <a:r>
                        <a:rPr lang="en-US" sz="1600" b="0" i="0" kern="1200" dirty="0" err="1" smtClean="0">
                          <a:solidFill>
                            <a:schemeClr val="tx1"/>
                          </a:solidFill>
                          <a:effectLst/>
                          <a:latin typeface="+mn-lt"/>
                          <a:ea typeface="+mn-ea"/>
                          <a:cs typeface="+mn-cs"/>
                        </a:rPr>
                        <a:t>vectorized</a:t>
                      </a:r>
                      <a:r>
                        <a:rPr lang="en-US" sz="1600" b="0" i="0" kern="1200" dirty="0" smtClean="0">
                          <a:solidFill>
                            <a:schemeClr val="tx1"/>
                          </a:solidFill>
                          <a:effectLst/>
                          <a:latin typeface="+mn-lt"/>
                          <a:ea typeface="+mn-ea"/>
                          <a:cs typeface="+mn-cs"/>
                        </a:rPr>
                        <a:t> operations/ linear matrix algebra</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Commercial level packages for all fields of mathematics and trading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Very short scripts considering the high integration of all packages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Best visualization of plots and interactive charts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Well tested and supported due to it being a commercial product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Best debugger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Can not execute — must be translated into another language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Expensive ~1000 per license and 50+ per additional individual package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smtClean="0">
                          <a:solidFill>
                            <a:schemeClr val="tx1"/>
                          </a:solidFill>
                          <a:effectLst/>
                          <a:latin typeface="+mn-lt"/>
                          <a:ea typeface="+mn-ea"/>
                          <a:cs typeface="+mn-cs"/>
                        </a:rPr>
                        <a:t>Can not integrate well with other languages</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Can not develop stand-alone applications at all</a:t>
                      </a:r>
                      <a:endParaRPr lang="en-US" sz="1600" dirty="0"/>
                    </a:p>
                  </a:txBody>
                  <a:tcPr anchor="ctr"/>
                </a:tc>
                <a:extLst>
                  <a:ext uri="{0D108BD9-81ED-4DB2-BD59-A6C34878D82A}">
                    <a16:rowId xmlns:a16="http://schemas.microsoft.com/office/drawing/2014/main" val="3074494356"/>
                  </a:ext>
                </a:extLst>
              </a:tr>
            </a:tbl>
          </a:graphicData>
        </a:graphic>
      </p:graphicFrame>
    </p:spTree>
    <p:extLst>
      <p:ext uri="{BB962C8B-B14F-4D97-AF65-F5344CB8AC3E}">
        <p14:creationId xmlns:p14="http://schemas.microsoft.com/office/powerpoint/2010/main" val="458816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174" b="7719"/>
          <a:stretch/>
        </p:blipFill>
        <p:spPr>
          <a:xfrm>
            <a:off x="7061663" y="891133"/>
            <a:ext cx="4413733" cy="5819113"/>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314" b="13072"/>
          <a:stretch/>
        </p:blipFill>
        <p:spPr>
          <a:xfrm>
            <a:off x="145251" y="733926"/>
            <a:ext cx="6916412" cy="5329990"/>
          </a:xfrm>
          <a:prstGeom prst="rect">
            <a:avLst/>
          </a:prstGeom>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4" b="7719"/>
          <a:stretch/>
        </p:blipFill>
        <p:spPr>
          <a:xfrm>
            <a:off x="7061663" y="891134"/>
            <a:ext cx="4413733" cy="5819113"/>
          </a:xfrm>
          <a:prstGeom prst="rect">
            <a:avLst/>
          </a:prstGeom>
        </p:spPr>
      </p:pic>
      <p:sp>
        <p:nvSpPr>
          <p:cNvPr id="8" name="文本框 7"/>
          <p:cNvSpPr txBox="1"/>
          <p:nvPr/>
        </p:nvSpPr>
        <p:spPr>
          <a:xfrm>
            <a:off x="596681" y="6159680"/>
            <a:ext cx="6075947" cy="584775"/>
          </a:xfrm>
          <a:prstGeom prst="rect">
            <a:avLst/>
          </a:prstGeom>
          <a:noFill/>
        </p:spPr>
        <p:txBody>
          <a:bodyPr wrap="square" rtlCol="0">
            <a:spAutoFit/>
          </a:bodyPr>
          <a:lstStyle/>
          <a:p>
            <a:r>
              <a:rPr lang="en-US" sz="1600" u="sng" dirty="0" smtClean="0">
                <a:solidFill>
                  <a:srgbClr val="FF0000"/>
                </a:solidFill>
                <a:latin typeface="Times New Roman" panose="02020603050405020304" pitchFamily="18" charset="0"/>
                <a:cs typeface="Times New Roman" panose="02020603050405020304" pitchFamily="18" charset="0"/>
              </a:rPr>
              <a:t>https://www.kaggle.com/surveys/2017</a:t>
            </a:r>
          </a:p>
          <a:p>
            <a:r>
              <a:rPr lang="en-US" sz="1600" u="sng" dirty="0" smtClean="0">
                <a:solidFill>
                  <a:srgbClr val="FF0000"/>
                </a:solidFill>
                <a:latin typeface="Times New Roman" panose="02020603050405020304" pitchFamily="18" charset="0"/>
                <a:cs typeface="Times New Roman" panose="02020603050405020304" pitchFamily="18" charset="0"/>
              </a:rPr>
              <a:t>https://www.kaggle.com/kaggle/kaggle-survey-2018</a:t>
            </a:r>
          </a:p>
        </p:txBody>
      </p:sp>
      <p:sp>
        <p:nvSpPr>
          <p:cNvPr id="9" name="文本框 8"/>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Coding Languages</a:t>
            </a:r>
          </a:p>
        </p:txBody>
      </p:sp>
      <p:sp>
        <p:nvSpPr>
          <p:cNvPr id="10" name="矩形 9"/>
          <p:cNvSpPr/>
          <p:nvPr/>
        </p:nvSpPr>
        <p:spPr>
          <a:xfrm>
            <a:off x="914400" y="1311441"/>
            <a:ext cx="5931567" cy="288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914399" y="1749057"/>
            <a:ext cx="3402332" cy="2232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914399" y="2709531"/>
            <a:ext cx="1913861" cy="2232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7594979" y="939299"/>
            <a:ext cx="2518012" cy="248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8632209" y="1637415"/>
            <a:ext cx="1821976" cy="170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8816453" y="1794623"/>
            <a:ext cx="1078173" cy="170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8294426" y="4130552"/>
            <a:ext cx="1044054" cy="1457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086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IDE for Python</a:t>
            </a:r>
          </a:p>
        </p:txBody>
      </p:sp>
      <p:sp>
        <p:nvSpPr>
          <p:cNvPr id="7" name="文本框 6"/>
          <p:cNvSpPr txBox="1"/>
          <p:nvPr/>
        </p:nvSpPr>
        <p:spPr>
          <a:xfrm>
            <a:off x="1055810" y="936553"/>
            <a:ext cx="10202839" cy="1923604"/>
          </a:xfrm>
          <a:prstGeom prst="rect">
            <a:avLst/>
          </a:prstGeom>
          <a:noFill/>
        </p:spPr>
        <p:txBody>
          <a:bodyPr wrap="square" rtlCol="0">
            <a:spAutoFit/>
          </a:bodyPr>
          <a:lstStyle/>
          <a:p>
            <a:pPr>
              <a:spcAft>
                <a:spcPts val="600"/>
              </a:spcAft>
            </a:pPr>
            <a:r>
              <a:rPr lang="en-US" dirty="0">
                <a:latin typeface="Times New Roman" panose="02020603050405020304" pitchFamily="18" charset="0"/>
                <a:cs typeface="Times New Roman" panose="02020603050405020304" pitchFamily="18" charset="0"/>
              </a:rPr>
              <a:t>An </a:t>
            </a:r>
            <a:r>
              <a:rPr lang="en-US" sz="2400" dirty="0">
                <a:solidFill>
                  <a:srgbClr val="FF0000"/>
                </a:solidFill>
                <a:latin typeface="Times New Roman" panose="02020603050405020304" pitchFamily="18" charset="0"/>
                <a:cs typeface="Times New Roman" panose="02020603050405020304" pitchFamily="18" charset="0"/>
              </a:rPr>
              <a:t>IDE</a:t>
            </a:r>
            <a:r>
              <a:rPr lang="en-US" dirty="0">
                <a:latin typeface="Times New Roman" panose="02020603050405020304" pitchFamily="18" charset="0"/>
                <a:cs typeface="Times New Roman" panose="02020603050405020304" pitchFamily="18" charset="0"/>
              </a:rPr>
              <a:t> (or Integrated Development Environment) is a program dedicated to software development. As the name implies, IDEs integrate several tools specifically designed for software development. These tools usually include: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editor designed to handle code (with, for example, syntax highlighting and auto-completion)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execution, and debugging tools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form of source </a:t>
            </a:r>
            <a:r>
              <a:rPr lang="en-US" dirty="0" smtClean="0">
                <a:latin typeface="Times New Roman" panose="02020603050405020304" pitchFamily="18" charset="0"/>
                <a:cs typeface="Times New Roman" panose="02020603050405020304" pitchFamily="18" charset="0"/>
              </a:rPr>
              <a:t>control</a:t>
            </a:r>
            <a:endParaRPr lang="en-US"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459" y="2658141"/>
            <a:ext cx="5687190" cy="3803668"/>
          </a:xfrm>
          <a:prstGeom prst="rect">
            <a:avLst/>
          </a:prstGeom>
        </p:spPr>
      </p:pic>
      <p:sp>
        <p:nvSpPr>
          <p:cNvPr id="3" name="文本框 2"/>
          <p:cNvSpPr txBox="1"/>
          <p:nvPr/>
        </p:nvSpPr>
        <p:spPr>
          <a:xfrm>
            <a:off x="1055810" y="2660358"/>
            <a:ext cx="3505557" cy="317009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Visual Studio Code</a:t>
            </a:r>
          </a:p>
          <a:p>
            <a:pPr marL="285750" indent="-285750">
              <a:lnSpc>
                <a:spcPct val="2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PyCharm</a:t>
            </a:r>
            <a:endParaRPr lang="en-US" sz="2000" dirty="0" smtClean="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Spyder</a:t>
            </a:r>
            <a:r>
              <a:rPr lang="en-US" sz="2000" dirty="0" smtClean="0">
                <a:latin typeface="Times New Roman" panose="02020603050405020304" pitchFamily="18" charset="0"/>
                <a:cs typeface="Times New Roman" panose="02020603050405020304" pitchFamily="18" charset="0"/>
              </a:rPr>
              <a:t>(Anaconda)</a:t>
            </a:r>
          </a:p>
          <a:p>
            <a:pPr marL="285750" indent="-285750">
              <a:lnSpc>
                <a:spcPct val="2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Vim</a:t>
            </a:r>
          </a:p>
        </p:txBody>
      </p:sp>
      <p:pic>
        <p:nvPicPr>
          <p:cNvPr id="1026" name="Picture 2" descr="https://files.realpython.com/media/PyCharm.2e26d23c921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3479" y="2376280"/>
            <a:ext cx="5485170" cy="42020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iles.realpython.com/media/spyder-ide-screenshot.90947590845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911" y="2569469"/>
            <a:ext cx="5931737" cy="404917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4408" y="2849550"/>
            <a:ext cx="6814239" cy="3728752"/>
          </a:xfrm>
          <a:prstGeom prst="rect">
            <a:avLst/>
          </a:prstGeom>
        </p:spPr>
      </p:pic>
      <p:sp>
        <p:nvSpPr>
          <p:cNvPr id="8" name="矩形 7"/>
          <p:cNvSpPr/>
          <p:nvPr/>
        </p:nvSpPr>
        <p:spPr>
          <a:xfrm>
            <a:off x="2369749" y="5931971"/>
            <a:ext cx="6403420"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hlinkClick r:id="rId7"/>
              </a:rPr>
              <a:t>https://realpython.com/python-ides-code-editors-guide</a:t>
            </a:r>
            <a:r>
              <a:rPr lang="en-US" dirty="0" smtClean="0">
                <a:latin typeface="Times New Roman" panose="02020603050405020304" pitchFamily="18" charset="0"/>
                <a:cs typeface="Times New Roman" panose="02020603050405020304" pitchFamily="18" charset="0"/>
                <a:hlinkClick r:id="rId7"/>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8"/>
              </a:rPr>
              <a:t>https://</a:t>
            </a:r>
            <a:r>
              <a:rPr lang="en-US" dirty="0" smtClean="0">
                <a:latin typeface="Times New Roman" panose="02020603050405020304" pitchFamily="18" charset="0"/>
                <a:cs typeface="Times New Roman" panose="02020603050405020304" pitchFamily="18" charset="0"/>
                <a:hlinkClick r:id="rId8"/>
              </a:rPr>
              <a:t>jaxenter.com/top-5-ides-code-editors-python-146136.html</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055810" y="6070470"/>
            <a:ext cx="1382233" cy="369332"/>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Find more</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1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500" fill="hold"/>
                                        <p:tgtEl>
                                          <p:spTgt spid="3">
                                            <p:txEl>
                                              <p:pRg st="0" end="0"/>
                                            </p:txEl>
                                          </p:spTgt>
                                        </p:tgtEl>
                                        <p:attrNameLst>
                                          <p:attrName>style.color</p:attrName>
                                        </p:attrNameLst>
                                      </p:cBhvr>
                                      <p:to>
                                        <a:srgbClr val="FF0000"/>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
                                            <p:txEl>
                                              <p:pRg st="1" end="1"/>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500" fill="hold"/>
                                        <p:tgtEl>
                                          <p:spTgt spid="3">
                                            <p:txEl>
                                              <p:pRg st="0" end="0"/>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6"/>
                                        </p:tgtEl>
                                        <p:attrNameLst>
                                          <p:attrName>style.visibility</p:attrName>
                                        </p:attrNameLst>
                                      </p:cBhvr>
                                      <p:to>
                                        <p:strVal val="hidden"/>
                                      </p:to>
                                    </p:set>
                                  </p:childTnLst>
                                </p:cTn>
                              </p:par>
                              <p:par>
                                <p:cTn id="25" presetID="3" presetClass="emph" presetSubtype="2" fill="hold" nodeType="withEffect">
                                  <p:stCondLst>
                                    <p:cond delay="0"/>
                                  </p:stCondLst>
                                  <p:childTnLst>
                                    <p:animClr clrSpc="rgb" dir="cw">
                                      <p:cBhvr override="childStyle">
                                        <p:cTn id="26" dur="500" fill="hold"/>
                                        <p:tgtEl>
                                          <p:spTgt spid="3">
                                            <p:txEl>
                                              <p:pRg st="2" end="2"/>
                                            </p:txEl>
                                          </p:spTgt>
                                        </p:tgtEl>
                                        <p:attrNameLst>
                                          <p:attrName>style.color</p:attrName>
                                        </p:attrNameLst>
                                      </p:cBhvr>
                                      <p:to>
                                        <a:srgbClr val="FF0000"/>
                                      </p:to>
                                    </p:animClr>
                                  </p:childTnLst>
                                </p:cTn>
                              </p:par>
                              <p:par>
                                <p:cTn id="27" presetID="3" presetClass="emph" presetSubtype="2" fill="hold" nodeType="withEffect">
                                  <p:stCondLst>
                                    <p:cond delay="0"/>
                                  </p:stCondLst>
                                  <p:childTnLst>
                                    <p:animClr clrSpc="rgb" dir="cw">
                                      <p:cBhvr override="childStyle">
                                        <p:cTn id="28" dur="500" fill="hold"/>
                                        <p:tgtEl>
                                          <p:spTgt spid="3">
                                            <p:txEl>
                                              <p:pRg st="1" end="1"/>
                                            </p:txEl>
                                          </p:spTgt>
                                        </p:tgtEl>
                                        <p:attrNameLst>
                                          <p:attrName>style.color</p:attrName>
                                        </p:attrNameLst>
                                      </p:cBhvr>
                                      <p:to>
                                        <a:schemeClr val="tx1"/>
                                      </p:to>
                                    </p:animClr>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8"/>
                                        </p:tgtEl>
                                        <p:attrNameLst>
                                          <p:attrName>style.visibility</p:attrName>
                                        </p:attrNameLst>
                                      </p:cBhvr>
                                      <p:to>
                                        <p:strVal val="hidden"/>
                                      </p:to>
                                    </p:set>
                                  </p:childTnLst>
                                </p:cTn>
                              </p:par>
                              <p:par>
                                <p:cTn id="35" presetID="3" presetClass="emph" presetSubtype="2" fill="hold" nodeType="withEffect">
                                  <p:stCondLst>
                                    <p:cond delay="0"/>
                                  </p:stCondLst>
                                  <p:childTnLst>
                                    <p:animClr clrSpc="rgb" dir="cw">
                                      <p:cBhvr override="childStyle">
                                        <p:cTn id="36" dur="500" fill="hold"/>
                                        <p:tgtEl>
                                          <p:spTgt spid="3">
                                            <p:txEl>
                                              <p:pRg st="3" end="3"/>
                                            </p:txEl>
                                          </p:spTgt>
                                        </p:tgtEl>
                                        <p:attrNameLst>
                                          <p:attrName>style.color</p:attrName>
                                        </p:attrNameLst>
                                      </p:cBhvr>
                                      <p:to>
                                        <a:srgbClr val="FF0000"/>
                                      </p:to>
                                    </p:animClr>
                                  </p:childTnLst>
                                </p:cTn>
                              </p:par>
                              <p:par>
                                <p:cTn id="37" presetID="3" presetClass="emph" presetSubtype="2" fill="hold" nodeType="withEffect">
                                  <p:stCondLst>
                                    <p:cond delay="0"/>
                                  </p:stCondLst>
                                  <p:childTnLst>
                                    <p:animClr clrSpc="rgb" dir="cw">
                                      <p:cBhvr override="childStyle">
                                        <p:cTn id="38" dur="500" fill="hold"/>
                                        <p:tgtEl>
                                          <p:spTgt spid="3">
                                            <p:txEl>
                                              <p:pRg st="2" end="2"/>
                                            </p:txEl>
                                          </p:spTgt>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3" presetClass="emph" presetSubtype="2" fill="hold" nodeType="withEffect">
                                  <p:stCondLst>
                                    <p:cond delay="0"/>
                                  </p:stCondLst>
                                  <p:childTnLst>
                                    <p:animClr clrSpc="rgb" dir="cw">
                                      <p:cBhvr override="childStyle">
                                        <p:cTn id="44" dur="500" fill="hold"/>
                                        <p:tgtEl>
                                          <p:spTgt spid="3">
                                            <p:txEl>
                                              <p:pRg st="3" end="3"/>
                                            </p:txEl>
                                          </p:spTgt>
                                        </p:tgtEl>
                                        <p:attrNameLst>
                                          <p:attrName>style.color</p:attrName>
                                        </p:attrNameLst>
                                      </p:cBhvr>
                                      <p:to>
                                        <a:schemeClr val="tx1"/>
                                      </p:to>
                                    </p:animClr>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5731" y="114942"/>
            <a:ext cx="4191000"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Python Brief Introduction</a:t>
            </a:r>
          </a:p>
        </p:txBody>
      </p:sp>
      <p:sp>
        <p:nvSpPr>
          <p:cNvPr id="2" name="文本框 1"/>
          <p:cNvSpPr txBox="1"/>
          <p:nvPr/>
        </p:nvSpPr>
        <p:spPr>
          <a:xfrm>
            <a:off x="1597911" y="1584066"/>
            <a:ext cx="9149806" cy="4524315"/>
          </a:xfrm>
          <a:prstGeom prst="rect">
            <a:avLst/>
          </a:prstGeom>
          <a:noFill/>
        </p:spPr>
        <p:txBody>
          <a:bodyPr wrap="square" rtlCol="0">
            <a:spAutoFit/>
          </a:bodyPr>
          <a:lstStyle/>
          <a:p>
            <a:r>
              <a:rPr lang="zh-CN" altLang="en-US" dirty="0" smtClean="0"/>
              <a:t>标识符</a:t>
            </a:r>
            <a:endParaRPr lang="en-US" altLang="zh-CN" dirty="0" smtClean="0"/>
          </a:p>
          <a:p>
            <a:r>
              <a:rPr lang="en-US" altLang="zh-CN" dirty="0" smtClean="0"/>
              <a:t>1.</a:t>
            </a:r>
            <a:r>
              <a:rPr lang="zh-CN" altLang="en-US" dirty="0" smtClean="0"/>
              <a:t>第一个字符必须是字母表中字母或下划线</a:t>
            </a:r>
            <a:r>
              <a:rPr lang="en-US" altLang="zh-CN" dirty="0" smtClean="0"/>
              <a:t>_</a:t>
            </a:r>
          </a:p>
          <a:p>
            <a:r>
              <a:rPr lang="en-US" altLang="zh-CN" dirty="0" smtClean="0"/>
              <a:t>2.</a:t>
            </a:r>
            <a:r>
              <a:rPr lang="zh-CN" altLang="en-US" dirty="0" smtClean="0"/>
              <a:t>标识符的其他部分由字母、数字和下划线组成</a:t>
            </a:r>
            <a:endParaRPr lang="en-US" altLang="zh-CN" dirty="0" smtClean="0"/>
          </a:p>
          <a:p>
            <a:r>
              <a:rPr lang="en-US" altLang="zh-CN" dirty="0" smtClean="0"/>
              <a:t>3.</a:t>
            </a:r>
            <a:r>
              <a:rPr lang="zh-CN" altLang="en-US" dirty="0" smtClean="0"/>
              <a:t>标识符对大小写敏感</a:t>
            </a:r>
            <a:endParaRPr lang="en-US" altLang="zh-CN" dirty="0" smtClean="0"/>
          </a:p>
          <a:p>
            <a:endParaRPr lang="en-US" altLang="zh-CN" dirty="0"/>
          </a:p>
          <a:p>
            <a:r>
              <a:rPr lang="zh-CN" altLang="en-US" dirty="0" smtClean="0"/>
              <a:t>赋值</a:t>
            </a:r>
            <a:endParaRPr lang="en-US" altLang="zh-CN" dirty="0" smtClean="0"/>
          </a:p>
          <a:p>
            <a:r>
              <a:rPr lang="zh-CN" altLang="en-US" dirty="0" smtClean="0"/>
              <a:t>将等号右边的值赋给左边</a:t>
            </a:r>
            <a:endParaRPr lang="en-US" altLang="zh-CN" dirty="0" smtClean="0"/>
          </a:p>
          <a:p>
            <a:r>
              <a:rPr lang="zh-CN" altLang="en-US" dirty="0" smtClean="0"/>
              <a:t>同时赋多个值</a:t>
            </a:r>
            <a:endParaRPr lang="en-US" altLang="zh-CN" dirty="0" smtClean="0"/>
          </a:p>
          <a:p>
            <a:endParaRPr lang="en-US" dirty="0"/>
          </a:p>
          <a:p>
            <a:endParaRPr lang="en-US" dirty="0"/>
          </a:p>
          <a:p>
            <a:r>
              <a:rPr lang="zh-CN" altLang="en-US" dirty="0" smtClean="0"/>
              <a:t>行与缩进</a:t>
            </a:r>
            <a:endParaRPr lang="en-US" altLang="zh-CN" dirty="0" smtClean="0"/>
          </a:p>
          <a:p>
            <a:r>
              <a:rPr lang="zh-CN" altLang="en-US" dirty="0" smtClean="0"/>
              <a:t>缩进的空格数是可变的，但是同一个代码块的语句必须包含相同的缩进空格数</a:t>
            </a:r>
            <a:endParaRPr lang="en-US" altLang="zh-CN" dirty="0" smtClean="0"/>
          </a:p>
          <a:p>
            <a:endParaRPr lang="en-US" dirty="0"/>
          </a:p>
          <a:p>
            <a:r>
              <a:rPr lang="zh-CN" altLang="en-US" dirty="0" smtClean="0"/>
              <a:t>数字类型与字符串</a:t>
            </a:r>
            <a:endParaRPr lang="en-US" dirty="0"/>
          </a:p>
          <a:p>
            <a:r>
              <a:rPr lang="zh-CN" altLang="en-US" dirty="0" smtClean="0"/>
              <a:t>示范：创建几个标识符</a:t>
            </a:r>
            <a:endParaRPr lang="en-US" dirty="0"/>
          </a:p>
          <a:p>
            <a:endParaRPr lang="en-US" dirty="0"/>
          </a:p>
        </p:txBody>
      </p:sp>
    </p:spTree>
    <p:extLst>
      <p:ext uri="{BB962C8B-B14F-4D97-AF65-F5344CB8AC3E}">
        <p14:creationId xmlns:p14="http://schemas.microsoft.com/office/powerpoint/2010/main" val="2522774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985</Words>
  <Application>Microsoft Office PowerPoint</Application>
  <PresentationFormat>宽屏</PresentationFormat>
  <Paragraphs>142</Paragraphs>
  <Slides>12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Ao1995 [Student]</dc:creator>
  <cp:lastModifiedBy>LI, Ao1995 [Student]</cp:lastModifiedBy>
  <cp:revision>21</cp:revision>
  <dcterms:created xsi:type="dcterms:W3CDTF">2019-02-12T03:12:58Z</dcterms:created>
  <dcterms:modified xsi:type="dcterms:W3CDTF">2019-02-18T07:17:38Z</dcterms:modified>
</cp:coreProperties>
</file>