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E6B617-8420-473A-8D1E-8F27C97251F6}">
  <a:tblStyle styleId="{06E6B617-8420-473A-8D1E-8F27C9725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46" autoAdjust="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603d7ccc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603d7ccc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6084d5668_0_1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6084d5668_0_1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15be0c6d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15be0c6d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603d7ccc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603d7ccc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603d7ccc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603d7ccc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6084d5668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6084d5668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26084d5668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26084d5668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603d7ccc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2603d7ccc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60eddad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260eddad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603d7ccc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2603d7ccc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dirty="0"/>
              <a:t>relevancia: respuesta es atingente a la </a:t>
            </a:r>
            <a:r>
              <a:rPr lang="es-ES" dirty="0" err="1"/>
              <a:t>query</a:t>
            </a:r>
            <a:r>
              <a:rPr lang="es-ES" dirty="0"/>
              <a:t> original</a:t>
            </a: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dirty="0" err="1"/>
              <a:t>Faithfulnes</a:t>
            </a:r>
            <a:r>
              <a:rPr lang="es-ES" dirty="0"/>
              <a:t>: respuesta puede ser inferida del contexto</a:t>
            </a: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dirty="0"/>
              <a:t>Recall: % </a:t>
            </a:r>
            <a:r>
              <a:rPr lang="es-ES" dirty="0" err="1"/>
              <a:t>claims</a:t>
            </a:r>
            <a:r>
              <a:rPr lang="es-ES" dirty="0"/>
              <a:t> atribuidas al </a:t>
            </a:r>
            <a:r>
              <a:rPr lang="es-ES" dirty="0" err="1"/>
              <a:t>context</a:t>
            </a:r>
            <a:r>
              <a:rPr lang="es-ES" dirty="0"/>
              <a:t> / </a:t>
            </a:r>
            <a:r>
              <a:rPr lang="es-ES" dirty="0" err="1"/>
              <a:t>n°</a:t>
            </a:r>
            <a:r>
              <a:rPr lang="es-ES" dirty="0"/>
              <a:t> </a:t>
            </a:r>
            <a:r>
              <a:rPr lang="es-ES" dirty="0" err="1"/>
              <a:t>claims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603d7ccc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2603d7ccc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 dirty="0"/>
              <a:t>RAG Código Alimentario Argentina</a:t>
            </a:r>
            <a:endParaRPr sz="24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299"/>
            <a:ext cx="4255500" cy="1397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20</a:t>
            </a:r>
            <a:r>
              <a:rPr lang="es" sz="1600" dirty="0"/>
              <a:t> de </a:t>
            </a:r>
            <a:r>
              <a:rPr lang="es" dirty="0"/>
              <a:t>diciembre</a:t>
            </a:r>
            <a:r>
              <a:rPr lang="es" sz="1600" dirty="0"/>
              <a:t>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/>
              <a:t>Max Cruz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/>
              <a:t>Gonzalo Iglesias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/>
              <a:t>Nicolás Sotelo</a:t>
            </a:r>
            <a:endParaRPr sz="10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body" idx="1"/>
          </p:nvPr>
        </p:nvSpPr>
        <p:spPr>
          <a:xfrm>
            <a:off x="760500" y="1830100"/>
            <a:ext cx="81171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dirty="0"/>
              <a:t>Mayor parte del impacto del RAG proviene del chunking y el embedding.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b="1" dirty="0">
                <a:solidFill>
                  <a:schemeClr val="dk1"/>
                </a:solidFill>
              </a:rPr>
              <a:t>Trade-off</a:t>
            </a:r>
            <a:r>
              <a:rPr lang="es" sz="1500" dirty="0"/>
              <a:t> entre un modelo re retrieval simple y rapido vs uno más robusto pero intensivo computacionalmente.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dirty="0"/>
              <a:t>Analizando ambos modelos, podemos ver las siguientes características en nuestro caso:</a:t>
            </a:r>
            <a:endParaRPr sz="15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 b="1" dirty="0">
                <a:solidFill>
                  <a:schemeClr val="accent3"/>
                </a:solidFill>
              </a:rPr>
              <a:t>Modelo Naive</a:t>
            </a:r>
            <a:r>
              <a:rPr lang="es" sz="1200" dirty="0"/>
              <a:t> → Entrega </a:t>
            </a:r>
            <a:r>
              <a:rPr lang="es" sz="1200" b="1" dirty="0">
                <a:solidFill>
                  <a:schemeClr val="accent3"/>
                </a:solidFill>
              </a:rPr>
              <a:t>respuestas más extensas y detalladas</a:t>
            </a:r>
            <a:r>
              <a:rPr lang="es" sz="1200" dirty="0"/>
              <a:t>, con cifras y citas más exactas.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 b="1" dirty="0">
                <a:solidFill>
                  <a:schemeClr val="accent1"/>
                </a:solidFill>
              </a:rPr>
              <a:t>Modelo Advanced </a:t>
            </a:r>
            <a:r>
              <a:rPr lang="es" sz="1200" dirty="0"/>
              <a:t>→ Entrega una </a:t>
            </a:r>
            <a:r>
              <a:rPr lang="es" sz="1200" b="1" dirty="0">
                <a:solidFill>
                  <a:schemeClr val="accent1"/>
                </a:solidFill>
              </a:rPr>
              <a:t>respuesta más condensada, y cualitativa</a:t>
            </a:r>
            <a:r>
              <a:rPr lang="es" sz="1200" dirty="0"/>
              <a:t> más que cuantitativa, usualmente prefiriendo </a:t>
            </a:r>
            <a:r>
              <a:rPr lang="es" sz="1200" b="1" dirty="0">
                <a:solidFill>
                  <a:schemeClr val="accent1"/>
                </a:solidFill>
              </a:rPr>
              <a:t>referenciar artículos en lugar de entregar cifras</a:t>
            </a:r>
            <a:r>
              <a:rPr lang="es" sz="1200" dirty="0"/>
              <a:t> directamente.</a:t>
            </a:r>
            <a:endParaRPr sz="12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dirty="0"/>
              <a:t>Alto apalancamiento en LLMs, lo que aumenta el riesgo de propagación de errores con alucinaciones, sobretodo en etapas tempranas del pipeline.</a:t>
            </a:r>
            <a:endParaRPr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Próximos Pasos</a:t>
            </a:r>
            <a:endParaRPr/>
          </a:p>
        </p:txBody>
      </p:sp>
      <p:sp>
        <p:nvSpPr>
          <p:cNvPr id="381" name="Google Shape;381;p24"/>
          <p:cNvSpPr txBox="1">
            <a:spLocks noGrp="1"/>
          </p:cNvSpPr>
          <p:nvPr>
            <p:ph type="body" idx="1"/>
          </p:nvPr>
        </p:nvSpPr>
        <p:spPr>
          <a:xfrm>
            <a:off x="1001757" y="1526650"/>
            <a:ext cx="7140485" cy="3038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24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ct val="100000"/>
              <a:buChar char="●"/>
            </a:pPr>
            <a:r>
              <a:rPr lang="es" sz="1100" b="1" dirty="0">
                <a:solidFill>
                  <a:srgbClr val="76A5AF"/>
                </a:solidFill>
              </a:rPr>
              <a:t>Mejoramiento Query Inicial</a:t>
            </a:r>
            <a:endParaRPr sz="1100" b="1" dirty="0">
              <a:solidFill>
                <a:srgbClr val="76A5AF"/>
              </a:solidFill>
            </a:endParaRPr>
          </a:p>
          <a:p>
            <a:pPr marL="914400" lvl="1" indent="-3024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s" dirty="0"/>
              <a:t>Enriquecimiento de Query a través de LLM para facilitar el retrieval inicial</a:t>
            </a:r>
            <a:endParaRPr b="1" dirty="0">
              <a:solidFill>
                <a:schemeClr val="accent1"/>
              </a:solidFill>
            </a:endParaRPr>
          </a:p>
          <a:p>
            <a:pPr marL="457200" lvl="0" indent="-3024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s" sz="1100" b="1" dirty="0">
                <a:solidFill>
                  <a:schemeClr val="accent1"/>
                </a:solidFill>
              </a:rPr>
              <a:t>Dense Retrieval Avanzado</a:t>
            </a:r>
            <a:endParaRPr sz="1100" b="1" dirty="0">
              <a:solidFill>
                <a:schemeClr val="accent1"/>
              </a:solidFill>
            </a:endParaRPr>
          </a:p>
          <a:p>
            <a:pPr marL="914400" lvl="1" indent="-3024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Dense Retrieval: Embeddings para capturar similitud semántica.</a:t>
            </a:r>
            <a:endParaRPr dirty="0"/>
          </a:p>
          <a:p>
            <a:pPr marL="914400" lvl="1" indent="-3024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Sparse Retrieval: Indexado con BM25 para aprovechar palabras clave específicas del dominio regulatorio.</a:t>
            </a:r>
            <a:endParaRPr dirty="0"/>
          </a:p>
          <a:p>
            <a:pPr marL="457200" lvl="0" indent="-3024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 b="1" dirty="0">
                <a:solidFill>
                  <a:schemeClr val="dk1"/>
                </a:solidFill>
              </a:rPr>
              <a:t>Filtrado y Priorización de Resultados</a:t>
            </a:r>
            <a:endParaRPr sz="1100" b="1" dirty="0">
              <a:solidFill>
                <a:schemeClr val="dk1"/>
              </a:solidFill>
            </a:endParaRPr>
          </a:p>
          <a:p>
            <a:pPr marL="914400" lvl="1" indent="-3024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Agregar un paso de filtrado con reglas específicas (e.g., keywords normativas) para asegurar que las respuestas estén alineadas con el contenido regulatorio.</a:t>
            </a:r>
          </a:p>
          <a:p>
            <a:pPr marL="914400" lvl="1" indent="-3024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ES" dirty="0"/>
              <a:t>Aprovechamiento de </a:t>
            </a:r>
            <a:r>
              <a:rPr lang="es-ES" dirty="0" err="1"/>
              <a:t>metadata</a:t>
            </a:r>
            <a:r>
              <a:rPr lang="es-ES" dirty="0"/>
              <a:t> para filtrados vía SQL</a:t>
            </a:r>
            <a:endParaRPr dirty="0"/>
          </a:p>
          <a:p>
            <a:pPr marL="914400" lvl="1" indent="-3024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Implementar re-ranker híbrido.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80"/>
              <a:t>Preguntas</a:t>
            </a:r>
            <a:endParaRPr sz="25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 Documentos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5710500" y="1543075"/>
            <a:ext cx="2623800" cy="32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21 documentos PDF.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1.788 páginas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Idioma español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Contenido: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Texto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Tablas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Imágenes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Estructura Jerárquica: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Capítulos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Artículos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825" y="1310075"/>
            <a:ext cx="2623801" cy="374081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/>
          <p:nvPr/>
        </p:nvSpPr>
        <p:spPr>
          <a:xfrm>
            <a:off x="1998725" y="2148925"/>
            <a:ext cx="2652000" cy="348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1998725" y="4051575"/>
            <a:ext cx="2652000" cy="999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Datos</a:t>
            </a:r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1"/>
          </p:nvPr>
        </p:nvSpPr>
        <p:spPr>
          <a:xfrm>
            <a:off x="6210775" y="1974738"/>
            <a:ext cx="28725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Transformar a JSON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Separar textos de tablas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Generar metadatos: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Nombre documento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Página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Capítulo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Artículos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Cantidad de caracteres</a:t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3">
            <a:alphaModFix/>
          </a:blip>
          <a:srcRect r="6454"/>
          <a:stretch/>
        </p:blipFill>
        <p:spPr>
          <a:xfrm>
            <a:off x="198750" y="1749150"/>
            <a:ext cx="2038025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 rotWithShape="1">
          <a:blip r:embed="rId4">
            <a:alphaModFix/>
          </a:blip>
          <a:srcRect t="573" r="5571" b="593"/>
          <a:stretch/>
        </p:blipFill>
        <p:spPr>
          <a:xfrm>
            <a:off x="2618375" y="1826475"/>
            <a:ext cx="3570699" cy="28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/>
          <p:nvPr/>
        </p:nvSpPr>
        <p:spPr>
          <a:xfrm>
            <a:off x="128475" y="1669475"/>
            <a:ext cx="2178600" cy="3383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2382875" y="1669463"/>
            <a:ext cx="3828300" cy="340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>
            <a:spLocks noGrp="1"/>
          </p:cNvSpPr>
          <p:nvPr>
            <p:ph type="body" idx="1"/>
          </p:nvPr>
        </p:nvSpPr>
        <p:spPr>
          <a:xfrm>
            <a:off x="198813" y="1358063"/>
            <a:ext cx="2037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b="1">
                <a:solidFill>
                  <a:schemeClr val="accent1"/>
                </a:solidFill>
              </a:rPr>
              <a:t>Procesamiento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99" name="Google Shape;299;p15"/>
          <p:cNvSpPr txBox="1">
            <a:spLocks noGrp="1"/>
          </p:cNvSpPr>
          <p:nvPr>
            <p:ph type="body" idx="1"/>
          </p:nvPr>
        </p:nvSpPr>
        <p:spPr>
          <a:xfrm>
            <a:off x="2618375" y="1358050"/>
            <a:ext cx="31704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b="1">
                <a:solidFill>
                  <a:schemeClr val="accent3"/>
                </a:solidFill>
              </a:rPr>
              <a:t>Verificación de Contenido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/>
          <p:nvPr/>
        </p:nvSpPr>
        <p:spPr>
          <a:xfrm>
            <a:off x="116200" y="1690425"/>
            <a:ext cx="4623600" cy="190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Chunking</a:t>
            </a:r>
            <a:endParaRPr/>
          </a:p>
        </p:txBody>
      </p:sp>
      <p:sp>
        <p:nvSpPr>
          <p:cNvPr id="306" name="Google Shape;306;p16"/>
          <p:cNvSpPr/>
          <p:nvPr/>
        </p:nvSpPr>
        <p:spPr>
          <a:xfrm>
            <a:off x="4987575" y="1690425"/>
            <a:ext cx="4042200" cy="190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6"/>
          <p:cNvSpPr txBox="1">
            <a:spLocks noGrp="1"/>
          </p:cNvSpPr>
          <p:nvPr>
            <p:ph type="body" idx="1"/>
          </p:nvPr>
        </p:nvSpPr>
        <p:spPr>
          <a:xfrm>
            <a:off x="116200" y="1366050"/>
            <a:ext cx="46236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b="1">
                <a:solidFill>
                  <a:schemeClr val="accent1"/>
                </a:solidFill>
              </a:rPr>
              <a:t>Narrativo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08" name="Google Shape;308;p16"/>
          <p:cNvSpPr txBox="1">
            <a:spLocks noGrp="1"/>
          </p:cNvSpPr>
          <p:nvPr>
            <p:ph type="body" idx="1"/>
          </p:nvPr>
        </p:nvSpPr>
        <p:spPr>
          <a:xfrm>
            <a:off x="4987550" y="1366050"/>
            <a:ext cx="40422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b="1">
                <a:solidFill>
                  <a:schemeClr val="accent3"/>
                </a:solidFill>
              </a:rPr>
              <a:t>Tabular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2659125" y="3776625"/>
            <a:ext cx="189300" cy="1183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6"/>
          <p:cNvSpPr txBox="1">
            <a:spLocks noGrp="1"/>
          </p:cNvSpPr>
          <p:nvPr>
            <p:ph type="body" idx="1"/>
          </p:nvPr>
        </p:nvSpPr>
        <p:spPr>
          <a:xfrm>
            <a:off x="348475" y="4152825"/>
            <a:ext cx="23703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Chunking Jerárquico</a:t>
            </a:r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body" idx="1"/>
          </p:nvPr>
        </p:nvSpPr>
        <p:spPr>
          <a:xfrm>
            <a:off x="2796950" y="3776625"/>
            <a:ext cx="14670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/>
              <a:t>Capítulos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/>
              <a:t>Artículos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/>
              <a:t>Párrafos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/>
              <a:t>Oraciones</a:t>
            </a:r>
            <a:endParaRPr sz="1100"/>
          </a:p>
        </p:txBody>
      </p:sp>
      <p:pic>
        <p:nvPicPr>
          <p:cNvPr id="312" name="Google Shape;312;p16"/>
          <p:cNvPicPr preferRelativeResize="0"/>
          <p:nvPr/>
        </p:nvPicPr>
        <p:blipFill rotWithShape="1">
          <a:blip r:embed="rId3">
            <a:alphaModFix/>
          </a:blip>
          <a:srcRect t="3864"/>
          <a:stretch/>
        </p:blipFill>
        <p:spPr>
          <a:xfrm>
            <a:off x="248050" y="1846200"/>
            <a:ext cx="4359901" cy="16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6"/>
          <p:cNvPicPr preferRelativeResize="0"/>
          <p:nvPr/>
        </p:nvPicPr>
        <p:blipFill rotWithShape="1">
          <a:blip r:embed="rId4">
            <a:alphaModFix/>
          </a:blip>
          <a:srcRect r="1146"/>
          <a:stretch/>
        </p:blipFill>
        <p:spPr>
          <a:xfrm>
            <a:off x="5030225" y="2101137"/>
            <a:ext cx="3956901" cy="99941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6"/>
          <p:cNvSpPr txBox="1">
            <a:spLocks noGrp="1"/>
          </p:cNvSpPr>
          <p:nvPr>
            <p:ph type="body" idx="1"/>
          </p:nvPr>
        </p:nvSpPr>
        <p:spPr>
          <a:xfrm>
            <a:off x="5192475" y="4010775"/>
            <a:ext cx="3632400" cy="6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Longitud Máxima → 750 caracteres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Overlap → 150 caracteres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Chunking - Estadísticas</a:t>
            </a:r>
            <a:endParaRPr/>
          </a:p>
        </p:txBody>
      </p:sp>
      <p:pic>
        <p:nvPicPr>
          <p:cNvPr id="320" name="Google Shape;3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804" y="3065700"/>
            <a:ext cx="2874397" cy="18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950" y="3089250"/>
            <a:ext cx="2867675" cy="1845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17"/>
          <p:cNvGraphicFramePr/>
          <p:nvPr/>
        </p:nvGraphicFramePr>
        <p:xfrm>
          <a:off x="3101400" y="1335300"/>
          <a:ext cx="3665550" cy="1447650"/>
        </p:xfrm>
        <a:graphic>
          <a:graphicData uri="http://schemas.openxmlformats.org/drawingml/2006/table">
            <a:tbl>
              <a:tblPr>
                <a:noFill/>
                <a:tableStyleId>{06E6B617-8420-473A-8D1E-8F27C97251F6}</a:tableStyleId>
              </a:tblPr>
              <a:tblGrid>
                <a:gridCol w="122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Item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>
                          <a:solidFill>
                            <a:schemeClr val="accent1"/>
                          </a:solidFill>
                        </a:rPr>
                        <a:t>Narrativos</a:t>
                      </a:r>
                      <a:endParaRPr sz="7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>
                          <a:solidFill>
                            <a:schemeClr val="accent3"/>
                          </a:solidFill>
                        </a:rPr>
                        <a:t>Tabular</a:t>
                      </a:r>
                      <a:endParaRPr sz="700" b="1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Total Chunks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5.569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1.101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Total Caracteres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4.896.179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15.425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Total Caracteres/Filas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879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14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Avg. Caract/Filas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-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3,54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23" name="Google Shape;3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87363"/>
            <a:ext cx="2830003" cy="180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Embeddings e Indexación</a:t>
            </a:r>
            <a:endParaRPr/>
          </a:p>
        </p:txBody>
      </p:sp>
      <p:pic>
        <p:nvPicPr>
          <p:cNvPr id="329" name="Google Shape;329;p18"/>
          <p:cNvPicPr preferRelativeResize="0"/>
          <p:nvPr/>
        </p:nvPicPr>
        <p:blipFill rotWithShape="1">
          <a:blip r:embed="rId3">
            <a:alphaModFix/>
          </a:blip>
          <a:srcRect l="11312" t="4957" r="10077" b="6827"/>
          <a:stretch/>
        </p:blipFill>
        <p:spPr>
          <a:xfrm>
            <a:off x="7015675" y="2767788"/>
            <a:ext cx="2023326" cy="177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8"/>
          <p:cNvPicPr preferRelativeResize="0"/>
          <p:nvPr/>
        </p:nvPicPr>
        <p:blipFill rotWithShape="1">
          <a:blip r:embed="rId4">
            <a:alphaModFix/>
          </a:blip>
          <a:srcRect l="873" t="2353" r="991"/>
          <a:stretch/>
        </p:blipFill>
        <p:spPr>
          <a:xfrm>
            <a:off x="55300" y="1978700"/>
            <a:ext cx="3329499" cy="282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4124" y="2071588"/>
            <a:ext cx="3329502" cy="263891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 txBox="1">
            <a:spLocks noGrp="1"/>
          </p:cNvSpPr>
          <p:nvPr>
            <p:ph type="body" idx="1"/>
          </p:nvPr>
        </p:nvSpPr>
        <p:spPr>
          <a:xfrm>
            <a:off x="55350" y="1555250"/>
            <a:ext cx="33294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b="1">
                <a:solidFill>
                  <a:schemeClr val="accent1"/>
                </a:solidFill>
              </a:rPr>
              <a:t>Espacio Vectorial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33" name="Google Shape;333;p18"/>
          <p:cNvSpPr txBox="1">
            <a:spLocks noGrp="1"/>
          </p:cNvSpPr>
          <p:nvPr>
            <p:ph type="body" idx="1"/>
          </p:nvPr>
        </p:nvSpPr>
        <p:spPr>
          <a:xfrm>
            <a:off x="3444000" y="1559625"/>
            <a:ext cx="33294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b="1">
                <a:solidFill>
                  <a:schemeClr val="accent3"/>
                </a:solidFill>
              </a:rPr>
              <a:t>Embedding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334" name="Google Shape;334;p18"/>
          <p:cNvSpPr txBox="1">
            <a:spLocks noGrp="1"/>
          </p:cNvSpPr>
          <p:nvPr>
            <p:ph type="body" idx="1"/>
          </p:nvPr>
        </p:nvSpPr>
        <p:spPr>
          <a:xfrm>
            <a:off x="6924900" y="1597875"/>
            <a:ext cx="21141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b="1">
                <a:solidFill>
                  <a:schemeClr val="dk1"/>
                </a:solidFill>
              </a:rPr>
              <a:t>Relaciones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35" name="Google Shape;335;p18"/>
          <p:cNvPicPr preferRelativeResize="0"/>
          <p:nvPr/>
        </p:nvPicPr>
        <p:blipFill rotWithShape="1">
          <a:blip r:embed="rId6">
            <a:alphaModFix/>
          </a:blip>
          <a:srcRect t="8495" r="9942" b="24556"/>
          <a:stretch/>
        </p:blipFill>
        <p:spPr>
          <a:xfrm>
            <a:off x="7015674" y="2131100"/>
            <a:ext cx="2023325" cy="4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Summarization</a:t>
            </a:r>
            <a:endParaRPr/>
          </a:p>
        </p:txBody>
      </p:sp>
      <p:sp>
        <p:nvSpPr>
          <p:cNvPr id="341" name="Google Shape;341;p19"/>
          <p:cNvSpPr txBox="1">
            <a:spLocks noGrp="1"/>
          </p:cNvSpPr>
          <p:nvPr>
            <p:ph type="body" idx="1"/>
          </p:nvPr>
        </p:nvSpPr>
        <p:spPr>
          <a:xfrm>
            <a:off x="3127950" y="1265050"/>
            <a:ext cx="28881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b="1">
                <a:solidFill>
                  <a:schemeClr val="accent1"/>
                </a:solidFill>
              </a:rPr>
              <a:t>Summarization Pipeline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342" name="Google Shape;342;p19"/>
          <p:cNvPicPr preferRelativeResize="0"/>
          <p:nvPr/>
        </p:nvPicPr>
        <p:blipFill>
          <a:blip r:embed="rId3"/>
          <a:srcRect/>
          <a:stretch/>
        </p:blipFill>
        <p:spPr>
          <a:xfrm>
            <a:off x="1557175" y="1575575"/>
            <a:ext cx="6029641" cy="28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9"/>
          <p:cNvSpPr/>
          <p:nvPr/>
        </p:nvSpPr>
        <p:spPr>
          <a:xfrm>
            <a:off x="2262175" y="3810000"/>
            <a:ext cx="788700" cy="36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Query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827891" y="3709383"/>
            <a:ext cx="1067400" cy="539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Response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Benchmark | Naive vs Advanced Retrieval</a:t>
            </a:r>
            <a:endParaRPr/>
          </a:p>
        </p:txBody>
      </p:sp>
      <p:sp>
        <p:nvSpPr>
          <p:cNvPr id="350" name="Google Shape;350;p20"/>
          <p:cNvSpPr txBox="1">
            <a:spLocks noGrp="1"/>
          </p:cNvSpPr>
          <p:nvPr>
            <p:ph type="body" idx="1"/>
          </p:nvPr>
        </p:nvSpPr>
        <p:spPr>
          <a:xfrm>
            <a:off x="6103950" y="1714300"/>
            <a:ext cx="3055800" cy="2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b="1">
                <a:solidFill>
                  <a:schemeClr val="accent1"/>
                </a:solidFill>
              </a:rPr>
              <a:t>Advanced</a:t>
            </a:r>
            <a:r>
              <a:rPr lang="es"/>
              <a:t>: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Respuestas más relevantes y fieles al contenido original.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b="1">
                <a:solidFill>
                  <a:schemeClr val="accent3"/>
                </a:solidFill>
              </a:rPr>
              <a:t>Naive</a:t>
            </a:r>
            <a:r>
              <a:rPr lang="es"/>
              <a:t>: 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Mayor rendimiento de recall en el contexto</a:t>
            </a:r>
            <a:endParaRPr/>
          </a:p>
        </p:txBody>
      </p:sp>
      <p:pic>
        <p:nvPicPr>
          <p:cNvPr id="351" name="Google Shape;3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1813"/>
            <a:ext cx="5799153" cy="266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en Streamlit</a:t>
            </a:r>
            <a:endParaRPr/>
          </a:p>
        </p:txBody>
      </p:sp>
      <p:pic>
        <p:nvPicPr>
          <p:cNvPr id="368" name="Google Shape;3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400" y="805425"/>
            <a:ext cx="3373451" cy="426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69" name="Google Shape;3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100" y="1597875"/>
            <a:ext cx="2981558" cy="32408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Presentación en pantalla (16:9)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Nunito</vt:lpstr>
      <vt:lpstr>Arial</vt:lpstr>
      <vt:lpstr>Maven Pro</vt:lpstr>
      <vt:lpstr>Momentum</vt:lpstr>
      <vt:lpstr>RAG Código Alimentario Argentina</vt:lpstr>
      <vt:lpstr>Exploración  Documentos</vt:lpstr>
      <vt:lpstr>Procesamiento de Datos</vt:lpstr>
      <vt:lpstr>Chunking</vt:lpstr>
      <vt:lpstr>Chunking - Estadísticas</vt:lpstr>
      <vt:lpstr>Embeddings e Indexación</vt:lpstr>
      <vt:lpstr>Summarization</vt:lpstr>
      <vt:lpstr>Benchmark | Naive vs Advanced Retrieval</vt:lpstr>
      <vt:lpstr>Aplicación en Streamlit</vt:lpstr>
      <vt:lpstr>Conclusiones</vt:lpstr>
      <vt:lpstr>Próximos Pasos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 .</dc:creator>
  <cp:lastModifiedBy>Gonzalo Iglesias</cp:lastModifiedBy>
  <cp:revision>1</cp:revision>
  <dcterms:modified xsi:type="dcterms:W3CDTF">2024-12-21T00:12:55Z</dcterms:modified>
</cp:coreProperties>
</file>