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eb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blip>
          <a:srcRect/>
          <a:tile tx="6350" ty="635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hyperlink" Target="https://medium.com/" TargetMode="External"/><Relationship Id="rId1" Type="http://schemas.openxmlformats.org/officeDocument/2006/relationships/slideLayout" Target="../slideLayouts/slideLayout2.xml"/><Relationship Id="rId6" Type="http://schemas.openxmlformats.org/officeDocument/2006/relationships/hyperlink" Target="https://www.ionos.com/digitalguide/" TargetMode="External"/><Relationship Id="rId5" Type="http://schemas.openxmlformats.org/officeDocument/2006/relationships/hyperlink" Target="https://security.stackexchange.com/" TargetMode="External"/><Relationship Id="rId4" Type="http://schemas.openxmlformats.org/officeDocument/2006/relationships/hyperlink" Target="https://en.m.wikipedia.org/wik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763451" y="4409384"/>
            <a:ext cx="10540181"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Sruthika N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	B .Tech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solidFill>
                <a:schemeClr val="bg1"/>
              </a:solidFill>
            </a:endParaRPr>
          </a:p>
          <a:p>
            <a:pPr marL="305435" indent="-305435"/>
            <a:r>
              <a:rPr lang="en-IN"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Future developments of the system will focus on enhancing machine learning algorithms for better predictive accuracy, expanding detection capabilities to cover emerging threats, and improving system integration with existing IT infrastructures. </a:t>
            </a:r>
          </a:p>
          <a:p>
            <a:pPr marL="305435" indent="-305435"/>
            <a:r>
              <a:rPr lang="en-IN"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Additionally, research into new deployment models, such as mobile or IoT devices, will ensure comprehensive protection across all user platforms.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05435" indent="-305435"/>
            <a:endParaRPr lang="en-US" dirty="0">
              <a:solidFill>
                <a:schemeClr val="bg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lvl="0" fontAlgn="base">
              <a:spcBef>
                <a:spcPct val="0"/>
              </a:spcBef>
              <a:spcAft>
                <a:spcPct val="0"/>
              </a:spcAft>
              <a:buFontTx/>
              <a:buChar char="•"/>
            </a:pPr>
            <a:r>
              <a:rPr lang="en-US" sz="1600" dirty="0">
                <a:solidFill>
                  <a:srgbClr val="92D050"/>
                </a:solidFill>
                <a:latin typeface="Arial" panose="020B0604020202020204" pitchFamily="34" charset="0"/>
                <a:ea typeface="Calibri" panose="020F0502020204030204" pitchFamily="34" charset="0"/>
                <a:cs typeface="Arial" panose="020B0604020202020204" pitchFamily="34" charset="0"/>
                <a:hlinkClick r:id="rId2"/>
              </a:rPr>
              <a:t>https://medium.com/</a:t>
            </a:r>
            <a:r>
              <a:rPr lang="en-US" sz="1600" dirty="0">
                <a:solidFill>
                  <a:srgbClr val="92D050"/>
                </a:solidFill>
                <a:latin typeface="Arial" panose="020B0604020202020204" pitchFamily="34" charset="0"/>
                <a:ea typeface="Calibri" panose="020F0502020204030204" pitchFamily="34" charset="0"/>
                <a:cs typeface="Arial" panose="020B0604020202020204" pitchFamily="34" charset="0"/>
              </a:rPr>
              <a:t> </a:t>
            </a:r>
          </a:p>
          <a:p>
            <a:pPr lvl="0" fontAlgn="base">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fontAlgn="base">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r>
              <a:rPr lang="en-US" sz="1600" dirty="0">
                <a:solidFill>
                  <a:srgbClr val="92D050"/>
                </a:solidFill>
                <a:latin typeface="Arial" panose="020B0604020202020204" pitchFamily="34" charset="0"/>
                <a:ea typeface="Calibri" panose="020F0502020204030204" pitchFamily="34" charset="0"/>
                <a:cs typeface="Arial" panose="020B0604020202020204" pitchFamily="34" charset="0"/>
                <a:hlinkClick r:id="rId3"/>
              </a:rPr>
              <a:t>https://www.slideshare.net/</a:t>
            </a: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r>
              <a:rPr lang="en-US" sz="1600" dirty="0">
                <a:solidFill>
                  <a:srgbClr val="92D050"/>
                </a:solidFill>
                <a:latin typeface="Arial" panose="020B0604020202020204" pitchFamily="34" charset="0"/>
                <a:ea typeface="Calibri" panose="020F0502020204030204" pitchFamily="34" charset="0"/>
                <a:cs typeface="Arial" panose="020B0604020202020204" pitchFamily="34" charset="0"/>
                <a:hlinkClick r:id="rId4"/>
              </a:rPr>
              <a:t>https://en.m.wikipedia.org/wiki/</a:t>
            </a: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r>
              <a:rPr lang="en-US" sz="1600" dirty="0">
                <a:solidFill>
                  <a:srgbClr val="92D050"/>
                </a:solidFill>
                <a:latin typeface="Arial" panose="020B0604020202020204" pitchFamily="34" charset="0"/>
                <a:ea typeface="Calibri" panose="020F0502020204030204" pitchFamily="34" charset="0"/>
                <a:cs typeface="Arial" panose="020B0604020202020204" pitchFamily="34" charset="0"/>
                <a:hlinkClick r:id="rId5"/>
              </a:rPr>
              <a:t>https://security.stackexchange.com/</a:t>
            </a: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r>
              <a:rPr lang="en-US" sz="1600" dirty="0">
                <a:solidFill>
                  <a:srgbClr val="92D050"/>
                </a:solidFill>
                <a:latin typeface="Arial" panose="020B0604020202020204" pitchFamily="34" charset="0"/>
                <a:ea typeface="Calibri" panose="020F0502020204030204" pitchFamily="34" charset="0"/>
                <a:cs typeface="Arial" panose="020B0604020202020204" pitchFamily="34" charset="0"/>
                <a:hlinkClick r:id="rId6"/>
              </a:rPr>
              <a:t>https://www.ionos.com/digitalguide</a:t>
            </a:r>
            <a:r>
              <a:rPr lang="en-US" sz="1600" dirty="0" smtClean="0">
                <a:solidFill>
                  <a:srgbClr val="92D050"/>
                </a:solidFill>
                <a:latin typeface="Arial" panose="020B0604020202020204" pitchFamily="34" charset="0"/>
                <a:ea typeface="Calibri" panose="020F0502020204030204" pitchFamily="34" charset="0"/>
                <a:cs typeface="Arial" panose="020B0604020202020204" pitchFamily="34" charset="0"/>
                <a:hlinkClick r:id="rId6"/>
              </a:rPr>
              <a:t>/</a:t>
            </a:r>
            <a:endParaRPr lang="en-US" sz="1600" dirty="0" smtClean="0">
              <a:solidFill>
                <a:srgbClr val="92D050"/>
              </a:solidFill>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buFontTx/>
              <a:buChar char="•"/>
            </a:pPr>
            <a:endParaRPr lang="en-US" sz="1600" dirty="0">
              <a:solidFill>
                <a:srgbClr val="92D050"/>
              </a:solidFill>
              <a:latin typeface="Arial" panose="020B0604020202020204" pitchFamily="34" charset="0"/>
              <a:ea typeface="Calibri" panose="020F0502020204030204" pitchFamily="34" charset="0"/>
              <a:cs typeface="Arial" panose="020B0604020202020204" pitchFamily="34" charset="0"/>
            </a:endParaRPr>
          </a:p>
          <a:p>
            <a:pPr eaLnBrk="0" fontAlgn="base" hangingPunct="0">
              <a:spcBef>
                <a:spcPct val="0"/>
              </a:spcBef>
              <a:spcAft>
                <a:spcPct val="0"/>
              </a:spcAft>
              <a:buFontTx/>
              <a:buChar char="•"/>
            </a:pPr>
            <a:r>
              <a:rPr lang="en-IN" sz="1600" dirty="0">
                <a:solidFill>
                  <a:srgbClr val="92D050"/>
                </a:solidFill>
                <a:latin typeface="Arial" panose="020B0604020202020204" pitchFamily="34" charset="0"/>
                <a:ea typeface="Calibri" panose="020F0502020204030204" pitchFamily="34" charset="0"/>
                <a:cs typeface="Arial" panose="020B0604020202020204" pitchFamily="34" charset="0"/>
              </a:rPr>
              <a:t>https://github.com/techtrainer20/TNSDC/blob/main/links.txt</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bg2"/>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bg1"/>
                </a:solidFill>
                <a:latin typeface="Arial"/>
                <a:ea typeface="+mn-lt"/>
                <a:cs typeface="Arial"/>
              </a:rPr>
              <a:t>Problem Statement </a:t>
            </a:r>
            <a:endParaRPr lang="en-US" dirty="0">
              <a:solidFill>
                <a:schemeClr val="bg1"/>
              </a:solidFill>
              <a:latin typeface="Arial"/>
              <a:cs typeface="Arial"/>
            </a:endParaRPr>
          </a:p>
          <a:p>
            <a:pPr marL="305435" indent="-305435"/>
            <a:r>
              <a:rPr lang="en-US" sz="2000" b="1" dirty="0">
                <a:solidFill>
                  <a:schemeClr val="bg1"/>
                </a:solidFill>
                <a:latin typeface="Arial"/>
                <a:ea typeface="+mn-lt"/>
                <a:cs typeface="Arial"/>
              </a:rPr>
              <a:t>Proposed System/Solution</a:t>
            </a:r>
            <a:endParaRPr lang="en-US" dirty="0">
              <a:solidFill>
                <a:schemeClr val="bg1"/>
              </a:solidFill>
              <a:latin typeface="Arial"/>
              <a:cs typeface="Arial"/>
            </a:endParaRPr>
          </a:p>
          <a:p>
            <a:pPr marL="305435" indent="-305435"/>
            <a:r>
              <a:rPr lang="en-US" sz="2000" b="1" dirty="0">
                <a:solidFill>
                  <a:schemeClr val="bg1"/>
                </a:solidFill>
                <a:latin typeface="Arial"/>
                <a:ea typeface="+mn-lt"/>
                <a:cs typeface="Calibri"/>
              </a:rPr>
              <a:t>System </a:t>
            </a:r>
            <a:r>
              <a:rPr lang="en-US" sz="2000" b="1" dirty="0">
                <a:solidFill>
                  <a:schemeClr val="bg1"/>
                </a:solidFill>
                <a:latin typeface="Arial"/>
                <a:ea typeface="+mn-lt"/>
                <a:cs typeface="+mn-lt"/>
              </a:rPr>
              <a:t>Development Approach </a:t>
            </a:r>
            <a:r>
              <a:rPr lang="en-US" sz="2000" dirty="0">
                <a:solidFill>
                  <a:schemeClr val="bg1"/>
                </a:solidFill>
                <a:latin typeface="Arial"/>
                <a:ea typeface="+mn-lt"/>
                <a:cs typeface="+mn-lt"/>
              </a:rPr>
              <a:t>(Technology Used) </a:t>
            </a:r>
            <a:endParaRPr lang="en-US" dirty="0">
              <a:solidFill>
                <a:schemeClr val="bg1"/>
              </a:solidFill>
              <a:latin typeface="Arial"/>
              <a:ea typeface="+mn-lt"/>
              <a:cs typeface="+mn-lt"/>
            </a:endParaRPr>
          </a:p>
          <a:p>
            <a:pPr marL="305435" indent="-305435"/>
            <a:r>
              <a:rPr lang="en-US" sz="2000" b="1" dirty="0">
                <a:solidFill>
                  <a:schemeClr val="bg1"/>
                </a:solidFill>
                <a:latin typeface="Arial"/>
                <a:ea typeface="+mn-lt"/>
                <a:cs typeface="+mn-lt"/>
              </a:rPr>
              <a:t>Algorithm &amp; Deployment  </a:t>
            </a:r>
            <a:endParaRPr lang="en-US" dirty="0">
              <a:solidFill>
                <a:schemeClr val="bg1"/>
              </a:solidFill>
              <a:latin typeface="Arial"/>
              <a:cs typeface="Calibri"/>
            </a:endParaRPr>
          </a:p>
          <a:p>
            <a:pPr marL="305435" indent="-305435"/>
            <a:r>
              <a:rPr lang="en-US" sz="2000" b="1" dirty="0">
                <a:solidFill>
                  <a:schemeClr val="bg1"/>
                </a:solidFill>
                <a:latin typeface="Arial"/>
                <a:ea typeface="+mn-lt"/>
                <a:cs typeface="Arial"/>
              </a:rPr>
              <a:t>Result (Output Image)</a:t>
            </a:r>
          </a:p>
          <a:p>
            <a:pPr marL="305435" indent="-305435"/>
            <a:r>
              <a:rPr lang="en-US" sz="2000" b="1" dirty="0">
                <a:solidFill>
                  <a:schemeClr val="bg1"/>
                </a:solidFill>
                <a:latin typeface="Arial"/>
                <a:ea typeface="+mn-lt"/>
                <a:cs typeface="Arial"/>
              </a:rPr>
              <a:t>Conclusion</a:t>
            </a:r>
            <a:endParaRPr lang="en-US" dirty="0">
              <a:solidFill>
                <a:schemeClr val="bg1"/>
              </a:solidFill>
              <a:latin typeface="Arial"/>
              <a:cs typeface="Arial"/>
            </a:endParaRPr>
          </a:p>
          <a:p>
            <a:pPr marL="305435" indent="-305435"/>
            <a:r>
              <a:rPr lang="en-US" sz="2000" b="1" dirty="0">
                <a:solidFill>
                  <a:schemeClr val="bg1"/>
                </a:solidFill>
                <a:latin typeface="Arial"/>
                <a:ea typeface="+mn-lt"/>
                <a:cs typeface="Arial"/>
              </a:rPr>
              <a:t>Future Scope</a:t>
            </a:r>
          </a:p>
          <a:p>
            <a:pPr marL="305435" indent="-305435"/>
            <a:r>
              <a:rPr lang="en-US" sz="2000" b="1" dirty="0">
                <a:solidFill>
                  <a:schemeClr val="bg1"/>
                </a:solidFill>
                <a:latin typeface="Arial"/>
                <a:ea typeface="+mn-lt"/>
                <a:cs typeface="Arial"/>
              </a:rPr>
              <a:t>References</a:t>
            </a:r>
            <a:endParaRPr lang="en-US" dirty="0">
              <a:solidFill>
                <a:schemeClr val="bg1"/>
              </a:solidFill>
              <a:latin typeface="Arial"/>
              <a:cs typeface="Arial"/>
            </a:endParaRPr>
          </a:p>
          <a:p>
            <a:pPr marL="305435" indent="-305435"/>
            <a:endParaRPr lang="en-US" dirty="0">
              <a:latin typeface="Arial"/>
              <a:cs typeface="Aria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783" y="774709"/>
            <a:ext cx="4882437" cy="221864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nSpc>
                <a:spcPct val="100000"/>
              </a:lnSpc>
              <a:buNone/>
            </a:pPr>
            <a:r>
              <a:rPr lang="en-US" sz="1800" dirty="0">
                <a:solidFill>
                  <a:schemeClr val="bg1"/>
                </a:solidFill>
                <a:latin typeface="Arial" panose="020B0604020202020204" pitchFamily="34" charset="0"/>
              </a:rPr>
              <a:t>In many IT infrastructure organizations now-a-days, data security and data recovery are the most</a:t>
            </a:r>
          </a:p>
          <a:p>
            <a:pPr marL="0" indent="0">
              <a:lnSpc>
                <a:spcPct val="100000"/>
              </a:lnSpc>
              <a:buNone/>
            </a:pPr>
            <a:r>
              <a:rPr lang="en-US" sz="1800" dirty="0">
                <a:solidFill>
                  <a:schemeClr val="bg1"/>
                </a:solidFill>
                <a:latin typeface="Arial" panose="020B0604020202020204" pitchFamily="34" charset="0"/>
              </a:rPr>
              <a:t>important factors which is basically deployed in Computer Forensics. Computer forensics consists of</a:t>
            </a:r>
          </a:p>
          <a:p>
            <a:pPr marL="0" indent="0">
              <a:lnSpc>
                <a:spcPct val="100000"/>
              </a:lnSpc>
              <a:buNone/>
            </a:pPr>
            <a:r>
              <a:rPr lang="en-US" sz="1800" dirty="0">
                <a:solidFill>
                  <a:schemeClr val="bg1"/>
                </a:solidFill>
                <a:latin typeface="Arial" panose="020B0604020202020204" pitchFamily="34" charset="0"/>
              </a:rPr>
              <a:t>the art of examining digital media to preserve, recover and analyze the data in an effective manner.</a:t>
            </a:r>
          </a:p>
          <a:p>
            <a:pPr marL="0" indent="0">
              <a:lnSpc>
                <a:spcPct val="100000"/>
              </a:lnSpc>
              <a:buNone/>
            </a:pPr>
            <a:r>
              <a:rPr lang="en-US" sz="1800" dirty="0">
                <a:solidFill>
                  <a:schemeClr val="bg1"/>
                </a:solidFill>
                <a:latin typeface="Arial" panose="020B0604020202020204" pitchFamily="34" charset="0"/>
              </a:rPr>
              <a:t>There are many cases where data recovery is required essentially. So by using </a:t>
            </a:r>
            <a:r>
              <a:rPr lang="en-US" sz="1800" dirty="0" err="1">
                <a:solidFill>
                  <a:schemeClr val="bg1"/>
                </a:solidFill>
                <a:latin typeface="Arial" panose="020B0604020202020204" pitchFamily="34" charset="0"/>
              </a:rPr>
              <a:t>keylogger</a:t>
            </a:r>
            <a:r>
              <a:rPr lang="en-US" sz="1800" dirty="0">
                <a:solidFill>
                  <a:schemeClr val="bg1"/>
                </a:solidFill>
                <a:latin typeface="Arial" panose="020B0604020202020204" pitchFamily="34" charset="0"/>
              </a:rPr>
              <a:t> application</a:t>
            </a:r>
          </a:p>
          <a:p>
            <a:pPr marL="0" indent="0">
              <a:lnSpc>
                <a:spcPct val="100000"/>
              </a:lnSpc>
              <a:buNone/>
            </a:pPr>
            <a:r>
              <a:rPr lang="en-US" sz="1800" dirty="0">
                <a:solidFill>
                  <a:schemeClr val="bg1"/>
                </a:solidFill>
                <a:latin typeface="Arial" panose="020B0604020202020204" pitchFamily="34" charset="0"/>
              </a:rPr>
              <a:t>users can retrieve data in the time of disaster and damaging of working file due to loss of power etc.</a:t>
            </a:r>
          </a:p>
          <a:p>
            <a:pPr marL="0" indent="0">
              <a:lnSpc>
                <a:spcPct val="100000"/>
              </a:lnSpc>
              <a:buNone/>
            </a:pPr>
            <a:r>
              <a:rPr lang="en-US" sz="1800" dirty="0" err="1">
                <a:solidFill>
                  <a:schemeClr val="bg1"/>
                </a:solidFill>
                <a:latin typeface="Arial" panose="020B0604020202020204" pitchFamily="34" charset="0"/>
              </a:rPr>
              <a:t>Keyloggers</a:t>
            </a:r>
            <a:r>
              <a:rPr lang="en-US" sz="1800" dirty="0">
                <a:solidFill>
                  <a:schemeClr val="bg1"/>
                </a:solidFill>
                <a:latin typeface="Arial" panose="020B0604020202020204" pitchFamily="34" charset="0"/>
              </a:rPr>
              <a:t> are specially effective in monitoring ongoing crimes. This is a surveillance application</a:t>
            </a:r>
          </a:p>
          <a:p>
            <a:pPr marL="0" indent="0">
              <a:lnSpc>
                <a:spcPct val="100000"/>
              </a:lnSpc>
              <a:buNone/>
            </a:pPr>
            <a:r>
              <a:rPr lang="en-US" sz="1800" dirty="0">
                <a:solidFill>
                  <a:schemeClr val="bg1"/>
                </a:solidFill>
                <a:latin typeface="Arial" panose="020B0604020202020204" pitchFamily="34" charset="0"/>
              </a:rPr>
              <a:t>used to track the users which log keystrokes, uses log files to retrieve information, capture a record</a:t>
            </a:r>
          </a:p>
          <a:p>
            <a:pPr marL="0" indent="0">
              <a:lnSpc>
                <a:spcPct val="100000"/>
              </a:lnSpc>
              <a:buNone/>
            </a:pPr>
            <a:r>
              <a:rPr lang="en-US" sz="1800" dirty="0">
                <a:solidFill>
                  <a:schemeClr val="bg1"/>
                </a:solidFill>
                <a:latin typeface="Arial" panose="020B0604020202020204" pitchFamily="34" charset="0"/>
              </a:rPr>
              <a:t>of all typed keys. The collected information is saved on the system as a hidden file or emailed to the</a:t>
            </a:r>
          </a:p>
          <a:p>
            <a:pPr marL="0" indent="0">
              <a:lnSpc>
                <a:spcPct val="100000"/>
              </a:lnSpc>
              <a:buNone/>
            </a:pPr>
            <a:r>
              <a:rPr lang="en-US" sz="1800" dirty="0">
                <a:solidFill>
                  <a:schemeClr val="bg1"/>
                </a:solidFill>
                <a:latin typeface="Arial" panose="020B0604020202020204" pitchFamily="34" charset="0"/>
              </a:rPr>
              <a:t>Admin or the forensic analyst.</a:t>
            </a:r>
            <a:endParaRPr lang="en-IN" dirty="0">
              <a:solidFill>
                <a:schemeClr val="bg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91920"/>
            <a:ext cx="11613485" cy="5259431"/>
          </a:xfrm>
        </p:spPr>
        <p:txBody>
          <a:bodyPr vert="horz" lIns="91440" tIns="45720" rIns="91440" bIns="45720" rtlCol="0" anchor="ctr">
            <a:noAutofit/>
          </a:bodyPr>
          <a:lstStyle/>
          <a:p>
            <a:pPr marL="0" indent="0">
              <a:spcBef>
                <a:spcPts val="0"/>
              </a:spcBef>
              <a:spcAft>
                <a:spcPts val="0"/>
              </a:spcAft>
              <a:buNone/>
            </a:pPr>
            <a:r>
              <a:rPr lang="en-US" sz="1600" dirty="0">
                <a:solidFill>
                  <a:schemeClr val="bg1"/>
                </a:solidFill>
                <a:latin typeface="Arial" panose="020B0604020202020204" pitchFamily="34" charset="0"/>
              </a:rPr>
              <a:t>The main objective of this document is to illustrate the requirements of the project </a:t>
            </a:r>
            <a:r>
              <a:rPr lang="en-US" sz="1600" dirty="0" err="1">
                <a:solidFill>
                  <a:schemeClr val="bg1"/>
                </a:solidFill>
                <a:latin typeface="Arial" panose="020B0604020202020204" pitchFamily="34" charset="0"/>
              </a:rPr>
              <a:t>Keylogger</a:t>
            </a:r>
            <a:r>
              <a:rPr lang="en-US" sz="1600" dirty="0">
                <a:solidFill>
                  <a:schemeClr val="bg1"/>
                </a:solidFill>
                <a:latin typeface="Arial" panose="020B0604020202020204" pitchFamily="34" charset="0"/>
              </a:rPr>
              <a:t>. Now-</a:t>
            </a:r>
          </a:p>
          <a:p>
            <a:pPr marL="0" indent="0">
              <a:spcBef>
                <a:spcPts val="0"/>
              </a:spcBef>
              <a:spcAft>
                <a:spcPts val="0"/>
              </a:spcAft>
              <a:buNone/>
            </a:pPr>
            <a:r>
              <a:rPr lang="en-US" sz="1600" dirty="0">
                <a:solidFill>
                  <a:schemeClr val="bg1"/>
                </a:solidFill>
                <a:latin typeface="Arial" panose="020B0604020202020204" pitchFamily="34" charset="0"/>
              </a:rPr>
              <a:t>a-days IT business infrastructures are mostly in need of the cyber security factor that is Computer</a:t>
            </a:r>
          </a:p>
          <a:p>
            <a:pPr marL="0" indent="0">
              <a:spcBef>
                <a:spcPts val="0"/>
              </a:spcBef>
              <a:spcAft>
                <a:spcPts val="0"/>
              </a:spcAft>
              <a:buNone/>
            </a:pPr>
            <a:r>
              <a:rPr lang="en-US" sz="1600" dirty="0">
                <a:solidFill>
                  <a:schemeClr val="bg1"/>
                </a:solidFill>
                <a:latin typeface="Arial" panose="020B0604020202020204" pitchFamily="34" charset="0"/>
              </a:rPr>
              <a:t>Forensics. </a:t>
            </a:r>
            <a:r>
              <a:rPr lang="en-US" sz="1600" dirty="0" err="1">
                <a:solidFill>
                  <a:schemeClr val="bg1"/>
                </a:solidFill>
                <a:latin typeface="Arial" panose="020B0604020202020204" pitchFamily="34" charset="0"/>
              </a:rPr>
              <a:t>Keyloggers</a:t>
            </a:r>
            <a:r>
              <a:rPr lang="en-US" sz="1600" dirty="0">
                <a:solidFill>
                  <a:schemeClr val="bg1"/>
                </a:solidFill>
                <a:latin typeface="Arial" panose="020B0604020202020204" pitchFamily="34" charset="0"/>
              </a:rPr>
              <a:t> can effectively assist a computer forensics analyst in the examination of</a:t>
            </a:r>
          </a:p>
          <a:p>
            <a:pPr marL="0" indent="0">
              <a:spcBef>
                <a:spcPts val="0"/>
              </a:spcBef>
              <a:spcAft>
                <a:spcPts val="0"/>
              </a:spcAft>
              <a:buNone/>
            </a:pPr>
            <a:r>
              <a:rPr lang="en-US" sz="1600" dirty="0">
                <a:solidFill>
                  <a:schemeClr val="bg1"/>
                </a:solidFill>
                <a:latin typeface="Arial" panose="020B0604020202020204" pitchFamily="34" charset="0"/>
              </a:rPr>
              <a:t>digital media.</a:t>
            </a:r>
          </a:p>
          <a:p>
            <a:pPr marL="0" indent="0">
              <a:spcBef>
                <a:spcPts val="0"/>
              </a:spcBef>
              <a:spcAft>
                <a:spcPts val="0"/>
              </a:spcAft>
              <a:buNone/>
            </a:pPr>
            <a:r>
              <a:rPr lang="en-US" sz="1600" dirty="0">
                <a:solidFill>
                  <a:schemeClr val="bg1"/>
                </a:solidFill>
                <a:latin typeface="Arial" panose="020B0604020202020204" pitchFamily="34" charset="0"/>
              </a:rPr>
              <a:t>Keystroke loggers are available in software and hardware form, and are used to capture and compile</a:t>
            </a:r>
          </a:p>
          <a:p>
            <a:pPr marL="0" indent="0">
              <a:spcBef>
                <a:spcPts val="0"/>
              </a:spcBef>
              <a:spcAft>
                <a:spcPts val="0"/>
              </a:spcAft>
              <a:buNone/>
            </a:pPr>
            <a:r>
              <a:rPr lang="en-US" sz="1600" dirty="0">
                <a:solidFill>
                  <a:schemeClr val="bg1"/>
                </a:solidFill>
                <a:latin typeface="Arial" panose="020B0604020202020204" pitchFamily="34" charset="0"/>
              </a:rPr>
              <a:t>a record of all typed keys. The information gathered from a keystroke logger can be saved on the</a:t>
            </a:r>
          </a:p>
          <a:p>
            <a:pPr marL="0" indent="0">
              <a:spcBef>
                <a:spcPts val="0"/>
              </a:spcBef>
              <a:spcAft>
                <a:spcPts val="0"/>
              </a:spcAft>
              <a:buNone/>
            </a:pPr>
            <a:r>
              <a:rPr lang="en-US" sz="1600" dirty="0">
                <a:solidFill>
                  <a:schemeClr val="bg1"/>
                </a:solidFill>
                <a:latin typeface="Arial" panose="020B0604020202020204" pitchFamily="34" charset="0"/>
              </a:rPr>
              <a:t>system as a hidden </a:t>
            </a:r>
            <a:r>
              <a:rPr lang="en-US" sz="1600" dirty="0" smtClean="0">
                <a:solidFill>
                  <a:schemeClr val="bg1"/>
                </a:solidFill>
                <a:latin typeface="Arial" panose="020B0604020202020204" pitchFamily="34" charset="0"/>
              </a:rPr>
              <a:t>file Generic </a:t>
            </a:r>
            <a:r>
              <a:rPr lang="en-US" sz="1600" dirty="0">
                <a:solidFill>
                  <a:schemeClr val="bg1"/>
                </a:solidFill>
                <a:latin typeface="Arial" panose="020B0604020202020204" pitchFamily="34" charset="0"/>
              </a:rPr>
              <a:t>keystroke</a:t>
            </a:r>
          </a:p>
          <a:p>
            <a:pPr marL="0" indent="0">
              <a:spcBef>
                <a:spcPts val="0"/>
              </a:spcBef>
              <a:spcAft>
                <a:spcPts val="0"/>
              </a:spcAft>
              <a:buNone/>
            </a:pPr>
            <a:r>
              <a:rPr lang="en-US" sz="1600" dirty="0">
                <a:solidFill>
                  <a:schemeClr val="bg1"/>
                </a:solidFill>
                <a:latin typeface="Arial" panose="020B0604020202020204" pitchFamily="34" charset="0"/>
              </a:rPr>
              <a:t>loggers typically record the keystrokes associated with the keyboard typing. Advanced keystroke</a:t>
            </a:r>
          </a:p>
          <a:p>
            <a:pPr marL="0" indent="0">
              <a:spcBef>
                <a:spcPts val="0"/>
              </a:spcBef>
              <a:spcAft>
                <a:spcPts val="0"/>
              </a:spcAft>
              <a:buNone/>
            </a:pPr>
            <a:r>
              <a:rPr lang="en-US" sz="1600" dirty="0">
                <a:solidFill>
                  <a:schemeClr val="bg1"/>
                </a:solidFill>
                <a:latin typeface="Arial" panose="020B0604020202020204" pitchFamily="34" charset="0"/>
              </a:rPr>
              <a:t>loggers have many additional features. Our project </a:t>
            </a:r>
            <a:r>
              <a:rPr lang="en-US" sz="1600" dirty="0" err="1">
                <a:solidFill>
                  <a:schemeClr val="bg1"/>
                </a:solidFill>
                <a:latin typeface="Arial" panose="020B0604020202020204" pitchFamily="34" charset="0"/>
              </a:rPr>
              <a:t>keylogger</a:t>
            </a:r>
            <a:r>
              <a:rPr lang="en-US" sz="1600" dirty="0">
                <a:solidFill>
                  <a:schemeClr val="bg1"/>
                </a:solidFill>
                <a:latin typeface="Arial" panose="020B0604020202020204" pitchFamily="34" charset="0"/>
              </a:rPr>
              <a:t> has the following features;</a:t>
            </a:r>
          </a:p>
          <a:p>
            <a:pPr marL="0" indent="0">
              <a:spcBef>
                <a:spcPts val="0"/>
              </a:spcBef>
              <a:spcAft>
                <a:spcPts val="0"/>
              </a:spcAft>
              <a:buNone/>
            </a:pPr>
            <a:r>
              <a:rPr lang="en-US" sz="1600" dirty="0">
                <a:solidFill>
                  <a:schemeClr val="bg1"/>
                </a:solidFill>
                <a:latin typeface="Arial" panose="020B0604020202020204" pitchFamily="34" charset="0"/>
              </a:rPr>
              <a:t> Monitors Keystrokes</a:t>
            </a:r>
          </a:p>
          <a:p>
            <a:pPr marL="0" indent="0">
              <a:spcBef>
                <a:spcPts val="0"/>
              </a:spcBef>
              <a:spcAft>
                <a:spcPts val="0"/>
              </a:spcAft>
              <a:buNone/>
            </a:pPr>
            <a:r>
              <a:rPr lang="en-US" sz="1600" dirty="0" smtClean="0">
                <a:solidFill>
                  <a:schemeClr val="bg1"/>
                </a:solidFill>
                <a:latin typeface="Arial" panose="020B0604020202020204" pitchFamily="34" charset="0"/>
              </a:rPr>
              <a:t> </a:t>
            </a:r>
            <a:r>
              <a:rPr lang="en-US" sz="1600" dirty="0">
                <a:solidFill>
                  <a:schemeClr val="bg1"/>
                </a:solidFill>
                <a:latin typeface="Arial" panose="020B0604020202020204" pitchFamily="34" charset="0"/>
              </a:rPr>
              <a:t>Logs keystrokes including special keys</a:t>
            </a:r>
          </a:p>
          <a:p>
            <a:pPr marL="0" indent="0">
              <a:spcBef>
                <a:spcPts val="0"/>
              </a:spcBef>
              <a:spcAft>
                <a:spcPts val="0"/>
              </a:spcAft>
              <a:buNone/>
            </a:pPr>
            <a:r>
              <a:rPr lang="en-US" sz="1600" dirty="0" err="1">
                <a:solidFill>
                  <a:schemeClr val="bg1"/>
                </a:solidFill>
                <a:latin typeface="Arial" panose="020B0604020202020204" pitchFamily="34" charset="0"/>
              </a:rPr>
              <a:t>Keyloggers</a:t>
            </a:r>
            <a:r>
              <a:rPr lang="en-US" sz="1600" dirty="0">
                <a:solidFill>
                  <a:schemeClr val="bg1"/>
                </a:solidFill>
                <a:latin typeface="Arial" panose="020B0604020202020204" pitchFamily="34" charset="0"/>
              </a:rPr>
              <a:t> have the advantage of collecting information before it is encrypted; thus making a</a:t>
            </a:r>
          </a:p>
          <a:p>
            <a:pPr marL="0" indent="0">
              <a:spcBef>
                <a:spcPts val="0"/>
              </a:spcBef>
              <a:spcAft>
                <a:spcPts val="0"/>
              </a:spcAft>
              <a:buNone/>
            </a:pPr>
            <a:r>
              <a:rPr lang="en-US" sz="1600" dirty="0">
                <a:solidFill>
                  <a:schemeClr val="bg1"/>
                </a:solidFill>
                <a:latin typeface="Arial" panose="020B0604020202020204" pitchFamily="34" charset="0"/>
              </a:rPr>
              <a:t>forensic analyst’s job easier. Most </a:t>
            </a:r>
            <a:r>
              <a:rPr lang="en-US" sz="1600" dirty="0" err="1">
                <a:solidFill>
                  <a:schemeClr val="bg1"/>
                </a:solidFill>
                <a:latin typeface="Arial" panose="020B0604020202020204" pitchFamily="34" charset="0"/>
              </a:rPr>
              <a:t>keyloggers</a:t>
            </a:r>
            <a:r>
              <a:rPr lang="en-US" sz="1600" dirty="0">
                <a:solidFill>
                  <a:schemeClr val="bg1"/>
                </a:solidFill>
                <a:latin typeface="Arial" panose="020B0604020202020204" pitchFamily="34" charset="0"/>
              </a:rPr>
              <a:t> show no signs of any intrusion within the system</a:t>
            </a:r>
          </a:p>
          <a:p>
            <a:pPr marL="0" indent="0">
              <a:spcBef>
                <a:spcPts val="0"/>
              </a:spcBef>
              <a:spcAft>
                <a:spcPts val="0"/>
              </a:spcAft>
              <a:buNone/>
            </a:pPr>
            <a:r>
              <a:rPr lang="en-US" sz="1600" dirty="0">
                <a:solidFill>
                  <a:schemeClr val="bg1"/>
                </a:solidFill>
                <a:latin typeface="Arial" panose="020B0604020202020204" pitchFamily="34" charset="0"/>
              </a:rPr>
              <a:t>allowing for them to gain typed information without anyone having knowledge of its actions except</a:t>
            </a:r>
          </a:p>
          <a:p>
            <a:pPr marL="0" indent="0">
              <a:spcBef>
                <a:spcPts val="0"/>
              </a:spcBef>
              <a:spcAft>
                <a:spcPts val="0"/>
              </a:spcAft>
              <a:buNone/>
            </a:pPr>
            <a:r>
              <a:rPr lang="en-US" sz="1600" dirty="0">
                <a:solidFill>
                  <a:schemeClr val="bg1"/>
                </a:solidFill>
                <a:latin typeface="Arial" panose="020B0604020202020204" pitchFamily="34" charset="0"/>
              </a:rPr>
              <a:t>the user who use it. </a:t>
            </a:r>
            <a:r>
              <a:rPr lang="en-US" sz="1600" dirty="0" err="1">
                <a:solidFill>
                  <a:schemeClr val="bg1"/>
                </a:solidFill>
                <a:latin typeface="Arial" panose="020B0604020202020204" pitchFamily="34" charset="0"/>
              </a:rPr>
              <a:t>Keyloggers</a:t>
            </a:r>
            <a:r>
              <a:rPr lang="en-US" sz="1600" dirty="0">
                <a:solidFill>
                  <a:schemeClr val="bg1"/>
                </a:solidFill>
                <a:latin typeface="Arial" panose="020B0604020202020204" pitchFamily="34" charset="0"/>
              </a:rPr>
              <a:t> incorporate a wide array of cyber security issues and provide a</a:t>
            </a:r>
          </a:p>
          <a:p>
            <a:pPr marL="0" indent="0">
              <a:spcBef>
                <a:spcPts val="0"/>
              </a:spcBef>
              <a:spcAft>
                <a:spcPts val="0"/>
              </a:spcAft>
              <a:buNone/>
            </a:pPr>
            <a:r>
              <a:rPr lang="en-US" sz="1600" dirty="0">
                <a:solidFill>
                  <a:schemeClr val="bg1"/>
                </a:solidFill>
                <a:latin typeface="Arial" panose="020B0604020202020204" pitchFamily="34" charset="0"/>
              </a:rPr>
              <a:t>practical approach to understand topics such as attacker goals, varieties of malware and their</a:t>
            </a:r>
          </a:p>
          <a:p>
            <a:pPr marL="0" indent="0">
              <a:spcBef>
                <a:spcPts val="0"/>
              </a:spcBef>
              <a:spcAft>
                <a:spcPts val="0"/>
              </a:spcAft>
              <a:buNone/>
            </a:pPr>
            <a:r>
              <a:rPr lang="en-US" sz="1600" dirty="0">
                <a:solidFill>
                  <a:schemeClr val="bg1"/>
                </a:solidFill>
                <a:latin typeface="Arial" panose="020B0604020202020204" pitchFamily="34" charset="0"/>
              </a:rPr>
              <a:t>implementation, the role of malware in infecting and how stealth is archived in an infected system.</a:t>
            </a:r>
            <a:r>
              <a:rPr lang="en-US" sz="1100" dirty="0">
                <a:solidFill>
                  <a:schemeClr val="bg1"/>
                </a:solidFill>
              </a:rPr>
              <a:t/>
            </a:r>
            <a:br>
              <a:rPr lang="en-US" sz="1100" dirty="0">
                <a:solidFill>
                  <a:schemeClr val="bg1"/>
                </a:solidFill>
              </a:rPr>
            </a:br>
            <a:endParaRPr lang="en-IN" sz="1100" b="1" dirty="0">
              <a:solidFill>
                <a:schemeClr val="bg1"/>
              </a:solidFill>
              <a:latin typeface="Calibri"/>
              <a:cs typeface="Calibri"/>
            </a:endParaRPr>
          </a:p>
          <a:p>
            <a:pPr marL="0" indent="0">
              <a:buNone/>
            </a:pPr>
            <a:endParaRPr lang="en-IN" sz="1600" dirty="0">
              <a:solidFill>
                <a:schemeClr val="bg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600" b="1" dirty="0" smtClean="0">
                <a:solidFill>
                  <a:schemeClr val="bg1"/>
                </a:solidFill>
                <a:latin typeface="Arial" panose="020B0604020202020204" pitchFamily="34" charset="0"/>
                <a:cs typeface="Arial" panose="020B0604020202020204" pitchFamily="34" charset="0"/>
              </a:rPr>
              <a:t>Programming </a:t>
            </a:r>
            <a:r>
              <a:rPr lang="en-IN" sz="1600" b="1" dirty="0">
                <a:solidFill>
                  <a:schemeClr val="bg1"/>
                </a:solidFill>
                <a:latin typeface="Arial" panose="020B0604020202020204" pitchFamily="34" charset="0"/>
                <a:cs typeface="Arial" panose="020B0604020202020204" pitchFamily="34" charset="0"/>
              </a:rPr>
              <a:t>Environment:</a:t>
            </a:r>
          </a:p>
          <a:p>
            <a:pPr marL="0" indent="0">
              <a:buNone/>
            </a:pPr>
            <a:r>
              <a:rPr lang="en-IN" sz="1600" b="1" dirty="0">
                <a:solidFill>
                  <a:schemeClr val="bg1"/>
                </a:solidFill>
                <a:latin typeface="Arial" panose="020B0604020202020204" pitchFamily="34" charset="0"/>
                <a:cs typeface="Arial" panose="020B0604020202020204" pitchFamily="34" charset="0"/>
              </a:rPr>
              <a:t>1. Python 3.8.0</a:t>
            </a:r>
          </a:p>
          <a:p>
            <a:pPr marL="0" indent="0">
              <a:buNone/>
            </a:pPr>
            <a:r>
              <a:rPr lang="en-IN" sz="1600" b="1" dirty="0">
                <a:solidFill>
                  <a:schemeClr val="bg1"/>
                </a:solidFill>
                <a:latin typeface="Arial" panose="020B0604020202020204" pitchFamily="34" charset="0"/>
                <a:cs typeface="Arial" panose="020B0604020202020204" pitchFamily="34" charset="0"/>
              </a:rPr>
              <a:t>2. </a:t>
            </a:r>
            <a:r>
              <a:rPr lang="en-IN" sz="1600" b="1" dirty="0" err="1">
                <a:solidFill>
                  <a:schemeClr val="bg1"/>
                </a:solidFill>
                <a:latin typeface="Arial" panose="020B0604020202020204" pitchFamily="34" charset="0"/>
                <a:cs typeface="Arial" panose="020B0604020202020204" pitchFamily="34" charset="0"/>
              </a:rPr>
              <a:t>PyCharm</a:t>
            </a:r>
            <a:endParaRPr lang="en-IN" sz="1600" b="1" dirty="0">
              <a:solidFill>
                <a:schemeClr val="bg1"/>
              </a:solidFill>
              <a:latin typeface="Arial" panose="020B0604020202020204" pitchFamily="34" charset="0"/>
              <a:cs typeface="Arial" panose="020B0604020202020204" pitchFamily="34" charset="0"/>
            </a:endParaRPr>
          </a:p>
          <a:p>
            <a:pPr marL="0" indent="0">
              <a:buNone/>
            </a:pPr>
            <a:r>
              <a:rPr lang="en-IN" sz="1600" b="1" dirty="0" smtClean="0">
                <a:solidFill>
                  <a:schemeClr val="bg1"/>
                </a:solidFill>
                <a:latin typeface="Arial" panose="020B0604020202020204" pitchFamily="34" charset="0"/>
                <a:cs typeface="Arial" panose="020B0604020202020204" pitchFamily="34" charset="0"/>
              </a:rPr>
              <a:t>Program </a:t>
            </a:r>
            <a:r>
              <a:rPr lang="en-IN" sz="1600" b="1" dirty="0">
                <a:solidFill>
                  <a:schemeClr val="bg1"/>
                </a:solidFill>
                <a:latin typeface="Arial" panose="020B0604020202020204" pitchFamily="34" charset="0"/>
                <a:cs typeface="Arial" panose="020B0604020202020204" pitchFamily="34" charset="0"/>
              </a:rPr>
              <a:t>Files Used:</a:t>
            </a:r>
          </a:p>
          <a:p>
            <a:pPr marL="342900" indent="-342900">
              <a:buAutoNum type="arabicPeriod"/>
            </a:pPr>
            <a:r>
              <a:rPr lang="en-IN" sz="1600" b="1" dirty="0" smtClean="0">
                <a:solidFill>
                  <a:schemeClr val="bg1"/>
                </a:solidFill>
                <a:latin typeface="Arial" panose="020B0604020202020204" pitchFamily="34" charset="0"/>
                <a:cs typeface="Arial" panose="020B0604020202020204" pitchFamily="34" charset="0"/>
              </a:rPr>
              <a:t>Keylogger.py</a:t>
            </a:r>
          </a:p>
          <a:p>
            <a:pPr marL="0" indent="0">
              <a:buNone/>
            </a:pPr>
            <a:r>
              <a:rPr lang="en-US" sz="1600" b="1" dirty="0">
                <a:solidFill>
                  <a:schemeClr val="bg1"/>
                </a:solidFill>
                <a:latin typeface="Arial" panose="020B0604020202020204" pitchFamily="34" charset="0"/>
                <a:cs typeface="Arial" panose="020B0604020202020204" pitchFamily="34" charset="0"/>
              </a:rPr>
              <a:t>The </a:t>
            </a:r>
            <a:r>
              <a:rPr lang="en-US" sz="1600" b="1" dirty="0" smtClean="0">
                <a:solidFill>
                  <a:schemeClr val="bg1"/>
                </a:solidFill>
                <a:latin typeface="Arial" panose="020B0604020202020204" pitchFamily="34" charset="0"/>
                <a:cs typeface="Arial" panose="020B0604020202020204" pitchFamily="34" charset="0"/>
              </a:rPr>
              <a:t>Code </a:t>
            </a:r>
            <a:r>
              <a:rPr lang="en-US" sz="1600" b="1" dirty="0">
                <a:solidFill>
                  <a:schemeClr val="bg1"/>
                </a:solidFill>
                <a:latin typeface="Arial" panose="020B0604020202020204" pitchFamily="34" charset="0"/>
                <a:cs typeface="Arial" panose="020B0604020202020204" pitchFamily="34" charset="0"/>
              </a:rPr>
              <a:t>will be operating in windows, Linux environment. The hardware configuration include</a:t>
            </a:r>
          </a:p>
          <a:p>
            <a:pPr marL="0" indent="0">
              <a:buNone/>
            </a:pPr>
            <a:r>
              <a:rPr lang="en-US" sz="1600" b="1" dirty="0">
                <a:solidFill>
                  <a:schemeClr val="bg1"/>
                </a:solidFill>
                <a:latin typeface="Arial" panose="020B0604020202020204" pitchFamily="34" charset="0"/>
                <a:cs typeface="Arial" panose="020B0604020202020204" pitchFamily="34" charset="0"/>
              </a:rPr>
              <a:t>Hard Disk: 40 GB, Monitor: 15” Color monitor, Keyboard: 122 keys. The basic input devices</a:t>
            </a:r>
          </a:p>
          <a:p>
            <a:pPr marL="0" indent="0">
              <a:buNone/>
            </a:pPr>
            <a:r>
              <a:rPr lang="en-US" sz="1600" b="1" dirty="0">
                <a:solidFill>
                  <a:schemeClr val="bg1"/>
                </a:solidFill>
                <a:latin typeface="Arial" panose="020B0604020202020204" pitchFamily="34" charset="0"/>
                <a:cs typeface="Arial" panose="020B0604020202020204" pitchFamily="34" charset="0"/>
              </a:rPr>
              <a:t>required are keyboard, mouse and output devices are monitor, mobile devices etc.</a:t>
            </a:r>
            <a:endParaRPr lang="en-I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 core of the proposed system is built around sophisticated algorithms capable of detecting anomalous keystroke logging activities. </a:t>
            </a:r>
          </a:p>
          <a:p>
            <a:pPr marL="305435" indent="-305435"/>
            <a:r>
              <a:rPr lang="en-IN"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These algorithms use a combination of signature-based detection for known keyloggers and anomaly-based detection for new or unknown variants. </a:t>
            </a:r>
          </a:p>
          <a:p>
            <a:pPr marL="305435" indent="-305435"/>
            <a:r>
              <a:rPr lang="en-IN"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Machine learning techniques further refine detection capabilities by learning from past detection patterns.</a:t>
            </a:r>
          </a:p>
          <a:p>
            <a:pPr marL="305435" indent="-305435"/>
            <a:r>
              <a:rPr lang="en-IN"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Deployment of the system can be done through a cloud-based service or a local installation, depending on the user's needs and infrastructure capabilities.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05435" indent="-305435"/>
            <a:endParaRPr lang="en-IN" dirty="0">
              <a:solidFill>
                <a:schemeClr val="bg1"/>
              </a:solidFill>
            </a:endParaRPr>
          </a:p>
          <a:p>
            <a:pPr marL="305435" indent="-305435"/>
            <a:endParaRPr lang="en-IN" dirty="0">
              <a:solidFill>
                <a:schemeClr val="bg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F8A1AF1-E28E-3503-3D82-12C3050B8EC7}"/>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650AE5-DC0E-32B6-4E3D-A190BE66FD0C}"/>
              </a:ext>
            </a:extLst>
          </p:cNvPr>
          <p:cNvPicPr>
            <a:picLocks noChangeAspect="1"/>
          </p:cNvPicPr>
          <p:nvPr/>
        </p:nvPicPr>
        <p:blipFill>
          <a:blip r:embed="rId2"/>
          <a:stretch>
            <a:fillRect/>
          </a:stretch>
        </p:blipFill>
        <p:spPr>
          <a:xfrm>
            <a:off x="1201993" y="881832"/>
            <a:ext cx="9788013" cy="5505757"/>
          </a:xfrm>
          <a:prstGeom prst="rect">
            <a:avLst/>
          </a:prstGeom>
        </p:spPr>
      </p:pic>
    </p:spTree>
    <p:extLst>
      <p:ext uri="{BB962C8B-B14F-4D97-AF65-F5344CB8AC3E}">
        <p14:creationId xmlns:p14="http://schemas.microsoft.com/office/powerpoint/2010/main" val="158005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100000"/>
              </a:lnSpc>
            </a:pP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A </a:t>
            </a:r>
            <a:r>
              <a:rPr lang="en-US" sz="1600" dirty="0" err="1">
                <a:solidFill>
                  <a:schemeClr val="bg1"/>
                </a:solidFill>
                <a:latin typeface="Arial" panose="020B0604020202020204" pitchFamily="34" charset="0"/>
                <a:ea typeface="Calibri" panose="020F0502020204030204" pitchFamily="34" charset="0"/>
                <a:cs typeface="Arial" panose="020B0604020202020204" pitchFamily="34" charset="0"/>
              </a:rPr>
              <a:t>Keylogger</a:t>
            </a: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 is a form of software which is used to track or log the all the keys that a user</a:t>
            </a:r>
          </a:p>
          <a:p>
            <a:pPr marL="305435" indent="-305435">
              <a:lnSpc>
                <a:spcPct val="100000"/>
              </a:lnSpc>
            </a:pP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strikes on their keyboard, usually in secret so that the user of the system doesn’t know that</a:t>
            </a:r>
          </a:p>
          <a:p>
            <a:pPr>
              <a:lnSpc>
                <a:spcPct val="100000"/>
              </a:lnSpc>
              <a:buFont typeface="Wingdings" pitchFamily="2" charset="2"/>
              <a:buChar char="§"/>
            </a:pPr>
            <a:r>
              <a:rPr lang="en-US" sz="1600" dirty="0">
                <a:solidFill>
                  <a:schemeClr val="bg1"/>
                </a:solidFill>
                <a:latin typeface="Arial" panose="020B0604020202020204" pitchFamily="34" charset="0"/>
                <a:ea typeface="Calibri" panose="020F0502020204030204" pitchFamily="34" charset="0"/>
                <a:cs typeface="Arial" panose="020B0604020202020204" pitchFamily="34" charset="0"/>
              </a:rPr>
              <a:t>their actions are being monitored. It is otherwise known as keyboard capturer. </a:t>
            </a:r>
            <a:r>
              <a:rPr lang="en-IN" sz="1600" b="1" dirty="0">
                <a:solidFill>
                  <a:schemeClr val="bg1"/>
                </a:solidFill>
                <a:latin typeface="Arial" panose="020B0604020202020204" pitchFamily="34" charset="0"/>
                <a:ea typeface="Calibri" panose="020F0502020204030204" pitchFamily="34" charset="0"/>
                <a:cs typeface="Arial" panose="020B0604020202020204" pitchFamily="34" charset="0"/>
              </a:rPr>
              <a:t>Key logger record  keystrokes </a:t>
            </a:r>
          </a:p>
          <a:p>
            <a:pPr>
              <a:lnSpc>
                <a:spcPct val="100000"/>
              </a:lnSpc>
              <a:buFont typeface="Wingdings" pitchFamily="2" charset="2"/>
              <a:buChar char="§"/>
            </a:pPr>
            <a:r>
              <a:rPr lang="en-IN" sz="1600" b="1" dirty="0">
                <a:solidFill>
                  <a:schemeClr val="bg1"/>
                </a:solidFill>
                <a:latin typeface="Arial" panose="020B0604020202020204" pitchFamily="34" charset="0"/>
                <a:ea typeface="Calibri" panose="020F0502020204030204" pitchFamily="34" charset="0"/>
                <a:cs typeface="Arial" panose="020B0604020202020204" pitchFamily="34" charset="0"/>
              </a:rPr>
              <a:t> Legitimate use : monitor employee activity </a:t>
            </a:r>
          </a:p>
          <a:p>
            <a:pPr>
              <a:lnSpc>
                <a:spcPct val="100000"/>
              </a:lnSpc>
              <a:buFont typeface="Wingdings" pitchFamily="2" charset="2"/>
              <a:buChar char="§"/>
            </a:pPr>
            <a:r>
              <a:rPr lang="en-IN" sz="1600" b="1" dirty="0">
                <a:solidFill>
                  <a:schemeClr val="bg1"/>
                </a:solidFill>
                <a:latin typeface="Arial" panose="020B0604020202020204" pitchFamily="34" charset="0"/>
                <a:ea typeface="Calibri" panose="020F0502020204030204" pitchFamily="34" charset="0"/>
                <a:cs typeface="Arial" panose="020B0604020202020204" pitchFamily="34" charset="0"/>
              </a:rPr>
              <a:t> legal uses : steal password  , user name and other personal / corporate data .</a:t>
            </a:r>
            <a:r>
              <a:rPr lang="en-US" sz="1600" b="1" dirty="0">
                <a:solidFill>
                  <a:schemeClr val="bg1"/>
                </a:solidFill>
                <a:latin typeface="Arial" panose="020B0604020202020204" pitchFamily="34" charset="0"/>
                <a:ea typeface="Calibri" panose="020F0502020204030204" pitchFamily="34" charset="0"/>
                <a:cs typeface="Arial" panose="020B0604020202020204" pitchFamily="34" charset="0"/>
              </a:rPr>
              <a:t> Reports show that there is an increased tendency to use rootkit technologies in keylogging software, to help the </a:t>
            </a:r>
            <a:r>
              <a:rPr lang="en-US" sz="1600" b="1" dirty="0" err="1">
                <a:solidFill>
                  <a:schemeClr val="bg1"/>
                </a:solidFill>
                <a:latin typeface="Arial" panose="020B0604020202020204" pitchFamily="34" charset="0"/>
                <a:ea typeface="Calibri" panose="020F0502020204030204" pitchFamily="34" charset="0"/>
                <a:cs typeface="Arial" panose="020B0604020202020204" pitchFamily="34" charset="0"/>
              </a:rPr>
              <a:t>keylogger</a:t>
            </a:r>
            <a:r>
              <a:rPr lang="en-US" sz="1600" b="1" dirty="0">
                <a:solidFill>
                  <a:schemeClr val="bg1"/>
                </a:solidFill>
                <a:latin typeface="Arial" panose="020B0604020202020204" pitchFamily="34" charset="0"/>
                <a:ea typeface="Calibri" panose="020F0502020204030204" pitchFamily="34" charset="0"/>
                <a:cs typeface="Arial" panose="020B0604020202020204" pitchFamily="34" charset="0"/>
              </a:rPr>
              <a:t> evade manual detection and detection by antivirus solutions</a:t>
            </a:r>
            <a:r>
              <a:rPr lang="en-US" sz="1600" b="1" dirty="0" smtClean="0">
                <a:solidFill>
                  <a:schemeClr val="bg1"/>
                </a:solidFill>
                <a:latin typeface="Arial" panose="020B0604020202020204" pitchFamily="34" charset="0"/>
                <a:ea typeface="Calibri" panose="020F0502020204030204" pitchFamily="34" charset="0"/>
                <a:cs typeface="Arial" panose="020B0604020202020204" pitchFamily="34" charset="0"/>
              </a:rPr>
              <a:t>.</a:t>
            </a:r>
            <a:endParaRPr lang="en-US" sz="1600"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nSpc>
                <a:spcPct val="100000"/>
              </a:lnSpc>
              <a:buFont typeface="Wingdings" pitchFamily="2" charset="2"/>
              <a:buChar char="§"/>
            </a:pPr>
            <a:r>
              <a:rPr lang="en-US" sz="1600" b="1" dirty="0">
                <a:solidFill>
                  <a:schemeClr val="bg1"/>
                </a:solidFill>
                <a:latin typeface="Arial" panose="020B0604020202020204" pitchFamily="34" charset="0"/>
                <a:ea typeface="Calibri" panose="020F0502020204030204" pitchFamily="34" charset="0"/>
                <a:cs typeface="Arial" panose="020B0604020202020204" pitchFamily="34" charset="0"/>
              </a:rPr>
              <a:t> Only dedicated protection can detect that a </a:t>
            </a:r>
            <a:r>
              <a:rPr lang="en-US" sz="1600" b="1" dirty="0" err="1">
                <a:solidFill>
                  <a:schemeClr val="bg1"/>
                </a:solidFill>
                <a:latin typeface="Arial" panose="020B0604020202020204" pitchFamily="34" charset="0"/>
                <a:ea typeface="Calibri" panose="020F0502020204030204" pitchFamily="34" charset="0"/>
                <a:cs typeface="Arial" panose="020B0604020202020204" pitchFamily="34" charset="0"/>
              </a:rPr>
              <a:t>keylogger</a:t>
            </a:r>
            <a:r>
              <a:rPr lang="en-US" sz="1600" b="1" dirty="0">
                <a:solidFill>
                  <a:schemeClr val="bg1"/>
                </a:solidFill>
                <a:latin typeface="Arial" panose="020B0604020202020204" pitchFamily="34" charset="0"/>
                <a:ea typeface="Calibri" panose="020F0502020204030204" pitchFamily="34" charset="0"/>
                <a:cs typeface="Arial" panose="020B0604020202020204" pitchFamily="34" charset="0"/>
              </a:rPr>
              <a:t> is being used for spy purposes</a:t>
            </a:r>
            <a:r>
              <a:rPr lang="en-US" sz="1600" b="1" dirty="0" smtClean="0">
                <a:solidFill>
                  <a:schemeClr val="bg1"/>
                </a:solidFill>
                <a:latin typeface="Arial" panose="020B0604020202020204" pitchFamily="34" charset="0"/>
                <a:ea typeface="Calibri" panose="020F0502020204030204" pitchFamily="34" charset="0"/>
                <a:cs typeface="Arial" panose="020B0604020202020204" pitchFamily="34" charset="0"/>
              </a:rPr>
              <a:t>.</a:t>
            </a:r>
            <a:endParaRPr lang="en-IN" sz="1600"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nSpc>
                <a:spcPct val="100000"/>
              </a:lnSpc>
              <a:buFont typeface="Wingdings" pitchFamily="2" charset="2"/>
              <a:buChar char="§"/>
            </a:pPr>
            <a:r>
              <a:rPr lang="en-IN" sz="1600" b="1" dirty="0">
                <a:solidFill>
                  <a:schemeClr val="bg1"/>
                </a:solidFill>
                <a:latin typeface="Arial" panose="020B0604020202020204" pitchFamily="34" charset="0"/>
                <a:ea typeface="Calibri" panose="020F0502020204030204" pitchFamily="34" charset="0"/>
                <a:cs typeface="Arial" panose="020B0604020202020204" pitchFamily="34" charset="0"/>
              </a:rPr>
              <a:t> Be conscious what installed in the computer. </a:t>
            </a:r>
          </a:p>
          <a:p>
            <a:pPr>
              <a:lnSpc>
                <a:spcPct val="100000"/>
              </a:lnSpc>
              <a:buFont typeface="Wingdings" pitchFamily="2" charset="2"/>
              <a:buChar char="§"/>
            </a:pPr>
            <a:r>
              <a:rPr lang="en-IN" sz="1600" b="1" dirty="0">
                <a:solidFill>
                  <a:schemeClr val="bg1"/>
                </a:solidFill>
                <a:latin typeface="Arial" panose="020B0604020202020204" pitchFamily="34" charset="0"/>
                <a:ea typeface="Calibri" panose="020F0502020204030204" pitchFamily="34" charset="0"/>
                <a:cs typeface="Arial" panose="020B0604020202020204" pitchFamily="34" charset="0"/>
              </a:rPr>
              <a:t> Use  caution when snuffing the internet.</a:t>
            </a:r>
          </a:p>
          <a:p>
            <a:pPr>
              <a:lnSpc>
                <a:spcPct val="100000"/>
              </a:lnSpc>
              <a:buFont typeface="Wingdings" pitchFamily="2" charset="2"/>
              <a:buChar char="§"/>
            </a:pPr>
            <a:r>
              <a:rPr lang="en-IN" sz="1600" b="1" dirty="0">
                <a:solidFill>
                  <a:schemeClr val="bg1"/>
                </a:solidFill>
                <a:latin typeface="Arial" panose="020B0604020202020204" pitchFamily="34" charset="0"/>
                <a:ea typeface="Calibri" panose="020F0502020204030204" pitchFamily="34" charset="0"/>
                <a:cs typeface="Arial" panose="020B0604020202020204" pitchFamily="34" charset="0"/>
              </a:rPr>
              <a:t> Keep  your computer software update.</a:t>
            </a:r>
          </a:p>
          <a:p>
            <a:pPr marL="305435" indent="-305435">
              <a:lnSpc>
                <a:spcPct val="100000"/>
              </a:lnSpc>
            </a:pPr>
            <a:endParaRPr lang="en-IN" sz="1600"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817</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Times New Roman</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35</cp:revision>
  <dcterms:created xsi:type="dcterms:W3CDTF">2021-05-26T16:50:10Z</dcterms:created>
  <dcterms:modified xsi:type="dcterms:W3CDTF">2024-04-04T18:11:00Z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