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90" r:id="rId2"/>
    <p:sldId id="258" r:id="rId3"/>
    <p:sldId id="259" r:id="rId4"/>
    <p:sldId id="279" r:id="rId5"/>
    <p:sldId id="280" r:id="rId6"/>
    <p:sldId id="305" r:id="rId7"/>
    <p:sldId id="281" r:id="rId8"/>
    <p:sldId id="260" r:id="rId9"/>
    <p:sldId id="261" r:id="rId10"/>
    <p:sldId id="306" r:id="rId11"/>
    <p:sldId id="263" r:id="rId12"/>
    <p:sldId id="273" r:id="rId13"/>
    <p:sldId id="274" r:id="rId14"/>
    <p:sldId id="301" r:id="rId15"/>
    <p:sldId id="302" r:id="rId16"/>
    <p:sldId id="300" r:id="rId17"/>
    <p:sldId id="275"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2" autoAdjust="0"/>
    <p:restoredTop sz="94660"/>
  </p:normalViewPr>
  <p:slideViewPr>
    <p:cSldViewPr>
      <p:cViewPr varScale="1">
        <p:scale>
          <a:sx n="70" d="100"/>
          <a:sy n="70" d="100"/>
        </p:scale>
        <p:origin x="121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3B6EB9-FF22-49CC-9E24-2D5F22418A22}" type="datetimeFigureOut">
              <a:rPr lang="en-US" smtClean="0"/>
              <a:pPr/>
              <a:t>3/20/2019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6D35DA-E6D0-40F7-87DD-35FF3935762D}" type="slidenum">
              <a:rPr lang="en-US" smtClean="0"/>
              <a:pPr/>
              <a:t>‹#›</a:t>
            </a:fld>
            <a:endParaRPr lang="en-US"/>
          </a:p>
        </p:txBody>
      </p:sp>
    </p:spTree>
    <p:extLst>
      <p:ext uri="{BB962C8B-B14F-4D97-AF65-F5344CB8AC3E}">
        <p14:creationId xmlns:p14="http://schemas.microsoft.com/office/powerpoint/2010/main" val="189406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6D35DA-E6D0-40F7-87DD-35FF3935762D}" type="slidenum">
              <a:rPr lang="en-US" smtClean="0"/>
              <a:pPr/>
              <a:t>1</a:t>
            </a:fld>
            <a:endParaRPr lang="en-US"/>
          </a:p>
        </p:txBody>
      </p:sp>
    </p:spTree>
    <p:extLst>
      <p:ext uri="{BB962C8B-B14F-4D97-AF65-F5344CB8AC3E}">
        <p14:creationId xmlns:p14="http://schemas.microsoft.com/office/powerpoint/2010/main" val="8850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6D35DA-E6D0-40F7-87DD-35FF3935762D}" type="slidenum">
              <a:rPr lang="en-US" smtClean="0"/>
              <a:pPr/>
              <a:t>5</a:t>
            </a:fld>
            <a:endParaRPr lang="en-US"/>
          </a:p>
        </p:txBody>
      </p:sp>
    </p:spTree>
    <p:extLst>
      <p:ext uri="{BB962C8B-B14F-4D97-AF65-F5344CB8AC3E}">
        <p14:creationId xmlns:p14="http://schemas.microsoft.com/office/powerpoint/2010/main" val="427858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BC698F9-7FC4-48E3-A42F-8277D654A0A3}" type="datetime3">
              <a:rPr lang="en-US" smtClean="0"/>
              <a:pPr/>
              <a:t>20 March 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F1917C-BCA3-4886-9FF5-AEC637D297D8}" type="datetime3">
              <a:rPr lang="en-US" smtClean="0"/>
              <a:pPr/>
              <a:t>20 March 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A31C44-123C-4A38-B272-855E13423EAB}" type="datetime3">
              <a:rPr lang="en-US" smtClean="0"/>
              <a:pPr/>
              <a:t>20 March 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730AB7-E59D-4486-880D-507A9454AB86}" type="datetime3">
              <a:rPr lang="en-US" smtClean="0"/>
              <a:pPr/>
              <a:t>20 March 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0E7D1A-39CC-4F64-A757-D6F757DDA759}" type="datetime3">
              <a:rPr lang="en-US" smtClean="0"/>
              <a:pPr/>
              <a:t>20 March 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2FF9ED-19DF-49E7-B923-332E7EB20351}" type="datetime3">
              <a:rPr lang="en-US" smtClean="0"/>
              <a:pPr/>
              <a:t>20 March 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3F8B96-C211-4453-AED8-1B511328AB56}" type="datetime3">
              <a:rPr lang="en-US" smtClean="0"/>
              <a:pPr/>
              <a:t>20 March 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D2C60C3-A426-41C0-9A36-9972FB96ECE6}" type="datetime3">
              <a:rPr lang="en-US" smtClean="0"/>
              <a:pPr/>
              <a:t>20 March 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4D94E2-B35D-4E6B-90AA-5C0F499D1260}" type="datetime3">
              <a:rPr lang="en-US" smtClean="0"/>
              <a:pPr/>
              <a:t>20 March 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619667-A895-4C34-A7B4-7C9FB3205D36}" type="datetime3">
              <a:rPr lang="en-US" smtClean="0"/>
              <a:pPr/>
              <a:t>20 March 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E251A-B46F-48CF-B609-1D48DCA7E725}" type="datetime3">
              <a:rPr lang="en-US" smtClean="0"/>
              <a:pPr/>
              <a:t>20 March 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3F2F5A-07D4-4E68-A37C-2EF6EF58663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2F5B8-56BD-4258-8049-104025A13E0A}" type="datetime3">
              <a:rPr lang="en-US" smtClean="0"/>
              <a:pPr/>
              <a:t>20 March 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F2F5A-07D4-4E68-A37C-2EF6EF58663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ieeexplore.ieee.org/document/5941663/" TargetMode="External"/><Relationship Id="rId2" Type="http://schemas.openxmlformats.org/officeDocument/2006/relationships/hyperlink" Target="https://techxplore.com/news/2016-02-selfparking-chairs-conferencetables-nissan.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8730" y="6356350"/>
            <a:ext cx="1832070" cy="365125"/>
          </a:xfrm>
        </p:spPr>
        <p:txBody>
          <a:bodyPr/>
          <a:lstStyle/>
          <a:p>
            <a:r>
              <a:rPr lang="en-US" dirty="0" smtClean="0"/>
              <a:t>       </a:t>
            </a:r>
            <a:fld id="{EA4D94E2-B35D-4E6B-90AA-5C0F499D1260}" type="datetime3">
              <a:rPr lang="en-US" smtClean="0"/>
              <a:pPr/>
              <a:t>20 March 2019</a:t>
            </a:fld>
            <a:endParaRPr lang="en-IN" dirty="0"/>
          </a:p>
        </p:txBody>
      </p:sp>
      <p:sp>
        <p:nvSpPr>
          <p:cNvPr id="3" name="Slide Number Placeholder 2"/>
          <p:cNvSpPr>
            <a:spLocks noGrp="1"/>
          </p:cNvSpPr>
          <p:nvPr>
            <p:ph type="sldNum" sz="quarter" idx="12"/>
          </p:nvPr>
        </p:nvSpPr>
        <p:spPr>
          <a:xfrm>
            <a:off x="6553200" y="6356350"/>
            <a:ext cx="1992272" cy="365125"/>
          </a:xfrm>
        </p:spPr>
        <p:txBody>
          <a:bodyPr/>
          <a:lstStyle/>
          <a:p>
            <a:r>
              <a:rPr lang="en-IN" dirty="0"/>
              <a:t>1</a:t>
            </a:r>
          </a:p>
        </p:txBody>
      </p:sp>
      <p:sp>
        <p:nvSpPr>
          <p:cNvPr id="10" name="Rectangle 9"/>
          <p:cNvSpPr/>
          <p:nvPr/>
        </p:nvSpPr>
        <p:spPr>
          <a:xfrm>
            <a:off x="649965" y="2653358"/>
            <a:ext cx="8004270" cy="1200329"/>
          </a:xfrm>
          <a:prstGeom prst="rect">
            <a:avLst/>
          </a:prstGeom>
        </p:spPr>
        <p:txBody>
          <a:bodyPr wrap="square">
            <a:spAutoFit/>
          </a:bodyPr>
          <a:lstStyle/>
          <a:p>
            <a:pPr lvl="0" algn="ctr" eaLnBrk="0" fontAlgn="base" hangingPunct="0">
              <a:spcBef>
                <a:spcPct val="0"/>
              </a:spcBef>
              <a:spcAft>
                <a:spcPct val="0"/>
              </a:spcAft>
              <a:tabLst>
                <a:tab pos="0" algn="l"/>
                <a:tab pos="3411538" algn="l"/>
              </a:tabLst>
            </a:pPr>
            <a:r>
              <a:rPr lang="en-IN" sz="3600" b="1" dirty="0" smtClean="0">
                <a:latin typeface="+mj-lt"/>
                <a:cs typeface="Times New Roman" pitchFamily="18" charset="0"/>
              </a:rPr>
              <a:t>AUTOMATIC SELF-PARKING </a:t>
            </a:r>
            <a:r>
              <a:rPr lang="en-IN" sz="3600" b="1" dirty="0">
                <a:latin typeface="+mj-lt"/>
                <a:cs typeface="Times New Roman" pitchFamily="18" charset="0"/>
              </a:rPr>
              <a:t>CHAIR USING </a:t>
            </a:r>
            <a:r>
              <a:rPr lang="en-IN" sz="3600" b="1" dirty="0" smtClean="0">
                <a:latin typeface="+mj-lt"/>
                <a:cs typeface="Times New Roman" pitchFamily="18" charset="0"/>
              </a:rPr>
              <a:t>ARDUINO </a:t>
            </a:r>
          </a:p>
        </p:txBody>
      </p:sp>
      <p:cxnSp>
        <p:nvCxnSpPr>
          <p:cNvPr id="12" name="Straight Connector 11"/>
          <p:cNvCxnSpPr/>
          <p:nvPr/>
        </p:nvCxnSpPr>
        <p:spPr>
          <a:xfrm>
            <a:off x="970568" y="4648200"/>
            <a:ext cx="72484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67493" y="4878031"/>
            <a:ext cx="7351564" cy="892552"/>
          </a:xfrm>
          <a:prstGeom prst="rect">
            <a:avLst/>
          </a:prstGeom>
        </p:spPr>
        <p:txBody>
          <a:bodyPr wrap="square">
            <a:spAutoFit/>
          </a:bodyPr>
          <a:lstStyle/>
          <a:p>
            <a:pPr algn="r">
              <a:spcBef>
                <a:spcPct val="0"/>
              </a:spcBef>
            </a:pPr>
            <a:r>
              <a:rPr lang="en-US" altLang="en-US" sz="1600" b="1" u="sng" dirty="0">
                <a:latin typeface="Calibri" panose="020F0502020204030204" pitchFamily="34" charset="0"/>
                <a:cs typeface="Calibri" panose="020F0502020204030204" pitchFamily="34" charset="0"/>
              </a:rPr>
              <a:t>Presented By</a:t>
            </a:r>
          </a:p>
          <a:p>
            <a:pPr algn="r">
              <a:spcBef>
                <a:spcPct val="0"/>
              </a:spcBef>
            </a:pPr>
            <a:r>
              <a:rPr lang="en-US" altLang="en-US" dirty="0" smtClean="0">
                <a:latin typeface="Calibri" panose="020F0502020204030204" pitchFamily="34" charset="0"/>
                <a:cs typeface="Calibri" panose="020F0502020204030204" pitchFamily="34" charset="0"/>
              </a:rPr>
              <a:t>N.TEJAS</a:t>
            </a:r>
          </a:p>
          <a:p>
            <a:pPr algn="r">
              <a:spcBef>
                <a:spcPct val="0"/>
              </a:spcBef>
            </a:pPr>
            <a:r>
              <a:rPr lang="en-US" altLang="en-US" dirty="0" smtClean="0">
                <a:latin typeface="Calibri" panose="020F0502020204030204" pitchFamily="34" charset="0"/>
                <a:cs typeface="Calibri" panose="020F0502020204030204" pitchFamily="34" charset="0"/>
              </a:rPr>
              <a:t>C.SASHIDHAR</a:t>
            </a:r>
            <a:endParaRPr lang="en-US" altLang="en-US"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86" y="99267"/>
            <a:ext cx="8839828" cy="1905266"/>
          </a:xfrm>
          <a:prstGeom prst="rect">
            <a:avLst/>
          </a:prstGeom>
        </p:spPr>
      </p:pic>
    </p:spTree>
    <p:extLst>
      <p:ext uri="{BB962C8B-B14F-4D97-AF65-F5344CB8AC3E}">
        <p14:creationId xmlns:p14="http://schemas.microsoft.com/office/powerpoint/2010/main" val="3544015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3091"/>
            <a:ext cx="8229600" cy="1143000"/>
          </a:xfrm>
        </p:spPr>
        <p:txBody>
          <a:bodyPr>
            <a:normAutofit/>
          </a:bodyPr>
          <a:lstStyle/>
          <a:p>
            <a:r>
              <a:rPr lang="en-US" sz="4000" b="1" dirty="0" smtClean="0"/>
              <a:t>WORKING</a:t>
            </a:r>
            <a:endParaRPr lang="en-US" sz="4000" b="1" dirty="0"/>
          </a:p>
        </p:txBody>
      </p:sp>
      <p:sp>
        <p:nvSpPr>
          <p:cNvPr id="3" name="Content Placeholder 2"/>
          <p:cNvSpPr>
            <a:spLocks noGrp="1"/>
          </p:cNvSpPr>
          <p:nvPr>
            <p:ph idx="1"/>
          </p:nvPr>
        </p:nvSpPr>
        <p:spPr>
          <a:xfrm>
            <a:off x="493594" y="1178334"/>
            <a:ext cx="8229600" cy="4891086"/>
          </a:xfrm>
        </p:spPr>
        <p:txBody>
          <a:bodyPr>
            <a:noAutofit/>
          </a:bodyPr>
          <a:lstStyle/>
          <a:p>
            <a:pPr algn="just"/>
            <a:r>
              <a:rPr lang="en-US" sz="2000" dirty="0" smtClean="0"/>
              <a:t>When we press </a:t>
            </a:r>
            <a:r>
              <a:rPr lang="en-US" sz="2000" dirty="0"/>
              <a:t>the switch which is </a:t>
            </a:r>
            <a:r>
              <a:rPr lang="en-US" sz="2000" dirty="0" smtClean="0"/>
              <a:t>present in the RF module, the command signal is sent </a:t>
            </a:r>
            <a:r>
              <a:rPr lang="en-US" sz="2000" dirty="0"/>
              <a:t>to the main or controller system. </a:t>
            </a:r>
            <a:endParaRPr lang="en-US" sz="2000" dirty="0" smtClean="0"/>
          </a:p>
          <a:p>
            <a:pPr algn="just"/>
            <a:endParaRPr lang="en-US" sz="2000" dirty="0" smtClean="0"/>
          </a:p>
          <a:p>
            <a:pPr algn="just"/>
            <a:r>
              <a:rPr lang="en-US" sz="2000" dirty="0" smtClean="0"/>
              <a:t>At </a:t>
            </a:r>
            <a:r>
              <a:rPr lang="en-US" sz="2000" dirty="0"/>
              <a:t>the controller side the RF receiver </a:t>
            </a:r>
            <a:r>
              <a:rPr lang="en-US" sz="2000" dirty="0" smtClean="0"/>
              <a:t>circuit </a:t>
            </a:r>
            <a:r>
              <a:rPr lang="en-US" sz="2000" dirty="0"/>
              <a:t>starts the programming </a:t>
            </a:r>
            <a:r>
              <a:rPr lang="en-US" sz="2000" dirty="0" smtClean="0"/>
              <a:t>implementation and the chair starts moving forward.</a:t>
            </a:r>
          </a:p>
          <a:p>
            <a:pPr algn="just"/>
            <a:endParaRPr lang="en-US" sz="2000" dirty="0" smtClean="0"/>
          </a:p>
          <a:p>
            <a:pPr algn="just"/>
            <a:r>
              <a:rPr lang="en-US" sz="2000" dirty="0"/>
              <a:t>IR sensors </a:t>
            </a:r>
            <a:r>
              <a:rPr lang="en-US" sz="2000" dirty="0" smtClean="0"/>
              <a:t>detects the obstacle. </a:t>
            </a:r>
            <a:r>
              <a:rPr lang="en-US" sz="2000" dirty="0"/>
              <a:t>After its found, </a:t>
            </a:r>
            <a:r>
              <a:rPr lang="en-US" sz="2000" dirty="0" smtClean="0"/>
              <a:t>motors </a:t>
            </a:r>
            <a:r>
              <a:rPr lang="en-US" sz="2000" dirty="0"/>
              <a:t>will </a:t>
            </a:r>
            <a:r>
              <a:rPr lang="en-US" sz="2000" dirty="0" smtClean="0"/>
              <a:t>rotate </a:t>
            </a:r>
            <a:r>
              <a:rPr lang="en-US" sz="2000" dirty="0"/>
              <a:t>and change the direction of chair. </a:t>
            </a:r>
            <a:r>
              <a:rPr lang="en-US" sz="2000" dirty="0" smtClean="0"/>
              <a:t>Ultrasonic sensor calculates the </a:t>
            </a:r>
            <a:r>
              <a:rPr lang="en-US" sz="2000" dirty="0"/>
              <a:t>distance between </a:t>
            </a:r>
            <a:r>
              <a:rPr lang="en-US" sz="2000" dirty="0" smtClean="0"/>
              <a:t>obstacle </a:t>
            </a:r>
            <a:r>
              <a:rPr lang="en-US" sz="2000" dirty="0"/>
              <a:t>and system. </a:t>
            </a:r>
            <a:endParaRPr lang="en-US" sz="2000" dirty="0" smtClean="0"/>
          </a:p>
          <a:p>
            <a:pPr algn="just"/>
            <a:endParaRPr lang="en-US" sz="2000" dirty="0" smtClean="0"/>
          </a:p>
          <a:p>
            <a:pPr algn="just"/>
            <a:r>
              <a:rPr lang="en-US" sz="2000" dirty="0" smtClean="0"/>
              <a:t>Metal </a:t>
            </a:r>
            <a:r>
              <a:rPr lang="en-US" sz="2000" dirty="0"/>
              <a:t>detection sensor</a:t>
            </a:r>
            <a:r>
              <a:rPr lang="en-US" sz="2000" dirty="0" smtClean="0"/>
              <a:t> </a:t>
            </a:r>
            <a:r>
              <a:rPr lang="en-US" sz="2000" dirty="0"/>
              <a:t>is fitted at below of the table, if </a:t>
            </a:r>
            <a:r>
              <a:rPr lang="en-US" sz="2000" dirty="0" smtClean="0"/>
              <a:t>metal </a:t>
            </a:r>
            <a:r>
              <a:rPr lang="en-US" sz="2000" dirty="0"/>
              <a:t>is found by </a:t>
            </a:r>
            <a:r>
              <a:rPr lang="en-US" sz="2000" dirty="0" smtClean="0"/>
              <a:t>it, </a:t>
            </a:r>
            <a:r>
              <a:rPr lang="en-US" sz="2000" dirty="0"/>
              <a:t>then </a:t>
            </a:r>
            <a:r>
              <a:rPr lang="en-US" sz="2000" dirty="0" smtClean="0"/>
              <a:t>chair </a:t>
            </a:r>
            <a:r>
              <a:rPr lang="en-US" sz="2000" dirty="0"/>
              <a:t>will stops </a:t>
            </a:r>
            <a:r>
              <a:rPr lang="en-US" sz="2000" dirty="0" smtClean="0"/>
              <a:t>automatically.</a:t>
            </a:r>
          </a:p>
          <a:p>
            <a:pPr algn="just"/>
            <a:endParaRPr lang="en-US" sz="2000" dirty="0" smtClean="0"/>
          </a:p>
          <a:p>
            <a:pPr algn="just"/>
            <a:r>
              <a:rPr lang="en-US" sz="2000" dirty="0" smtClean="0"/>
              <a:t>LCD </a:t>
            </a:r>
            <a:r>
              <a:rPr lang="en-US" sz="2000" dirty="0"/>
              <a:t>is connected to the controller for monitoring the distance at every time. </a:t>
            </a:r>
          </a:p>
          <a:p>
            <a:pPr algn="just"/>
            <a:endParaRPr lang="en-US" sz="2000" dirty="0"/>
          </a:p>
        </p:txBody>
      </p:sp>
      <p:sp>
        <p:nvSpPr>
          <p:cNvPr id="4" name="Date Placeholder 3"/>
          <p:cNvSpPr>
            <a:spLocks noGrp="1"/>
          </p:cNvSpPr>
          <p:nvPr>
            <p:ph type="dt" sz="half" idx="10"/>
          </p:nvPr>
        </p:nvSpPr>
        <p:spPr/>
        <p:txBody>
          <a:bodyPr/>
          <a:lstStyle/>
          <a:p>
            <a:fld id="{A3730AB7-E59D-4486-880D-507A9454AB86}" type="datetime3">
              <a:rPr lang="en-US" smtClean="0"/>
              <a:pPr/>
              <a:t>20 March 2019</a:t>
            </a:fld>
            <a:endParaRPr lang="en-IN" dirty="0"/>
          </a:p>
        </p:txBody>
      </p:sp>
      <p:sp>
        <p:nvSpPr>
          <p:cNvPr id="5" name="Slide Number Placeholder 4"/>
          <p:cNvSpPr>
            <a:spLocks noGrp="1"/>
          </p:cNvSpPr>
          <p:nvPr>
            <p:ph type="sldNum" sz="quarter" idx="12"/>
          </p:nvPr>
        </p:nvSpPr>
        <p:spPr/>
        <p:txBody>
          <a:bodyPr/>
          <a:lstStyle/>
          <a:p>
            <a:fld id="{103F2F5A-07D4-4E68-A37C-2EF6EF586630}" type="slidenum">
              <a:rPr lang="en-IN" smtClean="0"/>
              <a:pPr/>
              <a:t>10</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extLst>
      <p:ext uri="{BB962C8B-B14F-4D97-AF65-F5344CB8AC3E}">
        <p14:creationId xmlns:p14="http://schemas.microsoft.com/office/powerpoint/2010/main" val="3134040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60612" y="-90264"/>
            <a:ext cx="8229600" cy="1143000"/>
          </a:xfrm>
        </p:spPr>
        <p:txBody>
          <a:bodyPr>
            <a:normAutofit/>
          </a:bodyPr>
          <a:lstStyle/>
          <a:p>
            <a:r>
              <a:rPr lang="en-IN" sz="4000" b="1" dirty="0" smtClean="0">
                <a:latin typeface="+mn-lt"/>
                <a:cs typeface="Times New Roman" pitchFamily="18" charset="0"/>
              </a:rPr>
              <a:t>COMPONENTS</a:t>
            </a:r>
            <a:r>
              <a:rPr lang="en-IN" sz="4000" dirty="0" smtClean="0">
                <a:latin typeface="+mn-lt"/>
                <a:cs typeface="Times New Roman" pitchFamily="18" charset="0"/>
              </a:rPr>
              <a:t> </a:t>
            </a:r>
            <a:r>
              <a:rPr lang="en-IN" sz="4000" b="1" dirty="0" smtClean="0">
                <a:latin typeface="+mn-lt"/>
                <a:cs typeface="Times New Roman" pitchFamily="18" charset="0"/>
              </a:rPr>
              <a:t>USED </a:t>
            </a:r>
          </a:p>
        </p:txBody>
      </p:sp>
      <p:sp>
        <p:nvSpPr>
          <p:cNvPr id="8195" name="Content Placeholder 2"/>
          <p:cNvSpPr>
            <a:spLocks noGrp="1"/>
          </p:cNvSpPr>
          <p:nvPr>
            <p:ph idx="1"/>
          </p:nvPr>
        </p:nvSpPr>
        <p:spPr>
          <a:xfrm>
            <a:off x="890516" y="1676400"/>
            <a:ext cx="8229600" cy="4525963"/>
          </a:xfrm>
        </p:spPr>
        <p:txBody>
          <a:bodyPr>
            <a:noAutofit/>
          </a:bodyPr>
          <a:lstStyle/>
          <a:p>
            <a:pPr>
              <a:buFont typeface="Arial" charset="0"/>
              <a:buNone/>
            </a:pPr>
            <a:r>
              <a:rPr lang="en-IN" sz="2000" b="1" dirty="0" smtClean="0">
                <a:cs typeface="Times New Roman" pitchFamily="18" charset="0"/>
              </a:rPr>
              <a:t>   HARDWARE :                                                           SOFTWARE:   </a:t>
            </a:r>
          </a:p>
          <a:p>
            <a:pPr>
              <a:buFont typeface="Arial" charset="0"/>
              <a:buNone/>
            </a:pPr>
            <a:r>
              <a:rPr lang="en-IN" sz="2000" dirty="0" smtClean="0">
                <a:cs typeface="Times New Roman" pitchFamily="18" charset="0"/>
              </a:rPr>
              <a:t>   1. Arduino Uno                                                        1. Arduino IDE                                  </a:t>
            </a:r>
          </a:p>
          <a:p>
            <a:pPr>
              <a:buFont typeface="Arial" charset="0"/>
              <a:buNone/>
            </a:pPr>
            <a:r>
              <a:rPr lang="en-IN" sz="2000" dirty="0" smtClean="0">
                <a:cs typeface="Times New Roman" pitchFamily="18" charset="0"/>
              </a:rPr>
              <a:t>   2. RF Module                               </a:t>
            </a:r>
          </a:p>
          <a:p>
            <a:pPr>
              <a:buFont typeface="Arial" charset="0"/>
              <a:buNone/>
            </a:pPr>
            <a:r>
              <a:rPr lang="en-IN" sz="2000" dirty="0" smtClean="0">
                <a:cs typeface="Times New Roman" pitchFamily="18" charset="0"/>
              </a:rPr>
              <a:t>   3. L293D Motor Driver IC                            </a:t>
            </a:r>
            <a:endParaRPr lang="en-US" sz="2000" dirty="0" smtClean="0">
              <a:cs typeface="Times New Roman" pitchFamily="18" charset="0"/>
            </a:endParaRPr>
          </a:p>
          <a:p>
            <a:pPr>
              <a:buFont typeface="Arial" charset="0"/>
              <a:buNone/>
            </a:pPr>
            <a:r>
              <a:rPr lang="en-IN" sz="2000" dirty="0" smtClean="0">
                <a:cs typeface="Times New Roman" pitchFamily="18" charset="0"/>
              </a:rPr>
              <a:t>   4. IR Sensor</a:t>
            </a:r>
          </a:p>
          <a:p>
            <a:pPr>
              <a:buFont typeface="Arial" charset="0"/>
              <a:buNone/>
            </a:pPr>
            <a:r>
              <a:rPr lang="en-IN" sz="2000" dirty="0" smtClean="0">
                <a:cs typeface="Times New Roman" pitchFamily="18" charset="0"/>
              </a:rPr>
              <a:t>   5. Ultrasonic Sensor</a:t>
            </a:r>
          </a:p>
          <a:p>
            <a:pPr>
              <a:buFont typeface="Arial" charset="0"/>
              <a:buNone/>
            </a:pPr>
            <a:r>
              <a:rPr lang="en-IN" sz="2000" dirty="0" smtClean="0">
                <a:cs typeface="Times New Roman" pitchFamily="18" charset="0"/>
              </a:rPr>
              <a:t>   6. Metal Detector</a:t>
            </a:r>
          </a:p>
          <a:p>
            <a:pPr>
              <a:buFont typeface="Arial" charset="0"/>
              <a:buNone/>
            </a:pPr>
            <a:r>
              <a:rPr lang="en-IN" sz="2000" dirty="0" smtClean="0">
                <a:cs typeface="Times New Roman" pitchFamily="18" charset="0"/>
              </a:rPr>
              <a:t>   7. LCD Display</a:t>
            </a:r>
          </a:p>
          <a:p>
            <a:pPr>
              <a:buFont typeface="Arial" charset="0"/>
              <a:buNone/>
            </a:pPr>
            <a:endParaRPr lang="en-IN" sz="2000" dirty="0" smtClean="0">
              <a:cs typeface="Times New Roman" pitchFamily="18" charset="0"/>
            </a:endParaRPr>
          </a:p>
          <a:p>
            <a:pPr>
              <a:buFont typeface="Arial" charset="0"/>
              <a:buNone/>
            </a:pPr>
            <a:r>
              <a:rPr lang="en-IN" sz="2000" dirty="0" smtClean="0">
                <a:cs typeface="Times New Roman" pitchFamily="18" charset="0"/>
              </a:rPr>
              <a:t>   </a:t>
            </a:r>
          </a:p>
          <a:p>
            <a:pPr>
              <a:buFont typeface="Arial" charset="0"/>
              <a:buNone/>
            </a:pPr>
            <a:r>
              <a:rPr lang="en-IN" sz="2000" dirty="0" smtClean="0">
                <a:cs typeface="Times New Roman" pitchFamily="18" charset="0"/>
              </a:rPr>
              <a:t>  </a:t>
            </a:r>
          </a:p>
          <a:p>
            <a:pPr>
              <a:buFont typeface="Arial" charset="0"/>
              <a:buNone/>
            </a:pPr>
            <a:r>
              <a:rPr lang="en-IN" sz="2000" dirty="0" smtClean="0">
                <a:cs typeface="Times New Roman" pitchFamily="18" charset="0"/>
              </a:rPr>
              <a:t>   </a:t>
            </a:r>
          </a:p>
          <a:p>
            <a:pPr>
              <a:buFont typeface="Arial" charset="0"/>
              <a:buNone/>
            </a:pPr>
            <a:r>
              <a:rPr lang="en-IN" sz="2000" dirty="0" smtClean="0">
                <a:cs typeface="Times New Roman" pitchFamily="18" charset="0"/>
              </a:rPr>
              <a:t>   </a:t>
            </a:r>
          </a:p>
          <a:p>
            <a:pPr>
              <a:buFont typeface="Arial" charset="0"/>
              <a:buNone/>
            </a:pPr>
            <a:r>
              <a:rPr lang="en-IN" sz="2000" dirty="0" smtClean="0">
                <a:cs typeface="Times New Roman" pitchFamily="18" charset="0"/>
              </a:rPr>
              <a:t>   </a:t>
            </a:r>
          </a:p>
        </p:txBody>
      </p:sp>
      <p:sp>
        <p:nvSpPr>
          <p:cNvPr id="4" name="Date Placeholder 3"/>
          <p:cNvSpPr>
            <a:spLocks noGrp="1"/>
          </p:cNvSpPr>
          <p:nvPr>
            <p:ph type="dt" sz="half" idx="10"/>
          </p:nvPr>
        </p:nvSpPr>
        <p:spPr/>
        <p:txBody>
          <a:bodyPr/>
          <a:lstStyle/>
          <a:p>
            <a:fld id="{07E00273-2C3E-402E-AC28-F03E9FA382C8}"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11</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51" y="-71696"/>
            <a:ext cx="8229600" cy="1143000"/>
          </a:xfrm>
        </p:spPr>
        <p:txBody>
          <a:bodyPr/>
          <a:lstStyle/>
          <a:p>
            <a:r>
              <a:rPr lang="en-IN" sz="4000" b="1" dirty="0" smtClean="0">
                <a:latin typeface="+mn-lt"/>
                <a:cs typeface="Times New Roman" pitchFamily="18" charset="0"/>
              </a:rPr>
              <a:t>ADVANTAGES</a:t>
            </a:r>
            <a:endParaRPr lang="en-IN" sz="4000" b="1" dirty="0">
              <a:latin typeface="+mn-lt"/>
              <a:cs typeface="Times New Roman" pitchFamily="18" charset="0"/>
            </a:endParaRPr>
          </a:p>
        </p:txBody>
      </p:sp>
      <p:sp>
        <p:nvSpPr>
          <p:cNvPr id="3" name="Content Placeholder 2"/>
          <p:cNvSpPr>
            <a:spLocks noGrp="1"/>
          </p:cNvSpPr>
          <p:nvPr>
            <p:ph idx="1"/>
          </p:nvPr>
        </p:nvSpPr>
        <p:spPr>
          <a:xfrm>
            <a:off x="685799" y="1441561"/>
            <a:ext cx="7996451" cy="4525963"/>
          </a:xfrm>
        </p:spPr>
        <p:txBody>
          <a:bodyPr>
            <a:noAutofit/>
          </a:bodyPr>
          <a:lstStyle/>
          <a:p>
            <a:pPr algn="just"/>
            <a:r>
              <a:rPr lang="en-US" sz="2000" dirty="0" smtClean="0">
                <a:cs typeface="Times New Roman" pitchFamily="18" charset="0"/>
              </a:rPr>
              <a:t>This technology reduces the human effort to arrange the chairs after a long day works or lengthy. </a:t>
            </a:r>
          </a:p>
          <a:p>
            <a:pPr algn="just"/>
            <a:endParaRPr lang="en-US" sz="2000" dirty="0" smtClean="0">
              <a:cs typeface="Times New Roman" pitchFamily="18" charset="0"/>
            </a:endParaRPr>
          </a:p>
          <a:p>
            <a:pPr algn="just"/>
            <a:r>
              <a:rPr lang="en-US" sz="2000" dirty="0" smtClean="0">
                <a:cs typeface="Times New Roman" pitchFamily="18" charset="0"/>
              </a:rPr>
              <a:t>It reduces the works of peon who has so many other works like to arrange the files clean the rooms which can be done simultaneously.</a:t>
            </a:r>
          </a:p>
          <a:p>
            <a:pPr algn="just"/>
            <a:endParaRPr lang="en-US" sz="2000" dirty="0" smtClean="0">
              <a:cs typeface="Times New Roman" pitchFamily="18" charset="0"/>
            </a:endParaRPr>
          </a:p>
          <a:p>
            <a:pPr algn="just"/>
            <a:r>
              <a:rPr lang="en-US" sz="2000" dirty="0" smtClean="0">
                <a:cs typeface="Times New Roman" pitchFamily="18" charset="0"/>
              </a:rPr>
              <a:t>It is less time consuming as these self-parking chairs arrange themselves automatically just on a single click on a wireless button.</a:t>
            </a:r>
          </a:p>
          <a:p>
            <a:pPr algn="just"/>
            <a:endParaRPr lang="en-US" sz="2000" dirty="0" smtClean="0">
              <a:cs typeface="Times New Roman" pitchFamily="18" charset="0"/>
            </a:endParaRPr>
          </a:p>
          <a:p>
            <a:pPr algn="just"/>
            <a:r>
              <a:rPr lang="en-US" sz="2000" dirty="0" smtClean="0">
                <a:cs typeface="Times New Roman" pitchFamily="18" charset="0"/>
              </a:rPr>
              <a:t>This technology helps to maintain the order and discipline in the institute as there is no stress on arrangement of the chairs.</a:t>
            </a:r>
            <a:endParaRPr lang="en-IN" sz="2000" dirty="0">
              <a:cs typeface="Times New Roman" pitchFamily="18" charset="0"/>
            </a:endParaRPr>
          </a:p>
        </p:txBody>
      </p:sp>
      <p:sp>
        <p:nvSpPr>
          <p:cNvPr id="4" name="Date Placeholder 3"/>
          <p:cNvSpPr>
            <a:spLocks noGrp="1"/>
          </p:cNvSpPr>
          <p:nvPr>
            <p:ph type="dt" sz="half" idx="10"/>
          </p:nvPr>
        </p:nvSpPr>
        <p:spPr/>
        <p:txBody>
          <a:bodyPr/>
          <a:lstStyle/>
          <a:p>
            <a:fld id="{4AC8B934-0DA5-4370-94C7-B26BAC9403F0}"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12</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0028"/>
            <a:ext cx="8229600" cy="1143000"/>
          </a:xfrm>
        </p:spPr>
        <p:txBody>
          <a:bodyPr/>
          <a:lstStyle/>
          <a:p>
            <a:r>
              <a:rPr lang="en-IN" sz="4000" b="1" dirty="0" smtClean="0">
                <a:latin typeface="+mn-lt"/>
                <a:cs typeface="Times New Roman" pitchFamily="18" charset="0"/>
              </a:rPr>
              <a:t>APPLICATIONS</a:t>
            </a:r>
            <a:endParaRPr lang="en-IN" sz="4000" b="1" dirty="0">
              <a:latin typeface="+mn-lt"/>
              <a:cs typeface="Times New Roman" pitchFamily="18" charset="0"/>
            </a:endParaRPr>
          </a:p>
        </p:txBody>
      </p:sp>
      <p:sp>
        <p:nvSpPr>
          <p:cNvPr id="3" name="Content Placeholder 2"/>
          <p:cNvSpPr>
            <a:spLocks noGrp="1"/>
          </p:cNvSpPr>
          <p:nvPr>
            <p:ph idx="1"/>
          </p:nvPr>
        </p:nvSpPr>
        <p:spPr>
          <a:xfrm>
            <a:off x="762000" y="1600200"/>
            <a:ext cx="8229600" cy="4525963"/>
          </a:xfrm>
        </p:spPr>
        <p:txBody>
          <a:bodyPr>
            <a:normAutofit/>
          </a:bodyPr>
          <a:lstStyle/>
          <a:p>
            <a:pPr>
              <a:buNone/>
            </a:pPr>
            <a:r>
              <a:rPr lang="en-US" sz="2000" dirty="0" smtClean="0">
                <a:cs typeface="Times New Roman" pitchFamily="18" charset="0"/>
              </a:rPr>
              <a:t>In Schools, Colleges and Offices like</a:t>
            </a:r>
          </a:p>
          <a:p>
            <a:r>
              <a:rPr lang="en-US" sz="2000" dirty="0" smtClean="0">
                <a:cs typeface="Times New Roman" pitchFamily="18" charset="0"/>
              </a:rPr>
              <a:t>Seminar Halls.</a:t>
            </a:r>
          </a:p>
          <a:p>
            <a:r>
              <a:rPr lang="en-US" sz="2000" dirty="0" smtClean="0">
                <a:cs typeface="Times New Roman" pitchFamily="18" charset="0"/>
              </a:rPr>
              <a:t>Board rooms.</a:t>
            </a:r>
          </a:p>
          <a:p>
            <a:r>
              <a:rPr lang="en-US" sz="2000" dirty="0" smtClean="0">
                <a:cs typeface="Times New Roman" pitchFamily="18" charset="0"/>
              </a:rPr>
              <a:t>Laboratories.</a:t>
            </a:r>
          </a:p>
          <a:p>
            <a:pPr algn="just">
              <a:buNone/>
            </a:pPr>
            <a:r>
              <a:rPr lang="en-IN" sz="2000" dirty="0" smtClean="0"/>
              <a:t>  </a:t>
            </a:r>
            <a:endParaRPr lang="en-IN" sz="2000" dirty="0"/>
          </a:p>
        </p:txBody>
      </p:sp>
      <p:sp>
        <p:nvSpPr>
          <p:cNvPr id="4" name="Date Placeholder 3"/>
          <p:cNvSpPr>
            <a:spLocks noGrp="1"/>
          </p:cNvSpPr>
          <p:nvPr>
            <p:ph type="dt" sz="half" idx="10"/>
          </p:nvPr>
        </p:nvSpPr>
        <p:spPr/>
        <p:txBody>
          <a:bodyPr/>
          <a:lstStyle/>
          <a:p>
            <a:fld id="{97F141D4-4635-4F57-A549-98859F84C95D}"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13</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2"/>
            <a:ext cx="8229600" cy="1143000"/>
          </a:xfrm>
        </p:spPr>
        <p:txBody>
          <a:bodyPr>
            <a:normAutofit/>
          </a:bodyPr>
          <a:lstStyle/>
          <a:p>
            <a:r>
              <a:rPr lang="en-US" sz="4000" b="1" dirty="0" smtClean="0"/>
              <a:t>RESULTS</a:t>
            </a:r>
            <a:endParaRPr lang="en-US" sz="4000" b="1" dirty="0"/>
          </a:p>
        </p:txBody>
      </p:sp>
      <p:sp>
        <p:nvSpPr>
          <p:cNvPr id="3" name="Content Placeholder 2"/>
          <p:cNvSpPr>
            <a:spLocks noGrp="1"/>
          </p:cNvSpPr>
          <p:nvPr>
            <p:ph idx="1"/>
          </p:nvPr>
        </p:nvSpPr>
        <p:spPr/>
        <p:txBody>
          <a:bodyPr>
            <a:normAutofit/>
          </a:bodyPr>
          <a:lstStyle/>
          <a:p>
            <a:pPr algn="just"/>
            <a:r>
              <a:rPr lang="en-US" sz="2000" dirty="0" smtClean="0"/>
              <a:t>Whenever we want to arrange chairs just on the switch. After the switch is turned on, the chair starts moving to park in desired location.   </a:t>
            </a:r>
          </a:p>
          <a:p>
            <a:pPr algn="just"/>
            <a:endParaRPr lang="en-US" sz="2000" dirty="0" smtClean="0"/>
          </a:p>
          <a:p>
            <a:pPr algn="just"/>
            <a:r>
              <a:rPr lang="en-US" sz="2000" dirty="0" smtClean="0"/>
              <a:t> Using this system we can reduce the human effort. It is a self parking system because of this there is no manual operation required. Due to this we can easily arrange the chairs in their respective places just by giving the interrupt to the chair.</a:t>
            </a:r>
            <a:endParaRPr lang="en-US" sz="2000" dirty="0"/>
          </a:p>
        </p:txBody>
      </p:sp>
      <p:sp>
        <p:nvSpPr>
          <p:cNvPr id="4" name="Date Placeholder 3"/>
          <p:cNvSpPr>
            <a:spLocks noGrp="1"/>
          </p:cNvSpPr>
          <p:nvPr>
            <p:ph type="dt" sz="half" idx="10"/>
          </p:nvPr>
        </p:nvSpPr>
        <p:spPr/>
        <p:txBody>
          <a:bodyPr/>
          <a:lstStyle/>
          <a:p>
            <a:fld id="{A3730AB7-E59D-4486-880D-507A9454AB86}"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14</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t>EXPERIMENTAL</a:t>
            </a:r>
            <a:r>
              <a:rPr lang="en-US" sz="4000" dirty="0" smtClean="0"/>
              <a:t>  </a:t>
            </a:r>
            <a:r>
              <a:rPr lang="en-US" sz="4000" b="1" dirty="0" smtClean="0"/>
              <a:t>RESULT</a:t>
            </a:r>
            <a:endParaRPr lang="en-US" sz="4000" b="1" dirty="0"/>
          </a:p>
        </p:txBody>
      </p:sp>
      <p:sp>
        <p:nvSpPr>
          <p:cNvPr id="4" name="Date Placeholder 3"/>
          <p:cNvSpPr>
            <a:spLocks noGrp="1"/>
          </p:cNvSpPr>
          <p:nvPr>
            <p:ph type="dt" sz="half" idx="10"/>
          </p:nvPr>
        </p:nvSpPr>
        <p:spPr/>
        <p:txBody>
          <a:bodyPr/>
          <a:lstStyle/>
          <a:p>
            <a:fld id="{A3730AB7-E59D-4486-880D-507A9454AB86}"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15</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54381" y="1600200"/>
            <a:ext cx="6035237" cy="4525963"/>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995" y="-80028"/>
            <a:ext cx="8229600" cy="1143000"/>
          </a:xfrm>
        </p:spPr>
        <p:txBody>
          <a:bodyPr>
            <a:normAutofit/>
          </a:bodyPr>
          <a:lstStyle/>
          <a:p>
            <a:r>
              <a:rPr lang="en-US" sz="4000" b="1" dirty="0" smtClean="0"/>
              <a:t>FUTURE</a:t>
            </a:r>
            <a:r>
              <a:rPr lang="en-US" sz="4000" dirty="0" smtClean="0"/>
              <a:t> </a:t>
            </a:r>
            <a:r>
              <a:rPr lang="en-US" sz="4000" b="1" dirty="0" smtClean="0"/>
              <a:t>SCOPE</a:t>
            </a:r>
            <a:endParaRPr lang="en-US" sz="4000" b="1" dirty="0"/>
          </a:p>
        </p:txBody>
      </p:sp>
      <p:sp>
        <p:nvSpPr>
          <p:cNvPr id="3" name="Content Placeholder 2"/>
          <p:cNvSpPr>
            <a:spLocks noGrp="1"/>
          </p:cNvSpPr>
          <p:nvPr>
            <p:ph idx="1"/>
          </p:nvPr>
        </p:nvSpPr>
        <p:spPr/>
        <p:txBody>
          <a:bodyPr>
            <a:normAutofit/>
          </a:bodyPr>
          <a:lstStyle/>
          <a:p>
            <a:pPr algn="just"/>
            <a:r>
              <a:rPr lang="en-US" sz="2000" dirty="0" smtClean="0">
                <a:cs typeface="Times New Roman" pitchFamily="18" charset="0"/>
              </a:rPr>
              <a:t>In corporate companies like board room after completion of meeting the employees moves away without arranging the chairs thus, this system automatically arrange the shuffled chairs to their respective position.</a:t>
            </a:r>
          </a:p>
          <a:p>
            <a:pPr algn="just"/>
            <a:endParaRPr lang="en-US" sz="2000" dirty="0" smtClean="0">
              <a:cs typeface="Times New Roman" pitchFamily="18" charset="0"/>
            </a:endParaRPr>
          </a:p>
          <a:p>
            <a:pPr algn="just"/>
            <a:r>
              <a:rPr lang="en-US" sz="2000" dirty="0" smtClean="0">
                <a:cs typeface="Times New Roman" pitchFamily="18" charset="0"/>
              </a:rPr>
              <a:t> It may used in schools and colleges like in the practical labs the students moves away without arranging the shuffled chairs hence, by giving the interrupt to the system it arrange the chairs in their original destination.</a:t>
            </a:r>
          </a:p>
          <a:p>
            <a:pPr marL="0" indent="0" algn="just">
              <a:buNone/>
            </a:pPr>
            <a:endParaRPr lang="en-US" sz="2000" dirty="0" smtClean="0">
              <a:cs typeface="Times New Roman" pitchFamily="18" charset="0"/>
            </a:endParaRPr>
          </a:p>
          <a:p>
            <a:pPr algn="just"/>
            <a:r>
              <a:rPr lang="en-US" sz="2000" dirty="0" smtClean="0">
                <a:cs typeface="Times New Roman" pitchFamily="18" charset="0"/>
              </a:rPr>
              <a:t> In conference halls the people goes away after completion of conference without arranging the displaced chairs. This system helps in arranging the displaced chairs in their located position.</a:t>
            </a:r>
          </a:p>
          <a:p>
            <a:endParaRPr lang="en-US" sz="2000" dirty="0"/>
          </a:p>
        </p:txBody>
      </p:sp>
      <p:sp>
        <p:nvSpPr>
          <p:cNvPr id="4" name="Date Placeholder 3"/>
          <p:cNvSpPr>
            <a:spLocks noGrp="1"/>
          </p:cNvSpPr>
          <p:nvPr>
            <p:ph type="dt" sz="half" idx="10"/>
          </p:nvPr>
        </p:nvSpPr>
        <p:spPr/>
        <p:txBody>
          <a:bodyPr/>
          <a:lstStyle/>
          <a:p>
            <a:fld id="{A3730AB7-E59D-4486-880D-507A9454AB86}"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16</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6"/>
            <a:ext cx="8229600" cy="1143000"/>
          </a:xfrm>
        </p:spPr>
        <p:txBody>
          <a:bodyPr>
            <a:normAutofit/>
          </a:bodyPr>
          <a:lstStyle/>
          <a:p>
            <a:r>
              <a:rPr lang="en-IN" sz="4000" b="1" dirty="0" smtClean="0">
                <a:latin typeface="+mn-lt"/>
                <a:cs typeface="Times New Roman" pitchFamily="18" charset="0"/>
              </a:rPr>
              <a:t>REFERENCES</a:t>
            </a:r>
            <a:endParaRPr lang="en-IN" sz="4000" b="1" dirty="0">
              <a:latin typeface="+mn-lt"/>
              <a:cs typeface="Times New Roman" pitchFamily="18" charset="0"/>
            </a:endParaRPr>
          </a:p>
        </p:txBody>
      </p:sp>
      <p:sp>
        <p:nvSpPr>
          <p:cNvPr id="3" name="Content Placeholder 2"/>
          <p:cNvSpPr>
            <a:spLocks noGrp="1"/>
          </p:cNvSpPr>
          <p:nvPr>
            <p:ph idx="1"/>
          </p:nvPr>
        </p:nvSpPr>
        <p:spPr>
          <a:xfrm>
            <a:off x="684879" y="1532731"/>
            <a:ext cx="8229600" cy="4525963"/>
          </a:xfrm>
        </p:spPr>
        <p:txBody>
          <a:bodyPr>
            <a:normAutofit/>
          </a:bodyPr>
          <a:lstStyle/>
          <a:p>
            <a:pPr marL="457200" indent="-457200" algn="just">
              <a:buFont typeface="+mj-lt"/>
              <a:buAutoNum type="arabicPeriod"/>
            </a:pPr>
            <a:r>
              <a:rPr lang="en-US" sz="2000" dirty="0" smtClean="0">
                <a:cs typeface="Times New Roman" pitchFamily="18" charset="0"/>
              </a:rPr>
              <a:t>Self-parking chairs at conference tables show Nissan's auto push by Nancy Owano Self-parking (2016, February 15) retrieved 23 February 2018 from </a:t>
            </a:r>
            <a:r>
              <a:rPr lang="en-US" sz="2000" dirty="0" smtClean="0">
                <a:cs typeface="Times New Roman" pitchFamily="18" charset="0"/>
                <a:hlinkClick r:id="rId2"/>
              </a:rPr>
              <a:t>https://techxplore.com/news/2016-02-selfparking-chairs-conferencetables-nissan.html</a:t>
            </a:r>
            <a:endParaRPr lang="en-US" sz="2000" dirty="0" smtClean="0">
              <a:cs typeface="Times New Roman" pitchFamily="18" charset="0"/>
            </a:endParaRPr>
          </a:p>
          <a:p>
            <a:pPr marL="457200" indent="-457200" algn="just">
              <a:buFont typeface="+mj-lt"/>
              <a:buAutoNum type="arabicPeriod"/>
            </a:pPr>
            <a:r>
              <a:rPr lang="en-US" sz="2000" dirty="0" smtClean="0">
                <a:cs typeface="Times New Roman" pitchFamily="18" charset="0"/>
              </a:rPr>
              <a:t>Nissan’s self-parking office chair is here to make your Monday better https://www.theverge.com/2016/2/15/10996234/Nissans-self-parking-chair-car/</a:t>
            </a:r>
          </a:p>
          <a:p>
            <a:pPr marL="457200" indent="-457200" algn="just">
              <a:buFont typeface="+mj-lt"/>
              <a:buAutoNum type="arabicPeriod"/>
            </a:pPr>
            <a:r>
              <a:rPr lang="en-US" sz="2000" dirty="0" smtClean="0">
                <a:cs typeface="Times New Roman" pitchFamily="18" charset="0"/>
              </a:rPr>
              <a:t>Real time car parking system using image processing From </a:t>
            </a:r>
            <a:r>
              <a:rPr lang="en-US" sz="2000" dirty="0" smtClean="0">
                <a:cs typeface="Times New Roman" pitchFamily="18" charset="0"/>
                <a:hlinkClick r:id="rId3"/>
              </a:rPr>
              <a:t>http://ieeexplore.ieee.org/document/5941663/</a:t>
            </a:r>
            <a:endParaRPr lang="en-US" sz="2000" dirty="0" smtClean="0">
              <a:cs typeface="Times New Roman" pitchFamily="18" charset="0"/>
            </a:endParaRPr>
          </a:p>
          <a:p>
            <a:pPr marL="457200" indent="-457200" algn="just">
              <a:buFont typeface="+mj-lt"/>
              <a:buAutoNum type="arabicPeriod"/>
            </a:pPr>
            <a:r>
              <a:rPr lang="en-US" sz="2000" dirty="0" smtClean="0">
                <a:cs typeface="Times New Roman" pitchFamily="18" charset="0"/>
              </a:rPr>
              <a:t>The Microcontroller and Embedded systems using Assembly and C by Muhammad Ali Mazidi , Janice Gillispie Mazidi, Rollin D. McKinley.</a:t>
            </a:r>
            <a:endParaRPr lang="en-IN" sz="2000" dirty="0" smtClean="0">
              <a:cs typeface="Times New Roman" pitchFamily="18" charset="0"/>
            </a:endParaRPr>
          </a:p>
          <a:p>
            <a:pPr marL="457200" indent="-457200" algn="just">
              <a:buFont typeface="+mj-lt"/>
              <a:buAutoNum type="arabicPeriod"/>
            </a:pPr>
            <a:endParaRPr lang="en-IN" sz="2000" dirty="0">
              <a:cs typeface="Times New Roman" pitchFamily="18" charset="0"/>
            </a:endParaRPr>
          </a:p>
        </p:txBody>
      </p:sp>
      <p:sp>
        <p:nvSpPr>
          <p:cNvPr id="4" name="Date Placeholder 3"/>
          <p:cNvSpPr>
            <a:spLocks noGrp="1"/>
          </p:cNvSpPr>
          <p:nvPr>
            <p:ph type="dt" sz="half" idx="10"/>
          </p:nvPr>
        </p:nvSpPr>
        <p:spPr/>
        <p:txBody>
          <a:bodyPr/>
          <a:lstStyle/>
          <a:p>
            <a:fld id="{81BB9CA8-A403-4D34-90FB-7196A9F9854A}"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17</a:t>
            </a:fld>
            <a:endParaRPr lang="en-IN"/>
          </a:p>
        </p:txBody>
      </p:sp>
      <p:pic>
        <p:nvPicPr>
          <p:cNvPr id="6" name="Picture 2"/>
          <p:cNvPicPr>
            <a:picLocks noChangeAspect="1" noChangeArrowheads="1"/>
          </p:cNvPicPr>
          <p:nvPr/>
        </p:nvPicPr>
        <p:blipFill>
          <a:blip r:embed="rId4"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ser2\Downloads\iStock_000052910038_Medium-56b09b3f3df78cf772cffbb6.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Date Placeholder 2"/>
          <p:cNvSpPr>
            <a:spLocks noGrp="1"/>
          </p:cNvSpPr>
          <p:nvPr>
            <p:ph type="dt" sz="half" idx="10"/>
          </p:nvPr>
        </p:nvSpPr>
        <p:spPr/>
        <p:txBody>
          <a:bodyPr/>
          <a:lstStyle/>
          <a:p>
            <a:fld id="{AB05F4D5-7858-4AF8-AF9E-AA7774F48830}" type="datetime3">
              <a:rPr lang="en-US" smtClean="0"/>
              <a:pPr/>
              <a:t>20 March 2019</a:t>
            </a:fld>
            <a:endParaRPr lang="en-IN"/>
          </a:p>
        </p:txBody>
      </p:sp>
      <p:sp>
        <p:nvSpPr>
          <p:cNvPr id="4" name="Slide Number Placeholder 3"/>
          <p:cNvSpPr>
            <a:spLocks noGrp="1"/>
          </p:cNvSpPr>
          <p:nvPr>
            <p:ph type="sldNum" sz="quarter" idx="12"/>
          </p:nvPr>
        </p:nvSpPr>
        <p:spPr/>
        <p:txBody>
          <a:bodyPr/>
          <a:lstStyle/>
          <a:p>
            <a:fld id="{103F2F5A-07D4-4E68-A37C-2EF6EF586630}" type="slidenum">
              <a:rPr lang="en-IN" smtClean="0"/>
              <a:pPr/>
              <a:t>18</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437"/>
            <a:ext cx="8229600" cy="1143000"/>
          </a:xfrm>
        </p:spPr>
        <p:txBody>
          <a:bodyPr>
            <a:normAutofit/>
          </a:bodyPr>
          <a:lstStyle/>
          <a:p>
            <a:r>
              <a:rPr lang="en-IN" sz="4000" b="1" dirty="0" smtClean="0">
                <a:latin typeface="+mn-lt"/>
                <a:cs typeface="Times New Roman" pitchFamily="18" charset="0"/>
              </a:rPr>
              <a:t>CONTENTS</a:t>
            </a:r>
            <a:endParaRPr lang="en-IN" sz="4000" b="1" dirty="0">
              <a:latin typeface="+mn-lt"/>
              <a:cs typeface="Times New Roman" pitchFamily="18" charset="0"/>
            </a:endParaRPr>
          </a:p>
        </p:txBody>
      </p:sp>
      <p:sp>
        <p:nvSpPr>
          <p:cNvPr id="3" name="Content Placeholder 2"/>
          <p:cNvSpPr>
            <a:spLocks noGrp="1"/>
          </p:cNvSpPr>
          <p:nvPr>
            <p:ph idx="1"/>
          </p:nvPr>
        </p:nvSpPr>
        <p:spPr>
          <a:xfrm>
            <a:off x="684879" y="1052736"/>
            <a:ext cx="8229600" cy="5029200"/>
          </a:xfrm>
        </p:spPr>
        <p:txBody>
          <a:bodyPr>
            <a:noAutofit/>
          </a:bodyPr>
          <a:lstStyle/>
          <a:p>
            <a:pPr>
              <a:buNone/>
            </a:pPr>
            <a:endParaRPr lang="en-IN" sz="2000" dirty="0" smtClean="0">
              <a:cs typeface="Times New Roman" pitchFamily="18" charset="0"/>
            </a:endParaRPr>
          </a:p>
          <a:p>
            <a:r>
              <a:rPr lang="en-IN" sz="2000" dirty="0" smtClean="0">
                <a:cs typeface="Times New Roman" pitchFamily="18" charset="0"/>
              </a:rPr>
              <a:t>Introduction</a:t>
            </a:r>
          </a:p>
          <a:p>
            <a:r>
              <a:rPr lang="en-IN" sz="2000" dirty="0" smtClean="0">
                <a:cs typeface="Times New Roman" pitchFamily="18" charset="0"/>
              </a:rPr>
              <a:t>Objective of the project</a:t>
            </a:r>
          </a:p>
          <a:p>
            <a:r>
              <a:rPr lang="en-IN" sz="2000" dirty="0" smtClean="0">
                <a:cs typeface="Times New Roman" pitchFamily="18" charset="0"/>
              </a:rPr>
              <a:t>Existing system</a:t>
            </a:r>
          </a:p>
          <a:p>
            <a:r>
              <a:rPr lang="en-IN" sz="2000" dirty="0" smtClean="0">
                <a:cs typeface="Times New Roman" pitchFamily="18" charset="0"/>
              </a:rPr>
              <a:t>Implementation</a:t>
            </a:r>
          </a:p>
          <a:p>
            <a:r>
              <a:rPr lang="en-IN" sz="2000" dirty="0" smtClean="0">
                <a:cs typeface="Times New Roman" pitchFamily="18" charset="0"/>
              </a:rPr>
              <a:t>Block diagram</a:t>
            </a:r>
          </a:p>
          <a:p>
            <a:r>
              <a:rPr lang="en-IN" sz="2000" dirty="0" smtClean="0">
                <a:cs typeface="Times New Roman" pitchFamily="18" charset="0"/>
              </a:rPr>
              <a:t>Components</a:t>
            </a:r>
          </a:p>
          <a:p>
            <a:r>
              <a:rPr lang="en-IN" sz="2000" dirty="0" smtClean="0">
                <a:cs typeface="Times New Roman" pitchFamily="18" charset="0"/>
              </a:rPr>
              <a:t>Advantages</a:t>
            </a:r>
          </a:p>
          <a:p>
            <a:r>
              <a:rPr lang="en-IN" sz="2000" dirty="0" smtClean="0">
                <a:cs typeface="Times New Roman" pitchFamily="18" charset="0"/>
              </a:rPr>
              <a:t>Applications</a:t>
            </a:r>
          </a:p>
          <a:p>
            <a:r>
              <a:rPr lang="en-IN" sz="2000" dirty="0" smtClean="0">
                <a:cs typeface="Times New Roman" pitchFamily="18" charset="0"/>
              </a:rPr>
              <a:t>Results</a:t>
            </a:r>
            <a:endParaRPr lang="en-IN" sz="2000" dirty="0" smtClean="0">
              <a:cs typeface="Times New Roman" pitchFamily="18" charset="0"/>
            </a:endParaRPr>
          </a:p>
          <a:p>
            <a:r>
              <a:rPr lang="en-IN" sz="2000" dirty="0" smtClean="0">
                <a:cs typeface="Times New Roman" pitchFamily="18" charset="0"/>
              </a:rPr>
              <a:t>Future scope</a:t>
            </a:r>
          </a:p>
          <a:p>
            <a:r>
              <a:rPr lang="en-IN" sz="2000" dirty="0" smtClean="0">
                <a:cs typeface="Times New Roman" pitchFamily="18" charset="0"/>
              </a:rPr>
              <a:t>References</a:t>
            </a:r>
            <a:endParaRPr lang="en-IN" sz="2000" dirty="0" smtClean="0">
              <a:cs typeface="Times New Roman" pitchFamily="18" charset="0"/>
            </a:endParaRPr>
          </a:p>
          <a:p>
            <a:endParaRPr lang="en-IN" sz="2000" dirty="0">
              <a:cs typeface="Times New Roman" pitchFamily="18" charset="0"/>
            </a:endParaRPr>
          </a:p>
        </p:txBody>
      </p:sp>
      <p:sp>
        <p:nvSpPr>
          <p:cNvPr id="4" name="Date Placeholder 3"/>
          <p:cNvSpPr>
            <a:spLocks noGrp="1"/>
          </p:cNvSpPr>
          <p:nvPr>
            <p:ph type="dt" sz="half" idx="10"/>
          </p:nvPr>
        </p:nvSpPr>
        <p:spPr>
          <a:xfrm>
            <a:off x="971600" y="6356350"/>
            <a:ext cx="2133600" cy="365125"/>
          </a:xfrm>
        </p:spPr>
        <p:txBody>
          <a:bodyPr/>
          <a:lstStyle/>
          <a:p>
            <a:fld id="{F18BB8DE-91A5-4FBA-8726-3C8FE38EA537}" type="datetime3">
              <a:rPr lang="en-US" smtClean="0"/>
              <a:pPr/>
              <a:t>20 March 2019</a:t>
            </a:fld>
            <a:endParaRPr lang="en-IN" dirty="0"/>
          </a:p>
        </p:txBody>
      </p:sp>
      <p:sp>
        <p:nvSpPr>
          <p:cNvPr id="5" name="Slide Number Placeholder 4"/>
          <p:cNvSpPr>
            <a:spLocks noGrp="1"/>
          </p:cNvSpPr>
          <p:nvPr>
            <p:ph type="sldNum" sz="quarter" idx="12"/>
          </p:nvPr>
        </p:nvSpPr>
        <p:spPr>
          <a:xfrm>
            <a:off x="6266983" y="6356350"/>
            <a:ext cx="2133600" cy="365125"/>
          </a:xfrm>
        </p:spPr>
        <p:txBody>
          <a:bodyPr/>
          <a:lstStyle/>
          <a:p>
            <a:fld id="{103F2F5A-07D4-4E68-A37C-2EF6EF586630}" type="slidenum">
              <a:rPr lang="en-IN" smtClean="0"/>
              <a:pPr/>
              <a:t>2</a:t>
            </a:fld>
            <a:endParaRPr lang="en-IN" dirty="0"/>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IN" sz="4000" b="1" dirty="0" smtClean="0">
                <a:latin typeface="+mn-lt"/>
                <a:cs typeface="Times New Roman" pitchFamily="18" charset="0"/>
              </a:rPr>
              <a:t>INTRODUCTION</a:t>
            </a:r>
            <a:endParaRPr lang="en-IN" sz="4000" b="1" dirty="0">
              <a:latin typeface="+mn-lt"/>
              <a:cs typeface="Times New Roman" pitchFamily="18" charset="0"/>
            </a:endParaRPr>
          </a:p>
        </p:txBody>
      </p:sp>
      <p:sp>
        <p:nvSpPr>
          <p:cNvPr id="3" name="Content Placeholder 2"/>
          <p:cNvSpPr>
            <a:spLocks noGrp="1"/>
          </p:cNvSpPr>
          <p:nvPr>
            <p:ph idx="1"/>
          </p:nvPr>
        </p:nvSpPr>
        <p:spPr>
          <a:xfrm>
            <a:off x="457200" y="1301672"/>
            <a:ext cx="8229600" cy="4525963"/>
          </a:xfrm>
        </p:spPr>
        <p:txBody>
          <a:bodyPr>
            <a:noAutofit/>
          </a:bodyPr>
          <a:lstStyle/>
          <a:p>
            <a:pPr algn="just">
              <a:defRPr/>
            </a:pPr>
            <a:r>
              <a:rPr lang="en-US" sz="2000" dirty="0" smtClean="0">
                <a:cs typeface="Times New Roman" pitchFamily="18" charset="0"/>
              </a:rPr>
              <a:t>As in the modern world everything is going automatic.</a:t>
            </a:r>
            <a:r>
              <a:rPr lang="en-IN" sz="2000" dirty="0"/>
              <a:t> </a:t>
            </a:r>
            <a:r>
              <a:rPr lang="en-US" sz="2000" dirty="0"/>
              <a:t>We want to make what was once difficult to perform an easy task for the average individual. </a:t>
            </a:r>
            <a:endParaRPr lang="en-US" sz="2000" dirty="0">
              <a:cs typeface="Times New Roman" pitchFamily="18" charset="0"/>
            </a:endParaRPr>
          </a:p>
          <a:p>
            <a:pPr marL="0" indent="0" algn="just">
              <a:buNone/>
              <a:defRPr/>
            </a:pPr>
            <a:endParaRPr lang="en-IN" sz="2000" dirty="0" smtClean="0"/>
          </a:p>
          <a:p>
            <a:pPr algn="just">
              <a:defRPr/>
            </a:pPr>
            <a:r>
              <a:rPr lang="en-IN" sz="2000" dirty="0" smtClean="0"/>
              <a:t>We are inventing self-powered office chair that park themselves back into their original position by click on a wireless switch.</a:t>
            </a:r>
          </a:p>
          <a:p>
            <a:pPr marL="0" indent="0" algn="just">
              <a:buNone/>
              <a:defRPr/>
            </a:pPr>
            <a:endParaRPr lang="en-IN" sz="2000" dirty="0" smtClean="0"/>
          </a:p>
          <a:p>
            <a:pPr algn="just">
              <a:defRPr/>
            </a:pPr>
            <a:r>
              <a:rPr lang="en-IN" sz="2000" dirty="0" smtClean="0"/>
              <a:t>The chair, which was inspired by the slightly more useful self-parking car technology.</a:t>
            </a:r>
          </a:p>
          <a:p>
            <a:pPr algn="just">
              <a:defRPr/>
            </a:pPr>
            <a:endParaRPr lang="en-IN" sz="2000" dirty="0"/>
          </a:p>
          <a:p>
            <a:pPr algn="just">
              <a:defRPr/>
            </a:pPr>
            <a:endParaRPr lang="en-IN" sz="2000" dirty="0" smtClean="0"/>
          </a:p>
          <a:p>
            <a:pPr algn="just">
              <a:buNone/>
              <a:defRPr/>
            </a:pPr>
            <a:endParaRPr lang="en-US" sz="2000" dirty="0" smtClean="0">
              <a:cs typeface="Times New Roman" pitchFamily="18" charset="0"/>
            </a:endParaRPr>
          </a:p>
          <a:p>
            <a:pPr algn="just">
              <a:buNone/>
            </a:pPr>
            <a:endParaRPr lang="en-IN" sz="2000" dirty="0">
              <a:cs typeface="Times New Roman" pitchFamily="18" charset="0"/>
            </a:endParaRPr>
          </a:p>
        </p:txBody>
      </p:sp>
      <p:sp>
        <p:nvSpPr>
          <p:cNvPr id="4" name="Date Placeholder 3"/>
          <p:cNvSpPr>
            <a:spLocks noGrp="1"/>
          </p:cNvSpPr>
          <p:nvPr>
            <p:ph type="dt" sz="half" idx="10"/>
          </p:nvPr>
        </p:nvSpPr>
        <p:spPr/>
        <p:txBody>
          <a:bodyPr/>
          <a:lstStyle/>
          <a:p>
            <a:fld id="{AE80D131-4432-4E82-9F92-09BD5726C9F4}"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3</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815"/>
            <a:ext cx="8229600" cy="1143000"/>
          </a:xfrm>
        </p:spPr>
        <p:txBody>
          <a:bodyPr>
            <a:normAutofit/>
          </a:bodyPr>
          <a:lstStyle/>
          <a:p>
            <a:r>
              <a:rPr lang="en-US" sz="4000" b="1" dirty="0" smtClean="0">
                <a:latin typeface="+mn-lt"/>
              </a:rPr>
              <a:t>OBJECTIVE</a:t>
            </a:r>
            <a:endParaRPr lang="en-US" sz="4000" b="1" dirty="0">
              <a:latin typeface="+mn-lt"/>
            </a:endParaRPr>
          </a:p>
        </p:txBody>
      </p:sp>
      <p:sp>
        <p:nvSpPr>
          <p:cNvPr id="3" name="Content Placeholder 2"/>
          <p:cNvSpPr>
            <a:spLocks noGrp="1"/>
          </p:cNvSpPr>
          <p:nvPr>
            <p:ph idx="1"/>
          </p:nvPr>
        </p:nvSpPr>
        <p:spPr/>
        <p:txBody>
          <a:bodyPr>
            <a:normAutofit/>
          </a:bodyPr>
          <a:lstStyle/>
          <a:p>
            <a:r>
              <a:rPr lang="en-US" sz="2000" dirty="0" smtClean="0">
                <a:cs typeface="Times New Roman" pitchFamily="18" charset="0"/>
              </a:rPr>
              <a:t>The main objective of the project is to reduce human efforts and less man power in arranging chairs.</a:t>
            </a:r>
          </a:p>
          <a:p>
            <a:pPr marL="0" indent="0">
              <a:buNone/>
            </a:pPr>
            <a:endParaRPr lang="en-US" sz="2000" dirty="0" smtClean="0">
              <a:cs typeface="Times New Roman" pitchFamily="18" charset="0"/>
            </a:endParaRPr>
          </a:p>
          <a:p>
            <a:r>
              <a:rPr lang="en-IN" sz="2000" dirty="0" smtClean="0"/>
              <a:t>A unique solution to the problem of tidying up rows of chairs after office meetings. </a:t>
            </a:r>
            <a:endParaRPr lang="en-US" sz="2000" dirty="0"/>
          </a:p>
        </p:txBody>
      </p:sp>
      <p:sp>
        <p:nvSpPr>
          <p:cNvPr id="4" name="Date Placeholder 3"/>
          <p:cNvSpPr>
            <a:spLocks noGrp="1"/>
          </p:cNvSpPr>
          <p:nvPr>
            <p:ph type="dt" sz="half" idx="10"/>
          </p:nvPr>
        </p:nvSpPr>
        <p:spPr/>
        <p:txBody>
          <a:bodyPr/>
          <a:lstStyle/>
          <a:p>
            <a:fld id="{A3730AB7-E59D-4486-880D-507A9454AB86}"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4</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758"/>
            <a:ext cx="8229600" cy="1143000"/>
          </a:xfrm>
        </p:spPr>
        <p:txBody>
          <a:bodyPr>
            <a:normAutofit/>
          </a:bodyPr>
          <a:lstStyle/>
          <a:p>
            <a:r>
              <a:rPr lang="en-US" sz="4000" b="1" dirty="0" smtClean="0">
                <a:latin typeface="+mn-lt"/>
              </a:rPr>
              <a:t>EXISTING</a:t>
            </a:r>
            <a:r>
              <a:rPr lang="en-US" sz="4000" dirty="0" smtClean="0">
                <a:latin typeface="+mn-lt"/>
              </a:rPr>
              <a:t> </a:t>
            </a:r>
            <a:r>
              <a:rPr lang="en-US" sz="4000" b="1" dirty="0" smtClean="0">
                <a:latin typeface="+mn-lt"/>
              </a:rPr>
              <a:t>SYSTEM</a:t>
            </a:r>
            <a:endParaRPr lang="en-US" sz="4000" b="1" dirty="0">
              <a:latin typeface="+mn-lt"/>
            </a:endParaRPr>
          </a:p>
        </p:txBody>
      </p:sp>
      <p:sp>
        <p:nvSpPr>
          <p:cNvPr id="3" name="Content Placeholder 2"/>
          <p:cNvSpPr>
            <a:spLocks noGrp="1"/>
          </p:cNvSpPr>
          <p:nvPr>
            <p:ph idx="1"/>
          </p:nvPr>
        </p:nvSpPr>
        <p:spPr>
          <a:xfrm>
            <a:off x="447590" y="1418585"/>
            <a:ext cx="8229600" cy="4525963"/>
          </a:xfrm>
        </p:spPr>
        <p:txBody>
          <a:bodyPr>
            <a:normAutofit/>
          </a:bodyPr>
          <a:lstStyle/>
          <a:p>
            <a:pPr algn="just"/>
            <a:r>
              <a:rPr lang="en-US" sz="2000" dirty="0" smtClean="0">
                <a:cs typeface="Times New Roman" pitchFamily="18" charset="0"/>
              </a:rPr>
              <a:t>The chair is expected to do the following tasks in a complete automatic parking process:</a:t>
            </a:r>
          </a:p>
          <a:p>
            <a:pPr marL="0" indent="0" algn="just">
              <a:buNone/>
            </a:pPr>
            <a:endParaRPr lang="en-US" sz="2000" dirty="0" smtClean="0">
              <a:cs typeface="Times New Roman" pitchFamily="18" charset="0"/>
            </a:endParaRPr>
          </a:p>
          <a:p>
            <a:pPr algn="just">
              <a:buNone/>
            </a:pPr>
            <a:r>
              <a:rPr lang="en-US" sz="2000" dirty="0" smtClean="0">
                <a:cs typeface="Times New Roman" pitchFamily="18" charset="0"/>
              </a:rPr>
              <a:t>    1.Once the length of a parking space larger </a:t>
            </a:r>
            <a:r>
              <a:rPr lang="en-US" sz="2000" dirty="0" smtClean="0">
                <a:cs typeface="Times New Roman" pitchFamily="18" charset="0"/>
              </a:rPr>
              <a:t>than the length </a:t>
            </a:r>
            <a:r>
              <a:rPr lang="en-US" sz="2000" dirty="0" smtClean="0">
                <a:cs typeface="Times New Roman" pitchFamily="18" charset="0"/>
              </a:rPr>
              <a:t>of the chair plus a buffering distance is detected, the chair will stop automatically.</a:t>
            </a:r>
          </a:p>
          <a:p>
            <a:pPr algn="just">
              <a:buNone/>
            </a:pPr>
            <a:endParaRPr lang="en-US" sz="2000" dirty="0" smtClean="0">
              <a:cs typeface="Times New Roman" pitchFamily="18" charset="0"/>
            </a:endParaRPr>
          </a:p>
          <a:p>
            <a:pPr algn="just">
              <a:buNone/>
            </a:pPr>
            <a:r>
              <a:rPr lang="en-US" sz="2000" dirty="0" smtClean="0">
                <a:cs typeface="Times New Roman" pitchFamily="18" charset="0"/>
              </a:rPr>
              <a:t>    </a:t>
            </a:r>
            <a:r>
              <a:rPr lang="en-US" sz="2000" dirty="0" smtClean="0">
                <a:cs typeface="Times New Roman" pitchFamily="18" charset="0"/>
              </a:rPr>
              <a:t>2.Otherwise it performs </a:t>
            </a:r>
            <a:r>
              <a:rPr lang="en-US" sz="2000" dirty="0" smtClean="0">
                <a:cs typeface="Times New Roman" pitchFamily="18" charset="0"/>
              </a:rPr>
              <a:t>a smooth and efficient parking.</a:t>
            </a:r>
          </a:p>
          <a:p>
            <a:pPr marL="0" indent="0">
              <a:buNone/>
            </a:pPr>
            <a:endParaRPr lang="en-US" sz="2000" dirty="0"/>
          </a:p>
        </p:txBody>
      </p:sp>
      <p:sp>
        <p:nvSpPr>
          <p:cNvPr id="4" name="Date Placeholder 3"/>
          <p:cNvSpPr>
            <a:spLocks noGrp="1"/>
          </p:cNvSpPr>
          <p:nvPr>
            <p:ph type="dt" sz="half" idx="10"/>
          </p:nvPr>
        </p:nvSpPr>
        <p:spPr/>
        <p:txBody>
          <a:bodyPr/>
          <a:lstStyle/>
          <a:p>
            <a:fld id="{A3730AB7-E59D-4486-880D-507A9454AB86}"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5</a:t>
            </a:fld>
            <a:endParaRPr lang="en-IN"/>
          </a:p>
        </p:txBody>
      </p:sp>
      <p:pic>
        <p:nvPicPr>
          <p:cNvPr id="6" name="Picture 2"/>
          <p:cNvPicPr>
            <a:picLocks noChangeAspect="1" noChangeArrowheads="1"/>
          </p:cNvPicPr>
          <p:nvPr/>
        </p:nvPicPr>
        <p:blipFill>
          <a:blip r:embed="rId3" cstate="print"/>
          <a:srcRect/>
          <a:stretch>
            <a:fillRect/>
          </a:stretch>
        </p:blipFill>
        <p:spPr bwMode="auto">
          <a:xfrm>
            <a:off x="7884368" y="92077"/>
            <a:ext cx="1030111" cy="960659"/>
          </a:xfrm>
          <a:prstGeom prst="rect">
            <a:avLst/>
          </a:prstGeom>
          <a:noFill/>
          <a:ln w="9525">
            <a:noFill/>
            <a:miter lim="800000"/>
            <a:headEnd/>
            <a:tailEnd/>
          </a:ln>
          <a:effectLst/>
        </p:spPr>
      </p:pic>
      <p:pic>
        <p:nvPicPr>
          <p:cNvPr id="8" name="Picture 7"/>
          <p:cNvPicPr/>
          <p:nvPr/>
        </p:nvPicPr>
        <p:blipFill>
          <a:blip r:embed="rId4"/>
          <a:stretch>
            <a:fillRect/>
          </a:stretch>
        </p:blipFill>
        <p:spPr>
          <a:xfrm>
            <a:off x="5334000" y="4038600"/>
            <a:ext cx="2743200" cy="17627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55"/>
            <a:ext cx="8229600" cy="1143000"/>
          </a:xfrm>
        </p:spPr>
        <p:txBody>
          <a:bodyPr>
            <a:normAutofit/>
          </a:bodyPr>
          <a:lstStyle/>
          <a:p>
            <a:r>
              <a:rPr lang="en-US" sz="4000" b="1" dirty="0" smtClean="0"/>
              <a:t>BLOCK</a:t>
            </a:r>
            <a:r>
              <a:rPr lang="en-US" sz="4000" dirty="0" smtClean="0"/>
              <a:t> </a:t>
            </a:r>
            <a:r>
              <a:rPr lang="en-US" sz="4000" b="1" dirty="0" smtClean="0"/>
              <a:t>DIAGRAM </a:t>
            </a:r>
            <a:endParaRPr lang="en-US" sz="4000" b="1" dirty="0"/>
          </a:p>
        </p:txBody>
      </p:sp>
      <p:sp>
        <p:nvSpPr>
          <p:cNvPr id="3" name="Content Placeholder 2"/>
          <p:cNvSpPr>
            <a:spLocks noGrp="1"/>
          </p:cNvSpPr>
          <p:nvPr>
            <p:ph idx="1"/>
          </p:nvPr>
        </p:nvSpPr>
        <p:spPr>
          <a:xfrm>
            <a:off x="656446" y="1052736"/>
            <a:ext cx="8229600" cy="4525963"/>
          </a:xfrm>
        </p:spPr>
        <p:txBody>
          <a:bodyPr/>
          <a:lstStyle/>
          <a:p>
            <a:pPr>
              <a:buNone/>
            </a:pPr>
            <a:r>
              <a:rPr lang="en-US" dirty="0" smtClean="0"/>
              <a:t>  </a:t>
            </a:r>
            <a:endParaRPr lang="en-US" dirty="0"/>
          </a:p>
        </p:txBody>
      </p:sp>
      <p:sp>
        <p:nvSpPr>
          <p:cNvPr id="4" name="Date Placeholder 3"/>
          <p:cNvSpPr>
            <a:spLocks noGrp="1"/>
          </p:cNvSpPr>
          <p:nvPr>
            <p:ph type="dt" sz="half" idx="10"/>
          </p:nvPr>
        </p:nvSpPr>
        <p:spPr/>
        <p:txBody>
          <a:bodyPr/>
          <a:lstStyle/>
          <a:p>
            <a:fld id="{A3730AB7-E59D-4486-880D-507A9454AB86}"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6</a:t>
            </a:fld>
            <a:endParaRPr lang="en-IN"/>
          </a:p>
        </p:txBody>
      </p:sp>
      <p:sp>
        <p:nvSpPr>
          <p:cNvPr id="7" name="Rectangle 6"/>
          <p:cNvSpPr>
            <a:spLocks noChangeArrowheads="1"/>
          </p:cNvSpPr>
          <p:nvPr/>
        </p:nvSpPr>
        <p:spPr bwMode="auto">
          <a:xfrm>
            <a:off x="5562600" y="2743200"/>
            <a:ext cx="990600" cy="2016224"/>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ea typeface="Times New Roman" panose="02020603050405020304" pitchFamily="18" charset="0"/>
              </a:rPr>
              <a:t>L293D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ea typeface="Times New Roman" panose="02020603050405020304" pitchFamily="18" charset="0"/>
              </a:rPr>
              <a:t>Motor drivers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solidFill>
                  <a:srgbClr val="000000"/>
                </a:solidFill>
              </a:rPr>
              <a:t>IC</a:t>
            </a:r>
            <a:endParaRPr kumimoji="0" lang="en-US" altLang="en-US" b="1" i="0" u="none" strike="noStrike" cap="none" normalizeH="0" baseline="0" dirty="0" smtClean="0">
              <a:ln>
                <a:noFill/>
              </a:ln>
              <a:solidFill>
                <a:schemeClr val="tx1"/>
              </a:solidFill>
              <a:effectLst/>
            </a:endParaRPr>
          </a:p>
        </p:txBody>
      </p:sp>
      <p:sp>
        <p:nvSpPr>
          <p:cNvPr id="8" name="Rectangle 8"/>
          <p:cNvSpPr>
            <a:spLocks noChangeArrowheads="1"/>
          </p:cNvSpPr>
          <p:nvPr/>
        </p:nvSpPr>
        <p:spPr bwMode="auto">
          <a:xfrm>
            <a:off x="3597890" y="2175161"/>
            <a:ext cx="1219200" cy="3152302"/>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t>Micro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rPr>
              <a:t>Controller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t>8051</a:t>
            </a:r>
            <a:endParaRPr kumimoji="0" lang="en-US" altLang="en-US" sz="1800" b="1" i="0" u="none" strike="noStrike" cap="none" normalizeH="0" baseline="0" dirty="0" smtClean="0">
              <a:ln>
                <a:noFill/>
              </a:ln>
              <a:solidFill>
                <a:schemeClr val="tx1"/>
              </a:solidFill>
              <a:effectLst/>
            </a:endParaRPr>
          </a:p>
        </p:txBody>
      </p:sp>
      <p:sp>
        <p:nvSpPr>
          <p:cNvPr id="9" name="Oval 12"/>
          <p:cNvSpPr>
            <a:spLocks noChangeArrowheads="1"/>
          </p:cNvSpPr>
          <p:nvPr/>
        </p:nvSpPr>
        <p:spPr bwMode="auto">
          <a:xfrm>
            <a:off x="6934200" y="2704257"/>
            <a:ext cx="1143000" cy="953343"/>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ea typeface="Times New Roman" panose="02020603050405020304" pitchFamily="18" charset="0"/>
              </a:rPr>
              <a:t>Motor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rPr>
              <a:t>1</a:t>
            </a:r>
            <a:endParaRPr kumimoji="0" lang="en-US" altLang="en-US" b="1" i="0" u="none" strike="noStrike" cap="none" normalizeH="0" baseline="0" dirty="0" smtClean="0">
              <a:ln>
                <a:noFill/>
              </a:ln>
              <a:solidFill>
                <a:schemeClr val="tx1"/>
              </a:solidFill>
              <a:effectLst/>
            </a:endParaRPr>
          </a:p>
        </p:txBody>
      </p:sp>
      <p:sp>
        <p:nvSpPr>
          <p:cNvPr id="10" name="Oval 14"/>
          <p:cNvSpPr>
            <a:spLocks noChangeArrowheads="1"/>
          </p:cNvSpPr>
          <p:nvPr/>
        </p:nvSpPr>
        <p:spPr bwMode="auto">
          <a:xfrm>
            <a:off x="6934200" y="3924303"/>
            <a:ext cx="1143000" cy="98816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ea typeface="Times New Roman" panose="02020603050405020304" pitchFamily="18" charset="0"/>
              </a:rPr>
              <a:t>Motor2</a:t>
            </a:r>
            <a:endParaRPr kumimoji="0" lang="en-US" altLang="en-US" b="1" i="0" u="none" strike="noStrike" cap="none" normalizeH="0" baseline="0" dirty="0" smtClean="0">
              <a:ln>
                <a:noFill/>
              </a:ln>
              <a:solidFill>
                <a:schemeClr val="tx1"/>
              </a:solidFill>
              <a:effectLst/>
            </a:endParaRPr>
          </a:p>
        </p:txBody>
      </p:sp>
      <p:sp>
        <p:nvSpPr>
          <p:cNvPr id="12" name="Rectangle 3"/>
          <p:cNvSpPr>
            <a:spLocks noChangeArrowheads="1"/>
          </p:cNvSpPr>
          <p:nvPr/>
        </p:nvSpPr>
        <p:spPr bwMode="auto">
          <a:xfrm>
            <a:off x="1341745" y="2500550"/>
            <a:ext cx="1524000" cy="7620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solidFill>
                  <a:srgbClr val="000000"/>
                </a:solidFill>
              </a:rPr>
              <a:t>IR Sensor</a:t>
            </a:r>
            <a:endParaRPr kumimoji="0" lang="en-US" altLang="en-US" b="1" i="0" u="none" strike="noStrike" cap="none" normalizeH="0" baseline="0" dirty="0" smtClean="0">
              <a:ln>
                <a:noFill/>
              </a:ln>
              <a:solidFill>
                <a:schemeClr val="tx1"/>
              </a:solidFill>
              <a:effectLst/>
            </a:endParaRPr>
          </a:p>
        </p:txBody>
      </p:sp>
      <p:cxnSp>
        <p:nvCxnSpPr>
          <p:cNvPr id="15" name="Straight Arrow Connector 14"/>
          <p:cNvCxnSpPr/>
          <p:nvPr/>
        </p:nvCxnSpPr>
        <p:spPr>
          <a:xfrm>
            <a:off x="6553200" y="3200400"/>
            <a:ext cx="41624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a:off x="6553200" y="4419600"/>
            <a:ext cx="41624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a:xfrm>
            <a:off x="2860978" y="4512268"/>
            <a:ext cx="73691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8" name="Straight Arrow Connector 17"/>
          <p:cNvCxnSpPr/>
          <p:nvPr/>
        </p:nvCxnSpPr>
        <p:spPr>
          <a:xfrm flipH="1">
            <a:off x="2860978" y="4846638"/>
            <a:ext cx="74862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1" name="Rectangle 3"/>
          <p:cNvSpPr>
            <a:spLocks noChangeArrowheads="1"/>
          </p:cNvSpPr>
          <p:nvPr/>
        </p:nvSpPr>
        <p:spPr bwMode="auto">
          <a:xfrm>
            <a:off x="1341745" y="4274769"/>
            <a:ext cx="1510635" cy="828199"/>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rPr>
              <a:t>RF</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smtClean="0">
                <a:ln>
                  <a:noFill/>
                </a:ln>
                <a:solidFill>
                  <a:schemeClr val="tx1"/>
                </a:solidFill>
                <a:effectLst/>
              </a:rPr>
              <a:t>Module</a:t>
            </a:r>
          </a:p>
        </p:txBody>
      </p:sp>
      <p:cxnSp>
        <p:nvCxnSpPr>
          <p:cNvPr id="33" name="Straight Arrow Connector 32"/>
          <p:cNvCxnSpPr/>
          <p:nvPr/>
        </p:nvCxnSpPr>
        <p:spPr>
          <a:xfrm>
            <a:off x="4800600" y="3200400"/>
            <a:ext cx="762000" cy="1588"/>
          </a:xfrm>
          <a:prstGeom prst="straightConnector1">
            <a:avLst/>
          </a:prstGeom>
          <a:ln w="317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4800600" y="4114800"/>
            <a:ext cx="762000" cy="1588"/>
          </a:xfrm>
          <a:prstGeom prst="straightConnector1">
            <a:avLst/>
          </a:prstGeom>
          <a:ln w="31750" cmpd="sng">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60978" y="2802886"/>
            <a:ext cx="73691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22"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85" y="-107324"/>
            <a:ext cx="8229600" cy="1143000"/>
          </a:xfrm>
        </p:spPr>
        <p:txBody>
          <a:bodyPr>
            <a:normAutofit/>
          </a:bodyPr>
          <a:lstStyle/>
          <a:p>
            <a:r>
              <a:rPr lang="en-US" sz="4000" b="1" dirty="0" smtClean="0">
                <a:latin typeface="+mn-lt"/>
              </a:rPr>
              <a:t>DISADVANTAGE</a:t>
            </a:r>
            <a:endParaRPr lang="en-US" sz="4000" b="1" dirty="0">
              <a:latin typeface="+mn-lt"/>
            </a:endParaRPr>
          </a:p>
        </p:txBody>
      </p:sp>
      <p:sp>
        <p:nvSpPr>
          <p:cNvPr id="3" name="Content Placeholder 2"/>
          <p:cNvSpPr>
            <a:spLocks noGrp="1"/>
          </p:cNvSpPr>
          <p:nvPr>
            <p:ph idx="1"/>
          </p:nvPr>
        </p:nvSpPr>
        <p:spPr>
          <a:xfrm>
            <a:off x="457200" y="1417638"/>
            <a:ext cx="8229600" cy="4525963"/>
          </a:xfrm>
        </p:spPr>
        <p:txBody>
          <a:bodyPr>
            <a:normAutofit/>
          </a:bodyPr>
          <a:lstStyle/>
          <a:p>
            <a:pPr algn="just"/>
            <a:r>
              <a:rPr lang="en-US" sz="2000" dirty="0" smtClean="0">
                <a:cs typeface="Times New Roman" pitchFamily="18" charset="0"/>
              </a:rPr>
              <a:t>The drawback in this system is if any obstacle comes between the chair and parking position IR sensor will detect the obstacle and the chair will stop until the obstacle is moves away. </a:t>
            </a:r>
          </a:p>
          <a:p>
            <a:pPr marL="0" indent="0" algn="just">
              <a:buNone/>
            </a:pPr>
            <a:endParaRPr lang="en-US" sz="2000" dirty="0" smtClean="0">
              <a:cs typeface="Times New Roman" pitchFamily="18" charset="0"/>
            </a:endParaRPr>
          </a:p>
          <a:p>
            <a:pPr algn="just"/>
            <a:r>
              <a:rPr lang="en-US" sz="2000" dirty="0" smtClean="0">
                <a:cs typeface="Times New Roman" pitchFamily="18" charset="0"/>
              </a:rPr>
              <a:t>As soon as the obstacle moves the chair will go to its parking position</a:t>
            </a:r>
            <a:endParaRPr lang="en-US" sz="2000" dirty="0"/>
          </a:p>
        </p:txBody>
      </p:sp>
      <p:sp>
        <p:nvSpPr>
          <p:cNvPr id="4" name="Date Placeholder 3"/>
          <p:cNvSpPr>
            <a:spLocks noGrp="1"/>
          </p:cNvSpPr>
          <p:nvPr>
            <p:ph type="dt" sz="half" idx="10"/>
          </p:nvPr>
        </p:nvSpPr>
        <p:spPr/>
        <p:txBody>
          <a:bodyPr/>
          <a:lstStyle/>
          <a:p>
            <a:fld id="{A3730AB7-E59D-4486-880D-507A9454AB86}"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7</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7781"/>
            <a:ext cx="8229600" cy="1143000"/>
          </a:xfrm>
        </p:spPr>
        <p:txBody>
          <a:bodyPr>
            <a:normAutofit/>
          </a:bodyPr>
          <a:lstStyle/>
          <a:p>
            <a:r>
              <a:rPr lang="en-IN" sz="4000" b="1" dirty="0" smtClean="0">
                <a:latin typeface="+mn-lt"/>
                <a:cs typeface="Times New Roman" pitchFamily="18" charset="0"/>
              </a:rPr>
              <a:t>IMPLEMENTATION</a:t>
            </a:r>
            <a:endParaRPr lang="en-IN" sz="4000" b="1" dirty="0">
              <a:latin typeface="+mn-lt"/>
              <a:cs typeface="Times New Roman" pitchFamily="18" charset="0"/>
            </a:endParaRPr>
          </a:p>
        </p:txBody>
      </p:sp>
      <p:sp>
        <p:nvSpPr>
          <p:cNvPr id="3" name="Content Placeholder 2"/>
          <p:cNvSpPr>
            <a:spLocks noGrp="1"/>
          </p:cNvSpPr>
          <p:nvPr>
            <p:ph idx="1"/>
          </p:nvPr>
        </p:nvSpPr>
        <p:spPr>
          <a:xfrm>
            <a:off x="533400" y="1491716"/>
            <a:ext cx="8229600" cy="5214974"/>
          </a:xfrm>
        </p:spPr>
        <p:txBody>
          <a:bodyPr>
            <a:noAutofit/>
          </a:bodyPr>
          <a:lstStyle/>
          <a:p>
            <a:pPr algn="just"/>
            <a:r>
              <a:rPr lang="en-US" sz="2000" dirty="0" smtClean="0">
                <a:cs typeface="Times New Roman" pitchFamily="18" charset="0"/>
              </a:rPr>
              <a:t>We have deployed a microcontroller used to sense the movement of chair and check whether there is a capacity for Chair to park, then decide to move or not.</a:t>
            </a:r>
          </a:p>
          <a:p>
            <a:pPr algn="just"/>
            <a:endParaRPr lang="en-US" sz="2000" dirty="0" smtClean="0">
              <a:cs typeface="Times New Roman" pitchFamily="18" charset="0"/>
            </a:endParaRPr>
          </a:p>
          <a:p>
            <a:pPr algn="just"/>
            <a:r>
              <a:rPr lang="en-US" sz="2000" dirty="0" smtClean="0">
                <a:cs typeface="Times New Roman" pitchFamily="18" charset="0"/>
              </a:rPr>
              <a:t>In our proposed system if any obstacle comes between the chair and parking position it rotates and moves in another direction towards the target location.</a:t>
            </a:r>
          </a:p>
          <a:p>
            <a:pPr algn="just"/>
            <a:endParaRPr lang="en-US" sz="2000" dirty="0" smtClean="0">
              <a:cs typeface="Times New Roman" pitchFamily="18" charset="0"/>
            </a:endParaRPr>
          </a:p>
          <a:p>
            <a:pPr algn="just"/>
            <a:r>
              <a:rPr lang="en-US" sz="2000" dirty="0" smtClean="0">
                <a:cs typeface="Times New Roman" pitchFamily="18" charset="0"/>
              </a:rPr>
              <a:t>As soon as chair finds its parking path it will moves towards its respected parking position. </a:t>
            </a:r>
          </a:p>
          <a:p>
            <a:pPr algn="just">
              <a:buNone/>
            </a:pPr>
            <a:endParaRPr lang="en-IN" sz="2000" dirty="0" smtClean="0">
              <a:cs typeface="Times New Roman" pitchFamily="18" charset="0"/>
            </a:endParaRPr>
          </a:p>
          <a:p>
            <a:pPr algn="just">
              <a:buNone/>
            </a:pPr>
            <a:endParaRPr lang="en-IN" sz="2000" dirty="0" smtClean="0">
              <a:cs typeface="Times New Roman" pitchFamily="18" charset="0"/>
            </a:endParaRPr>
          </a:p>
        </p:txBody>
      </p:sp>
      <p:sp>
        <p:nvSpPr>
          <p:cNvPr id="4" name="Date Placeholder 3"/>
          <p:cNvSpPr>
            <a:spLocks noGrp="1"/>
          </p:cNvSpPr>
          <p:nvPr>
            <p:ph type="dt" sz="half" idx="10"/>
          </p:nvPr>
        </p:nvSpPr>
        <p:spPr/>
        <p:txBody>
          <a:bodyPr/>
          <a:lstStyle/>
          <a:p>
            <a:fld id="{9BFD2AD3-08DF-43E2-AEE0-CB4D587966DB}"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8</a:t>
            </a:fld>
            <a:endParaRPr lang="en-IN"/>
          </a:p>
        </p:txBody>
      </p:sp>
      <p:pic>
        <p:nvPicPr>
          <p:cNvPr id="6"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18" y="-28519"/>
            <a:ext cx="8229600" cy="1143000"/>
          </a:xfrm>
        </p:spPr>
        <p:txBody>
          <a:bodyPr>
            <a:normAutofit/>
          </a:bodyPr>
          <a:lstStyle/>
          <a:p>
            <a:r>
              <a:rPr lang="en-IN" sz="4000" b="1" dirty="0" smtClean="0">
                <a:latin typeface="+mn-lt"/>
                <a:cs typeface="Times New Roman" pitchFamily="18" charset="0"/>
              </a:rPr>
              <a:t>BLOCK</a:t>
            </a:r>
            <a:r>
              <a:rPr lang="en-IN" sz="4000" dirty="0" smtClean="0">
                <a:latin typeface="+mn-lt"/>
                <a:cs typeface="Times New Roman" pitchFamily="18" charset="0"/>
              </a:rPr>
              <a:t> </a:t>
            </a:r>
            <a:r>
              <a:rPr lang="en-IN" sz="4000" b="1" dirty="0" smtClean="0">
                <a:latin typeface="+mn-lt"/>
                <a:cs typeface="Times New Roman" pitchFamily="18" charset="0"/>
              </a:rPr>
              <a:t>DIAGRAM </a:t>
            </a:r>
            <a:endParaRPr lang="en-IN" sz="4000" b="1" dirty="0">
              <a:latin typeface="+mn-lt"/>
              <a:cs typeface="Times New Roman" pitchFamily="18" charset="0"/>
            </a:endParaRPr>
          </a:p>
        </p:txBody>
      </p:sp>
      <p:sp>
        <p:nvSpPr>
          <p:cNvPr id="4" name="Date Placeholder 3"/>
          <p:cNvSpPr>
            <a:spLocks noGrp="1"/>
          </p:cNvSpPr>
          <p:nvPr>
            <p:ph type="dt" sz="half" idx="10"/>
          </p:nvPr>
        </p:nvSpPr>
        <p:spPr/>
        <p:txBody>
          <a:bodyPr/>
          <a:lstStyle/>
          <a:p>
            <a:fld id="{35223E83-93A2-4960-A600-AAAA5D0AF117}" type="datetime3">
              <a:rPr lang="en-US" smtClean="0"/>
              <a:pPr/>
              <a:t>20 March 2019</a:t>
            </a:fld>
            <a:endParaRPr lang="en-IN"/>
          </a:p>
        </p:txBody>
      </p:sp>
      <p:sp>
        <p:nvSpPr>
          <p:cNvPr id="5" name="Slide Number Placeholder 4"/>
          <p:cNvSpPr>
            <a:spLocks noGrp="1"/>
          </p:cNvSpPr>
          <p:nvPr>
            <p:ph type="sldNum" sz="quarter" idx="12"/>
          </p:nvPr>
        </p:nvSpPr>
        <p:spPr/>
        <p:txBody>
          <a:bodyPr/>
          <a:lstStyle/>
          <a:p>
            <a:fld id="{103F2F5A-07D4-4E68-A37C-2EF6EF586630}" type="slidenum">
              <a:rPr lang="en-IN" smtClean="0"/>
              <a:pPr/>
              <a:t>9</a:t>
            </a:fld>
            <a:endParaRPr lang="en-IN"/>
          </a:p>
        </p:txBody>
      </p:sp>
      <p:sp>
        <p:nvSpPr>
          <p:cNvPr id="3" name="Rectangle 3"/>
          <p:cNvSpPr>
            <a:spLocks noChangeArrowheads="1"/>
          </p:cNvSpPr>
          <p:nvPr/>
        </p:nvSpPr>
        <p:spPr bwMode="auto">
          <a:xfrm>
            <a:off x="1588266" y="1480933"/>
            <a:ext cx="2583311" cy="2057513"/>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6296798" y="2758336"/>
            <a:ext cx="932433" cy="2016224"/>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ea typeface="Times New Roman" panose="02020603050405020304" pitchFamily="18" charset="0"/>
              </a:rPr>
              <a:t>L293D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ea typeface="Times New Roman" panose="02020603050405020304" pitchFamily="18" charset="0"/>
              </a:rPr>
              <a:t>Motor drivers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solidFill>
                  <a:srgbClr val="000000"/>
                </a:solidFill>
              </a:rPr>
              <a:t>IC</a:t>
            </a:r>
            <a:endParaRPr kumimoji="0" lang="en-US" altLang="en-US" b="1" i="0" u="none" strike="noStrike" cap="none" normalizeH="0" baseline="0" dirty="0" smtClean="0">
              <a:ln>
                <a:noFill/>
              </a:ln>
              <a:solidFill>
                <a:schemeClr val="tx1"/>
              </a:solidFill>
              <a:effectLst/>
            </a:endParaRPr>
          </a:p>
        </p:txBody>
      </p:sp>
      <p:sp>
        <p:nvSpPr>
          <p:cNvPr id="7" name="Rectangle 8"/>
          <p:cNvSpPr>
            <a:spLocks noChangeArrowheads="1"/>
          </p:cNvSpPr>
          <p:nvPr/>
        </p:nvSpPr>
        <p:spPr bwMode="auto">
          <a:xfrm>
            <a:off x="4662953" y="2238552"/>
            <a:ext cx="1169104" cy="3152302"/>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rPr>
              <a:t>Arduino Uno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rPr>
              <a:t>(AT mega</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t>328P)</a:t>
            </a:r>
            <a:endParaRPr kumimoji="0" lang="en-US" altLang="en-US" sz="1800" b="1" i="0" u="none" strike="noStrike" cap="none" normalizeH="0" baseline="0" dirty="0" smtClean="0">
              <a:ln>
                <a:noFill/>
              </a:ln>
              <a:solidFill>
                <a:schemeClr val="tx1"/>
              </a:solidFill>
              <a:effectLst/>
            </a:endParaRPr>
          </a:p>
        </p:txBody>
      </p:sp>
      <p:sp>
        <p:nvSpPr>
          <p:cNvPr id="8" name="Oval 12"/>
          <p:cNvSpPr>
            <a:spLocks noChangeArrowheads="1"/>
          </p:cNvSpPr>
          <p:nvPr/>
        </p:nvSpPr>
        <p:spPr bwMode="auto">
          <a:xfrm>
            <a:off x="7635343" y="2563263"/>
            <a:ext cx="1214651" cy="1071764"/>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ea typeface="Times New Roman" panose="02020603050405020304" pitchFamily="18" charset="0"/>
              </a:rPr>
              <a:t>Motor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rPr>
              <a:t>1</a:t>
            </a:r>
            <a:endParaRPr kumimoji="0" lang="en-US" altLang="en-US" b="1" i="0" u="none" strike="noStrike" cap="none" normalizeH="0" baseline="0" dirty="0" smtClean="0">
              <a:ln>
                <a:noFill/>
              </a:ln>
              <a:solidFill>
                <a:schemeClr val="tx1"/>
              </a:solidFill>
              <a:effectLst/>
            </a:endParaRPr>
          </a:p>
        </p:txBody>
      </p:sp>
      <p:sp>
        <p:nvSpPr>
          <p:cNvPr id="9" name="Oval 14"/>
          <p:cNvSpPr>
            <a:spLocks noChangeArrowheads="1"/>
          </p:cNvSpPr>
          <p:nvPr/>
        </p:nvSpPr>
        <p:spPr bwMode="auto">
          <a:xfrm>
            <a:off x="7645473" y="3774059"/>
            <a:ext cx="1227973" cy="1065934"/>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ea typeface="Times New Roman" panose="02020603050405020304" pitchFamily="18" charset="0"/>
              </a:rPr>
              <a:t>Motor2</a:t>
            </a:r>
            <a:endParaRPr kumimoji="0" lang="en-US" altLang="en-US" b="1" i="0" u="none" strike="noStrike" cap="none" normalizeH="0" baseline="0" dirty="0" smtClean="0">
              <a:ln>
                <a:noFill/>
              </a:ln>
              <a:solidFill>
                <a:schemeClr val="tx1"/>
              </a:solidFill>
              <a:effectLst/>
            </a:endParaRPr>
          </a:p>
        </p:txBody>
      </p:sp>
      <p:sp>
        <p:nvSpPr>
          <p:cNvPr id="11"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6"/>
          <p:cNvSpPr>
            <a:spLocks noChangeArrowheads="1"/>
          </p:cNvSpPr>
          <p:nvPr/>
        </p:nvSpPr>
        <p:spPr bwMode="auto">
          <a:xfrm>
            <a:off x="0" y="5207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6"/>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32"/>
          <p:cNvSpPr>
            <a:spLocks noChangeArrowheads="1"/>
          </p:cNvSpPr>
          <p:nvPr/>
        </p:nvSpPr>
        <p:spPr bwMode="auto">
          <a:xfrm>
            <a:off x="152400" y="6731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3"/>
          <p:cNvSpPr>
            <a:spLocks noChangeArrowheads="1"/>
          </p:cNvSpPr>
          <p:nvPr/>
        </p:nvSpPr>
        <p:spPr bwMode="auto">
          <a:xfrm>
            <a:off x="2124641" y="1846494"/>
            <a:ext cx="1470051" cy="412065"/>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solidFill>
                  <a:srgbClr val="000000"/>
                </a:solidFill>
              </a:rPr>
              <a:t>Ultrasonic</a:t>
            </a:r>
            <a:endParaRPr kumimoji="0" lang="en-US" altLang="en-US" b="1" i="0" u="none" strike="noStrike" cap="none" normalizeH="0" baseline="0" dirty="0" smtClean="0">
              <a:ln>
                <a:noFill/>
              </a:ln>
              <a:solidFill>
                <a:schemeClr val="tx1"/>
              </a:solidFill>
              <a:effectLst/>
            </a:endParaRPr>
          </a:p>
        </p:txBody>
      </p:sp>
      <p:sp>
        <p:nvSpPr>
          <p:cNvPr id="30" name="Rectangle 3"/>
          <p:cNvSpPr>
            <a:spLocks noChangeArrowheads="1"/>
          </p:cNvSpPr>
          <p:nvPr/>
        </p:nvSpPr>
        <p:spPr bwMode="auto">
          <a:xfrm>
            <a:off x="2117120" y="3014890"/>
            <a:ext cx="1477572" cy="412065"/>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solidFill>
                  <a:srgbClr val="000000"/>
                </a:solidFill>
              </a:rPr>
              <a:t>IR</a:t>
            </a:r>
            <a:endParaRPr kumimoji="0" lang="en-US" altLang="en-US" b="1" i="0" u="none" strike="noStrike" cap="none" normalizeH="0" baseline="0" dirty="0" smtClean="0">
              <a:ln>
                <a:noFill/>
              </a:ln>
              <a:solidFill>
                <a:schemeClr val="tx1"/>
              </a:solidFill>
              <a:effectLst/>
            </a:endParaRPr>
          </a:p>
        </p:txBody>
      </p:sp>
      <p:sp>
        <p:nvSpPr>
          <p:cNvPr id="33" name="TextBox 32"/>
          <p:cNvSpPr txBox="1"/>
          <p:nvPr/>
        </p:nvSpPr>
        <p:spPr>
          <a:xfrm>
            <a:off x="2316845" y="1454852"/>
            <a:ext cx="1005468" cy="400110"/>
          </a:xfrm>
          <a:prstGeom prst="rect">
            <a:avLst/>
          </a:prstGeom>
          <a:noFill/>
        </p:spPr>
        <p:txBody>
          <a:bodyPr wrap="none" rtlCol="0">
            <a:spAutoFit/>
          </a:bodyPr>
          <a:lstStyle/>
          <a:p>
            <a:r>
              <a:rPr lang="en-US" sz="2000" b="1" dirty="0" smtClean="0"/>
              <a:t>Sensors</a:t>
            </a:r>
            <a:endParaRPr lang="en-US" sz="2000" b="1" dirty="0"/>
          </a:p>
        </p:txBody>
      </p:sp>
      <p:cxnSp>
        <p:nvCxnSpPr>
          <p:cNvPr id="43" name="Straight Arrow Connector 42"/>
          <p:cNvCxnSpPr/>
          <p:nvPr/>
        </p:nvCxnSpPr>
        <p:spPr>
          <a:xfrm>
            <a:off x="7229231" y="3125025"/>
            <a:ext cx="41624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4" name="Straight Arrow Connector 43"/>
          <p:cNvCxnSpPr/>
          <p:nvPr/>
        </p:nvCxnSpPr>
        <p:spPr>
          <a:xfrm>
            <a:off x="7245955" y="4309940"/>
            <a:ext cx="41624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6" name="Straight Arrow Connector 45"/>
          <p:cNvCxnSpPr/>
          <p:nvPr/>
        </p:nvCxnSpPr>
        <p:spPr>
          <a:xfrm>
            <a:off x="3920423" y="4495367"/>
            <a:ext cx="73691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9" name="Straight Arrow Connector 48"/>
          <p:cNvCxnSpPr/>
          <p:nvPr/>
        </p:nvCxnSpPr>
        <p:spPr>
          <a:xfrm flipH="1">
            <a:off x="3920423" y="4796891"/>
            <a:ext cx="74862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2" name="Straight Arrow Connector 51"/>
          <p:cNvCxnSpPr/>
          <p:nvPr/>
        </p:nvCxnSpPr>
        <p:spPr>
          <a:xfrm>
            <a:off x="4193920" y="2570209"/>
            <a:ext cx="475123"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1" name="Rectangle 3"/>
          <p:cNvSpPr>
            <a:spLocks noChangeArrowheads="1"/>
          </p:cNvSpPr>
          <p:nvPr/>
        </p:nvSpPr>
        <p:spPr bwMode="auto">
          <a:xfrm>
            <a:off x="820505" y="3814703"/>
            <a:ext cx="3099918" cy="1685025"/>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8"/>
          <p:cNvSpPr>
            <a:spLocks noChangeArrowheads="1"/>
          </p:cNvSpPr>
          <p:nvPr/>
        </p:nvSpPr>
        <p:spPr bwMode="auto">
          <a:xfrm>
            <a:off x="993076" y="4371728"/>
            <a:ext cx="1151198" cy="786636"/>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t>Wireless switch</a:t>
            </a:r>
            <a:endParaRPr kumimoji="0" lang="en-US" altLang="en-US" sz="1800" b="1" i="0" u="none" strike="noStrike" cap="none" normalizeH="0" baseline="0" dirty="0" smtClean="0">
              <a:ln>
                <a:noFill/>
              </a:ln>
              <a:solidFill>
                <a:schemeClr val="tx1"/>
              </a:solidFill>
              <a:effectLst/>
            </a:endParaRPr>
          </a:p>
        </p:txBody>
      </p:sp>
      <p:sp>
        <p:nvSpPr>
          <p:cNvPr id="36" name="Rectangle 8"/>
          <p:cNvSpPr>
            <a:spLocks noChangeArrowheads="1"/>
          </p:cNvSpPr>
          <p:nvPr/>
        </p:nvSpPr>
        <p:spPr bwMode="auto">
          <a:xfrm>
            <a:off x="2545445" y="4101654"/>
            <a:ext cx="1151198" cy="1273052"/>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rPr>
              <a:t>RF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t>Receiver</a:t>
            </a:r>
            <a:endParaRPr kumimoji="0" lang="en-US" altLang="en-US" sz="1800" b="1" i="0" u="none" strike="noStrike" cap="none" normalizeH="0" baseline="0" dirty="0" smtClean="0">
              <a:ln>
                <a:noFill/>
              </a:ln>
              <a:solidFill>
                <a:schemeClr val="tx1"/>
              </a:solidFill>
              <a:effectLst/>
            </a:endParaRPr>
          </a:p>
        </p:txBody>
      </p:sp>
      <p:sp>
        <p:nvSpPr>
          <p:cNvPr id="38" name="TextBox 37"/>
          <p:cNvSpPr txBox="1"/>
          <p:nvPr/>
        </p:nvSpPr>
        <p:spPr>
          <a:xfrm>
            <a:off x="1143000" y="3962400"/>
            <a:ext cx="1217000" cy="369332"/>
          </a:xfrm>
          <a:prstGeom prst="rect">
            <a:avLst/>
          </a:prstGeom>
          <a:noFill/>
        </p:spPr>
        <p:txBody>
          <a:bodyPr wrap="none" rtlCol="0">
            <a:spAutoFit/>
          </a:bodyPr>
          <a:lstStyle/>
          <a:p>
            <a:r>
              <a:rPr lang="en-US" b="1" dirty="0" smtClean="0"/>
              <a:t>RF Module</a:t>
            </a:r>
            <a:endParaRPr lang="en-US" b="1" dirty="0"/>
          </a:p>
        </p:txBody>
      </p:sp>
      <p:cxnSp>
        <p:nvCxnSpPr>
          <p:cNvPr id="41" name="Straight Arrow Connector 40"/>
          <p:cNvCxnSpPr/>
          <p:nvPr/>
        </p:nvCxnSpPr>
        <p:spPr>
          <a:xfrm flipV="1">
            <a:off x="2088245" y="4738180"/>
            <a:ext cx="457200" cy="96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34" name="Picture 2"/>
          <p:cNvPicPr>
            <a:picLocks noChangeAspect="1" noChangeArrowheads="1"/>
          </p:cNvPicPr>
          <p:nvPr/>
        </p:nvPicPr>
        <p:blipFill>
          <a:blip r:embed="rId2" cstate="print"/>
          <a:srcRect/>
          <a:stretch>
            <a:fillRect/>
          </a:stretch>
        </p:blipFill>
        <p:spPr bwMode="auto">
          <a:xfrm>
            <a:off x="7884368" y="92077"/>
            <a:ext cx="1030111" cy="960659"/>
          </a:xfrm>
          <a:prstGeom prst="rect">
            <a:avLst/>
          </a:prstGeom>
          <a:noFill/>
          <a:ln w="9525">
            <a:noFill/>
            <a:miter lim="800000"/>
            <a:headEnd/>
            <a:tailEnd/>
          </a:ln>
          <a:effectLst/>
        </p:spPr>
      </p:pic>
      <p:cxnSp>
        <p:nvCxnSpPr>
          <p:cNvPr id="35" name="Straight Arrow Connector 34"/>
          <p:cNvCxnSpPr/>
          <p:nvPr/>
        </p:nvCxnSpPr>
        <p:spPr>
          <a:xfrm rot="10800000">
            <a:off x="5832057" y="3734621"/>
            <a:ext cx="457200" cy="15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flipH="1">
            <a:off x="4177196" y="3099145"/>
            <a:ext cx="480139"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7" name="Rectangle 3"/>
          <p:cNvSpPr>
            <a:spLocks noChangeArrowheads="1"/>
          </p:cNvSpPr>
          <p:nvPr/>
        </p:nvSpPr>
        <p:spPr bwMode="auto">
          <a:xfrm>
            <a:off x="1752600" y="2357230"/>
            <a:ext cx="2167823" cy="412065"/>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smtClean="0">
                <a:solidFill>
                  <a:srgbClr val="000000"/>
                </a:solidFill>
              </a:rPr>
              <a:t>Metal Detector</a:t>
            </a:r>
            <a:endParaRPr kumimoji="0" lang="en-US" altLang="en-US" b="1"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TotalTime>
  <Words>928</Words>
  <Application>Microsoft Office PowerPoint</Application>
  <PresentationFormat>On-screen Show (4:3)</PresentationFormat>
  <Paragraphs>169</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CONTENTS</vt:lpstr>
      <vt:lpstr>INTRODUCTION</vt:lpstr>
      <vt:lpstr>OBJECTIVE</vt:lpstr>
      <vt:lpstr>EXISTING SYSTEM</vt:lpstr>
      <vt:lpstr>BLOCK DIAGRAM </vt:lpstr>
      <vt:lpstr>DISADVANTAGE</vt:lpstr>
      <vt:lpstr>IMPLEMENTATION</vt:lpstr>
      <vt:lpstr>BLOCK DIAGRAM </vt:lpstr>
      <vt:lpstr>WORKING</vt:lpstr>
      <vt:lpstr>COMPONENTS USED </vt:lpstr>
      <vt:lpstr>ADVANTAGES</vt:lpstr>
      <vt:lpstr>APPLICATIONS</vt:lpstr>
      <vt:lpstr>RESULTS</vt:lpstr>
      <vt:lpstr>EXPERIMENTAL  RESULT</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user2</dc:creator>
  <cp:lastModifiedBy>Prathyusha Krishnan</cp:lastModifiedBy>
  <cp:revision>104</cp:revision>
  <dcterms:created xsi:type="dcterms:W3CDTF">2018-03-03T15:42:37Z</dcterms:created>
  <dcterms:modified xsi:type="dcterms:W3CDTF">2019-03-20T17:47:37Z</dcterms:modified>
</cp:coreProperties>
</file>