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27"/>
  </p:notesMasterIdLst>
  <p:sldIdLst>
    <p:sldId id="256" r:id="rId2"/>
    <p:sldId id="257" r:id="rId3"/>
    <p:sldId id="258" r:id="rId4"/>
    <p:sldId id="281" r:id="rId5"/>
    <p:sldId id="268" r:id="rId6"/>
    <p:sldId id="293" r:id="rId7"/>
    <p:sldId id="260" r:id="rId8"/>
    <p:sldId id="295" r:id="rId9"/>
    <p:sldId id="297" r:id="rId10"/>
    <p:sldId id="296" r:id="rId11"/>
    <p:sldId id="294" r:id="rId12"/>
    <p:sldId id="272" r:id="rId13"/>
    <p:sldId id="271" r:id="rId14"/>
    <p:sldId id="286" r:id="rId15"/>
    <p:sldId id="291" r:id="rId16"/>
    <p:sldId id="274" r:id="rId17"/>
    <p:sldId id="288" r:id="rId18"/>
    <p:sldId id="279" r:id="rId19"/>
    <p:sldId id="292" r:id="rId20"/>
    <p:sldId id="280" r:id="rId21"/>
    <p:sldId id="285" r:id="rId22"/>
    <p:sldId id="283" r:id="rId23"/>
    <p:sldId id="290" r:id="rId24"/>
    <p:sldId id="289"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4014"/>
  </p:normalViewPr>
  <p:slideViewPr>
    <p:cSldViewPr snapToGrid="0">
      <p:cViewPr varScale="1">
        <p:scale>
          <a:sx n="81" d="100"/>
          <a:sy n="81"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66118-70DC-6A46-A771-7FA70ADAD8B9}" type="datetimeFigureOut">
              <a:rPr lang="en-US" smtClean="0"/>
              <a:t>7/28/2022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5FD01-845C-D74D-B64F-14C7DB0FB61D}" type="slidenum">
              <a:rPr lang="en-US" smtClean="0"/>
              <a:t>‹#›</a:t>
            </a:fld>
            <a:endParaRPr lang="en-US"/>
          </a:p>
        </p:txBody>
      </p:sp>
    </p:spTree>
    <p:extLst>
      <p:ext uri="{BB962C8B-B14F-4D97-AF65-F5344CB8AC3E}">
        <p14:creationId xmlns:p14="http://schemas.microsoft.com/office/powerpoint/2010/main" val="304281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35FD01-845C-D74D-B64F-14C7DB0FB61D}" type="slidenum">
              <a:rPr lang="en-US" smtClean="0"/>
              <a:t>7</a:t>
            </a:fld>
            <a:endParaRPr lang="en-US"/>
          </a:p>
        </p:txBody>
      </p:sp>
    </p:spTree>
    <p:extLst>
      <p:ext uri="{BB962C8B-B14F-4D97-AF65-F5344CB8AC3E}">
        <p14:creationId xmlns:p14="http://schemas.microsoft.com/office/powerpoint/2010/main" val="54167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3213581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207C2-8851-4C2F-9012-212A8FEB4ED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406628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46694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2606674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1859797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2662984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1373320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369278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282633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48535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207C2-8851-4C2F-9012-212A8FEB4ED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32556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207C2-8851-4C2F-9012-212A8FEB4ED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251545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E207C2-8851-4C2F-9012-212A8FEB4ED9}" type="datetimeFigureOut">
              <a:rPr lang="en-IN" smtClean="0"/>
              <a:t>28-07-2022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335618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E207C2-8851-4C2F-9012-212A8FEB4ED9}"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9888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E207C2-8851-4C2F-9012-212A8FEB4ED9}" type="datetimeFigureOut">
              <a:rPr lang="en-IN" smtClean="0"/>
              <a:t>28-07-2022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182604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207C2-8851-4C2F-9012-212A8FEB4ED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95499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207C2-8851-4C2F-9012-212A8FEB4ED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D05973-77AB-44BC-9831-68A9EAD78C63}" type="slidenum">
              <a:rPr lang="en-IN" smtClean="0"/>
              <a:t>‹#›</a:t>
            </a:fld>
            <a:endParaRPr lang="en-IN"/>
          </a:p>
        </p:txBody>
      </p:sp>
    </p:spTree>
    <p:extLst>
      <p:ext uri="{BB962C8B-B14F-4D97-AF65-F5344CB8AC3E}">
        <p14:creationId xmlns:p14="http://schemas.microsoft.com/office/powerpoint/2010/main" val="375068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E207C2-8851-4C2F-9012-212A8FEB4ED9}" type="datetimeFigureOut">
              <a:rPr lang="en-IN" smtClean="0"/>
              <a:t>28-07-2022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D05973-77AB-44BC-9831-68A9EAD78C63}" type="slidenum">
              <a:rPr lang="en-IN" smtClean="0"/>
              <a:t>‹#›</a:t>
            </a:fld>
            <a:endParaRPr lang="en-IN"/>
          </a:p>
        </p:txBody>
      </p:sp>
    </p:spTree>
    <p:extLst>
      <p:ext uri="{BB962C8B-B14F-4D97-AF65-F5344CB8AC3E}">
        <p14:creationId xmlns:p14="http://schemas.microsoft.com/office/powerpoint/2010/main" val="164588189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image" Target="../media/image12.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5D03245-5F96-4ECD-8116-095C73D189BB}"/>
              </a:ext>
            </a:extLst>
          </p:cNvPr>
          <p:cNvSpPr txBox="1">
            <a:spLocks/>
          </p:cNvSpPr>
          <p:nvPr/>
        </p:nvSpPr>
        <p:spPr>
          <a:xfrm>
            <a:off x="774383" y="1187777"/>
            <a:ext cx="10380678" cy="567022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6800" dirty="0">
                <a:solidFill>
                  <a:srgbClr val="002060"/>
                </a:solidFill>
                <a:latin typeface="Cambria Math" panose="02040503050406030204" pitchFamily="18" charset="0"/>
                <a:ea typeface="Cambria Math" panose="02040503050406030204" pitchFamily="18" charset="0"/>
              </a:rPr>
              <a:t>    Major project presentation </a:t>
            </a:r>
          </a:p>
          <a:p>
            <a:r>
              <a:rPr lang="en-IN" sz="6800" dirty="0">
                <a:solidFill>
                  <a:srgbClr val="002060"/>
                </a:solidFill>
                <a:latin typeface="Cambria Math" panose="02040503050406030204" pitchFamily="18" charset="0"/>
                <a:ea typeface="Cambria Math" panose="02040503050406030204" pitchFamily="18" charset="0"/>
              </a:rPr>
              <a:t>on   </a:t>
            </a:r>
          </a:p>
          <a:p>
            <a:r>
              <a:rPr lang="en-US" sz="10400" b="1" dirty="0">
                <a:solidFill>
                  <a:srgbClr val="002060"/>
                </a:solidFill>
              </a:rPr>
              <a:t>VEHICLE DETECTION AND SPEED ESTIMATION USING DEEP LEARNING</a:t>
            </a:r>
            <a:endParaRPr lang="en-GB" sz="10400" b="1" dirty="0">
              <a:solidFill>
                <a:srgbClr val="002060"/>
              </a:solidFill>
              <a:latin typeface="Cambria Math" panose="02040503050406030204" pitchFamily="18" charset="0"/>
              <a:ea typeface="Cambria Math" panose="02040503050406030204" pitchFamily="18" charset="0"/>
            </a:endParaRPr>
          </a:p>
          <a:p>
            <a:r>
              <a:rPr lang="en-IN" sz="6400"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a:t>Under the guidance of</a:t>
            </a:r>
            <a:endParaRPr lang="en-GB" sz="6400"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endParaRPr>
          </a:p>
          <a:p>
            <a:r>
              <a:rPr lang="en-GB" sz="7200" dirty="0">
                <a:solidFill>
                  <a:srgbClr val="C00000"/>
                </a:solidFill>
                <a:latin typeface="Times New Roman" panose="02020603050405020304" pitchFamily="18" charset="0"/>
                <a:cs typeface="Times New Roman" panose="02020603050405020304" pitchFamily="18" charset="0"/>
              </a:rPr>
              <a:t>B.A SRIDHARA </a:t>
            </a:r>
            <a:r>
              <a:rPr lang="en-GB" sz="6400" dirty="0">
                <a:solidFill>
                  <a:srgbClr val="C00000"/>
                </a:solidFill>
                <a:latin typeface="Times New Roman" panose="02020603050405020304" pitchFamily="18" charset="0"/>
                <a:cs typeface="Times New Roman" panose="02020603050405020304" pitchFamily="18" charset="0"/>
              </a:rPr>
              <a:t>M.E</a:t>
            </a:r>
          </a:p>
          <a:p>
            <a:r>
              <a:rPr lang="en-IN" sz="7200" dirty="0">
                <a:solidFill>
                  <a:srgbClr val="C00000"/>
                </a:solidFill>
                <a:latin typeface="Times New Roman" panose="02020603050405020304" pitchFamily="18" charset="0"/>
                <a:cs typeface="Times New Roman" panose="02020603050405020304" pitchFamily="18" charset="0"/>
              </a:rPr>
              <a:t>Associate professor</a:t>
            </a:r>
          </a:p>
          <a:p>
            <a:r>
              <a:rPr lang="en-IN" sz="7200" dirty="0">
                <a:solidFill>
                  <a:srgbClr val="C00000"/>
                </a:solidFill>
                <a:latin typeface="Times New Roman" panose="02020603050405020304" pitchFamily="18" charset="0"/>
                <a:cs typeface="Times New Roman" panose="02020603050405020304" pitchFamily="18" charset="0"/>
              </a:rPr>
              <a:t>Dept. of EEE</a:t>
            </a:r>
          </a:p>
          <a:p>
            <a:endParaRPr lang="en-IN" sz="7200" dirty="0">
              <a:solidFill>
                <a:srgbClr val="3333CC"/>
              </a:solidFill>
              <a:latin typeface="Times New Roman" panose="02020603050405020304" pitchFamily="18" charset="0"/>
              <a:cs typeface="Times New Roman" panose="02020603050405020304" pitchFamily="18" charset="0"/>
            </a:endParaRPr>
          </a:p>
          <a:p>
            <a:r>
              <a:rPr lang="en-IN" sz="7200" b="1" dirty="0">
                <a:solidFill>
                  <a:schemeClr val="accent1">
                    <a:lumMod val="50000"/>
                  </a:schemeClr>
                </a:solidFill>
                <a:latin typeface="Times New Roman" panose="02020603050405020304" pitchFamily="18" charset="0"/>
                <a:cs typeface="Times New Roman" panose="02020603050405020304" pitchFamily="18" charset="0"/>
              </a:rPr>
              <a:t>Presented by:</a:t>
            </a:r>
          </a:p>
          <a:p>
            <a:r>
              <a:rPr lang="en-IN" sz="6400" dirty="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a:t>ANUSHA                 1SI18EE005</a:t>
            </a:r>
          </a:p>
          <a:p>
            <a:r>
              <a:rPr lang="en-IN" sz="6400" dirty="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a:t>NIDHI T                  1SI18EE028</a:t>
            </a:r>
          </a:p>
          <a:p>
            <a:r>
              <a:rPr lang="en-IN" sz="6400" dirty="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a:t>SANIYA KOUSER   1SI18EE046</a:t>
            </a:r>
          </a:p>
          <a:p>
            <a:r>
              <a:rPr lang="en-IN" sz="6400" dirty="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a:t>VYSHNAVI G L       1SI18EE059</a:t>
            </a:r>
          </a:p>
          <a:p>
            <a:r>
              <a:rPr lang="en-IN" sz="7200" b="1" dirty="0">
                <a:solidFill>
                  <a:schemeClr val="accent1">
                    <a:lumMod val="50000"/>
                  </a:schemeClr>
                </a:solidFill>
                <a:latin typeface="Times New Roman" panose="02020603050405020304" pitchFamily="18" charset="0"/>
                <a:cs typeface="Times New Roman" panose="02020603050405020304" pitchFamily="18" charset="0"/>
              </a:rPr>
              <a:t>Dept. of EEE</a:t>
            </a:r>
          </a:p>
          <a:p>
            <a:r>
              <a:rPr lang="en-US" sz="7200" b="1" dirty="0">
                <a:solidFill>
                  <a:schemeClr val="accent1">
                    <a:lumMod val="50000"/>
                  </a:schemeClr>
                </a:solidFill>
                <a:latin typeface="Times New Roman" panose="02020603050405020304" pitchFamily="18" charset="0"/>
                <a:cs typeface="Times New Roman" panose="02020603050405020304" pitchFamily="18" charset="0"/>
              </a:rPr>
              <a:t>2021-22</a:t>
            </a:r>
          </a:p>
          <a:p>
            <a:endParaRPr lang="en-US" sz="7200" b="1"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7200" b="1"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7200" b="1"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7200" b="1"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7200" b="1"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7200" b="1"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7200" b="1"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7200" b="1" dirty="0">
              <a:latin typeface="Times New Roman" panose="02020603050405020304" pitchFamily="18" charset="0"/>
              <a:cs typeface="Times New Roman" panose="02020603050405020304" pitchFamily="18" charset="0"/>
            </a:endParaRPr>
          </a:p>
          <a:p>
            <a:r>
              <a:rPr lang="en-IN" sz="7200" b="1" dirty="0">
                <a:latin typeface="Times New Roman" panose="02020603050405020304" pitchFamily="18" charset="0"/>
                <a:cs typeface="Times New Roman" panose="02020603050405020304" pitchFamily="18" charset="0"/>
              </a:rPr>
              <a:t>    </a:t>
            </a:r>
          </a:p>
          <a:p>
            <a:r>
              <a:rPr lang="en-IN" sz="3200" b="1" dirty="0">
                <a:latin typeface="Times New Roman" panose="02020603050405020304" pitchFamily="18" charset="0"/>
                <a:cs typeface="Times New Roman" panose="02020603050405020304" pitchFamily="18" charset="0"/>
              </a:rPr>
              <a:t>   </a:t>
            </a:r>
            <a:endParaRPr lang="en-IN" sz="2200" b="1" dirty="0">
              <a:latin typeface="Times New Roman" panose="02020603050405020304" pitchFamily="18" charset="0"/>
              <a:cs typeface="Times New Roman" panose="02020603050405020304" pitchFamily="18" charset="0"/>
            </a:endParaRPr>
          </a:p>
        </p:txBody>
      </p:sp>
      <p:sp>
        <p:nvSpPr>
          <p:cNvPr id="5" name="Title 3">
            <a:extLst>
              <a:ext uri="{FF2B5EF4-FFF2-40B4-BE49-F238E27FC236}">
                <a16:creationId xmlns:a16="http://schemas.microsoft.com/office/drawing/2014/main" id="{FF743932-AAF3-4685-909E-1A969EE84F9B}"/>
              </a:ext>
            </a:extLst>
          </p:cNvPr>
          <p:cNvSpPr txBox="1">
            <a:spLocks/>
          </p:cNvSpPr>
          <p:nvPr/>
        </p:nvSpPr>
        <p:spPr>
          <a:xfrm>
            <a:off x="1854635" y="384431"/>
            <a:ext cx="8220173" cy="7093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000" b="1" dirty="0">
                <a:solidFill>
                  <a:schemeClr val="tx2">
                    <a:lumMod val="50000"/>
                  </a:schemeClr>
                </a:solidFill>
                <a:latin typeface="Times New Roman" panose="02020603050405020304" pitchFamily="18" charset="0"/>
                <a:cs typeface="Times New Roman" panose="02020603050405020304" pitchFamily="18" charset="0"/>
              </a:rPr>
              <a:t>SIDDAGANGA INSTITUTE OF TECHNOLOGY,     </a:t>
            </a:r>
            <a:br>
              <a:rPr lang="en-IN" sz="2000" b="1" dirty="0">
                <a:solidFill>
                  <a:schemeClr val="tx2">
                    <a:lumMod val="50000"/>
                  </a:schemeClr>
                </a:solidFill>
                <a:latin typeface="Times New Roman" panose="02020603050405020304" pitchFamily="18" charset="0"/>
                <a:cs typeface="Times New Roman" panose="02020603050405020304" pitchFamily="18" charset="0"/>
              </a:rPr>
            </a:br>
            <a:r>
              <a:rPr lang="en-IN" sz="2000" b="1" dirty="0">
                <a:solidFill>
                  <a:schemeClr val="tx2">
                    <a:lumMod val="50000"/>
                  </a:schemeClr>
                </a:solidFill>
                <a:latin typeface="Times New Roman" panose="02020603050405020304" pitchFamily="18" charset="0"/>
                <a:cs typeface="Times New Roman" panose="02020603050405020304" pitchFamily="18" charset="0"/>
              </a:rPr>
              <a:t>  TUMAKURU </a:t>
            </a:r>
          </a:p>
        </p:txBody>
      </p:sp>
      <p:pic>
        <p:nvPicPr>
          <p:cNvPr id="6" name="Picture 5">
            <a:extLst>
              <a:ext uri="{FF2B5EF4-FFF2-40B4-BE49-F238E27FC236}">
                <a16:creationId xmlns:a16="http://schemas.microsoft.com/office/drawing/2014/main" id="{9313A877-DF14-41F4-832A-7A49E7105F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0908"/>
            <a:ext cx="1383855" cy="1376415"/>
          </a:xfrm>
          <a:prstGeom prst="rect">
            <a:avLst/>
          </a:prstGeom>
        </p:spPr>
      </p:pic>
      <p:pic>
        <p:nvPicPr>
          <p:cNvPr id="7" name="Picture 6">
            <a:extLst>
              <a:ext uri="{FF2B5EF4-FFF2-40B4-BE49-F238E27FC236}">
                <a16:creationId xmlns:a16="http://schemas.microsoft.com/office/drawing/2014/main" id="{772CCDDD-ACF2-4C51-BDA3-3B91C8C10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997" y="212263"/>
            <a:ext cx="1383855" cy="1347383"/>
          </a:xfrm>
          <a:prstGeom prst="rect">
            <a:avLst/>
          </a:prstGeom>
        </p:spPr>
      </p:pic>
    </p:spTree>
    <p:extLst>
      <p:ext uri="{BB962C8B-B14F-4D97-AF65-F5344CB8AC3E}">
        <p14:creationId xmlns:p14="http://schemas.microsoft.com/office/powerpoint/2010/main" val="333250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84AB15-CC52-848F-ED2A-A03170C8B90C}"/>
              </a:ext>
            </a:extLst>
          </p:cNvPr>
          <p:cNvPicPr>
            <a:picLocks noChangeAspect="1"/>
          </p:cNvPicPr>
          <p:nvPr/>
        </p:nvPicPr>
        <p:blipFill rotWithShape="1">
          <a:blip r:embed="rId2"/>
          <a:srcRect l="-1" r="17456"/>
          <a:stretch/>
        </p:blipFill>
        <p:spPr>
          <a:xfrm>
            <a:off x="114839" y="0"/>
            <a:ext cx="8785782" cy="6846209"/>
          </a:xfrm>
          <a:prstGeom prst="rect">
            <a:avLst/>
          </a:prstGeom>
        </p:spPr>
      </p:pic>
      <p:cxnSp>
        <p:nvCxnSpPr>
          <p:cNvPr id="8" name="Straight Connector 7">
            <a:extLst>
              <a:ext uri="{FF2B5EF4-FFF2-40B4-BE49-F238E27FC236}">
                <a16:creationId xmlns:a16="http://schemas.microsoft.com/office/drawing/2014/main" id="{586B426C-E808-6EE4-8D15-D308D5A56025}"/>
              </a:ext>
            </a:extLst>
          </p:cNvPr>
          <p:cNvCxnSpPr>
            <a:cxnSpLocks/>
          </p:cNvCxnSpPr>
          <p:nvPr/>
        </p:nvCxnSpPr>
        <p:spPr>
          <a:xfrm>
            <a:off x="0" y="5667375"/>
            <a:ext cx="8900621" cy="9889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DCC5DC2-FC30-68FB-8A13-3DCF5590A159}"/>
              </a:ext>
            </a:extLst>
          </p:cNvPr>
          <p:cNvCxnSpPr>
            <a:cxnSpLocks/>
          </p:cNvCxnSpPr>
          <p:nvPr/>
        </p:nvCxnSpPr>
        <p:spPr>
          <a:xfrm>
            <a:off x="358317" y="2760586"/>
            <a:ext cx="85423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6" descr="Hatchback rear view silhouette #AD , #affiliate, #ad, #rear, #view,  #silhouette, #Hatchback | Hatchback, Rear view, Person png">
            <a:extLst>
              <a:ext uri="{FF2B5EF4-FFF2-40B4-BE49-F238E27FC236}">
                <a16:creationId xmlns:a16="http://schemas.microsoft.com/office/drawing/2014/main" id="{7D2E618A-1709-664A-5454-A28CE156E5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7" t="10471" b="12196"/>
          <a:stretch/>
        </p:blipFill>
        <p:spPr bwMode="auto">
          <a:xfrm>
            <a:off x="3925267" y="3971926"/>
            <a:ext cx="2295523" cy="1794345"/>
          </a:xfrm>
          <a:prstGeom prst="rect">
            <a:avLst/>
          </a:prstGeom>
          <a:noFill/>
          <a:ln w="76200">
            <a:solidFill>
              <a:srgbClr val="92D050"/>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D82F63-DD9C-03D1-58C6-95AEE1237D60}"/>
              </a:ext>
            </a:extLst>
          </p:cNvPr>
          <p:cNvSpPr txBox="1"/>
          <p:nvPr/>
        </p:nvSpPr>
        <p:spPr>
          <a:xfrm>
            <a:off x="-417" y="4282380"/>
            <a:ext cx="1245854" cy="1384995"/>
          </a:xfrm>
          <a:prstGeom prst="rect">
            <a:avLst/>
          </a:prstGeom>
          <a:noFill/>
        </p:spPr>
        <p:txBody>
          <a:bodyPr wrap="none" rtlCol="0">
            <a:spAutoFit/>
          </a:bodyPr>
          <a:lstStyle/>
          <a:p>
            <a:r>
              <a:rPr lang="en-US" sz="2800" dirty="0">
                <a:solidFill>
                  <a:srgbClr val="FF0000"/>
                </a:solidFill>
              </a:rPr>
              <a:t>START </a:t>
            </a:r>
          </a:p>
          <a:p>
            <a:r>
              <a:rPr lang="en-US" sz="2800" dirty="0">
                <a:solidFill>
                  <a:srgbClr val="FF0000"/>
                </a:solidFill>
              </a:rPr>
              <a:t>TIMER </a:t>
            </a:r>
          </a:p>
          <a:p>
            <a:r>
              <a:rPr lang="en-US" sz="2800" dirty="0">
                <a:solidFill>
                  <a:srgbClr val="FF0000"/>
                </a:solidFill>
              </a:rPr>
              <a:t> s1[ID]</a:t>
            </a:r>
            <a:endParaRPr lang="en-AE" sz="2800" dirty="0">
              <a:solidFill>
                <a:srgbClr val="FF0000"/>
              </a:solidFill>
            </a:endParaRPr>
          </a:p>
        </p:txBody>
      </p:sp>
      <p:sp>
        <p:nvSpPr>
          <p:cNvPr id="12" name="TextBox 11">
            <a:extLst>
              <a:ext uri="{FF2B5EF4-FFF2-40B4-BE49-F238E27FC236}">
                <a16:creationId xmlns:a16="http://schemas.microsoft.com/office/drawing/2014/main" id="{A079EA14-1A49-9CFF-8AF8-4CAF73787CE0}"/>
              </a:ext>
            </a:extLst>
          </p:cNvPr>
          <p:cNvSpPr txBox="1"/>
          <p:nvPr/>
        </p:nvSpPr>
        <p:spPr>
          <a:xfrm>
            <a:off x="-417" y="2170868"/>
            <a:ext cx="2911374" cy="523220"/>
          </a:xfrm>
          <a:prstGeom prst="rect">
            <a:avLst/>
          </a:prstGeom>
          <a:noFill/>
        </p:spPr>
        <p:txBody>
          <a:bodyPr wrap="none" rtlCol="0">
            <a:spAutoFit/>
          </a:bodyPr>
          <a:lstStyle/>
          <a:p>
            <a:r>
              <a:rPr lang="en-US" sz="2800" dirty="0">
                <a:solidFill>
                  <a:srgbClr val="FF0000"/>
                </a:solidFill>
              </a:rPr>
              <a:t>END TIMER s2[ID]</a:t>
            </a:r>
            <a:endParaRPr lang="en-AE" sz="2800" dirty="0">
              <a:solidFill>
                <a:srgbClr val="FF0000"/>
              </a:solidFill>
            </a:endParaRPr>
          </a:p>
        </p:txBody>
      </p:sp>
      <p:cxnSp>
        <p:nvCxnSpPr>
          <p:cNvPr id="13" name="Straight Connector 12">
            <a:extLst>
              <a:ext uri="{FF2B5EF4-FFF2-40B4-BE49-F238E27FC236}">
                <a16:creationId xmlns:a16="http://schemas.microsoft.com/office/drawing/2014/main" id="{73BA5645-7A7D-A222-C54C-5411FF4FF010}"/>
              </a:ext>
            </a:extLst>
          </p:cNvPr>
          <p:cNvCxnSpPr>
            <a:cxnSpLocks/>
          </p:cNvCxnSpPr>
          <p:nvPr/>
        </p:nvCxnSpPr>
        <p:spPr>
          <a:xfrm>
            <a:off x="9525" y="2152650"/>
            <a:ext cx="8891096" cy="6667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6810648-E173-768C-CC86-F43477DD89A3}"/>
              </a:ext>
            </a:extLst>
          </p:cNvPr>
          <p:cNvSpPr txBox="1"/>
          <p:nvPr/>
        </p:nvSpPr>
        <p:spPr>
          <a:xfrm>
            <a:off x="9108" y="1265218"/>
            <a:ext cx="3434273" cy="954107"/>
          </a:xfrm>
          <a:prstGeom prst="rect">
            <a:avLst/>
          </a:prstGeom>
          <a:noFill/>
          <a:ln>
            <a:solidFill>
              <a:srgbClr val="FFC000"/>
            </a:solidFill>
          </a:ln>
        </p:spPr>
        <p:txBody>
          <a:bodyPr wrap="none" rtlCol="0">
            <a:spAutoFit/>
          </a:bodyPr>
          <a:lstStyle/>
          <a:p>
            <a:r>
              <a:rPr lang="en-US" sz="2800" dirty="0">
                <a:solidFill>
                  <a:srgbClr val="FFC000"/>
                </a:solidFill>
              </a:rPr>
              <a:t>CAPTURE IMAGE and </a:t>
            </a:r>
          </a:p>
          <a:p>
            <a:r>
              <a:rPr lang="en-US" sz="2800" dirty="0">
                <a:solidFill>
                  <a:srgbClr val="FFC000"/>
                </a:solidFill>
              </a:rPr>
              <a:t>SAVE SPEED</a:t>
            </a:r>
            <a:endParaRPr lang="en-AE" sz="2800" dirty="0">
              <a:solidFill>
                <a:srgbClr val="FFC000"/>
              </a:solidFill>
            </a:endParaRPr>
          </a:p>
        </p:txBody>
      </p:sp>
      <p:sp>
        <p:nvSpPr>
          <p:cNvPr id="16" name="TextBox 15">
            <a:extLst>
              <a:ext uri="{FF2B5EF4-FFF2-40B4-BE49-F238E27FC236}">
                <a16:creationId xmlns:a16="http://schemas.microsoft.com/office/drawing/2014/main" id="{10FABEBD-7497-571B-420E-88CD9C01836B}"/>
              </a:ext>
            </a:extLst>
          </p:cNvPr>
          <p:cNvSpPr txBox="1"/>
          <p:nvPr/>
        </p:nvSpPr>
        <p:spPr>
          <a:xfrm>
            <a:off x="9294829" y="2545237"/>
            <a:ext cx="2432115" cy="923330"/>
          </a:xfrm>
          <a:prstGeom prst="rect">
            <a:avLst/>
          </a:prstGeom>
          <a:noFill/>
        </p:spPr>
        <p:txBody>
          <a:bodyPr wrap="square" rtlCol="0">
            <a:spAutoFit/>
          </a:bodyPr>
          <a:lstStyle/>
          <a:p>
            <a:r>
              <a:rPr lang="en-IN" dirty="0"/>
              <a:t>Timing array:</a:t>
            </a:r>
          </a:p>
          <a:p>
            <a:r>
              <a:rPr lang="en-IN" dirty="0"/>
              <a:t>S1= start timer</a:t>
            </a:r>
          </a:p>
          <a:p>
            <a:r>
              <a:rPr lang="en-IN" dirty="0"/>
              <a:t>S2= stop timer</a:t>
            </a:r>
          </a:p>
        </p:txBody>
      </p:sp>
    </p:spTree>
    <p:extLst>
      <p:ext uri="{BB962C8B-B14F-4D97-AF65-F5344CB8AC3E}">
        <p14:creationId xmlns:p14="http://schemas.microsoft.com/office/powerpoint/2010/main" val="270476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6F42-83A1-8AFB-4097-916F89CE7E71}"/>
              </a:ext>
            </a:extLst>
          </p:cNvPr>
          <p:cNvSpPr>
            <a:spLocks noGrp="1"/>
          </p:cNvSpPr>
          <p:nvPr>
            <p:ph type="title"/>
          </p:nvPr>
        </p:nvSpPr>
        <p:spPr/>
        <p:txBody>
          <a:bodyPr/>
          <a:lstStyle/>
          <a:p>
            <a:r>
              <a:rPr lang="en-US" b="1" dirty="0"/>
              <a:t>Technologies used</a:t>
            </a:r>
          </a:p>
        </p:txBody>
      </p:sp>
      <p:sp>
        <p:nvSpPr>
          <p:cNvPr id="3" name="Content Placeholder 2">
            <a:extLst>
              <a:ext uri="{FF2B5EF4-FFF2-40B4-BE49-F238E27FC236}">
                <a16:creationId xmlns:a16="http://schemas.microsoft.com/office/drawing/2014/main" id="{F9484977-E79C-C670-C58E-A859040C405B}"/>
              </a:ext>
            </a:extLst>
          </p:cNvPr>
          <p:cNvSpPr>
            <a:spLocks noGrp="1"/>
          </p:cNvSpPr>
          <p:nvPr>
            <p:ph idx="1"/>
          </p:nvPr>
        </p:nvSpPr>
        <p:spPr>
          <a:xfrm>
            <a:off x="1741714" y="2520934"/>
            <a:ext cx="4751953" cy="3070047"/>
          </a:xfrm>
        </p:spPr>
        <p:txBody>
          <a:bodyPr>
            <a:normAutofit fontScale="92500" lnSpcReduction="10000"/>
          </a:bodyPr>
          <a:lstStyle/>
          <a:p>
            <a:pPr marL="0" indent="0">
              <a:buNone/>
            </a:pPr>
            <a:endParaRPr lang="en-US" dirty="0"/>
          </a:p>
          <a:p>
            <a:r>
              <a:rPr lang="en-US" dirty="0"/>
              <a:t>Image processing</a:t>
            </a:r>
          </a:p>
          <a:p>
            <a:r>
              <a:rPr lang="en-US" dirty="0"/>
              <a:t>Python</a:t>
            </a:r>
            <a:endParaRPr lang="en-GB" dirty="0"/>
          </a:p>
          <a:p>
            <a:r>
              <a:rPr lang="en-GB" dirty="0"/>
              <a:t>Segmentation technique</a:t>
            </a:r>
          </a:p>
          <a:p>
            <a:r>
              <a:rPr lang="en-GB" dirty="0"/>
              <a:t>Morphological transformations</a:t>
            </a:r>
          </a:p>
          <a:p>
            <a:r>
              <a:rPr lang="en-GB" dirty="0"/>
              <a:t>Background subtraction algorithm</a:t>
            </a:r>
          </a:p>
          <a:p>
            <a:r>
              <a:rPr lang="en-GB" dirty="0" err="1"/>
              <a:t>Kernal</a:t>
            </a:r>
            <a:r>
              <a:rPr lang="en-GB" dirty="0"/>
              <a:t> based algorithm </a:t>
            </a:r>
            <a:endParaRPr lang="en-US" dirty="0"/>
          </a:p>
        </p:txBody>
      </p:sp>
      <p:sp>
        <p:nvSpPr>
          <p:cNvPr id="4" name="TextBox 3">
            <a:extLst>
              <a:ext uri="{FF2B5EF4-FFF2-40B4-BE49-F238E27FC236}">
                <a16:creationId xmlns:a16="http://schemas.microsoft.com/office/drawing/2014/main" id="{CB85695F-3F18-161F-1448-194BE8F60F86}"/>
              </a:ext>
            </a:extLst>
          </p:cNvPr>
          <p:cNvSpPr txBox="1"/>
          <p:nvPr/>
        </p:nvSpPr>
        <p:spPr>
          <a:xfrm>
            <a:off x="6936377" y="3043646"/>
            <a:ext cx="3513909" cy="2215991"/>
          </a:xfrm>
          <a:prstGeom prst="rect">
            <a:avLst/>
          </a:prstGeom>
          <a:noFill/>
        </p:spPr>
        <p:txBody>
          <a:bodyPr wrap="square" rtlCol="0">
            <a:spAutoFit/>
          </a:bodyPr>
          <a:lstStyle/>
          <a:p>
            <a:r>
              <a:rPr lang="en-US" sz="2300" dirty="0"/>
              <a:t>Libraries Used</a:t>
            </a:r>
          </a:p>
          <a:p>
            <a:pPr marL="285750" indent="-285750">
              <a:buFont typeface="Arial" panose="020B0604020202020204" pitchFamily="34" charset="0"/>
              <a:buChar char="•"/>
            </a:pPr>
            <a:r>
              <a:rPr lang="en-US" sz="2300" dirty="0"/>
              <a:t>OpenCV</a:t>
            </a:r>
          </a:p>
          <a:p>
            <a:pPr marL="285750" indent="-285750">
              <a:buFont typeface="Arial" panose="020B0604020202020204" pitchFamily="34" charset="0"/>
              <a:buChar char="•"/>
            </a:pPr>
            <a:r>
              <a:rPr lang="en-US" sz="2300" dirty="0"/>
              <a:t>NumPy</a:t>
            </a:r>
          </a:p>
          <a:p>
            <a:pPr marL="285750" indent="-285750">
              <a:buFont typeface="Arial" panose="020B0604020202020204" pitchFamily="34" charset="0"/>
              <a:buChar char="•"/>
            </a:pPr>
            <a:endParaRPr lang="en-US" sz="2300" dirty="0"/>
          </a:p>
          <a:p>
            <a:r>
              <a:rPr lang="en-US" sz="2300" dirty="0"/>
              <a:t>Software Description:</a:t>
            </a:r>
          </a:p>
          <a:p>
            <a:pPr marL="342900" indent="-342900">
              <a:buFont typeface="Arial" panose="020B0604020202020204" pitchFamily="34" charset="0"/>
              <a:buChar char="•"/>
            </a:pPr>
            <a:r>
              <a:rPr lang="en-US" sz="2300" dirty="0"/>
              <a:t>Visual studio</a:t>
            </a:r>
          </a:p>
        </p:txBody>
      </p:sp>
    </p:spTree>
    <p:extLst>
      <p:ext uri="{BB962C8B-B14F-4D97-AF65-F5344CB8AC3E}">
        <p14:creationId xmlns:p14="http://schemas.microsoft.com/office/powerpoint/2010/main" val="58196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39" name="Rectangle 38"/>
          <p:cNvSpPr/>
          <p:nvPr/>
        </p:nvSpPr>
        <p:spPr>
          <a:xfrm>
            <a:off x="-78377" y="0"/>
            <a:ext cx="12566468" cy="7280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0" name="Rectangle 39"/>
          <p:cNvSpPr/>
          <p:nvPr/>
        </p:nvSpPr>
        <p:spPr>
          <a:xfrm>
            <a:off x="1013988" y="292823"/>
            <a:ext cx="2489703" cy="14847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Video Acquisition</a:t>
            </a:r>
            <a:endParaRPr lang="en-US" dirty="0"/>
          </a:p>
        </p:txBody>
      </p:sp>
      <p:sp>
        <p:nvSpPr>
          <p:cNvPr id="41" name="Rectangle 40"/>
          <p:cNvSpPr/>
          <p:nvPr/>
        </p:nvSpPr>
        <p:spPr>
          <a:xfrm>
            <a:off x="3860737" y="292823"/>
            <a:ext cx="2489703" cy="14847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Image Recognition and region of interest monitored </a:t>
            </a:r>
            <a:endParaRPr lang="en-US" dirty="0"/>
          </a:p>
        </p:txBody>
      </p:sp>
      <p:sp>
        <p:nvSpPr>
          <p:cNvPr id="42" name="Rectangle 41"/>
          <p:cNvSpPr/>
          <p:nvPr/>
        </p:nvSpPr>
        <p:spPr>
          <a:xfrm>
            <a:off x="6707486" y="292823"/>
            <a:ext cx="2489703" cy="14847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Speed Calculation</a:t>
            </a:r>
            <a:endParaRPr lang="en-US" dirty="0"/>
          </a:p>
        </p:txBody>
      </p:sp>
      <p:sp>
        <p:nvSpPr>
          <p:cNvPr id="43" name="Rectangle 42"/>
          <p:cNvSpPr/>
          <p:nvPr/>
        </p:nvSpPr>
        <p:spPr>
          <a:xfrm>
            <a:off x="9575548" y="292823"/>
            <a:ext cx="2489703" cy="14847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Save Vehicle Image</a:t>
            </a:r>
            <a:endParaRPr lang="en-US" dirty="0"/>
          </a:p>
        </p:txBody>
      </p:sp>
      <p:sp>
        <p:nvSpPr>
          <p:cNvPr id="44" name="Rectangle 43"/>
          <p:cNvSpPr/>
          <p:nvPr/>
        </p:nvSpPr>
        <p:spPr>
          <a:xfrm>
            <a:off x="3860737" y="2057401"/>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Image Subtraction</a:t>
            </a:r>
            <a:endParaRPr lang="en-US" dirty="0"/>
          </a:p>
        </p:txBody>
      </p:sp>
      <p:sp>
        <p:nvSpPr>
          <p:cNvPr id="45" name="Title 8"/>
          <p:cNvSpPr txBox="1">
            <a:spLocks/>
          </p:cNvSpPr>
          <p:nvPr/>
        </p:nvSpPr>
        <p:spPr>
          <a:xfrm>
            <a:off x="781049" y="5226310"/>
            <a:ext cx="2293077" cy="14859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500" dirty="0"/>
              <a:t>PROJECT</a:t>
            </a:r>
            <a:br>
              <a:rPr lang="en-GB" sz="3500" dirty="0"/>
            </a:br>
            <a:r>
              <a:rPr lang="en-GB" sz="3500" dirty="0"/>
              <a:t>MODEL</a:t>
            </a:r>
            <a:endParaRPr lang="en-US" sz="3500" dirty="0"/>
          </a:p>
        </p:txBody>
      </p:sp>
      <p:cxnSp>
        <p:nvCxnSpPr>
          <p:cNvPr id="46" name="Straight Arrow Connector 45"/>
          <p:cNvCxnSpPr>
            <a:stCxn id="40" idx="3"/>
            <a:endCxn id="41" idx="1"/>
          </p:cNvCxnSpPr>
          <p:nvPr/>
        </p:nvCxnSpPr>
        <p:spPr>
          <a:xfrm>
            <a:off x="3503691" y="1035207"/>
            <a:ext cx="3570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41" idx="3"/>
            <a:endCxn id="42" idx="1"/>
          </p:cNvCxnSpPr>
          <p:nvPr/>
        </p:nvCxnSpPr>
        <p:spPr>
          <a:xfrm>
            <a:off x="6350440" y="1035207"/>
            <a:ext cx="3570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3D69A14-4919-442C-AF3C-A20C08623116}"/>
              </a:ext>
            </a:extLst>
          </p:cNvPr>
          <p:cNvCxnSpPr>
            <a:cxnSpLocks/>
            <a:stCxn id="42" idx="3"/>
            <a:endCxn id="43" idx="1"/>
          </p:cNvCxnSpPr>
          <p:nvPr/>
        </p:nvCxnSpPr>
        <p:spPr>
          <a:xfrm>
            <a:off x="9197189" y="1035207"/>
            <a:ext cx="3783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Rectangle 48">
            <a:extLst>
              <a:ext uri="{FF2B5EF4-FFF2-40B4-BE49-F238E27FC236}">
                <a16:creationId xmlns:a16="http://schemas.microsoft.com/office/drawing/2014/main" id="{06C9979F-A56D-4941-8955-A22778BF55DE}"/>
              </a:ext>
            </a:extLst>
          </p:cNvPr>
          <p:cNvSpPr/>
          <p:nvPr/>
        </p:nvSpPr>
        <p:spPr>
          <a:xfrm>
            <a:off x="3860738" y="3089686"/>
            <a:ext cx="2489702"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Masking and Erosion</a:t>
            </a:r>
            <a:endParaRPr lang="en-US" dirty="0"/>
          </a:p>
        </p:txBody>
      </p:sp>
      <p:sp>
        <p:nvSpPr>
          <p:cNvPr id="50" name="Rectangle 49">
            <a:extLst>
              <a:ext uri="{FF2B5EF4-FFF2-40B4-BE49-F238E27FC236}">
                <a16:creationId xmlns:a16="http://schemas.microsoft.com/office/drawing/2014/main" id="{093EBA47-FFEF-4675-B4FA-AA55C56DDB1B}"/>
              </a:ext>
            </a:extLst>
          </p:cNvPr>
          <p:cNvSpPr/>
          <p:nvPr/>
        </p:nvSpPr>
        <p:spPr>
          <a:xfrm>
            <a:off x="3860738" y="4132250"/>
            <a:ext cx="2489702"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Contour Detection</a:t>
            </a:r>
            <a:endParaRPr lang="en-US" dirty="0"/>
          </a:p>
        </p:txBody>
      </p:sp>
      <p:sp>
        <p:nvSpPr>
          <p:cNvPr id="51" name="Rectangle 50">
            <a:extLst>
              <a:ext uri="{FF2B5EF4-FFF2-40B4-BE49-F238E27FC236}">
                <a16:creationId xmlns:a16="http://schemas.microsoft.com/office/drawing/2014/main" id="{E1D48DA8-DE88-4761-A710-FF95C2801955}"/>
              </a:ext>
            </a:extLst>
          </p:cNvPr>
          <p:cNvSpPr/>
          <p:nvPr/>
        </p:nvSpPr>
        <p:spPr>
          <a:xfrm>
            <a:off x="3860738" y="5139499"/>
            <a:ext cx="2489702"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Object Tracking</a:t>
            </a:r>
            <a:endParaRPr lang="en-US" dirty="0"/>
          </a:p>
        </p:txBody>
      </p:sp>
      <p:sp>
        <p:nvSpPr>
          <p:cNvPr id="52" name="Rectangle 51">
            <a:extLst>
              <a:ext uri="{FF2B5EF4-FFF2-40B4-BE49-F238E27FC236}">
                <a16:creationId xmlns:a16="http://schemas.microsoft.com/office/drawing/2014/main" id="{BD905A68-71C2-42A7-8D90-F7C0534EEC63}"/>
              </a:ext>
            </a:extLst>
          </p:cNvPr>
          <p:cNvSpPr/>
          <p:nvPr/>
        </p:nvSpPr>
        <p:spPr>
          <a:xfrm>
            <a:off x="3860738" y="6146748"/>
            <a:ext cx="2489702"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Draw Bounding Box</a:t>
            </a:r>
            <a:endParaRPr lang="en-US" dirty="0"/>
          </a:p>
        </p:txBody>
      </p:sp>
      <p:sp>
        <p:nvSpPr>
          <p:cNvPr id="53" name="Rectangle 52">
            <a:extLst>
              <a:ext uri="{FF2B5EF4-FFF2-40B4-BE49-F238E27FC236}">
                <a16:creationId xmlns:a16="http://schemas.microsoft.com/office/drawing/2014/main" id="{15941708-CC7F-4D60-9673-A43B117642FC}"/>
              </a:ext>
            </a:extLst>
          </p:cNvPr>
          <p:cNvSpPr/>
          <p:nvPr/>
        </p:nvSpPr>
        <p:spPr>
          <a:xfrm>
            <a:off x="6707486" y="2057401"/>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Start Timer and Save in array</a:t>
            </a:r>
            <a:endParaRPr lang="en-US" dirty="0"/>
          </a:p>
        </p:txBody>
      </p:sp>
      <p:sp>
        <p:nvSpPr>
          <p:cNvPr id="54" name="Rectangle 53">
            <a:extLst>
              <a:ext uri="{FF2B5EF4-FFF2-40B4-BE49-F238E27FC236}">
                <a16:creationId xmlns:a16="http://schemas.microsoft.com/office/drawing/2014/main" id="{E31E4798-8C96-4347-A226-FBCBB048A42A}"/>
              </a:ext>
            </a:extLst>
          </p:cNvPr>
          <p:cNvSpPr/>
          <p:nvPr/>
        </p:nvSpPr>
        <p:spPr>
          <a:xfrm>
            <a:off x="6707486" y="3098644"/>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Stop Timer and Save in Array</a:t>
            </a:r>
            <a:endParaRPr lang="en-US" dirty="0"/>
          </a:p>
        </p:txBody>
      </p:sp>
      <p:sp>
        <p:nvSpPr>
          <p:cNvPr id="55" name="Rectangle 54">
            <a:extLst>
              <a:ext uri="{FF2B5EF4-FFF2-40B4-BE49-F238E27FC236}">
                <a16:creationId xmlns:a16="http://schemas.microsoft.com/office/drawing/2014/main" id="{01A1208C-8E59-4025-8194-D7C05DE12844}"/>
              </a:ext>
            </a:extLst>
          </p:cNvPr>
          <p:cNvSpPr/>
          <p:nvPr/>
        </p:nvSpPr>
        <p:spPr>
          <a:xfrm>
            <a:off x="6707486" y="4132250"/>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Calculate Speed and save in array</a:t>
            </a:r>
            <a:endParaRPr lang="en-US" dirty="0"/>
          </a:p>
        </p:txBody>
      </p:sp>
      <p:sp>
        <p:nvSpPr>
          <p:cNvPr id="56" name="Rectangle 55">
            <a:extLst>
              <a:ext uri="{FF2B5EF4-FFF2-40B4-BE49-F238E27FC236}">
                <a16:creationId xmlns:a16="http://schemas.microsoft.com/office/drawing/2014/main" id="{A1F7C170-0487-4F9B-A5EC-53E242DCD32A}"/>
              </a:ext>
            </a:extLst>
          </p:cNvPr>
          <p:cNvSpPr/>
          <p:nvPr/>
        </p:nvSpPr>
        <p:spPr>
          <a:xfrm>
            <a:off x="6707486" y="5108985"/>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Display on Bounding Box</a:t>
            </a:r>
            <a:endParaRPr lang="en-US" dirty="0"/>
          </a:p>
        </p:txBody>
      </p:sp>
      <p:sp>
        <p:nvSpPr>
          <p:cNvPr id="57" name="Rectangle 56">
            <a:extLst>
              <a:ext uri="{FF2B5EF4-FFF2-40B4-BE49-F238E27FC236}">
                <a16:creationId xmlns:a16="http://schemas.microsoft.com/office/drawing/2014/main" id="{7597AD42-586E-4810-A6B3-D7707A328FA2}"/>
              </a:ext>
            </a:extLst>
          </p:cNvPr>
          <p:cNvSpPr/>
          <p:nvPr/>
        </p:nvSpPr>
        <p:spPr>
          <a:xfrm>
            <a:off x="9575548" y="2057401"/>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Crop Image based in Contour Detections</a:t>
            </a:r>
            <a:endParaRPr lang="en-US" dirty="0"/>
          </a:p>
        </p:txBody>
      </p:sp>
      <p:sp>
        <p:nvSpPr>
          <p:cNvPr id="58" name="Rectangle 57">
            <a:extLst>
              <a:ext uri="{FF2B5EF4-FFF2-40B4-BE49-F238E27FC236}">
                <a16:creationId xmlns:a16="http://schemas.microsoft.com/office/drawing/2014/main" id="{008D13EC-C199-442B-803F-E0D55CC7066A}"/>
              </a:ext>
            </a:extLst>
          </p:cNvPr>
          <p:cNvSpPr/>
          <p:nvPr/>
        </p:nvSpPr>
        <p:spPr>
          <a:xfrm>
            <a:off x="9575548" y="3089686"/>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Save Vehicle Image in File</a:t>
            </a:r>
            <a:endParaRPr lang="en-US" dirty="0"/>
          </a:p>
        </p:txBody>
      </p:sp>
      <p:sp>
        <p:nvSpPr>
          <p:cNvPr id="59" name="Rectangle 58">
            <a:extLst>
              <a:ext uri="{FF2B5EF4-FFF2-40B4-BE49-F238E27FC236}">
                <a16:creationId xmlns:a16="http://schemas.microsoft.com/office/drawing/2014/main" id="{7D1D9FF6-6C2E-43BE-AB7B-1630BD9364C6}"/>
              </a:ext>
            </a:extLst>
          </p:cNvPr>
          <p:cNvSpPr/>
          <p:nvPr/>
        </p:nvSpPr>
        <p:spPr>
          <a:xfrm>
            <a:off x="9575548" y="4132250"/>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Save ID and speed in Text File</a:t>
            </a:r>
            <a:endParaRPr lang="en-US" dirty="0"/>
          </a:p>
        </p:txBody>
      </p:sp>
      <p:sp>
        <p:nvSpPr>
          <p:cNvPr id="60" name="Rectangle 59">
            <a:extLst>
              <a:ext uri="{FF2B5EF4-FFF2-40B4-BE49-F238E27FC236}">
                <a16:creationId xmlns:a16="http://schemas.microsoft.com/office/drawing/2014/main" id="{3FBA8D8B-3979-48EC-A856-EEA56BB93355}"/>
              </a:ext>
            </a:extLst>
          </p:cNvPr>
          <p:cNvSpPr/>
          <p:nvPr/>
        </p:nvSpPr>
        <p:spPr>
          <a:xfrm>
            <a:off x="1013988" y="2057401"/>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Define Region of Interest</a:t>
            </a:r>
            <a:endParaRPr lang="en-US" dirty="0"/>
          </a:p>
        </p:txBody>
      </p:sp>
      <p:sp>
        <p:nvSpPr>
          <p:cNvPr id="61" name="Rectangle 60">
            <a:extLst>
              <a:ext uri="{FF2B5EF4-FFF2-40B4-BE49-F238E27FC236}">
                <a16:creationId xmlns:a16="http://schemas.microsoft.com/office/drawing/2014/main" id="{3848D9D8-EB6C-4D64-8ADC-E4F5612BDD9A}"/>
              </a:ext>
            </a:extLst>
          </p:cNvPr>
          <p:cNvSpPr/>
          <p:nvPr/>
        </p:nvSpPr>
        <p:spPr>
          <a:xfrm>
            <a:off x="9575548" y="5105498"/>
            <a:ext cx="2489704" cy="565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Add Summary at end of text file</a:t>
            </a:r>
            <a:endParaRPr lang="en-US" dirty="0"/>
          </a:p>
        </p:txBody>
      </p:sp>
      <p:cxnSp>
        <p:nvCxnSpPr>
          <p:cNvPr id="62" name="Straight Arrow Connector 61">
            <a:extLst>
              <a:ext uri="{FF2B5EF4-FFF2-40B4-BE49-F238E27FC236}">
                <a16:creationId xmlns:a16="http://schemas.microsoft.com/office/drawing/2014/main" id="{537FF4C8-778D-4BD3-921A-E12B172A7F9D}"/>
              </a:ext>
            </a:extLst>
          </p:cNvPr>
          <p:cNvCxnSpPr>
            <a:stCxn id="40" idx="2"/>
            <a:endCxn id="60" idx="0"/>
          </p:cNvCxnSpPr>
          <p:nvPr/>
        </p:nvCxnSpPr>
        <p:spPr>
          <a:xfrm>
            <a:off x="2258840" y="1777591"/>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21009DE-FE71-4D7C-BF3E-C2A65E1B6059}"/>
              </a:ext>
            </a:extLst>
          </p:cNvPr>
          <p:cNvCxnSpPr>
            <a:cxnSpLocks/>
            <a:stCxn id="41" idx="2"/>
            <a:endCxn id="44" idx="0"/>
          </p:cNvCxnSpPr>
          <p:nvPr/>
        </p:nvCxnSpPr>
        <p:spPr>
          <a:xfrm>
            <a:off x="5105589" y="1777591"/>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484F674-724B-4527-B196-874943BD5E90}"/>
              </a:ext>
            </a:extLst>
          </p:cNvPr>
          <p:cNvCxnSpPr>
            <a:cxnSpLocks/>
            <a:stCxn id="44" idx="2"/>
            <a:endCxn id="49" idx="0"/>
          </p:cNvCxnSpPr>
          <p:nvPr/>
        </p:nvCxnSpPr>
        <p:spPr>
          <a:xfrm>
            <a:off x="5105589" y="2622863"/>
            <a:ext cx="0" cy="466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915845A-176B-4827-BF09-409246FC8229}"/>
              </a:ext>
            </a:extLst>
          </p:cNvPr>
          <p:cNvCxnSpPr>
            <a:cxnSpLocks/>
            <a:stCxn id="49" idx="2"/>
            <a:endCxn id="50" idx="0"/>
          </p:cNvCxnSpPr>
          <p:nvPr/>
        </p:nvCxnSpPr>
        <p:spPr>
          <a:xfrm>
            <a:off x="5105589" y="3655148"/>
            <a:ext cx="0" cy="477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FCB4A4A-2F20-445B-A88F-A173501DC4A8}"/>
              </a:ext>
            </a:extLst>
          </p:cNvPr>
          <p:cNvCxnSpPr>
            <a:cxnSpLocks/>
            <a:stCxn id="50" idx="2"/>
            <a:endCxn id="51" idx="0"/>
          </p:cNvCxnSpPr>
          <p:nvPr/>
        </p:nvCxnSpPr>
        <p:spPr>
          <a:xfrm>
            <a:off x="5105589" y="4697712"/>
            <a:ext cx="0" cy="44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09EBB6E-0450-4095-A7F7-78A041966B16}"/>
              </a:ext>
            </a:extLst>
          </p:cNvPr>
          <p:cNvCxnSpPr>
            <a:cxnSpLocks/>
            <a:stCxn id="51" idx="2"/>
            <a:endCxn id="52" idx="0"/>
          </p:cNvCxnSpPr>
          <p:nvPr/>
        </p:nvCxnSpPr>
        <p:spPr>
          <a:xfrm>
            <a:off x="5105589" y="5704961"/>
            <a:ext cx="0" cy="44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A6833B2-0B95-413C-B1DB-07F1F539B4FC}"/>
              </a:ext>
            </a:extLst>
          </p:cNvPr>
          <p:cNvCxnSpPr>
            <a:cxnSpLocks/>
            <a:stCxn id="53" idx="2"/>
            <a:endCxn id="54" idx="0"/>
          </p:cNvCxnSpPr>
          <p:nvPr/>
        </p:nvCxnSpPr>
        <p:spPr>
          <a:xfrm>
            <a:off x="7952338" y="2622863"/>
            <a:ext cx="0" cy="475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DD335B6-B3DB-44A3-BFC9-FF16131E3AB8}"/>
              </a:ext>
            </a:extLst>
          </p:cNvPr>
          <p:cNvCxnSpPr>
            <a:cxnSpLocks/>
            <a:stCxn id="54" idx="2"/>
            <a:endCxn id="55" idx="0"/>
          </p:cNvCxnSpPr>
          <p:nvPr/>
        </p:nvCxnSpPr>
        <p:spPr>
          <a:xfrm>
            <a:off x="7952338" y="3664106"/>
            <a:ext cx="0" cy="4681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4AEE404-E87E-43B7-B4FD-A5281E6B7B8A}"/>
              </a:ext>
            </a:extLst>
          </p:cNvPr>
          <p:cNvCxnSpPr>
            <a:cxnSpLocks/>
            <a:stCxn id="55" idx="2"/>
            <a:endCxn id="56" idx="0"/>
          </p:cNvCxnSpPr>
          <p:nvPr/>
        </p:nvCxnSpPr>
        <p:spPr>
          <a:xfrm>
            <a:off x="7952338" y="4697712"/>
            <a:ext cx="0" cy="411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CC5F833-539F-4B51-8A6B-045C41B2B6AF}"/>
              </a:ext>
            </a:extLst>
          </p:cNvPr>
          <p:cNvCxnSpPr>
            <a:cxnSpLocks/>
            <a:stCxn id="43" idx="2"/>
            <a:endCxn id="57" idx="0"/>
          </p:cNvCxnSpPr>
          <p:nvPr/>
        </p:nvCxnSpPr>
        <p:spPr>
          <a:xfrm>
            <a:off x="10820400" y="1777591"/>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0080285-B5C8-4339-9607-CA37C6D03725}"/>
              </a:ext>
            </a:extLst>
          </p:cNvPr>
          <p:cNvCxnSpPr>
            <a:cxnSpLocks/>
            <a:stCxn id="57" idx="2"/>
            <a:endCxn id="58" idx="0"/>
          </p:cNvCxnSpPr>
          <p:nvPr/>
        </p:nvCxnSpPr>
        <p:spPr>
          <a:xfrm>
            <a:off x="10820400" y="2622863"/>
            <a:ext cx="0" cy="466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90A8A16-BE71-47E6-A4FE-FFA89A159A28}"/>
              </a:ext>
            </a:extLst>
          </p:cNvPr>
          <p:cNvCxnSpPr>
            <a:cxnSpLocks/>
            <a:stCxn id="58" idx="2"/>
            <a:endCxn id="59" idx="0"/>
          </p:cNvCxnSpPr>
          <p:nvPr/>
        </p:nvCxnSpPr>
        <p:spPr>
          <a:xfrm>
            <a:off x="10820400" y="3655148"/>
            <a:ext cx="0" cy="477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82B253C-D922-4552-B30F-62B27A3FCBD2}"/>
              </a:ext>
            </a:extLst>
          </p:cNvPr>
          <p:cNvCxnSpPr>
            <a:cxnSpLocks/>
            <a:stCxn id="59" idx="2"/>
            <a:endCxn id="61" idx="0"/>
          </p:cNvCxnSpPr>
          <p:nvPr/>
        </p:nvCxnSpPr>
        <p:spPr>
          <a:xfrm>
            <a:off x="10820400" y="4697712"/>
            <a:ext cx="0" cy="407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A6833B2-0B95-413C-B1DB-07F1F539B4FC}"/>
              </a:ext>
            </a:extLst>
          </p:cNvPr>
          <p:cNvCxnSpPr>
            <a:cxnSpLocks/>
            <a:endCxn id="53" idx="0"/>
          </p:cNvCxnSpPr>
          <p:nvPr/>
        </p:nvCxnSpPr>
        <p:spPr>
          <a:xfrm>
            <a:off x="7949395" y="1775388"/>
            <a:ext cx="2943" cy="2820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78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166949"/>
            <a:ext cx="10018713" cy="4624251"/>
          </a:xfrm>
        </p:spPr>
        <p:txBody>
          <a:bodyPr>
            <a:normAutofit/>
          </a:bodyPr>
          <a:lstStyle/>
          <a:p>
            <a:pPr algn="just">
              <a:lnSpc>
                <a:spcPct val="115000"/>
              </a:lnSpc>
            </a:pPr>
            <a:r>
              <a:rPr lang="en-US" dirty="0">
                <a:latin typeface="Cambria Math" panose="02040503050406030204" pitchFamily="18" charset="0"/>
                <a:ea typeface="Cambria Math" panose="02040503050406030204" pitchFamily="18" charset="0"/>
                <a:cs typeface="Calibri" panose="020F0502020204030204" pitchFamily="34" charset="0"/>
              </a:rPr>
              <a:t>In speed determination vehicle detection and vehicle tracking are the key steps.</a:t>
            </a:r>
          </a:p>
          <a:p>
            <a:pPr algn="just">
              <a:lnSpc>
                <a:spcPct val="115000"/>
              </a:lnSpc>
            </a:pPr>
            <a:r>
              <a:rPr lang="en-US" dirty="0">
                <a:latin typeface="Cambria Math" panose="02040503050406030204" pitchFamily="18" charset="0"/>
                <a:ea typeface="Cambria Math" panose="02040503050406030204" pitchFamily="18" charset="0"/>
                <a:cs typeface="Calibri" panose="020F0502020204030204" pitchFamily="34" charset="0"/>
              </a:rPr>
              <a:t> The video stream of the moving vehicle is given as an input, then it is passed through the filter for detecting its speed. It uses the live video stream from the surveillance cameras.</a:t>
            </a:r>
          </a:p>
          <a:p>
            <a:pPr algn="just">
              <a:lnSpc>
                <a:spcPct val="115000"/>
              </a:lnSpc>
            </a:pPr>
            <a:r>
              <a:rPr lang="en-US" dirty="0">
                <a:latin typeface="Cambria Math" panose="02040503050406030204" pitchFamily="18" charset="0"/>
                <a:ea typeface="Cambria Math" panose="02040503050406030204" pitchFamily="18" charset="0"/>
                <a:cs typeface="Calibri" panose="020F0502020204030204" pitchFamily="34" charset="0"/>
              </a:rPr>
              <a:t>The speed of vehicle is updated , hence keeping a track on acceleration and deceleration of vehicle in the field of view of the camera.</a:t>
            </a:r>
          </a:p>
          <a:p>
            <a:pPr algn="just">
              <a:lnSpc>
                <a:spcPct val="115000"/>
              </a:lnSpc>
            </a:pPr>
            <a:r>
              <a:rPr lang="en-US" dirty="0">
                <a:latin typeface="Cambria Math" panose="02040503050406030204" pitchFamily="18" charset="0"/>
                <a:ea typeface="Cambria Math" panose="02040503050406030204" pitchFamily="18" charset="0"/>
                <a:cs typeface="Calibri" panose="020F0502020204030204" pitchFamily="34" charset="0"/>
              </a:rPr>
              <a:t> Any violation in the speed laws can be observed and notified to the officer of law. The video can also be saved for future use. </a:t>
            </a:r>
            <a:endParaRPr lang="en-IN" dirty="0">
              <a:latin typeface="Cambria Math" panose="02040503050406030204" pitchFamily="18" charset="0"/>
              <a:ea typeface="Cambria Math" panose="02040503050406030204" pitchFamily="18" charset="0"/>
              <a:cs typeface="Calibri" panose="020F0502020204030204" pitchFamily="34" charset="0"/>
            </a:endParaRPr>
          </a:p>
        </p:txBody>
      </p:sp>
    </p:spTree>
    <p:extLst>
      <p:ext uri="{BB962C8B-B14F-4D97-AF65-F5344CB8AC3E}">
        <p14:creationId xmlns:p14="http://schemas.microsoft.com/office/powerpoint/2010/main" val="355482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9552B98-F07B-7DBB-E3F3-7ECD521ED6F1}"/>
              </a:ext>
            </a:extLst>
          </p:cNvPr>
          <p:cNvSpPr/>
          <p:nvPr/>
        </p:nvSpPr>
        <p:spPr>
          <a:xfrm>
            <a:off x="0" y="0"/>
            <a:ext cx="12192000" cy="68753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7" name="Title 1">
            <a:extLst>
              <a:ext uri="{FF2B5EF4-FFF2-40B4-BE49-F238E27FC236}">
                <a16:creationId xmlns:a16="http://schemas.microsoft.com/office/drawing/2014/main" id="{754FA369-0982-4CB2-CB5E-46A1E9A8347E}"/>
              </a:ext>
            </a:extLst>
          </p:cNvPr>
          <p:cNvSpPr txBox="1">
            <a:spLocks/>
          </p:cNvSpPr>
          <p:nvPr/>
        </p:nvSpPr>
        <p:spPr>
          <a:xfrm>
            <a:off x="1562688" y="376715"/>
            <a:ext cx="8550199" cy="73788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Object Tracking</a:t>
            </a:r>
            <a:endParaRPr lang="en-IN" dirty="0"/>
          </a:p>
        </p:txBody>
      </p:sp>
      <p:pic>
        <p:nvPicPr>
          <p:cNvPr id="18" name="Picture 17">
            <a:extLst>
              <a:ext uri="{FF2B5EF4-FFF2-40B4-BE49-F238E27FC236}">
                <a16:creationId xmlns:a16="http://schemas.microsoft.com/office/drawing/2014/main" id="{DE38D6AE-C61B-AF0A-908C-FE687494B5D9}"/>
              </a:ext>
            </a:extLst>
          </p:cNvPr>
          <p:cNvPicPr/>
          <p:nvPr/>
        </p:nvPicPr>
        <p:blipFill>
          <a:blip r:embed="rId2"/>
          <a:stretch>
            <a:fillRect/>
          </a:stretch>
        </p:blipFill>
        <p:spPr>
          <a:xfrm>
            <a:off x="210101" y="1435266"/>
            <a:ext cx="4342487" cy="2425065"/>
          </a:xfrm>
          <a:prstGeom prst="rect">
            <a:avLst/>
          </a:prstGeom>
        </p:spPr>
      </p:pic>
      <p:pic>
        <p:nvPicPr>
          <p:cNvPr id="19" name="Picture 18">
            <a:extLst>
              <a:ext uri="{FF2B5EF4-FFF2-40B4-BE49-F238E27FC236}">
                <a16:creationId xmlns:a16="http://schemas.microsoft.com/office/drawing/2014/main" id="{5DDE836D-68D5-40B0-986A-F4C4861B7B50}"/>
              </a:ext>
            </a:extLst>
          </p:cNvPr>
          <p:cNvPicPr/>
          <p:nvPr/>
        </p:nvPicPr>
        <p:blipFill rotWithShape="1">
          <a:blip r:embed="rId3"/>
          <a:srcRect b="14478"/>
          <a:stretch/>
        </p:blipFill>
        <p:spPr>
          <a:xfrm>
            <a:off x="5153297" y="1435265"/>
            <a:ext cx="4342487" cy="2425065"/>
          </a:xfrm>
          <a:prstGeom prst="rect">
            <a:avLst/>
          </a:prstGeom>
        </p:spPr>
      </p:pic>
      <p:sp>
        <p:nvSpPr>
          <p:cNvPr id="20" name="Arrow: Right 5">
            <a:extLst>
              <a:ext uri="{FF2B5EF4-FFF2-40B4-BE49-F238E27FC236}">
                <a16:creationId xmlns:a16="http://schemas.microsoft.com/office/drawing/2014/main" id="{2301DD47-9073-93FB-3877-947C0CB40766}"/>
              </a:ext>
            </a:extLst>
          </p:cNvPr>
          <p:cNvSpPr/>
          <p:nvPr/>
        </p:nvSpPr>
        <p:spPr>
          <a:xfrm>
            <a:off x="4552588" y="2338873"/>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21" name="Arrow: Right 6">
            <a:extLst>
              <a:ext uri="{FF2B5EF4-FFF2-40B4-BE49-F238E27FC236}">
                <a16:creationId xmlns:a16="http://schemas.microsoft.com/office/drawing/2014/main" id="{567C41E0-BB9E-D0E6-955C-C1AAA1E147A8}"/>
              </a:ext>
            </a:extLst>
          </p:cNvPr>
          <p:cNvSpPr/>
          <p:nvPr/>
        </p:nvSpPr>
        <p:spPr>
          <a:xfrm>
            <a:off x="9495784" y="2338873"/>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22" name="Rectangle 21">
            <a:extLst>
              <a:ext uri="{FF2B5EF4-FFF2-40B4-BE49-F238E27FC236}">
                <a16:creationId xmlns:a16="http://schemas.microsoft.com/office/drawing/2014/main" id="{4BDA2C0B-65DB-E102-EDBC-14BB32BEDDCE}"/>
              </a:ext>
            </a:extLst>
          </p:cNvPr>
          <p:cNvSpPr/>
          <p:nvPr/>
        </p:nvSpPr>
        <p:spPr>
          <a:xfrm>
            <a:off x="10112888" y="2010585"/>
            <a:ext cx="1544676" cy="1435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 CONTOURS</a:t>
            </a:r>
            <a:endParaRPr lang="en-AE" dirty="0"/>
          </a:p>
        </p:txBody>
      </p:sp>
      <p:sp>
        <p:nvSpPr>
          <p:cNvPr id="23" name="Arrow: Right 8">
            <a:extLst>
              <a:ext uri="{FF2B5EF4-FFF2-40B4-BE49-F238E27FC236}">
                <a16:creationId xmlns:a16="http://schemas.microsoft.com/office/drawing/2014/main" id="{0BA8B6AD-ACD0-8BF6-E51F-021AD03844E6}"/>
              </a:ext>
            </a:extLst>
          </p:cNvPr>
          <p:cNvSpPr/>
          <p:nvPr/>
        </p:nvSpPr>
        <p:spPr>
          <a:xfrm rot="5400000">
            <a:off x="10584871" y="3413614"/>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24" name="Rectangle 23">
            <a:extLst>
              <a:ext uri="{FF2B5EF4-FFF2-40B4-BE49-F238E27FC236}">
                <a16:creationId xmlns:a16="http://schemas.microsoft.com/office/drawing/2014/main" id="{78DAC0BB-769C-A437-468A-738DB7C840F9}"/>
              </a:ext>
            </a:extLst>
          </p:cNvPr>
          <p:cNvSpPr/>
          <p:nvPr/>
        </p:nvSpPr>
        <p:spPr>
          <a:xfrm>
            <a:off x="10071553" y="4061631"/>
            <a:ext cx="1544676" cy="1435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ELIMINATE</a:t>
            </a:r>
          </a:p>
          <a:p>
            <a:pPr algn="ctr"/>
            <a:r>
              <a:rPr lang="en-US" dirty="0"/>
              <a:t>BASED ON AREA</a:t>
            </a:r>
            <a:endParaRPr lang="en-AE" dirty="0"/>
          </a:p>
        </p:txBody>
      </p:sp>
      <p:sp>
        <p:nvSpPr>
          <p:cNvPr id="25" name="Arrow: Right 10">
            <a:extLst>
              <a:ext uri="{FF2B5EF4-FFF2-40B4-BE49-F238E27FC236}">
                <a16:creationId xmlns:a16="http://schemas.microsoft.com/office/drawing/2014/main" id="{5FA8E678-BC94-75D9-9B3F-1881575AF302}"/>
              </a:ext>
            </a:extLst>
          </p:cNvPr>
          <p:cNvSpPr/>
          <p:nvPr/>
        </p:nvSpPr>
        <p:spPr>
          <a:xfrm rot="10800000">
            <a:off x="9470844" y="4558540"/>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26" name="Rectangle 25">
            <a:extLst>
              <a:ext uri="{FF2B5EF4-FFF2-40B4-BE49-F238E27FC236}">
                <a16:creationId xmlns:a16="http://schemas.microsoft.com/office/drawing/2014/main" id="{50E51DEF-7B3B-5E60-1325-A29C162FFE42}"/>
              </a:ext>
            </a:extLst>
          </p:cNvPr>
          <p:cNvSpPr/>
          <p:nvPr/>
        </p:nvSpPr>
        <p:spPr>
          <a:xfrm>
            <a:off x="6643396" y="4352460"/>
            <a:ext cx="2827448" cy="1435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TRACKER</a:t>
            </a:r>
            <a:endParaRPr lang="en-AE" dirty="0"/>
          </a:p>
        </p:txBody>
      </p:sp>
    </p:spTree>
    <p:extLst>
      <p:ext uri="{BB962C8B-B14F-4D97-AF65-F5344CB8AC3E}">
        <p14:creationId xmlns:p14="http://schemas.microsoft.com/office/powerpoint/2010/main" val="229306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98FF-1C18-B80A-9E8D-DD8CFB491DC3}"/>
              </a:ext>
            </a:extLst>
          </p:cNvPr>
          <p:cNvSpPr>
            <a:spLocks noGrp="1"/>
          </p:cNvSpPr>
          <p:nvPr>
            <p:ph type="title"/>
          </p:nvPr>
        </p:nvSpPr>
        <p:spPr>
          <a:xfrm>
            <a:off x="1484312" y="685800"/>
            <a:ext cx="8664400" cy="1154289"/>
          </a:xfrm>
        </p:spPr>
        <p:txBody>
          <a:bodyPr/>
          <a:lstStyle/>
          <a:p>
            <a:r>
              <a:rPr lang="en-US" dirty="0"/>
              <a:t>IMPLEMENTATION IN VISUAL STUDIO</a:t>
            </a:r>
          </a:p>
        </p:txBody>
      </p:sp>
      <p:sp>
        <p:nvSpPr>
          <p:cNvPr id="202" name="Rectangle 340">
            <a:extLst>
              <a:ext uri="{FF2B5EF4-FFF2-40B4-BE49-F238E27FC236}">
                <a16:creationId xmlns:a16="http://schemas.microsoft.com/office/drawing/2014/main" id="{E309BFEB-C9B0-E09F-76B5-2148D5D892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Content Placeholder 203">
            <a:extLst>
              <a:ext uri="{FF2B5EF4-FFF2-40B4-BE49-F238E27FC236}">
                <a16:creationId xmlns:a16="http://schemas.microsoft.com/office/drawing/2014/main" id="{0D8659C3-917B-A93C-E6EB-37DD6A3B1003}"/>
              </a:ext>
            </a:extLst>
          </p:cNvPr>
          <p:cNvSpPr>
            <a:spLocks noGrp="1"/>
          </p:cNvSpPr>
          <p:nvPr>
            <p:ph idx="1"/>
          </p:nvPr>
        </p:nvSpPr>
        <p:spPr>
          <a:xfrm>
            <a:off x="2651760" y="1840089"/>
            <a:ext cx="7093131" cy="5017911"/>
          </a:xfrm>
        </p:spPr>
        <p:txBody>
          <a:bodyPr>
            <a:normAutofit fontScale="92500" lnSpcReduction="20000"/>
          </a:bodyPr>
          <a:lstStyle/>
          <a:p>
            <a:pPr marL="914400" lvl="1" indent="-457200">
              <a:buFont typeface="+mj-lt"/>
              <a:buAutoNum type="arabicPeriod"/>
            </a:pPr>
            <a:endParaRPr lang="en-IN" dirty="0"/>
          </a:p>
          <a:p>
            <a:pPr marL="457200" indent="-457200">
              <a:buFont typeface="+mj-lt"/>
              <a:buAutoNum type="arabicPeriod"/>
            </a:pPr>
            <a:r>
              <a:rPr lang="en-IN" dirty="0"/>
              <a:t>Video Acquisition</a:t>
            </a:r>
            <a:r>
              <a:rPr lang="en-IN" sz="1200" dirty="0"/>
              <a:t> </a:t>
            </a:r>
          </a:p>
          <a:p>
            <a:pPr marL="457200" indent="-457200">
              <a:buFont typeface="+mj-lt"/>
              <a:buAutoNum type="arabicPeriod"/>
            </a:pPr>
            <a:r>
              <a:rPr lang="en-IN" dirty="0"/>
              <a:t>Region of Interest and Masking </a:t>
            </a:r>
          </a:p>
          <a:p>
            <a:pPr marL="457200" indent="-457200">
              <a:buFont typeface="+mj-lt"/>
              <a:buAutoNum type="arabicPeriod"/>
            </a:pPr>
            <a:r>
              <a:rPr lang="en-IN" dirty="0"/>
              <a:t>Contour Detection </a:t>
            </a:r>
          </a:p>
          <a:p>
            <a:pPr marL="457200" indent="-457200">
              <a:buFont typeface="+mj-lt"/>
              <a:buAutoNum type="arabicPeriod"/>
            </a:pPr>
            <a:r>
              <a:rPr lang="en-IN" dirty="0"/>
              <a:t>Object Tracking </a:t>
            </a:r>
          </a:p>
          <a:p>
            <a:pPr marL="457200" indent="-457200">
              <a:buFont typeface="+mj-lt"/>
              <a:buAutoNum type="arabicPeriod"/>
            </a:pPr>
            <a:r>
              <a:rPr lang="en-IN" dirty="0"/>
              <a:t>Speed Estimation </a:t>
            </a:r>
          </a:p>
          <a:p>
            <a:pPr marL="914400" lvl="1" indent="-457200">
              <a:buFont typeface="+mj-lt"/>
              <a:buAutoNum type="arabicPeriod"/>
            </a:pPr>
            <a:r>
              <a:rPr lang="en-IN" dirty="0"/>
              <a:t> Timer Start and stop</a:t>
            </a:r>
          </a:p>
          <a:p>
            <a:pPr marL="914400" lvl="1" indent="-457200">
              <a:buFont typeface="+mj-lt"/>
              <a:buAutoNum type="arabicPeriod"/>
            </a:pPr>
            <a:r>
              <a:rPr lang="en-IN" dirty="0"/>
              <a:t>Speed Formula</a:t>
            </a:r>
            <a:r>
              <a:rPr lang="en-IN" baseline="-25000" dirty="0"/>
              <a:t> </a:t>
            </a:r>
          </a:p>
          <a:p>
            <a:pPr marL="457200" indent="-457200">
              <a:buFont typeface="+mj-lt"/>
              <a:buAutoNum type="arabicPeriod"/>
            </a:pPr>
            <a:r>
              <a:rPr lang="en-IN" dirty="0"/>
              <a:t>Drawing Rectangles and displaying on the screen </a:t>
            </a:r>
          </a:p>
          <a:p>
            <a:pPr marL="457200" indent="-457200">
              <a:buFont typeface="+mj-lt"/>
              <a:buAutoNum type="arabicPeriod"/>
            </a:pPr>
            <a:r>
              <a:rPr lang="en-IN" dirty="0"/>
              <a:t>Drawing Reference Lines</a:t>
            </a:r>
          </a:p>
          <a:p>
            <a:pPr marL="457200" indent="-457200">
              <a:buFont typeface="+mj-lt"/>
              <a:buAutoNum type="arabicPeriod"/>
            </a:pPr>
            <a:r>
              <a:rPr lang="en-IN" dirty="0"/>
              <a:t>Save Vehicle Images and speeds </a:t>
            </a:r>
          </a:p>
          <a:p>
            <a:pPr marL="457200" indent="-457200">
              <a:buFont typeface="+mj-lt"/>
              <a:buAutoNum type="arabicPeriod"/>
            </a:pPr>
            <a:r>
              <a:rPr lang="en-IN" dirty="0"/>
              <a:t>Create Summary </a:t>
            </a:r>
          </a:p>
          <a:p>
            <a:endParaRPr lang="en-US" dirty="0"/>
          </a:p>
        </p:txBody>
      </p:sp>
    </p:spTree>
    <p:extLst>
      <p:ext uri="{BB962C8B-B14F-4D97-AF65-F5344CB8AC3E}">
        <p14:creationId xmlns:p14="http://schemas.microsoft.com/office/powerpoint/2010/main" val="132298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3361508" y="614062"/>
            <a:ext cx="2325189" cy="477054"/>
          </a:xfrm>
          <a:prstGeom prst="rect">
            <a:avLst/>
          </a:prstGeom>
          <a:noFill/>
        </p:spPr>
        <p:txBody>
          <a:bodyPr wrap="square" rtlCol="0">
            <a:spAutoFit/>
          </a:bodyPr>
          <a:lstStyle/>
          <a:p>
            <a:r>
              <a:rPr lang="en-US" sz="2500" b="1" dirty="0"/>
              <a:t>FLOWCHART:</a:t>
            </a:r>
            <a:endParaRPr lang="en-IN" sz="2500" b="1" dirty="0"/>
          </a:p>
        </p:txBody>
      </p:sp>
      <p:pic>
        <p:nvPicPr>
          <p:cNvPr id="15" name="Picture 14" descr="Diagram&#10;&#10;Description automatically generated">
            <a:extLst>
              <a:ext uri="{FF2B5EF4-FFF2-40B4-BE49-F238E27FC236}">
                <a16:creationId xmlns:a16="http://schemas.microsoft.com/office/drawing/2014/main" id="{2FC405CA-3B46-4D01-A292-25D56720DB85}"/>
              </a:ext>
            </a:extLst>
          </p:cNvPr>
          <p:cNvPicPr>
            <a:picLocks noChangeAspect="1"/>
          </p:cNvPicPr>
          <p:nvPr/>
        </p:nvPicPr>
        <p:blipFill rotWithShape="1">
          <a:blip r:embed="rId2">
            <a:extLst>
              <a:ext uri="{28A0092B-C50C-407E-A947-70E740481C1C}">
                <a14:useLocalDpi xmlns:a14="http://schemas.microsoft.com/office/drawing/2010/main" val="0"/>
              </a:ext>
            </a:extLst>
          </a:blip>
          <a:srcRect t="3659" b="30101"/>
          <a:stretch/>
        </p:blipFill>
        <p:spPr>
          <a:xfrm>
            <a:off x="4369308" y="1377696"/>
            <a:ext cx="3884676" cy="5000010"/>
          </a:xfrm>
          <a:prstGeom prst="rect">
            <a:avLst/>
          </a:prstGeom>
        </p:spPr>
      </p:pic>
      <p:sp>
        <p:nvSpPr>
          <p:cNvPr id="2" name="Rectangle 1">
            <a:extLst>
              <a:ext uri="{FF2B5EF4-FFF2-40B4-BE49-F238E27FC236}">
                <a16:creationId xmlns:a16="http://schemas.microsoft.com/office/drawing/2014/main" id="{44350BB4-ADF8-9F73-2FE9-EB154BFD0CEE}"/>
              </a:ext>
            </a:extLst>
          </p:cNvPr>
          <p:cNvSpPr/>
          <p:nvPr/>
        </p:nvSpPr>
        <p:spPr>
          <a:xfrm>
            <a:off x="5275615" y="2302285"/>
            <a:ext cx="1201437" cy="262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315B6EC-AEBE-DCBA-6E24-CDDB40BCCF47}"/>
              </a:ext>
            </a:extLst>
          </p:cNvPr>
          <p:cNvSpPr txBox="1"/>
          <p:nvPr/>
        </p:nvSpPr>
        <p:spPr>
          <a:xfrm>
            <a:off x="5876334" y="2264171"/>
            <a:ext cx="1201436" cy="338554"/>
          </a:xfrm>
          <a:prstGeom prst="rect">
            <a:avLst/>
          </a:prstGeom>
          <a:noFill/>
        </p:spPr>
        <p:txBody>
          <a:bodyPr wrap="square" rtlCol="0">
            <a:spAutoFit/>
          </a:bodyPr>
          <a:lstStyle/>
          <a:p>
            <a:pPr algn="l"/>
            <a:r>
              <a:rPr lang="en-GB" sz="1600" b="1" dirty="0">
                <a:latin typeface="Amasis MT Pro Black" panose="02000000000000000000" pitchFamily="2" charset="0"/>
                <a:ea typeface="Amasis MT Pro Black" panose="02000000000000000000" pitchFamily="2" charset="0"/>
              </a:rPr>
              <a:t>BGS</a:t>
            </a:r>
            <a:endParaRPr lang="en-US" sz="1600" b="1" dirty="0">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343685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FECE32-A4F6-71C4-067F-EF1F05A83EF9}"/>
              </a:ext>
            </a:extLst>
          </p:cNvPr>
          <p:cNvSpPr>
            <a:spLocks noGrp="1"/>
          </p:cNvSpPr>
          <p:nvPr>
            <p:ph type="title"/>
          </p:nvPr>
        </p:nvSpPr>
        <p:spPr>
          <a:xfrm>
            <a:off x="1484312" y="685801"/>
            <a:ext cx="6575956" cy="714022"/>
          </a:xfrm>
        </p:spPr>
        <p:txBody>
          <a:bodyPr/>
          <a:lstStyle/>
          <a:p>
            <a:r>
              <a:rPr lang="en-US" dirty="0"/>
              <a:t>ALGORITHM</a:t>
            </a:r>
          </a:p>
        </p:txBody>
      </p:sp>
      <p:sp>
        <p:nvSpPr>
          <p:cNvPr id="6" name="Content Placeholder 5">
            <a:extLst>
              <a:ext uri="{FF2B5EF4-FFF2-40B4-BE49-F238E27FC236}">
                <a16:creationId xmlns:a16="http://schemas.microsoft.com/office/drawing/2014/main" id="{2570A42D-D602-3260-721D-A6F402EDDEF2}"/>
              </a:ext>
            </a:extLst>
          </p:cNvPr>
          <p:cNvSpPr>
            <a:spLocks noGrp="1"/>
          </p:cNvSpPr>
          <p:nvPr>
            <p:ph idx="1"/>
          </p:nvPr>
        </p:nvSpPr>
        <p:spPr>
          <a:xfrm>
            <a:off x="1484310" y="2314223"/>
            <a:ext cx="10018713" cy="3476978"/>
          </a:xfrm>
        </p:spPr>
        <p:txBody>
          <a:bodyPr>
            <a:normAutofit fontScale="92500" lnSpcReduction="20000"/>
          </a:bodyPr>
          <a:lstStyle/>
          <a:p>
            <a:pPr marL="0" indent="0">
              <a:buNone/>
            </a:pPr>
            <a:r>
              <a:rPr lang="en-IN" dirty="0"/>
              <a:t>Step1-   The recorded video is given as input frame by frame using </a:t>
            </a:r>
            <a:r>
              <a:rPr lang="en-IN" dirty="0" err="1"/>
              <a:t>openCV</a:t>
            </a:r>
            <a:r>
              <a:rPr lang="en-IN" dirty="0"/>
              <a:t>.</a:t>
            </a:r>
          </a:p>
          <a:p>
            <a:pPr marL="0" indent="0">
              <a:buNone/>
            </a:pPr>
            <a:r>
              <a:rPr lang="en-IN" dirty="0"/>
              <a:t>Step 2-   Object is detected by using Image </a:t>
            </a:r>
            <a:r>
              <a:rPr lang="en-IN" dirty="0" err="1"/>
              <a:t>substraction</a:t>
            </a:r>
            <a:r>
              <a:rPr lang="en-IN" dirty="0"/>
              <a:t>.</a:t>
            </a:r>
          </a:p>
          <a:p>
            <a:pPr marL="0" indent="0">
              <a:buNone/>
            </a:pPr>
            <a:r>
              <a:rPr lang="en-IN" dirty="0"/>
              <a:t>Step3 .. The object is tracked and bounding box encircle the vehicle  according to the area threshold </a:t>
            </a:r>
          </a:p>
          <a:p>
            <a:pPr marL="0" indent="0">
              <a:buNone/>
            </a:pPr>
            <a:r>
              <a:rPr lang="en-IN" dirty="0"/>
              <a:t>Step4-  Speed is calculated from the Time difference between the position of a vehicle and displayed on top of bounding box</a:t>
            </a:r>
          </a:p>
          <a:p>
            <a:pPr marL="0" indent="0">
              <a:buNone/>
            </a:pPr>
            <a:r>
              <a:rPr lang="en-IN" dirty="0"/>
              <a:t>Step-5  speed  limit is checked  i.e. 80 kmph</a:t>
            </a:r>
          </a:p>
          <a:p>
            <a:pPr marL="0" indent="0">
              <a:buNone/>
            </a:pPr>
            <a:r>
              <a:rPr lang="en-IN" dirty="0"/>
              <a:t>Step 6- if current speed of vehicle is above speed limit then data of violators is pointed out saved with the summary </a:t>
            </a:r>
          </a:p>
          <a:p>
            <a:pPr marL="0" indent="0">
              <a:buNone/>
            </a:pPr>
            <a:endParaRPr lang="en-US" dirty="0"/>
          </a:p>
        </p:txBody>
      </p:sp>
    </p:spTree>
    <p:extLst>
      <p:ext uri="{BB962C8B-B14F-4D97-AF65-F5344CB8AC3E}">
        <p14:creationId xmlns:p14="http://schemas.microsoft.com/office/powerpoint/2010/main" val="2817856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7AEAF4-2F13-4FF5-AF7F-D77677207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602" y="2064515"/>
            <a:ext cx="6217827" cy="3985200"/>
          </a:xfrm>
          <a:prstGeom prst="rect">
            <a:avLst/>
          </a:prstGeom>
        </p:spPr>
      </p:pic>
      <p:sp>
        <p:nvSpPr>
          <p:cNvPr id="5" name="TextBox 4">
            <a:extLst>
              <a:ext uri="{FF2B5EF4-FFF2-40B4-BE49-F238E27FC236}">
                <a16:creationId xmlns:a16="http://schemas.microsoft.com/office/drawing/2014/main" id="{7EA80C98-4175-46BC-A2FA-33D596DC2D0D}"/>
              </a:ext>
            </a:extLst>
          </p:cNvPr>
          <p:cNvSpPr txBox="1"/>
          <p:nvPr/>
        </p:nvSpPr>
        <p:spPr>
          <a:xfrm>
            <a:off x="2050401" y="235868"/>
            <a:ext cx="8539843" cy="523220"/>
          </a:xfrm>
          <a:prstGeom prst="rect">
            <a:avLst/>
          </a:prstGeom>
          <a:noFill/>
        </p:spPr>
        <p:txBody>
          <a:bodyPr wrap="square">
            <a:spAutoFit/>
          </a:bodyPr>
          <a:lstStyle/>
          <a:p>
            <a:r>
              <a:rPr lang="en-US" sz="2800" b="1" dirty="0"/>
              <a:t> </a:t>
            </a:r>
            <a:r>
              <a:rPr lang="en-IN" sz="2800" b="1" dirty="0"/>
              <a:t>                OUTPUT  FOR  SPEED  ESTIMATION</a:t>
            </a:r>
          </a:p>
        </p:txBody>
      </p:sp>
      <p:sp>
        <p:nvSpPr>
          <p:cNvPr id="2" name="TextBox 1">
            <a:extLst>
              <a:ext uri="{FF2B5EF4-FFF2-40B4-BE49-F238E27FC236}">
                <a16:creationId xmlns:a16="http://schemas.microsoft.com/office/drawing/2014/main" id="{45C77702-9736-CFD0-9105-0DDBB3F03DB8}"/>
              </a:ext>
            </a:extLst>
          </p:cNvPr>
          <p:cNvSpPr txBox="1"/>
          <p:nvPr/>
        </p:nvSpPr>
        <p:spPr>
          <a:xfrm>
            <a:off x="2339163" y="1148316"/>
            <a:ext cx="8133907" cy="369332"/>
          </a:xfrm>
          <a:prstGeom prst="rect">
            <a:avLst/>
          </a:prstGeom>
          <a:noFill/>
        </p:spPr>
        <p:txBody>
          <a:bodyPr wrap="square" rtlCol="0">
            <a:spAutoFit/>
          </a:bodyPr>
          <a:lstStyle/>
          <a:p>
            <a:r>
              <a:rPr lang="en-US" dirty="0"/>
              <a:t>https://</a:t>
            </a:r>
            <a:r>
              <a:rPr lang="en-US" dirty="0" err="1"/>
              <a:t>drive.google.com</a:t>
            </a:r>
            <a:r>
              <a:rPr lang="en-US" dirty="0"/>
              <a:t>/drive/folders/1mWC8kLqgro5Po8hIQhdksOCd_ypOmXjs</a:t>
            </a:r>
          </a:p>
        </p:txBody>
      </p:sp>
    </p:spTree>
    <p:extLst>
      <p:ext uri="{BB962C8B-B14F-4D97-AF65-F5344CB8AC3E}">
        <p14:creationId xmlns:p14="http://schemas.microsoft.com/office/powerpoint/2010/main" val="217154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C75EE-0CB6-4E50-8FA9-658A5602C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able&#10;&#10;Description automatically generated">
            <a:extLst>
              <a:ext uri="{FF2B5EF4-FFF2-40B4-BE49-F238E27FC236}">
                <a16:creationId xmlns:a16="http://schemas.microsoft.com/office/drawing/2014/main" id="{CC2AE968-C520-CD67-9C30-D714994141C7}"/>
              </a:ext>
            </a:extLst>
          </p:cNvPr>
          <p:cNvPicPr/>
          <p:nvPr/>
        </p:nvPicPr>
        <p:blipFill rotWithShape="1">
          <a:blip r:embed="rId2"/>
          <a:srcRect r="35454" b="3369"/>
          <a:stretch/>
        </p:blipFill>
        <p:spPr bwMode="auto">
          <a:xfrm>
            <a:off x="1752800" y="643466"/>
            <a:ext cx="2930500" cy="5571067"/>
          </a:xfrm>
          <a:prstGeom prst="rect">
            <a:avLst/>
          </a:prstGeom>
          <a:extLst>
            <a:ext uri="{53640926-AAD7-44D8-BBD7-CCE9431645EC}">
              <a14:shadowObscured xmlns:a14="http://schemas.microsoft.com/office/drawing/2010/main"/>
            </a:ext>
          </a:extLst>
        </p:spPr>
      </p:pic>
      <p:pic>
        <p:nvPicPr>
          <p:cNvPr id="3" name="Picture 2" descr="Graphical user interface, application&#10;&#10;Description automatically generated">
            <a:extLst>
              <a:ext uri="{FF2B5EF4-FFF2-40B4-BE49-F238E27FC236}">
                <a16:creationId xmlns:a16="http://schemas.microsoft.com/office/drawing/2014/main" id="{EE1885F8-7CF9-F955-CC84-2E5CC0CC84EE}"/>
              </a:ext>
            </a:extLst>
          </p:cNvPr>
          <p:cNvPicPr/>
          <p:nvPr/>
        </p:nvPicPr>
        <p:blipFill>
          <a:blip r:embed="rId3"/>
          <a:stretch>
            <a:fillRect/>
          </a:stretch>
        </p:blipFill>
        <p:spPr>
          <a:xfrm>
            <a:off x="6436100" y="2727425"/>
            <a:ext cx="5149166" cy="1403147"/>
          </a:xfrm>
          <a:prstGeom prst="rect">
            <a:avLst/>
          </a:prstGeom>
        </p:spPr>
      </p:pic>
      <p:sp>
        <p:nvSpPr>
          <p:cNvPr id="4" name="Rectangle 3">
            <a:extLst>
              <a:ext uri="{FF2B5EF4-FFF2-40B4-BE49-F238E27FC236}">
                <a16:creationId xmlns:a16="http://schemas.microsoft.com/office/drawing/2014/main" id="{91B2CF15-0329-4F8D-B65B-5DCE97238506}"/>
              </a:ext>
            </a:extLst>
          </p:cNvPr>
          <p:cNvSpPr/>
          <p:nvPr/>
        </p:nvSpPr>
        <p:spPr>
          <a:xfrm>
            <a:off x="1425955" y="351078"/>
            <a:ext cx="2338397" cy="292388"/>
          </a:xfrm>
          <a:prstGeom prst="rect">
            <a:avLst/>
          </a:prstGeom>
        </p:spPr>
        <p:txBody>
          <a:bodyPr wrap="none">
            <a:spAutoFit/>
          </a:bodyPr>
          <a:lstStyle/>
          <a:p>
            <a:pPr marL="742950" lvl="1" indent="-285750">
              <a:spcBef>
                <a:spcPts val="200"/>
              </a:spcBef>
              <a:buFont typeface="+mj-lt"/>
              <a:buAutoNum type="arabicPeriod"/>
            </a:pPr>
            <a:r>
              <a:rPr lang="en-IN" sz="1300" b="1" dirty="0">
                <a:solidFill>
                  <a:srgbClr val="000000"/>
                </a:solidFill>
                <a:latin typeface="Times New Roman" panose="02020603050405020304" pitchFamily="18" charset="0"/>
              </a:rPr>
              <a:t>Saved Vehicle Data </a:t>
            </a:r>
          </a:p>
        </p:txBody>
      </p:sp>
      <p:sp>
        <p:nvSpPr>
          <p:cNvPr id="5" name="Rectangle 4">
            <a:extLst>
              <a:ext uri="{FF2B5EF4-FFF2-40B4-BE49-F238E27FC236}">
                <a16:creationId xmlns:a16="http://schemas.microsoft.com/office/drawing/2014/main" id="{F91415E2-6070-1DD1-E4DD-6E4B6616F49A}"/>
              </a:ext>
            </a:extLst>
          </p:cNvPr>
          <p:cNvSpPr/>
          <p:nvPr/>
        </p:nvSpPr>
        <p:spPr>
          <a:xfrm>
            <a:off x="6096000" y="2198589"/>
            <a:ext cx="2472343" cy="292388"/>
          </a:xfrm>
          <a:prstGeom prst="rect">
            <a:avLst/>
          </a:prstGeom>
        </p:spPr>
        <p:txBody>
          <a:bodyPr wrap="none">
            <a:spAutoFit/>
          </a:bodyPr>
          <a:lstStyle/>
          <a:p>
            <a:pPr lvl="1">
              <a:spcBef>
                <a:spcPts val="200"/>
              </a:spcBef>
            </a:pPr>
            <a:r>
              <a:rPr lang="en-IN" sz="1300" b="1" dirty="0">
                <a:solidFill>
                  <a:srgbClr val="000000"/>
                </a:solidFill>
                <a:latin typeface="Times New Roman" panose="02020603050405020304" pitchFamily="18" charset="0"/>
              </a:rPr>
              <a:t>2.   Saved Image Pictures </a:t>
            </a:r>
          </a:p>
        </p:txBody>
      </p:sp>
    </p:spTree>
    <p:extLst>
      <p:ext uri="{BB962C8B-B14F-4D97-AF65-F5344CB8AC3E}">
        <p14:creationId xmlns:p14="http://schemas.microsoft.com/office/powerpoint/2010/main" val="372304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EE248CE-3FA8-4549-8FFC-190645EFE2ED}"/>
              </a:ext>
            </a:extLst>
          </p:cNvPr>
          <p:cNvSpPr txBox="1">
            <a:spLocks/>
          </p:cNvSpPr>
          <p:nvPr/>
        </p:nvSpPr>
        <p:spPr>
          <a:xfrm>
            <a:off x="2560319" y="316992"/>
            <a:ext cx="2499361" cy="829057"/>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INDEX</a:t>
            </a:r>
            <a:endParaRPr lang="en-IN" b="1" dirty="0"/>
          </a:p>
        </p:txBody>
      </p:sp>
      <p:sp>
        <p:nvSpPr>
          <p:cNvPr id="10" name="Content Placeholder 3">
            <a:extLst>
              <a:ext uri="{FF2B5EF4-FFF2-40B4-BE49-F238E27FC236}">
                <a16:creationId xmlns:a16="http://schemas.microsoft.com/office/drawing/2014/main" id="{493B6121-51C8-4CCB-8F7A-AA2DAFD3561C}"/>
              </a:ext>
            </a:extLst>
          </p:cNvPr>
          <p:cNvSpPr txBox="1">
            <a:spLocks/>
          </p:cNvSpPr>
          <p:nvPr/>
        </p:nvSpPr>
        <p:spPr>
          <a:xfrm>
            <a:off x="6096000" y="316992"/>
            <a:ext cx="7150480" cy="523036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Arial" panose="020B0604020202020204" pitchFamily="34" charset="0"/>
              <a:buChar char="•"/>
            </a:pPr>
            <a:r>
              <a:rPr lang="en-GB" sz="2300" dirty="0">
                <a:ea typeface="Cambria Math" panose="02040503050406030204" pitchFamily="18" charset="0"/>
              </a:rPr>
              <a:t>Introduction</a:t>
            </a:r>
          </a:p>
          <a:p>
            <a:pPr marL="342900" indent="-342900" algn="l">
              <a:buFont typeface="Arial" panose="020B0604020202020204" pitchFamily="34" charset="0"/>
              <a:buChar char="•"/>
            </a:pPr>
            <a:r>
              <a:rPr lang="en-GB" sz="2300" dirty="0">
                <a:ea typeface="Cambria Math" panose="02040503050406030204" pitchFamily="18" charset="0"/>
              </a:rPr>
              <a:t>Literature survey</a:t>
            </a:r>
          </a:p>
          <a:p>
            <a:pPr marL="342900" indent="-342900" algn="l">
              <a:buFont typeface="Arial" panose="020B0604020202020204" pitchFamily="34" charset="0"/>
              <a:buChar char="•"/>
            </a:pPr>
            <a:r>
              <a:rPr lang="en-GB" sz="2300" dirty="0">
                <a:ea typeface="Cambria Math" panose="02040503050406030204" pitchFamily="18" charset="0"/>
              </a:rPr>
              <a:t>Objective</a:t>
            </a:r>
          </a:p>
          <a:p>
            <a:pPr marL="342900" indent="-342900" algn="l">
              <a:buFont typeface="Arial" panose="020B0604020202020204" pitchFamily="34" charset="0"/>
              <a:buChar char="•"/>
            </a:pPr>
            <a:r>
              <a:rPr lang="en-GB" sz="2300" dirty="0">
                <a:ea typeface="Cambria Math" panose="02040503050406030204" pitchFamily="18" charset="0"/>
              </a:rPr>
              <a:t>Problem statement</a:t>
            </a:r>
          </a:p>
          <a:p>
            <a:pPr marL="342900" indent="-342900" algn="l">
              <a:buFont typeface="Arial" panose="020B0604020202020204" pitchFamily="34" charset="0"/>
              <a:buChar char="•"/>
            </a:pPr>
            <a:r>
              <a:rPr lang="en-GB" sz="2300" dirty="0">
                <a:ea typeface="Cambria Math" panose="02040503050406030204" pitchFamily="18" charset="0"/>
              </a:rPr>
              <a:t>Product and it’s role</a:t>
            </a:r>
          </a:p>
          <a:p>
            <a:pPr marL="342900" indent="-342900" algn="l">
              <a:buFont typeface="Arial" panose="020B0604020202020204" pitchFamily="34" charset="0"/>
              <a:buChar char="•"/>
            </a:pPr>
            <a:r>
              <a:rPr lang="en-GB" sz="2300" dirty="0">
                <a:ea typeface="Cambria Math" panose="02040503050406030204" pitchFamily="18" charset="0"/>
              </a:rPr>
              <a:t>Equations used in speed Estimation</a:t>
            </a:r>
          </a:p>
          <a:p>
            <a:pPr marL="342900" indent="-342900" algn="l">
              <a:buFont typeface="Arial" panose="020B0604020202020204" pitchFamily="34" charset="0"/>
              <a:buChar char="•"/>
            </a:pPr>
            <a:r>
              <a:rPr lang="en-GB" sz="2300" dirty="0">
                <a:ea typeface="Cambria Math" panose="02040503050406030204" pitchFamily="18" charset="0"/>
              </a:rPr>
              <a:t>Block diagram</a:t>
            </a:r>
          </a:p>
          <a:p>
            <a:pPr marL="342900" indent="-342900" algn="l">
              <a:buFont typeface="Arial" panose="020B0604020202020204" pitchFamily="34" charset="0"/>
              <a:buChar char="•"/>
            </a:pPr>
            <a:r>
              <a:rPr lang="en-GB" sz="2300" dirty="0">
                <a:ea typeface="Cambria Math" panose="02040503050406030204" pitchFamily="18" charset="0"/>
              </a:rPr>
              <a:t>Speed Estimation</a:t>
            </a:r>
            <a:endParaRPr lang="en-GB" sz="2300" b="1" dirty="0">
              <a:ea typeface="Cambria Math" panose="02040503050406030204" pitchFamily="18" charset="0"/>
            </a:endParaRPr>
          </a:p>
          <a:p>
            <a:pPr marL="342900" indent="-342900" algn="l">
              <a:buFont typeface="Arial" panose="020B0604020202020204" pitchFamily="34" charset="0"/>
              <a:buChar char="•"/>
            </a:pPr>
            <a:r>
              <a:rPr lang="en-GB" sz="2300" dirty="0">
                <a:ea typeface="Cambria Math" panose="02040503050406030204" pitchFamily="18" charset="0"/>
              </a:rPr>
              <a:t>Project model</a:t>
            </a:r>
          </a:p>
          <a:p>
            <a:pPr marL="342900" indent="-342900" algn="l">
              <a:buFont typeface="Arial" panose="020B0604020202020204" pitchFamily="34" charset="0"/>
              <a:buChar char="•"/>
            </a:pPr>
            <a:r>
              <a:rPr lang="en-GB" sz="2300" dirty="0">
                <a:ea typeface="Cambria Math" panose="02040503050406030204" pitchFamily="18" charset="0"/>
              </a:rPr>
              <a:t>Flowchart</a:t>
            </a:r>
          </a:p>
          <a:p>
            <a:pPr marL="342900" indent="-342900" algn="l">
              <a:buFont typeface="Arial" panose="020B0604020202020204" pitchFamily="34" charset="0"/>
              <a:buChar char="•"/>
            </a:pPr>
            <a:r>
              <a:rPr lang="en-GB" sz="2300" dirty="0">
                <a:ea typeface="Cambria Math" panose="02040503050406030204" pitchFamily="18" charset="0"/>
              </a:rPr>
              <a:t>Output for the speed Estimation</a:t>
            </a:r>
          </a:p>
          <a:p>
            <a:pPr marL="342900" indent="-342900" algn="l">
              <a:buFont typeface="Arial" panose="020B0604020202020204" pitchFamily="34" charset="0"/>
              <a:buChar char="•"/>
            </a:pPr>
            <a:r>
              <a:rPr lang="en-GB" sz="2300" dirty="0">
                <a:ea typeface="Cambria Math" panose="02040503050406030204" pitchFamily="18" charset="0"/>
              </a:rPr>
              <a:t>Project Challenges</a:t>
            </a:r>
          </a:p>
          <a:p>
            <a:pPr marL="342900" indent="-342900" algn="l">
              <a:buFont typeface="Arial" panose="020B0604020202020204" pitchFamily="34" charset="0"/>
              <a:buChar char="•"/>
            </a:pPr>
            <a:r>
              <a:rPr lang="en-GB" sz="2300" dirty="0">
                <a:ea typeface="Cambria Math" panose="02040503050406030204" pitchFamily="18" charset="0"/>
              </a:rPr>
              <a:t>Result analysis</a:t>
            </a:r>
          </a:p>
          <a:p>
            <a:pPr marL="342900" indent="-342900" algn="l">
              <a:buFont typeface="Arial" panose="020B0604020202020204" pitchFamily="34" charset="0"/>
              <a:buChar char="•"/>
            </a:pPr>
            <a:endParaRPr lang="en-US" sz="2300" dirty="0">
              <a:latin typeface="Cambria Math" panose="02040503050406030204" pitchFamily="18" charset="0"/>
              <a:ea typeface="Cambria Math" panose="02040503050406030204" pitchFamily="18" charset="0"/>
            </a:endParaRPr>
          </a:p>
          <a:p>
            <a:endParaRPr lang="en-IN" sz="2300" dirty="0"/>
          </a:p>
        </p:txBody>
      </p:sp>
    </p:spTree>
    <p:extLst>
      <p:ext uri="{BB962C8B-B14F-4D97-AF65-F5344CB8AC3E}">
        <p14:creationId xmlns:p14="http://schemas.microsoft.com/office/powerpoint/2010/main" val="155830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E41341C-2057-43C9-BF44-2C875A18854A}"/>
              </a:ext>
            </a:extLst>
          </p:cNvPr>
          <p:cNvPicPr>
            <a:picLocks noChangeAspect="1"/>
          </p:cNvPicPr>
          <p:nvPr/>
        </p:nvPicPr>
        <p:blipFill rotWithShape="1">
          <a:blip r:embed="rId3">
            <a:extLst>
              <a:ext uri="{28A0092B-C50C-407E-A947-70E740481C1C}">
                <a14:useLocalDpi xmlns:a14="http://schemas.microsoft.com/office/drawing/2010/main" val="0"/>
              </a:ext>
            </a:extLst>
          </a:blip>
          <a:srcRect l="3468" b="4316"/>
          <a:stretch/>
        </p:blipFill>
        <p:spPr>
          <a:xfrm>
            <a:off x="1072896" y="763693"/>
            <a:ext cx="9560634" cy="5330613"/>
          </a:xfrm>
          <a:prstGeom prst="rect">
            <a:avLst/>
          </a:prstGeom>
        </p:spPr>
      </p:pic>
    </p:spTree>
    <p:extLst>
      <p:ext uri="{BB962C8B-B14F-4D97-AF65-F5344CB8AC3E}">
        <p14:creationId xmlns:p14="http://schemas.microsoft.com/office/powerpoint/2010/main" val="242287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8447-9C84-4686-A2E5-0A31D156BFA5}"/>
              </a:ext>
            </a:extLst>
          </p:cNvPr>
          <p:cNvSpPr>
            <a:spLocks noGrp="1"/>
          </p:cNvSpPr>
          <p:nvPr>
            <p:ph type="title"/>
          </p:nvPr>
        </p:nvSpPr>
        <p:spPr/>
        <p:txBody>
          <a:bodyPr/>
          <a:lstStyle/>
          <a:p>
            <a:r>
              <a:rPr lang="en-US" dirty="0"/>
              <a:t>Result analysis</a:t>
            </a:r>
            <a:endParaRPr lang="en-IN" dirty="0"/>
          </a:p>
        </p:txBody>
      </p:sp>
      <p:sp>
        <p:nvSpPr>
          <p:cNvPr id="4" name="Content Placeholder 2">
            <a:extLst>
              <a:ext uri="{FF2B5EF4-FFF2-40B4-BE49-F238E27FC236}">
                <a16:creationId xmlns:a16="http://schemas.microsoft.com/office/drawing/2014/main" id="{DEECA031-77E2-417D-835D-8F874BB8C9F9}"/>
              </a:ext>
            </a:extLst>
          </p:cNvPr>
          <p:cNvSpPr>
            <a:spLocks noGrp="1"/>
          </p:cNvSpPr>
          <p:nvPr>
            <p:ph idx="1"/>
          </p:nvPr>
        </p:nvSpPr>
        <p:spPr>
          <a:xfrm>
            <a:off x="1484313" y="2667000"/>
            <a:ext cx="10018712" cy="3633592"/>
          </a:xfrm>
        </p:spPr>
        <p:txBody>
          <a:bodyPr>
            <a:noAutofit/>
          </a:bodyPr>
          <a:lstStyle/>
          <a:p>
            <a:r>
              <a:rPr lang="en-US" dirty="0">
                <a:latin typeface="Times New Roman" panose="02020603050405020304" pitchFamily="18" charset="0"/>
                <a:cs typeface="Times New Roman" panose="02020603050405020304" pitchFamily="18" charset="0"/>
              </a:rPr>
              <a:t>This project is successfully able to track vehicles and estimate their speed.</a:t>
            </a:r>
          </a:p>
          <a:p>
            <a:r>
              <a:rPr lang="en-US" dirty="0">
                <a:latin typeface="Times New Roman" panose="02020603050405020304" pitchFamily="18" charset="0"/>
                <a:cs typeface="Times New Roman" panose="02020603050405020304" pitchFamily="18" charset="0"/>
              </a:rPr>
              <a:t> Accuracy in detecting vehicles as long as there is no movement in the camera. Estimation of speed can have a difference of 0-2 km/</a:t>
            </a:r>
            <a:r>
              <a:rPr lang="en-US" dirty="0" err="1">
                <a:latin typeface="Times New Roman" panose="02020603050405020304" pitchFamily="18" charset="0"/>
                <a:cs typeface="Times New Roman" panose="02020603050405020304" pitchFamily="18" charset="0"/>
              </a:rPr>
              <a:t>hr</a:t>
            </a:r>
            <a:r>
              <a:rPr lang="en-US" dirty="0">
                <a:latin typeface="Times New Roman" panose="02020603050405020304" pitchFamily="18" charset="0"/>
                <a:cs typeface="Times New Roman" panose="02020603050405020304" pitchFamily="18" charset="0"/>
              </a:rPr>
              <a:t> depending of the program execution speed.</a:t>
            </a:r>
          </a:p>
          <a:p>
            <a:r>
              <a:rPr lang="en-US" dirty="0">
                <a:latin typeface="Times New Roman" panose="02020603050405020304" pitchFamily="18" charset="0"/>
                <a:cs typeface="Times New Roman" panose="02020603050405020304" pitchFamily="18" charset="0"/>
              </a:rPr>
              <a:t>Multiple vehicles can be detected, and their speeds can be detected. However if two vehicles are moving extremely close to each other, it may be detected as a single object.</a:t>
            </a:r>
          </a:p>
          <a:p>
            <a:r>
              <a:rPr lang="en-US" dirty="0">
                <a:latin typeface="Times New Roman" panose="02020603050405020304" pitchFamily="18" charset="0"/>
                <a:cs typeface="Times New Roman" panose="02020603050405020304" pitchFamily="18" charset="0"/>
              </a:rPr>
              <a:t>This project requires the camera to be as still as possible, as movement is used to distinguish vehicles from the background.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753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DA49-1DC7-9DC8-28D4-A23A995D6E52}"/>
              </a:ext>
            </a:extLst>
          </p:cNvPr>
          <p:cNvSpPr>
            <a:spLocks noGrp="1"/>
          </p:cNvSpPr>
          <p:nvPr>
            <p:ph type="title"/>
          </p:nvPr>
        </p:nvSpPr>
        <p:spPr>
          <a:xfrm>
            <a:off x="1484311" y="685801"/>
            <a:ext cx="8110793" cy="1630680"/>
          </a:xfrm>
        </p:spPr>
        <p:txBody>
          <a:bodyPr/>
          <a:lstStyle/>
          <a:p>
            <a:r>
              <a:rPr lang="en-US" dirty="0"/>
              <a:t>Project Challenges</a:t>
            </a:r>
          </a:p>
        </p:txBody>
      </p:sp>
      <p:sp>
        <p:nvSpPr>
          <p:cNvPr id="3" name="Content Placeholder 2">
            <a:extLst>
              <a:ext uri="{FF2B5EF4-FFF2-40B4-BE49-F238E27FC236}">
                <a16:creationId xmlns:a16="http://schemas.microsoft.com/office/drawing/2014/main" id="{6FEAEC25-C73E-7D57-0F4B-CFAE8269207A}"/>
              </a:ext>
            </a:extLst>
          </p:cNvPr>
          <p:cNvSpPr>
            <a:spLocks noGrp="1"/>
          </p:cNvSpPr>
          <p:nvPr>
            <p:ph idx="1"/>
          </p:nvPr>
        </p:nvSpPr>
        <p:spPr>
          <a:xfrm>
            <a:off x="1894114" y="2316481"/>
            <a:ext cx="10131423" cy="3124201"/>
          </a:xfrm>
        </p:spPr>
        <p:txBody>
          <a:bodyPr>
            <a:noAutofit/>
          </a:bodyPr>
          <a:lstStyle/>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1.Objects that weren’t vehicles were being detected</a:t>
            </a:r>
          </a:p>
          <a:p>
            <a:pPr marL="0" indent="0">
              <a:buNone/>
            </a:pPr>
            <a:r>
              <a:rPr lang="en-US" sz="2800" dirty="0"/>
              <a:t>2.Multiple vehicles speeds were unable to be detected</a:t>
            </a:r>
          </a:p>
          <a:p>
            <a:pPr marL="0" indent="0">
              <a:buNone/>
            </a:pPr>
            <a:r>
              <a:rPr lang="en-US" sz="2800" dirty="0"/>
              <a:t>3.Vehicles close together were clubbed as single object</a:t>
            </a:r>
          </a:p>
          <a:p>
            <a:pPr marL="0" indent="0">
              <a:buNone/>
            </a:pPr>
            <a:endParaRPr lang="en-US" sz="2800" dirty="0"/>
          </a:p>
          <a:p>
            <a:pPr marL="0" indent="0">
              <a:buNone/>
            </a:pPr>
            <a:endParaRPr lang="en-US" sz="2800" dirty="0"/>
          </a:p>
          <a:p>
            <a:pPr marL="0" indent="0">
              <a:buNone/>
            </a:pPr>
            <a:endParaRPr lang="en-AE" sz="2800"/>
          </a:p>
          <a:p>
            <a:endParaRPr lang="en-US" sz="2800" dirty="0"/>
          </a:p>
        </p:txBody>
      </p:sp>
    </p:spTree>
    <p:extLst>
      <p:ext uri="{BB962C8B-B14F-4D97-AF65-F5344CB8AC3E}">
        <p14:creationId xmlns:p14="http://schemas.microsoft.com/office/powerpoint/2010/main" val="1945511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CC20-B696-4F16-BFF2-C8CDFF605A9B}"/>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E18B99E4-0DCD-03AF-AC7E-99272A67C9B4}"/>
              </a:ext>
            </a:extLst>
          </p:cNvPr>
          <p:cNvSpPr>
            <a:spLocks noGrp="1"/>
          </p:cNvSpPr>
          <p:nvPr>
            <p:ph idx="1"/>
          </p:nvPr>
        </p:nvSpPr>
        <p:spPr/>
        <p:txBody>
          <a:bodyPr/>
          <a:lstStyle/>
          <a:p>
            <a:pPr marL="457200" indent="-457200">
              <a:buFont typeface="+mj-lt"/>
              <a:buAutoNum type="arabicPeriod"/>
            </a:pPr>
            <a:r>
              <a:rPr lang="en-IN" dirty="0"/>
              <a:t>This output method gives better results as compared to previous techniques.</a:t>
            </a:r>
          </a:p>
          <a:p>
            <a:pPr marL="457200" indent="-457200">
              <a:buFont typeface="+mj-lt"/>
              <a:buAutoNum type="arabicPeriod"/>
            </a:pPr>
            <a:r>
              <a:rPr lang="en-IN" dirty="0"/>
              <a:t> Background subtraction is robust against illumination changes in real world. </a:t>
            </a:r>
          </a:p>
          <a:p>
            <a:pPr marL="457200" indent="-457200">
              <a:buFont typeface="+mj-lt"/>
              <a:buAutoNum type="arabicPeriod"/>
            </a:pPr>
            <a:r>
              <a:rPr lang="en-IN" dirty="0"/>
              <a:t>Also by extracting ROI the noise immunity is improved. </a:t>
            </a:r>
          </a:p>
          <a:p>
            <a:pPr marL="457200" indent="-457200">
              <a:buFont typeface="+mj-lt"/>
              <a:buAutoNum type="arabicPeriod"/>
            </a:pPr>
            <a:r>
              <a:rPr lang="en-IN" dirty="0"/>
              <a:t>As the distance is mapped on the image by calculating it from real world. So the calculated speed is approximated to actual speed.</a:t>
            </a:r>
            <a:endParaRPr lang="en-US" dirty="0"/>
          </a:p>
        </p:txBody>
      </p:sp>
    </p:spTree>
    <p:extLst>
      <p:ext uri="{BB962C8B-B14F-4D97-AF65-F5344CB8AC3E}">
        <p14:creationId xmlns:p14="http://schemas.microsoft.com/office/powerpoint/2010/main" val="3594543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CC22-40AE-F808-2991-F9F49BCF91B6}"/>
              </a:ext>
            </a:extLst>
          </p:cNvPr>
          <p:cNvSpPr>
            <a:spLocks noGrp="1"/>
          </p:cNvSpPr>
          <p:nvPr>
            <p:ph type="title"/>
          </p:nvPr>
        </p:nvSpPr>
        <p:spPr>
          <a:xfrm>
            <a:off x="1484312" y="685800"/>
            <a:ext cx="5321438" cy="2527663"/>
          </a:xfrm>
        </p:spPr>
        <p:txBody>
          <a:bodyPr/>
          <a:lstStyle/>
          <a:p>
            <a:r>
              <a:rPr lang="en-US" dirty="0"/>
              <a:t>FUTURE SCOPE</a:t>
            </a:r>
          </a:p>
        </p:txBody>
      </p:sp>
      <p:sp>
        <p:nvSpPr>
          <p:cNvPr id="3" name="Content Placeholder 2">
            <a:extLst>
              <a:ext uri="{FF2B5EF4-FFF2-40B4-BE49-F238E27FC236}">
                <a16:creationId xmlns:a16="http://schemas.microsoft.com/office/drawing/2014/main" id="{17B903E6-4E06-8D38-7D1A-82A88A7D57F5}"/>
              </a:ext>
            </a:extLst>
          </p:cNvPr>
          <p:cNvSpPr>
            <a:spLocks noGrp="1"/>
          </p:cNvSpPr>
          <p:nvPr>
            <p:ph idx="1"/>
          </p:nvPr>
        </p:nvSpPr>
        <p:spPr>
          <a:xfrm>
            <a:off x="2233748" y="2571207"/>
            <a:ext cx="9608909" cy="2146662"/>
          </a:xfrm>
        </p:spPr>
        <p:txBody>
          <a:bodyPr/>
          <a:lstStyle/>
          <a:p>
            <a:pPr marL="0" indent="0">
              <a:buNone/>
            </a:pPr>
            <a:r>
              <a:rPr lang="en-IN" dirty="0"/>
              <a:t>1. Number plate detection.</a:t>
            </a:r>
          </a:p>
          <a:p>
            <a:pPr marL="0" indent="0">
              <a:buNone/>
            </a:pPr>
            <a:r>
              <a:rPr lang="en-IN" dirty="0"/>
              <a:t>2. Speed detection of small and large vehicles</a:t>
            </a:r>
          </a:p>
          <a:p>
            <a:pPr marL="0" indent="0">
              <a:buNone/>
            </a:pPr>
            <a:r>
              <a:rPr lang="en-IN" dirty="0"/>
              <a:t>3. Live speed detection</a:t>
            </a:r>
          </a:p>
        </p:txBody>
      </p:sp>
    </p:spTree>
    <p:extLst>
      <p:ext uri="{BB962C8B-B14F-4D97-AF65-F5344CB8AC3E}">
        <p14:creationId xmlns:p14="http://schemas.microsoft.com/office/powerpoint/2010/main" val="1964814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3707-CCD3-485F-A13E-3E0D8330CBF1}"/>
              </a:ext>
            </a:extLst>
          </p:cNvPr>
          <p:cNvSpPr>
            <a:spLocks noGrp="1"/>
          </p:cNvSpPr>
          <p:nvPr>
            <p:ph type="title"/>
          </p:nvPr>
        </p:nvSpPr>
        <p:spPr>
          <a:xfrm>
            <a:off x="0" y="2724705"/>
            <a:ext cx="11929152" cy="1408589"/>
          </a:xfrm>
        </p:spPr>
        <p:txBody>
          <a:bodyPr>
            <a:noAutofit/>
          </a:bodyPr>
          <a:lstStyle/>
          <a:p>
            <a:r>
              <a:rPr lang="en-US" sz="9600" b="1" dirty="0">
                <a:latin typeface="Cambria Math" panose="02040503050406030204" pitchFamily="18" charset="0"/>
                <a:ea typeface="Cambria Math" panose="02040503050406030204" pitchFamily="18" charset="0"/>
              </a:rPr>
              <a:t>THANK  YOU</a:t>
            </a:r>
            <a:endParaRPr lang="en-IN" sz="96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6410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26"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758E9CB-723D-469A-A01A-75A9DBCE6947}"/>
              </a:ext>
            </a:extLst>
          </p:cNvPr>
          <p:cNvSpPr>
            <a:spLocks noGrp="1"/>
          </p:cNvSpPr>
          <p:nvPr>
            <p:ph type="title"/>
          </p:nvPr>
        </p:nvSpPr>
        <p:spPr>
          <a:xfrm>
            <a:off x="2303396" y="156753"/>
            <a:ext cx="3140936" cy="1267097"/>
          </a:xfrm>
          <a:effectLst/>
        </p:spPr>
        <p:txBody>
          <a:bodyPr anchor="ctr">
            <a:normAutofit/>
          </a:bodyPr>
          <a:lstStyle/>
          <a:p>
            <a:pPr algn="l"/>
            <a:r>
              <a:rPr lang="en-US" sz="3200" b="1" dirty="0">
                <a:ea typeface="Cambria Math" panose="02040503050406030204" pitchFamily="18" charset="0"/>
              </a:rPr>
              <a:t>INTRODUCTION</a:t>
            </a:r>
            <a:endParaRPr lang="en-IN" sz="3200" b="1" dirty="0">
              <a:ea typeface="Cambria Math" panose="02040503050406030204" pitchFamily="18" charset="0"/>
            </a:endParaRPr>
          </a:p>
        </p:txBody>
      </p:sp>
      <p:sp>
        <p:nvSpPr>
          <p:cNvPr id="28" name="Content Placeholder 2">
            <a:extLst>
              <a:ext uri="{FF2B5EF4-FFF2-40B4-BE49-F238E27FC236}">
                <a16:creationId xmlns:a16="http://schemas.microsoft.com/office/drawing/2014/main" id="{BF5824E1-D3B8-41D7-91BA-6232C223BA7B}"/>
              </a:ext>
            </a:extLst>
          </p:cNvPr>
          <p:cNvSpPr>
            <a:spLocks noGrp="1"/>
          </p:cNvSpPr>
          <p:nvPr>
            <p:ph idx="1"/>
          </p:nvPr>
        </p:nvSpPr>
        <p:spPr>
          <a:xfrm>
            <a:off x="1979421" y="1580603"/>
            <a:ext cx="10212580" cy="4428311"/>
          </a:xfrm>
        </p:spPr>
        <p:txBody>
          <a:bodyPr anchor="ctr">
            <a:noAutofit/>
          </a:bodyPr>
          <a:lstStyle/>
          <a:p>
            <a:pPr>
              <a:lnSpc>
                <a:spcPct val="90000"/>
              </a:lnSpc>
            </a:pPr>
            <a:r>
              <a:rPr lang="en-IN" dirty="0"/>
              <a:t>Road safety is an important factor for the police force. And as citizens it is our responsibility to follow rules and maintain safety on our roads. This project is able to estimate speed of vehicles and save vehicle data. </a:t>
            </a:r>
          </a:p>
          <a:p>
            <a:pPr>
              <a:lnSpc>
                <a:spcPct val="90000"/>
              </a:lnSpc>
            </a:pPr>
            <a:r>
              <a:rPr lang="en-US" dirty="0">
                <a:ea typeface="Cambria Math" panose="02040503050406030204" pitchFamily="18" charset="0"/>
                <a:cs typeface="Calibri" panose="020F0502020204030204" pitchFamily="34" charset="0"/>
              </a:rPr>
              <a:t>A robust and reliable vehicle detection and speed estimation system alerts drivers about driving conditions </a:t>
            </a:r>
          </a:p>
          <a:p>
            <a:pPr>
              <a:lnSpc>
                <a:spcPct val="90000"/>
              </a:lnSpc>
            </a:pPr>
            <a:r>
              <a:rPr lang="en-US" dirty="0">
                <a:ea typeface="Cambria Math" panose="02040503050406030204" pitchFamily="18" charset="0"/>
                <a:cs typeface="Calibri" panose="020F0502020204030204" pitchFamily="34" charset="0"/>
              </a:rPr>
              <a:t>This includes the detection of moving vehicles, estimation of their speed and detection of the speed limit violation. </a:t>
            </a:r>
          </a:p>
          <a:p>
            <a:pPr>
              <a:lnSpc>
                <a:spcPct val="90000"/>
              </a:lnSpc>
            </a:pPr>
            <a:r>
              <a:rPr lang="en-US" dirty="0">
                <a:ea typeface="Cambria Math" panose="02040503050406030204" pitchFamily="18" charset="0"/>
                <a:cs typeface="Calibri" panose="020F0502020204030204" pitchFamily="34" charset="0"/>
              </a:rPr>
              <a:t>Here we detect and tracks the vehicle passing through the surveillance area, vehicles tracking is based on the relative positions of the vehicles in consecutive frames and keeps the record of vehicles position</a:t>
            </a:r>
          </a:p>
          <a:p>
            <a:pPr>
              <a:lnSpc>
                <a:spcPct val="90000"/>
              </a:lnSpc>
            </a:pPr>
            <a:r>
              <a:rPr lang="en-US" dirty="0">
                <a:ea typeface="Cambria Math" panose="02040503050406030204" pitchFamily="18" charset="0"/>
                <a:cs typeface="Calibri" panose="020F0502020204030204" pitchFamily="34" charset="0"/>
              </a:rPr>
              <a:t>And it indicates those over speed vehicles in red color and alerts the traffic manager.</a:t>
            </a:r>
          </a:p>
        </p:txBody>
      </p:sp>
    </p:spTree>
    <p:extLst>
      <p:ext uri="{BB962C8B-B14F-4D97-AF65-F5344CB8AC3E}">
        <p14:creationId xmlns:p14="http://schemas.microsoft.com/office/powerpoint/2010/main" val="201578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2EAC6F4-CC14-4018-8EB7-80E98A207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20B54FFC-1F45-4851-B17E-27AA9F2AA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41D2D494-2435-4150-B9D3-974CD924E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919E1BB-9B82-4C97-919D-92ED3FFE6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6F8ACC16-1243-4719-B21E-C286C1026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453E1702-AF03-4993-9127-D048E9314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B0A6365B-1292-4142-BA51-04BCB3D4C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4" name="Picture 3">
            <a:extLst>
              <a:ext uri="{FF2B5EF4-FFF2-40B4-BE49-F238E27FC236}">
                <a16:creationId xmlns:a16="http://schemas.microsoft.com/office/drawing/2014/main" id="{7BEA0B0C-A610-B570-392C-B0E362837605}"/>
              </a:ext>
            </a:extLst>
          </p:cNvPr>
          <p:cNvPicPr>
            <a:picLocks noChangeAspect="1"/>
          </p:cNvPicPr>
          <p:nvPr/>
        </p:nvPicPr>
        <p:blipFill rotWithShape="1">
          <a:blip r:embed="rId3">
            <a:extLst>
              <a:ext uri="{28A0092B-C50C-407E-A947-70E740481C1C}">
                <a14:useLocalDpi xmlns:a14="http://schemas.microsoft.com/office/drawing/2010/main" val="0"/>
              </a:ext>
            </a:extLst>
          </a:blip>
          <a:srcRect r="298"/>
          <a:stretch/>
        </p:blipFill>
        <p:spPr>
          <a:xfrm>
            <a:off x="796065" y="10"/>
            <a:ext cx="11395934" cy="6857990"/>
          </a:xfrm>
          <a:custGeom>
            <a:avLst/>
            <a:gdLst/>
            <a:ahLst/>
            <a:cxnLst/>
            <a:rect l="l" t="t" r="r" b="b"/>
            <a:pathLst>
              <a:path w="11395934" h="6858000">
                <a:moveTo>
                  <a:pt x="867942" y="0"/>
                </a:moveTo>
                <a:lnTo>
                  <a:pt x="1786638" y="0"/>
                </a:lnTo>
                <a:lnTo>
                  <a:pt x="11395934" y="0"/>
                </a:lnTo>
                <a:lnTo>
                  <a:pt x="11395934" y="6858000"/>
                </a:lnTo>
                <a:lnTo>
                  <a:pt x="1925619" y="6858000"/>
                </a:lnTo>
                <a:lnTo>
                  <a:pt x="1924311" y="6820097"/>
                </a:lnTo>
                <a:lnTo>
                  <a:pt x="1925076" y="6858000"/>
                </a:lnTo>
                <a:lnTo>
                  <a:pt x="1892647" y="6858000"/>
                </a:lnTo>
                <a:lnTo>
                  <a:pt x="0" y="5314276"/>
                </a:lnTo>
                <a:cubicBezTo>
                  <a:pt x="282142" y="3542851"/>
                  <a:pt x="585800" y="1771425"/>
                  <a:pt x="867942" y="0"/>
                </a:cubicBezTo>
                <a:close/>
              </a:path>
            </a:pathLst>
          </a:custGeom>
        </p:spPr>
      </p:pic>
    </p:spTree>
    <p:extLst>
      <p:ext uri="{BB962C8B-B14F-4D97-AF65-F5344CB8AC3E}">
        <p14:creationId xmlns:p14="http://schemas.microsoft.com/office/powerpoint/2010/main" val="286761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title"/>
          </p:nvPr>
        </p:nvSpPr>
        <p:spPr>
          <a:xfrm>
            <a:off x="587845" y="100109"/>
            <a:ext cx="5133686" cy="1093007"/>
          </a:xfrm>
        </p:spPr>
        <p:txBody>
          <a:bodyPr>
            <a:normAutofit/>
          </a:bodyPr>
          <a:lstStyle/>
          <a:p>
            <a:pPr algn="l"/>
            <a:r>
              <a:rPr lang="en-US" b="1" dirty="0">
                <a:latin typeface="Cambria Math" panose="02040503050406030204" pitchFamily="18" charset="0"/>
                <a:ea typeface="Cambria Math" panose="02040503050406030204" pitchFamily="18" charset="0"/>
              </a:rPr>
              <a:t>LITERATURE SURVEY</a:t>
            </a:r>
            <a:endParaRPr lang="en-IN" dirty="0"/>
          </a:p>
        </p:txBody>
      </p:sp>
      <p:cxnSp>
        <p:nvCxnSpPr>
          <p:cNvPr id="12" name="Straight Connector 11">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3">
            <a:extLst>
              <a:ext uri="{FF2B5EF4-FFF2-40B4-BE49-F238E27FC236}">
                <a16:creationId xmlns:a16="http://schemas.microsoft.com/office/drawing/2014/main" id="{81684863-1E18-DC4B-7958-5D8D632D718A}"/>
              </a:ext>
            </a:extLst>
          </p:cNvPr>
          <p:cNvGraphicFramePr>
            <a:graphicFrameLocks noGrp="1"/>
          </p:cNvGraphicFramePr>
          <p:nvPr>
            <p:ph idx="1"/>
            <p:extLst>
              <p:ext uri="{D42A27DB-BD31-4B8C-83A1-F6EECF244321}">
                <p14:modId xmlns:p14="http://schemas.microsoft.com/office/powerpoint/2010/main" val="2457883488"/>
              </p:ext>
            </p:extLst>
          </p:nvPr>
        </p:nvGraphicFramePr>
        <p:xfrm>
          <a:off x="195943" y="1293224"/>
          <a:ext cx="11691261" cy="5464668"/>
        </p:xfrm>
        <a:graphic>
          <a:graphicData uri="http://schemas.openxmlformats.org/drawingml/2006/table">
            <a:tbl>
              <a:tblPr firstRow="1" bandRow="1">
                <a:tableStyleId>{5C22544A-7EE6-4342-B048-85BDC9FD1C3A}</a:tableStyleId>
              </a:tblPr>
              <a:tblGrid>
                <a:gridCol w="3897087">
                  <a:extLst>
                    <a:ext uri="{9D8B030D-6E8A-4147-A177-3AD203B41FA5}">
                      <a16:colId xmlns:a16="http://schemas.microsoft.com/office/drawing/2014/main" val="1453296318"/>
                    </a:ext>
                  </a:extLst>
                </a:gridCol>
                <a:gridCol w="3897087">
                  <a:extLst>
                    <a:ext uri="{9D8B030D-6E8A-4147-A177-3AD203B41FA5}">
                      <a16:colId xmlns:a16="http://schemas.microsoft.com/office/drawing/2014/main" val="3757367289"/>
                    </a:ext>
                  </a:extLst>
                </a:gridCol>
                <a:gridCol w="3897087">
                  <a:extLst>
                    <a:ext uri="{9D8B030D-6E8A-4147-A177-3AD203B41FA5}">
                      <a16:colId xmlns:a16="http://schemas.microsoft.com/office/drawing/2014/main" val="93745544"/>
                    </a:ext>
                  </a:extLst>
                </a:gridCol>
              </a:tblGrid>
              <a:tr h="867320">
                <a:tc>
                  <a:txBody>
                    <a:bodyPr/>
                    <a:lstStyle/>
                    <a:p>
                      <a:pPr algn="ctr"/>
                      <a:r>
                        <a:rPr lang="en-US" dirty="0"/>
                        <a:t>PAPER</a:t>
                      </a:r>
                      <a:endParaRPr lang="en-IN" dirty="0"/>
                    </a:p>
                  </a:txBody>
                  <a:tcPr/>
                </a:tc>
                <a:tc>
                  <a:txBody>
                    <a:bodyPr/>
                    <a:lstStyle/>
                    <a:p>
                      <a:pPr algn="ctr"/>
                      <a:r>
                        <a:rPr lang="en-US"/>
                        <a:t>AUTHOR and</a:t>
                      </a:r>
                      <a:r>
                        <a:rPr lang="en-US" baseline="0"/>
                        <a:t> YEAR OF THE JOURNAL/CONFERNCE</a:t>
                      </a:r>
                      <a:endParaRPr lang="en-IN" dirty="0"/>
                    </a:p>
                  </a:txBody>
                  <a:tcPr/>
                </a:tc>
                <a:tc>
                  <a:txBody>
                    <a:bodyPr/>
                    <a:lstStyle/>
                    <a:p>
                      <a:pPr algn="ctr"/>
                      <a:r>
                        <a:rPr lang="en-US"/>
                        <a:t>KEY LEARNING’S</a:t>
                      </a:r>
                      <a:endParaRPr lang="en-IN" dirty="0"/>
                    </a:p>
                  </a:txBody>
                  <a:tcPr/>
                </a:tc>
                <a:extLst>
                  <a:ext uri="{0D108BD9-81ED-4DB2-BD59-A6C34878D82A}">
                    <a16:rowId xmlns:a16="http://schemas.microsoft.com/office/drawing/2014/main" val="1796151128"/>
                  </a:ext>
                </a:extLst>
              </a:tr>
              <a:tr h="1109954">
                <a:tc>
                  <a:txBody>
                    <a:bodyPr/>
                    <a:lstStyle/>
                    <a:p>
                      <a:r>
                        <a:rPr lang="en-US" sz="1800">
                          <a:effectLst/>
                          <a:latin typeface="Cambria Math" panose="02040503050406030204" pitchFamily="18" charset="0"/>
                          <a:ea typeface="Cambria Math" panose="02040503050406030204" pitchFamily="18" charset="0"/>
                        </a:rPr>
                        <a:t>Vehicle Speed Detection from Camera stream using Image processing methods.</a:t>
                      </a:r>
                      <a:endParaRPr lang="en-IN" dirty="0">
                        <a:latin typeface="Cambria Math" panose="02040503050406030204" pitchFamily="18" charset="0"/>
                        <a:ea typeface="Cambria Math" panose="020405030504060302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a:effectLst/>
                          <a:latin typeface="Cambria Math" panose="02040503050406030204" pitchFamily="18" charset="0"/>
                          <a:ea typeface="Cambria Math" panose="02040503050406030204" pitchFamily="18" charset="0"/>
                        </a:rPr>
                        <a:t>J. Gerat, D. Sopiak, M. Oravec and J. Pavlovicova</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(Volume: 07 Issue: 05 | May 2020 )</a:t>
                      </a:r>
                      <a:endParaRPr lang="en-US" sz="1800" dirty="0">
                        <a:effectLst/>
                        <a:latin typeface="Cambria Math" panose="02040503050406030204" pitchFamily="18" charset="0"/>
                        <a:ea typeface="Cambria Math" panose="02040503050406030204" pitchFamily="18" charset="0"/>
                      </a:endParaRPr>
                    </a:p>
                  </a:txBody>
                  <a:tcPr/>
                </a:tc>
                <a:tc>
                  <a:txBody>
                    <a:bodyPr/>
                    <a:lstStyle/>
                    <a:p>
                      <a:r>
                        <a:rPr lang="en-GB"/>
                        <a:t>Detection of Vehicle Position and Speed using Camera Calibration and Image Projection Methods</a:t>
                      </a:r>
                      <a:endParaRPr lang="en-IN" dirty="0"/>
                    </a:p>
                  </a:txBody>
                  <a:tcPr/>
                </a:tc>
                <a:extLst>
                  <a:ext uri="{0D108BD9-81ED-4DB2-BD59-A6C34878D82A}">
                    <a16:rowId xmlns:a16="http://schemas.microsoft.com/office/drawing/2014/main" val="2958313278"/>
                  </a:ext>
                </a:extLst>
              </a:tr>
              <a:tr h="1173460">
                <a:tc>
                  <a:txBody>
                    <a:bodyPr/>
                    <a:lstStyle/>
                    <a:p>
                      <a:r>
                        <a:rPr lang="en-US" sz="1800">
                          <a:effectLst/>
                          <a:latin typeface="Cambria Math" panose="02040503050406030204" pitchFamily="18" charset="0"/>
                          <a:ea typeface="Cambria Math" panose="02040503050406030204" pitchFamily="18" charset="0"/>
                        </a:rPr>
                        <a:t>A Deep Learning Approach to Vehicle Speed Estimation </a:t>
                      </a:r>
                      <a:endParaRPr lang="en-IN" dirty="0">
                        <a:latin typeface="Cambria Math" panose="02040503050406030204" pitchFamily="18" charset="0"/>
                        <a:ea typeface="Cambria Math" panose="020405030504060302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a:effectLst/>
                          <a:latin typeface="Cambria Math" panose="02040503050406030204" pitchFamily="18" charset="0"/>
                          <a:ea typeface="Cambria Math" panose="02040503050406030204" pitchFamily="18" charset="0"/>
                        </a:rPr>
                        <a:t>Benjamin Penchas , Tobin Bell , Marco Monteiro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a:effectLst/>
                          <a:latin typeface="Cambria Math" panose="02040503050406030204" pitchFamily="18" charset="0"/>
                          <a:ea typeface="Cambria Math" panose="02040503050406030204" pitchFamily="18" charset="0"/>
                        </a:rPr>
                        <a:t>(</a:t>
                      </a:r>
                      <a:r>
                        <a:rPr lang="en-US" sz="1800" kern="1200">
                          <a:solidFill>
                            <a:schemeClr val="dk1"/>
                          </a:solidFill>
                          <a:effectLst/>
                          <a:latin typeface="+mn-lt"/>
                          <a:ea typeface="+mn-ea"/>
                          <a:cs typeface="+mn-cs"/>
                        </a:rPr>
                        <a:t>2016 International Conference on Computer</a:t>
                      </a:r>
                      <a:r>
                        <a:rPr lang="en-US" sz="1800">
                          <a:effectLst/>
                          <a:latin typeface="Cambria Math" panose="02040503050406030204" pitchFamily="18" charset="0"/>
                          <a:ea typeface="Cambria Math" panose="02040503050406030204" pitchFamily="18" charset="0"/>
                        </a:rPr>
                        <a:t>)</a:t>
                      </a:r>
                      <a:endParaRPr lang="en-US" sz="1800" dirty="0">
                        <a:effectLst/>
                        <a:latin typeface="Cambria Math" panose="02040503050406030204" pitchFamily="18" charset="0"/>
                        <a:ea typeface="Cambria Math" panose="02040503050406030204" pitchFamily="18" charset="0"/>
                      </a:endParaRPr>
                    </a:p>
                  </a:txBody>
                  <a:tcPr/>
                </a:tc>
                <a:tc>
                  <a:txBody>
                    <a:bodyPr/>
                    <a:lstStyle/>
                    <a:p>
                      <a:pPr marL="0" indent="0">
                        <a:buNone/>
                      </a:pPr>
                      <a:r>
                        <a:rPr lang="en-GB"/>
                        <a:t>Determining vehicle speed based on video using convolutional neural network</a:t>
                      </a:r>
                      <a:endParaRPr lang="en-US" dirty="0"/>
                    </a:p>
                  </a:txBody>
                  <a:tcPr/>
                </a:tc>
                <a:extLst>
                  <a:ext uri="{0D108BD9-81ED-4DB2-BD59-A6C34878D82A}">
                    <a16:rowId xmlns:a16="http://schemas.microsoft.com/office/drawing/2014/main" val="1363920532"/>
                  </a:ext>
                </a:extLst>
              </a:tr>
              <a:tr h="1173460">
                <a:tc>
                  <a:txBody>
                    <a:bodyPr/>
                    <a:lstStyle/>
                    <a:p>
                      <a:r>
                        <a:rPr lang="en-US" sz="1800" dirty="0">
                          <a:effectLst/>
                          <a:latin typeface="Cambria Math" panose="02040503050406030204" pitchFamily="18" charset="0"/>
                          <a:ea typeface="Cambria Math" panose="02040503050406030204" pitchFamily="18" charset="0"/>
                        </a:rPr>
                        <a:t>An Efficient Approach for Detection and Speed Estimation of Moving Vehicles</a:t>
                      </a:r>
                      <a:endParaRPr lang="en-IN" dirty="0">
                        <a:latin typeface="Cambria Math" panose="02040503050406030204" pitchFamily="18" charset="0"/>
                        <a:ea typeface="Cambria Math" panose="02040503050406030204" pitchFamily="18" charset="0"/>
                      </a:endParaRPr>
                    </a:p>
                  </a:txBody>
                  <a:tcPr/>
                </a:tc>
                <a:tc>
                  <a:txBody>
                    <a:bodyPr/>
                    <a:lstStyle/>
                    <a:p>
                      <a:r>
                        <a:rPr lang="en-US" sz="1800">
                          <a:effectLst/>
                          <a:latin typeface="Cambria Math" panose="02040503050406030204" pitchFamily="18" charset="0"/>
                          <a:ea typeface="Cambria Math" panose="02040503050406030204" pitchFamily="18" charset="0"/>
                        </a:rPr>
                        <a:t>Tarun Kumar and Dharmender Singh Kushwaha</a:t>
                      </a:r>
                      <a:endParaRPr lang="en-IN" sz="1800">
                        <a:effectLst/>
                        <a:latin typeface="Cambria Math" panose="02040503050406030204" pitchFamily="18" charset="0"/>
                        <a:ea typeface="Cambria Math" panose="02040503050406030204" pitchFamily="18" charset="0"/>
                      </a:endParaRPr>
                    </a:p>
                    <a:p>
                      <a:r>
                        <a:rPr lang="en-US" sz="1800">
                          <a:effectLst/>
                          <a:latin typeface="Cambria Math" panose="02040503050406030204" pitchFamily="18" charset="0"/>
                          <a:ea typeface="Cambria Math" panose="02040503050406030204" pitchFamily="18" charset="0"/>
                        </a:rPr>
                        <a:t>(</a:t>
                      </a:r>
                      <a:r>
                        <a:rPr lang="en-US" sz="1800" kern="1200">
                          <a:solidFill>
                            <a:schemeClr val="dk1"/>
                          </a:solidFill>
                          <a:effectLst/>
                          <a:latin typeface="+mn-lt"/>
                          <a:ea typeface="+mn-ea"/>
                          <a:cs typeface="+mn-cs"/>
                        </a:rPr>
                        <a:t>2018 IEEE/CVF Conference on Computer Vision </a:t>
                      </a:r>
                      <a:r>
                        <a:rPr lang="en-US" sz="1800">
                          <a:effectLst/>
                          <a:latin typeface="Cambria Math" panose="02040503050406030204" pitchFamily="18" charset="0"/>
                          <a:ea typeface="Cambria Math" panose="02040503050406030204" pitchFamily="18" charset="0"/>
                        </a:rPr>
                        <a:t>)</a:t>
                      </a:r>
                      <a:endParaRPr lang="en-IN" dirty="0"/>
                    </a:p>
                  </a:txBody>
                  <a:tcPr/>
                </a:tc>
                <a:tc>
                  <a:txBody>
                    <a:bodyPr/>
                    <a:lstStyle/>
                    <a:p>
                      <a:r>
                        <a:rPr lang="en-GB"/>
                        <a:t>Vehicle speed measurement model for video-based systems</a:t>
                      </a:r>
                      <a:endParaRPr lang="en-IN" dirty="0"/>
                    </a:p>
                  </a:txBody>
                  <a:tcPr/>
                </a:tc>
                <a:extLst>
                  <a:ext uri="{0D108BD9-81ED-4DB2-BD59-A6C34878D82A}">
                    <a16:rowId xmlns:a16="http://schemas.microsoft.com/office/drawing/2014/main" val="3188172880"/>
                  </a:ext>
                </a:extLst>
              </a:tr>
              <a:tr h="1109954">
                <a:tc>
                  <a:txBody>
                    <a:bodyPr/>
                    <a:lstStyle/>
                    <a:p>
                      <a:r>
                        <a:rPr lang="en-US" sz="1800">
                          <a:effectLst/>
                          <a:latin typeface="Cambria Math" panose="02040503050406030204" pitchFamily="18" charset="0"/>
                          <a:ea typeface="Cambria Math" panose="02040503050406030204" pitchFamily="18" charset="0"/>
                        </a:rPr>
                        <a:t>Vehicle Detection, Tracking, and Speed Estimation Using Deep Learning and Computer Vision</a:t>
                      </a:r>
                      <a:endParaRPr lang="en-IN" dirty="0">
                        <a:latin typeface="Cambria Math" panose="02040503050406030204" pitchFamily="18" charset="0"/>
                        <a:ea typeface="Cambria Math" panose="02040503050406030204" pitchFamily="18" charset="0"/>
                      </a:endParaRPr>
                    </a:p>
                  </a:txBody>
                  <a:tcPr/>
                </a:tc>
                <a:tc>
                  <a:txBody>
                    <a:bodyPr/>
                    <a:lstStyle/>
                    <a:p>
                      <a:r>
                        <a:rPr lang="en-US" sz="1800">
                          <a:effectLst/>
                          <a:latin typeface="Cambria Math" panose="02040503050406030204" pitchFamily="18" charset="0"/>
                          <a:ea typeface="Cambria Math" panose="02040503050406030204" pitchFamily="18" charset="0"/>
                        </a:rPr>
                        <a:t>Shiksha Jaiswal, Shristi V. Kotaiah Chaurasia Sandeep</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Cambria Math" panose="02040503050406030204" pitchFamily="18" charset="0"/>
                          <a:ea typeface="Cambria Math" panose="02040503050406030204" pitchFamily="18" charset="0"/>
                          <a:cs typeface="+mn-cs"/>
                        </a:rPr>
                        <a:t>(</a:t>
                      </a:r>
                      <a:r>
                        <a:rPr lang="en-US" sz="1800" kern="1200">
                          <a:solidFill>
                            <a:schemeClr val="dk1"/>
                          </a:solidFill>
                          <a:effectLst/>
                          <a:latin typeface="+mn-lt"/>
                          <a:ea typeface="+mn-ea"/>
                          <a:cs typeface="+mn-cs"/>
                        </a:rPr>
                        <a:t>2017 International Symposium)</a:t>
                      </a:r>
                      <a:endParaRPr lang="en-IN" dirty="0"/>
                    </a:p>
                  </a:txBody>
                  <a:tcPr/>
                </a:tc>
                <a:tc>
                  <a:txBody>
                    <a:bodyPr/>
                    <a:lstStyle/>
                    <a:p>
                      <a:r>
                        <a:rPr lang="en-GB" dirty="0"/>
                        <a:t>An Efficient Approach for Detection and Speed Estimation of Moving Vehicles</a:t>
                      </a:r>
                      <a:endParaRPr lang="en-IN" dirty="0"/>
                    </a:p>
                  </a:txBody>
                  <a:tcPr/>
                </a:tc>
                <a:extLst>
                  <a:ext uri="{0D108BD9-81ED-4DB2-BD59-A6C34878D82A}">
                    <a16:rowId xmlns:a16="http://schemas.microsoft.com/office/drawing/2014/main" val="493044498"/>
                  </a:ext>
                </a:extLst>
              </a:tr>
            </a:tbl>
          </a:graphicData>
        </a:graphic>
      </p:graphicFrame>
    </p:spTree>
    <p:extLst>
      <p:ext uri="{BB962C8B-B14F-4D97-AF65-F5344CB8AC3E}">
        <p14:creationId xmlns:p14="http://schemas.microsoft.com/office/powerpoint/2010/main" val="346901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EA97-8B5A-35C7-39DB-BDC5BA5CB9FF}"/>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9F87BC7C-328A-B6CB-1B3E-CF4FA1C6BFED}"/>
              </a:ext>
            </a:extLst>
          </p:cNvPr>
          <p:cNvSpPr>
            <a:spLocks noGrp="1"/>
          </p:cNvSpPr>
          <p:nvPr>
            <p:ph idx="1"/>
          </p:nvPr>
        </p:nvSpPr>
        <p:spPr/>
        <p:txBody>
          <a:bodyPr>
            <a:normAutofit/>
          </a:bodyPr>
          <a:lstStyle/>
          <a:p>
            <a:pPr marL="0" indent="0">
              <a:buNone/>
            </a:pPr>
            <a:r>
              <a:rPr lang="en-GB" sz="3200" dirty="0"/>
              <a:t>The main objective of the project is  to detect the speed using Image Processing in Python by using OpenCV and to save vehicle data. </a:t>
            </a:r>
            <a:endParaRPr lang="en-IN" sz="3200" dirty="0"/>
          </a:p>
          <a:p>
            <a:pPr marL="457200" lvl="1" indent="0">
              <a:buNone/>
            </a:pPr>
            <a:endParaRPr lang="en-US" dirty="0"/>
          </a:p>
        </p:txBody>
      </p:sp>
    </p:spTree>
    <p:extLst>
      <p:ext uri="{BB962C8B-B14F-4D97-AF65-F5344CB8AC3E}">
        <p14:creationId xmlns:p14="http://schemas.microsoft.com/office/powerpoint/2010/main" val="306465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0E82-0D61-4329-A7ED-96DCADFE30F2}"/>
              </a:ext>
            </a:extLst>
          </p:cNvPr>
          <p:cNvSpPr>
            <a:spLocks noGrp="1"/>
          </p:cNvSpPr>
          <p:nvPr>
            <p:ph type="title"/>
          </p:nvPr>
        </p:nvSpPr>
        <p:spPr/>
        <p:txBody>
          <a:bodyPr>
            <a:normAutofit/>
          </a:bodyPr>
          <a:lstStyle/>
          <a:p>
            <a:r>
              <a:rPr lang="en-US" sz="3600" b="1" dirty="0">
                <a:ea typeface="Cambria Math" panose="02040503050406030204" pitchFamily="18" charset="0"/>
              </a:rPr>
              <a:t>PROBLEM STATEMENT </a:t>
            </a:r>
            <a:endParaRPr lang="en-IN" sz="3600" b="1" dirty="0">
              <a:ea typeface="Cambria Math" panose="02040503050406030204" pitchFamily="18" charset="0"/>
            </a:endParaRPr>
          </a:p>
        </p:txBody>
      </p:sp>
      <p:sp>
        <p:nvSpPr>
          <p:cNvPr id="3" name="Content Placeholder 2">
            <a:extLst>
              <a:ext uri="{FF2B5EF4-FFF2-40B4-BE49-F238E27FC236}">
                <a16:creationId xmlns:a16="http://schemas.microsoft.com/office/drawing/2014/main" id="{B145C808-FD91-41E4-AAF0-AD9BB97FE6D9}"/>
              </a:ext>
            </a:extLst>
          </p:cNvPr>
          <p:cNvSpPr>
            <a:spLocks noGrp="1"/>
          </p:cNvSpPr>
          <p:nvPr>
            <p:ph idx="1"/>
          </p:nvPr>
        </p:nvSpPr>
        <p:spPr>
          <a:xfrm>
            <a:off x="1091933" y="2438399"/>
            <a:ext cx="10803467" cy="3302727"/>
          </a:xfrm>
        </p:spPr>
        <p:txBody>
          <a:bodyPr>
            <a:normAutofit/>
          </a:bodyPr>
          <a:lstStyle/>
          <a:p>
            <a:pPr marL="0" indent="0">
              <a:buNone/>
            </a:pPr>
            <a:r>
              <a:rPr lang="en-US" dirty="0"/>
              <a:t>When it comes to tracking the speed of vehicles on a segment of road, the vital steps of this projects is: </a:t>
            </a:r>
            <a:endParaRPr lang="en-IN" dirty="0"/>
          </a:p>
          <a:p>
            <a:pPr marL="914400" lvl="1" indent="-457200">
              <a:buFont typeface="+mj-lt"/>
              <a:buAutoNum type="arabicPeriod"/>
            </a:pPr>
            <a:r>
              <a:rPr lang="en-US" sz="2400" dirty="0"/>
              <a:t>Vehicle Detection </a:t>
            </a:r>
          </a:p>
          <a:p>
            <a:pPr marL="914400" lvl="1" indent="-457200">
              <a:buFont typeface="+mj-lt"/>
              <a:buAutoNum type="arabicPeriod"/>
            </a:pPr>
            <a:r>
              <a:rPr lang="en-US" sz="2400" dirty="0"/>
              <a:t> Speed estimation </a:t>
            </a:r>
          </a:p>
          <a:p>
            <a:pPr marL="914400" lvl="1" indent="-457200">
              <a:buFont typeface="+mj-lt"/>
              <a:buAutoNum type="arabicPeriod"/>
            </a:pPr>
            <a:r>
              <a:rPr lang="en-US" sz="2400" dirty="0"/>
              <a:t> Capturing vehicle picture</a:t>
            </a:r>
            <a:endParaRPr lang="en-IN" sz="2400" dirty="0"/>
          </a:p>
          <a:p>
            <a:pPr lvl="1"/>
            <a:endParaRPr lang="en-US" dirty="0"/>
          </a:p>
        </p:txBody>
      </p:sp>
    </p:spTree>
    <p:extLst>
      <p:ext uri="{BB962C8B-B14F-4D97-AF65-F5344CB8AC3E}">
        <p14:creationId xmlns:p14="http://schemas.microsoft.com/office/powerpoint/2010/main" val="14663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TextBox 5">
            <a:extLst>
              <a:ext uri="{FF2B5EF4-FFF2-40B4-BE49-F238E27FC236}">
                <a16:creationId xmlns:a16="http://schemas.microsoft.com/office/drawing/2014/main" id="{5A4AFFF5-AEEB-FA68-2A52-9DA90A237F86}"/>
              </a:ext>
            </a:extLst>
          </p:cNvPr>
          <p:cNvSpPr txBox="1"/>
          <p:nvPr/>
        </p:nvSpPr>
        <p:spPr>
          <a:xfrm>
            <a:off x="683609" y="0"/>
            <a:ext cx="4410901" cy="1227909"/>
          </a:xfrm>
          <a:prstGeom prst="rect">
            <a:avLst/>
          </a:prstGeom>
        </p:spPr>
        <p:txBody>
          <a:bodyPr vert="horz" lIns="91440" tIns="45720" rIns="91440" bIns="45720" rtlCol="0" anchor="ctr">
            <a:normAutofit/>
          </a:bodyPr>
          <a:lstStyle/>
          <a:p>
            <a:pPr>
              <a:spcBef>
                <a:spcPct val="0"/>
              </a:spcBef>
              <a:spcAft>
                <a:spcPts val="600"/>
              </a:spcAft>
            </a:pPr>
            <a:r>
              <a:rPr lang="en-US" sz="4000" b="1" dirty="0">
                <a:ln w="3175" cmpd="sng">
                  <a:noFill/>
                </a:ln>
                <a:latin typeface="+mj-lt"/>
                <a:ea typeface="+mj-ea"/>
                <a:cs typeface="+mj-cs"/>
              </a:rPr>
              <a:t>Vehicle Detection</a:t>
            </a:r>
          </a:p>
        </p:txBody>
      </p:sp>
      <p:cxnSp>
        <p:nvCxnSpPr>
          <p:cNvPr id="13" name="Straight Connector 12">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FFF97D-BC55-FB5A-36FA-F8B7D8F9A943}"/>
              </a:ext>
            </a:extLst>
          </p:cNvPr>
          <p:cNvSpPr>
            <a:spLocks noGrp="1"/>
          </p:cNvSpPr>
          <p:nvPr>
            <p:ph idx="1"/>
          </p:nvPr>
        </p:nvSpPr>
        <p:spPr>
          <a:xfrm>
            <a:off x="683609" y="764373"/>
            <a:ext cx="10773129" cy="1338748"/>
          </a:xfrm>
        </p:spPr>
        <p:txBody>
          <a:bodyPr vert="horz" lIns="91440" tIns="45720" rIns="91440" bIns="45720" rtlCol="0" anchor="ctr">
            <a:normAutofit/>
          </a:bodyPr>
          <a:lstStyle/>
          <a:p>
            <a:pPr marL="0" indent="0">
              <a:buNone/>
            </a:pPr>
            <a:r>
              <a:rPr lang="en-US" sz="2000" dirty="0"/>
              <a:t>As the background of the vehicles is stationary image subtraction is used to detect moving vehicle.</a:t>
            </a:r>
          </a:p>
        </p:txBody>
      </p:sp>
      <p:pic>
        <p:nvPicPr>
          <p:cNvPr id="10" name="Picture 9" descr="Diagram&#10;&#10;Description automatically generated">
            <a:extLst>
              <a:ext uri="{FF2B5EF4-FFF2-40B4-BE49-F238E27FC236}">
                <a16:creationId xmlns:a16="http://schemas.microsoft.com/office/drawing/2014/main" id="{05EE1FC3-9DA1-E16F-CB3C-C908AA944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74" y="1802674"/>
            <a:ext cx="11077317" cy="4532812"/>
          </a:xfrm>
          <a:prstGeom prst="rect">
            <a:avLst/>
          </a:prstGeom>
        </p:spPr>
      </p:pic>
    </p:spTree>
    <p:extLst>
      <p:ext uri="{BB962C8B-B14F-4D97-AF65-F5344CB8AC3E}">
        <p14:creationId xmlns:p14="http://schemas.microsoft.com/office/powerpoint/2010/main" val="6459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F5D7-F35F-58A7-8BAE-381153DE3E96}"/>
              </a:ext>
            </a:extLst>
          </p:cNvPr>
          <p:cNvSpPr>
            <a:spLocks noGrp="1"/>
          </p:cNvSpPr>
          <p:nvPr>
            <p:ph type="title"/>
          </p:nvPr>
        </p:nvSpPr>
        <p:spPr>
          <a:xfrm>
            <a:off x="1390043" y="1185420"/>
            <a:ext cx="3455334" cy="435989"/>
          </a:xfrm>
        </p:spPr>
        <p:txBody>
          <a:bodyPr>
            <a:noAutofit/>
          </a:bodyPr>
          <a:lstStyle/>
          <a:p>
            <a:r>
              <a:rPr lang="en-IN" sz="3000" b="1" dirty="0"/>
              <a:t>Speed Estimation</a:t>
            </a:r>
            <a:endParaRPr lang="en-US" sz="3000" b="1" dirty="0"/>
          </a:p>
        </p:txBody>
      </p:sp>
      <p:sp>
        <p:nvSpPr>
          <p:cNvPr id="3" name="Content Placeholder 2">
            <a:extLst>
              <a:ext uri="{FF2B5EF4-FFF2-40B4-BE49-F238E27FC236}">
                <a16:creationId xmlns:a16="http://schemas.microsoft.com/office/drawing/2014/main" id="{BB8E2593-4273-D947-C7C9-1D84BC2A6A7A}"/>
              </a:ext>
            </a:extLst>
          </p:cNvPr>
          <p:cNvSpPr>
            <a:spLocks noGrp="1"/>
          </p:cNvSpPr>
          <p:nvPr>
            <p:ph idx="1"/>
          </p:nvPr>
        </p:nvSpPr>
        <p:spPr>
          <a:xfrm>
            <a:off x="1484310" y="2102177"/>
            <a:ext cx="10018713" cy="3689024"/>
          </a:xfrm>
        </p:spPr>
        <p:txBody>
          <a:bodyPr>
            <a:normAutofit/>
          </a:bodyPr>
          <a:lstStyle/>
          <a:p>
            <a:pPr marL="0" indent="0">
              <a:buNone/>
            </a:pPr>
            <a:r>
              <a:rPr lang="en-IN" sz="2500" dirty="0"/>
              <a:t>The speed of a vehicle can be estimated when a tracked vehicle covers a segment of road.</a:t>
            </a:r>
          </a:p>
          <a:p>
            <a:pPr marL="0" indent="0">
              <a:buNone/>
            </a:pPr>
            <a:endParaRPr lang="en-IN" sz="2500" dirty="0"/>
          </a:p>
          <a:p>
            <a:pPr marL="0" indent="0">
              <a:buNone/>
            </a:pPr>
            <a:r>
              <a:rPr lang="en-US" sz="3200" b="1" dirty="0">
                <a:latin typeface="+mj-lt"/>
              </a:rPr>
              <a:t>Contour detection</a:t>
            </a:r>
            <a:endParaRPr lang="en-IN" sz="3200" b="1" dirty="0">
              <a:latin typeface="+mj-lt"/>
            </a:endParaRPr>
          </a:p>
          <a:p>
            <a:pPr marL="0" indent="0">
              <a:buNone/>
            </a:pPr>
            <a:r>
              <a:rPr lang="en-US" sz="2500" dirty="0"/>
              <a:t>Based on Contour detection, the image of a particular ID is saved to a folder along with the speed. Picture is saved as soon as the speed is estimated.</a:t>
            </a:r>
            <a:endParaRPr lang="en-IN" sz="2500" dirty="0"/>
          </a:p>
          <a:p>
            <a:pPr marL="0" indent="0">
              <a:buNone/>
            </a:pPr>
            <a:endParaRPr lang="en-US" sz="2500" dirty="0"/>
          </a:p>
          <a:p>
            <a:endParaRPr lang="en-US" sz="2500" b="1" dirty="0"/>
          </a:p>
          <a:p>
            <a:endParaRPr lang="en-US" sz="2500" dirty="0"/>
          </a:p>
        </p:txBody>
      </p:sp>
    </p:spTree>
    <p:extLst>
      <p:ext uri="{BB962C8B-B14F-4D97-AF65-F5344CB8AC3E}">
        <p14:creationId xmlns:p14="http://schemas.microsoft.com/office/powerpoint/2010/main" val="3501497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1073</TotalTime>
  <Words>1163</Words>
  <Application>Microsoft Office PowerPoint</Application>
  <PresentationFormat>Widescreen</PresentationFormat>
  <Paragraphs>183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Parallax</vt:lpstr>
      <vt:lpstr>PowerPoint Presentation</vt:lpstr>
      <vt:lpstr>PowerPoint Presentation</vt:lpstr>
      <vt:lpstr>INTRODUCTION</vt:lpstr>
      <vt:lpstr>PowerPoint Presentation</vt:lpstr>
      <vt:lpstr>LITERATURE SURVEY</vt:lpstr>
      <vt:lpstr>OBJECTIVES</vt:lpstr>
      <vt:lpstr>PROBLEM STATEMENT </vt:lpstr>
      <vt:lpstr>PowerPoint Presentation</vt:lpstr>
      <vt:lpstr>Speed Estimation</vt:lpstr>
      <vt:lpstr>PowerPoint Presentation</vt:lpstr>
      <vt:lpstr>Technologies used</vt:lpstr>
      <vt:lpstr>PowerPoint Presentation</vt:lpstr>
      <vt:lpstr>PowerPoint Presentation</vt:lpstr>
      <vt:lpstr>PowerPoint Presentation</vt:lpstr>
      <vt:lpstr>IMPLEMENTATION IN VISUAL STUDIO</vt:lpstr>
      <vt:lpstr>PowerPoint Presentation</vt:lpstr>
      <vt:lpstr>ALGORITHM</vt:lpstr>
      <vt:lpstr>PowerPoint Presentation</vt:lpstr>
      <vt:lpstr>PowerPoint Presentation</vt:lpstr>
      <vt:lpstr>PowerPoint Presentation</vt:lpstr>
      <vt:lpstr>Result analysis</vt:lpstr>
      <vt:lpstr>Project Challenges</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anushapolkal7353@gmail.com</dc:creator>
  <cp:lastModifiedBy>Nidhi Tgowda</cp:lastModifiedBy>
  <cp:revision>47</cp:revision>
  <dcterms:created xsi:type="dcterms:W3CDTF">2021-11-24T07:54:05Z</dcterms:created>
  <dcterms:modified xsi:type="dcterms:W3CDTF">2022-07-28T07:49:26Z</dcterms:modified>
</cp:coreProperties>
</file>