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1" r:id="rId1"/>
  </p:sldMasterIdLst>
  <p:notesMasterIdLst>
    <p:notesMasterId r:id="rId79"/>
  </p:notesMasterIdLst>
  <p:handoutMasterIdLst>
    <p:handoutMasterId r:id="rId80"/>
  </p:handoutMasterIdLst>
  <p:sldIdLst>
    <p:sldId id="313" r:id="rId2"/>
    <p:sldId id="319" r:id="rId3"/>
    <p:sldId id="258" r:id="rId4"/>
    <p:sldId id="367" r:id="rId5"/>
    <p:sldId id="349" r:id="rId6"/>
    <p:sldId id="366" r:id="rId7"/>
    <p:sldId id="365" r:id="rId8"/>
    <p:sldId id="348" r:id="rId9"/>
    <p:sldId id="350" r:id="rId10"/>
    <p:sldId id="362" r:id="rId11"/>
    <p:sldId id="391" r:id="rId12"/>
    <p:sldId id="409" r:id="rId13"/>
    <p:sldId id="421" r:id="rId14"/>
    <p:sldId id="353" r:id="rId15"/>
    <p:sldId id="394" r:id="rId16"/>
    <p:sldId id="411" r:id="rId17"/>
    <p:sldId id="390" r:id="rId18"/>
    <p:sldId id="413" r:id="rId19"/>
    <p:sldId id="422" r:id="rId20"/>
    <p:sldId id="369" r:id="rId21"/>
    <p:sldId id="378" r:id="rId22"/>
    <p:sldId id="415" r:id="rId23"/>
    <p:sldId id="429" r:id="rId24"/>
    <p:sldId id="388" r:id="rId25"/>
    <p:sldId id="417" r:id="rId26"/>
    <p:sldId id="423" r:id="rId27"/>
    <p:sldId id="373" r:id="rId28"/>
    <p:sldId id="420" r:id="rId29"/>
    <p:sldId id="395" r:id="rId30"/>
    <p:sldId id="379" r:id="rId31"/>
    <p:sldId id="396" r:id="rId32"/>
    <p:sldId id="425" r:id="rId33"/>
    <p:sldId id="426" r:id="rId34"/>
    <p:sldId id="354" r:id="rId35"/>
    <p:sldId id="427" r:id="rId36"/>
    <p:sldId id="399" r:id="rId37"/>
    <p:sldId id="398" r:id="rId38"/>
    <p:sldId id="405" r:id="rId39"/>
    <p:sldId id="436" r:id="rId40"/>
    <p:sldId id="430" r:id="rId41"/>
    <p:sldId id="407" r:id="rId42"/>
    <p:sldId id="431" r:id="rId43"/>
    <p:sldId id="432" r:id="rId44"/>
    <p:sldId id="434" r:id="rId45"/>
    <p:sldId id="435" r:id="rId46"/>
    <p:sldId id="441" r:id="rId47"/>
    <p:sldId id="442" r:id="rId48"/>
    <p:sldId id="443" r:id="rId49"/>
    <p:sldId id="356" r:id="rId50"/>
    <p:sldId id="445" r:id="rId51"/>
    <p:sldId id="446" r:id="rId52"/>
    <p:sldId id="457" r:id="rId53"/>
    <p:sldId id="458" r:id="rId54"/>
    <p:sldId id="460" r:id="rId55"/>
    <p:sldId id="357" r:id="rId56"/>
    <p:sldId id="461" r:id="rId57"/>
    <p:sldId id="462" r:id="rId58"/>
    <p:sldId id="463" r:id="rId59"/>
    <p:sldId id="464" r:id="rId60"/>
    <p:sldId id="465" r:id="rId61"/>
    <p:sldId id="359" r:id="rId62"/>
    <p:sldId id="466" r:id="rId63"/>
    <p:sldId id="467" r:id="rId64"/>
    <p:sldId id="476" r:id="rId65"/>
    <p:sldId id="477" r:id="rId66"/>
    <p:sldId id="479" r:id="rId67"/>
    <p:sldId id="360" r:id="rId68"/>
    <p:sldId id="478" r:id="rId69"/>
    <p:sldId id="480" r:id="rId70"/>
    <p:sldId id="481" r:id="rId71"/>
    <p:sldId id="497" r:id="rId72"/>
    <p:sldId id="498" r:id="rId73"/>
    <p:sldId id="499" r:id="rId74"/>
    <p:sldId id="358" r:id="rId75"/>
    <p:sldId id="501" r:id="rId76"/>
    <p:sldId id="500" r:id="rId77"/>
    <p:sldId id="502" r:id="rId78"/>
  </p:sldIdLst>
  <p:sldSz cx="9144000" cy="6858000" type="screen4x3"/>
  <p:notesSz cx="9939338" cy="6807200"/>
  <p:defaultTextStyle>
    <a:defPPr>
      <a:defRPr lang="ja-JP"/>
    </a:defPPr>
    <a:lvl1pPr algn="l" rtl="0" fontAlgn="base">
      <a:spcBef>
        <a:spcPct val="0"/>
      </a:spcBef>
      <a:spcAft>
        <a:spcPct val="0"/>
      </a:spcAft>
      <a:defRPr kumimoji="1" sz="1200" kern="1200">
        <a:solidFill>
          <a:schemeClr val="tx1"/>
        </a:solidFill>
        <a:latin typeface="Arial" charset="0"/>
        <a:ea typeface="MS UI Gothic" pitchFamily="50" charset="-128"/>
        <a:cs typeface="+mn-cs"/>
      </a:defRPr>
    </a:lvl1pPr>
    <a:lvl2pPr marL="457200" algn="l" rtl="0" fontAlgn="base">
      <a:spcBef>
        <a:spcPct val="0"/>
      </a:spcBef>
      <a:spcAft>
        <a:spcPct val="0"/>
      </a:spcAft>
      <a:defRPr kumimoji="1" sz="1200" kern="1200">
        <a:solidFill>
          <a:schemeClr val="tx1"/>
        </a:solidFill>
        <a:latin typeface="Arial" charset="0"/>
        <a:ea typeface="MS UI Gothic" pitchFamily="50" charset="-128"/>
        <a:cs typeface="+mn-cs"/>
      </a:defRPr>
    </a:lvl2pPr>
    <a:lvl3pPr marL="914400" algn="l" rtl="0" fontAlgn="base">
      <a:spcBef>
        <a:spcPct val="0"/>
      </a:spcBef>
      <a:spcAft>
        <a:spcPct val="0"/>
      </a:spcAft>
      <a:defRPr kumimoji="1" sz="1200" kern="1200">
        <a:solidFill>
          <a:schemeClr val="tx1"/>
        </a:solidFill>
        <a:latin typeface="Arial" charset="0"/>
        <a:ea typeface="MS UI Gothic" pitchFamily="50" charset="-128"/>
        <a:cs typeface="+mn-cs"/>
      </a:defRPr>
    </a:lvl3pPr>
    <a:lvl4pPr marL="1371600" algn="l" rtl="0" fontAlgn="base">
      <a:spcBef>
        <a:spcPct val="0"/>
      </a:spcBef>
      <a:spcAft>
        <a:spcPct val="0"/>
      </a:spcAft>
      <a:defRPr kumimoji="1" sz="1200" kern="1200">
        <a:solidFill>
          <a:schemeClr val="tx1"/>
        </a:solidFill>
        <a:latin typeface="Arial" charset="0"/>
        <a:ea typeface="MS UI Gothic" pitchFamily="50" charset="-128"/>
        <a:cs typeface="+mn-cs"/>
      </a:defRPr>
    </a:lvl4pPr>
    <a:lvl5pPr marL="1828800" algn="l" rtl="0" fontAlgn="base">
      <a:spcBef>
        <a:spcPct val="0"/>
      </a:spcBef>
      <a:spcAft>
        <a:spcPct val="0"/>
      </a:spcAft>
      <a:defRPr kumimoji="1" sz="1200" kern="1200">
        <a:solidFill>
          <a:schemeClr val="tx1"/>
        </a:solidFill>
        <a:latin typeface="Arial" charset="0"/>
        <a:ea typeface="MS UI Gothic" pitchFamily="50" charset="-128"/>
        <a:cs typeface="+mn-cs"/>
      </a:defRPr>
    </a:lvl5pPr>
    <a:lvl6pPr marL="2286000" algn="l" defTabSz="914400" rtl="0" eaLnBrk="1" latinLnBrk="0" hangingPunct="1">
      <a:defRPr kumimoji="1" sz="1200" kern="1200">
        <a:solidFill>
          <a:schemeClr val="tx1"/>
        </a:solidFill>
        <a:latin typeface="Arial" charset="0"/>
        <a:ea typeface="MS UI Gothic" pitchFamily="50" charset="-128"/>
        <a:cs typeface="+mn-cs"/>
      </a:defRPr>
    </a:lvl6pPr>
    <a:lvl7pPr marL="2743200" algn="l" defTabSz="914400" rtl="0" eaLnBrk="1" latinLnBrk="0" hangingPunct="1">
      <a:defRPr kumimoji="1" sz="1200" kern="1200">
        <a:solidFill>
          <a:schemeClr val="tx1"/>
        </a:solidFill>
        <a:latin typeface="Arial" charset="0"/>
        <a:ea typeface="MS UI Gothic" pitchFamily="50" charset="-128"/>
        <a:cs typeface="+mn-cs"/>
      </a:defRPr>
    </a:lvl7pPr>
    <a:lvl8pPr marL="3200400" algn="l" defTabSz="914400" rtl="0" eaLnBrk="1" latinLnBrk="0" hangingPunct="1">
      <a:defRPr kumimoji="1" sz="1200" kern="1200">
        <a:solidFill>
          <a:schemeClr val="tx1"/>
        </a:solidFill>
        <a:latin typeface="Arial" charset="0"/>
        <a:ea typeface="MS UI Gothic" pitchFamily="50" charset="-128"/>
        <a:cs typeface="+mn-cs"/>
      </a:defRPr>
    </a:lvl8pPr>
    <a:lvl9pPr marL="3657600" algn="l" defTabSz="914400" rtl="0" eaLnBrk="1" latinLnBrk="0" hangingPunct="1">
      <a:defRPr kumimoji="1" sz="1200" kern="1200">
        <a:solidFill>
          <a:schemeClr val="tx1"/>
        </a:solidFill>
        <a:latin typeface="Arial" charset="0"/>
        <a:ea typeface="MS UI Gothic"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144">
          <p15:clr>
            <a:srgbClr val="A4A3A4"/>
          </p15:clr>
        </p15:guide>
        <p15:guide id="2" pos="3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6699FF"/>
    <a:srgbClr val="FFFFCC"/>
    <a:srgbClr val="FFFFE1"/>
    <a:srgbClr val="FF7C80"/>
    <a:srgbClr val="FFEBEB"/>
    <a:srgbClr val="FFCCFF"/>
    <a:srgbClr val="FFE5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1892" autoAdjust="0"/>
  </p:normalViewPr>
  <p:slideViewPr>
    <p:cSldViewPr>
      <p:cViewPr>
        <p:scale>
          <a:sx n="100" d="100"/>
          <a:sy n="100" d="100"/>
        </p:scale>
        <p:origin x="-540" y="-138"/>
      </p:cViewPr>
      <p:guideLst>
        <p:guide orient="horz" pos="2160"/>
        <p:guide pos="2880"/>
      </p:guideLst>
    </p:cSldViewPr>
  </p:slideViewPr>
  <p:outlineViewPr>
    <p:cViewPr>
      <p:scale>
        <a:sx n="33" d="100"/>
        <a:sy n="33" d="100"/>
      </p:scale>
      <p:origin x="0" y="150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470" y="-84"/>
      </p:cViewPr>
      <p:guideLst>
        <p:guide orient="horz" pos="2144"/>
        <p:guide pos="3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050"/>
          <p:cNvSpPr>
            <a:spLocks noGrp="1" noChangeArrowheads="1"/>
          </p:cNvSpPr>
          <p:nvPr>
            <p:ph type="hdr" sz="quarter"/>
          </p:nvPr>
        </p:nvSpPr>
        <p:spPr bwMode="auto">
          <a:xfrm>
            <a:off x="0" y="0"/>
            <a:ext cx="4308475" cy="33813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defRPr>
                <a:latin typeface="Times New Roman" charset="0"/>
                <a:ea typeface="ＭＳ Ｐゴシック" charset="-128"/>
              </a:defRPr>
            </a:lvl1pPr>
          </a:lstStyle>
          <a:p>
            <a:pPr>
              <a:defRPr/>
            </a:pPr>
            <a:endParaRPr lang="en-US" altLang="ja-JP"/>
          </a:p>
        </p:txBody>
      </p:sp>
      <p:sp>
        <p:nvSpPr>
          <p:cNvPr id="8195" name="Rectangle 2051"/>
          <p:cNvSpPr>
            <a:spLocks noGrp="1" noChangeArrowheads="1"/>
          </p:cNvSpPr>
          <p:nvPr>
            <p:ph type="dt" sz="quarter" idx="1"/>
          </p:nvPr>
        </p:nvSpPr>
        <p:spPr bwMode="auto">
          <a:xfrm>
            <a:off x="5630863" y="0"/>
            <a:ext cx="4308475" cy="33813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a:defRPr>
                <a:latin typeface="Times New Roman" charset="0"/>
                <a:ea typeface="ＭＳ Ｐゴシック" charset="-128"/>
              </a:defRPr>
            </a:lvl1pPr>
          </a:lstStyle>
          <a:p>
            <a:pPr>
              <a:defRPr/>
            </a:pPr>
            <a:endParaRPr lang="en-US" altLang="ja-JP"/>
          </a:p>
        </p:txBody>
      </p:sp>
      <p:sp>
        <p:nvSpPr>
          <p:cNvPr id="8196" name="Rectangle 2052"/>
          <p:cNvSpPr>
            <a:spLocks noGrp="1" noChangeArrowheads="1"/>
          </p:cNvSpPr>
          <p:nvPr>
            <p:ph type="ftr" sz="quarter" idx="2"/>
          </p:nvPr>
        </p:nvSpPr>
        <p:spPr bwMode="auto">
          <a:xfrm>
            <a:off x="0" y="6469063"/>
            <a:ext cx="4308475" cy="33813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defRPr>
                <a:latin typeface="Times New Roman" charset="0"/>
                <a:ea typeface="ＭＳ Ｐゴシック" charset="-128"/>
              </a:defRPr>
            </a:lvl1pPr>
          </a:lstStyle>
          <a:p>
            <a:pPr>
              <a:defRPr/>
            </a:pPr>
            <a:endParaRPr lang="en-US" altLang="ja-JP"/>
          </a:p>
        </p:txBody>
      </p:sp>
      <p:sp>
        <p:nvSpPr>
          <p:cNvPr id="8197" name="Rectangle 2053"/>
          <p:cNvSpPr>
            <a:spLocks noGrp="1" noChangeArrowheads="1"/>
          </p:cNvSpPr>
          <p:nvPr>
            <p:ph type="sldNum" sz="quarter" idx="3"/>
          </p:nvPr>
        </p:nvSpPr>
        <p:spPr bwMode="auto">
          <a:xfrm>
            <a:off x="5630863" y="6469063"/>
            <a:ext cx="4308475" cy="33813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a:defRPr>
                <a:latin typeface="Times New Roman" charset="0"/>
                <a:ea typeface="ＭＳ Ｐゴシック" charset="-128"/>
              </a:defRPr>
            </a:lvl1pPr>
          </a:lstStyle>
          <a:p>
            <a:pPr>
              <a:defRPr/>
            </a:pPr>
            <a:fld id="{E8A7F221-0BF7-4A6D-92CD-45A0DEA52ACA}" type="slidenum">
              <a:rPr lang="en-US" altLang="ja-JP"/>
              <a:pPr>
                <a:defRPr/>
              </a:pPr>
              <a:t>‹#›</a:t>
            </a:fld>
            <a:endParaRPr lang="en-US" altLang="ja-JP"/>
          </a:p>
        </p:txBody>
      </p:sp>
    </p:spTree>
    <p:extLst>
      <p:ext uri="{BB962C8B-B14F-4D97-AF65-F5344CB8AC3E}">
        <p14:creationId xmlns:p14="http://schemas.microsoft.com/office/powerpoint/2010/main" val="1520593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08475" cy="33813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defRPr>
                <a:latin typeface="Times New Roman" charset="0"/>
                <a:ea typeface="ＭＳ Ｐゴシック" charset="-128"/>
              </a:defRPr>
            </a:lvl1pPr>
          </a:lstStyle>
          <a:p>
            <a:pPr>
              <a:defRPr/>
            </a:pPr>
            <a:endParaRPr lang="en-US" altLang="ja-JP"/>
          </a:p>
        </p:txBody>
      </p:sp>
      <p:sp>
        <p:nvSpPr>
          <p:cNvPr id="6147" name="Rectangle 3"/>
          <p:cNvSpPr>
            <a:spLocks noGrp="1" noChangeArrowheads="1"/>
          </p:cNvSpPr>
          <p:nvPr>
            <p:ph type="dt" idx="1"/>
          </p:nvPr>
        </p:nvSpPr>
        <p:spPr bwMode="auto">
          <a:xfrm>
            <a:off x="5630863" y="0"/>
            <a:ext cx="4308475" cy="33813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a:defRPr>
                <a:latin typeface="Times New Roman" charset="0"/>
                <a:ea typeface="ＭＳ Ｐゴシック" charset="-128"/>
              </a:defRPr>
            </a:lvl1pPr>
          </a:lstStyle>
          <a:p>
            <a:pPr>
              <a:defRPr/>
            </a:pPr>
            <a:endParaRPr lang="en-US" altLang="ja-JP"/>
          </a:p>
        </p:txBody>
      </p:sp>
      <p:sp>
        <p:nvSpPr>
          <p:cNvPr id="27652" name="Rectangle 4"/>
          <p:cNvSpPr>
            <a:spLocks noGrp="1" noRot="1" noChangeAspect="1" noChangeArrowheads="1" noTextEdit="1"/>
          </p:cNvSpPr>
          <p:nvPr>
            <p:ph type="sldImg" idx="2"/>
          </p:nvPr>
        </p:nvSpPr>
        <p:spPr bwMode="auto">
          <a:xfrm>
            <a:off x="3271838" y="512763"/>
            <a:ext cx="3398837"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1325563" y="3232150"/>
            <a:ext cx="7288212" cy="306228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150" name="Rectangle 6"/>
          <p:cNvSpPr>
            <a:spLocks noGrp="1" noChangeArrowheads="1"/>
          </p:cNvSpPr>
          <p:nvPr>
            <p:ph type="ftr" sz="quarter" idx="4"/>
          </p:nvPr>
        </p:nvSpPr>
        <p:spPr bwMode="auto">
          <a:xfrm>
            <a:off x="0" y="6469063"/>
            <a:ext cx="4308475" cy="33813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defRPr>
                <a:latin typeface="Times New Roman" charset="0"/>
                <a:ea typeface="ＭＳ Ｐゴシック"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5630863" y="6469063"/>
            <a:ext cx="4308475" cy="33813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a:defRPr>
                <a:latin typeface="Times New Roman" charset="0"/>
                <a:ea typeface="ＭＳ Ｐゴシック" charset="-128"/>
              </a:defRPr>
            </a:lvl1pPr>
          </a:lstStyle>
          <a:p>
            <a:pPr>
              <a:defRPr/>
            </a:pPr>
            <a:fld id="{74738E29-D2CC-4965-92AF-CA0266E564A0}" type="slidenum">
              <a:rPr lang="en-US" altLang="ja-JP"/>
              <a:pPr>
                <a:defRPr/>
              </a:pPr>
              <a:t>‹#›</a:t>
            </a:fld>
            <a:endParaRPr lang="en-US" altLang="ja-JP"/>
          </a:p>
        </p:txBody>
      </p:sp>
    </p:spTree>
    <p:extLst>
      <p:ext uri="{BB962C8B-B14F-4D97-AF65-F5344CB8AC3E}">
        <p14:creationId xmlns:p14="http://schemas.microsoft.com/office/powerpoint/2010/main" val="3312278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4738E29-D2CC-4965-92AF-CA0266E564A0}" type="slidenum">
              <a:rPr lang="en-US" altLang="ja-JP" smtClean="0"/>
              <a:pPr>
                <a:defRPr/>
              </a:pPr>
              <a:t>0</a:t>
            </a:fld>
            <a:endParaRPr lang="en-US" altLang="ja-JP"/>
          </a:p>
        </p:txBody>
      </p:sp>
    </p:spTree>
    <p:extLst>
      <p:ext uri="{BB962C8B-B14F-4D97-AF65-F5344CB8AC3E}">
        <p14:creationId xmlns:p14="http://schemas.microsoft.com/office/powerpoint/2010/main" val="2631664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91605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984927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95234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751718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166976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89990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234583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241587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3515746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40930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3143738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741615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598488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71121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419495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894417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874150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6752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546940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501157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19907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12189158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014505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445147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890983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302726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611118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6854850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872049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958165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405051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80925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4071807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3987786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07746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550838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859065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398108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4940842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696087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340400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4238168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062476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4326808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2053657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9309176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3391227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8282841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9681180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41682470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949118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72402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537596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34956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1375444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8057504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70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40045059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71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7455428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72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1086377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74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727578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75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5941046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MS UI Gothic" pitchFamily="50" charset="-128"/>
              </a:defRPr>
            </a:lvl1pPr>
            <a:lvl2pPr marL="739444" indent="-284402" eaLnBrk="0" hangingPunct="0">
              <a:defRPr kumimoji="1">
                <a:solidFill>
                  <a:schemeClr val="tx1"/>
                </a:solidFill>
                <a:latin typeface="Tahoma" pitchFamily="34" charset="0"/>
                <a:ea typeface="MS UI Gothic" pitchFamily="50" charset="-128"/>
              </a:defRPr>
            </a:lvl2pPr>
            <a:lvl3pPr marL="1137607" indent="-227521" eaLnBrk="0" hangingPunct="0">
              <a:defRPr kumimoji="1">
                <a:solidFill>
                  <a:schemeClr val="tx1"/>
                </a:solidFill>
                <a:latin typeface="Tahoma" pitchFamily="34" charset="0"/>
                <a:ea typeface="MS UI Gothic" pitchFamily="50" charset="-128"/>
              </a:defRPr>
            </a:lvl3pPr>
            <a:lvl4pPr marL="1592649" indent="-227521" eaLnBrk="0" hangingPunct="0">
              <a:defRPr kumimoji="1">
                <a:solidFill>
                  <a:schemeClr val="tx1"/>
                </a:solidFill>
                <a:latin typeface="Tahoma" pitchFamily="34" charset="0"/>
                <a:ea typeface="MS UI Gothic" pitchFamily="50" charset="-128"/>
              </a:defRPr>
            </a:lvl4pPr>
            <a:lvl5pPr marL="2047692" indent="-227521" eaLnBrk="0" hangingPunct="0">
              <a:defRPr kumimoji="1">
                <a:solidFill>
                  <a:schemeClr val="tx1"/>
                </a:solidFill>
                <a:latin typeface="Tahoma" pitchFamily="34" charset="0"/>
                <a:ea typeface="MS UI Gothic" pitchFamily="50" charset="-128"/>
              </a:defRPr>
            </a:lvl5pPr>
            <a:lvl6pPr marL="2502735" indent="-227521" eaLnBrk="0" fontAlgn="base" hangingPunct="0">
              <a:spcBef>
                <a:spcPct val="0"/>
              </a:spcBef>
              <a:spcAft>
                <a:spcPct val="0"/>
              </a:spcAft>
              <a:defRPr kumimoji="1">
                <a:solidFill>
                  <a:schemeClr val="tx1"/>
                </a:solidFill>
                <a:latin typeface="Tahoma" pitchFamily="34" charset="0"/>
                <a:ea typeface="MS UI Gothic" pitchFamily="50" charset="-128"/>
              </a:defRPr>
            </a:lvl6pPr>
            <a:lvl7pPr marL="2957778" indent="-227521" eaLnBrk="0" fontAlgn="base" hangingPunct="0">
              <a:spcBef>
                <a:spcPct val="0"/>
              </a:spcBef>
              <a:spcAft>
                <a:spcPct val="0"/>
              </a:spcAft>
              <a:defRPr kumimoji="1">
                <a:solidFill>
                  <a:schemeClr val="tx1"/>
                </a:solidFill>
                <a:latin typeface="Tahoma" pitchFamily="34" charset="0"/>
                <a:ea typeface="MS UI Gothic" pitchFamily="50" charset="-128"/>
              </a:defRPr>
            </a:lvl7pPr>
            <a:lvl8pPr marL="3412820" indent="-227521" eaLnBrk="0" fontAlgn="base" hangingPunct="0">
              <a:spcBef>
                <a:spcPct val="0"/>
              </a:spcBef>
              <a:spcAft>
                <a:spcPct val="0"/>
              </a:spcAft>
              <a:defRPr kumimoji="1">
                <a:solidFill>
                  <a:schemeClr val="tx1"/>
                </a:solidFill>
                <a:latin typeface="Tahoma" pitchFamily="34" charset="0"/>
                <a:ea typeface="MS UI Gothic" pitchFamily="50" charset="-128"/>
              </a:defRPr>
            </a:lvl8pPr>
            <a:lvl9pPr marL="3867863" indent="-227521" eaLnBrk="0" fontAlgn="base" hangingPunct="0">
              <a:spcBef>
                <a:spcPct val="0"/>
              </a:spcBef>
              <a:spcAft>
                <a:spcPct val="0"/>
              </a:spcAft>
              <a:defRPr kumimoji="1">
                <a:solidFill>
                  <a:schemeClr val="tx1"/>
                </a:solidFill>
                <a:latin typeface="Tahoma" pitchFamily="34" charset="0"/>
                <a:ea typeface="MS UI Gothic" pitchFamily="50" charset="-128"/>
              </a:defRPr>
            </a:lvl9pPr>
          </a:lstStyle>
          <a:p>
            <a:pPr eaLnBrk="1" hangingPunct="1"/>
            <a:fld id="{E007E54A-E831-4FA8-89BA-38FAC0846BD4}" type="slidenum">
              <a:rPr lang="en-US" altLang="ja-JP" smtClean="0">
                <a:latin typeface="Arial" charset="0"/>
                <a:ea typeface="ＭＳ Ｐゴシック" pitchFamily="50" charset="-128"/>
              </a:rPr>
              <a:pPr eaLnBrk="1" hangingPunct="1"/>
              <a:t>76</a:t>
            </a:fld>
            <a:endParaRPr lang="en-US" altLang="ja-JP" smtClean="0">
              <a:latin typeface="Arial" charset="0"/>
              <a:ea typeface="ＭＳ Ｐゴシック" pitchFamily="50"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82784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61854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552113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14"/>
          <p:cNvSpPr>
            <a:spLocks noGrp="1" noChangeArrowheads="1"/>
          </p:cNvSpPr>
          <p:nvPr>
            <p:ph type="sldNum" sz="quarter" idx="10"/>
          </p:nvPr>
        </p:nvSpPr>
        <p:spPr>
          <a:ln/>
        </p:spPr>
        <p:txBody>
          <a:bodyPr/>
          <a:lstStyle>
            <a:lvl1pPr>
              <a:defRPr/>
            </a:lvl1pPr>
          </a:lstStyle>
          <a:p>
            <a:pPr>
              <a:defRPr/>
            </a:pPr>
            <a:fld id="{109EF26F-F433-4063-BC84-7492C21D66E9}" type="slidenum">
              <a:rPr lang="en-US" altLang="ja-JP"/>
              <a:pPr>
                <a:defRPr/>
              </a:pPr>
              <a:t>‹#›</a:t>
            </a:fld>
            <a:endParaRPr lang="en-US" altLang="ja-JP"/>
          </a:p>
        </p:txBody>
      </p:sp>
    </p:spTree>
    <p:extLst>
      <p:ext uri="{BB962C8B-B14F-4D97-AF65-F5344CB8AC3E}">
        <p14:creationId xmlns:p14="http://schemas.microsoft.com/office/powerpoint/2010/main" val="412786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4"/>
          <p:cNvSpPr>
            <a:spLocks noGrp="1" noChangeArrowheads="1"/>
          </p:cNvSpPr>
          <p:nvPr>
            <p:ph type="sldNum" sz="quarter" idx="10"/>
          </p:nvPr>
        </p:nvSpPr>
        <p:spPr>
          <a:ln/>
        </p:spPr>
        <p:txBody>
          <a:bodyPr/>
          <a:lstStyle>
            <a:lvl1pPr>
              <a:defRPr/>
            </a:lvl1pPr>
          </a:lstStyle>
          <a:p>
            <a:pPr>
              <a:defRPr/>
            </a:pPr>
            <a:fld id="{401130F2-A0F6-49E4-A8A0-86359F5D4CD7}" type="slidenum">
              <a:rPr lang="en-US" altLang="ja-JP"/>
              <a:pPr>
                <a:defRPr/>
              </a:pPr>
              <a:t>‹#›</a:t>
            </a:fld>
            <a:endParaRPr lang="en-US" altLang="ja-JP"/>
          </a:p>
        </p:txBody>
      </p:sp>
    </p:spTree>
    <p:extLst>
      <p:ext uri="{BB962C8B-B14F-4D97-AF65-F5344CB8AC3E}">
        <p14:creationId xmlns:p14="http://schemas.microsoft.com/office/powerpoint/2010/main" val="320014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0"/>
            <a:ext cx="1943100" cy="59436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5800" y="0"/>
            <a:ext cx="5676900" cy="59436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4"/>
          <p:cNvSpPr>
            <a:spLocks noGrp="1" noChangeArrowheads="1"/>
          </p:cNvSpPr>
          <p:nvPr>
            <p:ph type="sldNum" sz="quarter" idx="10"/>
          </p:nvPr>
        </p:nvSpPr>
        <p:spPr>
          <a:ln/>
        </p:spPr>
        <p:txBody>
          <a:bodyPr/>
          <a:lstStyle>
            <a:lvl1pPr>
              <a:defRPr/>
            </a:lvl1pPr>
          </a:lstStyle>
          <a:p>
            <a:pPr>
              <a:defRPr/>
            </a:pPr>
            <a:fld id="{67BF726D-4631-41EB-99B2-6265ED273F66}" type="slidenum">
              <a:rPr lang="en-US" altLang="ja-JP"/>
              <a:pPr>
                <a:defRPr/>
              </a:pPr>
              <a:t>‹#›</a:t>
            </a:fld>
            <a:endParaRPr lang="en-US" altLang="ja-JP"/>
          </a:p>
        </p:txBody>
      </p:sp>
    </p:spTree>
    <p:extLst>
      <p:ext uri="{BB962C8B-B14F-4D97-AF65-F5344CB8AC3E}">
        <p14:creationId xmlns:p14="http://schemas.microsoft.com/office/powerpoint/2010/main" val="671776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背表紙（川崎ＳＡア）">
    <p:spTree>
      <p:nvGrpSpPr>
        <p:cNvPr id="1" name=""/>
        <p:cNvGrpSpPr/>
        <p:nvPr/>
      </p:nvGrpSpPr>
      <p:grpSpPr>
        <a:xfrm>
          <a:off x="0" y="0"/>
          <a:ext cx="0" cy="0"/>
          <a:chOff x="0" y="0"/>
          <a:chExt cx="0" cy="0"/>
        </a:xfrm>
      </p:grpSpPr>
      <p:sp>
        <p:nvSpPr>
          <p:cNvPr id="2" name="Rectangle 2"/>
          <p:cNvSpPr>
            <a:spLocks noChangeArrowheads="1"/>
          </p:cNvSpPr>
          <p:nvPr/>
        </p:nvSpPr>
        <p:spPr bwMode="auto">
          <a:xfrm>
            <a:off x="0" y="6324600"/>
            <a:ext cx="9144000" cy="53340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ja-JP" altLang="en-US"/>
          </a:p>
        </p:txBody>
      </p:sp>
      <p:sp>
        <p:nvSpPr>
          <p:cNvPr id="4" name="Freeform 4"/>
          <p:cNvSpPr>
            <a:spLocks/>
          </p:cNvSpPr>
          <p:nvPr/>
        </p:nvSpPr>
        <p:spPr bwMode="auto">
          <a:xfrm>
            <a:off x="0" y="107950"/>
            <a:ext cx="9144000" cy="762000"/>
          </a:xfrm>
          <a:custGeom>
            <a:avLst/>
            <a:gdLst>
              <a:gd name="T0" fmla="*/ 0 w 5760"/>
              <a:gd name="T1" fmla="*/ 2147483647 h 480"/>
              <a:gd name="T2" fmla="*/ 2147483647 w 5760"/>
              <a:gd name="T3" fmla="*/ 2147483647 h 480"/>
              <a:gd name="T4" fmla="*/ 2147483647 w 5760"/>
              <a:gd name="T5" fmla="*/ 0 h 480"/>
              <a:gd name="T6" fmla="*/ 2147483647 w 5760"/>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0" h="480">
                <a:moveTo>
                  <a:pt x="0" y="480"/>
                </a:moveTo>
                <a:lnTo>
                  <a:pt x="1248" y="480"/>
                </a:lnTo>
                <a:lnTo>
                  <a:pt x="1728" y="0"/>
                </a:lnTo>
                <a:lnTo>
                  <a:pt x="5760" y="0"/>
                </a:lnTo>
              </a:path>
            </a:pathLst>
          </a:custGeom>
          <a:noFill/>
          <a:ln w="5715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 name="Rectangle 5"/>
          <p:cNvSpPr>
            <a:spLocks noChangeArrowheads="1"/>
          </p:cNvSpPr>
          <p:nvPr/>
        </p:nvSpPr>
        <p:spPr bwMode="auto">
          <a:xfrm>
            <a:off x="0" y="0"/>
            <a:ext cx="9144000" cy="636588"/>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ja-JP" altLang="en-US"/>
          </a:p>
        </p:txBody>
      </p:sp>
      <p:sp>
        <p:nvSpPr>
          <p:cNvPr id="6" name="Text Box 6"/>
          <p:cNvSpPr txBox="1">
            <a:spLocks noChangeArrowheads="1"/>
          </p:cNvSpPr>
          <p:nvPr/>
        </p:nvSpPr>
        <p:spPr bwMode="auto">
          <a:xfrm>
            <a:off x="6298417" y="6664325"/>
            <a:ext cx="2707471" cy="138499"/>
          </a:xfrm>
          <a:prstGeom prst="rect">
            <a:avLst/>
          </a:prstGeom>
          <a:noFill/>
          <a:ln>
            <a:noFill/>
          </a:ln>
          <a:extLst/>
        </p:spPr>
        <p:txBody>
          <a:bodyPr wrap="none" lIns="0" tIns="0" rIns="0" bIns="0">
            <a:spAutoFit/>
          </a:bodyPr>
          <a:lstStyle>
            <a:lvl1pPr eaLnBrk="0" hangingPunct="0">
              <a:defRPr kumimoji="1">
                <a:solidFill>
                  <a:schemeClr val="tx1"/>
                </a:solidFill>
                <a:latin typeface="Tahoma" pitchFamily="34" charset="0"/>
                <a:ea typeface="MS UI Gothic" pitchFamily="50" charset="-128"/>
              </a:defRPr>
            </a:lvl1pPr>
            <a:lvl2pPr marL="742950" indent="-285750" eaLnBrk="0" hangingPunct="0">
              <a:defRPr kumimoji="1">
                <a:solidFill>
                  <a:schemeClr val="tx1"/>
                </a:solidFill>
                <a:latin typeface="Tahoma" pitchFamily="34" charset="0"/>
                <a:ea typeface="MS UI Gothic" pitchFamily="50" charset="-128"/>
              </a:defRPr>
            </a:lvl2pPr>
            <a:lvl3pPr marL="1143000" indent="-228600" eaLnBrk="0" hangingPunct="0">
              <a:defRPr kumimoji="1">
                <a:solidFill>
                  <a:schemeClr val="tx1"/>
                </a:solidFill>
                <a:latin typeface="Tahoma" pitchFamily="34" charset="0"/>
                <a:ea typeface="MS UI Gothic" pitchFamily="50" charset="-128"/>
              </a:defRPr>
            </a:lvl3pPr>
            <a:lvl4pPr marL="1600200" indent="-228600" eaLnBrk="0" hangingPunct="0">
              <a:defRPr kumimoji="1">
                <a:solidFill>
                  <a:schemeClr val="tx1"/>
                </a:solidFill>
                <a:latin typeface="Tahoma" pitchFamily="34" charset="0"/>
                <a:ea typeface="MS UI Gothic" pitchFamily="50" charset="-128"/>
              </a:defRPr>
            </a:lvl4pPr>
            <a:lvl5pPr marL="2057400" indent="-228600" eaLnBrk="0" hangingPunct="0">
              <a:defRPr kumimoji="1">
                <a:solidFill>
                  <a:schemeClr val="tx1"/>
                </a:solidFill>
                <a:latin typeface="Tahoma" pitchFamily="34" charset="0"/>
                <a:ea typeface="MS UI Gothic" pitchFamily="50"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9pPr>
          </a:lstStyle>
          <a:p>
            <a:pPr algn="r" eaLnBrk="1" hangingPunct="1">
              <a:defRPr/>
            </a:pPr>
            <a:r>
              <a:rPr lang="en-US" altLang="ja-JP" sz="900" i="1" dirty="0" smtClean="0">
                <a:solidFill>
                  <a:schemeClr val="bg1"/>
                </a:solidFill>
                <a:latin typeface="Times New Roman" pitchFamily="18" charset="0"/>
                <a:ea typeface="ＭＳ Ｐゴシック" pitchFamily="50" charset="-128"/>
              </a:rPr>
              <a:t>Copyright© 2016 NTT Advanced Technology Corporation</a:t>
            </a:r>
          </a:p>
        </p:txBody>
      </p:sp>
      <p:sp>
        <p:nvSpPr>
          <p:cNvPr id="7" name="Text Box 7"/>
          <p:cNvSpPr txBox="1">
            <a:spLocks noChangeArrowheads="1"/>
          </p:cNvSpPr>
          <p:nvPr userDrawn="1"/>
        </p:nvSpPr>
        <p:spPr bwMode="auto">
          <a:xfrm>
            <a:off x="762000" y="2620963"/>
            <a:ext cx="7772400" cy="1189037"/>
          </a:xfrm>
          <a:prstGeom prst="rect">
            <a:avLst/>
          </a:prstGeom>
          <a:noFill/>
          <a:ln>
            <a:noFill/>
          </a:ln>
          <a:extLst/>
        </p:spPr>
        <p:txBody>
          <a:bodyPr>
            <a:spAutoFit/>
          </a:bodyPr>
          <a:lstStyle>
            <a:lvl1pPr eaLnBrk="0" hangingPunct="0">
              <a:defRPr kumimoji="1">
                <a:solidFill>
                  <a:schemeClr val="tx1"/>
                </a:solidFill>
                <a:latin typeface="Tahoma" pitchFamily="34" charset="0"/>
                <a:ea typeface="MS UI Gothic" pitchFamily="50" charset="-128"/>
              </a:defRPr>
            </a:lvl1pPr>
            <a:lvl2pPr marL="742950" indent="-285750" eaLnBrk="0" hangingPunct="0">
              <a:defRPr kumimoji="1">
                <a:solidFill>
                  <a:schemeClr val="tx1"/>
                </a:solidFill>
                <a:latin typeface="Tahoma" pitchFamily="34" charset="0"/>
                <a:ea typeface="MS UI Gothic" pitchFamily="50" charset="-128"/>
              </a:defRPr>
            </a:lvl2pPr>
            <a:lvl3pPr marL="1143000" indent="-228600" eaLnBrk="0" hangingPunct="0">
              <a:defRPr kumimoji="1">
                <a:solidFill>
                  <a:schemeClr val="tx1"/>
                </a:solidFill>
                <a:latin typeface="Tahoma" pitchFamily="34" charset="0"/>
                <a:ea typeface="MS UI Gothic" pitchFamily="50" charset="-128"/>
              </a:defRPr>
            </a:lvl3pPr>
            <a:lvl4pPr marL="1600200" indent="-228600" eaLnBrk="0" hangingPunct="0">
              <a:defRPr kumimoji="1">
                <a:solidFill>
                  <a:schemeClr val="tx1"/>
                </a:solidFill>
                <a:latin typeface="Tahoma" pitchFamily="34" charset="0"/>
                <a:ea typeface="MS UI Gothic" pitchFamily="50" charset="-128"/>
              </a:defRPr>
            </a:lvl4pPr>
            <a:lvl5pPr marL="2057400" indent="-228600" eaLnBrk="0" hangingPunct="0">
              <a:defRPr kumimoji="1">
                <a:solidFill>
                  <a:schemeClr val="tx1"/>
                </a:solidFill>
                <a:latin typeface="Tahoma" pitchFamily="34" charset="0"/>
                <a:ea typeface="MS UI Gothic" pitchFamily="50"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9pPr>
          </a:lstStyle>
          <a:p>
            <a:pPr algn="ctr" eaLnBrk="1" hangingPunct="1">
              <a:lnSpc>
                <a:spcPct val="120000"/>
              </a:lnSpc>
              <a:defRPr/>
            </a:pPr>
            <a:r>
              <a:rPr lang="ja-JP" altLang="en-US" sz="2400" smtClean="0">
                <a:latin typeface="Arial" charset="0"/>
                <a:ea typeface="HGP創英角ｺﾞｼｯｸUB" pitchFamily="50" charset="-128"/>
              </a:rPr>
              <a:t>技術をお客様のお役に立つ多様な価値に変換して提供する</a:t>
            </a:r>
          </a:p>
          <a:p>
            <a:pPr algn="ctr" eaLnBrk="1" hangingPunct="1">
              <a:lnSpc>
                <a:spcPct val="120000"/>
              </a:lnSpc>
              <a:defRPr/>
            </a:pPr>
            <a:r>
              <a:rPr lang="ja-JP" altLang="en-US" sz="3600" b="1" i="1" smtClean="0">
                <a:latin typeface="Arial" charset="0"/>
              </a:rPr>
              <a:t>“ </a:t>
            </a:r>
            <a:r>
              <a:rPr lang="en-US" altLang="ja-JP" sz="3600" b="1" i="1" smtClean="0">
                <a:latin typeface="Arial" charset="0"/>
              </a:rPr>
              <a:t>Integrated-Value Provider ”</a:t>
            </a:r>
          </a:p>
        </p:txBody>
      </p:sp>
    </p:spTree>
    <p:extLst>
      <p:ext uri="{BB962C8B-B14F-4D97-AF65-F5344CB8AC3E}">
        <p14:creationId xmlns:p14="http://schemas.microsoft.com/office/powerpoint/2010/main" val="1343950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4"/>
          <p:cNvSpPr>
            <a:spLocks noGrp="1" noChangeArrowheads="1"/>
          </p:cNvSpPr>
          <p:nvPr>
            <p:ph type="sldNum" sz="quarter" idx="10"/>
          </p:nvPr>
        </p:nvSpPr>
        <p:spPr>
          <a:ln/>
        </p:spPr>
        <p:txBody>
          <a:bodyPr/>
          <a:lstStyle>
            <a:lvl1pPr>
              <a:defRPr/>
            </a:lvl1pPr>
          </a:lstStyle>
          <a:p>
            <a:pPr>
              <a:defRPr/>
            </a:pPr>
            <a:fld id="{5A51ABD6-3146-4E1C-8187-D9BA6B3A2C72}" type="slidenum">
              <a:rPr lang="en-US" altLang="ja-JP"/>
              <a:pPr>
                <a:defRPr/>
              </a:pPr>
              <a:t>‹#›</a:t>
            </a:fld>
            <a:endParaRPr lang="en-US" altLang="ja-JP"/>
          </a:p>
        </p:txBody>
      </p:sp>
    </p:spTree>
    <p:extLst>
      <p:ext uri="{BB962C8B-B14F-4D97-AF65-F5344CB8AC3E}">
        <p14:creationId xmlns:p14="http://schemas.microsoft.com/office/powerpoint/2010/main" val="41776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14"/>
          <p:cNvSpPr>
            <a:spLocks noGrp="1" noChangeArrowheads="1"/>
          </p:cNvSpPr>
          <p:nvPr>
            <p:ph type="sldNum" sz="quarter" idx="10"/>
          </p:nvPr>
        </p:nvSpPr>
        <p:spPr>
          <a:ln/>
        </p:spPr>
        <p:txBody>
          <a:bodyPr/>
          <a:lstStyle>
            <a:lvl1pPr>
              <a:defRPr/>
            </a:lvl1pPr>
          </a:lstStyle>
          <a:p>
            <a:pPr>
              <a:defRPr/>
            </a:pPr>
            <a:fld id="{B568F11F-F860-496B-A157-5D52DF3C7FC7}" type="slidenum">
              <a:rPr lang="en-US" altLang="ja-JP"/>
              <a:pPr>
                <a:defRPr/>
              </a:pPr>
              <a:t>‹#›</a:t>
            </a:fld>
            <a:endParaRPr lang="en-US" altLang="ja-JP"/>
          </a:p>
        </p:txBody>
      </p:sp>
    </p:spTree>
    <p:extLst>
      <p:ext uri="{BB962C8B-B14F-4D97-AF65-F5344CB8AC3E}">
        <p14:creationId xmlns:p14="http://schemas.microsoft.com/office/powerpoint/2010/main" val="284135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58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4"/>
          <p:cNvSpPr>
            <a:spLocks noGrp="1" noChangeArrowheads="1"/>
          </p:cNvSpPr>
          <p:nvPr>
            <p:ph type="sldNum" sz="quarter" idx="10"/>
          </p:nvPr>
        </p:nvSpPr>
        <p:spPr>
          <a:ln/>
        </p:spPr>
        <p:txBody>
          <a:bodyPr/>
          <a:lstStyle>
            <a:lvl1pPr>
              <a:defRPr/>
            </a:lvl1pPr>
          </a:lstStyle>
          <a:p>
            <a:pPr>
              <a:defRPr/>
            </a:pPr>
            <a:fld id="{FAB4BC3B-89A9-4DF5-B4EB-516470E17FE0}" type="slidenum">
              <a:rPr lang="en-US" altLang="ja-JP"/>
              <a:pPr>
                <a:defRPr/>
              </a:pPr>
              <a:t>‹#›</a:t>
            </a:fld>
            <a:endParaRPr lang="en-US" altLang="ja-JP"/>
          </a:p>
        </p:txBody>
      </p:sp>
    </p:spTree>
    <p:extLst>
      <p:ext uri="{BB962C8B-B14F-4D97-AF65-F5344CB8AC3E}">
        <p14:creationId xmlns:p14="http://schemas.microsoft.com/office/powerpoint/2010/main" val="336825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4"/>
          <p:cNvSpPr>
            <a:spLocks noGrp="1" noChangeArrowheads="1"/>
          </p:cNvSpPr>
          <p:nvPr>
            <p:ph type="sldNum" sz="quarter" idx="10"/>
          </p:nvPr>
        </p:nvSpPr>
        <p:spPr>
          <a:ln/>
        </p:spPr>
        <p:txBody>
          <a:bodyPr/>
          <a:lstStyle>
            <a:lvl1pPr>
              <a:defRPr/>
            </a:lvl1pPr>
          </a:lstStyle>
          <a:p>
            <a:pPr>
              <a:defRPr/>
            </a:pPr>
            <a:fld id="{393C6038-05C8-4439-B760-B79944A74099}" type="slidenum">
              <a:rPr lang="en-US" altLang="ja-JP"/>
              <a:pPr>
                <a:defRPr/>
              </a:pPr>
              <a:t>‹#›</a:t>
            </a:fld>
            <a:endParaRPr lang="en-US" altLang="ja-JP"/>
          </a:p>
        </p:txBody>
      </p:sp>
    </p:spTree>
    <p:extLst>
      <p:ext uri="{BB962C8B-B14F-4D97-AF65-F5344CB8AC3E}">
        <p14:creationId xmlns:p14="http://schemas.microsoft.com/office/powerpoint/2010/main" val="380577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14"/>
          <p:cNvSpPr>
            <a:spLocks noGrp="1" noChangeArrowheads="1"/>
          </p:cNvSpPr>
          <p:nvPr>
            <p:ph type="sldNum" sz="quarter" idx="10"/>
          </p:nvPr>
        </p:nvSpPr>
        <p:spPr>
          <a:ln/>
        </p:spPr>
        <p:txBody>
          <a:bodyPr/>
          <a:lstStyle>
            <a:lvl1pPr>
              <a:defRPr/>
            </a:lvl1pPr>
          </a:lstStyle>
          <a:p>
            <a:pPr>
              <a:defRPr/>
            </a:pPr>
            <a:fld id="{3E3395E9-8515-4FB9-BB0E-7DEB82094F12}" type="slidenum">
              <a:rPr lang="en-US" altLang="ja-JP"/>
              <a:pPr>
                <a:defRPr/>
              </a:pPr>
              <a:t>‹#›</a:t>
            </a:fld>
            <a:endParaRPr lang="en-US" altLang="ja-JP"/>
          </a:p>
        </p:txBody>
      </p:sp>
    </p:spTree>
    <p:extLst>
      <p:ext uri="{BB962C8B-B14F-4D97-AF65-F5344CB8AC3E}">
        <p14:creationId xmlns:p14="http://schemas.microsoft.com/office/powerpoint/2010/main" val="405653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58026A49-53DE-4CA9-ABA8-E034C466680D}" type="slidenum">
              <a:rPr lang="en-US" altLang="ja-JP"/>
              <a:pPr>
                <a:defRPr/>
              </a:pPr>
              <a:t>‹#›</a:t>
            </a:fld>
            <a:endParaRPr lang="en-US" altLang="ja-JP"/>
          </a:p>
        </p:txBody>
      </p:sp>
    </p:spTree>
    <p:extLst>
      <p:ext uri="{BB962C8B-B14F-4D97-AF65-F5344CB8AC3E}">
        <p14:creationId xmlns:p14="http://schemas.microsoft.com/office/powerpoint/2010/main" val="323491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4"/>
          <p:cNvSpPr>
            <a:spLocks noGrp="1" noChangeArrowheads="1"/>
          </p:cNvSpPr>
          <p:nvPr>
            <p:ph type="sldNum" sz="quarter" idx="10"/>
          </p:nvPr>
        </p:nvSpPr>
        <p:spPr>
          <a:ln/>
        </p:spPr>
        <p:txBody>
          <a:bodyPr/>
          <a:lstStyle>
            <a:lvl1pPr>
              <a:defRPr/>
            </a:lvl1pPr>
          </a:lstStyle>
          <a:p>
            <a:pPr>
              <a:defRPr/>
            </a:pPr>
            <a:fld id="{591064A0-1799-4F3F-A822-D11A0BBDDA3B}" type="slidenum">
              <a:rPr lang="en-US" altLang="ja-JP"/>
              <a:pPr>
                <a:defRPr/>
              </a:pPr>
              <a:t>‹#›</a:t>
            </a:fld>
            <a:endParaRPr lang="en-US" altLang="ja-JP"/>
          </a:p>
        </p:txBody>
      </p:sp>
    </p:spTree>
    <p:extLst>
      <p:ext uri="{BB962C8B-B14F-4D97-AF65-F5344CB8AC3E}">
        <p14:creationId xmlns:p14="http://schemas.microsoft.com/office/powerpoint/2010/main" val="113487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4"/>
          <p:cNvSpPr>
            <a:spLocks noGrp="1" noChangeArrowheads="1"/>
          </p:cNvSpPr>
          <p:nvPr>
            <p:ph type="sldNum" sz="quarter" idx="10"/>
          </p:nvPr>
        </p:nvSpPr>
        <p:spPr>
          <a:ln/>
        </p:spPr>
        <p:txBody>
          <a:bodyPr/>
          <a:lstStyle>
            <a:lvl1pPr>
              <a:defRPr/>
            </a:lvl1pPr>
          </a:lstStyle>
          <a:p>
            <a:pPr>
              <a:defRPr/>
            </a:pPr>
            <a:fld id="{1B245E5E-610A-4333-9A29-E30C7F5116B2}" type="slidenum">
              <a:rPr lang="en-US" altLang="ja-JP"/>
              <a:pPr>
                <a:defRPr/>
              </a:pPr>
              <a:t>‹#›</a:t>
            </a:fld>
            <a:endParaRPr lang="en-US" altLang="ja-JP"/>
          </a:p>
        </p:txBody>
      </p:sp>
    </p:spTree>
    <p:extLst>
      <p:ext uri="{BB962C8B-B14F-4D97-AF65-F5344CB8AC3E}">
        <p14:creationId xmlns:p14="http://schemas.microsoft.com/office/powerpoint/2010/main" val="112442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図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763" y="6292850"/>
            <a:ext cx="13001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Rectangle 4"/>
          <p:cNvSpPr>
            <a:spLocks noGrp="1" noChangeArrowheads="1"/>
          </p:cNvSpPr>
          <p:nvPr>
            <p:ph type="body" idx="1"/>
          </p:nvPr>
        </p:nvSpPr>
        <p:spPr bwMode="auto">
          <a:xfrm>
            <a:off x="685800" y="9906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302" name="Rectangle 14"/>
          <p:cNvSpPr>
            <a:spLocks noGrp="1" noChangeArrowheads="1"/>
          </p:cNvSpPr>
          <p:nvPr>
            <p:ph type="sldNum" sz="quarter" idx="4"/>
          </p:nvPr>
        </p:nvSpPr>
        <p:spPr bwMode="auto">
          <a:xfrm>
            <a:off x="8482013" y="6096000"/>
            <a:ext cx="3810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sz="1400" i="1">
                <a:solidFill>
                  <a:srgbClr val="0031CC"/>
                </a:solidFill>
                <a:latin typeface="+mn-lt"/>
                <a:ea typeface="+mn-ea"/>
              </a:defRPr>
            </a:lvl1pPr>
          </a:lstStyle>
          <a:p>
            <a:pPr>
              <a:defRPr/>
            </a:pPr>
            <a:fld id="{DF9C7AAB-E83E-4B1F-B2E8-607EBADE667B}" type="slidenum">
              <a:rPr lang="en-US" altLang="ja-JP"/>
              <a:pPr>
                <a:defRPr/>
              </a:pPr>
              <a:t>‹#›</a:t>
            </a:fld>
            <a:endParaRPr lang="en-US" altLang="ja-JP"/>
          </a:p>
        </p:txBody>
      </p:sp>
      <p:sp>
        <p:nvSpPr>
          <p:cNvPr id="1030" name="Line 299"/>
          <p:cNvSpPr>
            <a:spLocks noChangeShapeType="1"/>
          </p:cNvSpPr>
          <p:nvPr userDrawn="1"/>
        </p:nvSpPr>
        <p:spPr bwMode="auto">
          <a:xfrm flipV="1">
            <a:off x="8567738" y="6419850"/>
            <a:ext cx="1587" cy="11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31" name="Line 271"/>
          <p:cNvSpPr>
            <a:spLocks noChangeShapeType="1"/>
          </p:cNvSpPr>
          <p:nvPr userDrawn="1"/>
        </p:nvSpPr>
        <p:spPr bwMode="auto">
          <a:xfrm>
            <a:off x="0" y="609600"/>
            <a:ext cx="9144000" cy="0"/>
          </a:xfrm>
          <a:prstGeom prst="line">
            <a:avLst/>
          </a:prstGeom>
          <a:noFill/>
          <a:ln w="57150">
            <a:solidFill>
              <a:srgbClr val="0031C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2" name="Line 310"/>
          <p:cNvSpPr>
            <a:spLocks noChangeShapeType="1"/>
          </p:cNvSpPr>
          <p:nvPr userDrawn="1"/>
        </p:nvSpPr>
        <p:spPr bwMode="auto">
          <a:xfrm>
            <a:off x="0" y="6318250"/>
            <a:ext cx="9144000" cy="0"/>
          </a:xfrm>
          <a:prstGeom prst="line">
            <a:avLst/>
          </a:prstGeom>
          <a:noFill/>
          <a:ln w="9525">
            <a:solidFill>
              <a:srgbClr val="0031C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3" name="Text Box 312"/>
          <p:cNvSpPr txBox="1">
            <a:spLocks noChangeArrowheads="1"/>
          </p:cNvSpPr>
          <p:nvPr userDrawn="1"/>
        </p:nvSpPr>
        <p:spPr bwMode="auto">
          <a:xfrm>
            <a:off x="6269038" y="6664325"/>
            <a:ext cx="2736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1200">
                <a:solidFill>
                  <a:schemeClr val="tx1"/>
                </a:solidFill>
                <a:latin typeface="Arial" charset="0"/>
                <a:ea typeface="MS UI Gothic" pitchFamily="50" charset="-128"/>
              </a:defRPr>
            </a:lvl1pPr>
            <a:lvl2pPr marL="742950" indent="-285750" eaLnBrk="0" hangingPunct="0">
              <a:defRPr kumimoji="1" sz="1200">
                <a:solidFill>
                  <a:schemeClr val="tx1"/>
                </a:solidFill>
                <a:latin typeface="Arial" charset="0"/>
                <a:ea typeface="MS UI Gothic" pitchFamily="50" charset="-128"/>
              </a:defRPr>
            </a:lvl2pPr>
            <a:lvl3pPr marL="1143000" indent="-228600" eaLnBrk="0" hangingPunct="0">
              <a:defRPr kumimoji="1" sz="1200">
                <a:solidFill>
                  <a:schemeClr val="tx1"/>
                </a:solidFill>
                <a:latin typeface="Arial" charset="0"/>
                <a:ea typeface="MS UI Gothic" pitchFamily="50" charset="-128"/>
              </a:defRPr>
            </a:lvl3pPr>
            <a:lvl4pPr marL="1600200" indent="-228600" eaLnBrk="0" hangingPunct="0">
              <a:defRPr kumimoji="1" sz="1200">
                <a:solidFill>
                  <a:schemeClr val="tx1"/>
                </a:solidFill>
                <a:latin typeface="Arial" charset="0"/>
                <a:ea typeface="MS UI Gothic" pitchFamily="50" charset="-128"/>
              </a:defRPr>
            </a:lvl4pPr>
            <a:lvl5pPr marL="2057400" indent="-228600" eaLnBrk="0" hangingPunct="0">
              <a:defRPr kumimoji="1" sz="1200">
                <a:solidFill>
                  <a:schemeClr val="tx1"/>
                </a:solidFill>
                <a:latin typeface="Arial" charset="0"/>
                <a:ea typeface="MS UI Gothic" pitchFamily="50" charset="-128"/>
              </a:defRPr>
            </a:lvl5pPr>
            <a:lvl6pPr marL="2514600" indent="-228600" eaLnBrk="0" fontAlgn="base" hangingPunct="0">
              <a:spcBef>
                <a:spcPct val="0"/>
              </a:spcBef>
              <a:spcAft>
                <a:spcPct val="0"/>
              </a:spcAft>
              <a:defRPr kumimoji="1" sz="1200">
                <a:solidFill>
                  <a:schemeClr val="tx1"/>
                </a:solidFill>
                <a:latin typeface="Arial" charset="0"/>
                <a:ea typeface="MS UI Gothic" pitchFamily="50" charset="-128"/>
              </a:defRPr>
            </a:lvl6pPr>
            <a:lvl7pPr marL="2971800" indent="-228600" eaLnBrk="0" fontAlgn="base" hangingPunct="0">
              <a:spcBef>
                <a:spcPct val="0"/>
              </a:spcBef>
              <a:spcAft>
                <a:spcPct val="0"/>
              </a:spcAft>
              <a:defRPr kumimoji="1" sz="1200">
                <a:solidFill>
                  <a:schemeClr val="tx1"/>
                </a:solidFill>
                <a:latin typeface="Arial" charset="0"/>
                <a:ea typeface="MS UI Gothic" pitchFamily="50" charset="-128"/>
              </a:defRPr>
            </a:lvl7pPr>
            <a:lvl8pPr marL="3429000" indent="-228600" eaLnBrk="0" fontAlgn="base" hangingPunct="0">
              <a:spcBef>
                <a:spcPct val="0"/>
              </a:spcBef>
              <a:spcAft>
                <a:spcPct val="0"/>
              </a:spcAft>
              <a:defRPr kumimoji="1" sz="1200">
                <a:solidFill>
                  <a:schemeClr val="tx1"/>
                </a:solidFill>
                <a:latin typeface="Arial" charset="0"/>
                <a:ea typeface="MS UI Gothic" pitchFamily="50" charset="-128"/>
              </a:defRPr>
            </a:lvl8pPr>
            <a:lvl9pPr marL="3886200" indent="-228600" eaLnBrk="0" fontAlgn="base" hangingPunct="0">
              <a:spcBef>
                <a:spcPct val="0"/>
              </a:spcBef>
              <a:spcAft>
                <a:spcPct val="0"/>
              </a:spcAft>
              <a:defRPr kumimoji="1" sz="1200">
                <a:solidFill>
                  <a:schemeClr val="tx1"/>
                </a:solidFill>
                <a:latin typeface="Arial" charset="0"/>
                <a:ea typeface="MS UI Gothic" pitchFamily="50" charset="-128"/>
              </a:defRPr>
            </a:lvl9pPr>
          </a:lstStyle>
          <a:p>
            <a:pPr algn="r" eaLnBrk="1" hangingPunct="1">
              <a:defRPr/>
            </a:pPr>
            <a:r>
              <a:rPr lang="en-US" altLang="ja-JP" sz="900" i="1" dirty="0" smtClean="0">
                <a:solidFill>
                  <a:srgbClr val="0031CC"/>
                </a:solidFill>
                <a:latin typeface="Times New Roman" charset="0"/>
                <a:ea typeface="ＭＳ Ｐゴシック" charset="-128"/>
              </a:rPr>
              <a:t>Copyright© 2016</a:t>
            </a:r>
            <a:r>
              <a:rPr lang="ja-JP" altLang="en-US" sz="900" i="1" dirty="0" smtClean="0">
                <a:solidFill>
                  <a:srgbClr val="0031CC"/>
                </a:solidFill>
                <a:latin typeface="Times New Roman" charset="0"/>
                <a:ea typeface="ＭＳ Ｐゴシック" charset="-128"/>
              </a:rPr>
              <a:t>  </a:t>
            </a:r>
            <a:r>
              <a:rPr lang="en-US" altLang="ja-JP" sz="900" i="1" dirty="0" smtClean="0">
                <a:solidFill>
                  <a:srgbClr val="0031CC"/>
                </a:solidFill>
                <a:latin typeface="Times New Roman" charset="0"/>
                <a:ea typeface="ＭＳ Ｐゴシック" charset="-128"/>
              </a:rPr>
              <a:t>NTT Advanced Technology Corporation</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charset="0"/>
          <a:ea typeface="ＭＳ Ｐゴシック" charset="-128"/>
        </a:defRPr>
      </a:lvl2pPr>
      <a:lvl3pPr algn="ctr" rtl="0" eaLnBrk="0" fontAlgn="base" hangingPunct="0">
        <a:spcBef>
          <a:spcPct val="0"/>
        </a:spcBef>
        <a:spcAft>
          <a:spcPct val="0"/>
        </a:spcAft>
        <a:defRPr kumimoji="1" sz="2800">
          <a:solidFill>
            <a:schemeClr val="tx2"/>
          </a:solidFill>
          <a:latin typeface="Times New Roman" charset="0"/>
          <a:ea typeface="ＭＳ Ｐゴシック" charset="-128"/>
        </a:defRPr>
      </a:lvl3pPr>
      <a:lvl4pPr algn="ctr" rtl="0" eaLnBrk="0" fontAlgn="base" hangingPunct="0">
        <a:spcBef>
          <a:spcPct val="0"/>
        </a:spcBef>
        <a:spcAft>
          <a:spcPct val="0"/>
        </a:spcAft>
        <a:defRPr kumimoji="1" sz="2800">
          <a:solidFill>
            <a:schemeClr val="tx2"/>
          </a:solidFill>
          <a:latin typeface="Times New Roman" charset="0"/>
          <a:ea typeface="ＭＳ Ｐゴシック" charset="-128"/>
        </a:defRPr>
      </a:lvl4pPr>
      <a:lvl5pPr algn="ctr" rtl="0" eaLnBrk="0" fontAlgn="base" hangingPunct="0">
        <a:spcBef>
          <a:spcPct val="0"/>
        </a:spcBef>
        <a:spcAft>
          <a:spcPct val="0"/>
        </a:spcAft>
        <a:defRPr kumimoji="1" sz="2800">
          <a:solidFill>
            <a:schemeClr val="tx2"/>
          </a:solidFill>
          <a:latin typeface="Times New Roman" charset="0"/>
          <a:ea typeface="ＭＳ Ｐゴシック" charset="-128"/>
        </a:defRPr>
      </a:lvl5pPr>
      <a:lvl6pPr marL="457200" algn="ctr" rtl="0" fontAlgn="base">
        <a:spcBef>
          <a:spcPct val="0"/>
        </a:spcBef>
        <a:spcAft>
          <a:spcPct val="0"/>
        </a:spcAft>
        <a:defRPr kumimoji="1" sz="2800">
          <a:solidFill>
            <a:schemeClr val="tx2"/>
          </a:solidFill>
          <a:latin typeface="Times New Roman" charset="0"/>
          <a:ea typeface="ＭＳ Ｐゴシック" charset="-128"/>
        </a:defRPr>
      </a:lvl6pPr>
      <a:lvl7pPr marL="914400" algn="ctr" rtl="0" fontAlgn="base">
        <a:spcBef>
          <a:spcPct val="0"/>
        </a:spcBef>
        <a:spcAft>
          <a:spcPct val="0"/>
        </a:spcAft>
        <a:defRPr kumimoji="1" sz="2800">
          <a:solidFill>
            <a:schemeClr val="tx2"/>
          </a:solidFill>
          <a:latin typeface="Times New Roman" charset="0"/>
          <a:ea typeface="ＭＳ Ｐゴシック" charset="-128"/>
        </a:defRPr>
      </a:lvl7pPr>
      <a:lvl8pPr marL="1371600" algn="ctr" rtl="0" fontAlgn="base">
        <a:spcBef>
          <a:spcPct val="0"/>
        </a:spcBef>
        <a:spcAft>
          <a:spcPct val="0"/>
        </a:spcAft>
        <a:defRPr kumimoji="1" sz="2800">
          <a:solidFill>
            <a:schemeClr val="tx2"/>
          </a:solidFill>
          <a:latin typeface="Times New Roman" charset="0"/>
          <a:ea typeface="ＭＳ Ｐゴシック" charset="-128"/>
        </a:defRPr>
      </a:lvl8pPr>
      <a:lvl9pPr marL="1828800" algn="ctr" rtl="0" fontAlgn="base">
        <a:spcBef>
          <a:spcPct val="0"/>
        </a:spcBef>
        <a:spcAft>
          <a:spcPct val="0"/>
        </a:spcAft>
        <a:defRPr kumimoji="1" sz="2800">
          <a:solidFill>
            <a:schemeClr val="tx2"/>
          </a:solidFill>
          <a:latin typeface="Times New Roman" charset="0"/>
          <a:ea typeface="ＭＳ Ｐゴシック" charset="-128"/>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177925"/>
            <a:ext cx="7772400" cy="2852984"/>
          </a:xfrm>
        </p:spPr>
        <p:txBody>
          <a:bodyPr/>
          <a:lstStyle/>
          <a:p>
            <a:r>
              <a:rPr lang="ja-JP" altLang="en-US" sz="4000" dirty="0" smtClean="0">
                <a:latin typeface="HGP創英角ｺﾞｼｯｸUB" pitchFamily="50" charset="-128"/>
                <a:ea typeface="HGP創英角ｺﾞｼｯｸUB" pitchFamily="50" charset="-128"/>
              </a:rPr>
              <a:t>Ｗｅｂ アプリケーション開発入門</a:t>
            </a:r>
            <a:r>
              <a:rPr lang="en-US" altLang="ja-JP" sz="4000" dirty="0" smtClean="0">
                <a:latin typeface="HGP創英角ｺﾞｼｯｸUB" pitchFamily="50" charset="-128"/>
                <a:ea typeface="HGP創英角ｺﾞｼｯｸUB" pitchFamily="50" charset="-128"/>
              </a:rPr>
              <a:t/>
            </a:r>
            <a:br>
              <a:rPr lang="en-US" altLang="ja-JP" sz="4000" dirty="0" smtClean="0">
                <a:latin typeface="HGP創英角ｺﾞｼｯｸUB" pitchFamily="50" charset="-128"/>
                <a:ea typeface="HGP創英角ｺﾞｼｯｸUB" pitchFamily="50" charset="-128"/>
              </a:rPr>
            </a:br>
            <a:r>
              <a:rPr lang="ja-JP" altLang="en-US" dirty="0" smtClean="0">
                <a:latin typeface="HGP創英角ｺﾞｼｯｸUB" pitchFamily="50" charset="-128"/>
                <a:ea typeface="HGP創英角ｺﾞｼｯｸUB" pitchFamily="50" charset="-128"/>
              </a:rPr>
              <a:t>＝ Ｓｐｒｉｎｇ Ｆｒａｍｅｗｏｒｋ </a:t>
            </a:r>
            <a:r>
              <a:rPr lang="ja-JP" altLang="en-US" dirty="0">
                <a:latin typeface="HGP創英角ｺﾞｼｯｸUB" pitchFamily="50" charset="-128"/>
                <a:ea typeface="HGP創英角ｺﾞｼｯｸUB" pitchFamily="50" charset="-128"/>
              </a:rPr>
              <a:t>＝</a:t>
            </a:r>
            <a:r>
              <a:rPr lang="en-US" altLang="ja-JP" sz="4000" dirty="0" smtClean="0">
                <a:latin typeface="HGP創英角ｺﾞｼｯｸUB" pitchFamily="50" charset="-128"/>
                <a:ea typeface="HGP創英角ｺﾞｼｯｸUB" pitchFamily="50" charset="-128"/>
              </a:rPr>
              <a:t/>
            </a:r>
            <a:br>
              <a:rPr lang="en-US" altLang="ja-JP" sz="4000" dirty="0" smtClean="0">
                <a:latin typeface="HGP創英角ｺﾞｼｯｸUB" pitchFamily="50" charset="-128"/>
                <a:ea typeface="HGP創英角ｺﾞｼｯｸUB" pitchFamily="50" charset="-128"/>
              </a:rPr>
            </a:br>
            <a:r>
              <a:rPr lang="en-US" altLang="ja-JP" sz="4000" dirty="0">
                <a:latin typeface="HGP創英角ｺﾞｼｯｸUB" pitchFamily="50" charset="-128"/>
                <a:ea typeface="HGP創英角ｺﾞｼｯｸUB" pitchFamily="50" charset="-128"/>
              </a:rPr>
              <a:t/>
            </a:r>
            <a:br>
              <a:rPr lang="en-US" altLang="ja-JP" sz="4000" dirty="0">
                <a:latin typeface="HGP創英角ｺﾞｼｯｸUB" pitchFamily="50" charset="-128"/>
                <a:ea typeface="HGP創英角ｺﾞｼｯｸUB" pitchFamily="50" charset="-128"/>
              </a:rPr>
            </a:br>
            <a:r>
              <a:rPr lang="ja-JP" altLang="en-US" sz="4000" dirty="0" smtClean="0">
                <a:latin typeface="HGP創英角ｺﾞｼｯｸUB" pitchFamily="50" charset="-128"/>
                <a:ea typeface="HGP創英角ｺﾞｼｯｸUB" pitchFamily="50" charset="-128"/>
              </a:rPr>
              <a:t>研修資料１</a:t>
            </a:r>
          </a:p>
        </p:txBody>
      </p:sp>
      <p:sp>
        <p:nvSpPr>
          <p:cNvPr id="2051" name="Rectangle 3"/>
          <p:cNvSpPr>
            <a:spLocks noGrp="1" noChangeArrowheads="1"/>
          </p:cNvSpPr>
          <p:nvPr>
            <p:ph type="subTitle" idx="1"/>
          </p:nvPr>
        </p:nvSpPr>
        <p:spPr>
          <a:xfrm>
            <a:off x="1371600" y="4488109"/>
            <a:ext cx="6400800" cy="647453"/>
          </a:xfrm>
        </p:spPr>
        <p:txBody>
          <a:bodyPr rtlCol="0">
            <a:noAutofit/>
          </a:bodyPr>
          <a:lstStyle/>
          <a:p>
            <a:pPr eaLnBrk="1" fontAlgn="auto" hangingPunct="1">
              <a:lnSpc>
                <a:spcPct val="80000"/>
              </a:lnSpc>
              <a:spcAft>
                <a:spcPts val="0"/>
              </a:spcAft>
              <a:buFont typeface="Arial" pitchFamily="34" charset="0"/>
              <a:buNone/>
              <a:defRPr/>
            </a:pPr>
            <a:r>
              <a:rPr lang="en-US" altLang="ja-JP" sz="2000" dirty="0" smtClean="0">
                <a:latin typeface="HGP創英角ｺﾞｼｯｸUB" pitchFamily="50" charset="-128"/>
                <a:ea typeface="HGP創英角ｺﾞｼｯｸUB" pitchFamily="50" charset="-128"/>
              </a:rPr>
              <a:t>2016</a:t>
            </a:r>
            <a:r>
              <a:rPr lang="ja-JP" altLang="en-US" sz="2000" dirty="0" smtClean="0">
                <a:solidFill>
                  <a:schemeClr val="tx1"/>
                </a:solidFill>
                <a:latin typeface="HGP創英角ｺﾞｼｯｸUB" pitchFamily="50" charset="-128"/>
                <a:ea typeface="HGP創英角ｺﾞｼｯｸUB" pitchFamily="50" charset="-128"/>
              </a:rPr>
              <a:t>年 </a:t>
            </a:r>
            <a:r>
              <a:rPr lang="en-US" altLang="ja-JP" sz="2000" dirty="0" smtClean="0">
                <a:solidFill>
                  <a:schemeClr val="tx1"/>
                </a:solidFill>
                <a:latin typeface="HGP創英角ｺﾞｼｯｸUB" pitchFamily="50" charset="-128"/>
                <a:ea typeface="HGP創英角ｺﾞｼｯｸUB" pitchFamily="50" charset="-128"/>
              </a:rPr>
              <a:t>11</a:t>
            </a:r>
            <a:r>
              <a:rPr lang="ja-JP" altLang="en-US" sz="2000" dirty="0" smtClean="0">
                <a:solidFill>
                  <a:schemeClr val="tx1"/>
                </a:solidFill>
                <a:latin typeface="HGP創英角ｺﾞｼｯｸUB" pitchFamily="50" charset="-128"/>
                <a:ea typeface="HGP創英角ｺﾞｼｯｸUB" pitchFamily="50" charset="-128"/>
              </a:rPr>
              <a:t>月</a:t>
            </a:r>
            <a:r>
              <a:rPr lang="en-US" altLang="ja-JP" sz="2000" dirty="0" smtClean="0">
                <a:solidFill>
                  <a:schemeClr val="tx1"/>
                </a:solidFill>
                <a:latin typeface="HGP創英角ｺﾞｼｯｸUB" pitchFamily="50" charset="-128"/>
                <a:ea typeface="HGP創英角ｺﾞｼｯｸUB" pitchFamily="50" charset="-128"/>
              </a:rPr>
              <a:t>30</a:t>
            </a:r>
            <a:r>
              <a:rPr lang="ja-JP" altLang="en-US" sz="2000" dirty="0" smtClean="0">
                <a:solidFill>
                  <a:schemeClr val="tx1"/>
                </a:solidFill>
                <a:latin typeface="HGP創英角ｺﾞｼｯｸUB" pitchFamily="50" charset="-128"/>
                <a:ea typeface="HGP創英角ｺﾞｼｯｸUB" pitchFamily="50" charset="-128"/>
              </a:rPr>
              <a:t>日</a:t>
            </a:r>
            <a:endParaRPr lang="en-US" altLang="ja-JP" sz="2000" dirty="0" smtClean="0">
              <a:solidFill>
                <a:schemeClr val="tx1"/>
              </a:solidFill>
              <a:latin typeface="HGP創英角ｺﾞｼｯｸUB" pitchFamily="50" charset="-128"/>
              <a:ea typeface="HGP創英角ｺﾞｼｯｸUB" pitchFamily="50" charset="-128"/>
            </a:endParaRPr>
          </a:p>
          <a:p>
            <a:pPr eaLnBrk="1" fontAlgn="auto" hangingPunct="1">
              <a:lnSpc>
                <a:spcPct val="80000"/>
              </a:lnSpc>
              <a:spcAft>
                <a:spcPts val="0"/>
              </a:spcAft>
              <a:defRPr/>
            </a:pPr>
            <a:r>
              <a:rPr lang="en-US" altLang="ja-JP" sz="2000" dirty="0" smtClean="0">
                <a:latin typeface="HGP創英角ｺﾞｼｯｸUB" pitchFamily="50" charset="-128"/>
                <a:ea typeface="HGP創英角ｺﾞｼｯｸUB" pitchFamily="50" charset="-128"/>
              </a:rPr>
              <a:t>CSP</a:t>
            </a:r>
            <a:r>
              <a:rPr lang="ja-JP" altLang="en-US" sz="2000" dirty="0" smtClean="0">
                <a:latin typeface="HGP創英角ｺﾞｼｯｸUB" pitchFamily="50" charset="-128"/>
                <a:ea typeface="HGP創英角ｺﾞｼｯｸUB" pitchFamily="50" charset="-128"/>
              </a:rPr>
              <a:t> 長住</a:t>
            </a:r>
            <a:endParaRPr lang="ja-JP" altLang="en-US" sz="2000" dirty="0">
              <a:latin typeface="HGP創英角ｺﾞｼｯｸUB" pitchFamily="50" charset="-128"/>
              <a:ea typeface="HGP創英角ｺﾞｼｯｸUB" pitchFamily="50" charset="-128"/>
            </a:endParaRPr>
          </a:p>
        </p:txBody>
      </p:sp>
      <p:sp>
        <p:nvSpPr>
          <p:cNvPr id="4101" name="Line 276"/>
          <p:cNvSpPr>
            <a:spLocks noChangeShapeType="1"/>
          </p:cNvSpPr>
          <p:nvPr/>
        </p:nvSpPr>
        <p:spPr bwMode="auto">
          <a:xfrm>
            <a:off x="2133600" y="152400"/>
            <a:ext cx="609600" cy="228600"/>
          </a:xfrm>
          <a:prstGeom prst="line">
            <a:avLst/>
          </a:prstGeom>
          <a:noFill/>
          <a:ln w="9525">
            <a:noFill/>
            <a:round/>
            <a:headEnd/>
            <a:tailEnd/>
          </a:ln>
        </p:spPr>
        <p:txBody>
          <a:bodyPr/>
          <a:lstStyle/>
          <a:p>
            <a:endParaRPr lang="ja-JP" altLang="en-US" dirty="0"/>
          </a:p>
        </p:txBody>
      </p:sp>
      <p:sp>
        <p:nvSpPr>
          <p:cNvPr id="4102" name="Freeform 277"/>
          <p:cNvSpPr>
            <a:spLocks/>
          </p:cNvSpPr>
          <p:nvPr/>
        </p:nvSpPr>
        <p:spPr bwMode="auto">
          <a:xfrm>
            <a:off x="0" y="76200"/>
            <a:ext cx="5334000" cy="762000"/>
          </a:xfrm>
          <a:custGeom>
            <a:avLst/>
            <a:gdLst>
              <a:gd name="T0" fmla="*/ 0 w 3360"/>
              <a:gd name="T1" fmla="*/ 2147483647 h 480"/>
              <a:gd name="T2" fmla="*/ 2147483647 w 3360"/>
              <a:gd name="T3" fmla="*/ 2147483647 h 480"/>
              <a:gd name="T4" fmla="*/ 2147483647 w 3360"/>
              <a:gd name="T5" fmla="*/ 0 h 480"/>
              <a:gd name="T6" fmla="*/ 2147483647 w 3360"/>
              <a:gd name="T7" fmla="*/ 0 h 480"/>
              <a:gd name="T8" fmla="*/ 0 60000 65536"/>
              <a:gd name="T9" fmla="*/ 0 60000 65536"/>
              <a:gd name="T10" fmla="*/ 0 60000 65536"/>
              <a:gd name="T11" fmla="*/ 0 60000 65536"/>
              <a:gd name="T12" fmla="*/ 0 w 3360"/>
              <a:gd name="T13" fmla="*/ 0 h 480"/>
              <a:gd name="T14" fmla="*/ 3360 w 3360"/>
              <a:gd name="T15" fmla="*/ 480 h 480"/>
            </a:gdLst>
            <a:ahLst/>
            <a:cxnLst>
              <a:cxn ang="T8">
                <a:pos x="T0" y="T1"/>
              </a:cxn>
              <a:cxn ang="T9">
                <a:pos x="T2" y="T3"/>
              </a:cxn>
              <a:cxn ang="T10">
                <a:pos x="T4" y="T5"/>
              </a:cxn>
              <a:cxn ang="T11">
                <a:pos x="T6" y="T7"/>
              </a:cxn>
            </a:cxnLst>
            <a:rect l="T12" t="T13" r="T14" b="T15"/>
            <a:pathLst>
              <a:path w="3360" h="480">
                <a:moveTo>
                  <a:pt x="0" y="480"/>
                </a:moveTo>
                <a:lnTo>
                  <a:pt x="1248" y="480"/>
                </a:lnTo>
                <a:lnTo>
                  <a:pt x="1728" y="0"/>
                </a:lnTo>
                <a:lnTo>
                  <a:pt x="3360" y="0"/>
                </a:lnTo>
              </a:path>
            </a:pathLst>
          </a:custGeom>
          <a:noFill/>
          <a:ln w="9525">
            <a:noFill/>
            <a:round/>
            <a:headEnd/>
            <a:tailEnd/>
          </a:ln>
        </p:spPr>
        <p:txBody>
          <a:bodyPr/>
          <a:lstStyle/>
          <a:p>
            <a:endParaRPr lang="ja-JP" altLang="en-US" sz="2000" dirty="0"/>
          </a:p>
        </p:txBody>
      </p:sp>
      <p:sp>
        <p:nvSpPr>
          <p:cNvPr id="4103" name="Rectangle 319"/>
          <p:cNvSpPr>
            <a:spLocks noChangeArrowheads="1"/>
          </p:cNvSpPr>
          <p:nvPr/>
        </p:nvSpPr>
        <p:spPr bwMode="auto">
          <a:xfrm>
            <a:off x="0" y="0"/>
            <a:ext cx="9144000" cy="636588"/>
          </a:xfrm>
          <a:prstGeom prst="rect">
            <a:avLst/>
          </a:prstGeom>
          <a:solidFill>
            <a:srgbClr val="0033CC"/>
          </a:solidFill>
          <a:ln w="9525">
            <a:noFill/>
            <a:miter lim="800000"/>
            <a:headEnd/>
            <a:tailEnd/>
          </a:ln>
        </p:spPr>
        <p:txBody>
          <a:bodyPr wrap="none" anchor="ctr"/>
          <a:lstStyle/>
          <a:p>
            <a:pPr algn="ctr"/>
            <a:endParaRPr lang="ja-JP" altLang="ja-JP" sz="1200" dirty="0"/>
          </a:p>
        </p:txBody>
      </p:sp>
      <p:sp>
        <p:nvSpPr>
          <p:cNvPr id="4104" name="Rectangle 355"/>
          <p:cNvSpPr>
            <a:spLocks noChangeArrowheads="1"/>
          </p:cNvSpPr>
          <p:nvPr/>
        </p:nvSpPr>
        <p:spPr bwMode="auto">
          <a:xfrm>
            <a:off x="0" y="6324600"/>
            <a:ext cx="9144000" cy="533400"/>
          </a:xfrm>
          <a:prstGeom prst="rect">
            <a:avLst/>
          </a:prstGeom>
          <a:solidFill>
            <a:srgbClr val="0033CC"/>
          </a:solidFill>
          <a:ln w="9525">
            <a:noFill/>
            <a:miter lim="800000"/>
            <a:headEnd/>
            <a:tailEnd/>
          </a:ln>
        </p:spPr>
        <p:txBody>
          <a:bodyPr wrap="none" anchor="ctr"/>
          <a:lstStyle/>
          <a:p>
            <a:endParaRPr lang="ja-JP" altLang="en-US" sz="2000" dirty="0"/>
          </a:p>
        </p:txBody>
      </p:sp>
      <p:pic>
        <p:nvPicPr>
          <p:cNvPr id="4105" name="Picture 356" descr="ci_j_b"/>
          <p:cNvPicPr>
            <a:picLocks noChangeAspect="1" noChangeArrowheads="1"/>
          </p:cNvPicPr>
          <p:nvPr/>
        </p:nvPicPr>
        <p:blipFill>
          <a:blip r:embed="rId3" cstate="print"/>
          <a:srcRect/>
          <a:stretch>
            <a:fillRect/>
          </a:stretch>
        </p:blipFill>
        <p:spPr bwMode="auto">
          <a:xfrm>
            <a:off x="0" y="6308725"/>
            <a:ext cx="1295400" cy="549275"/>
          </a:xfrm>
          <a:prstGeom prst="rect">
            <a:avLst/>
          </a:prstGeom>
          <a:noFill/>
          <a:ln w="9525">
            <a:noFill/>
            <a:miter lim="800000"/>
            <a:headEnd/>
            <a:tailEnd/>
          </a:ln>
        </p:spPr>
      </p:pic>
      <p:pic>
        <p:nvPicPr>
          <p:cNvPr id="4106" name="Picture 360" descr="社名ロゴ"/>
          <p:cNvPicPr>
            <a:picLocks noChangeAspect="1" noChangeArrowheads="1"/>
          </p:cNvPicPr>
          <p:nvPr/>
        </p:nvPicPr>
        <p:blipFill>
          <a:blip r:embed="rId4" cstate="print"/>
          <a:srcRect/>
          <a:stretch>
            <a:fillRect/>
          </a:stretch>
        </p:blipFill>
        <p:spPr bwMode="auto">
          <a:xfrm>
            <a:off x="2743200" y="5305425"/>
            <a:ext cx="3657600" cy="561975"/>
          </a:xfrm>
          <a:prstGeom prst="rect">
            <a:avLst/>
          </a:prstGeom>
          <a:noFill/>
          <a:ln w="9525">
            <a:noFill/>
            <a:miter lim="800000"/>
            <a:headEnd/>
            <a:tailEnd/>
          </a:ln>
        </p:spPr>
      </p:pic>
      <p:sp>
        <p:nvSpPr>
          <p:cNvPr id="4107" name="Text Box 411"/>
          <p:cNvSpPr txBox="1">
            <a:spLocks noChangeArrowheads="1"/>
          </p:cNvSpPr>
          <p:nvPr/>
        </p:nvSpPr>
        <p:spPr bwMode="auto">
          <a:xfrm>
            <a:off x="6298417" y="6664325"/>
            <a:ext cx="2707471" cy="138499"/>
          </a:xfrm>
          <a:prstGeom prst="rect">
            <a:avLst/>
          </a:prstGeom>
          <a:noFill/>
          <a:ln w="9525">
            <a:noFill/>
            <a:miter lim="800000"/>
            <a:headEnd/>
            <a:tailEnd/>
          </a:ln>
        </p:spPr>
        <p:txBody>
          <a:bodyPr wrap="none" lIns="0" tIns="0" rIns="0" bIns="0">
            <a:spAutoFit/>
          </a:bodyPr>
          <a:lstStyle/>
          <a:p>
            <a:pPr algn="r"/>
            <a:r>
              <a:rPr lang="en-US" altLang="ja-JP" sz="900" i="1" dirty="0">
                <a:solidFill>
                  <a:schemeClr val="bg1"/>
                </a:solidFill>
                <a:latin typeface="Times New Roman" pitchFamily="18" charset="0"/>
                <a:ea typeface="ＭＳ Ｐゴシック" pitchFamily="50" charset="-128"/>
              </a:rPr>
              <a:t>Copyright© </a:t>
            </a:r>
            <a:r>
              <a:rPr lang="en-US" altLang="ja-JP" sz="900" i="1" dirty="0" smtClean="0">
                <a:solidFill>
                  <a:schemeClr val="bg1"/>
                </a:solidFill>
                <a:latin typeface="Times New Roman" pitchFamily="18" charset="0"/>
                <a:ea typeface="ＭＳ Ｐゴシック" pitchFamily="50" charset="-128"/>
              </a:rPr>
              <a:t>2016 </a:t>
            </a:r>
            <a:r>
              <a:rPr lang="en-US" altLang="ja-JP" sz="900" i="1" dirty="0">
                <a:solidFill>
                  <a:schemeClr val="bg1"/>
                </a:solidFill>
                <a:latin typeface="Times New Roman" pitchFamily="18" charset="0"/>
                <a:ea typeface="ＭＳ Ｐゴシック" pitchFamily="50" charset="-128"/>
              </a:rPr>
              <a:t>NTT Advanced Technology Corporation</a:t>
            </a:r>
          </a:p>
        </p:txBody>
      </p:sp>
      <p:sp>
        <p:nvSpPr>
          <p:cNvPr id="4108" name="AutoShape 416"/>
          <p:cNvSpPr>
            <a:spLocks noChangeArrowheads="1"/>
          </p:cNvSpPr>
          <p:nvPr/>
        </p:nvSpPr>
        <p:spPr bwMode="auto">
          <a:xfrm>
            <a:off x="7380288" y="115888"/>
            <a:ext cx="1655762" cy="433387"/>
          </a:xfrm>
          <a:prstGeom prst="roundRect">
            <a:avLst>
              <a:gd name="adj" fmla="val 16667"/>
            </a:avLst>
          </a:prstGeom>
          <a:solidFill>
            <a:schemeClr val="bg1"/>
          </a:solidFill>
          <a:ln w="9525">
            <a:solidFill>
              <a:schemeClr val="tx1"/>
            </a:solidFill>
            <a:round/>
            <a:headEnd/>
            <a:tailEnd/>
          </a:ln>
        </p:spPr>
        <p:txBody>
          <a:bodyPr wrap="none" anchor="ctr"/>
          <a:lstStyle/>
          <a:p>
            <a:pPr algn="ctr"/>
            <a:r>
              <a:rPr lang="ja-JP" altLang="en-US" sz="2000" dirty="0">
                <a:ea typeface="HGP創英角ｺﾞｼｯｸUB" pitchFamily="50" charset="-128"/>
              </a:rPr>
              <a:t>関係者</a:t>
            </a:r>
            <a:r>
              <a:rPr lang="ja-JP" altLang="en-US" sz="2000" dirty="0" smtClean="0">
                <a:ea typeface="HGP創英角ｺﾞｼｯｸUB" pitchFamily="50" charset="-128"/>
              </a:rPr>
              <a:t>限り</a:t>
            </a:r>
            <a:endParaRPr lang="ja-JP" altLang="en-US" sz="2000" dirty="0">
              <a:ea typeface="HGP創英角ｺﾞｼｯｸUB" pitchFamily="50" charset="-128"/>
            </a:endParaRPr>
          </a:p>
        </p:txBody>
      </p:sp>
    </p:spTree>
    <p:extLst>
      <p:ext uri="{BB962C8B-B14F-4D97-AF65-F5344CB8AC3E}">
        <p14:creationId xmlns:p14="http://schemas.microsoft.com/office/powerpoint/2010/main" val="3488541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latin typeface="HGP創英角ｺﾞｼｯｸUB" pitchFamily="50" charset="-128"/>
                <a:ea typeface="HGP創英角ｺﾞｼｯｸUB" pitchFamily="50" charset="-128"/>
              </a:rPr>
              <a:t>学習</a:t>
            </a:r>
            <a:r>
              <a:rPr lang="ja-JP" altLang="en-US" sz="3600" dirty="0" smtClean="0">
                <a:latin typeface="HGP創英角ｺﾞｼｯｸUB" pitchFamily="50" charset="-128"/>
                <a:ea typeface="HGP創英角ｺﾞｼｯｸUB" pitchFamily="50" charset="-128"/>
              </a:rPr>
              <a:t>ステップ</a:t>
            </a:r>
            <a:endParaRPr lang="en-US" altLang="ja-JP" sz="3600" dirty="0">
              <a:latin typeface="HGP創英角ｺﾞｼｯｸUB" pitchFamily="50" charset="-128"/>
              <a:ea typeface="HGP創英角ｺﾞｼｯｸUB" pitchFamily="50" charset="-128"/>
            </a:endParaRPr>
          </a:p>
        </p:txBody>
      </p:sp>
      <p:sp>
        <p:nvSpPr>
          <p:cNvPr id="2052" name="Rectangle 3"/>
          <p:cNvSpPr>
            <a:spLocks noGrp="1" noChangeArrowheads="1"/>
          </p:cNvSpPr>
          <p:nvPr>
            <p:ph type="body" idx="1"/>
          </p:nvPr>
        </p:nvSpPr>
        <p:spPr>
          <a:xfrm>
            <a:off x="395536" y="836712"/>
            <a:ext cx="8353425" cy="5328692"/>
          </a:xfrm>
        </p:spPr>
        <p:txBody>
          <a:bodyPr/>
          <a:lstStyle/>
          <a:p>
            <a:pPr marL="0" indent="0" eaLnBrk="1" hangingPunct="1">
              <a:buNone/>
            </a:pPr>
            <a:r>
              <a:rPr lang="en-US" altLang="ja-JP" sz="2400" dirty="0" smtClean="0">
                <a:latin typeface="HGP創英角ｺﾞｼｯｸUB" pitchFamily="50" charset="-128"/>
                <a:ea typeface="HGP創英角ｺﾞｼｯｸUB" pitchFamily="50" charset="-128"/>
              </a:rPr>
              <a:t>STEP00</a:t>
            </a:r>
            <a:r>
              <a:rPr lang="ja-JP" altLang="en-US" sz="2400" dirty="0" smtClean="0">
                <a:latin typeface="HGP創英角ｺﾞｼｯｸUB" pitchFamily="50" charset="-128"/>
                <a:ea typeface="HGP創英角ｺﾞｼｯｸUB" pitchFamily="50" charset="-128"/>
              </a:rPr>
              <a:t>： </a:t>
            </a:r>
            <a:r>
              <a:rPr lang="ja-JP" altLang="en-US" sz="2400" dirty="0">
                <a:latin typeface="HGP創英角ｺﾞｼｯｸUB" pitchFamily="50" charset="-128"/>
                <a:ea typeface="HGP創英角ｺﾞｼｯｸUB" pitchFamily="50" charset="-128"/>
              </a:rPr>
              <a:t>はじめに</a:t>
            </a:r>
            <a:endParaRPr lang="en-US" altLang="ja-JP" sz="2400" dirty="0" smtClean="0">
              <a:latin typeface="HGP創英角ｺﾞｼｯｸUB" pitchFamily="50" charset="-128"/>
              <a:ea typeface="HGP創英角ｺﾞｼｯｸUB" pitchFamily="50" charset="-128"/>
            </a:endParaRPr>
          </a:p>
          <a:p>
            <a:pPr marL="0" indent="0" eaLnBrk="1" hangingPunct="1">
              <a:buNone/>
            </a:pPr>
            <a:r>
              <a:rPr lang="en-US" altLang="ja-JP" sz="2400" dirty="0" smtClean="0">
                <a:latin typeface="HGP創英角ｺﾞｼｯｸUB" pitchFamily="50" charset="-128"/>
                <a:ea typeface="HGP創英角ｺﾞｼｯｸUB" pitchFamily="50" charset="-128"/>
              </a:rPr>
              <a:t>STEP01</a:t>
            </a:r>
            <a:r>
              <a:rPr lang="ja-JP" altLang="en-US" sz="2400" dirty="0" smtClean="0">
                <a:latin typeface="HGP創英角ｺﾞｼｯｸUB" pitchFamily="50" charset="-128"/>
                <a:ea typeface="HGP創英角ｺﾞｼｯｸUB" pitchFamily="50" charset="-128"/>
              </a:rPr>
              <a:t>： 開発環境構築 ＋ </a:t>
            </a:r>
            <a:r>
              <a:rPr lang="en-US" altLang="ja-JP" sz="2400" dirty="0" smtClean="0">
                <a:latin typeface="HGP創英角ｺﾞｼｯｸUB" pitchFamily="50" charset="-128"/>
                <a:ea typeface="HGP創英角ｺﾞｼｯｸUB" pitchFamily="50" charset="-128"/>
              </a:rPr>
              <a:t>『Hello</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World』</a:t>
            </a:r>
          </a:p>
          <a:p>
            <a:pPr marL="0" indent="0" eaLnBrk="1" hangingPunct="1">
              <a:buNone/>
            </a:pPr>
            <a:r>
              <a:rPr lang="en-US" altLang="ja-JP" sz="2400" dirty="0" smtClean="0">
                <a:latin typeface="HGP創英角ｺﾞｼｯｸUB" pitchFamily="50" charset="-128"/>
                <a:ea typeface="HGP創英角ｺﾞｼｯｸUB" pitchFamily="50" charset="-128"/>
              </a:rPr>
              <a:t>STEP02</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Spring</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MVC</a:t>
            </a:r>
            <a:r>
              <a:rPr lang="ja-JP" altLang="en-US" sz="2400" dirty="0" smtClean="0">
                <a:latin typeface="HGP創英角ｺﾞｼｯｸUB" pitchFamily="50" charset="-128"/>
                <a:ea typeface="HGP創英角ｺﾞｼｯｸUB" pitchFamily="50" charset="-128"/>
              </a:rPr>
              <a:t> による画面遷移</a:t>
            </a:r>
            <a:endParaRPr lang="en-US" altLang="ja-JP" sz="2400" dirty="0" smtClean="0">
              <a:latin typeface="HGP創英角ｺﾞｼｯｸUB" pitchFamily="50" charset="-128"/>
              <a:ea typeface="HGP創英角ｺﾞｼｯｸUB" pitchFamily="50" charset="-128"/>
            </a:endParaRPr>
          </a:p>
          <a:p>
            <a:pPr marL="0" indent="0" eaLnBrk="1" hangingPunct="1">
              <a:buNone/>
            </a:pPr>
            <a:r>
              <a:rPr lang="en-US" altLang="ja-JP" sz="2400" dirty="0" smtClean="0">
                <a:latin typeface="HGP創英角ｺﾞｼｯｸUB" pitchFamily="50" charset="-128"/>
                <a:ea typeface="HGP創英角ｺﾞｼｯｸUB" pitchFamily="50" charset="-128"/>
              </a:rPr>
              <a:t>STEP03</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DI</a:t>
            </a:r>
            <a:r>
              <a:rPr lang="ja-JP" altLang="en-US" sz="2400" dirty="0" smtClean="0">
                <a:latin typeface="HGP創英角ｺﾞｼｯｸUB" pitchFamily="50" charset="-128"/>
                <a:ea typeface="HGP創英角ｺﾞｼｯｸUB" pitchFamily="50" charset="-128"/>
              </a:rPr>
              <a:t>による（えせ）書籍一覧画面</a:t>
            </a:r>
            <a:endParaRPr lang="en-US" altLang="ja-JP" sz="2400" dirty="0">
              <a:latin typeface="HGP創英角ｺﾞｼｯｸUB" pitchFamily="50" charset="-128"/>
              <a:ea typeface="HGP創英角ｺﾞｼｯｸUB" pitchFamily="50" charset="-128"/>
            </a:endParaRPr>
          </a:p>
          <a:p>
            <a:pPr marL="0" indent="0" eaLnBrk="1" hangingPunct="1">
              <a:buNone/>
            </a:pPr>
            <a:r>
              <a:rPr lang="en-US" altLang="ja-JP" sz="2400" dirty="0" smtClean="0">
                <a:latin typeface="HGP創英角ｺﾞｼｯｸUB" pitchFamily="50" charset="-128"/>
                <a:ea typeface="HGP創英角ｺﾞｼｯｸUB" pitchFamily="50" charset="-128"/>
              </a:rPr>
              <a:t>STEP04</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Spring</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JDBC</a:t>
            </a:r>
            <a:r>
              <a:rPr lang="ja-JP" altLang="en-US" sz="2400" dirty="0" smtClean="0">
                <a:latin typeface="HGP創英角ｺﾞｼｯｸUB" pitchFamily="50" charset="-128"/>
                <a:ea typeface="HGP創英角ｺﾞｼｯｸUB" pitchFamily="50" charset="-128"/>
              </a:rPr>
              <a:t>による書籍テーブル検索</a:t>
            </a:r>
            <a:endParaRPr lang="en-US" altLang="ja-JP" sz="2400" dirty="0" smtClean="0">
              <a:latin typeface="HGP創英角ｺﾞｼｯｸUB" pitchFamily="50" charset="-128"/>
              <a:ea typeface="HGP創英角ｺﾞｼｯｸUB" pitchFamily="50" charset="-128"/>
            </a:endParaRPr>
          </a:p>
          <a:p>
            <a:pPr marL="0" indent="0" eaLnBrk="1" hangingPunct="1">
              <a:buNone/>
            </a:pPr>
            <a:r>
              <a:rPr lang="en-US" altLang="ja-JP" sz="2400" dirty="0" smtClean="0">
                <a:latin typeface="HGP創英角ｺﾞｼｯｸUB" pitchFamily="50" charset="-128"/>
                <a:ea typeface="HGP創英角ｺﾞｼｯｸUB" pitchFamily="50" charset="-128"/>
              </a:rPr>
              <a:t>STEP05</a:t>
            </a:r>
            <a:r>
              <a:rPr lang="ja-JP" altLang="en-US" sz="2400" dirty="0" smtClean="0">
                <a:latin typeface="HGP創英角ｺﾞｼｯｸUB" pitchFamily="50" charset="-128"/>
                <a:ea typeface="HGP創英角ｺﾞｼｯｸUB" pitchFamily="50" charset="-128"/>
              </a:rPr>
              <a:t>： </a:t>
            </a:r>
            <a:r>
              <a:rPr lang="en-US" altLang="ja-JP" sz="2400" dirty="0">
                <a:latin typeface="HGP創英角ｺﾞｼｯｸUB" pitchFamily="50" charset="-128"/>
                <a:ea typeface="HGP創英角ｺﾞｼｯｸUB" pitchFamily="50" charset="-128"/>
              </a:rPr>
              <a:t>Spring</a:t>
            </a:r>
            <a:r>
              <a:rPr lang="ja-JP" altLang="en-US" sz="2400" dirty="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JDBC</a:t>
            </a:r>
            <a:r>
              <a:rPr lang="ja-JP" altLang="en-US" sz="2400" dirty="0" smtClean="0">
                <a:latin typeface="HGP創英角ｺﾞｼｯｸUB" pitchFamily="50" charset="-128"/>
                <a:ea typeface="HGP創英角ｺﾞｼｯｸUB" pitchFamily="50" charset="-128"/>
              </a:rPr>
              <a:t>による書籍テーブル更新</a:t>
            </a:r>
            <a:endParaRPr lang="en-US" altLang="ja-JP" sz="2400" dirty="0" smtClean="0">
              <a:latin typeface="HGP創英角ｺﾞｼｯｸUB" pitchFamily="50" charset="-128"/>
              <a:ea typeface="HGP創英角ｺﾞｼｯｸUB" pitchFamily="50" charset="-128"/>
            </a:endParaRPr>
          </a:p>
          <a:p>
            <a:pPr marL="0" indent="0" eaLnBrk="1" hangingPunct="1">
              <a:buNone/>
            </a:pPr>
            <a:r>
              <a:rPr lang="en-US" altLang="ja-JP" sz="2400" dirty="0" smtClean="0">
                <a:latin typeface="HGP創英角ｺﾞｼｯｸUB" pitchFamily="50" charset="-128"/>
                <a:ea typeface="HGP創英角ｺﾞｼｯｸUB" pitchFamily="50" charset="-128"/>
              </a:rPr>
              <a:t>STEP06</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Validation</a:t>
            </a:r>
            <a:r>
              <a:rPr lang="ja-JP" altLang="en-US" sz="2400" dirty="0" smtClean="0">
                <a:latin typeface="HGP創英角ｺﾞｼｯｸUB" pitchFamily="50" charset="-128"/>
                <a:ea typeface="HGP創英角ｺﾞｼｯｸUB" pitchFamily="50" charset="-128"/>
              </a:rPr>
              <a:t> 実装と日本語などの対策</a:t>
            </a:r>
            <a:endParaRPr lang="en-US" altLang="ja-JP" sz="2400" dirty="0">
              <a:latin typeface="HGP創英角ｺﾞｼｯｸUB" pitchFamily="50" charset="-128"/>
              <a:ea typeface="HGP創英角ｺﾞｼｯｸUB" pitchFamily="50" charset="-128"/>
            </a:endParaRPr>
          </a:p>
          <a:p>
            <a:pPr marL="0" indent="0" eaLnBrk="1" hangingPunct="1">
              <a:buNone/>
            </a:pPr>
            <a:r>
              <a:rPr lang="en-US" altLang="ja-JP" sz="2400" dirty="0" smtClean="0">
                <a:latin typeface="HGP創英角ｺﾞｼｯｸUB" pitchFamily="50" charset="-128"/>
                <a:ea typeface="HGP創英角ｺﾞｼｯｸUB" pitchFamily="50" charset="-128"/>
              </a:rPr>
              <a:t>STEP07</a:t>
            </a:r>
            <a:r>
              <a:rPr lang="ja-JP" altLang="en-US" sz="2400" dirty="0" smtClean="0">
                <a:latin typeface="HGP創英角ｺﾞｼｯｸUB" pitchFamily="50" charset="-128"/>
                <a:ea typeface="HGP創英角ｺﾞｼｯｸUB" pitchFamily="50" charset="-128"/>
              </a:rPr>
              <a:t>： 例外のハンドリング</a:t>
            </a:r>
            <a:endParaRPr lang="en-US" altLang="ja-JP" sz="2400" dirty="0">
              <a:latin typeface="HGP創英角ｺﾞｼｯｸUB" pitchFamily="50" charset="-128"/>
              <a:ea typeface="HGP創英角ｺﾞｼｯｸUB" pitchFamily="50" charset="-128"/>
            </a:endParaRPr>
          </a:p>
          <a:p>
            <a:pPr marL="0" indent="0" eaLnBrk="1" hangingPunct="1">
              <a:buNone/>
            </a:pPr>
            <a:r>
              <a:rPr lang="en-US" altLang="ja-JP" sz="2400" dirty="0" smtClean="0">
                <a:latin typeface="HGP創英角ｺﾞｼｯｸUB" pitchFamily="50" charset="-128"/>
                <a:ea typeface="HGP創英角ｺﾞｼｯｸUB" pitchFamily="50" charset="-128"/>
              </a:rPr>
              <a:t>STEP08</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AOP</a:t>
            </a:r>
            <a:r>
              <a:rPr lang="ja-JP" altLang="en-US" sz="2400" dirty="0" smtClean="0">
                <a:latin typeface="HGP創英角ｺﾞｼｯｸUB" pitchFamily="50" charset="-128"/>
                <a:ea typeface="HGP創英角ｺﾞｼｯｸUB" pitchFamily="50" charset="-128"/>
              </a:rPr>
              <a:t>による走行ログ出力</a:t>
            </a:r>
            <a:endParaRPr lang="en-US" altLang="ja-JP" sz="2400" dirty="0" smtClean="0">
              <a:latin typeface="HGP創英角ｺﾞｼｯｸUB" pitchFamily="50" charset="-128"/>
              <a:ea typeface="HGP創英角ｺﾞｼｯｸUB" pitchFamily="50" charset="-128"/>
            </a:endParaRPr>
          </a:p>
          <a:p>
            <a:pPr marL="0" indent="0" eaLnBrk="1" hangingPunct="1">
              <a:buNone/>
            </a:pPr>
            <a:r>
              <a:rPr lang="en-US" altLang="ja-JP" sz="2400" dirty="0" smtClean="0">
                <a:latin typeface="HGP創英角ｺﾞｼｯｸUB" pitchFamily="50" charset="-128"/>
                <a:ea typeface="HGP創英角ｺﾞｼｯｸUB" pitchFamily="50" charset="-128"/>
              </a:rPr>
              <a:t>STEP09</a:t>
            </a:r>
            <a:r>
              <a:rPr lang="ja-JP" altLang="en-US" sz="2400" dirty="0" smtClean="0">
                <a:latin typeface="HGP創英角ｺﾞｼｯｸUB" pitchFamily="50" charset="-128"/>
                <a:ea typeface="HGP創英角ｺﾞｼｯｸUB" pitchFamily="50" charset="-128"/>
              </a:rPr>
              <a:t>： </a:t>
            </a:r>
            <a:r>
              <a:rPr lang="en-US" altLang="ja-JP" sz="2400" dirty="0" err="1" smtClean="0">
                <a:latin typeface="HGP創英角ｺﾞｼｯｸUB" pitchFamily="50" charset="-128"/>
                <a:ea typeface="HGP創英角ｺﾞｼｯｸUB" pitchFamily="50" charset="-128"/>
              </a:rPr>
              <a:t>jUnit</a:t>
            </a:r>
            <a:r>
              <a:rPr lang="en-US" altLang="ja-JP" sz="2400" dirty="0" smtClean="0">
                <a:latin typeface="HGP創英角ｺﾞｼｯｸUB" pitchFamily="50" charset="-128"/>
                <a:ea typeface="HGP創英角ｺﾞｼｯｸUB" pitchFamily="50" charset="-128"/>
              </a:rPr>
              <a:t>/Spring/</a:t>
            </a:r>
            <a:r>
              <a:rPr lang="en-US" altLang="ja-JP" sz="2400" dirty="0" err="1" smtClean="0">
                <a:latin typeface="HGP創英角ｺﾞｼｯｸUB" pitchFamily="50" charset="-128"/>
                <a:ea typeface="HGP創英角ｺﾞｼｯｸUB" pitchFamily="50" charset="-128"/>
              </a:rPr>
              <a:t>Mockito</a:t>
            </a:r>
            <a:r>
              <a:rPr lang="ja-JP" altLang="en-US" sz="2400" dirty="0" smtClean="0">
                <a:latin typeface="HGP創英角ｺﾞｼｯｸUB" pitchFamily="50" charset="-128"/>
                <a:ea typeface="HGP創英角ｺﾞｼｯｸUB" pitchFamily="50" charset="-128"/>
              </a:rPr>
              <a:t>を使用したテスト</a:t>
            </a:r>
            <a:endParaRPr lang="en-US" altLang="ja-JP" sz="2400" dirty="0" smtClean="0">
              <a:latin typeface="HGP創英角ｺﾞｼｯｸUB" pitchFamily="50" charset="-128"/>
              <a:ea typeface="HGP創英角ｺﾞｼｯｸUB" pitchFamily="50" charset="-128"/>
            </a:endParaRPr>
          </a:p>
          <a:p>
            <a:pPr marL="0" indent="0" eaLnBrk="1" hangingPunct="1">
              <a:buNone/>
            </a:pPr>
            <a:r>
              <a:rPr lang="en-US" altLang="ja-JP" sz="2400" dirty="0" smtClean="0">
                <a:latin typeface="HGP創英角ｺﾞｼｯｸUB" pitchFamily="50" charset="-128"/>
                <a:ea typeface="HGP創英角ｺﾞｼｯｸUB" pitchFamily="50" charset="-128"/>
              </a:rPr>
              <a:t>STEP10</a:t>
            </a:r>
            <a:r>
              <a:rPr lang="ja-JP" altLang="en-US" sz="2400" dirty="0" smtClean="0">
                <a:latin typeface="HGP創英角ｺﾞｼｯｸUB" pitchFamily="50" charset="-128"/>
                <a:ea typeface="HGP創英角ｺﾞｼｯｸUB" pitchFamily="50" charset="-128"/>
              </a:rPr>
              <a:t>： ログイン認証とトランザクション管理</a:t>
            </a:r>
            <a:endParaRPr lang="en-US" altLang="ja-JP" sz="2400" dirty="0" smtClean="0">
              <a:latin typeface="HGP創英角ｺﾞｼｯｸUB" pitchFamily="50" charset="-128"/>
              <a:ea typeface="HGP創英角ｺﾞｼｯｸUB" pitchFamily="50" charset="-128"/>
            </a:endParaRPr>
          </a:p>
        </p:txBody>
      </p:sp>
      <p:sp>
        <p:nvSpPr>
          <p:cNvPr id="5" name="正方形/長方形 4"/>
          <p:cNvSpPr/>
          <p:nvPr/>
        </p:nvSpPr>
        <p:spPr bwMode="auto">
          <a:xfrm>
            <a:off x="6804248" y="5229200"/>
            <a:ext cx="1440160" cy="540060"/>
          </a:xfrm>
          <a:prstGeom prst="rect">
            <a:avLst/>
          </a:prstGeom>
          <a:solidFill>
            <a:srgbClr val="C00000"/>
          </a:solidFill>
          <a:ln w="952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smtClean="0">
                <a:solidFill>
                  <a:schemeClr val="bg1"/>
                </a:solidFill>
                <a:latin typeface="HG創英角ｺﾞｼｯｸUB" panose="020B0909000000000000" pitchFamily="49" charset="-128"/>
                <a:ea typeface="HG創英角ｺﾞｼｯｸUB" panose="020B0909000000000000" pitchFamily="49" charset="-128"/>
              </a:rPr>
              <a:t>オプショナル</a:t>
            </a:r>
            <a:endParaRPr lang="en-US" altLang="ja-JP" dirty="0" smtClean="0">
              <a:solidFill>
                <a:schemeClr val="bg1"/>
              </a:solidFill>
              <a:latin typeface="HG創英角ｺﾞｼｯｸUB" panose="020B0909000000000000" pitchFamily="49" charset="-128"/>
              <a:ea typeface="HG創英角ｺﾞｼｯｸUB" panose="020B0909000000000000" pitchFamily="49"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bg1"/>
                </a:solidFill>
                <a:effectLst/>
                <a:latin typeface="HG創英角ｺﾞｼｯｸUB" panose="020B0909000000000000" pitchFamily="49" charset="-128"/>
                <a:ea typeface="HG創英角ｺﾞｼｯｸUB" panose="020B0909000000000000" pitchFamily="49" charset="-128"/>
              </a:rPr>
              <a:t>軽く説明します</a:t>
            </a:r>
          </a:p>
        </p:txBody>
      </p:sp>
      <p:cxnSp>
        <p:nvCxnSpPr>
          <p:cNvPr id="3" name="直線矢印コネクタ 2"/>
          <p:cNvCxnSpPr>
            <a:endCxn id="5" idx="1"/>
          </p:cNvCxnSpPr>
          <p:nvPr/>
        </p:nvCxnSpPr>
        <p:spPr bwMode="auto">
          <a:xfrm>
            <a:off x="6300192" y="5499230"/>
            <a:ext cx="504056" cy="0"/>
          </a:xfrm>
          <a:prstGeom prst="straightConnector1">
            <a:avLst/>
          </a:prstGeom>
          <a:solidFill>
            <a:srgbClr val="0033CC"/>
          </a:solidFill>
          <a:ln w="3810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11546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10</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ステップ１</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000" dirty="0">
                <a:solidFill>
                  <a:srgbClr val="99CCFF"/>
                </a:solidFill>
                <a:latin typeface="HGP創英角ｺﾞｼｯｸUB" panose="020B0900000000000000" pitchFamily="50" charset="-128"/>
                <a:ea typeface="HGP創英角ｺﾞｼｯｸUB" panose="020B0900000000000000" pitchFamily="50" charset="-128"/>
              </a:rPr>
              <a:t>開発環境</a:t>
            </a:r>
            <a:r>
              <a:rPr lang="ja-JP" altLang="en-US" sz="4000" dirty="0" smtClean="0">
                <a:solidFill>
                  <a:srgbClr val="99CCFF"/>
                </a:solidFill>
                <a:latin typeface="HGP創英角ｺﾞｼｯｸUB" panose="020B0900000000000000" pitchFamily="50" charset="-128"/>
                <a:ea typeface="HGP創英角ｺﾞｼｯｸUB" panose="020B0900000000000000" pitchFamily="50" charset="-128"/>
              </a:rPr>
              <a:t>構築＋</a:t>
            </a:r>
            <a:r>
              <a:rPr lang="en-US" altLang="ja-JP" sz="4000" dirty="0" smtClean="0">
                <a:solidFill>
                  <a:srgbClr val="99CCFF"/>
                </a:solidFill>
                <a:latin typeface="HGP創英角ｺﾞｼｯｸUB" panose="020B0900000000000000" pitchFamily="50" charset="-128"/>
                <a:ea typeface="HGP創英角ｺﾞｼｯｸUB" panose="020B0900000000000000" pitchFamily="50" charset="-128"/>
              </a:rPr>
              <a:t>『</a:t>
            </a:r>
            <a:r>
              <a:rPr lang="en-US" altLang="ja-JP" sz="4000" dirty="0">
                <a:solidFill>
                  <a:srgbClr val="99CCFF"/>
                </a:solidFill>
                <a:latin typeface="HGP創英角ｺﾞｼｯｸUB" panose="020B0900000000000000" pitchFamily="50" charset="-128"/>
                <a:ea typeface="HGP創英角ｺﾞｼｯｸUB" panose="020B0900000000000000" pitchFamily="50" charset="-128"/>
              </a:rPr>
              <a:t>Hello World』</a:t>
            </a:r>
            <a:endParaRPr lang="ja-JP" altLang="en-US" sz="80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661575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ステップ１／実習テーマ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539552" y="980728"/>
            <a:ext cx="7772400" cy="792088"/>
          </a:xfrm>
        </p:spPr>
        <p:txBody>
          <a:bodyPr/>
          <a:lstStyle/>
          <a:p>
            <a:pPr marL="57150" indent="0" algn="ctr">
              <a:buNone/>
            </a:pPr>
            <a:r>
              <a:rPr lang="ja-JP" altLang="en-US" sz="4000" dirty="0" smtClean="0">
                <a:solidFill>
                  <a:srgbClr val="00B0F0"/>
                </a:solidFill>
                <a:latin typeface="HGP創英角ｺﾞｼｯｸUB" panose="020B0900000000000000" pitchFamily="50" charset="-128"/>
                <a:ea typeface="HGP創英角ｺﾞｼｯｸUB" panose="020B0900000000000000" pitchFamily="50" charset="-128"/>
              </a:rPr>
              <a:t>開発</a:t>
            </a:r>
            <a:r>
              <a:rPr lang="ja-JP" altLang="en-US" sz="4000" dirty="0">
                <a:solidFill>
                  <a:srgbClr val="00B0F0"/>
                </a:solidFill>
                <a:latin typeface="HGP創英角ｺﾞｼｯｸUB" panose="020B0900000000000000" pitchFamily="50" charset="-128"/>
                <a:ea typeface="HGP創英角ｺﾞｼｯｸUB" panose="020B0900000000000000" pitchFamily="50" charset="-128"/>
              </a:rPr>
              <a:t>環境</a:t>
            </a:r>
            <a:r>
              <a:rPr lang="ja-JP" altLang="en-US" sz="4000" dirty="0" smtClean="0">
                <a:solidFill>
                  <a:srgbClr val="00B0F0"/>
                </a:solidFill>
                <a:latin typeface="HGP創英角ｺﾞｼｯｸUB" panose="020B0900000000000000" pitchFamily="50" charset="-128"/>
                <a:ea typeface="HGP創英角ｺﾞｼｯｸUB" panose="020B0900000000000000" pitchFamily="50" charset="-128"/>
              </a:rPr>
              <a:t>構築 ＋</a:t>
            </a:r>
            <a:r>
              <a:rPr lang="en-US" altLang="ja-JP" sz="4000" dirty="0">
                <a:solidFill>
                  <a:srgbClr val="00B0F0"/>
                </a:solidFill>
                <a:latin typeface="HGP創英角ｺﾞｼｯｸUB" panose="020B0900000000000000" pitchFamily="50" charset="-128"/>
                <a:ea typeface="HGP創英角ｺﾞｼｯｸUB" panose="020B0900000000000000" pitchFamily="50" charset="-128"/>
              </a:rPr>
              <a:t>『Hello</a:t>
            </a:r>
            <a:r>
              <a:rPr lang="ja-JP" altLang="en-US" sz="4000" dirty="0">
                <a:solidFill>
                  <a:srgbClr val="00B0F0"/>
                </a:solidFill>
                <a:latin typeface="HGP創英角ｺﾞｼｯｸUB" panose="020B0900000000000000" pitchFamily="50" charset="-128"/>
                <a:ea typeface="HGP創英角ｺﾞｼｯｸUB" panose="020B0900000000000000" pitchFamily="50" charset="-128"/>
              </a:rPr>
              <a:t> </a:t>
            </a:r>
            <a:r>
              <a:rPr lang="en-US" altLang="ja-JP" sz="4000" dirty="0">
                <a:solidFill>
                  <a:srgbClr val="00B0F0"/>
                </a:solidFill>
                <a:latin typeface="HGP創英角ｺﾞｼｯｸUB" panose="020B0900000000000000" pitchFamily="50" charset="-128"/>
                <a:ea typeface="HGP創英角ｺﾞｼｯｸUB" panose="020B0900000000000000" pitchFamily="50" charset="-128"/>
              </a:rPr>
              <a:t>World</a:t>
            </a:r>
            <a:r>
              <a:rPr lang="en-US" altLang="ja-JP" sz="4000" dirty="0" smtClean="0">
                <a:solidFill>
                  <a:srgbClr val="00B0F0"/>
                </a:solidFill>
                <a:latin typeface="HGP創英角ｺﾞｼｯｸUB" panose="020B0900000000000000" pitchFamily="50" charset="-128"/>
                <a:ea typeface="HGP創英角ｺﾞｼｯｸUB" panose="020B0900000000000000" pitchFamily="50" charset="-128"/>
              </a:rPr>
              <a:t>』</a:t>
            </a:r>
            <a:endParaRPr lang="ja-JP" altLang="en-US" sz="4000" dirty="0">
              <a:solidFill>
                <a:srgbClr val="00B0F0"/>
              </a:solidFill>
              <a:latin typeface="HGP創英角ｺﾞｼｯｸUB" panose="020B0900000000000000" pitchFamily="50" charset="-128"/>
              <a:ea typeface="HGP創英角ｺﾞｼｯｸUB" panose="020B0900000000000000" pitchFamily="50" charset="-128"/>
            </a:endParaRPr>
          </a:p>
        </p:txBody>
      </p:sp>
      <p:pic>
        <p:nvPicPr>
          <p:cNvPr id="9" name="図 8"/>
          <p:cNvPicPr>
            <a:picLocks noChangeAspect="1"/>
          </p:cNvPicPr>
          <p:nvPr/>
        </p:nvPicPr>
        <p:blipFill>
          <a:blip r:embed="rId3"/>
          <a:stretch>
            <a:fillRect/>
          </a:stretch>
        </p:blipFill>
        <p:spPr>
          <a:xfrm>
            <a:off x="1619672" y="2276872"/>
            <a:ext cx="5810250" cy="3152775"/>
          </a:xfrm>
          <a:prstGeom prst="rect">
            <a:avLst/>
          </a:prstGeom>
        </p:spPr>
      </p:pic>
    </p:spTree>
    <p:extLst>
      <p:ext uri="{BB962C8B-B14F-4D97-AF65-F5344CB8AC3E}">
        <p14:creationId xmlns:p14="http://schemas.microsoft.com/office/powerpoint/2010/main" val="3361778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ステップ１／実習項目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611560" y="1556792"/>
            <a:ext cx="7772400" cy="3456384"/>
          </a:xfrm>
        </p:spPr>
        <p:txBody>
          <a:bodyPr/>
          <a:lstStyle/>
          <a:p>
            <a:pPr marL="742950" indent="-742950">
              <a:buFont typeface="+mj-lt"/>
              <a:buAutoNum type="arabicPeriod"/>
            </a:pPr>
            <a:r>
              <a:rPr kumimoji="1" lang="ja-JP" altLang="en-US" sz="4000" dirty="0" smtClean="0">
                <a:latin typeface="HGP創英角ｺﾞｼｯｸUB" panose="020B0900000000000000" pitchFamily="50" charset="-128"/>
                <a:ea typeface="HGP創英角ｺﾞｼｯｸUB" panose="020B0900000000000000" pitchFamily="50" charset="-128"/>
              </a:rPr>
              <a:t>開発環境構築</a:t>
            </a:r>
            <a:endParaRPr kumimoji="1" lang="en-US" altLang="ja-JP" sz="40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40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4000" dirty="0" smtClean="0">
                <a:latin typeface="HGP創英角ｺﾞｼｯｸUB" panose="020B0900000000000000" pitchFamily="50" charset="-128"/>
                <a:ea typeface="HGP創英角ｺﾞｼｯｸUB" panose="020B0900000000000000" pitchFamily="50" charset="-128"/>
              </a:rPr>
              <a:t>Ｈｅｌｌｏ Ｗｏｒｌｄ アプリ</a:t>
            </a:r>
            <a:r>
              <a:rPr lang="ja-JP" altLang="en-US" sz="4000" dirty="0">
                <a:latin typeface="HGP創英角ｺﾞｼｯｸUB" panose="020B0900000000000000" pitchFamily="50" charset="-128"/>
                <a:ea typeface="HGP創英角ｺﾞｼｯｸUB" panose="020B0900000000000000" pitchFamily="50" charset="-128"/>
              </a:rPr>
              <a:t>作成 </a:t>
            </a:r>
          </a:p>
        </p:txBody>
      </p:sp>
    </p:spTree>
    <p:extLst>
      <p:ext uri="{BB962C8B-B14F-4D97-AF65-F5344CB8AC3E}">
        <p14:creationId xmlns:p14="http://schemas.microsoft.com/office/powerpoint/2010/main" val="4047489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58352864"/>
              </p:ext>
            </p:extLst>
          </p:nvPr>
        </p:nvGraphicFramePr>
        <p:xfrm>
          <a:off x="323528" y="980728"/>
          <a:ext cx="8510241" cy="4501604"/>
        </p:xfrm>
        <a:graphic>
          <a:graphicData uri="http://schemas.openxmlformats.org/drawingml/2006/table">
            <a:tbl>
              <a:tblPr firstRow="1" bandRow="1">
                <a:tableStyleId>{5940675A-B579-460E-94D1-54222C63F5DA}</a:tableStyleId>
              </a:tblPr>
              <a:tblGrid>
                <a:gridCol w="401211"/>
                <a:gridCol w="1645628"/>
                <a:gridCol w="2977523"/>
                <a:gridCol w="3485879"/>
              </a:tblGrid>
              <a:tr h="216024">
                <a:tc>
                  <a:txBody>
                    <a:bodyPr/>
                    <a:lstStyle/>
                    <a:p>
                      <a:pPr algn="ctr"/>
                      <a:r>
                        <a:rPr kumimoji="1" lang="en-US" altLang="ja-JP"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項目</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solidFill>
                      <a:srgbClr val="FFFF00"/>
                    </a:solidFill>
                  </a:tcPr>
                </a:tc>
              </a:tr>
              <a:tr h="1181670">
                <a:tc>
                  <a:txBody>
                    <a:bodyPr/>
                    <a:lstStyle/>
                    <a:p>
                      <a:pPr marL="0" indent="0" algn="ctr">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１</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tc>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開発環境構築</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tc>
                <a:tc>
                  <a:txBody>
                    <a:bodyPr/>
                    <a:lstStyle/>
                    <a:p>
                      <a:pPr marL="342900" indent="-342900">
                        <a:buFont typeface="+mj-ea"/>
                        <a:buAutoNum type="circleNumDbPlain"/>
                      </a:pPr>
                      <a:r>
                        <a:rPr kumimoji="1" lang="en-US" altLang="ja-JP" sz="1800" dirty="0" smtClean="0">
                          <a:latin typeface="HGP創英角ｺﾞｼｯｸUB" panose="020B0900000000000000" pitchFamily="50" charset="-128"/>
                          <a:ea typeface="HGP創英角ｺﾞｼｯｸUB" panose="020B0900000000000000" pitchFamily="50" charset="-128"/>
                        </a:rPr>
                        <a:t>Eclipse</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STS</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Maven</a:t>
                      </a:r>
                      <a:r>
                        <a:rPr kumimoji="1" lang="ja-JP" altLang="en-US" sz="1800" dirty="0" smtClean="0">
                          <a:latin typeface="HGP創英角ｺﾞｼｯｸUB" panose="020B0900000000000000" pitchFamily="50" charset="-128"/>
                          <a:ea typeface="HGP創英角ｺﾞｼｯｸUB" panose="020B0900000000000000" pitchFamily="50" charset="-128"/>
                        </a:rPr>
                        <a:t> による開発環境を構築する</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tc>
                <a:tc>
                  <a:txBody>
                    <a:bodyPr/>
                    <a:lstStyle/>
                    <a:p>
                      <a:pPr marL="285750" indent="-285750">
                        <a:buFont typeface="Wingdings" panose="05000000000000000000" pitchFamily="2" charset="2"/>
                        <a:buChar char="l"/>
                      </a:pPr>
                      <a:r>
                        <a:rPr kumimoji="1" lang="ja-JP" altLang="en-US" sz="1800" dirty="0" smtClean="0">
                          <a:latin typeface="HGP創英角ｺﾞｼｯｸUB" panose="020B0900000000000000" pitchFamily="50" charset="-128"/>
                          <a:ea typeface="HGP創英角ｺﾞｼｯｸUB" panose="020B0900000000000000" pitchFamily="50" charset="-128"/>
                        </a:rPr>
                        <a:t>開発環境の構成を理解する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ja-JP" altLang="en-US" sz="1800" dirty="0" smtClean="0">
                          <a:latin typeface="HGP創英角ｺﾞｼｯｸUB" panose="020B0900000000000000" pitchFamily="50" charset="-128"/>
                          <a:ea typeface="HGP創英角ｺﾞｼｯｸUB" panose="020B0900000000000000" pitchFamily="50" charset="-128"/>
                        </a:rPr>
                        <a:t>構築手順を習得する</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tc>
              </a:tr>
              <a:tr h="2954174">
                <a:tc>
                  <a:txBody>
                    <a:bodyPr/>
                    <a:lstStyle/>
                    <a:p>
                      <a:pPr marL="0" indent="0" algn="ctr">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２</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tc>
                <a:tc>
                  <a:txBody>
                    <a:bodyPr/>
                    <a:lstStyle/>
                    <a:p>
                      <a:pPr marL="0" indent="0">
                        <a:buFont typeface="Arial" panose="020B0604020202020204" pitchFamily="34" charset="0"/>
                        <a:buNone/>
                      </a:pPr>
                      <a:r>
                        <a:rPr kumimoji="1" lang="en-US" altLang="ja-JP" sz="1800" dirty="0" smtClean="0">
                          <a:latin typeface="HGP創英角ｺﾞｼｯｸUB" panose="020B0900000000000000" pitchFamily="50" charset="-128"/>
                          <a:ea typeface="HGP創英角ｺﾞｼｯｸUB" panose="020B0900000000000000" pitchFamily="50" charset="-128"/>
                        </a:rPr>
                        <a:t>Hello</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World</a:t>
                      </a:r>
                      <a:r>
                        <a:rPr kumimoji="1" lang="ja-JP" altLang="en-US" sz="1800" dirty="0" smtClean="0">
                          <a:latin typeface="HGP創英角ｺﾞｼｯｸUB" panose="020B0900000000000000" pitchFamily="50" charset="-128"/>
                          <a:ea typeface="HGP創英角ｺﾞｼｯｸUB" panose="020B0900000000000000" pitchFamily="50" charset="-128"/>
                        </a:rPr>
                        <a:t> アプリ作成</a:t>
                      </a:r>
                      <a:r>
                        <a:rPr kumimoji="1" lang="ja-JP" altLang="en-US" sz="1800" baseline="0" dirty="0" smtClean="0">
                          <a:latin typeface="HGP創英角ｺﾞｼｯｸUB" panose="020B0900000000000000" pitchFamily="50" charset="-128"/>
                          <a:ea typeface="HGP創英角ｺﾞｼｯｸUB" panose="020B0900000000000000" pitchFamily="50" charset="-128"/>
                        </a:rPr>
                        <a:t> </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Spring </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Maven </a:t>
                      </a:r>
                      <a:r>
                        <a:rPr kumimoji="1" lang="ja-JP" altLang="en-US" sz="1800" dirty="0" smtClean="0">
                          <a:latin typeface="HGP創英角ｺﾞｼｯｸUB" panose="020B0900000000000000" pitchFamily="50" charset="-128"/>
                          <a:ea typeface="HGP創英角ｺﾞｼｯｸUB" panose="020B0900000000000000" pitchFamily="50" charset="-128"/>
                        </a:rPr>
                        <a:t>プロジェクトを作成</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Hello</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World</a:t>
                      </a:r>
                      <a:r>
                        <a:rPr kumimoji="1" lang="ja-JP" altLang="en-US" sz="1800" dirty="0" smtClean="0">
                          <a:latin typeface="HGP創英角ｺﾞｼｯｸUB" panose="020B0900000000000000" pitchFamily="50" charset="-128"/>
                          <a:ea typeface="HGP創英角ｺﾞｼｯｸUB" panose="020B0900000000000000" pitchFamily="50" charset="-128"/>
                        </a:rPr>
                        <a:t> アプリを起動して、</a:t>
                      </a:r>
                      <a:r>
                        <a:rPr kumimoji="1" lang="en-US" altLang="ja-JP" sz="1800" dirty="0" smtClean="0">
                          <a:latin typeface="HGP創英角ｺﾞｼｯｸUB" panose="020B0900000000000000" pitchFamily="50" charset="-128"/>
                          <a:ea typeface="HGP創英角ｺﾞｼｯｸUB" panose="020B0900000000000000" pitchFamily="50" charset="-128"/>
                        </a:rPr>
                        <a:t>Hello</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World</a:t>
                      </a:r>
                      <a:r>
                        <a:rPr kumimoji="1" lang="ja-JP" altLang="en-US" sz="1800" dirty="0" smtClean="0">
                          <a:latin typeface="HGP創英角ｺﾞｼｯｸUB" panose="020B0900000000000000" pitchFamily="50" charset="-128"/>
                          <a:ea typeface="HGP創英角ｺﾞｼｯｸUB" panose="020B0900000000000000" pitchFamily="50" charset="-128"/>
                        </a:rPr>
                        <a:t>画面を表示させる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baseline="0" dirty="0" smtClean="0">
                          <a:latin typeface="HGP創英角ｺﾞｼｯｸUB" panose="020B0900000000000000" pitchFamily="50" charset="-128"/>
                          <a:ea typeface="HGP創英角ｺﾞｼｯｸUB" panose="020B0900000000000000" pitchFamily="50" charset="-128"/>
                        </a:rPr>
                        <a:t>フレームワークの概要を把握する</a:t>
                      </a:r>
                      <a:endParaRPr kumimoji="1" lang="en-US" altLang="ja-JP" sz="1800" baseline="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Web</a:t>
                      </a:r>
                      <a:r>
                        <a:rPr kumimoji="1" lang="ja-JP" altLang="en-US" sz="1800" dirty="0" smtClean="0">
                          <a:latin typeface="HGP創英角ｺﾞｼｯｸUB" panose="020B0900000000000000" pitchFamily="50" charset="-128"/>
                          <a:ea typeface="HGP創英角ｺﾞｼｯｸUB" panose="020B0900000000000000" pitchFamily="50" charset="-128"/>
                        </a:rPr>
                        <a:t>アプリケーションのアーキテクチャを理解する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プロジェクト構成、および</a:t>
                      </a:r>
                      <a:r>
                        <a:rPr kumimoji="1" lang="en-US" altLang="ja-JP" sz="1800" dirty="0" smtClean="0">
                          <a:latin typeface="HGP創英角ｺﾞｼｯｸUB" panose="020B0900000000000000" pitchFamily="50" charset="-128"/>
                          <a:ea typeface="HGP創英角ｺﾞｼｯｸUB" panose="020B0900000000000000" pitchFamily="50" charset="-128"/>
                        </a:rPr>
                        <a:t/>
                      </a:r>
                      <a:br>
                        <a:rPr kumimoji="1" lang="en-US" altLang="ja-JP" sz="1800" dirty="0" smtClean="0">
                          <a:latin typeface="HGP創英角ｺﾞｼｯｸUB" panose="020B0900000000000000" pitchFamily="50" charset="-128"/>
                          <a:ea typeface="HGP創英角ｺﾞｼｯｸUB" panose="020B0900000000000000" pitchFamily="50" charset="-128"/>
                        </a:rPr>
                      </a:br>
                      <a:r>
                        <a:rPr kumimoji="1" lang="en-US" altLang="ja-JP" sz="1800" dirty="0" smtClean="0">
                          <a:latin typeface="HGP創英角ｺﾞｼｯｸUB" panose="020B0900000000000000" pitchFamily="50" charset="-128"/>
                          <a:ea typeface="HGP創英角ｺﾞｼｯｸUB" panose="020B0900000000000000" pitchFamily="50" charset="-128"/>
                        </a:rPr>
                        <a:t>Maven</a:t>
                      </a:r>
                      <a:r>
                        <a:rPr kumimoji="1" lang="ja-JP" altLang="en-US" sz="1800" baseline="0" dirty="0" smtClean="0">
                          <a:latin typeface="HGP創英角ｺﾞｼｯｸUB" panose="020B0900000000000000" pitchFamily="50" charset="-128"/>
                          <a:ea typeface="HGP創英角ｺﾞｼｯｸUB" panose="020B0900000000000000" pitchFamily="50" charset="-128"/>
                        </a:rPr>
                        <a:t> </a:t>
                      </a:r>
                      <a:r>
                        <a:rPr kumimoji="1" lang="ja-JP" altLang="en-US" sz="1800" dirty="0" smtClean="0">
                          <a:latin typeface="HGP創英角ｺﾞｼｯｸUB" panose="020B0900000000000000" pitchFamily="50" charset="-128"/>
                          <a:ea typeface="HGP創英角ｺﾞｼｯｸUB" panose="020B0900000000000000" pitchFamily="50" charset="-128"/>
                        </a:rPr>
                        <a:t>の基本を理解する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3" name="タイトル 2"/>
          <p:cNvSpPr>
            <a:spLocks noGrp="1"/>
          </p:cNvSpPr>
          <p:nvPr>
            <p:ph type="title"/>
          </p:nvPr>
        </p:nvSpPr>
        <p:spPr/>
        <p:txBody>
          <a:bodyPr/>
          <a:lstStyle/>
          <a:p>
            <a:r>
              <a:rPr lang="ja-JP" altLang="en-US" sz="3600" dirty="0" smtClean="0">
                <a:latin typeface="HGP創英角ｺﾞｼｯｸUB" panose="020B0900000000000000" pitchFamily="50" charset="-128"/>
                <a:ea typeface="HGP創英角ｺﾞｼｯｸUB" panose="020B0900000000000000" pitchFamily="50" charset="-128"/>
              </a:rPr>
              <a:t>ステップ</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１／実習内容</a:t>
            </a:r>
            <a:endParaRPr kumimoji="1" lang="ja-JP" altLang="en-US" sz="36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7"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13</a:t>
            </a:fld>
            <a:endParaRPr lang="en-US" altLang="ja-JP" dirty="0"/>
          </a:p>
        </p:txBody>
      </p:sp>
    </p:spTree>
    <p:extLst>
      <p:ext uri="{BB962C8B-B14F-4D97-AF65-F5344CB8AC3E}">
        <p14:creationId xmlns:p14="http://schemas.microsoft.com/office/powerpoint/2010/main" val="1989999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ステップ１／実習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000" dirty="0" smtClean="0">
                <a:solidFill>
                  <a:schemeClr val="tx1"/>
                </a:solidFill>
                <a:latin typeface="HGP創英角ｺﾞｼｯｸUB" panose="020B0900000000000000" pitchFamily="50" charset="-128"/>
                <a:ea typeface="HGP創英角ｺﾞｼｯｸUB" panose="020B0900000000000000" pitchFamily="50" charset="-128"/>
              </a:rPr>
              <a:t>とりあえず開発環境をつくろう！</a:t>
            </a:r>
            <a:endParaRPr lang="en-US" altLang="ja-JP" sz="40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4000" dirty="0" smtClean="0">
                <a:solidFill>
                  <a:schemeClr val="tx1"/>
                </a:solidFill>
                <a:latin typeface="HGP創英角ｺﾞｼｯｸUB" panose="020B0900000000000000" pitchFamily="50" charset="-128"/>
                <a:ea typeface="HGP創英角ｺﾞｼｯｸUB" panose="020B0900000000000000" pitchFamily="50" charset="-128"/>
              </a:rPr>
              <a:t>Hello</a:t>
            </a:r>
            <a:r>
              <a:rPr lang="ja-JP" altLang="en-US" sz="40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4000" dirty="0" smtClean="0">
                <a:solidFill>
                  <a:schemeClr val="tx1"/>
                </a:solidFill>
                <a:latin typeface="HGP創英角ｺﾞｼｯｸUB" panose="020B0900000000000000" pitchFamily="50" charset="-128"/>
                <a:ea typeface="HGP創英角ｺﾞｼｯｸUB" panose="020B0900000000000000" pitchFamily="50" charset="-128"/>
              </a:rPr>
              <a:t>World</a:t>
            </a:r>
            <a:r>
              <a:rPr lang="ja-JP" altLang="en-US" sz="4000" dirty="0" smtClean="0">
                <a:solidFill>
                  <a:schemeClr val="tx1"/>
                </a:solidFill>
                <a:latin typeface="HGP創英角ｺﾞｼｯｸUB" panose="020B0900000000000000" pitchFamily="50" charset="-128"/>
                <a:ea typeface="HGP創英角ｺﾞｼｯｸUB" panose="020B0900000000000000" pitchFamily="50" charset="-128"/>
              </a:rPr>
              <a:t> 画面もだしてみよう！</a:t>
            </a:r>
            <a:endParaRPr lang="en-US" altLang="ja-JP" sz="40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0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0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40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40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40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40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4000" dirty="0" smtClean="0">
                <a:solidFill>
                  <a:srgbClr val="00B050"/>
                </a:solidFill>
                <a:latin typeface="HGP創英角ｺﾞｼｯｸUB" panose="020B0900000000000000" pitchFamily="50" charset="-128"/>
                <a:ea typeface="HGP創英角ｺﾞｼｯｸUB" panose="020B0900000000000000" pitchFamily="50" charset="-128"/>
              </a:rPr>
              <a:t>STEP00</a:t>
            </a:r>
            <a:endParaRPr lang="en-US" altLang="ja-JP" sz="40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4000" dirty="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40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40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4000" dirty="0" smtClean="0">
                <a:solidFill>
                  <a:srgbClr val="00B050"/>
                </a:solidFill>
                <a:latin typeface="HGP創英角ｺﾞｼｯｸUB" panose="020B0900000000000000" pitchFamily="50" charset="-128"/>
                <a:ea typeface="HGP創英角ｺﾞｼｯｸUB" panose="020B0900000000000000" pitchFamily="50" charset="-128"/>
              </a:rPr>
              <a:t>STEP01</a:t>
            </a:r>
            <a:endParaRPr lang="ja-JP" altLang="en-US" sz="40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2613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ステップ１／解説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Ｓｐｒｉｎｇ Ｆｒａｍｅｗｏｒｋ</a:t>
            </a:r>
            <a:endPar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endPar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Ｍａｖｅｎ</a:t>
            </a:r>
            <a:endParaRPr lang="en-US" altLang="ja-JP" sz="3600" dirty="0">
              <a:solidFill>
                <a:srgbClr val="0000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984028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16</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ステップ２</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3600" dirty="0" smtClean="0">
                <a:solidFill>
                  <a:srgbClr val="99CCFF"/>
                </a:solidFill>
                <a:latin typeface="HGP創英角ｺﾞｼｯｸUB" panose="020B0900000000000000" pitchFamily="50" charset="-128"/>
                <a:ea typeface="HGP創英角ｺﾞｼｯｸUB" panose="020B0900000000000000" pitchFamily="50" charset="-128"/>
              </a:rPr>
              <a:t>Ｓｐｒｉｎｇ ＭＶＣ</a:t>
            </a:r>
            <a:r>
              <a:rPr lang="en-US" altLang="ja-JP" sz="3600" dirty="0" smtClean="0">
                <a:solidFill>
                  <a:srgbClr val="99CCFF"/>
                </a:solidFill>
                <a:latin typeface="HGP創英角ｺﾞｼｯｸUB" panose="020B0900000000000000" pitchFamily="50" charset="-128"/>
                <a:ea typeface="HGP創英角ｺﾞｼｯｸUB" panose="020B0900000000000000" pitchFamily="50" charset="-128"/>
              </a:rPr>
              <a:t> </a:t>
            </a:r>
            <a:r>
              <a:rPr lang="ja-JP" altLang="en-US" sz="3600" dirty="0">
                <a:solidFill>
                  <a:srgbClr val="99CCFF"/>
                </a:solidFill>
                <a:latin typeface="HGP創英角ｺﾞｼｯｸUB" panose="020B0900000000000000" pitchFamily="50" charset="-128"/>
                <a:ea typeface="HGP創英角ｺﾞｼｯｸUB" panose="020B0900000000000000" pitchFamily="50" charset="-128"/>
              </a:rPr>
              <a:t>による画面遷移</a:t>
            </a:r>
            <a:endParaRPr lang="ja-JP" altLang="en-US" sz="66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860122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17</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ステップ２／実習テーマ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467544" y="900687"/>
            <a:ext cx="8208912" cy="608320"/>
          </a:xfrm>
        </p:spPr>
        <p:txBody>
          <a:bodyPr/>
          <a:lstStyle/>
          <a:p>
            <a:pPr marL="457200" lvl="1" indent="0" algn="ctr">
              <a:buNone/>
            </a:pPr>
            <a:r>
              <a:rPr lang="ja-JP" altLang="en-US" sz="3200" dirty="0" smtClean="0">
                <a:solidFill>
                  <a:srgbClr val="00B0F0"/>
                </a:solidFill>
                <a:latin typeface="HGP創英角ｺﾞｼｯｸUB" panose="020B0900000000000000" pitchFamily="50" charset="-128"/>
                <a:ea typeface="HGP創英角ｺﾞｼｯｸUB" panose="020B0900000000000000" pitchFamily="50" charset="-128"/>
              </a:rPr>
              <a:t>Ｓｐｒｉｎｇ ＭＶＣ による画面遷移</a:t>
            </a:r>
            <a:endParaRPr lang="en-US" altLang="ja-JP" sz="3200" dirty="0" smtClean="0">
              <a:solidFill>
                <a:srgbClr val="00B0F0"/>
              </a:solidFill>
              <a:latin typeface="HGP創英角ｺﾞｼｯｸUB" panose="020B0900000000000000" pitchFamily="50" charset="-128"/>
              <a:ea typeface="HGP創英角ｺﾞｼｯｸUB" panose="020B0900000000000000" pitchFamily="50" charset="-128"/>
            </a:endParaRPr>
          </a:p>
        </p:txBody>
      </p:sp>
      <p:pic>
        <p:nvPicPr>
          <p:cNvPr id="5" name="図 4"/>
          <p:cNvPicPr>
            <a:picLocks noChangeAspect="1"/>
          </p:cNvPicPr>
          <p:nvPr/>
        </p:nvPicPr>
        <p:blipFill>
          <a:blip r:embed="rId3"/>
          <a:stretch>
            <a:fillRect/>
          </a:stretch>
        </p:blipFill>
        <p:spPr>
          <a:xfrm>
            <a:off x="4691211" y="2034352"/>
            <a:ext cx="2905125" cy="1576388"/>
          </a:xfrm>
          <a:prstGeom prst="rect">
            <a:avLst/>
          </a:prstGeom>
        </p:spPr>
      </p:pic>
      <p:pic>
        <p:nvPicPr>
          <p:cNvPr id="6" name="図 5"/>
          <p:cNvPicPr>
            <a:picLocks noChangeAspect="1"/>
          </p:cNvPicPr>
          <p:nvPr/>
        </p:nvPicPr>
        <p:blipFill>
          <a:blip r:embed="rId4"/>
          <a:stretch>
            <a:fillRect/>
          </a:stretch>
        </p:blipFill>
        <p:spPr>
          <a:xfrm>
            <a:off x="2193900" y="4492685"/>
            <a:ext cx="2905125" cy="1576388"/>
          </a:xfrm>
          <a:prstGeom prst="rect">
            <a:avLst/>
          </a:prstGeom>
        </p:spPr>
      </p:pic>
      <p:pic>
        <p:nvPicPr>
          <p:cNvPr id="7" name="図 6"/>
          <p:cNvPicPr>
            <a:picLocks noChangeAspect="1"/>
          </p:cNvPicPr>
          <p:nvPr/>
        </p:nvPicPr>
        <p:blipFill>
          <a:blip r:embed="rId5"/>
          <a:stretch>
            <a:fillRect/>
          </a:stretch>
        </p:blipFill>
        <p:spPr>
          <a:xfrm>
            <a:off x="5483299" y="4447565"/>
            <a:ext cx="2905125" cy="1576388"/>
          </a:xfrm>
          <a:prstGeom prst="rect">
            <a:avLst/>
          </a:prstGeom>
        </p:spPr>
      </p:pic>
      <p:pic>
        <p:nvPicPr>
          <p:cNvPr id="8" name="図 7"/>
          <p:cNvPicPr>
            <a:picLocks noChangeAspect="1"/>
          </p:cNvPicPr>
          <p:nvPr/>
        </p:nvPicPr>
        <p:blipFill>
          <a:blip r:embed="rId6"/>
          <a:stretch>
            <a:fillRect/>
          </a:stretch>
        </p:blipFill>
        <p:spPr>
          <a:xfrm>
            <a:off x="658763" y="2056676"/>
            <a:ext cx="2905125" cy="1576388"/>
          </a:xfrm>
          <a:prstGeom prst="rect">
            <a:avLst/>
          </a:prstGeom>
        </p:spPr>
      </p:pic>
      <p:sp>
        <p:nvSpPr>
          <p:cNvPr id="9" name="コンテンツ プレースホルダー 1"/>
          <p:cNvSpPr txBox="1">
            <a:spLocks/>
          </p:cNvSpPr>
          <p:nvPr/>
        </p:nvSpPr>
        <p:spPr bwMode="auto">
          <a:xfrm>
            <a:off x="658762" y="1628800"/>
            <a:ext cx="2905125" cy="42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a:buFontTx/>
              <a:buNone/>
            </a:pPr>
            <a:r>
              <a:rPr lang="en-US" altLang="ja-JP" sz="2000" kern="0" dirty="0" smtClean="0">
                <a:latin typeface="HGP創英角ｺﾞｼｯｸUB" panose="020B0900000000000000" pitchFamily="50" charset="-128"/>
                <a:ea typeface="HGP創英角ｺﾞｼｯｸUB" panose="020B0900000000000000" pitchFamily="50" charset="-128"/>
              </a:rPr>
              <a:t>Hello</a:t>
            </a:r>
            <a:r>
              <a:rPr lang="ja-JP" altLang="en-US" sz="2000" kern="0" dirty="0" smtClean="0">
                <a:latin typeface="HGP創英角ｺﾞｼｯｸUB" panose="020B0900000000000000" pitchFamily="50" charset="-128"/>
                <a:ea typeface="HGP創英角ｺﾞｼｯｸUB" panose="020B0900000000000000" pitchFamily="50" charset="-128"/>
              </a:rPr>
              <a:t> </a:t>
            </a:r>
            <a:r>
              <a:rPr lang="en-US" altLang="ja-JP" sz="2000" kern="0" dirty="0" smtClean="0">
                <a:latin typeface="HGP創英角ｺﾞｼｯｸUB" panose="020B0900000000000000" pitchFamily="50" charset="-128"/>
                <a:ea typeface="HGP創英角ｺﾞｼｯｸUB" panose="020B0900000000000000" pitchFamily="50" charset="-128"/>
              </a:rPr>
              <a:t>World</a:t>
            </a:r>
            <a:r>
              <a:rPr lang="ja-JP" altLang="en-US" sz="2000" kern="0" dirty="0" smtClean="0">
                <a:latin typeface="HGP創英角ｺﾞｼｯｸUB" panose="020B0900000000000000" pitchFamily="50" charset="-128"/>
                <a:ea typeface="HGP創英角ｺﾞｼｯｸUB" panose="020B0900000000000000" pitchFamily="50" charset="-128"/>
              </a:rPr>
              <a:t> 画面</a:t>
            </a:r>
            <a:endParaRPr lang="ja-JP" altLang="en-US" sz="2000" kern="0" dirty="0">
              <a:latin typeface="HGP創英角ｺﾞｼｯｸUB" panose="020B0900000000000000" pitchFamily="50" charset="-128"/>
              <a:ea typeface="HGP創英角ｺﾞｼｯｸUB" panose="020B0900000000000000" pitchFamily="50" charset="-128"/>
            </a:endParaRPr>
          </a:p>
        </p:txBody>
      </p:sp>
      <p:sp>
        <p:nvSpPr>
          <p:cNvPr id="10" name="コンテンツ プレースホルダー 1"/>
          <p:cNvSpPr txBox="1">
            <a:spLocks/>
          </p:cNvSpPr>
          <p:nvPr/>
        </p:nvSpPr>
        <p:spPr bwMode="auto">
          <a:xfrm>
            <a:off x="4690467" y="1628801"/>
            <a:ext cx="2905125" cy="42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a:buFontTx/>
              <a:buNone/>
            </a:pPr>
            <a:r>
              <a:rPr lang="ja-JP" altLang="en-US" sz="2000" kern="0" dirty="0">
                <a:latin typeface="HGP創英角ｺﾞｼｯｸUB" panose="020B0900000000000000" pitchFamily="50" charset="-128"/>
                <a:ea typeface="HGP創英角ｺﾞｼｯｸUB" panose="020B0900000000000000" pitchFamily="50" charset="-128"/>
              </a:rPr>
              <a:t>メイン</a:t>
            </a:r>
            <a:r>
              <a:rPr lang="ja-JP" altLang="en-US" sz="2000" kern="0" dirty="0" smtClean="0">
                <a:latin typeface="HGP創英角ｺﾞｼｯｸUB" panose="020B0900000000000000" pitchFamily="50" charset="-128"/>
                <a:ea typeface="HGP創英角ｺﾞｼｯｸUB" panose="020B0900000000000000" pitchFamily="50" charset="-128"/>
              </a:rPr>
              <a:t>画面</a:t>
            </a:r>
            <a:endParaRPr lang="ja-JP" altLang="en-US" sz="2000" kern="0" dirty="0">
              <a:latin typeface="HGP創英角ｺﾞｼｯｸUB" panose="020B0900000000000000" pitchFamily="50" charset="-128"/>
              <a:ea typeface="HGP創英角ｺﾞｼｯｸUB" panose="020B0900000000000000" pitchFamily="50" charset="-128"/>
            </a:endParaRPr>
          </a:p>
        </p:txBody>
      </p:sp>
      <p:sp>
        <p:nvSpPr>
          <p:cNvPr id="11" name="コンテンツ プレースホルダー 1"/>
          <p:cNvSpPr txBox="1">
            <a:spLocks/>
          </p:cNvSpPr>
          <p:nvPr/>
        </p:nvSpPr>
        <p:spPr bwMode="auto">
          <a:xfrm>
            <a:off x="2193900" y="4059130"/>
            <a:ext cx="2905125" cy="42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a:buFontTx/>
              <a:buNone/>
            </a:pPr>
            <a:r>
              <a:rPr lang="ja-JP" altLang="en-US" sz="2000" kern="0" dirty="0">
                <a:latin typeface="HGP創英角ｺﾞｼｯｸUB" panose="020B0900000000000000" pitchFamily="50" charset="-128"/>
                <a:ea typeface="HGP創英角ｺﾞｼｯｸUB" panose="020B0900000000000000" pitchFamily="50" charset="-128"/>
              </a:rPr>
              <a:t>書籍一覧</a:t>
            </a:r>
            <a:r>
              <a:rPr lang="ja-JP" altLang="en-US" sz="2000" kern="0" dirty="0" smtClean="0">
                <a:latin typeface="HGP創英角ｺﾞｼｯｸUB" panose="020B0900000000000000" pitchFamily="50" charset="-128"/>
                <a:ea typeface="HGP創英角ｺﾞｼｯｸUB" panose="020B0900000000000000" pitchFamily="50" charset="-128"/>
              </a:rPr>
              <a:t>画面</a:t>
            </a:r>
            <a:endParaRPr lang="ja-JP" altLang="en-US" sz="2000" kern="0" dirty="0">
              <a:latin typeface="HGP創英角ｺﾞｼｯｸUB" panose="020B0900000000000000" pitchFamily="50" charset="-128"/>
              <a:ea typeface="HGP創英角ｺﾞｼｯｸUB" panose="020B0900000000000000" pitchFamily="50" charset="-128"/>
            </a:endParaRPr>
          </a:p>
        </p:txBody>
      </p:sp>
      <p:sp>
        <p:nvSpPr>
          <p:cNvPr id="12" name="コンテンツ プレースホルダー 1"/>
          <p:cNvSpPr txBox="1">
            <a:spLocks/>
          </p:cNvSpPr>
          <p:nvPr/>
        </p:nvSpPr>
        <p:spPr bwMode="auto">
          <a:xfrm>
            <a:off x="5468019" y="4026710"/>
            <a:ext cx="2905125" cy="42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algn="r">
              <a:buFontTx/>
              <a:buNone/>
            </a:pPr>
            <a:r>
              <a:rPr lang="ja-JP" altLang="en-US" sz="2000" kern="0" dirty="0">
                <a:latin typeface="HGP創英角ｺﾞｼｯｸUB" panose="020B0900000000000000" pitchFamily="50" charset="-128"/>
                <a:ea typeface="HGP創英角ｺﾞｼｯｸUB" panose="020B0900000000000000" pitchFamily="50" charset="-128"/>
              </a:rPr>
              <a:t>書籍</a:t>
            </a:r>
            <a:r>
              <a:rPr lang="ja-JP" altLang="en-US" sz="2000" kern="0" dirty="0" smtClean="0">
                <a:latin typeface="HGP創英角ｺﾞｼｯｸUB" panose="020B0900000000000000" pitchFamily="50" charset="-128"/>
                <a:ea typeface="HGP創英角ｺﾞｼｯｸUB" panose="020B0900000000000000" pitchFamily="50" charset="-128"/>
              </a:rPr>
              <a:t>登録フォーム画面</a:t>
            </a:r>
            <a:endParaRPr lang="ja-JP" altLang="en-US" sz="2000" kern="0" dirty="0">
              <a:latin typeface="HGP創英角ｺﾞｼｯｸUB" panose="020B0900000000000000" pitchFamily="50" charset="-128"/>
              <a:ea typeface="HGP創英角ｺﾞｼｯｸUB" panose="020B0900000000000000" pitchFamily="50" charset="-128"/>
            </a:endParaRPr>
          </a:p>
        </p:txBody>
      </p:sp>
      <p:cxnSp>
        <p:nvCxnSpPr>
          <p:cNvPr id="13" name="直線矢印コネクタ 12"/>
          <p:cNvCxnSpPr>
            <a:stCxn id="8" idx="3"/>
          </p:cNvCxnSpPr>
          <p:nvPr/>
        </p:nvCxnSpPr>
        <p:spPr bwMode="auto">
          <a:xfrm>
            <a:off x="3563888" y="2844870"/>
            <a:ext cx="1127323" cy="0"/>
          </a:xfrm>
          <a:prstGeom prst="straightConnector1">
            <a:avLst/>
          </a:prstGeom>
          <a:ln>
            <a:solidFill>
              <a:srgbClr val="C0000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4" name="直線矢印コネクタ 13"/>
          <p:cNvCxnSpPr/>
          <p:nvPr/>
        </p:nvCxnSpPr>
        <p:spPr bwMode="auto">
          <a:xfrm>
            <a:off x="4907235" y="3610740"/>
            <a:ext cx="0" cy="792000"/>
          </a:xfrm>
          <a:prstGeom prst="straightConnector1">
            <a:avLst/>
          </a:prstGeom>
          <a:ln>
            <a:solidFill>
              <a:srgbClr val="C00000"/>
            </a:solidFill>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直線矢印コネクタ 14"/>
          <p:cNvCxnSpPr/>
          <p:nvPr/>
        </p:nvCxnSpPr>
        <p:spPr bwMode="auto">
          <a:xfrm>
            <a:off x="5699323" y="3610740"/>
            <a:ext cx="0" cy="792000"/>
          </a:xfrm>
          <a:prstGeom prst="straightConnector1">
            <a:avLst/>
          </a:prstGeom>
          <a:ln>
            <a:solidFill>
              <a:srgbClr val="C00000"/>
            </a:solidFill>
            <a:headEnd type="arrow" w="med" len="med"/>
            <a:tailEnd type="arrow"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87734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ステップ２／実習項目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052736"/>
            <a:ext cx="8496944" cy="4896544"/>
          </a:xfrm>
        </p:spPr>
        <p:txBody>
          <a:bodyPr/>
          <a:lstStyle/>
          <a:p>
            <a:pPr marL="742950" indent="-742950">
              <a:buFont typeface="+mj-lt"/>
              <a:buAutoNum type="arabicPeriod"/>
            </a:pPr>
            <a:r>
              <a:rPr lang="ja-JP" altLang="en-US" sz="3600" dirty="0" smtClean="0">
                <a:latin typeface="HGP創英角ｺﾞｼｯｸUB" panose="020B0900000000000000" pitchFamily="50" charset="-128"/>
                <a:ea typeface="HGP創英角ｺﾞｼｯｸUB" panose="020B0900000000000000" pitchFamily="50" charset="-128"/>
              </a:rPr>
              <a:t>メイン</a:t>
            </a:r>
            <a:r>
              <a:rPr lang="ja-JP" altLang="en-US" sz="3600" dirty="0">
                <a:latin typeface="HGP創英角ｺﾞｼｯｸUB" panose="020B0900000000000000" pitchFamily="50" charset="-128"/>
                <a:ea typeface="HGP創英角ｺﾞｼｯｸUB" panose="020B0900000000000000" pitchFamily="50" charset="-128"/>
              </a:rPr>
              <a:t>画面作成と</a:t>
            </a:r>
            <a:r>
              <a:rPr lang="ja-JP" altLang="en-US" sz="3600" dirty="0" smtClean="0">
                <a:latin typeface="HGP創英角ｺﾞｼｯｸUB" panose="020B0900000000000000" pitchFamily="50" charset="-128"/>
                <a:ea typeface="HGP創英角ｺﾞｼｯｸUB" panose="020B0900000000000000" pitchFamily="50" charset="-128"/>
              </a:rPr>
              <a:t>遷移</a:t>
            </a:r>
            <a:endParaRPr lang="en-US" altLang="ja-JP" sz="36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6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600" dirty="0">
                <a:latin typeface="HGP創英角ｺﾞｼｯｸUB" panose="020B0900000000000000" pitchFamily="50" charset="-128"/>
                <a:ea typeface="HGP創英角ｺﾞｼｯｸUB" panose="020B0900000000000000" pitchFamily="50" charset="-128"/>
              </a:rPr>
              <a:t>書籍一覧</a:t>
            </a:r>
            <a:r>
              <a:rPr lang="ja-JP" altLang="en-US" sz="3600" dirty="0" smtClean="0">
                <a:latin typeface="HGP創英角ｺﾞｼｯｸUB" panose="020B0900000000000000" pitchFamily="50" charset="-128"/>
                <a:ea typeface="HGP創英角ｺﾞｼｯｸUB" panose="020B0900000000000000" pitchFamily="50" charset="-128"/>
              </a:rPr>
              <a:t>画面作成と遷移</a:t>
            </a:r>
            <a:endParaRPr lang="en-US" altLang="ja-JP" sz="36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6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600" dirty="0" smtClean="0">
                <a:latin typeface="HGP創英角ｺﾞｼｯｸUB" panose="020B0900000000000000" pitchFamily="50" charset="-128"/>
                <a:ea typeface="HGP創英角ｺﾞｼｯｸUB" panose="020B0900000000000000" pitchFamily="50" charset="-128"/>
              </a:rPr>
              <a:t>書籍</a:t>
            </a:r>
            <a:r>
              <a:rPr lang="ja-JP" altLang="en-US" sz="3600" dirty="0">
                <a:latin typeface="HGP創英角ｺﾞｼｯｸUB" panose="020B0900000000000000" pitchFamily="50" charset="-128"/>
                <a:ea typeface="HGP創英角ｺﾞｼｯｸUB" panose="020B0900000000000000" pitchFamily="50" charset="-128"/>
              </a:rPr>
              <a:t>登録フォーム画面作成と遷移</a:t>
            </a:r>
            <a:endParaRPr lang="en-US" altLang="ja-JP" sz="36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6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600" dirty="0" smtClean="0">
                <a:latin typeface="HGP創英角ｺﾞｼｯｸUB" panose="020B0900000000000000" pitchFamily="50" charset="-128"/>
                <a:ea typeface="HGP創英角ｺﾞｼｯｸUB" panose="020B0900000000000000" pitchFamily="50" charset="-128"/>
              </a:rPr>
              <a:t>ＣＳＳファイルを用意する</a:t>
            </a:r>
            <a:endParaRPr lang="en-US" altLang="ja-JP" sz="36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112588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1</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8800" dirty="0">
                <a:solidFill>
                  <a:schemeClr val="bg1"/>
                </a:solidFill>
                <a:latin typeface="HGP創英角ｺﾞｼｯｸUB" panose="020B0900000000000000" pitchFamily="50" charset="-128"/>
                <a:ea typeface="HGP創英角ｺﾞｼｯｸUB" panose="020B0900000000000000" pitchFamily="50" charset="-128"/>
              </a:rPr>
              <a:t>はじめに</a:t>
            </a:r>
            <a:endParaRPr lang="ja-JP" altLang="en-US" sz="88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124400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051710021"/>
              </p:ext>
            </p:extLst>
          </p:nvPr>
        </p:nvGraphicFramePr>
        <p:xfrm>
          <a:off x="310233" y="980728"/>
          <a:ext cx="8510239" cy="4968552"/>
        </p:xfrm>
        <a:graphic>
          <a:graphicData uri="http://schemas.openxmlformats.org/drawingml/2006/table">
            <a:tbl>
              <a:tblPr firstRow="1" bandRow="1">
                <a:tableStyleId>{5940675A-B579-460E-94D1-54222C63F5DA}</a:tableStyleId>
              </a:tblPr>
              <a:tblGrid>
                <a:gridCol w="301327"/>
                <a:gridCol w="2139587"/>
                <a:gridCol w="3477037"/>
                <a:gridCol w="2592288"/>
              </a:tblGrid>
              <a:tr h="380578">
                <a:tc>
                  <a:txBody>
                    <a:bodyPr/>
                    <a:lstStyle/>
                    <a:p>
                      <a:pPr algn="ctr"/>
                      <a:r>
                        <a:rPr kumimoji="1" lang="en-US" altLang="ja-JP"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項目</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r>
              <a:tr h="1349366">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１</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tc>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メイン画面作成と遷移</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0" indent="0">
                        <a:buFontTx/>
                        <a:buNone/>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342900" lvl="0" indent="-342900">
                        <a:buFont typeface="+mj-ea"/>
                        <a:buAutoNum type="circleNumDbPlain"/>
                      </a:pPr>
                      <a:r>
                        <a:rPr kumimoji="1" lang="ja-JP" altLang="en-US" sz="1800" dirty="0" smtClean="0">
                          <a:latin typeface="HGP創英角ｺﾞｼｯｸUB" panose="020B0900000000000000" pitchFamily="50" charset="-128"/>
                          <a:ea typeface="HGP創英角ｺﾞｼｯｸUB" panose="020B0900000000000000" pitchFamily="50" charset="-128"/>
                        </a:rPr>
                        <a:t>メイン画面コントローラ作成</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lvl="0" indent="-342900">
                        <a:buFont typeface="+mj-ea"/>
                        <a:buAutoNum type="circleNumDbPlain"/>
                      </a:pPr>
                      <a:r>
                        <a:rPr kumimoji="1" lang="ja-JP" altLang="en-US" sz="1800" dirty="0" smtClean="0">
                          <a:latin typeface="HGP創英角ｺﾞｼｯｸUB" panose="020B0900000000000000" pitchFamily="50" charset="-128"/>
                          <a:ea typeface="HGP創英角ｺﾞｼｯｸUB" panose="020B0900000000000000" pitchFamily="50" charset="-128"/>
                        </a:rPr>
                        <a:t>メイン画面</a:t>
                      </a:r>
                      <a:r>
                        <a:rPr kumimoji="1" lang="en-US" altLang="ja-JP" sz="1800" dirty="0" smtClean="0">
                          <a:latin typeface="HGP創英角ｺﾞｼｯｸUB" panose="020B0900000000000000" pitchFamily="50" charset="-128"/>
                          <a:ea typeface="HGP創英角ｺﾞｼｯｸUB" panose="020B0900000000000000" pitchFamily="50" charset="-128"/>
                        </a:rPr>
                        <a:t>JSP</a:t>
                      </a:r>
                      <a:r>
                        <a:rPr kumimoji="1" lang="ja-JP" altLang="en-US" sz="1800" dirty="0" smtClean="0">
                          <a:latin typeface="HGP創英角ｺﾞｼｯｸUB" panose="020B0900000000000000" pitchFamily="50" charset="-128"/>
                          <a:ea typeface="HGP創英角ｺﾞｼｯｸUB" panose="020B0900000000000000" pitchFamily="50" charset="-128"/>
                        </a:rPr>
                        <a:t>作成</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c rowSpan="3">
                  <a:txBody>
                    <a:bodyPr/>
                    <a:lstStyle/>
                    <a:p>
                      <a:pPr marL="285750" indent="-28575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MVC</a:t>
                      </a:r>
                      <a:r>
                        <a:rPr kumimoji="1" lang="ja-JP" altLang="en-US" sz="1800" dirty="0" smtClean="0">
                          <a:latin typeface="HGP創英角ｺﾞｼｯｸUB" panose="020B0900000000000000" pitchFamily="50" charset="-128"/>
                          <a:ea typeface="HGP創英角ｺﾞｼｯｸUB" panose="020B0900000000000000" pitchFamily="50" charset="-128"/>
                        </a:rPr>
                        <a:t> フレームワークの画面遷移メカニズムの理解</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ja-JP" altLang="en-US" sz="1800" dirty="0" smtClean="0">
                          <a:latin typeface="HGP創英角ｺﾞｼｯｸUB" panose="020B0900000000000000" pitchFamily="50" charset="-128"/>
                          <a:ea typeface="HGP創英角ｺﾞｼｯｸUB" panose="020B0900000000000000" pitchFamily="50" charset="-128"/>
                        </a:rPr>
                        <a:t>アノテーションを使用したコーディング手順</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rPr>
                        <a:t>@</a:t>
                      </a:r>
                      <a:r>
                        <a:rPr kumimoji="1" lang="en-US" altLang="ja-JP" sz="1800" dirty="0" err="1" smtClean="0">
                          <a:solidFill>
                            <a:schemeClr val="tx1"/>
                          </a:solidFill>
                          <a:latin typeface="HGP創英角ｺﾞｼｯｸUB" panose="020B0900000000000000" pitchFamily="50" charset="-128"/>
                          <a:ea typeface="HGP創英角ｺﾞｼｯｸUB" panose="020B0900000000000000" pitchFamily="50" charset="-128"/>
                        </a:rPr>
                        <a:t>RequestMapping</a:t>
                      </a:r>
                      <a:endPar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tc>
              </a:tr>
              <a:tr h="1192143">
                <a:tc>
                  <a:txBody>
                    <a:bodyPr/>
                    <a:lstStyle/>
                    <a:p>
                      <a:pPr marL="0" indent="0">
                        <a:buFont typeface="Arial" panose="020B0604020202020204" pitchFamily="34" charset="0"/>
                        <a:buNone/>
                      </a:pPr>
                      <a:r>
                        <a:rPr kumimoji="1" lang="en-US" altLang="ja-JP" sz="1800" dirty="0" smtClean="0">
                          <a:latin typeface="HGP創英角ｺﾞｼｯｸUB" panose="020B0900000000000000" pitchFamily="50" charset="-128"/>
                          <a:ea typeface="HGP創英角ｺﾞｼｯｸUB" panose="020B0900000000000000" pitchFamily="50" charset="-128"/>
                        </a:rPr>
                        <a:t>2</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書籍一覧画面作成と遷移</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書籍一覧ｺﾝﾄﾛｰﾗ作成</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書籍一覧画面</a:t>
                      </a:r>
                      <a:r>
                        <a:rPr kumimoji="1" lang="en-US" altLang="ja-JP" sz="1800" dirty="0" smtClean="0">
                          <a:latin typeface="HGP創英角ｺﾞｼｯｸUB" panose="020B0900000000000000" pitchFamily="50" charset="-128"/>
                          <a:ea typeface="HGP創英角ｺﾞｼｯｸUB" panose="020B0900000000000000" pitchFamily="50" charset="-128"/>
                        </a:rPr>
                        <a:t>JSP</a:t>
                      </a:r>
                      <a:r>
                        <a:rPr kumimoji="1" lang="ja-JP" altLang="en-US" sz="1800" dirty="0" smtClean="0">
                          <a:latin typeface="HGP創英角ｺﾞｼｯｸUB" panose="020B0900000000000000" pitchFamily="50" charset="-128"/>
                          <a:ea typeface="HGP創英角ｺﾞｼｯｸUB" panose="020B0900000000000000" pitchFamily="50" charset="-128"/>
                        </a:rPr>
                        <a:t>作成</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c vMerge="1">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r>
              <a:tr h="1184824">
                <a:tc>
                  <a:txBody>
                    <a:bodyPr/>
                    <a:lstStyle/>
                    <a:p>
                      <a:pPr marL="0" indent="0">
                        <a:buFont typeface="Arial" panose="020B0604020202020204" pitchFamily="34" charset="0"/>
                        <a:buNone/>
                      </a:pPr>
                      <a:r>
                        <a:rPr kumimoji="1" lang="en-US" altLang="ja-JP" sz="1800" dirty="0" smtClean="0">
                          <a:latin typeface="HGP創英角ｺﾞｼｯｸUB" panose="020B0900000000000000" pitchFamily="50" charset="-128"/>
                          <a:ea typeface="HGP創英角ｺﾞｼｯｸUB" panose="020B0900000000000000" pitchFamily="50" charset="-128"/>
                        </a:rPr>
                        <a:t>3</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書籍登録フォーム画面作成と遷移</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書籍登録ﾌｫｰﾑｺﾝﾄﾛｰﾗ作成</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書籍登録ﾌｫｰﾑ画面</a:t>
                      </a:r>
                      <a:r>
                        <a:rPr kumimoji="1" lang="en-US" altLang="ja-JP" sz="1800" dirty="0" smtClean="0">
                          <a:latin typeface="HGP創英角ｺﾞｼｯｸUB" panose="020B0900000000000000" pitchFamily="50" charset="-128"/>
                          <a:ea typeface="HGP創英角ｺﾞｼｯｸUB" panose="020B0900000000000000" pitchFamily="50" charset="-128"/>
                        </a:rPr>
                        <a:t>JSP</a:t>
                      </a:r>
                      <a:r>
                        <a:rPr kumimoji="1" lang="ja-JP" altLang="en-US" sz="1800" dirty="0" smtClean="0">
                          <a:latin typeface="HGP創英角ｺﾞｼｯｸUB" panose="020B0900000000000000" pitchFamily="50" charset="-128"/>
                          <a:ea typeface="HGP創英角ｺﾞｼｯｸUB" panose="020B0900000000000000" pitchFamily="50" charset="-128"/>
                        </a:rPr>
                        <a:t>作成</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c vMerge="1">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r>
              <a:tr h="861641">
                <a:tc>
                  <a:txBody>
                    <a:bodyPr/>
                    <a:lstStyle/>
                    <a:p>
                      <a:pPr marL="0" indent="0">
                        <a:buFont typeface="Arial" panose="020B0604020202020204" pitchFamily="34" charset="0"/>
                        <a:buNone/>
                      </a:pPr>
                      <a:r>
                        <a:rPr kumimoji="1" lang="en-US" altLang="ja-JP" sz="1800" dirty="0" smtClean="0">
                          <a:latin typeface="HGP創英角ｺﾞｼｯｸUB" panose="020B0900000000000000" pitchFamily="50" charset="-128"/>
                          <a:ea typeface="HGP創英角ｺﾞｼｯｸUB" panose="020B0900000000000000" pitchFamily="50" charset="-128"/>
                        </a:rPr>
                        <a:t>4</a:t>
                      </a:r>
                    </a:p>
                  </a:txBody>
                  <a:tcPr anchor="ctr"/>
                </a:tc>
                <a:tc>
                  <a:txBody>
                    <a:bodyPr/>
                    <a:lstStyle/>
                    <a:p>
                      <a:pPr marL="0" indent="0">
                        <a:buFont typeface="Arial" panose="020B0604020202020204" pitchFamily="34" charset="0"/>
                        <a:buNone/>
                      </a:pPr>
                      <a:r>
                        <a:rPr kumimoji="1" lang="en-US" altLang="ja-JP" sz="1800" dirty="0" smtClean="0">
                          <a:latin typeface="HGP創英角ｺﾞｼｯｸUB" panose="020B0900000000000000" pitchFamily="50" charset="-128"/>
                          <a:ea typeface="HGP創英角ｺﾞｼｯｸUB" panose="020B0900000000000000" pitchFamily="50" charset="-128"/>
                        </a:rPr>
                        <a:t>CSS</a:t>
                      </a:r>
                      <a:r>
                        <a:rPr kumimoji="1" lang="ja-JP" altLang="en-US" sz="1800" dirty="0" smtClean="0">
                          <a:latin typeface="HGP創英角ｺﾞｼｯｸUB" panose="020B0900000000000000" pitchFamily="50" charset="-128"/>
                          <a:ea typeface="HGP創英角ｺﾞｼｯｸUB" panose="020B0900000000000000" pitchFamily="50" charset="-128"/>
                        </a:rPr>
                        <a:t>ファイルを用意する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CSS</a:t>
                      </a:r>
                      <a:r>
                        <a:rPr kumimoji="1" lang="ja-JP" altLang="en-US" sz="1800" dirty="0" smtClean="0">
                          <a:latin typeface="HGP創英角ｺﾞｼｯｸUB" panose="020B0900000000000000" pitchFamily="50" charset="-128"/>
                          <a:ea typeface="HGP創英角ｺﾞｼｯｸUB" panose="020B0900000000000000" pitchFamily="50" charset="-128"/>
                        </a:rPr>
                        <a:t>ファイル作成</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定義ファイル編集</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定義ファイルのリソースマッピング</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3" name="タイトル 2"/>
          <p:cNvSpPr>
            <a:spLocks noGrp="1"/>
          </p:cNvSpPr>
          <p:nvPr>
            <p:ph type="title"/>
          </p:nvPr>
        </p:nvSpPr>
        <p:spPr/>
        <p:txBody>
          <a:bodyPr/>
          <a:lstStyle/>
          <a:p>
            <a:r>
              <a:rPr lang="ja-JP" altLang="en-US" sz="3600" dirty="0" smtClean="0">
                <a:latin typeface="HGP創英角ｺﾞｼｯｸUB" panose="020B0900000000000000" pitchFamily="50" charset="-128"/>
                <a:ea typeface="HGP創英角ｺﾞｼｯｸUB" panose="020B0900000000000000" pitchFamily="50" charset="-128"/>
              </a:rPr>
              <a:t>ステップ</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２／実習内容</a:t>
            </a:r>
            <a:endParaRPr kumimoji="1" lang="ja-JP" altLang="en-US" sz="36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6"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19</a:t>
            </a:fld>
            <a:endParaRPr lang="en-US" altLang="ja-JP" dirty="0"/>
          </a:p>
        </p:txBody>
      </p:sp>
    </p:spTree>
    <p:extLst>
      <p:ext uri="{BB962C8B-B14F-4D97-AF65-F5344CB8AC3E}">
        <p14:creationId xmlns:p14="http://schemas.microsoft.com/office/powerpoint/2010/main" val="3778267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20</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ステップ２／実習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395536" y="1196752"/>
            <a:ext cx="8280920" cy="4464496"/>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とりあえずコーディングしましょう</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4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44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44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44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44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4400" dirty="0" smtClean="0">
                <a:solidFill>
                  <a:srgbClr val="00B050"/>
                </a:solidFill>
                <a:latin typeface="HGP創英角ｺﾞｼｯｸUB" panose="020B0900000000000000" pitchFamily="50" charset="-128"/>
                <a:ea typeface="HGP創英角ｺﾞｼｯｸUB" panose="020B0900000000000000" pitchFamily="50" charset="-128"/>
              </a:rPr>
              <a:t>STEP02</a:t>
            </a:r>
            <a:endParaRPr lang="ja-JP" altLang="en-US" sz="44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215015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ステップ２／解説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ja-JP" altLang="en-US" sz="4000" dirty="0">
                <a:solidFill>
                  <a:srgbClr val="0000FF"/>
                </a:solidFill>
                <a:latin typeface="HGP創英角ｺﾞｼｯｸUB" panose="020B0900000000000000" pitchFamily="50" charset="-128"/>
                <a:ea typeface="HGP創英角ｺﾞｼｯｸUB" panose="020B0900000000000000" pitchFamily="50" charset="-128"/>
              </a:rPr>
              <a:t>Ｓｐｒｉｎｇ</a:t>
            </a:r>
            <a:r>
              <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rPr>
              <a:t> </a:t>
            </a: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ＭＶＣ</a:t>
            </a:r>
            <a:endPar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endParaRPr>
          </a:p>
          <a:p>
            <a:pPr lvl="1" eaLnBrk="1" hangingPunct="1">
              <a:buFont typeface="Arial" panose="020B0604020202020204" pitchFamily="34" charset="0"/>
              <a:buChar char="•"/>
            </a:pPr>
            <a:r>
              <a:rPr lang="ja-JP" altLang="en-US" dirty="0">
                <a:latin typeface="HGP創英角ｺﾞｼｯｸUB" pitchFamily="50" charset="-128"/>
                <a:ea typeface="HGP創英角ｺﾞｼｯｸUB" pitchFamily="50" charset="-128"/>
              </a:rPr>
              <a:t>Ｓｐｒｉｎｇ ＭＶＣと</a:t>
            </a:r>
            <a:r>
              <a:rPr lang="ja-JP" altLang="en-US" dirty="0" smtClean="0">
                <a:latin typeface="HGP創英角ｺﾞｼｯｸUB" pitchFamily="50" charset="-128"/>
                <a:ea typeface="HGP創英角ｺﾞｼｯｸUB" pitchFamily="50" charset="-128"/>
              </a:rPr>
              <a:t>は</a:t>
            </a:r>
            <a:endParaRPr lang="en-US" altLang="ja-JP" dirty="0" smtClean="0">
              <a:latin typeface="HGP創英角ｺﾞｼｯｸUB" pitchFamily="50" charset="-128"/>
              <a:ea typeface="HGP創英角ｺﾞｼｯｸUB" pitchFamily="50" charset="-128"/>
            </a:endParaRPr>
          </a:p>
          <a:p>
            <a:pPr lvl="1" eaLnBrk="1" hangingPunct="1">
              <a:buFont typeface="Arial" panose="020B0604020202020204" pitchFamily="34" charset="0"/>
              <a:buChar char="•"/>
            </a:pPr>
            <a:r>
              <a:rPr lang="en-US" altLang="ja-JP" dirty="0">
                <a:latin typeface="HGP創英角ｺﾞｼｯｸUB" pitchFamily="50" charset="-128"/>
                <a:ea typeface="HGP創英角ｺﾞｼｯｸUB" pitchFamily="50" charset="-128"/>
              </a:rPr>
              <a:t>Model</a:t>
            </a:r>
            <a:r>
              <a:rPr lang="ja-JP" altLang="en-US" dirty="0">
                <a:latin typeface="HGP創英角ｺﾞｼｯｸUB" pitchFamily="50" charset="-128"/>
                <a:ea typeface="HGP創英角ｺﾞｼｯｸUB" pitchFamily="50" charset="-128"/>
              </a:rPr>
              <a:t> </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 </a:t>
            </a:r>
            <a:r>
              <a:rPr lang="en-US" altLang="ja-JP" dirty="0">
                <a:latin typeface="HGP創英角ｺﾞｼｯｸUB" pitchFamily="50" charset="-128"/>
                <a:ea typeface="HGP創英角ｺﾞｼｯｸUB" pitchFamily="50" charset="-128"/>
              </a:rPr>
              <a:t>View</a:t>
            </a:r>
            <a:r>
              <a:rPr lang="ja-JP" altLang="en-US" dirty="0">
                <a:latin typeface="HGP創英角ｺﾞｼｯｸUB" pitchFamily="50" charset="-128"/>
                <a:ea typeface="HGP創英角ｺﾞｼｯｸUB" pitchFamily="50" charset="-128"/>
              </a:rPr>
              <a:t> </a:t>
            </a:r>
            <a:r>
              <a:rPr lang="en-US" altLang="ja-JP" dirty="0" smtClean="0">
                <a:latin typeface="HGP創英角ｺﾞｼｯｸUB" pitchFamily="50" charset="-128"/>
                <a:ea typeface="HGP創英角ｺﾞｼｯｸUB" pitchFamily="50" charset="-128"/>
              </a:rPr>
              <a:t>–</a:t>
            </a:r>
            <a:r>
              <a:rPr lang="ja-JP" altLang="en-US" dirty="0" smtClean="0">
                <a:latin typeface="HGP創英角ｺﾞｼｯｸUB" pitchFamily="50" charset="-128"/>
                <a:ea typeface="HGP創英角ｺﾞｼｯｸUB" pitchFamily="50" charset="-128"/>
              </a:rPr>
              <a:t> </a:t>
            </a:r>
            <a:r>
              <a:rPr lang="en-US" altLang="ja-JP" dirty="0" smtClean="0">
                <a:latin typeface="HGP創英角ｺﾞｼｯｸUB" pitchFamily="50" charset="-128"/>
                <a:ea typeface="HGP創英角ｺﾞｼｯｸUB" pitchFamily="50" charset="-128"/>
              </a:rPr>
              <a:t>Controller</a:t>
            </a:r>
          </a:p>
          <a:p>
            <a:pPr lvl="1" eaLnBrk="1" hangingPunct="1">
              <a:buFont typeface="Arial" panose="020B0604020202020204" pitchFamily="34" charset="0"/>
              <a:buChar char="•"/>
            </a:pPr>
            <a:r>
              <a:rPr lang="ja-JP" altLang="en-US" dirty="0" smtClean="0">
                <a:latin typeface="HGP創英角ｺﾞｼｯｸUB" panose="020B0900000000000000" pitchFamily="50" charset="-128"/>
                <a:ea typeface="HGP創英角ｺﾞｼｯｸUB" panose="020B0900000000000000" pitchFamily="50" charset="-128"/>
              </a:rPr>
              <a:t>Ｓｐｒｉｎｇ </a:t>
            </a:r>
            <a:r>
              <a:rPr lang="ja-JP" altLang="en-US" dirty="0">
                <a:latin typeface="HGP創英角ｺﾞｼｯｸUB" panose="020B0900000000000000" pitchFamily="50" charset="-128"/>
                <a:ea typeface="HGP創英角ｺﾞｼｯｸUB" panose="020B0900000000000000" pitchFamily="50" charset="-128"/>
              </a:rPr>
              <a:t>ＭＶＣ 適用</a:t>
            </a:r>
            <a:r>
              <a:rPr lang="ja-JP" altLang="en-US" dirty="0" smtClean="0">
                <a:latin typeface="HGP創英角ｺﾞｼｯｸUB" panose="020B0900000000000000" pitchFamily="50" charset="-128"/>
                <a:ea typeface="HGP創英角ｺﾞｼｯｸUB" panose="020B0900000000000000" pitchFamily="50" charset="-128"/>
              </a:rPr>
              <a:t>箇所</a:t>
            </a:r>
            <a:endParaRPr lang="en-US" altLang="ja-JP" dirty="0" smtClean="0">
              <a:latin typeface="HGP創英角ｺﾞｼｯｸUB" panose="020B0900000000000000" pitchFamily="50" charset="-128"/>
              <a:ea typeface="HGP創英角ｺﾞｼｯｸUB" panose="020B0900000000000000" pitchFamily="50" charset="-128"/>
            </a:endParaRPr>
          </a:p>
          <a:p>
            <a:pPr lvl="1" eaLnBrk="1" hangingPunct="1">
              <a:buFont typeface="Arial" panose="020B0604020202020204" pitchFamily="34" charset="0"/>
              <a:buChar char="•"/>
            </a:pPr>
            <a:r>
              <a:rPr lang="ja-JP" altLang="en-US" dirty="0">
                <a:latin typeface="HGP創英角ｺﾞｼｯｸUB" pitchFamily="50" charset="-128"/>
                <a:ea typeface="HGP創英角ｺﾞｼｯｸUB" pitchFamily="50" charset="-128"/>
              </a:rPr>
              <a:t>Ｓｐｒｉｎｇ ＭＶＣ による画面</a:t>
            </a:r>
            <a:r>
              <a:rPr lang="ja-JP" altLang="en-US" dirty="0" smtClean="0">
                <a:latin typeface="HGP創英角ｺﾞｼｯｸUB" pitchFamily="50" charset="-128"/>
                <a:ea typeface="HGP創英角ｺﾞｼｯｸUB" pitchFamily="50" charset="-128"/>
              </a:rPr>
              <a:t>遷移</a:t>
            </a:r>
            <a:endParaRPr lang="en-US" altLang="ja-JP" dirty="0" smtClean="0">
              <a:latin typeface="HGP創英角ｺﾞｼｯｸUB" pitchFamily="50" charset="-128"/>
              <a:ea typeface="HGP創英角ｺﾞｼｯｸUB" pitchFamily="50" charset="-128"/>
            </a:endParaRPr>
          </a:p>
          <a:p>
            <a:pPr lvl="1" eaLnBrk="1" hangingPunct="1">
              <a:buFont typeface="Arial" panose="020B0604020202020204" pitchFamily="34" charset="0"/>
              <a:buChar char="•"/>
            </a:pPr>
            <a:r>
              <a:rPr lang="ja-JP" altLang="en-US" dirty="0">
                <a:latin typeface="HGP創英角ｺﾞｼｯｸUB" pitchFamily="50" charset="-128"/>
                <a:ea typeface="HGP創英角ｺﾞｼｯｸUB" pitchFamily="50" charset="-128"/>
              </a:rPr>
              <a:t>ＵＲＬ と </a:t>
            </a:r>
            <a:r>
              <a:rPr lang="en-US" altLang="ja-JP" dirty="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ＲｅｑｕｅｓｔＭａｐｐｉｎｇ</a:t>
            </a:r>
            <a:endParaRPr lang="en-US" altLang="ja-JP" sz="2800" dirty="0" smtClean="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79582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latin typeface="HGP創英角ｺﾞｼｯｸUB" pitchFamily="50" charset="-128"/>
                <a:ea typeface="HGP創英角ｺﾞｼｯｸUB" pitchFamily="50" charset="-128"/>
              </a:rPr>
              <a:t>ステップ２</a:t>
            </a:r>
            <a:r>
              <a:rPr lang="ja-JP" altLang="en-US" sz="3600" dirty="0" smtClean="0">
                <a:latin typeface="HGP創英角ｺﾞｼｯｸUB" pitchFamily="50" charset="-128"/>
                <a:ea typeface="HGP創英角ｺﾞｼｯｸUB" pitchFamily="50" charset="-128"/>
              </a:rPr>
              <a:t>／実装イメージ</a:t>
            </a:r>
            <a:endParaRPr lang="ja-JP" altLang="en-US" sz="3600" dirty="0">
              <a:latin typeface="HGP創英角ｺﾞｼｯｸUB" pitchFamily="50" charset="-128"/>
              <a:ea typeface="HGP創英角ｺﾞｼｯｸUB" pitchFamily="50" charset="-128"/>
            </a:endParaRPr>
          </a:p>
        </p:txBody>
      </p:sp>
      <p:sp>
        <p:nvSpPr>
          <p:cNvPr id="7" name="正方形/長方形 6"/>
          <p:cNvSpPr/>
          <p:nvPr/>
        </p:nvSpPr>
        <p:spPr>
          <a:xfrm>
            <a:off x="1187624" y="836712"/>
            <a:ext cx="7632848" cy="5184576"/>
          </a:xfrm>
          <a:prstGeom prst="rect">
            <a:avLst/>
          </a:prstGeom>
          <a:solidFill>
            <a:schemeClr val="bg1">
              <a:lumMod val="95000"/>
            </a:schemeClr>
          </a:solidFill>
          <a:ln>
            <a:solidFill>
              <a:schemeClr val="tx1">
                <a:lumMod val="50000"/>
                <a:lumOff val="50000"/>
              </a:schemeClr>
            </a:solidFill>
          </a:ln>
        </p:spPr>
        <p:style>
          <a:lnRef idx="1">
            <a:schemeClr val="accent1"/>
          </a:lnRef>
          <a:fillRef idx="2">
            <a:schemeClr val="accent1"/>
          </a:fillRef>
          <a:effectRef idx="1">
            <a:schemeClr val="accent1"/>
          </a:effectRef>
          <a:fontRef idx="minor">
            <a:schemeClr val="dk1"/>
          </a:fontRef>
        </p:style>
        <p:txBody>
          <a:bodyPr rtlCol="0" anchor="t"/>
          <a:lstStyle/>
          <a:p>
            <a:pPr algn="r"/>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サーブレット（</a:t>
            </a:r>
            <a:r>
              <a:rPr kumimoji="1"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Tomcat</a:t>
            </a:r>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a:t>
            </a:r>
            <a:endPar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8" name="正方形/長方形 7"/>
          <p:cNvSpPr/>
          <p:nvPr/>
        </p:nvSpPr>
        <p:spPr>
          <a:xfrm>
            <a:off x="1605918" y="1268760"/>
            <a:ext cx="6638490" cy="4608512"/>
          </a:xfrm>
          <a:prstGeom prst="rect">
            <a:avLst/>
          </a:prstGeom>
          <a:solidFill>
            <a:schemeClr val="accent5">
              <a:lumMod val="40000"/>
              <a:lumOff val="60000"/>
            </a:schemeClr>
          </a:solidFill>
          <a:ln>
            <a:solidFill>
              <a:schemeClr val="accent5">
                <a:lumMod val="50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kumimoji="1" lang="en-US" altLang="ja-JP" sz="1400" dirty="0" smtClean="0">
                <a:solidFill>
                  <a:schemeClr val="accent1">
                    <a:lumMod val="75000"/>
                  </a:schemeClr>
                </a:solidFill>
                <a:latin typeface="HGP創英角ｺﾞｼｯｸUB" panose="020B0900000000000000" pitchFamily="50" charset="-128"/>
                <a:ea typeface="HGP創英角ｺﾞｼｯｸUB" panose="020B0900000000000000" pitchFamily="50" charset="-128"/>
              </a:rPr>
              <a:t>Spring</a:t>
            </a:r>
            <a:r>
              <a:rPr kumimoji="1" lang="ja-JP" altLang="en-US" sz="1400" dirty="0" smtClean="0">
                <a:solidFill>
                  <a:schemeClr val="accent1">
                    <a:lumMod val="75000"/>
                  </a:schemeClr>
                </a:solidFill>
                <a:latin typeface="HGP創英角ｺﾞｼｯｸUB" panose="020B0900000000000000" pitchFamily="50" charset="-128"/>
                <a:ea typeface="HGP創英角ｺﾞｼｯｸUB" panose="020B0900000000000000" pitchFamily="50" charset="-128"/>
              </a:rPr>
              <a:t> </a:t>
            </a:r>
            <a:r>
              <a:rPr kumimoji="1" lang="en-US" altLang="ja-JP" sz="1400" dirty="0" smtClean="0">
                <a:solidFill>
                  <a:schemeClr val="accent1">
                    <a:lumMod val="75000"/>
                  </a:schemeClr>
                </a:solidFill>
                <a:latin typeface="HGP創英角ｺﾞｼｯｸUB" panose="020B0900000000000000" pitchFamily="50" charset="-128"/>
                <a:ea typeface="HGP創英角ｺﾞｼｯｸUB" panose="020B0900000000000000" pitchFamily="50" charset="-128"/>
              </a:rPr>
              <a:t>Framework</a:t>
            </a:r>
            <a:r>
              <a:rPr kumimoji="1" lang="ja-JP" altLang="en-US" sz="1400" dirty="0" smtClean="0">
                <a:solidFill>
                  <a:schemeClr val="accent1">
                    <a:lumMod val="75000"/>
                  </a:schemeClr>
                </a:solidFill>
                <a:latin typeface="HGP創英角ｺﾞｼｯｸUB" panose="020B0900000000000000" pitchFamily="50" charset="-128"/>
                <a:ea typeface="HGP創英角ｺﾞｼｯｸUB" panose="020B0900000000000000" pitchFamily="50" charset="-128"/>
              </a:rPr>
              <a:t> </a:t>
            </a:r>
            <a:r>
              <a:rPr kumimoji="1" lang="en-US" altLang="ja-JP" sz="1400" dirty="0" smtClean="0">
                <a:solidFill>
                  <a:schemeClr val="accent1">
                    <a:lumMod val="75000"/>
                  </a:schemeClr>
                </a:solidFill>
                <a:latin typeface="HGP創英角ｺﾞｼｯｸUB" panose="020B0900000000000000" pitchFamily="50" charset="-128"/>
                <a:ea typeface="HGP創英角ｺﾞｼｯｸUB" panose="020B0900000000000000" pitchFamily="50" charset="-128"/>
              </a:rPr>
              <a:t>CORE</a:t>
            </a:r>
            <a:endParaRPr kumimoji="1" lang="ja-JP" altLang="en-US" sz="1400" dirty="0">
              <a:solidFill>
                <a:schemeClr val="accent1">
                  <a:lumMod val="75000"/>
                </a:schemeClr>
              </a:solidFill>
              <a:latin typeface="HGP創英角ｺﾞｼｯｸUB" panose="020B0900000000000000" pitchFamily="50" charset="-128"/>
              <a:ea typeface="HGP創英角ｺﾞｼｯｸUB" panose="020B0900000000000000" pitchFamily="50" charset="-128"/>
            </a:endParaRPr>
          </a:p>
        </p:txBody>
      </p:sp>
      <p:sp>
        <p:nvSpPr>
          <p:cNvPr id="10" name="正方形/長方形 9"/>
          <p:cNvSpPr/>
          <p:nvPr/>
        </p:nvSpPr>
        <p:spPr>
          <a:xfrm>
            <a:off x="2051720" y="1700808"/>
            <a:ext cx="4968552" cy="3960440"/>
          </a:xfrm>
          <a:prstGeom prst="rect">
            <a:avLst/>
          </a:prstGeom>
          <a:solidFill>
            <a:srgbClr val="FFFFCC"/>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Spring</a:t>
            </a:r>
            <a:r>
              <a:rPr kumimoji="1" lang="ja-JP" altLang="en-US" sz="1400" dirty="0" smtClean="0">
                <a:solidFill>
                  <a:srgbClr val="CC6600"/>
                </a:solidFill>
                <a:latin typeface="HGP創英角ｺﾞｼｯｸUB" panose="020B0900000000000000" pitchFamily="50" charset="-128"/>
                <a:ea typeface="HGP創英角ｺﾞｼｯｸUB" panose="020B0900000000000000" pitchFamily="50" charset="-128"/>
              </a:rPr>
              <a:t> </a:t>
            </a:r>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MVC</a:t>
            </a:r>
            <a:endParaRPr kumimoji="1" lang="ja-JP" altLang="en-US" sz="1400" dirty="0">
              <a:solidFill>
                <a:srgbClr val="CC6600"/>
              </a:solidFill>
              <a:latin typeface="HGP創英角ｺﾞｼｯｸUB" panose="020B0900000000000000" pitchFamily="50" charset="-128"/>
              <a:ea typeface="HGP創英角ｺﾞｼｯｸUB" panose="020B0900000000000000" pitchFamily="50" charset="-128"/>
            </a:endParaRPr>
          </a:p>
        </p:txBody>
      </p:sp>
      <p:sp>
        <p:nvSpPr>
          <p:cNvPr id="14" name="正方形/長方形 13"/>
          <p:cNvSpPr/>
          <p:nvPr/>
        </p:nvSpPr>
        <p:spPr>
          <a:xfrm>
            <a:off x="4716016" y="2116362"/>
            <a:ext cx="1872208" cy="656238"/>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Main</a:t>
            </a:r>
            <a:r>
              <a:rPr kumimoji="1" lang="en-US" altLang="ja-JP" sz="1100" dirty="0" err="1" smtClean="0">
                <a:latin typeface="HGP創英角ｺﾞｼｯｸUB" panose="020B0900000000000000" pitchFamily="50" charset="-128"/>
                <a:ea typeface="HGP創英角ｺﾞｼｯｸUB" panose="020B0900000000000000" pitchFamily="50" charset="-128"/>
              </a:rPr>
              <a:t>Controller</a:t>
            </a:r>
            <a:endParaRPr kumimoji="1" lang="en-US" altLang="ja-JP" sz="1100" dirty="0" smtClean="0">
              <a:latin typeface="HGP創英角ｺﾞｼｯｸUB" panose="020B0900000000000000" pitchFamily="50" charset="-128"/>
              <a:ea typeface="HGP創英角ｺﾞｼｯｸUB" panose="020B0900000000000000" pitchFamily="50" charset="-128"/>
            </a:endParaRPr>
          </a:p>
          <a:p>
            <a:pPr algn="ctr"/>
            <a:r>
              <a:rPr kumimoji="1" lang="en-US" altLang="ja-JP" sz="1100" dirty="0" smtClean="0">
                <a:latin typeface="HGP創英角ｺﾞｼｯｸUB" panose="020B0900000000000000" pitchFamily="50" charset="-128"/>
                <a:ea typeface="HGP創英角ｺﾞｼｯｸUB" panose="020B0900000000000000" pitchFamily="50" charset="-128"/>
              </a:rPr>
              <a:t>#</a:t>
            </a:r>
            <a:r>
              <a:rPr kumimoji="1" lang="ja-JP" altLang="en-US" sz="1100" dirty="0" smtClean="0">
                <a:latin typeface="HGP創英角ｺﾞｼｯｸUB" panose="020B0900000000000000" pitchFamily="50" charset="-128"/>
                <a:ea typeface="HGP創英角ｺﾞｼｯｸUB" panose="020B0900000000000000" pitchFamily="50" charset="-128"/>
              </a:rPr>
              <a:t> </a:t>
            </a:r>
            <a:r>
              <a:rPr kumimoji="1" lang="en-US" altLang="ja-JP" sz="1100" dirty="0" smtClean="0">
                <a:latin typeface="HGP創英角ｺﾞｼｯｸUB" panose="020B0900000000000000" pitchFamily="50" charset="-128"/>
                <a:ea typeface="HGP創英角ｺﾞｼｯｸUB" panose="020B0900000000000000" pitchFamily="50" charset="-128"/>
              </a:rPr>
              <a:t>main()</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15" name="正方形/長方形 14"/>
          <p:cNvSpPr/>
          <p:nvPr/>
        </p:nvSpPr>
        <p:spPr>
          <a:xfrm>
            <a:off x="4726310" y="3339852"/>
            <a:ext cx="1861914" cy="665212"/>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Book</a:t>
            </a:r>
            <a:r>
              <a:rPr kumimoji="1" lang="en-US" altLang="ja-JP" sz="1100" dirty="0" err="1" smtClean="0">
                <a:latin typeface="HGP創英角ｺﾞｼｯｸUB" panose="020B0900000000000000" pitchFamily="50" charset="-128"/>
                <a:ea typeface="HGP創英角ｺﾞｼｯｸUB" panose="020B0900000000000000" pitchFamily="50" charset="-128"/>
              </a:rPr>
              <a:t>Controller</a:t>
            </a:r>
            <a:endParaRPr kumimoji="1" lang="en-US" altLang="ja-JP" sz="1100" dirty="0" smtClean="0">
              <a:latin typeface="HGP創英角ｺﾞｼｯｸUB" panose="020B0900000000000000" pitchFamily="50" charset="-128"/>
              <a:ea typeface="HGP創英角ｺﾞｼｯｸUB" panose="020B0900000000000000" pitchFamily="50" charset="-128"/>
            </a:endParaRPr>
          </a:p>
          <a:p>
            <a:pPr algn="ctr"/>
            <a:r>
              <a:rPr kumimoji="1" lang="en-US" altLang="ja-JP" sz="1100" dirty="0" smtClean="0">
                <a:latin typeface="HGP創英角ｺﾞｼｯｸUB" panose="020B0900000000000000" pitchFamily="50" charset="-128"/>
                <a:ea typeface="HGP創英角ｺﾞｼｯｸUB" panose="020B0900000000000000" pitchFamily="50" charset="-128"/>
              </a:rPr>
              <a:t>#</a:t>
            </a:r>
            <a:r>
              <a:rPr kumimoji="1" lang="ja-JP" altLang="en-US" sz="1100" dirty="0" smtClean="0">
                <a:latin typeface="HGP創英角ｺﾞｼｯｸUB" panose="020B0900000000000000" pitchFamily="50" charset="-128"/>
                <a:ea typeface="HGP創英角ｺﾞｼｯｸUB" panose="020B0900000000000000" pitchFamily="50" charset="-128"/>
              </a:rPr>
              <a:t> </a:t>
            </a:r>
            <a:r>
              <a:rPr kumimoji="1" lang="en-US" altLang="ja-JP" sz="1100" dirty="0" err="1" smtClean="0">
                <a:latin typeface="HGP創英角ｺﾞｼｯｸUB" panose="020B0900000000000000" pitchFamily="50" charset="-128"/>
                <a:ea typeface="HGP創英角ｺﾞｼｯｸUB" panose="020B0900000000000000" pitchFamily="50" charset="-128"/>
              </a:rPr>
              <a:t>listBook</a:t>
            </a:r>
            <a:r>
              <a:rPr kumimoji="1" lang="en-US" altLang="ja-JP" sz="1100" dirty="0" smtClean="0">
                <a:latin typeface="HGP創英角ｺﾞｼｯｸUB" panose="020B0900000000000000" pitchFamily="50" charset="-128"/>
                <a:ea typeface="HGP創英角ｺﾞｼｯｸUB" panose="020B0900000000000000" pitchFamily="50" charset="-128"/>
              </a:rPr>
              <a:t>()</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25" name="正方形/長方形 24"/>
          <p:cNvSpPr/>
          <p:nvPr/>
        </p:nvSpPr>
        <p:spPr>
          <a:xfrm>
            <a:off x="1835696" y="2492896"/>
            <a:ext cx="917358" cy="360040"/>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100" dirty="0" err="1">
                <a:latin typeface="HGP創英角ｺﾞｼｯｸUB" panose="020B0900000000000000" pitchFamily="50" charset="-128"/>
                <a:ea typeface="HGP創英角ｺﾞｼｯｸUB" panose="020B0900000000000000" pitchFamily="50" charset="-128"/>
              </a:rPr>
              <a:t>m</a:t>
            </a:r>
            <a:r>
              <a:rPr lang="en-US" altLang="ja-JP" sz="1100" dirty="0" err="1" smtClean="0">
                <a:latin typeface="HGP創英角ｺﾞｼｯｸUB" panose="020B0900000000000000" pitchFamily="50" charset="-128"/>
                <a:ea typeface="HGP創英角ｺﾞｼｯｸUB" panose="020B0900000000000000" pitchFamily="50" charset="-128"/>
              </a:rPr>
              <a:t>ain</a:t>
            </a:r>
            <a:r>
              <a:rPr kumimoji="1" lang="en-US" altLang="ja-JP" sz="1100" dirty="0" err="1" smtClean="0">
                <a:latin typeface="HGP創英角ｺﾞｼｯｸUB" panose="020B0900000000000000" pitchFamily="50" charset="-128"/>
                <a:ea typeface="HGP創英角ｺﾞｼｯｸUB" panose="020B0900000000000000" pitchFamily="50" charset="-128"/>
              </a:rPr>
              <a:t>.jsp</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26" name="テキスト ボックス 25"/>
          <p:cNvSpPr txBox="1"/>
          <p:nvPr/>
        </p:nvSpPr>
        <p:spPr>
          <a:xfrm>
            <a:off x="971600" y="2082414"/>
            <a:ext cx="2088232" cy="246221"/>
          </a:xfrm>
          <a:prstGeom prst="rect">
            <a:avLst/>
          </a:prstGeom>
          <a:solidFill>
            <a:schemeClr val="bg1"/>
          </a:solid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[GET]</a:t>
            </a:r>
            <a:r>
              <a:rPr kumimoji="1" lang="ja-JP" altLang="en-US"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 </a:t>
            </a: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a:t>
            </a:r>
            <a:r>
              <a:rPr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XX/bookmgr/main</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27" name="直線矢印コネクタ 26"/>
          <p:cNvCxnSpPr/>
          <p:nvPr/>
        </p:nvCxnSpPr>
        <p:spPr>
          <a:xfrm flipV="1">
            <a:off x="3695084" y="2299225"/>
            <a:ext cx="972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923928" y="2057743"/>
            <a:ext cx="576064" cy="246221"/>
          </a:xfrm>
          <a:prstGeom prst="rect">
            <a:avLst/>
          </a:prstGeom>
          <a:no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/main</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29" name="直線矢印コネクタ 28"/>
          <p:cNvCxnSpPr/>
          <p:nvPr/>
        </p:nvCxnSpPr>
        <p:spPr>
          <a:xfrm flipH="1">
            <a:off x="3695084" y="2647523"/>
            <a:ext cx="972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テキスト ボックス 29"/>
          <p:cNvSpPr txBox="1"/>
          <p:nvPr/>
        </p:nvSpPr>
        <p:spPr>
          <a:xfrm>
            <a:off x="3954273" y="2426695"/>
            <a:ext cx="576064" cy="246221"/>
          </a:xfrm>
          <a:prstGeom prst="rect">
            <a:avLst/>
          </a:prstGeom>
          <a:no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main</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31" name="直線矢印コネクタ 30"/>
          <p:cNvCxnSpPr/>
          <p:nvPr/>
        </p:nvCxnSpPr>
        <p:spPr>
          <a:xfrm flipH="1">
            <a:off x="2753054" y="2662251"/>
            <a:ext cx="51481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直線矢印コネクタ 31"/>
          <p:cNvCxnSpPr>
            <a:stCxn id="25" idx="1"/>
          </p:cNvCxnSpPr>
          <p:nvPr/>
        </p:nvCxnSpPr>
        <p:spPr>
          <a:xfrm flipH="1">
            <a:off x="899592" y="2672916"/>
            <a:ext cx="93610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正方形/長方形 33"/>
          <p:cNvSpPr/>
          <p:nvPr/>
        </p:nvSpPr>
        <p:spPr>
          <a:xfrm>
            <a:off x="1547664" y="3741788"/>
            <a:ext cx="1263493" cy="360040"/>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listbook</a:t>
            </a:r>
            <a:r>
              <a:rPr kumimoji="1" lang="en-US" altLang="ja-JP" sz="1100" dirty="0" err="1" smtClean="0">
                <a:latin typeface="HGP創英角ｺﾞｼｯｸUB" panose="020B0900000000000000" pitchFamily="50" charset="-128"/>
                <a:ea typeface="HGP創英角ｺﾞｼｯｸUB" panose="020B0900000000000000" pitchFamily="50" charset="-128"/>
              </a:rPr>
              <a:t>.jsp</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35" name="テキスト ボックス 34"/>
          <p:cNvSpPr txBox="1"/>
          <p:nvPr/>
        </p:nvSpPr>
        <p:spPr>
          <a:xfrm>
            <a:off x="909415" y="3306962"/>
            <a:ext cx="2268392" cy="246221"/>
          </a:xfrm>
          <a:prstGeom prst="rect">
            <a:avLst/>
          </a:prstGeom>
          <a:solidFill>
            <a:schemeClr val="bg1"/>
          </a:solid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[GET]</a:t>
            </a:r>
            <a:r>
              <a:rPr kumimoji="1" lang="ja-JP" altLang="en-US"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 </a:t>
            </a: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a:t>
            </a:r>
            <a:r>
              <a:rPr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XX/bookmgr/listbook</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36" name="直線矢印コネクタ 35"/>
          <p:cNvCxnSpPr/>
          <p:nvPr/>
        </p:nvCxnSpPr>
        <p:spPr>
          <a:xfrm>
            <a:off x="3695083" y="3573014"/>
            <a:ext cx="972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テキスト ボックス 36"/>
          <p:cNvSpPr txBox="1"/>
          <p:nvPr/>
        </p:nvSpPr>
        <p:spPr>
          <a:xfrm>
            <a:off x="3764382" y="3308687"/>
            <a:ext cx="874950" cy="246221"/>
          </a:xfrm>
          <a:prstGeom prst="rect">
            <a:avLst/>
          </a:prstGeom>
          <a:no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t>
            </a:r>
            <a:r>
              <a:rPr kumimoji="1" lang="en-US" altLang="ja-JP" sz="10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listbook</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38" name="直線矢印コネクタ 37"/>
          <p:cNvCxnSpPr/>
          <p:nvPr/>
        </p:nvCxnSpPr>
        <p:spPr>
          <a:xfrm flipH="1">
            <a:off x="3707904" y="3862773"/>
            <a:ext cx="972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テキスト ボックス 38"/>
          <p:cNvSpPr txBox="1"/>
          <p:nvPr/>
        </p:nvSpPr>
        <p:spPr>
          <a:xfrm>
            <a:off x="3809795" y="3646749"/>
            <a:ext cx="804908" cy="246221"/>
          </a:xfrm>
          <a:prstGeom prst="rect">
            <a:avLst/>
          </a:prstGeom>
          <a:noFill/>
        </p:spPr>
        <p:txBody>
          <a:bodyPr wrap="square" rtlCol="0">
            <a:spAutoFit/>
          </a:bodyPr>
          <a:lstStyle/>
          <a:p>
            <a:pPr algn="ctr"/>
            <a:r>
              <a:rPr kumimoji="1" lang="ja-JP" altLang="en-US"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ｌｉｓｔ</a:t>
            </a: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book</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40" name="直線矢印コネクタ 39"/>
          <p:cNvCxnSpPr/>
          <p:nvPr/>
        </p:nvCxnSpPr>
        <p:spPr>
          <a:xfrm flipH="1">
            <a:off x="2811157" y="3892969"/>
            <a:ext cx="456712"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直線矢印コネクタ 40"/>
          <p:cNvCxnSpPr/>
          <p:nvPr/>
        </p:nvCxnSpPr>
        <p:spPr>
          <a:xfrm flipH="1">
            <a:off x="932632" y="3937819"/>
            <a:ext cx="61503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flipV="1">
            <a:off x="899592" y="2299225"/>
            <a:ext cx="2349142" cy="473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線矢印コネクタ 32"/>
          <p:cNvCxnSpPr/>
          <p:nvPr/>
        </p:nvCxnSpPr>
        <p:spPr>
          <a:xfrm flipV="1">
            <a:off x="932632" y="3573014"/>
            <a:ext cx="2335237" cy="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6" name="正方形/長方形 85"/>
          <p:cNvSpPr/>
          <p:nvPr/>
        </p:nvSpPr>
        <p:spPr>
          <a:xfrm>
            <a:off x="1547664" y="5013176"/>
            <a:ext cx="1253670" cy="360040"/>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addbookform</a:t>
            </a:r>
            <a:r>
              <a:rPr kumimoji="1" lang="en-US" altLang="ja-JP" sz="1100" dirty="0" err="1" smtClean="0">
                <a:latin typeface="HGP創英角ｺﾞｼｯｸUB" panose="020B0900000000000000" pitchFamily="50" charset="-128"/>
                <a:ea typeface="HGP創英角ｺﾞｼｯｸUB" panose="020B0900000000000000" pitchFamily="50" charset="-128"/>
              </a:rPr>
              <a:t>.jsp</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87" name="テキスト ボックス 86"/>
          <p:cNvSpPr txBox="1"/>
          <p:nvPr/>
        </p:nvSpPr>
        <p:spPr>
          <a:xfrm>
            <a:off x="755576" y="4603106"/>
            <a:ext cx="2592287" cy="246221"/>
          </a:xfrm>
          <a:prstGeom prst="rect">
            <a:avLst/>
          </a:prstGeom>
          <a:solidFill>
            <a:schemeClr val="bg1"/>
          </a:solid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[GET]</a:t>
            </a:r>
            <a:r>
              <a:rPr kumimoji="1" lang="ja-JP" altLang="en-US"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 </a:t>
            </a: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a:t>
            </a:r>
            <a:r>
              <a:rPr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XX/bookmgr/addbookform</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88" name="直線矢印コネクタ 87"/>
          <p:cNvCxnSpPr/>
          <p:nvPr/>
        </p:nvCxnSpPr>
        <p:spPr>
          <a:xfrm>
            <a:off x="3714972" y="4869158"/>
            <a:ext cx="972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9" name="テキスト ボックス 88"/>
          <p:cNvSpPr txBox="1"/>
          <p:nvPr/>
        </p:nvSpPr>
        <p:spPr>
          <a:xfrm>
            <a:off x="3658206" y="4603104"/>
            <a:ext cx="1031423" cy="246221"/>
          </a:xfrm>
          <a:prstGeom prst="rect">
            <a:avLst/>
          </a:prstGeom>
          <a:no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t>
            </a:r>
            <a:r>
              <a:rPr lang="en-US" altLang="ja-JP" sz="10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add</a:t>
            </a:r>
            <a:r>
              <a:rPr kumimoji="1" lang="en-US" altLang="ja-JP" sz="10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bookform</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90" name="直線矢印コネクタ 89"/>
          <p:cNvCxnSpPr/>
          <p:nvPr/>
        </p:nvCxnSpPr>
        <p:spPr>
          <a:xfrm flipH="1">
            <a:off x="3685260" y="5210708"/>
            <a:ext cx="972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1" name="テキスト ボックス 90"/>
          <p:cNvSpPr txBox="1"/>
          <p:nvPr/>
        </p:nvSpPr>
        <p:spPr>
          <a:xfrm>
            <a:off x="3685261" y="4946975"/>
            <a:ext cx="1031423" cy="246221"/>
          </a:xfrm>
          <a:prstGeom prst="rect">
            <a:avLst/>
          </a:prstGeom>
          <a:noFill/>
        </p:spPr>
        <p:txBody>
          <a:bodyPr wrap="square" rtlCol="0">
            <a:spAutoFit/>
          </a:bodyPr>
          <a:lstStyle/>
          <a:p>
            <a:pPr algn="ctr"/>
            <a:r>
              <a:rPr lang="en-US" altLang="ja-JP" sz="10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add</a:t>
            </a:r>
            <a:r>
              <a:rPr kumimoji="1" lang="en-US" altLang="ja-JP" sz="10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bookform</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92" name="直線矢印コネクタ 91"/>
          <p:cNvCxnSpPr/>
          <p:nvPr/>
        </p:nvCxnSpPr>
        <p:spPr>
          <a:xfrm flipH="1">
            <a:off x="2801334" y="5209207"/>
            <a:ext cx="456712"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3" name="直線矢印コネクタ 92"/>
          <p:cNvCxnSpPr/>
          <p:nvPr/>
        </p:nvCxnSpPr>
        <p:spPr>
          <a:xfrm flipH="1">
            <a:off x="922809" y="5209207"/>
            <a:ext cx="62485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4" name="直線矢印コネクタ 93"/>
          <p:cNvCxnSpPr/>
          <p:nvPr/>
        </p:nvCxnSpPr>
        <p:spPr>
          <a:xfrm>
            <a:off x="922809" y="4869160"/>
            <a:ext cx="233523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正方形/長方形 8"/>
          <p:cNvSpPr/>
          <p:nvPr/>
        </p:nvSpPr>
        <p:spPr>
          <a:xfrm>
            <a:off x="467544" y="1700808"/>
            <a:ext cx="432048" cy="4032448"/>
          </a:xfrm>
          <a:prstGeom prst="rect">
            <a:avLst/>
          </a:prstGeom>
          <a:solidFill>
            <a:schemeClr val="bg1">
              <a:lumMod val="95000"/>
            </a:schemeClr>
          </a:solidFill>
          <a:ln>
            <a:solidFill>
              <a:schemeClr val="bg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ブラウザ</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a:xfrm>
            <a:off x="3291508" y="1988840"/>
            <a:ext cx="354122" cy="3528392"/>
          </a:xfrm>
          <a:prstGeom prst="rect">
            <a:avLst/>
          </a:prstGeom>
          <a:solidFill>
            <a:srgbClr val="FFFF00"/>
          </a:solidFill>
          <a:ln>
            <a:solidFill>
              <a:srgbClr val="CC6600"/>
            </a:solidFill>
          </a:ln>
        </p:spPr>
        <p:style>
          <a:lnRef idx="1">
            <a:schemeClr val="accent5"/>
          </a:lnRef>
          <a:fillRef idx="2">
            <a:schemeClr val="accent5"/>
          </a:fillRef>
          <a:effectRef idx="1">
            <a:schemeClr val="accent5"/>
          </a:effectRef>
          <a:fontRef idx="minor">
            <a:schemeClr val="dk1"/>
          </a:fontRef>
        </p:style>
        <p:txBody>
          <a:bodyPr vert="vert" rtlCol="0" anchor="ctr"/>
          <a:lstStyle/>
          <a:p>
            <a:pPr algn="ctr"/>
            <a:r>
              <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100" dirty="0" smtClean="0">
                <a:solidFill>
                  <a:schemeClr val="tx1"/>
                </a:solidFill>
                <a:latin typeface="HGP創英角ｺﾞｼｯｸUB" panose="020B0900000000000000" pitchFamily="50" charset="-128"/>
                <a:ea typeface="HGP創英角ｺﾞｼｯｸUB" panose="020B0900000000000000" pitchFamily="50" charset="-128"/>
              </a:rPr>
              <a:t>  </a:t>
            </a:r>
            <a:r>
              <a:rPr lang="ja-JP" altLang="en-US" sz="11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1100" dirty="0" err="1" smtClean="0">
                <a:solidFill>
                  <a:schemeClr val="tx1"/>
                </a:solidFill>
                <a:latin typeface="HGP創英角ｺﾞｼｯｸUB" panose="020B0900000000000000" pitchFamily="50" charset="-128"/>
                <a:ea typeface="HGP創英角ｺﾞｼｯｸUB" panose="020B0900000000000000" pitchFamily="50" charset="-128"/>
              </a:rPr>
              <a:t>DispatcherServlet</a:t>
            </a:r>
            <a:endPar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96" name="正方形/長方形 95"/>
          <p:cNvSpPr/>
          <p:nvPr/>
        </p:nvSpPr>
        <p:spPr>
          <a:xfrm>
            <a:off x="4726310" y="4648811"/>
            <a:ext cx="1907741" cy="665212"/>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Book</a:t>
            </a:r>
            <a:r>
              <a:rPr kumimoji="1" lang="en-US" altLang="ja-JP" sz="1100" dirty="0" err="1" smtClean="0">
                <a:latin typeface="HGP創英角ｺﾞｼｯｸUB" panose="020B0900000000000000" pitchFamily="50" charset="-128"/>
                <a:ea typeface="HGP創英角ｺﾞｼｯｸUB" panose="020B0900000000000000" pitchFamily="50" charset="-128"/>
              </a:rPr>
              <a:t>Controller</a:t>
            </a:r>
            <a:endParaRPr kumimoji="1" lang="en-US" altLang="ja-JP" sz="1100" dirty="0" smtClean="0">
              <a:latin typeface="HGP創英角ｺﾞｼｯｸUB" panose="020B0900000000000000" pitchFamily="50" charset="-128"/>
              <a:ea typeface="HGP創英角ｺﾞｼｯｸUB" panose="020B0900000000000000" pitchFamily="50" charset="-128"/>
            </a:endParaRPr>
          </a:p>
          <a:p>
            <a:pPr algn="ctr"/>
            <a:r>
              <a:rPr kumimoji="1" lang="en-US" altLang="ja-JP" sz="1100" dirty="0" smtClean="0">
                <a:latin typeface="HGP創英角ｺﾞｼｯｸUB" panose="020B0900000000000000" pitchFamily="50" charset="-128"/>
                <a:ea typeface="HGP創英角ｺﾞｼｯｸUB" panose="020B0900000000000000" pitchFamily="50" charset="-128"/>
              </a:rPr>
              <a:t>#</a:t>
            </a:r>
            <a:r>
              <a:rPr kumimoji="1" lang="ja-JP" altLang="en-US" sz="1100" dirty="0" smtClean="0">
                <a:latin typeface="HGP創英角ｺﾞｼｯｸUB" panose="020B0900000000000000" pitchFamily="50" charset="-128"/>
                <a:ea typeface="HGP創英角ｺﾞｼｯｸUB" panose="020B0900000000000000" pitchFamily="50" charset="-128"/>
              </a:rPr>
              <a:t> </a:t>
            </a:r>
            <a:r>
              <a:rPr kumimoji="1" lang="en-US" altLang="ja-JP" sz="1100" dirty="0" err="1" smtClean="0">
                <a:latin typeface="HGP創英角ｺﾞｼｯｸUB" panose="020B0900000000000000" pitchFamily="50" charset="-128"/>
                <a:ea typeface="HGP創英角ｺﾞｼｯｸUB" panose="020B0900000000000000" pitchFamily="50" charset="-128"/>
              </a:rPr>
              <a:t>addBook</a:t>
            </a:r>
            <a:r>
              <a:rPr lang="en-US" altLang="ja-JP" sz="1100" dirty="0" err="1">
                <a:latin typeface="HGP創英角ｺﾞｼｯｸUB" panose="020B0900000000000000" pitchFamily="50" charset="-128"/>
                <a:ea typeface="HGP創英角ｺﾞｼｯｸUB" panose="020B0900000000000000" pitchFamily="50" charset="-128"/>
              </a:rPr>
              <a:t>Form</a:t>
            </a:r>
            <a:r>
              <a:rPr kumimoji="1" lang="en-US" altLang="ja-JP" sz="1100" dirty="0" smtClean="0">
                <a:latin typeface="HGP創英角ｺﾞｼｯｸUB" panose="020B0900000000000000" pitchFamily="50" charset="-128"/>
                <a:ea typeface="HGP創英角ｺﾞｼｯｸUB" panose="020B0900000000000000" pitchFamily="50" charset="-128"/>
              </a:rPr>
              <a:t>()</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42" name="正方形/長方形 41"/>
          <p:cNvSpPr/>
          <p:nvPr/>
        </p:nvSpPr>
        <p:spPr bwMode="auto">
          <a:xfrm>
            <a:off x="1808365" y="5805264"/>
            <a:ext cx="5211907" cy="360041"/>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プレゼンテーション層</a:t>
            </a:r>
          </a:p>
        </p:txBody>
      </p:sp>
    </p:spTree>
    <p:extLst>
      <p:ext uri="{BB962C8B-B14F-4D97-AF65-F5344CB8AC3E}">
        <p14:creationId xmlns:p14="http://schemas.microsoft.com/office/powerpoint/2010/main" val="3891995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23</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ステップ３</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ＤＩ</a:t>
            </a:r>
            <a:r>
              <a:rPr lang="ja-JP" altLang="en-US" sz="2400" dirty="0" smtClean="0">
                <a:solidFill>
                  <a:srgbClr val="99CCFF"/>
                </a:solidFill>
                <a:latin typeface="HGP創英角ｺﾞｼｯｸUB" panose="020B0900000000000000" pitchFamily="50" charset="-128"/>
                <a:ea typeface="HGP創英角ｺﾞｼｯｸUB" panose="020B0900000000000000" pitchFamily="50" charset="-128"/>
              </a:rPr>
              <a:t> による（えせ）</a:t>
            </a: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書籍一覧画面</a:t>
            </a:r>
            <a:endParaRPr lang="ja-JP" altLang="en-US" sz="80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691714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ステップ３／実習テーマ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980728"/>
            <a:ext cx="8496944" cy="720080"/>
          </a:xfrm>
        </p:spPr>
        <p:txBody>
          <a:bodyPr/>
          <a:lstStyle/>
          <a:p>
            <a:pPr marL="57150" indent="0" algn="ctr">
              <a:buNone/>
            </a:pP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ＤＩ による</a:t>
            </a:r>
            <a:r>
              <a:rPr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（えせ）</a:t>
            </a: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書籍一覧画面</a:t>
            </a:r>
            <a:endParaRPr lang="en-US" altLang="ja-JP" sz="3600" dirty="0" smtClean="0">
              <a:solidFill>
                <a:srgbClr val="00B0F0"/>
              </a:solidFill>
              <a:latin typeface="HGP創英角ｺﾞｼｯｸUB" panose="020B0900000000000000" pitchFamily="50" charset="-128"/>
              <a:ea typeface="HGP創英角ｺﾞｼｯｸUB" panose="020B0900000000000000" pitchFamily="50" charset="-128"/>
            </a:endParaRPr>
          </a:p>
        </p:txBody>
      </p:sp>
      <p:pic>
        <p:nvPicPr>
          <p:cNvPr id="6" name="図 5"/>
          <p:cNvPicPr>
            <a:picLocks noChangeAspect="1"/>
          </p:cNvPicPr>
          <p:nvPr/>
        </p:nvPicPr>
        <p:blipFill>
          <a:blip r:embed="rId3"/>
          <a:stretch>
            <a:fillRect/>
          </a:stretch>
        </p:blipFill>
        <p:spPr>
          <a:xfrm>
            <a:off x="1714078" y="1844824"/>
            <a:ext cx="5810250" cy="3419475"/>
          </a:xfrm>
          <a:prstGeom prst="rect">
            <a:avLst/>
          </a:prstGeom>
        </p:spPr>
      </p:pic>
      <p:sp>
        <p:nvSpPr>
          <p:cNvPr id="12" name="角丸四角形 11"/>
          <p:cNvSpPr/>
          <p:nvPr/>
        </p:nvSpPr>
        <p:spPr bwMode="auto">
          <a:xfrm>
            <a:off x="1714078" y="3212976"/>
            <a:ext cx="2905125" cy="1368152"/>
          </a:xfrm>
          <a:prstGeom prst="roundRect">
            <a:avLst/>
          </a:prstGeom>
          <a:noFill/>
          <a:ln w="3810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4" name="コンテンツ プレースホルダー 1"/>
          <p:cNvSpPr txBox="1">
            <a:spLocks/>
          </p:cNvSpPr>
          <p:nvPr/>
        </p:nvSpPr>
        <p:spPr bwMode="auto">
          <a:xfrm>
            <a:off x="478743" y="5589240"/>
            <a:ext cx="8280920" cy="432048"/>
          </a:xfrm>
          <a:prstGeom prst="rect">
            <a:avLst/>
          </a:prstGeom>
          <a:solidFill>
            <a:srgbClr val="FFFFCC"/>
          </a:solidFill>
          <a:ln w="9525">
            <a:solidFill>
              <a:srgbClr val="000000"/>
            </a:solidFill>
            <a:miter lim="800000"/>
            <a:headEnd/>
            <a:tailEnd/>
          </a:ln>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algn="ctr">
              <a:buFontTx/>
              <a:buNone/>
            </a:pPr>
            <a:r>
              <a:rPr lang="ja-JP" altLang="en-US" sz="2000" kern="0" dirty="0" smtClean="0">
                <a:solidFill>
                  <a:srgbClr val="C00000"/>
                </a:solidFill>
                <a:latin typeface="HGP創英角ｺﾞｼｯｸUB" panose="020B0900000000000000" pitchFamily="50" charset="-128"/>
                <a:ea typeface="HGP創英角ｺﾞｼｯｸUB" panose="020B0900000000000000" pitchFamily="50" charset="-128"/>
              </a:rPr>
              <a:t>ＤＩで注入したクラスが生成した（えせ）書籍一覧を取得して表示させてみる</a:t>
            </a:r>
            <a:endParaRPr lang="ja-JP" altLang="en-US" sz="2000" kern="0" dirty="0">
              <a:solidFill>
                <a:srgbClr val="C0000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908945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ステップ３／実習項目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124744"/>
            <a:ext cx="8496944" cy="4464496"/>
          </a:xfrm>
        </p:spPr>
        <p:txBody>
          <a:bodyPr/>
          <a:lstStyle/>
          <a:p>
            <a:pPr marL="742950" indent="-742950">
              <a:buFont typeface="+mj-lt"/>
              <a:buAutoNum type="arabicPeriod"/>
            </a:pPr>
            <a:r>
              <a:rPr lang="ja-JP" altLang="en-US" sz="3200" dirty="0" smtClean="0">
                <a:latin typeface="HGP創英角ｺﾞｼｯｸUB" panose="020B0900000000000000" pitchFamily="50" charset="-128"/>
                <a:ea typeface="HGP創英角ｺﾞｼｯｸUB" panose="020B0900000000000000" pitchFamily="50" charset="-128"/>
              </a:rPr>
              <a:t>書籍</a:t>
            </a:r>
            <a:r>
              <a:rPr lang="ja-JP" altLang="en-US" sz="3200" dirty="0">
                <a:latin typeface="HGP創英角ｺﾞｼｯｸUB" panose="020B0900000000000000" pitchFamily="50" charset="-128"/>
                <a:ea typeface="HGP創英角ｺﾞｼｯｸUB" panose="020B0900000000000000" pitchFamily="50" charset="-128"/>
              </a:rPr>
              <a:t>情報ドメインクラス</a:t>
            </a:r>
            <a:r>
              <a:rPr lang="ja-JP" altLang="en-US" sz="3200" dirty="0" smtClean="0">
                <a:latin typeface="HGP創英角ｺﾞｼｯｸUB" panose="020B0900000000000000" pitchFamily="50" charset="-128"/>
                <a:ea typeface="HGP創英角ｺﾞｼｯｸUB" panose="020B0900000000000000" pitchFamily="50" charset="-128"/>
              </a:rPr>
              <a:t>作成</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ja-JP" altLang="en-US"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（えせ</a:t>
            </a:r>
            <a:r>
              <a:rPr lang="ja-JP" altLang="en-US" sz="3200" dirty="0" smtClean="0">
                <a:latin typeface="HGP創英角ｺﾞｼｯｸUB" panose="020B0900000000000000" pitchFamily="50" charset="-128"/>
                <a:ea typeface="HGP創英角ｺﾞｼｯｸUB" panose="020B0900000000000000" pitchFamily="50" charset="-128"/>
              </a:rPr>
              <a:t>）</a:t>
            </a:r>
            <a:r>
              <a:rPr lang="en-US" altLang="ja-JP" sz="3200" dirty="0" smtClean="0">
                <a:latin typeface="HGP創英角ｺﾞｼｯｸUB" panose="020B0900000000000000" pitchFamily="50" charset="-128"/>
                <a:ea typeface="HGP創英角ｺﾞｼｯｸUB" panose="020B0900000000000000" pitchFamily="50" charset="-128"/>
              </a:rPr>
              <a:t/>
            </a:r>
            <a:br>
              <a:rPr lang="en-US" altLang="ja-JP" sz="3200" dirty="0" smtClean="0">
                <a:latin typeface="HGP創英角ｺﾞｼｯｸUB" panose="020B0900000000000000" pitchFamily="50" charset="-128"/>
                <a:ea typeface="HGP創英角ｺﾞｼｯｸUB" panose="020B0900000000000000" pitchFamily="50" charset="-128"/>
              </a:rPr>
            </a:br>
            <a:r>
              <a:rPr lang="ja-JP" altLang="en-US" sz="3200" dirty="0" smtClean="0">
                <a:latin typeface="HGP創英角ｺﾞｼｯｸUB" panose="020B0900000000000000" pitchFamily="50" charset="-128"/>
                <a:ea typeface="HGP創英角ｺﾞｼｯｸUB" panose="020B0900000000000000" pitchFamily="50" charset="-128"/>
              </a:rPr>
              <a:t>書籍</a:t>
            </a:r>
            <a:r>
              <a:rPr lang="ja-JP" altLang="en-US" sz="3200" dirty="0">
                <a:latin typeface="HGP創英角ｺﾞｼｯｸUB" panose="020B0900000000000000" pitchFamily="50" charset="-128"/>
                <a:ea typeface="HGP創英角ｺﾞｼｯｸUB" panose="020B0900000000000000" pitchFamily="50" charset="-128"/>
              </a:rPr>
              <a:t>一覧サービスクラス</a:t>
            </a:r>
            <a:r>
              <a:rPr lang="ja-JP" altLang="en-US" sz="3200" dirty="0" smtClean="0">
                <a:latin typeface="HGP創英角ｺﾞｼｯｸUB" panose="020B0900000000000000" pitchFamily="50" charset="-128"/>
                <a:ea typeface="HGP創英角ｺﾞｼｯｸUB" panose="020B0900000000000000" pitchFamily="50" charset="-128"/>
              </a:rPr>
              <a:t>をＤＩする</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（えせ</a:t>
            </a:r>
            <a:r>
              <a:rPr lang="ja-JP" altLang="en-US" sz="3200" dirty="0" smtClean="0">
                <a:latin typeface="HGP創英角ｺﾞｼｯｸUB" panose="020B0900000000000000" pitchFamily="50" charset="-128"/>
                <a:ea typeface="HGP創英角ｺﾞｼｯｸUB" panose="020B0900000000000000" pitchFamily="50" charset="-128"/>
              </a:rPr>
              <a:t>）</a:t>
            </a:r>
            <a:r>
              <a:rPr lang="en-US" altLang="ja-JP" sz="3200" dirty="0" smtClean="0">
                <a:latin typeface="HGP創英角ｺﾞｼｯｸUB" panose="020B0900000000000000" pitchFamily="50" charset="-128"/>
                <a:ea typeface="HGP創英角ｺﾞｼｯｸUB" panose="020B0900000000000000" pitchFamily="50" charset="-128"/>
              </a:rPr>
              <a:t/>
            </a:r>
            <a:br>
              <a:rPr lang="en-US" altLang="ja-JP" sz="3200" dirty="0" smtClean="0">
                <a:latin typeface="HGP創英角ｺﾞｼｯｸUB" panose="020B0900000000000000" pitchFamily="50" charset="-128"/>
                <a:ea typeface="HGP創英角ｺﾞｼｯｸUB" panose="020B0900000000000000" pitchFamily="50" charset="-128"/>
              </a:rPr>
            </a:br>
            <a:r>
              <a:rPr lang="ja-JP" altLang="en-US" sz="3200" dirty="0" smtClean="0">
                <a:latin typeface="HGP創英角ｺﾞｼｯｸUB" panose="020B0900000000000000" pitchFamily="50" charset="-128"/>
                <a:ea typeface="HGP創英角ｺﾞｼｯｸUB" panose="020B0900000000000000" pitchFamily="50" charset="-128"/>
              </a:rPr>
              <a:t>書籍</a:t>
            </a:r>
            <a:r>
              <a:rPr lang="ja-JP" altLang="en-US" sz="3200" dirty="0">
                <a:latin typeface="HGP創英角ｺﾞｼｯｸUB" panose="020B0900000000000000" pitchFamily="50" charset="-128"/>
                <a:ea typeface="HGP創英角ｺﾞｼｯｸUB" panose="020B0900000000000000" pitchFamily="50" charset="-128"/>
              </a:rPr>
              <a:t>一覧Ｄａｏクラス</a:t>
            </a:r>
            <a:r>
              <a:rPr lang="ja-JP" altLang="en-US" sz="3200" dirty="0" smtClean="0">
                <a:latin typeface="HGP創英角ｺﾞｼｯｸUB" panose="020B0900000000000000" pitchFamily="50" charset="-128"/>
                <a:ea typeface="HGP創英角ｺﾞｼｯｸUB" panose="020B0900000000000000" pitchFamily="50" charset="-128"/>
              </a:rPr>
              <a:t>をＤＩする</a:t>
            </a:r>
            <a:endParaRPr lang="en-US" altLang="ja-JP" sz="36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203473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06566458"/>
              </p:ext>
            </p:extLst>
          </p:nvPr>
        </p:nvGraphicFramePr>
        <p:xfrm>
          <a:off x="323528" y="836712"/>
          <a:ext cx="8510239" cy="5266681"/>
        </p:xfrm>
        <a:graphic>
          <a:graphicData uri="http://schemas.openxmlformats.org/drawingml/2006/table">
            <a:tbl>
              <a:tblPr firstRow="1" bandRow="1">
                <a:tableStyleId>{5940675A-B579-460E-94D1-54222C63F5DA}</a:tableStyleId>
              </a:tblPr>
              <a:tblGrid>
                <a:gridCol w="344447"/>
                <a:gridCol w="1311737"/>
                <a:gridCol w="4032448"/>
                <a:gridCol w="2821607"/>
              </a:tblGrid>
              <a:tr h="288032">
                <a:tc>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nchor="ctr">
                    <a:solidFill>
                      <a:srgbClr val="FFFF00"/>
                    </a:solidFill>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項目</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nchor="ctr">
                    <a:solidFill>
                      <a:srgbClr val="FFFF00"/>
                    </a:solidFill>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nchor="ctr">
                    <a:solidFill>
                      <a:srgbClr val="FFFF00"/>
                    </a:solidFill>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nchor="ctr">
                    <a:solidFill>
                      <a:srgbClr val="FFFF00"/>
                    </a:solidFill>
                  </a:tcPr>
                </a:tc>
              </a:tr>
              <a:tr h="712048">
                <a:tc>
                  <a:txBody>
                    <a:bodyPr/>
                    <a:lstStyle/>
                    <a:p>
                      <a:pPr marL="0" indent="0">
                        <a:buFont typeface="Arial" panose="020B0604020202020204" pitchFamily="34" charset="0"/>
                        <a:buNone/>
                      </a:pPr>
                      <a:r>
                        <a:rPr kumimoji="1" lang="ja-JP" altLang="en-US" sz="1600" dirty="0" smtClean="0">
                          <a:latin typeface="HGP創英角ｺﾞｼｯｸUB" panose="020B0900000000000000" pitchFamily="50" charset="-128"/>
                          <a:ea typeface="HGP創英角ｺﾞｼｯｸUB" panose="020B0900000000000000" pitchFamily="50" charset="-128"/>
                        </a:rPr>
                        <a:t>１</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nchor="ctr"/>
                </a:tc>
                <a:tc>
                  <a:txBody>
                    <a:bodyPr/>
                    <a:lstStyle/>
                    <a:p>
                      <a:pPr marL="0" indent="0">
                        <a:buFontTx/>
                        <a:buNone/>
                      </a:pPr>
                      <a:r>
                        <a:rPr kumimoji="1" lang="ja-JP" altLang="en-US" sz="1600" dirty="0" smtClean="0">
                          <a:latin typeface="HGP創英角ｺﾞｼｯｸUB" panose="020B0900000000000000" pitchFamily="50" charset="-128"/>
                          <a:ea typeface="HGP創英角ｺﾞｼｯｸUB" panose="020B0900000000000000" pitchFamily="50" charset="-128"/>
                        </a:rPr>
                        <a:t>書籍情報ドメインクラス作成</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書籍情報ドメインクラス作成</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tc>
              </a:tr>
              <a:tr h="2685190">
                <a:tc>
                  <a:txBody>
                    <a:bodyPr/>
                    <a:lstStyle/>
                    <a:p>
                      <a:pPr marL="0" indent="0">
                        <a:buFont typeface="Arial" panose="020B0604020202020204" pitchFamily="34" charset="0"/>
                        <a:buNone/>
                      </a:pPr>
                      <a:r>
                        <a:rPr kumimoji="1" lang="ja-JP" altLang="en-US" sz="1600" dirty="0" smtClean="0">
                          <a:latin typeface="HGP創英角ｺﾞｼｯｸUB" panose="020B0900000000000000" pitchFamily="50" charset="-128"/>
                          <a:ea typeface="HGP創英角ｺﾞｼｯｸUB" panose="020B0900000000000000" pitchFamily="50" charset="-128"/>
                        </a:rPr>
                        <a:t>２</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nchor="ctr"/>
                </a:tc>
                <a:tc>
                  <a:txBody>
                    <a:bodyPr/>
                    <a:lstStyle/>
                    <a:p>
                      <a:pPr marL="0" indent="0">
                        <a:buFont typeface="Arial" panose="020B0604020202020204" pitchFamily="34" charset="0"/>
                        <a:buNone/>
                      </a:pPr>
                      <a:r>
                        <a:rPr kumimoji="1" lang="ja-JP" altLang="en-US" sz="1600" dirty="0" smtClean="0">
                          <a:latin typeface="HGP創英角ｺﾞｼｯｸUB" panose="020B0900000000000000" pitchFamily="50" charset="-128"/>
                          <a:ea typeface="HGP創英角ｺﾞｼｯｸUB" panose="020B0900000000000000" pitchFamily="50" charset="-128"/>
                        </a:rPr>
                        <a:t>（えせ）</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0" indent="0">
                        <a:buFont typeface="Arial" panose="020B0604020202020204" pitchFamily="34" charset="0"/>
                        <a:buNone/>
                      </a:pPr>
                      <a:r>
                        <a:rPr kumimoji="1" lang="ja-JP" altLang="en-US" sz="1600" dirty="0" smtClean="0">
                          <a:latin typeface="HGP創英角ｺﾞｼｯｸUB" panose="020B0900000000000000" pitchFamily="50" charset="-128"/>
                          <a:ea typeface="HGP創英角ｺﾞｼｯｸUB" panose="020B0900000000000000" pitchFamily="50" charset="-128"/>
                        </a:rPr>
                        <a:t>書籍一覧サービスクラスをＤＩする</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（えせ）書籍一覧サービスクラス作成</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書籍画面コントローラクラスにインジェクションして、（えせ）書籍一覧サービスクラスを使用する</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書籍一覧サービスクラスで生成した書籍情報ドメインクラスの情報を、書籍一覧画面</a:t>
                      </a:r>
                      <a:r>
                        <a:rPr kumimoji="1" lang="en-US" altLang="ja-JP" sz="1600" dirty="0" smtClean="0">
                          <a:latin typeface="HGP創英角ｺﾞｼｯｸUB" panose="020B0900000000000000" pitchFamily="50" charset="-128"/>
                          <a:ea typeface="HGP創英角ｺﾞｼｯｸUB" panose="020B0900000000000000" pitchFamily="50" charset="-128"/>
                        </a:rPr>
                        <a:t>JSP</a:t>
                      </a:r>
                      <a:r>
                        <a:rPr kumimoji="1" lang="ja-JP" altLang="en-US" sz="1600" dirty="0" smtClean="0">
                          <a:latin typeface="HGP創英角ｺﾞｼｯｸUB" panose="020B0900000000000000" pitchFamily="50" charset="-128"/>
                          <a:ea typeface="HGP創英角ｺﾞｼｯｸUB" panose="020B0900000000000000" pitchFamily="50" charset="-128"/>
                        </a:rPr>
                        <a:t>で表示させる</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tc>
                <a:tc rowSpan="2">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ＤＩの基本メカニズムを理解</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 ＤＩコンテナの理解</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ＤＩの必要性を考える</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アノテーションを利用したＤＩのコーディング方法を修得</a:t>
                      </a:r>
                      <a:r>
                        <a:rPr kumimoji="1" lang="en-US" altLang="ja-JP" sz="1600" dirty="0" smtClean="0">
                          <a:latin typeface="HGP創英角ｺﾞｼｯｸUB" panose="020B0900000000000000" pitchFamily="50" charset="-128"/>
                          <a:ea typeface="HGP創英角ｺﾞｼｯｸUB" panose="020B0900000000000000" pitchFamily="50" charset="-128"/>
                        </a:rPr>
                        <a:t/>
                      </a:r>
                      <a:br>
                        <a:rPr kumimoji="1" lang="en-US" altLang="ja-JP" sz="1600" dirty="0" smtClean="0">
                          <a:latin typeface="HGP創英角ｺﾞｼｯｸUB" panose="020B0900000000000000" pitchFamily="50" charset="-128"/>
                          <a:ea typeface="HGP創英角ｺﾞｼｯｸUB" panose="020B0900000000000000" pitchFamily="50" charset="-128"/>
                        </a:rPr>
                      </a:br>
                      <a:r>
                        <a:rPr kumimoji="1" lang="en-US" altLang="ja-JP" sz="1600" dirty="0" smtClean="0">
                          <a:latin typeface="HGP創英角ｺﾞｼｯｸUB" panose="020B0900000000000000" pitchFamily="50" charset="-128"/>
                          <a:ea typeface="HGP創英角ｺﾞｼｯｸUB" panose="020B0900000000000000" pitchFamily="50" charset="-128"/>
                        </a:rPr>
                        <a:t>@</a:t>
                      </a:r>
                      <a:r>
                        <a:rPr kumimoji="1" lang="en-US" altLang="ja-JP" sz="1600" dirty="0" err="1" smtClean="0">
                          <a:latin typeface="HGP創英角ｺﾞｼｯｸUB" panose="020B0900000000000000" pitchFamily="50" charset="-128"/>
                          <a:ea typeface="HGP創英角ｺﾞｼｯｸUB" panose="020B0900000000000000" pitchFamily="50" charset="-128"/>
                        </a:rPr>
                        <a:t>Autowired</a:t>
                      </a:r>
                      <a:r>
                        <a:rPr kumimoji="1" lang="en-US" altLang="ja-JP" sz="1600" dirty="0" smtClean="0">
                          <a:latin typeface="HGP創英角ｺﾞｼｯｸUB" panose="020B0900000000000000" pitchFamily="50" charset="-128"/>
                          <a:ea typeface="HGP創英角ｺﾞｼｯｸUB" panose="020B0900000000000000" pitchFamily="50" charset="-128"/>
                        </a:rPr>
                        <a:t/>
                      </a:r>
                      <a:br>
                        <a:rPr kumimoji="1" lang="en-US" altLang="ja-JP" sz="1600" dirty="0" smtClean="0">
                          <a:latin typeface="HGP創英角ｺﾞｼｯｸUB" panose="020B0900000000000000" pitchFamily="50" charset="-128"/>
                          <a:ea typeface="HGP創英角ｺﾞｼｯｸUB" panose="020B0900000000000000" pitchFamily="50" charset="-128"/>
                        </a:rPr>
                      </a:br>
                      <a:r>
                        <a:rPr kumimoji="1" lang="en-US" altLang="ja-JP" sz="1600" dirty="0" smtClean="0">
                          <a:latin typeface="HGP創英角ｺﾞｼｯｸUB" panose="020B0900000000000000" pitchFamily="50" charset="-128"/>
                          <a:ea typeface="HGP創英角ｺﾞｼｯｸUB" panose="020B0900000000000000" pitchFamily="50" charset="-128"/>
                        </a:rPr>
                        <a:t>@Controller</a:t>
                      </a:r>
                      <a:br>
                        <a:rPr kumimoji="1" lang="en-US" altLang="ja-JP" sz="1600" dirty="0" smtClean="0">
                          <a:latin typeface="HGP創英角ｺﾞｼｯｸUB" panose="020B0900000000000000" pitchFamily="50" charset="-128"/>
                          <a:ea typeface="HGP創英角ｺﾞｼｯｸUB" panose="020B0900000000000000" pitchFamily="50" charset="-128"/>
                        </a:rPr>
                      </a:br>
                      <a:r>
                        <a:rPr kumimoji="1" lang="en-US" altLang="ja-JP" sz="1600" dirty="0" smtClean="0">
                          <a:latin typeface="HGP創英角ｺﾞｼｯｸUB" panose="020B0900000000000000" pitchFamily="50" charset="-128"/>
                          <a:ea typeface="HGP創英角ｺﾞｼｯｸUB" panose="020B0900000000000000" pitchFamily="50" charset="-128"/>
                        </a:rPr>
                        <a:t>@Service</a:t>
                      </a:r>
                      <a:br>
                        <a:rPr kumimoji="1" lang="en-US" altLang="ja-JP" sz="1600" dirty="0" smtClean="0">
                          <a:latin typeface="HGP創英角ｺﾞｼｯｸUB" panose="020B0900000000000000" pitchFamily="50" charset="-128"/>
                          <a:ea typeface="HGP創英角ｺﾞｼｯｸUB" panose="020B0900000000000000" pitchFamily="50" charset="-128"/>
                        </a:rPr>
                      </a:br>
                      <a:r>
                        <a:rPr kumimoji="1" lang="en-US" altLang="ja-JP" sz="1600" dirty="0" smtClean="0">
                          <a:latin typeface="HGP創英角ｺﾞｼｯｸUB" panose="020B0900000000000000" pitchFamily="50" charset="-128"/>
                          <a:ea typeface="HGP創英角ｺﾞｼｯｸUB" panose="020B0900000000000000" pitchFamily="50" charset="-128"/>
                        </a:rPr>
                        <a:t>@Repository</a:t>
                      </a:r>
                      <a:br>
                        <a:rPr kumimoji="1" lang="en-US" altLang="ja-JP" sz="1600" dirty="0" smtClean="0">
                          <a:latin typeface="HGP創英角ｺﾞｼｯｸUB" panose="020B0900000000000000" pitchFamily="50" charset="-128"/>
                          <a:ea typeface="HGP創英角ｺﾞｼｯｸUB" panose="020B0900000000000000" pitchFamily="50" charset="-128"/>
                        </a:rPr>
                      </a:br>
                      <a:r>
                        <a:rPr kumimoji="1" lang="en-US" altLang="ja-JP" sz="1600" dirty="0" smtClean="0">
                          <a:latin typeface="HGP創英角ｺﾞｼｯｸUB" panose="020B0900000000000000" pitchFamily="50" charset="-128"/>
                          <a:ea typeface="HGP創英角ｺﾞｼｯｸUB" panose="020B0900000000000000" pitchFamily="50" charset="-128"/>
                        </a:rPr>
                        <a:t>@Component</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ドメインクラスの情報を、書籍一覧画面</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JSP</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で表示する方法</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tc>
              </a:tr>
              <a:tr h="1423251">
                <a:tc>
                  <a:txBody>
                    <a:bodyPr/>
                    <a:lstStyle/>
                    <a:p>
                      <a:pPr marL="0" indent="0">
                        <a:buFont typeface="Arial" panose="020B0604020202020204" pitchFamily="34" charset="0"/>
                        <a:buNone/>
                      </a:pPr>
                      <a:r>
                        <a:rPr kumimoji="1" lang="ja-JP" altLang="en-US" sz="1600" dirty="0" smtClean="0">
                          <a:latin typeface="HGP創英角ｺﾞｼｯｸUB" panose="020B0900000000000000" pitchFamily="50" charset="-128"/>
                          <a:ea typeface="HGP創英角ｺﾞｼｯｸUB" panose="020B0900000000000000" pitchFamily="50" charset="-128"/>
                        </a:rPr>
                        <a:t>３</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nchor="ctr"/>
                </a:tc>
                <a:tc>
                  <a:txBody>
                    <a:bodyPr/>
                    <a:lstStyle/>
                    <a:p>
                      <a:pPr marL="0" indent="0">
                        <a:buFontTx/>
                        <a:buNone/>
                      </a:pPr>
                      <a:r>
                        <a:rPr kumimoji="1" lang="ja-JP" altLang="en-US" sz="1600" dirty="0" smtClean="0">
                          <a:latin typeface="HGP創英角ｺﾞｼｯｸUB" panose="020B0900000000000000" pitchFamily="50" charset="-128"/>
                          <a:ea typeface="HGP創英角ｺﾞｼｯｸUB" panose="020B0900000000000000" pitchFamily="50" charset="-128"/>
                        </a:rPr>
                        <a:t>（えせ）</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0" indent="0">
                        <a:buFontTx/>
                        <a:buNone/>
                      </a:pPr>
                      <a:r>
                        <a:rPr kumimoji="1" lang="ja-JP" altLang="en-US" sz="1600" dirty="0" smtClean="0">
                          <a:latin typeface="HGP創英角ｺﾞｼｯｸUB" panose="020B0900000000000000" pitchFamily="50" charset="-128"/>
                          <a:ea typeface="HGP創英角ｺﾞｼｯｸUB" panose="020B0900000000000000" pitchFamily="50" charset="-128"/>
                        </a:rPr>
                        <a:t>書籍一覧ＤａｏクラスをＤＩする</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（えせ）書籍一覧Ｄａｏクラス作成</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書籍一覧サービスクラスにインジェクションして、（えせ）書籍一覧Ｄａｏクラスを使う</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tc>
                <a:tc vMerge="1">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tc>
              </a:tr>
            </a:tbl>
          </a:graphicData>
        </a:graphic>
      </p:graphicFrame>
      <p:sp>
        <p:nvSpPr>
          <p:cNvPr id="3" name="タイトル 2"/>
          <p:cNvSpPr>
            <a:spLocks noGrp="1"/>
          </p:cNvSpPr>
          <p:nvPr>
            <p:ph type="title"/>
          </p:nvPr>
        </p:nvSpPr>
        <p:spPr/>
        <p:txBody>
          <a:bodyPr/>
          <a:lstStyle/>
          <a:p>
            <a:r>
              <a:rPr lang="ja-JP" altLang="en-US" sz="3600" dirty="0" smtClean="0">
                <a:latin typeface="HGP創英角ｺﾞｼｯｸUB" panose="020B0900000000000000" pitchFamily="50" charset="-128"/>
                <a:ea typeface="HGP創英角ｺﾞｼｯｸUB" panose="020B0900000000000000" pitchFamily="50" charset="-128"/>
              </a:rPr>
              <a:t>ステップ３／実習内容</a:t>
            </a:r>
            <a:endParaRPr kumimoji="1" lang="ja-JP" altLang="en-US" sz="36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6"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26</a:t>
            </a:fld>
            <a:endParaRPr lang="en-US" altLang="ja-JP" dirty="0"/>
          </a:p>
        </p:txBody>
      </p:sp>
    </p:spTree>
    <p:extLst>
      <p:ext uri="{BB962C8B-B14F-4D97-AF65-F5344CB8AC3E}">
        <p14:creationId xmlns:p14="http://schemas.microsoft.com/office/powerpoint/2010/main" val="2013671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27</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ステップ３／解説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ＤＩ</a:t>
            </a:r>
            <a:endPar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endParaRPr lang="en-US" altLang="ja-JP" sz="4000" dirty="0" smtClean="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r>
              <a:rPr lang="ja-JP" altLang="en-US" sz="4000" dirty="0">
                <a:solidFill>
                  <a:srgbClr val="0000FF"/>
                </a:solidFill>
                <a:latin typeface="HGP創英角ｺﾞｼｯｸUB" panose="020B0900000000000000" pitchFamily="50" charset="-128"/>
                <a:ea typeface="HGP創英角ｺﾞｼｯｸUB" panose="020B0900000000000000" pitchFamily="50" charset="-128"/>
              </a:rPr>
              <a:t>Ｓｐｒｉｎｇ</a:t>
            </a:r>
            <a:r>
              <a:rPr lang="en-US" altLang="ja-JP" sz="4000" dirty="0">
                <a:solidFill>
                  <a:srgbClr val="0000FF"/>
                </a:solidFill>
                <a:latin typeface="HGP創英角ｺﾞｼｯｸUB" panose="020B0900000000000000" pitchFamily="50" charset="-128"/>
                <a:ea typeface="HGP創英角ｺﾞｼｯｸUB" panose="020B0900000000000000" pitchFamily="50" charset="-128"/>
              </a:rPr>
              <a:t> </a:t>
            </a:r>
            <a:r>
              <a:rPr lang="ja-JP" altLang="en-US" sz="4000" dirty="0">
                <a:solidFill>
                  <a:srgbClr val="0000FF"/>
                </a:solidFill>
                <a:latin typeface="HGP創英角ｺﾞｼｯｸUB" panose="020B0900000000000000" pitchFamily="50" charset="-128"/>
                <a:ea typeface="HGP創英角ｺﾞｼｯｸUB" panose="020B0900000000000000" pitchFamily="50" charset="-128"/>
              </a:rPr>
              <a:t>ＭＶＣ</a:t>
            </a:r>
            <a:endParaRPr lang="en-US" altLang="ja-JP" sz="4000" dirty="0">
              <a:solidFill>
                <a:srgbClr val="0000FF"/>
              </a:solidFill>
              <a:latin typeface="HGP創英角ｺﾞｼｯｸUB" panose="020B0900000000000000" pitchFamily="50" charset="-128"/>
              <a:ea typeface="HGP創英角ｺﾞｼｯｸUB" panose="020B0900000000000000" pitchFamily="50" charset="-128"/>
            </a:endParaRPr>
          </a:p>
          <a:p>
            <a:pPr lvl="1" eaLnBrk="1" hangingPunct="1">
              <a:buFont typeface="Arial" panose="020B0604020202020204" pitchFamily="34" charset="0"/>
              <a:buChar char="•"/>
            </a:pPr>
            <a:r>
              <a:rPr lang="en-US" altLang="ja-JP" dirty="0" smtClean="0">
                <a:latin typeface="HGP創英角ｺﾞｼｯｸUB" pitchFamily="50" charset="-128"/>
                <a:ea typeface="HGP創英角ｺﾞｼｯｸUB" pitchFamily="50" charset="-128"/>
              </a:rPr>
              <a:t>Domain</a:t>
            </a:r>
            <a:r>
              <a:rPr lang="ja-JP" altLang="en-US" dirty="0" smtClean="0">
                <a:latin typeface="HGP創英角ｺﾞｼｯｸUB" pitchFamily="50" charset="-128"/>
                <a:ea typeface="HGP創英角ｺﾞｼｯｸUB" pitchFamily="50" charset="-128"/>
              </a:rPr>
              <a:t> を</a:t>
            </a:r>
            <a:r>
              <a:rPr lang="ja-JP" altLang="en-US" dirty="0">
                <a:latin typeface="HGP創英角ｺﾞｼｯｸUB" pitchFamily="50" charset="-128"/>
                <a:ea typeface="HGP創英角ｺﾞｼｯｸUB" pitchFamily="50" charset="-128"/>
              </a:rPr>
              <a:t>画面に</a:t>
            </a:r>
            <a:r>
              <a:rPr lang="ja-JP" altLang="en-US" dirty="0" smtClean="0">
                <a:latin typeface="HGP創英角ｺﾞｼｯｸUB" pitchFamily="50" charset="-128"/>
                <a:ea typeface="HGP創英角ｺﾞｼｯｸUB" pitchFamily="50" charset="-128"/>
              </a:rPr>
              <a:t>渡す</a:t>
            </a:r>
            <a:endParaRPr lang="en-US" altLang="ja-JP" dirty="0" smtClean="0">
              <a:latin typeface="HGP創英角ｺﾞｼｯｸUB" pitchFamily="50" charset="-128"/>
              <a:ea typeface="HGP創英角ｺﾞｼｯｸUB" pitchFamily="50" charset="-128"/>
            </a:endParaRPr>
          </a:p>
          <a:p>
            <a:pPr lvl="1" eaLnBrk="1" hangingPunct="1">
              <a:buFont typeface="Arial" panose="020B0604020202020204" pitchFamily="34" charset="0"/>
              <a:buChar char="•"/>
            </a:pPr>
            <a:r>
              <a:rPr lang="en-US" altLang="ja-JP" dirty="0" smtClean="0">
                <a:latin typeface="HGP創英角ｺﾞｼｯｸUB" pitchFamily="50" charset="-128"/>
                <a:ea typeface="HGP創英角ｺﾞｼｯｸUB" pitchFamily="50" charset="-128"/>
              </a:rPr>
              <a:t>Model</a:t>
            </a:r>
            <a:r>
              <a:rPr lang="ja-JP" altLang="en-US" dirty="0" smtClean="0">
                <a:latin typeface="HGP創英角ｺﾞｼｯｸUB" pitchFamily="50" charset="-128"/>
                <a:ea typeface="HGP創英角ｺﾞｼｯｸUB" pitchFamily="50" charset="-128"/>
              </a:rPr>
              <a:t> を</a:t>
            </a:r>
            <a:r>
              <a:rPr lang="ja-JP" altLang="en-US" dirty="0">
                <a:latin typeface="HGP創英角ｺﾞｼｯｸUB" pitchFamily="50" charset="-128"/>
                <a:ea typeface="HGP創英角ｺﾞｼｯｸUB" pitchFamily="50" charset="-128"/>
              </a:rPr>
              <a:t>画面表示</a:t>
            </a:r>
            <a:endParaRPr lang="en-US" altLang="ja-JP" sz="3600" dirty="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601738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３／実習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395536" y="1196752"/>
            <a:ext cx="8280920" cy="3888432"/>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000" dirty="0" smtClean="0">
                <a:solidFill>
                  <a:schemeClr val="tx1"/>
                </a:solidFill>
                <a:latin typeface="HGP創英角ｺﾞｼｯｸUB" panose="020B0900000000000000" pitchFamily="50" charset="-128"/>
                <a:ea typeface="HGP創英角ｺﾞｼｯｸUB" panose="020B0900000000000000" pitchFamily="50" charset="-128"/>
              </a:rPr>
              <a:t>さて、コーディングしましょう</a:t>
            </a:r>
            <a:endParaRPr lang="en-US" altLang="ja-JP" sz="40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0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0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40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40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40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40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4000" dirty="0" smtClean="0">
                <a:solidFill>
                  <a:srgbClr val="00B050"/>
                </a:solidFill>
                <a:latin typeface="HGP創英角ｺﾞｼｯｸUB" panose="020B0900000000000000" pitchFamily="50" charset="-128"/>
                <a:ea typeface="HGP創英角ｺﾞｼｯｸUB" panose="020B0900000000000000" pitchFamily="50" charset="-128"/>
              </a:rPr>
              <a:t>STEP03</a:t>
            </a:r>
            <a:endParaRPr lang="ja-JP" altLang="en-US" sz="40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541814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Arial" charset="0"/>
                <a:ea typeface="HGP創英角ｺﾞｼｯｸUB" pitchFamily="50" charset="-128"/>
              </a:rPr>
              <a:t>はじめに</a:t>
            </a:r>
          </a:p>
        </p:txBody>
      </p:sp>
      <p:sp>
        <p:nvSpPr>
          <p:cNvPr id="2052" name="Rectangle 3"/>
          <p:cNvSpPr>
            <a:spLocks noGrp="1" noChangeArrowheads="1"/>
          </p:cNvSpPr>
          <p:nvPr>
            <p:ph type="body" idx="1"/>
          </p:nvPr>
        </p:nvSpPr>
        <p:spPr>
          <a:xfrm>
            <a:off x="395288" y="1052736"/>
            <a:ext cx="8353425" cy="5112568"/>
          </a:xfrm>
        </p:spPr>
        <p:txBody>
          <a:bodyPr/>
          <a:lstStyle/>
          <a:p>
            <a:pPr eaLnBrk="1" hangingPunct="1">
              <a:buFont typeface="Wingdings" panose="05000000000000000000" pitchFamily="2" charset="2"/>
              <a:buChar char="u"/>
            </a:pPr>
            <a:r>
              <a:rPr lang="ja-JP" altLang="en-US" sz="3200" dirty="0" smtClean="0">
                <a:latin typeface="HGP創英角ｺﾞｼｯｸUB" pitchFamily="50" charset="-128"/>
                <a:ea typeface="HGP創英角ｺﾞｼｯｸUB" pitchFamily="50" charset="-128"/>
              </a:rPr>
              <a:t>本研修は、小規模</a:t>
            </a:r>
            <a:r>
              <a:rPr lang="ja-JP" altLang="en-US" sz="3200" dirty="0">
                <a:latin typeface="HGP創英角ｺﾞｼｯｸUB" pitchFamily="50" charset="-128"/>
                <a:ea typeface="HGP創英角ｺﾞｼｯｸUB" pitchFamily="50" charset="-128"/>
              </a:rPr>
              <a:t>な</a:t>
            </a:r>
            <a:r>
              <a:rPr lang="en-US" altLang="ja-JP" sz="3200" dirty="0">
                <a:latin typeface="HGP創英角ｺﾞｼｯｸUB" pitchFamily="50" charset="-128"/>
                <a:ea typeface="HGP創英角ｺﾞｼｯｸUB" pitchFamily="50" charset="-128"/>
              </a:rPr>
              <a:t>Web</a:t>
            </a:r>
            <a:r>
              <a:rPr lang="ja-JP" altLang="en-US" sz="3200" dirty="0" smtClean="0">
                <a:latin typeface="HGP創英角ｺﾞｼｯｸUB" pitchFamily="50" charset="-128"/>
                <a:ea typeface="HGP創英角ｺﾞｼｯｸUB" pitchFamily="50" charset="-128"/>
              </a:rPr>
              <a:t>アプリケーションを実際にプログラミングしながら </a:t>
            </a:r>
            <a:r>
              <a:rPr lang="en-US" altLang="ja-JP" sz="3200" dirty="0" smtClean="0">
                <a:latin typeface="HGP創英角ｺﾞｼｯｸUB" pitchFamily="50" charset="-128"/>
                <a:ea typeface="HGP創英角ｺﾞｼｯｸUB" pitchFamily="50" charset="-128"/>
              </a:rPr>
              <a:t>Spring</a:t>
            </a:r>
            <a:r>
              <a:rPr lang="ja-JP" altLang="en-US" sz="3200" dirty="0" smtClean="0">
                <a:latin typeface="HGP創英角ｺﾞｼｯｸUB" pitchFamily="50" charset="-128"/>
                <a:ea typeface="HGP創英角ｺﾞｼｯｸUB" pitchFamily="50" charset="-128"/>
              </a:rPr>
              <a:t> </a:t>
            </a:r>
            <a:r>
              <a:rPr lang="en-US" altLang="ja-JP" sz="3200" dirty="0" smtClean="0">
                <a:latin typeface="HGP創英角ｺﾞｼｯｸUB" pitchFamily="50" charset="-128"/>
                <a:ea typeface="HGP創英角ｺﾞｼｯｸUB" pitchFamily="50" charset="-128"/>
              </a:rPr>
              <a:t>Framework</a:t>
            </a:r>
            <a:r>
              <a:rPr lang="ja-JP" altLang="en-US" sz="3200" dirty="0" smtClean="0">
                <a:latin typeface="HGP創英角ｺﾞｼｯｸUB" pitchFamily="50" charset="-128"/>
                <a:ea typeface="HGP創英角ｺﾞｼｯｸUB" pitchFamily="50" charset="-128"/>
              </a:rPr>
              <a:t> の基礎を学習します。</a:t>
            </a:r>
            <a:endParaRPr lang="en-US" altLang="ja-JP" sz="320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320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3200" dirty="0" smtClean="0">
                <a:latin typeface="HGP創英角ｺﾞｼｯｸUB" pitchFamily="50" charset="-128"/>
                <a:ea typeface="HGP創英角ｺﾞｼｯｸUB" pitchFamily="50" charset="-128"/>
              </a:rPr>
              <a:t>本研修では </a:t>
            </a:r>
            <a:r>
              <a:rPr lang="en-US" altLang="ja-JP" sz="3200" dirty="0" smtClean="0">
                <a:latin typeface="HGP創英角ｺﾞｼｯｸUB" pitchFamily="50" charset="-128"/>
                <a:ea typeface="HGP創英角ｺﾞｼｯｸUB" pitchFamily="50" charset="-128"/>
              </a:rPr>
              <a:t>Spring4</a:t>
            </a:r>
            <a:r>
              <a:rPr lang="ja-JP" altLang="en-US" sz="3200" dirty="0" smtClean="0">
                <a:latin typeface="HGP創英角ｺﾞｼｯｸUB" pitchFamily="50" charset="-128"/>
                <a:ea typeface="HGP創英角ｺﾞｼｯｸUB" pitchFamily="50" charset="-128"/>
              </a:rPr>
              <a:t>系 を使用して学習します。</a:t>
            </a:r>
            <a:r>
              <a:rPr lang="en-US" altLang="ja-JP" sz="3200" dirty="0" smtClean="0">
                <a:latin typeface="HGP創英角ｺﾞｼｯｸUB" pitchFamily="50" charset="-128"/>
                <a:ea typeface="HGP創英角ｺﾞｼｯｸUB" pitchFamily="50" charset="-128"/>
              </a:rPr>
              <a:t/>
            </a:r>
            <a:br>
              <a:rPr lang="en-US" altLang="ja-JP" sz="3200" dirty="0" smtClean="0">
                <a:latin typeface="HGP創英角ｺﾞｼｯｸUB" pitchFamily="50" charset="-128"/>
                <a:ea typeface="HGP創英角ｺﾞｼｯｸUB" pitchFamily="50" charset="-128"/>
              </a:rPr>
            </a:br>
            <a:r>
              <a:rPr lang="ja-JP" altLang="en-US" sz="3200" dirty="0" smtClean="0">
                <a:solidFill>
                  <a:srgbClr val="00B050"/>
                </a:solidFill>
                <a:latin typeface="HGP創英角ｺﾞｼｯｸUB" pitchFamily="50" charset="-128"/>
                <a:ea typeface="HGP創英角ｺﾞｼｯｸUB" pitchFamily="50" charset="-128"/>
              </a:rPr>
              <a:t>（</a:t>
            </a:r>
            <a:r>
              <a:rPr lang="en-US" altLang="ja-JP" sz="3200" dirty="0" smtClean="0">
                <a:solidFill>
                  <a:srgbClr val="00B050"/>
                </a:solidFill>
                <a:latin typeface="HGP創英角ｺﾞｼｯｸUB" pitchFamily="50" charset="-128"/>
                <a:ea typeface="HGP創英角ｺﾞｼｯｸUB" pitchFamily="50" charset="-128"/>
              </a:rPr>
              <a:t>Spring4</a:t>
            </a:r>
            <a:r>
              <a:rPr lang="ja-JP" altLang="en-US" sz="3200" dirty="0" smtClean="0">
                <a:solidFill>
                  <a:srgbClr val="00B050"/>
                </a:solidFill>
                <a:latin typeface="HGP創英角ｺﾞｼｯｸUB" pitchFamily="50" charset="-128"/>
                <a:ea typeface="HGP創英角ｺﾞｼｯｸUB" pitchFamily="50" charset="-128"/>
              </a:rPr>
              <a:t>系は現行版です）</a:t>
            </a:r>
            <a:endParaRPr lang="en-US" altLang="ja-JP" sz="3200" dirty="0">
              <a:solidFill>
                <a:srgbClr val="00B050"/>
              </a:solidFill>
              <a:latin typeface="HGP創英角ｺﾞｼｯｸUB" pitchFamily="50" charset="-128"/>
              <a:ea typeface="HGP創英角ｺﾞｼｯｸUB" pitchFamily="50" charset="-128"/>
            </a:endParaRPr>
          </a:p>
          <a:p>
            <a:pPr marL="0" indent="0" eaLnBrk="1" hangingPunct="1">
              <a:buNone/>
            </a:pPr>
            <a:endParaRPr lang="en-US" altLang="ja-JP" dirty="0">
              <a:latin typeface="HGP創英角ｺﾞｼｯｸUB" pitchFamily="50" charset="-128"/>
              <a:ea typeface="HGP創英角ｺﾞｼｯｸUB" pitchFamily="50"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933800" y="908720"/>
            <a:ext cx="7992888" cy="4680520"/>
          </a:xfrm>
          <a:prstGeom prst="rect">
            <a:avLst/>
          </a:prstGeom>
          <a:solidFill>
            <a:schemeClr val="bg1">
              <a:lumMod val="95000"/>
            </a:schemeClr>
          </a:solidFill>
          <a:ln>
            <a:solidFill>
              <a:schemeClr val="tx1">
                <a:lumMod val="50000"/>
                <a:lumOff val="50000"/>
              </a:schemeClr>
            </a:solidFill>
          </a:ln>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サーブレット（</a:t>
            </a:r>
            <a:r>
              <a:rPr kumimoji="1"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Tomcat</a:t>
            </a:r>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a:t>
            </a:r>
            <a:endPar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43" name="正方形/長方形 42"/>
          <p:cNvSpPr/>
          <p:nvPr/>
        </p:nvSpPr>
        <p:spPr>
          <a:xfrm>
            <a:off x="1149824" y="1340768"/>
            <a:ext cx="7632848" cy="4032448"/>
          </a:xfrm>
          <a:prstGeom prst="rect">
            <a:avLst/>
          </a:prstGeom>
          <a:solidFill>
            <a:schemeClr val="accent5">
              <a:lumMod val="40000"/>
              <a:lumOff val="60000"/>
            </a:schemeClr>
          </a:solidFill>
          <a:ln>
            <a:solidFill>
              <a:schemeClr val="accent5">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r>
              <a:rPr lang="en-US" altLang="ja-JP"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Spring</a:t>
            </a:r>
            <a:r>
              <a:rPr lang="ja-JP" altLang="en-US"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 </a:t>
            </a:r>
            <a:r>
              <a:rPr lang="en-US" altLang="ja-JP"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Framework</a:t>
            </a:r>
            <a:r>
              <a:rPr lang="ja-JP" altLang="en-US"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 </a:t>
            </a:r>
            <a:r>
              <a:rPr lang="en-US" altLang="ja-JP"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CORE</a:t>
            </a:r>
            <a:endParaRPr lang="ja-JP" altLang="en-US" sz="1400" dirty="0">
              <a:solidFill>
                <a:schemeClr val="accent1">
                  <a:lumMod val="75000"/>
                </a:schemeClr>
              </a:solidFill>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anose="020B0900000000000000" pitchFamily="50" charset="-128"/>
                <a:ea typeface="HGP創英角ｺﾞｼｯｸUB" panose="020B0900000000000000" pitchFamily="50" charset="-128"/>
              </a:rPr>
              <a:t>ステップ３／実装イメージ</a:t>
            </a:r>
            <a:endParaRPr lang="en-US" altLang="ja-JP" sz="3600" dirty="0">
              <a:latin typeface="HGP創英角ｺﾞｼｯｸUB" pitchFamily="50" charset="-128"/>
              <a:ea typeface="HGP創英角ｺﾞｼｯｸUB" pitchFamily="50" charset="-128"/>
            </a:endParaRPr>
          </a:p>
        </p:txBody>
      </p:sp>
      <p:sp>
        <p:nvSpPr>
          <p:cNvPr id="44" name="正方形/長方形 43"/>
          <p:cNvSpPr/>
          <p:nvPr/>
        </p:nvSpPr>
        <p:spPr>
          <a:xfrm>
            <a:off x="251520" y="2420888"/>
            <a:ext cx="432048" cy="2736304"/>
          </a:xfrm>
          <a:prstGeom prst="rect">
            <a:avLst/>
          </a:prstGeom>
          <a:solidFill>
            <a:schemeClr val="bg1">
              <a:lumMod val="95000"/>
            </a:schemeClr>
          </a:solidFill>
          <a:ln>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ブラウザ</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45" name="正方形/長方形 44"/>
          <p:cNvSpPr/>
          <p:nvPr/>
        </p:nvSpPr>
        <p:spPr>
          <a:xfrm>
            <a:off x="1365848" y="2335082"/>
            <a:ext cx="3537765" cy="2894117"/>
          </a:xfrm>
          <a:prstGeom prst="rect">
            <a:avLst/>
          </a:prstGeom>
          <a:solidFill>
            <a:srgbClr val="FFFFCC"/>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t"/>
          <a:lstStyle/>
          <a:p>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Spring</a:t>
            </a:r>
            <a:r>
              <a:rPr kumimoji="1" lang="ja-JP" altLang="en-US" sz="1400" dirty="0" smtClean="0">
                <a:solidFill>
                  <a:srgbClr val="CC6600"/>
                </a:solidFill>
                <a:latin typeface="HGP創英角ｺﾞｼｯｸUB" panose="020B0900000000000000" pitchFamily="50" charset="-128"/>
                <a:ea typeface="HGP創英角ｺﾞｼｯｸUB" panose="020B0900000000000000" pitchFamily="50" charset="-128"/>
              </a:rPr>
              <a:t> </a:t>
            </a:r>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MVC</a:t>
            </a:r>
            <a:endParaRPr kumimoji="1" lang="ja-JP" altLang="en-US" sz="1400" dirty="0">
              <a:solidFill>
                <a:srgbClr val="CC6600"/>
              </a:solidFill>
              <a:latin typeface="HGP創英角ｺﾞｼｯｸUB" panose="020B0900000000000000" pitchFamily="50" charset="-128"/>
              <a:ea typeface="HGP創英角ｺﾞｼｯｸUB" panose="020B0900000000000000" pitchFamily="50" charset="-128"/>
            </a:endParaRPr>
          </a:p>
        </p:txBody>
      </p:sp>
      <p:sp>
        <p:nvSpPr>
          <p:cNvPr id="46" name="正方形/長方形 45"/>
          <p:cNvSpPr/>
          <p:nvPr/>
        </p:nvSpPr>
        <p:spPr>
          <a:xfrm>
            <a:off x="2425877" y="2970487"/>
            <a:ext cx="354122" cy="2103620"/>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vert="vert" rtlCol="0" anchor="ctr"/>
          <a:lstStyle/>
          <a:p>
            <a:pPr algn="ctr"/>
            <a:r>
              <a:rPr kumimoji="1" lang="en-US" altLang="ja-JP" sz="1100" dirty="0" smtClean="0">
                <a:latin typeface="HGP創英角ｺﾞｼｯｸUB" panose="020B0900000000000000" pitchFamily="50" charset="-128"/>
                <a:ea typeface="HGP創英角ｺﾞｼｯｸUB" panose="020B0900000000000000" pitchFamily="50" charset="-128"/>
              </a:rPr>
              <a:t>Spring</a:t>
            </a:r>
            <a:r>
              <a:rPr kumimoji="1" lang="ja-JP" altLang="en-US" sz="1100" dirty="0" smtClean="0">
                <a:latin typeface="HGP創英角ｺﾞｼｯｸUB" panose="020B0900000000000000" pitchFamily="50" charset="-128"/>
                <a:ea typeface="HGP創英角ｺﾞｼｯｸUB" panose="020B0900000000000000" pitchFamily="50" charset="-128"/>
              </a:rPr>
              <a:t>  </a:t>
            </a:r>
            <a:r>
              <a:rPr lang="ja-JP" altLang="en-US" sz="1100" dirty="0" smtClean="0">
                <a:latin typeface="HGP創英角ｺﾞｼｯｸUB" panose="020B0900000000000000" pitchFamily="50" charset="-128"/>
                <a:ea typeface="HGP創英角ｺﾞｼｯｸUB" panose="020B0900000000000000" pitchFamily="50" charset="-128"/>
              </a:rPr>
              <a:t> </a:t>
            </a:r>
            <a:r>
              <a:rPr lang="en-US" altLang="ja-JP" sz="1100" dirty="0" err="1" smtClean="0">
                <a:latin typeface="HGP創英角ｺﾞｼｯｸUB" panose="020B0900000000000000" pitchFamily="50" charset="-128"/>
                <a:ea typeface="HGP創英角ｺﾞｼｯｸUB" panose="020B0900000000000000" pitchFamily="50" charset="-128"/>
              </a:rPr>
              <a:t>DispatcherServlet</a:t>
            </a:r>
            <a:endParaRPr kumimoji="1" lang="en-US" altLang="ja-JP" sz="1100" dirty="0" smtClean="0">
              <a:latin typeface="HGP創英角ｺﾞｼｯｸUB" panose="020B0900000000000000" pitchFamily="50" charset="-128"/>
              <a:ea typeface="HGP創英角ｺﾞｼｯｸUB" panose="020B0900000000000000" pitchFamily="50" charset="-128"/>
            </a:endParaRPr>
          </a:p>
        </p:txBody>
      </p:sp>
      <p:sp>
        <p:nvSpPr>
          <p:cNvPr id="47" name="正方形/長方形 46"/>
          <p:cNvSpPr/>
          <p:nvPr/>
        </p:nvSpPr>
        <p:spPr>
          <a:xfrm>
            <a:off x="3427937" y="3289563"/>
            <a:ext cx="1229095" cy="1784544"/>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t"/>
          <a:lstStyle/>
          <a:p>
            <a:pPr algn="ctr"/>
            <a:endParaRPr lang="en-US" altLang="ja-JP" sz="1100" dirty="0" smtClean="0">
              <a:latin typeface="HGP創英角ｺﾞｼｯｸUB" panose="020B0900000000000000" pitchFamily="50" charset="-128"/>
              <a:ea typeface="HGP創英角ｺﾞｼｯｸUB" panose="020B0900000000000000" pitchFamily="50" charset="-128"/>
            </a:endParaRPr>
          </a:p>
          <a:p>
            <a:pPr algn="ctr"/>
            <a:endParaRPr lang="en-US" altLang="ja-JP" sz="1100" dirty="0" smtClean="0">
              <a:latin typeface="HGP創英角ｺﾞｼｯｸUB" panose="020B0900000000000000" pitchFamily="50" charset="-128"/>
              <a:ea typeface="HGP創英角ｺﾞｼｯｸUB" panose="020B0900000000000000" pitchFamily="50" charset="-128"/>
            </a:endParaRPr>
          </a:p>
          <a:p>
            <a:pPr algn="ctr"/>
            <a:endParaRPr lang="en-US" altLang="ja-JP" sz="1100" dirty="0">
              <a:latin typeface="HGP創英角ｺﾞｼｯｸUB" panose="020B0900000000000000" pitchFamily="50" charset="-128"/>
              <a:ea typeface="HGP創英角ｺﾞｼｯｸUB" panose="020B0900000000000000" pitchFamily="50" charset="-128"/>
            </a:endParaRPr>
          </a:p>
          <a:p>
            <a:pPr algn="ctr"/>
            <a:endParaRPr lang="en-US" altLang="ja-JP" sz="1100" dirty="0" smtClean="0">
              <a:latin typeface="HGP創英角ｺﾞｼｯｸUB" panose="020B0900000000000000" pitchFamily="50" charset="-128"/>
              <a:ea typeface="HGP創英角ｺﾞｼｯｸUB" panose="020B0900000000000000" pitchFamily="50" charset="-128"/>
            </a:endParaRPr>
          </a:p>
          <a:p>
            <a:pPr algn="ctr"/>
            <a:r>
              <a:rPr lang="en-US" altLang="ja-JP" sz="1100" dirty="0" smtClean="0">
                <a:latin typeface="HGP創英角ｺﾞｼｯｸUB" panose="020B0900000000000000" pitchFamily="50" charset="-128"/>
                <a:ea typeface="HGP創英角ｺﾞｼｯｸUB" panose="020B0900000000000000" pitchFamily="50" charset="-128"/>
              </a:rPr>
              <a:t>@Controller</a:t>
            </a:r>
          </a:p>
          <a:p>
            <a:pPr algn="ctr"/>
            <a:r>
              <a:rPr lang="en-US" altLang="ja-JP" sz="1100" dirty="0" err="1" smtClean="0">
                <a:latin typeface="HGP創英角ｺﾞｼｯｸUB" panose="020B0900000000000000" pitchFamily="50" charset="-128"/>
                <a:ea typeface="HGP創英角ｺﾞｼｯｸUB" panose="020B0900000000000000" pitchFamily="50" charset="-128"/>
              </a:rPr>
              <a:t>Book</a:t>
            </a:r>
            <a:r>
              <a:rPr kumimoji="1" lang="en-US" altLang="ja-JP" sz="1100" dirty="0" err="1" smtClean="0">
                <a:latin typeface="HGP創英角ｺﾞｼｯｸUB" panose="020B0900000000000000" pitchFamily="50" charset="-128"/>
                <a:ea typeface="HGP創英角ｺﾞｼｯｸUB" panose="020B0900000000000000" pitchFamily="50" charset="-128"/>
              </a:rPr>
              <a:t>Controller</a:t>
            </a:r>
            <a:endParaRPr kumimoji="1" lang="en-US" altLang="ja-JP" sz="1100" dirty="0" smtClean="0">
              <a:latin typeface="HGP創英角ｺﾞｼｯｸUB" panose="020B0900000000000000" pitchFamily="50" charset="-128"/>
              <a:ea typeface="HGP創英角ｺﾞｼｯｸUB" panose="020B0900000000000000" pitchFamily="50" charset="-128"/>
            </a:endParaRPr>
          </a:p>
        </p:txBody>
      </p:sp>
      <p:sp>
        <p:nvSpPr>
          <p:cNvPr id="48" name="正方形/長方形 47"/>
          <p:cNvSpPr/>
          <p:nvPr/>
        </p:nvSpPr>
        <p:spPr>
          <a:xfrm>
            <a:off x="5399704" y="3390494"/>
            <a:ext cx="1338003" cy="1683613"/>
          </a:xfrm>
          <a:prstGeom prst="rect">
            <a:avLst/>
          </a:prstGeom>
          <a:solidFill>
            <a:srgbClr val="FF9900"/>
          </a:solidFill>
        </p:spPr>
        <p:style>
          <a:lnRef idx="0">
            <a:schemeClr val="accent6"/>
          </a:lnRef>
          <a:fillRef idx="3">
            <a:schemeClr val="accent6"/>
          </a:fillRef>
          <a:effectRef idx="3">
            <a:schemeClr val="accent6"/>
          </a:effectRef>
          <a:fontRef idx="minor">
            <a:schemeClr val="lt1"/>
          </a:fontRef>
        </p:style>
        <p:txBody>
          <a:bodyPr rtlCol="0" anchor="t"/>
          <a:lstStyle/>
          <a:p>
            <a:pPr algn="ctr"/>
            <a:endParaRPr lang="en-US" altLang="ja-JP" sz="10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endParaRPr lang="en-US" altLang="ja-JP" sz="10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endParaRPr lang="en-US" altLang="ja-JP" sz="1000" dirty="0">
              <a:solidFill>
                <a:schemeClr val="tx1"/>
              </a:solidFill>
              <a:latin typeface="HGP創英角ｺﾞｼｯｸUB" panose="020B0900000000000000" pitchFamily="50" charset="-128"/>
              <a:ea typeface="HGP創英角ｺﾞｼｯｸUB" panose="020B0900000000000000" pitchFamily="50" charset="-128"/>
            </a:endParaRPr>
          </a:p>
          <a:p>
            <a:pPr algn="ctr"/>
            <a:r>
              <a:rPr lang="en-US" altLang="ja-JP" sz="1000" dirty="0" smtClean="0">
                <a:solidFill>
                  <a:schemeClr val="tx1"/>
                </a:solidFill>
                <a:latin typeface="HGP創英角ｺﾞｼｯｸUB" panose="020B0900000000000000" pitchFamily="50" charset="-128"/>
                <a:ea typeface="HGP創英角ｺﾞｼｯｸUB" panose="020B0900000000000000" pitchFamily="50" charset="-128"/>
              </a:rPr>
              <a:t>@Service</a:t>
            </a:r>
          </a:p>
          <a:p>
            <a:pPr algn="ctr"/>
            <a:r>
              <a:rPr lang="en-US" altLang="ja-JP" sz="1000" dirty="0" err="1" smtClean="0">
                <a:solidFill>
                  <a:schemeClr val="tx1"/>
                </a:solidFill>
                <a:latin typeface="HGP創英角ｺﾞｼｯｸUB" panose="020B0900000000000000" pitchFamily="50" charset="-128"/>
                <a:ea typeface="HGP創英角ｺﾞｼｯｸUB" panose="020B0900000000000000" pitchFamily="50" charset="-128"/>
              </a:rPr>
              <a:t>ListBookServiceImpl</a:t>
            </a:r>
            <a:endParaRPr lang="en-US" altLang="ja-JP" sz="1000" dirty="0" smtClean="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49" name="直線矢印コネクタ 48"/>
          <p:cNvCxnSpPr/>
          <p:nvPr/>
        </p:nvCxnSpPr>
        <p:spPr>
          <a:xfrm flipV="1">
            <a:off x="683568" y="3504575"/>
            <a:ext cx="1742309"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0" name="正方形/長方形 49"/>
          <p:cNvSpPr/>
          <p:nvPr/>
        </p:nvSpPr>
        <p:spPr>
          <a:xfrm>
            <a:off x="1016977" y="3798373"/>
            <a:ext cx="1133382" cy="887356"/>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t"/>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listbook</a:t>
            </a:r>
            <a:r>
              <a:rPr kumimoji="1" lang="en-US" altLang="ja-JP" sz="1100" dirty="0" err="1" smtClean="0">
                <a:latin typeface="HGP創英角ｺﾞｼｯｸUB" panose="020B0900000000000000" pitchFamily="50" charset="-128"/>
                <a:ea typeface="HGP創英角ｺﾞｼｯｸUB" panose="020B0900000000000000" pitchFamily="50" charset="-128"/>
              </a:rPr>
              <a:t>.jsp</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51" name="テキスト ボックス 50"/>
          <p:cNvSpPr txBox="1"/>
          <p:nvPr/>
        </p:nvSpPr>
        <p:spPr>
          <a:xfrm>
            <a:off x="693414" y="3090412"/>
            <a:ext cx="1722616" cy="369332"/>
          </a:xfrm>
          <a:prstGeom prst="rect">
            <a:avLst/>
          </a:prstGeom>
          <a:noFill/>
        </p:spPr>
        <p:txBody>
          <a:bodyPr wrap="square" rtlCol="0">
            <a:spAutoFit/>
          </a:bodyPr>
          <a:lstStyle/>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GET</a:t>
            </a:r>
          </a:p>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http://XX/bookmgr/listbook</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52" name="直線矢印コネクタ 51"/>
          <p:cNvCxnSpPr/>
          <p:nvPr/>
        </p:nvCxnSpPr>
        <p:spPr>
          <a:xfrm>
            <a:off x="2779999" y="3576582"/>
            <a:ext cx="647938"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テキスト ボックス 52"/>
          <p:cNvSpPr txBox="1"/>
          <p:nvPr/>
        </p:nvSpPr>
        <p:spPr>
          <a:xfrm>
            <a:off x="2606463" y="3275078"/>
            <a:ext cx="919625" cy="230832"/>
          </a:xfrm>
          <a:prstGeom prst="rect">
            <a:avLst/>
          </a:prstGeom>
          <a:noFill/>
        </p:spPr>
        <p:txBody>
          <a:bodyPr wrap="square" rtlCol="0">
            <a:spAutoFit/>
          </a:bodyPr>
          <a:lstStyle/>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t>
            </a:r>
            <a:r>
              <a:rPr lang="en-US" altLang="ja-JP" sz="900" dirty="0" err="1">
                <a:solidFill>
                  <a:schemeClr val="tx2">
                    <a:lumMod val="75000"/>
                  </a:schemeClr>
                </a:solidFill>
                <a:latin typeface="HGP創英角ｺﾞｼｯｸUB" panose="020B0900000000000000" pitchFamily="50" charset="-128"/>
                <a:ea typeface="HGP創英角ｺﾞｼｯｸUB" panose="020B0900000000000000" pitchFamily="50" charset="-128"/>
              </a:rPr>
              <a:t>listbook</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54" name="直線矢印コネクタ 53"/>
          <p:cNvCxnSpPr/>
          <p:nvPr/>
        </p:nvCxnSpPr>
        <p:spPr>
          <a:xfrm flipH="1" flipV="1">
            <a:off x="2763673" y="4022297"/>
            <a:ext cx="654896" cy="44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5" name="テキスト ボックス 54"/>
          <p:cNvSpPr txBox="1"/>
          <p:nvPr/>
        </p:nvSpPr>
        <p:spPr>
          <a:xfrm>
            <a:off x="2724403" y="3774231"/>
            <a:ext cx="804908" cy="230832"/>
          </a:xfrm>
          <a:prstGeom prst="rect">
            <a:avLst/>
          </a:prstGeom>
          <a:noFill/>
        </p:spPr>
        <p:txBody>
          <a:bodyPr wrap="square" rtlCol="0">
            <a:spAutoFit/>
          </a:bodyPr>
          <a:lstStyle/>
          <a:p>
            <a:pPr algn="ctr"/>
            <a:r>
              <a:rPr kumimoji="1" lang="en-US" altLang="ja-JP" sz="9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listbook</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56" name="直線矢印コネクタ 55"/>
          <p:cNvCxnSpPr>
            <a:stCxn id="46" idx="1"/>
          </p:cNvCxnSpPr>
          <p:nvPr/>
        </p:nvCxnSpPr>
        <p:spPr>
          <a:xfrm flipH="1">
            <a:off x="2150359" y="4022297"/>
            <a:ext cx="27551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7" name="直線矢印コネクタ 56"/>
          <p:cNvCxnSpPr/>
          <p:nvPr/>
        </p:nvCxnSpPr>
        <p:spPr>
          <a:xfrm flipH="1" flipV="1">
            <a:off x="656937" y="3989283"/>
            <a:ext cx="360040" cy="25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8" name="直線矢印コネクタ 57"/>
          <p:cNvCxnSpPr/>
          <p:nvPr/>
        </p:nvCxnSpPr>
        <p:spPr>
          <a:xfrm flipV="1">
            <a:off x="4246168" y="2135332"/>
            <a:ext cx="1548963" cy="1373476"/>
          </a:xfrm>
          <a:prstGeom prst="straightConnector1">
            <a:avLst/>
          </a:prstGeom>
          <a:ln w="38100">
            <a:solidFill>
              <a:srgbClr val="0000FF"/>
            </a:solidFill>
            <a:tailEnd type="arrow"/>
          </a:ln>
        </p:spPr>
        <p:style>
          <a:lnRef idx="3">
            <a:schemeClr val="dk1"/>
          </a:lnRef>
          <a:fillRef idx="0">
            <a:schemeClr val="dk1"/>
          </a:fillRef>
          <a:effectRef idx="2">
            <a:schemeClr val="dk1"/>
          </a:effectRef>
          <a:fontRef idx="minor">
            <a:schemeClr val="tx1"/>
          </a:fontRef>
        </p:style>
      </p:cxnSp>
      <p:cxnSp>
        <p:nvCxnSpPr>
          <p:cNvPr id="59" name="直線矢印コネクタ 58"/>
          <p:cNvCxnSpPr/>
          <p:nvPr/>
        </p:nvCxnSpPr>
        <p:spPr>
          <a:xfrm flipH="1">
            <a:off x="4657033" y="3658042"/>
            <a:ext cx="742672" cy="1"/>
          </a:xfrm>
          <a:prstGeom prst="straightConnector1">
            <a:avLst/>
          </a:prstGeom>
          <a:ln w="38100">
            <a:solidFill>
              <a:srgbClr val="0000FF"/>
            </a:solidFill>
            <a:tailEnd type="arrow"/>
          </a:ln>
          <a:effectLst>
            <a:outerShdw blurRad="50800" dist="38100" dir="2700000" algn="tl" rotWithShape="0">
              <a:schemeClr val="bg1">
                <a:alpha val="40000"/>
              </a:schemeClr>
            </a:outerShdw>
          </a:effectLst>
        </p:spPr>
        <p:style>
          <a:lnRef idx="3">
            <a:schemeClr val="dk1"/>
          </a:lnRef>
          <a:fillRef idx="0">
            <a:schemeClr val="dk1"/>
          </a:fillRef>
          <a:effectRef idx="2">
            <a:schemeClr val="dk1"/>
          </a:effectRef>
          <a:fontRef idx="minor">
            <a:schemeClr val="tx1"/>
          </a:fontRef>
        </p:style>
      </p:cxnSp>
      <p:sp>
        <p:nvSpPr>
          <p:cNvPr id="60" name="正方形/長方形 59"/>
          <p:cNvSpPr/>
          <p:nvPr/>
        </p:nvSpPr>
        <p:spPr>
          <a:xfrm>
            <a:off x="5795131" y="4508332"/>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61" name="正方形/長方形 60"/>
          <p:cNvSpPr/>
          <p:nvPr/>
        </p:nvSpPr>
        <p:spPr>
          <a:xfrm>
            <a:off x="3705275" y="4508332"/>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62" name="正方形/長方形 61"/>
          <p:cNvSpPr/>
          <p:nvPr/>
        </p:nvSpPr>
        <p:spPr>
          <a:xfrm>
            <a:off x="1221832" y="4149078"/>
            <a:ext cx="674418" cy="321639"/>
          </a:xfrm>
          <a:prstGeom prst="rect">
            <a:avLst/>
          </a:prstGeom>
          <a:solidFill>
            <a:srgbClr val="0099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65" name="直線矢印コネクタ 64"/>
          <p:cNvCxnSpPr>
            <a:endCxn id="48" idx="0"/>
          </p:cNvCxnSpPr>
          <p:nvPr/>
        </p:nvCxnSpPr>
        <p:spPr>
          <a:xfrm>
            <a:off x="6064445" y="2335082"/>
            <a:ext cx="0" cy="1055412"/>
          </a:xfrm>
          <a:prstGeom prst="straightConnector1">
            <a:avLst/>
          </a:prstGeom>
          <a:ln w="1905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6" name="テキスト ボックス 65"/>
          <p:cNvSpPr txBox="1"/>
          <p:nvPr/>
        </p:nvSpPr>
        <p:spPr>
          <a:xfrm>
            <a:off x="4657034" y="2691265"/>
            <a:ext cx="1569638" cy="261610"/>
          </a:xfrm>
          <a:prstGeom prst="rect">
            <a:avLst/>
          </a:prstGeom>
          <a:solidFill>
            <a:srgbClr val="0000FF"/>
          </a:solidFill>
          <a:ln>
            <a:solidFill>
              <a:srgbClr val="0000FF"/>
            </a:solidFill>
          </a:ln>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DI</a:t>
            </a:r>
            <a:r>
              <a:rPr kumimoji="1" lang="ja-JP" altLang="en-US" sz="1100" dirty="0" smtClean="0">
                <a:solidFill>
                  <a:schemeClr val="bg1"/>
                </a:solidFill>
                <a:latin typeface="HGP創英角ｺﾞｼｯｸUB" panose="020B0900000000000000" pitchFamily="50" charset="-128"/>
                <a:ea typeface="HGP創英角ｺﾞｼｯｸUB" panose="020B0900000000000000" pitchFamily="50" charset="-128"/>
              </a:rPr>
              <a:t>コンテナを検索 </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67" name="正方形/長方形 66"/>
          <p:cNvSpPr/>
          <p:nvPr/>
        </p:nvSpPr>
        <p:spPr>
          <a:xfrm>
            <a:off x="7354037" y="3504576"/>
            <a:ext cx="1224136" cy="1569532"/>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t"/>
          <a:lstStyle/>
          <a:p>
            <a:pPr algn="ctr"/>
            <a:endPar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endPar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@Repository</a:t>
            </a:r>
          </a:p>
          <a:p>
            <a:pPr algn="ctr"/>
            <a:r>
              <a:rPr lang="en-US" altLang="ja-JP" sz="1100" dirty="0" err="1" smtClean="0">
                <a:solidFill>
                  <a:schemeClr val="tx1"/>
                </a:solidFill>
                <a:latin typeface="HGP創英角ｺﾞｼｯｸUB" panose="020B0900000000000000" pitchFamily="50" charset="-128"/>
                <a:ea typeface="HGP創英角ｺﾞｼｯｸUB" panose="020B0900000000000000" pitchFamily="50" charset="-128"/>
              </a:rPr>
              <a:t>ListBookDaoImpl</a:t>
            </a:r>
            <a:endPar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69" name="直線矢印コネクタ 68"/>
          <p:cNvCxnSpPr>
            <a:endCxn id="169" idx="2"/>
          </p:cNvCxnSpPr>
          <p:nvPr/>
        </p:nvCxnSpPr>
        <p:spPr>
          <a:xfrm flipV="1">
            <a:off x="6334400" y="2135333"/>
            <a:ext cx="1342989" cy="1563576"/>
          </a:xfrm>
          <a:prstGeom prst="straightConnector1">
            <a:avLst/>
          </a:prstGeom>
          <a:ln w="38100">
            <a:solidFill>
              <a:srgbClr val="0000FF"/>
            </a:solidFill>
            <a:tailEnd type="arrow"/>
          </a:ln>
        </p:spPr>
        <p:style>
          <a:lnRef idx="3">
            <a:schemeClr val="dk1"/>
          </a:lnRef>
          <a:fillRef idx="0">
            <a:schemeClr val="dk1"/>
          </a:fillRef>
          <a:effectRef idx="2">
            <a:schemeClr val="dk1"/>
          </a:effectRef>
          <a:fontRef idx="minor">
            <a:schemeClr val="tx1"/>
          </a:fontRef>
        </p:style>
      </p:cxnSp>
      <p:cxnSp>
        <p:nvCxnSpPr>
          <p:cNvPr id="70" name="直線矢印コネクタ 69"/>
          <p:cNvCxnSpPr>
            <a:endCxn id="67" idx="0"/>
          </p:cNvCxnSpPr>
          <p:nvPr/>
        </p:nvCxnSpPr>
        <p:spPr>
          <a:xfrm>
            <a:off x="7953339" y="2335082"/>
            <a:ext cx="0" cy="1169494"/>
          </a:xfrm>
          <a:prstGeom prst="straightConnector1">
            <a:avLst/>
          </a:prstGeom>
          <a:ln w="1905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71" name="正方形/長方形 70"/>
          <p:cNvSpPr/>
          <p:nvPr/>
        </p:nvSpPr>
        <p:spPr>
          <a:xfrm>
            <a:off x="7630544" y="4524909"/>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73" name="直線矢印コネクタ 72"/>
          <p:cNvCxnSpPr>
            <a:endCxn id="132" idx="3"/>
          </p:cNvCxnSpPr>
          <p:nvPr/>
        </p:nvCxnSpPr>
        <p:spPr>
          <a:xfrm flipH="1">
            <a:off x="6610959" y="3658044"/>
            <a:ext cx="743079" cy="0"/>
          </a:xfrm>
          <a:prstGeom prst="straightConnector1">
            <a:avLst/>
          </a:prstGeom>
          <a:ln w="38100">
            <a:solidFill>
              <a:srgbClr val="0000FF"/>
            </a:solidFill>
            <a:tailEnd type="arrow"/>
          </a:ln>
          <a:effectLst>
            <a:outerShdw blurRad="50800" dist="38100" dir="2700000" algn="tl" rotWithShape="0">
              <a:schemeClr val="bg1">
                <a:alpha val="40000"/>
              </a:schemeClr>
            </a:outerShdw>
          </a:effectLst>
        </p:spPr>
        <p:style>
          <a:lnRef idx="3">
            <a:schemeClr val="dk1"/>
          </a:lnRef>
          <a:fillRef idx="0">
            <a:schemeClr val="dk1"/>
          </a:fillRef>
          <a:effectRef idx="2">
            <a:schemeClr val="dk1"/>
          </a:effectRef>
          <a:fontRef idx="minor">
            <a:schemeClr val="tx1"/>
          </a:fontRef>
        </p:style>
      </p:cxnSp>
      <p:sp>
        <p:nvSpPr>
          <p:cNvPr id="80" name="正方形/長方形 79"/>
          <p:cNvSpPr/>
          <p:nvPr/>
        </p:nvSpPr>
        <p:spPr>
          <a:xfrm>
            <a:off x="1322763" y="4217911"/>
            <a:ext cx="674418" cy="321639"/>
          </a:xfrm>
          <a:prstGeom prst="rect">
            <a:avLst/>
          </a:prstGeom>
          <a:solidFill>
            <a:srgbClr val="0099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81" name="正方形/長方形 80"/>
          <p:cNvSpPr/>
          <p:nvPr/>
        </p:nvSpPr>
        <p:spPr>
          <a:xfrm>
            <a:off x="3777086" y="4619527"/>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82" name="正方形/長方形 81"/>
          <p:cNvSpPr/>
          <p:nvPr/>
        </p:nvSpPr>
        <p:spPr>
          <a:xfrm>
            <a:off x="5859002" y="4602636"/>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83" name="正方形/長方形 82"/>
          <p:cNvSpPr/>
          <p:nvPr/>
        </p:nvSpPr>
        <p:spPr>
          <a:xfrm>
            <a:off x="7677389" y="4602636"/>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85" name="直線矢印コネクタ 84"/>
          <p:cNvCxnSpPr>
            <a:stCxn id="60" idx="1"/>
            <a:endCxn id="61" idx="3"/>
          </p:cNvCxnSpPr>
          <p:nvPr/>
        </p:nvCxnSpPr>
        <p:spPr>
          <a:xfrm flipH="1">
            <a:off x="4379693" y="4669152"/>
            <a:ext cx="1415438" cy="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1" idx="1"/>
          </p:cNvCxnSpPr>
          <p:nvPr/>
        </p:nvCxnSpPr>
        <p:spPr>
          <a:xfrm flipH="1" flipV="1">
            <a:off x="1997181" y="4470717"/>
            <a:ext cx="1708094" cy="198435"/>
          </a:xfrm>
          <a:prstGeom prst="straightConnector1">
            <a:avLst/>
          </a:prstGeom>
          <a:ln w="5715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71" idx="1"/>
          </p:cNvCxnSpPr>
          <p:nvPr/>
        </p:nvCxnSpPr>
        <p:spPr>
          <a:xfrm flipH="1">
            <a:off x="6512822" y="4685729"/>
            <a:ext cx="1117722" cy="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4678216" y="3661414"/>
            <a:ext cx="849918" cy="261610"/>
          </a:xfrm>
          <a:prstGeom prst="rect">
            <a:avLst/>
          </a:prstGeom>
          <a:noFill/>
        </p:spPr>
        <p:txBody>
          <a:bodyPr wrap="square" rtlCol="0">
            <a:spAutoFit/>
          </a:bodyPr>
          <a:lstStyle/>
          <a:p>
            <a:pPr algn="ctr"/>
            <a:r>
              <a:rPr kumimoji="1" lang="en-US" altLang="ja-JP" sz="1100" dirty="0" smtClean="0">
                <a:solidFill>
                  <a:srgbClr val="0000FF"/>
                </a:solidFill>
                <a:latin typeface="HGP創英角ｺﾞｼｯｸUB" panose="020B0900000000000000" pitchFamily="50" charset="-128"/>
                <a:ea typeface="HGP創英角ｺﾞｼｯｸUB" panose="020B0900000000000000" pitchFamily="50" charset="-128"/>
              </a:rPr>
              <a:t>Injection</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04" name="テキスト ボックス 103"/>
          <p:cNvSpPr txBox="1"/>
          <p:nvPr/>
        </p:nvSpPr>
        <p:spPr>
          <a:xfrm>
            <a:off x="6646724" y="3667568"/>
            <a:ext cx="849918" cy="261610"/>
          </a:xfrm>
          <a:prstGeom prst="rect">
            <a:avLst/>
          </a:prstGeom>
          <a:noFill/>
        </p:spPr>
        <p:txBody>
          <a:bodyPr wrap="square" rtlCol="0">
            <a:spAutoFit/>
          </a:bodyPr>
          <a:lstStyle/>
          <a:p>
            <a:pPr algn="ctr"/>
            <a:r>
              <a:rPr kumimoji="1" lang="en-US" altLang="ja-JP" sz="1100" dirty="0" smtClean="0">
                <a:solidFill>
                  <a:srgbClr val="0000FF"/>
                </a:solidFill>
                <a:latin typeface="HGP創英角ｺﾞｼｯｸUB" panose="020B0900000000000000" pitchFamily="50" charset="-128"/>
                <a:ea typeface="HGP創英角ｺﾞｼｯｸUB" panose="020B0900000000000000" pitchFamily="50" charset="-128"/>
              </a:rPr>
              <a:t>Injection</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28" name="テキスト ボックス 127"/>
          <p:cNvSpPr txBox="1"/>
          <p:nvPr/>
        </p:nvSpPr>
        <p:spPr>
          <a:xfrm>
            <a:off x="3611850" y="3527238"/>
            <a:ext cx="1004890" cy="261610"/>
          </a:xfrm>
          <a:prstGeom prst="rect">
            <a:avLst/>
          </a:prstGeom>
          <a:solidFill>
            <a:srgbClr val="0000FF"/>
          </a:solidFill>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a:t>
            </a:r>
            <a:r>
              <a:rPr kumimoji="1" lang="en-US" altLang="ja-JP" sz="1100" dirty="0" err="1" smtClean="0">
                <a:solidFill>
                  <a:schemeClr val="bg1"/>
                </a:solidFill>
                <a:latin typeface="HGP創英角ｺﾞｼｯｸUB" panose="020B0900000000000000" pitchFamily="50" charset="-128"/>
                <a:ea typeface="HGP創英角ｺﾞｼｯｸUB" panose="020B0900000000000000" pitchFamily="50" charset="-128"/>
              </a:rPr>
              <a:t>Autowiired</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32" name="テキスト ボックス 131"/>
          <p:cNvSpPr txBox="1"/>
          <p:nvPr/>
        </p:nvSpPr>
        <p:spPr>
          <a:xfrm>
            <a:off x="5574118" y="3527239"/>
            <a:ext cx="1036841" cy="261610"/>
          </a:xfrm>
          <a:prstGeom prst="rect">
            <a:avLst/>
          </a:prstGeom>
          <a:solidFill>
            <a:srgbClr val="0000FF"/>
          </a:solidFill>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a:t>
            </a:r>
            <a:r>
              <a:rPr kumimoji="1" lang="en-US" altLang="ja-JP" sz="1100" dirty="0" err="1" smtClean="0">
                <a:solidFill>
                  <a:schemeClr val="bg1"/>
                </a:solidFill>
                <a:latin typeface="HGP創英角ｺﾞｼｯｸUB" panose="020B0900000000000000" pitchFamily="50" charset="-128"/>
                <a:ea typeface="HGP創英角ｺﾞｼｯｸUB" panose="020B0900000000000000" pitchFamily="50" charset="-128"/>
              </a:rPr>
              <a:t>Autowiired</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39" name="テキスト ボックス 138"/>
          <p:cNvSpPr txBox="1"/>
          <p:nvPr/>
        </p:nvSpPr>
        <p:spPr>
          <a:xfrm>
            <a:off x="6759413" y="2691265"/>
            <a:ext cx="1474458" cy="261610"/>
          </a:xfrm>
          <a:prstGeom prst="rect">
            <a:avLst/>
          </a:prstGeom>
          <a:solidFill>
            <a:srgbClr val="0000FF"/>
          </a:solidFill>
          <a:ln>
            <a:solidFill>
              <a:srgbClr val="0000FF"/>
            </a:solidFill>
          </a:ln>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DI</a:t>
            </a:r>
            <a:r>
              <a:rPr kumimoji="1" lang="ja-JP" altLang="en-US" sz="1100" dirty="0" smtClean="0">
                <a:solidFill>
                  <a:schemeClr val="bg1"/>
                </a:solidFill>
                <a:latin typeface="HGP創英角ｺﾞｼｯｸUB" panose="020B0900000000000000" pitchFamily="50" charset="-128"/>
                <a:ea typeface="HGP創英角ｺﾞｼｯｸUB" panose="020B0900000000000000" pitchFamily="50" charset="-128"/>
              </a:rPr>
              <a:t>コンテナを検索 </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63" name="テキスト ボックス 162"/>
          <p:cNvSpPr txBox="1"/>
          <p:nvPr/>
        </p:nvSpPr>
        <p:spPr>
          <a:xfrm>
            <a:off x="2353587" y="4439129"/>
            <a:ext cx="1103434" cy="261610"/>
          </a:xfrm>
          <a:prstGeom prst="rect">
            <a:avLst/>
          </a:prstGeom>
          <a:solidFill>
            <a:srgbClr val="00B050"/>
          </a:solidFill>
          <a:ln>
            <a:solidFill>
              <a:srgbClr val="00B050"/>
            </a:solidFill>
          </a:ln>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Model</a:t>
            </a:r>
            <a:r>
              <a:rPr kumimoji="1" lang="ja-JP" altLang="en-US" sz="1100" dirty="0" smtClean="0">
                <a:solidFill>
                  <a:schemeClr val="bg1"/>
                </a:solidFill>
                <a:latin typeface="HGP創英角ｺﾞｼｯｸUB" panose="020B0900000000000000" pitchFamily="50" charset="-128"/>
                <a:ea typeface="HGP創英角ｺﾞｼｯｸUB" panose="020B0900000000000000" pitchFamily="50" charset="-128"/>
              </a:rPr>
              <a:t> に登録</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30" name="円/楕円 129"/>
          <p:cNvSpPr/>
          <p:nvPr/>
        </p:nvSpPr>
        <p:spPr bwMode="auto">
          <a:xfrm>
            <a:off x="5795131" y="1916831"/>
            <a:ext cx="539269" cy="437003"/>
          </a:xfrm>
          <a:prstGeom prst="ellipse">
            <a:avLst/>
          </a:prstGeom>
          <a:solidFill>
            <a:srgbClr val="FFC000"/>
          </a:solidFill>
          <a:ln>
            <a:solidFill>
              <a:srgbClr val="FF99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69" name="円/楕円 168"/>
          <p:cNvSpPr/>
          <p:nvPr/>
        </p:nvSpPr>
        <p:spPr bwMode="auto">
          <a:xfrm>
            <a:off x="7677389" y="1916831"/>
            <a:ext cx="539269" cy="437003"/>
          </a:xfrm>
          <a:prstGeom prst="ellipse">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42" name="テキスト ボックス 141"/>
          <p:cNvSpPr txBox="1"/>
          <p:nvPr/>
        </p:nvSpPr>
        <p:spPr>
          <a:xfrm>
            <a:off x="5519492" y="1501333"/>
            <a:ext cx="1127232" cy="415498"/>
          </a:xfrm>
          <a:prstGeom prst="rect">
            <a:avLst/>
          </a:prstGeom>
          <a:noFill/>
        </p:spPr>
        <p:txBody>
          <a:bodyPr wrap="none" rtlCol="0">
            <a:spAutoFit/>
          </a:bodyPr>
          <a:lstStyle/>
          <a:p>
            <a:pPr algn="ctr"/>
            <a:r>
              <a:rPr kumimoji="1" lang="en-US" altLang="ja-JP" sz="1050" dirty="0" smtClean="0">
                <a:latin typeface="HGP創英角ｺﾞｼｯｸUB" panose="020B0900000000000000" pitchFamily="50" charset="-128"/>
                <a:ea typeface="HGP創英角ｺﾞｼｯｸUB" panose="020B0900000000000000" pitchFamily="50" charset="-128"/>
              </a:rPr>
              <a:t>《Interface》</a:t>
            </a:r>
          </a:p>
          <a:p>
            <a:pPr algn="ctr"/>
            <a:r>
              <a:rPr kumimoji="1" lang="en-US" altLang="ja-JP" sz="1050" dirty="0" err="1" smtClean="0">
                <a:latin typeface="HGP創英角ｺﾞｼｯｸUB" panose="020B0900000000000000" pitchFamily="50" charset="-128"/>
                <a:ea typeface="HGP創英角ｺﾞｼｯｸUB" panose="020B0900000000000000" pitchFamily="50" charset="-128"/>
              </a:rPr>
              <a:t>ListBookService</a:t>
            </a:r>
            <a:endParaRPr kumimoji="1" lang="ja-JP" altLang="en-US" sz="1050" dirty="0">
              <a:latin typeface="HGP創英角ｺﾞｼｯｸUB" panose="020B0900000000000000" pitchFamily="50" charset="-128"/>
              <a:ea typeface="HGP創英角ｺﾞｼｯｸUB" panose="020B0900000000000000" pitchFamily="50" charset="-128"/>
            </a:endParaRPr>
          </a:p>
        </p:txBody>
      </p:sp>
      <p:sp>
        <p:nvSpPr>
          <p:cNvPr id="178" name="テキスト ボックス 177"/>
          <p:cNvSpPr txBox="1"/>
          <p:nvPr/>
        </p:nvSpPr>
        <p:spPr>
          <a:xfrm>
            <a:off x="7509935" y="1484783"/>
            <a:ext cx="915635" cy="415498"/>
          </a:xfrm>
          <a:prstGeom prst="rect">
            <a:avLst/>
          </a:prstGeom>
          <a:noFill/>
        </p:spPr>
        <p:txBody>
          <a:bodyPr wrap="none" rtlCol="0">
            <a:spAutoFit/>
          </a:bodyPr>
          <a:lstStyle/>
          <a:p>
            <a:pPr algn="ctr"/>
            <a:r>
              <a:rPr kumimoji="1" lang="en-US" altLang="ja-JP" sz="1050" dirty="0" smtClean="0">
                <a:latin typeface="HGP創英角ｺﾞｼｯｸUB" panose="020B0900000000000000" pitchFamily="50" charset="-128"/>
                <a:ea typeface="HGP創英角ｺﾞｼｯｸUB" panose="020B0900000000000000" pitchFamily="50" charset="-128"/>
              </a:rPr>
              <a:t>《Interface</a:t>
            </a:r>
            <a:r>
              <a:rPr lang="en-US" altLang="ja-JP" sz="1050" dirty="0" smtClean="0">
                <a:latin typeface="HGP創英角ｺﾞｼｯｸUB" panose="020B0900000000000000" pitchFamily="50" charset="-128"/>
                <a:ea typeface="HGP創英角ｺﾞｼｯｸUB" panose="020B0900000000000000" pitchFamily="50" charset="-128"/>
              </a:rPr>
              <a:t>》</a:t>
            </a:r>
          </a:p>
          <a:p>
            <a:pPr algn="ctr"/>
            <a:r>
              <a:rPr kumimoji="1" lang="en-US" altLang="ja-JP" sz="1050" dirty="0" err="1" smtClean="0">
                <a:latin typeface="HGP創英角ｺﾞｼｯｸUB" panose="020B0900000000000000" pitchFamily="50" charset="-128"/>
                <a:ea typeface="HGP創英角ｺﾞｼｯｸUB" panose="020B0900000000000000" pitchFamily="50" charset="-128"/>
              </a:rPr>
              <a:t>ListBookDao</a:t>
            </a:r>
            <a:endParaRPr kumimoji="1" lang="ja-JP" altLang="en-US" sz="1050" dirty="0">
              <a:latin typeface="HGP創英角ｺﾞｼｯｸUB" panose="020B0900000000000000" pitchFamily="50" charset="-128"/>
              <a:ea typeface="HGP創英角ｺﾞｼｯｸUB" panose="020B0900000000000000" pitchFamily="50" charset="-128"/>
            </a:endParaRPr>
          </a:p>
        </p:txBody>
      </p:sp>
      <p:sp>
        <p:nvSpPr>
          <p:cNvPr id="2" name="正方形/長方形 1"/>
          <p:cNvSpPr/>
          <p:nvPr/>
        </p:nvSpPr>
        <p:spPr bwMode="auto">
          <a:xfrm>
            <a:off x="1149824" y="5733255"/>
            <a:ext cx="3753789" cy="360041"/>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プレゼンテーション層</a:t>
            </a:r>
          </a:p>
        </p:txBody>
      </p:sp>
      <p:sp>
        <p:nvSpPr>
          <p:cNvPr id="63" name="正方形/長方形 62"/>
          <p:cNvSpPr/>
          <p:nvPr/>
        </p:nvSpPr>
        <p:spPr bwMode="auto">
          <a:xfrm>
            <a:off x="5141079" y="5733255"/>
            <a:ext cx="1847371" cy="360041"/>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ビジネスロジック層</a:t>
            </a:r>
          </a:p>
        </p:txBody>
      </p:sp>
      <p:sp>
        <p:nvSpPr>
          <p:cNvPr id="64" name="正方形/長方形 63"/>
          <p:cNvSpPr/>
          <p:nvPr/>
        </p:nvSpPr>
        <p:spPr bwMode="auto">
          <a:xfrm>
            <a:off x="7198496" y="5733255"/>
            <a:ext cx="1584176" cy="360041"/>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データアクセス層</a:t>
            </a:r>
          </a:p>
        </p:txBody>
      </p:sp>
    </p:spTree>
    <p:extLst>
      <p:ext uri="{BB962C8B-B14F-4D97-AF65-F5344CB8AC3E}">
        <p14:creationId xmlns:p14="http://schemas.microsoft.com/office/powerpoint/2010/main" val="854871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30</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ステップ４</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Ｓｐｒｉｎｇ ＪＤＢＣ による</a:t>
            </a:r>
            <a:endParaRPr lang="en-US" altLang="ja-JP" sz="4400" dirty="0" smtClean="0">
              <a:solidFill>
                <a:srgbClr val="99CCFF"/>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書籍テーブル検索</a:t>
            </a:r>
            <a:endParaRPr lang="ja-JP" altLang="en-US" sz="80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767763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ステップ４／実習テーマ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908720"/>
            <a:ext cx="8424936" cy="648072"/>
          </a:xfrm>
        </p:spPr>
        <p:txBody>
          <a:bodyPr/>
          <a:lstStyle/>
          <a:p>
            <a:pPr marL="57150" indent="0" algn="ctr">
              <a:buNone/>
            </a:pP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Ｓｐｒｉｎｇ</a:t>
            </a:r>
            <a:r>
              <a:rPr lang="en-US" altLang="ja-JP" sz="3600" dirty="0" smtClean="0">
                <a:solidFill>
                  <a:srgbClr val="00B0F0"/>
                </a:solidFill>
                <a:latin typeface="HGP創英角ｺﾞｼｯｸUB" panose="020B0900000000000000" pitchFamily="50" charset="-128"/>
                <a:ea typeface="HGP創英角ｺﾞｼｯｸUB" panose="020B0900000000000000" pitchFamily="50" charset="-128"/>
              </a:rPr>
              <a:t> </a:t>
            </a: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ＪＤＢＣによる書籍テーブル検索</a:t>
            </a:r>
            <a:endParaRPr lang="ja-JP" altLang="en-US" sz="3600" dirty="0">
              <a:solidFill>
                <a:srgbClr val="00B0F0"/>
              </a:solidFill>
              <a:latin typeface="HGP創英角ｺﾞｼｯｸUB" panose="020B0900000000000000" pitchFamily="50" charset="-128"/>
              <a:ea typeface="HGP創英角ｺﾞｼｯｸUB" panose="020B0900000000000000" pitchFamily="50" charset="-128"/>
            </a:endParaRPr>
          </a:p>
        </p:txBody>
      </p:sp>
      <p:pic>
        <p:nvPicPr>
          <p:cNvPr id="7" name="図 6"/>
          <p:cNvPicPr>
            <a:picLocks noChangeAspect="1"/>
          </p:cNvPicPr>
          <p:nvPr/>
        </p:nvPicPr>
        <p:blipFill>
          <a:blip r:embed="rId3"/>
          <a:stretch>
            <a:fillRect/>
          </a:stretch>
        </p:blipFill>
        <p:spPr>
          <a:xfrm>
            <a:off x="2578174" y="1844824"/>
            <a:ext cx="5810250" cy="3419475"/>
          </a:xfrm>
          <a:prstGeom prst="rect">
            <a:avLst/>
          </a:prstGeom>
        </p:spPr>
      </p:pic>
      <p:sp>
        <p:nvSpPr>
          <p:cNvPr id="10" name="角丸四角形 9"/>
          <p:cNvSpPr/>
          <p:nvPr/>
        </p:nvSpPr>
        <p:spPr bwMode="auto">
          <a:xfrm>
            <a:off x="2445022" y="3212976"/>
            <a:ext cx="4525640" cy="1584176"/>
          </a:xfrm>
          <a:prstGeom prst="roundRect">
            <a:avLst/>
          </a:prstGeom>
          <a:noFill/>
          <a:ln w="3810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1" name="コンテンツ プレースホルダー 1"/>
          <p:cNvSpPr txBox="1">
            <a:spLocks/>
          </p:cNvSpPr>
          <p:nvPr/>
        </p:nvSpPr>
        <p:spPr bwMode="auto">
          <a:xfrm>
            <a:off x="554484" y="5517232"/>
            <a:ext cx="8136904" cy="360040"/>
          </a:xfrm>
          <a:prstGeom prst="rect">
            <a:avLst/>
          </a:prstGeom>
          <a:solidFill>
            <a:srgbClr val="FFFFCC"/>
          </a:solidFill>
          <a:ln w="9525">
            <a:solidFill>
              <a:srgbClr val="C00000"/>
            </a:solidFill>
            <a:miter lim="800000"/>
            <a:headEnd/>
            <a:tailEnd/>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algn="ctr">
              <a:buFontTx/>
              <a:buNone/>
            </a:pPr>
            <a:r>
              <a:rPr lang="ja-JP" altLang="en-US" sz="1800" kern="0" dirty="0" err="1" smtClean="0">
                <a:solidFill>
                  <a:srgbClr val="C00000"/>
                </a:solidFill>
                <a:latin typeface="HGP創英角ｺﾞｼｯｸUB" panose="020B0900000000000000" pitchFamily="50" charset="-128"/>
                <a:ea typeface="HGP創英角ｺﾞｼｯｸUB" panose="020B0900000000000000" pitchFamily="50" charset="-128"/>
              </a:rPr>
              <a:t>えせ</a:t>
            </a:r>
            <a:r>
              <a:rPr lang="ja-JP" altLang="en-US" sz="1800" kern="0" dirty="0" smtClean="0">
                <a:solidFill>
                  <a:srgbClr val="C00000"/>
                </a:solidFill>
                <a:latin typeface="HGP創英角ｺﾞｼｯｸUB" panose="020B0900000000000000" pitchFamily="50" charset="-128"/>
                <a:ea typeface="HGP創英角ｺﾞｼｯｸUB" panose="020B0900000000000000" pitchFamily="50" charset="-128"/>
              </a:rPr>
              <a:t>ではなくきちんと実装する！つまり</a:t>
            </a:r>
            <a:r>
              <a:rPr lang="en-US" altLang="ja-JP" sz="1800" kern="0" dirty="0" smtClean="0">
                <a:solidFill>
                  <a:srgbClr val="C00000"/>
                </a:solidFill>
                <a:latin typeface="HGP創英角ｺﾞｼｯｸUB" panose="020B0900000000000000" pitchFamily="50" charset="-128"/>
                <a:ea typeface="HGP創英角ｺﾞｼｯｸUB" panose="020B0900000000000000" pitchFamily="50" charset="-128"/>
              </a:rPr>
              <a:t>DB</a:t>
            </a:r>
            <a:r>
              <a:rPr lang="ja-JP" altLang="en-US" sz="1800" kern="0" dirty="0" smtClean="0">
                <a:solidFill>
                  <a:srgbClr val="C00000"/>
                </a:solidFill>
                <a:latin typeface="HGP創英角ｺﾞｼｯｸUB" panose="020B0900000000000000" pitchFamily="50" charset="-128"/>
                <a:ea typeface="HGP創英角ｺﾞｼｯｸUB" panose="020B0900000000000000" pitchFamily="50" charset="-128"/>
              </a:rPr>
              <a:t>検索した結果の書籍一覧を表示させる</a:t>
            </a:r>
            <a:endParaRPr lang="ja-JP" altLang="en-US" sz="1800" kern="0"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12" name="円/楕円 11"/>
          <p:cNvSpPr/>
          <p:nvPr/>
        </p:nvSpPr>
        <p:spPr bwMode="auto">
          <a:xfrm>
            <a:off x="611560" y="3589660"/>
            <a:ext cx="1333352" cy="685266"/>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DB</a:t>
            </a:r>
            <a:r>
              <a:rPr lang="ja-JP" altLang="en-US" sz="1400" dirty="0">
                <a:solidFill>
                  <a:schemeClr val="bg1"/>
                </a:solidFill>
                <a:latin typeface="HGP創英角ｺﾞｼｯｸUB" panose="020B0900000000000000" pitchFamily="50" charset="-128"/>
                <a:ea typeface="HGP創英角ｺﾞｼｯｸUB" panose="020B0900000000000000" pitchFamily="50" charset="-128"/>
              </a:rPr>
              <a:t>検索</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13" name="直線矢印コネクタ 9"/>
          <p:cNvCxnSpPr>
            <a:stCxn id="12" idx="6"/>
          </p:cNvCxnSpPr>
          <p:nvPr/>
        </p:nvCxnSpPr>
        <p:spPr bwMode="auto">
          <a:xfrm>
            <a:off x="1944912" y="3932293"/>
            <a:ext cx="633262" cy="0"/>
          </a:xfrm>
          <a:prstGeom prst="straightConnector1">
            <a:avLst/>
          </a:prstGeom>
          <a:ln>
            <a:solidFill>
              <a:srgbClr val="C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31402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ステップ４／実習項目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196752"/>
            <a:ext cx="8496944" cy="4392488"/>
          </a:xfrm>
        </p:spPr>
        <p:txBody>
          <a:bodyPr/>
          <a:lstStyle/>
          <a:p>
            <a:pPr marL="742950" indent="-742950">
              <a:buFont typeface="+mj-lt"/>
              <a:buAutoNum type="arabicPeriod"/>
            </a:pPr>
            <a:r>
              <a:rPr lang="ja-JP" altLang="en-US" sz="3200" dirty="0" smtClean="0">
                <a:latin typeface="HGP創英角ｺﾞｼｯｸUB" panose="020B0900000000000000" pitchFamily="50" charset="-128"/>
                <a:ea typeface="HGP創英角ｺﾞｼｯｸUB" panose="020B0900000000000000" pitchFamily="50" charset="-128"/>
              </a:rPr>
              <a:t>Ｓｐｒｉｎｇ ＪＤＢＣによるＤＢ接続設定</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ＤＢ</a:t>
            </a:r>
            <a:r>
              <a:rPr lang="ja-JP" altLang="en-US" sz="3200" dirty="0" smtClean="0">
                <a:latin typeface="HGP創英角ｺﾞｼｯｸUB" panose="020B0900000000000000" pitchFamily="50" charset="-128"/>
                <a:ea typeface="HGP創英角ｺﾞｼｯｸUB" panose="020B0900000000000000" pitchFamily="50" charset="-128"/>
              </a:rPr>
              <a:t>接続して、書籍</a:t>
            </a:r>
            <a:r>
              <a:rPr lang="ja-JP" altLang="en-US" sz="3200" dirty="0">
                <a:latin typeface="HGP創英角ｺﾞｼｯｸUB" panose="020B0900000000000000" pitchFamily="50" charset="-128"/>
                <a:ea typeface="HGP創英角ｺﾞｼｯｸUB" panose="020B0900000000000000" pitchFamily="50" charset="-128"/>
              </a:rPr>
              <a:t>テーブルから書籍一覧情報を</a:t>
            </a:r>
            <a:r>
              <a:rPr lang="ja-JP" altLang="en-US" sz="3200" dirty="0" smtClean="0">
                <a:latin typeface="HGP創英角ｺﾞｼｯｸUB" panose="020B0900000000000000" pitchFamily="50" charset="-128"/>
                <a:ea typeface="HGP創英角ｺﾞｼｯｸUB" panose="020B0900000000000000" pitchFamily="50" charset="-128"/>
              </a:rPr>
              <a:t>取得する</a:t>
            </a:r>
            <a:endParaRPr lang="ja-JP" altLang="en-US" sz="32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835786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974025587"/>
              </p:ext>
            </p:extLst>
          </p:nvPr>
        </p:nvGraphicFramePr>
        <p:xfrm>
          <a:off x="323528" y="980728"/>
          <a:ext cx="8438232" cy="4827055"/>
        </p:xfrm>
        <a:graphic>
          <a:graphicData uri="http://schemas.openxmlformats.org/drawingml/2006/table">
            <a:tbl>
              <a:tblPr firstRow="1" bandRow="1">
                <a:tableStyleId>{5940675A-B579-460E-94D1-54222C63F5DA}</a:tableStyleId>
              </a:tblPr>
              <a:tblGrid>
                <a:gridCol w="387291"/>
                <a:gridCol w="1988973"/>
                <a:gridCol w="3096344"/>
                <a:gridCol w="2965624"/>
              </a:tblGrid>
              <a:tr h="144016">
                <a:tc>
                  <a:txBody>
                    <a:bodyPr/>
                    <a:lstStyle/>
                    <a:p>
                      <a:pPr algn="ctr"/>
                      <a:r>
                        <a:rPr kumimoji="1" lang="en-US" altLang="ja-JP"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項目</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r>
              <a:tr h="2720302">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１</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 typeface="Arial" panose="020B0604020202020204" pitchFamily="34" charset="0"/>
                        <a:buNone/>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JDBC</a:t>
                      </a:r>
                      <a:r>
                        <a:rPr kumimoji="1" lang="ja-JP" altLang="en-US" sz="1800" dirty="0" smtClean="0">
                          <a:latin typeface="HGP創英角ｺﾞｼｯｸUB" panose="020B0900000000000000" pitchFamily="50" charset="-128"/>
                          <a:ea typeface="HGP創英角ｺﾞｼｯｸUB" panose="020B0900000000000000" pitchFamily="50" charset="-128"/>
                        </a:rPr>
                        <a:t>による</a:t>
                      </a:r>
                      <a:r>
                        <a:rPr kumimoji="1" lang="en-US" altLang="ja-JP" sz="1800" dirty="0" smtClean="0">
                          <a:latin typeface="HGP創英角ｺﾞｼｯｸUB" panose="020B0900000000000000" pitchFamily="50" charset="-128"/>
                          <a:ea typeface="HGP創英角ｺﾞｼｯｸUB" panose="020B0900000000000000" pitchFamily="50" charset="-128"/>
                        </a:rPr>
                        <a:t>DB</a:t>
                      </a:r>
                      <a:r>
                        <a:rPr kumimoji="1" lang="ja-JP" altLang="en-US" sz="1800" dirty="0" smtClean="0">
                          <a:latin typeface="HGP創英角ｺﾞｼｯｸUB" panose="020B0900000000000000" pitchFamily="50" charset="-128"/>
                          <a:ea typeface="HGP創英角ｺﾞｼｯｸUB" panose="020B0900000000000000" pitchFamily="50" charset="-128"/>
                        </a:rPr>
                        <a:t>接続設定</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DB</a:t>
                      </a:r>
                      <a:r>
                        <a:rPr kumimoji="1" lang="ja-JP" altLang="en-US" sz="1800" dirty="0" smtClean="0">
                          <a:latin typeface="HGP創英角ｺﾞｼｯｸUB" panose="020B0900000000000000" pitchFamily="50" charset="-128"/>
                          <a:ea typeface="HGP創英角ｺﾞｼｯｸUB" panose="020B0900000000000000" pitchFamily="50" charset="-128"/>
                        </a:rPr>
                        <a:t>上の書籍テーブル確認</a:t>
                      </a:r>
                    </a:p>
                    <a:p>
                      <a:pPr marL="342900" indent="-342900">
                        <a:buFont typeface="+mj-ea"/>
                        <a:buAutoNum type="circleNumDbPlain"/>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JDBC</a:t>
                      </a:r>
                      <a:r>
                        <a:rPr kumimoji="1" lang="ja-JP" altLang="en-US" sz="1800" dirty="0" smtClean="0">
                          <a:latin typeface="HGP創英角ｺﾞｼｯｸUB" panose="020B0900000000000000" pitchFamily="50" charset="-128"/>
                          <a:ea typeface="HGP創英角ｺﾞｼｯｸUB" panose="020B0900000000000000" pitchFamily="50" charset="-128"/>
                        </a:rPr>
                        <a:t>で</a:t>
                      </a:r>
                      <a:r>
                        <a:rPr kumimoji="1" lang="en-US" altLang="ja-JP" sz="1800" dirty="0" smtClean="0">
                          <a:latin typeface="HGP創英角ｺﾞｼｯｸUB" panose="020B0900000000000000" pitchFamily="50" charset="-128"/>
                          <a:ea typeface="HGP創英角ｺﾞｼｯｸUB" panose="020B0900000000000000" pitchFamily="50" charset="-128"/>
                        </a:rPr>
                        <a:t>DB</a:t>
                      </a:r>
                      <a:r>
                        <a:rPr kumimoji="1" lang="ja-JP" altLang="en-US" sz="1800" dirty="0" smtClean="0">
                          <a:latin typeface="HGP創英角ｺﾞｼｯｸUB" panose="020B0900000000000000" pitchFamily="50" charset="-128"/>
                          <a:ea typeface="HGP創英角ｺﾞｼｯｸUB" panose="020B0900000000000000" pitchFamily="50" charset="-128"/>
                        </a:rPr>
                        <a:t>接続するために必要なライブラリの追加（</a:t>
                      </a:r>
                      <a:r>
                        <a:rPr kumimoji="1" lang="en-US" altLang="ja-JP" sz="1800" dirty="0" smtClean="0">
                          <a:latin typeface="HGP創英角ｺﾞｼｯｸUB" panose="020B0900000000000000" pitchFamily="50" charset="-128"/>
                          <a:ea typeface="HGP創英角ｺﾞｼｯｸUB" panose="020B0900000000000000" pitchFamily="50" charset="-128"/>
                        </a:rPr>
                        <a:t>pom.xml</a:t>
                      </a:r>
                      <a:r>
                        <a:rPr kumimoji="1" lang="ja-JP" altLang="en-US" sz="1800" dirty="0" smtClean="0">
                          <a:latin typeface="HGP創英角ｺﾞｼｯｸUB" panose="020B0900000000000000" pitchFamily="50" charset="-128"/>
                          <a:ea typeface="HGP創英角ｺﾞｼｯｸUB" panose="020B0900000000000000" pitchFamily="50" charset="-128"/>
                        </a:rPr>
                        <a:t>）</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定義ファイルにデータソースオブジェクトの設定を追加</a:t>
                      </a:r>
                    </a:p>
                  </a:txBody>
                  <a:tcPr/>
                </a:tc>
                <a:tc>
                  <a:txBody>
                    <a:bodyPr/>
                    <a:lstStyle/>
                    <a:p>
                      <a:pPr marL="285750" indent="-28575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JDBC</a:t>
                      </a:r>
                      <a:r>
                        <a:rPr kumimoji="1" lang="ja-JP" altLang="en-US" sz="1800" dirty="0" smtClean="0">
                          <a:latin typeface="HGP創英角ｺﾞｼｯｸUB" panose="020B0900000000000000" pitchFamily="50" charset="-128"/>
                          <a:ea typeface="HGP創英角ｺﾞｼｯｸUB" panose="020B0900000000000000" pitchFamily="50" charset="-128"/>
                        </a:rPr>
                        <a:t>に必要な環境設定手順の把握</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r>
              <a:tr h="1740993">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２</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 typeface="Arial" panose="020B0604020202020204" pitchFamily="34" charset="0"/>
                        <a:buNone/>
                      </a:pPr>
                      <a:r>
                        <a:rPr kumimoji="1" lang="en-US" altLang="ja-JP" sz="1800" dirty="0" smtClean="0">
                          <a:latin typeface="HGP創英角ｺﾞｼｯｸUB" panose="020B0900000000000000" pitchFamily="50" charset="-128"/>
                          <a:ea typeface="HGP創英角ｺﾞｼｯｸUB" panose="020B0900000000000000" pitchFamily="50" charset="-128"/>
                        </a:rPr>
                        <a:t>DB</a:t>
                      </a:r>
                      <a:r>
                        <a:rPr kumimoji="1" lang="ja-JP" altLang="en-US" sz="1800" dirty="0" smtClean="0">
                          <a:latin typeface="HGP創英角ｺﾞｼｯｸUB" panose="020B0900000000000000" pitchFamily="50" charset="-128"/>
                          <a:ea typeface="HGP創英角ｺﾞｼｯｸUB" panose="020B0900000000000000" pitchFamily="50" charset="-128"/>
                        </a:rPr>
                        <a:t>接続して、書籍テーブルから書籍一覧情報を取得する</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書籍一覧</a:t>
                      </a:r>
                      <a:r>
                        <a:rPr kumimoji="1" lang="en-US" altLang="ja-JP" sz="1800" dirty="0" smtClean="0">
                          <a:latin typeface="HGP創英角ｺﾞｼｯｸUB" panose="020B0900000000000000" pitchFamily="50" charset="-128"/>
                          <a:ea typeface="HGP創英角ｺﾞｼｯｸUB" panose="020B0900000000000000" pitchFamily="50" charset="-128"/>
                        </a:rPr>
                        <a:t>DAO</a:t>
                      </a:r>
                      <a:r>
                        <a:rPr kumimoji="1" lang="ja-JP" altLang="en-US" sz="1800" dirty="0" smtClean="0">
                          <a:latin typeface="HGP創英角ｺﾞｼｯｸUB" panose="020B0900000000000000" pitchFamily="50" charset="-128"/>
                          <a:ea typeface="HGP創英角ｺﾞｼｯｸUB" panose="020B0900000000000000" pitchFamily="50" charset="-128"/>
                        </a:rPr>
                        <a:t>クラスに、書籍テーブル検索処理を実装</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JDBC</a:t>
                      </a:r>
                      <a:r>
                        <a:rPr kumimoji="1" lang="ja-JP" altLang="en-US" sz="1800" dirty="0" smtClean="0">
                          <a:latin typeface="HGP創英角ｺﾞｼｯｸUB" panose="020B0900000000000000" pitchFamily="50" charset="-128"/>
                          <a:ea typeface="HGP創英角ｺﾞｼｯｸUB" panose="020B0900000000000000" pitchFamily="50" charset="-128"/>
                        </a:rPr>
                        <a:t>を使用した</a:t>
                      </a:r>
                      <a:r>
                        <a:rPr kumimoji="1" lang="en-US" altLang="ja-JP" sz="1800" dirty="0" smtClean="0">
                          <a:latin typeface="HGP創英角ｺﾞｼｯｸUB" panose="020B0900000000000000" pitchFamily="50" charset="-128"/>
                          <a:ea typeface="HGP創英角ｺﾞｼｯｸUB" panose="020B0900000000000000" pitchFamily="50" charset="-128"/>
                        </a:rPr>
                        <a:t>DB</a:t>
                      </a:r>
                      <a:r>
                        <a:rPr kumimoji="1" lang="ja-JP" altLang="en-US" sz="1800" dirty="0" smtClean="0">
                          <a:latin typeface="HGP創英角ｺﾞｼｯｸUB" panose="020B0900000000000000" pitchFamily="50" charset="-128"/>
                          <a:ea typeface="HGP創英角ｺﾞｼｯｸUB" panose="020B0900000000000000" pitchFamily="50" charset="-128"/>
                        </a:rPr>
                        <a:t>検索方法</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DB</a:t>
                      </a:r>
                      <a:r>
                        <a:rPr kumimoji="1" lang="ja-JP" altLang="en-US" sz="1800" dirty="0" smtClean="0">
                          <a:latin typeface="HGP創英角ｺﾞｼｯｸUB" panose="020B0900000000000000" pitchFamily="50" charset="-128"/>
                          <a:ea typeface="HGP創英角ｺﾞｼｯｸUB" panose="020B0900000000000000" pitchFamily="50" charset="-128"/>
                        </a:rPr>
                        <a:t>検索結果をドメインクラスにマッピングする方法</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r>
            </a:tbl>
          </a:graphicData>
        </a:graphic>
      </p:graphicFrame>
      <p:sp>
        <p:nvSpPr>
          <p:cNvPr id="3" name="タイトル 2"/>
          <p:cNvSpPr>
            <a:spLocks noGrp="1"/>
          </p:cNvSpPr>
          <p:nvPr>
            <p:ph type="title"/>
          </p:nvPr>
        </p:nvSpPr>
        <p:spPr/>
        <p:txBody>
          <a:bodyPr/>
          <a:lstStyle/>
          <a:p>
            <a:r>
              <a:rPr lang="ja-JP" altLang="en-US" sz="3600" dirty="0" smtClean="0">
                <a:solidFill>
                  <a:srgbClr val="000000"/>
                </a:solidFill>
                <a:latin typeface="HGP創英角ｺﾞｼｯｸUB" pitchFamily="50" charset="-128"/>
                <a:ea typeface="HGP創英角ｺﾞｼｯｸUB" pitchFamily="50" charset="-128"/>
              </a:rPr>
              <a:t>ステップ４／実習内容</a:t>
            </a:r>
            <a:endParaRPr kumimoji="1" lang="ja-JP" altLang="en-US" dirty="0"/>
          </a:p>
        </p:txBody>
      </p:sp>
    </p:spTree>
    <p:extLst>
      <p:ext uri="{BB962C8B-B14F-4D97-AF65-F5344CB8AC3E}">
        <p14:creationId xmlns:p14="http://schemas.microsoft.com/office/powerpoint/2010/main" val="65375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ステップ４／解説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ja-JP" altLang="en-US" sz="4000" dirty="0">
                <a:solidFill>
                  <a:srgbClr val="0000FF"/>
                </a:solidFill>
                <a:latin typeface="HGP創英角ｺﾞｼｯｸUB" panose="020B0900000000000000" pitchFamily="50" charset="-128"/>
                <a:ea typeface="HGP創英角ｺﾞｼｯｸUB" panose="020B0900000000000000" pitchFamily="50" charset="-128"/>
              </a:rPr>
              <a:t>Ｓｐｒｉｎｇ </a:t>
            </a: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ＪＤＢＣ</a:t>
            </a:r>
            <a:endPar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endParaRPr>
          </a:p>
          <a:p>
            <a:pPr lvl="1" eaLnBrk="1" hangingPunct="1">
              <a:buFont typeface="Arial" panose="020B0604020202020204" pitchFamily="34" charset="0"/>
              <a:buChar char="•"/>
            </a:pPr>
            <a:r>
              <a:rPr lang="ja-JP" altLang="en-US" dirty="0">
                <a:latin typeface="HGP創英角ｺﾞｼｯｸUB" pitchFamily="50" charset="-128"/>
                <a:ea typeface="HGP創英角ｺﾞｼｯｸUB" pitchFamily="50" charset="-128"/>
              </a:rPr>
              <a:t>Ｓｐｒｉｎｇ ＪＤＢＣと</a:t>
            </a:r>
            <a:r>
              <a:rPr lang="ja-JP" altLang="en-US" dirty="0" smtClean="0">
                <a:latin typeface="HGP創英角ｺﾞｼｯｸUB" pitchFamily="50" charset="-128"/>
                <a:ea typeface="HGP創英角ｺﾞｼｯｸUB" pitchFamily="50" charset="-128"/>
              </a:rPr>
              <a:t>は</a:t>
            </a:r>
            <a:endParaRPr lang="en-US" altLang="ja-JP" dirty="0" smtClean="0">
              <a:latin typeface="HGP創英角ｺﾞｼｯｸUB" pitchFamily="50" charset="-128"/>
              <a:ea typeface="HGP創英角ｺﾞｼｯｸUB" pitchFamily="50" charset="-128"/>
            </a:endParaRPr>
          </a:p>
          <a:p>
            <a:pPr lvl="1" eaLnBrk="1" hangingPunct="1">
              <a:buFont typeface="Arial" panose="020B0604020202020204" pitchFamily="34" charset="0"/>
              <a:buChar char="•"/>
            </a:pPr>
            <a:r>
              <a:rPr lang="ja-JP" altLang="en-US" dirty="0">
                <a:latin typeface="HGP創英角ｺﾞｼｯｸUB" pitchFamily="50" charset="-128"/>
                <a:ea typeface="HGP創英角ｺﾞｼｯｸUB" pitchFamily="50" charset="-128"/>
              </a:rPr>
              <a:t>Ｓｐｒｉｎｇ ＪＤＢＣ 適用</a:t>
            </a:r>
            <a:r>
              <a:rPr lang="ja-JP" altLang="en-US" dirty="0" smtClean="0">
                <a:latin typeface="HGP創英角ｺﾞｼｯｸUB" pitchFamily="50" charset="-128"/>
                <a:ea typeface="HGP創英角ｺﾞｼｯｸUB" pitchFamily="50" charset="-128"/>
              </a:rPr>
              <a:t>箇所</a:t>
            </a:r>
            <a:endParaRPr lang="en-US" altLang="ja-JP" dirty="0" smtClean="0">
              <a:latin typeface="HGP創英角ｺﾞｼｯｸUB" pitchFamily="50" charset="-128"/>
              <a:ea typeface="HGP創英角ｺﾞｼｯｸUB" pitchFamily="50" charset="-128"/>
            </a:endParaRPr>
          </a:p>
          <a:p>
            <a:pPr lvl="1" eaLnBrk="1" hangingPunct="1">
              <a:buFont typeface="Arial" panose="020B0604020202020204" pitchFamily="34" charset="0"/>
              <a:buChar char="•"/>
            </a:pPr>
            <a:r>
              <a:rPr lang="ja-JP" altLang="en-US" dirty="0">
                <a:latin typeface="HGP創英角ｺﾞｼｯｸUB" pitchFamily="50" charset="-128"/>
                <a:ea typeface="HGP創英角ｺﾞｼｯｸUB" pitchFamily="50" charset="-128"/>
              </a:rPr>
              <a:t>Ｓｐｒｉｎｇ ＪＤＢＣ によるＤＢ検索の流れ</a:t>
            </a: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a:p>
            <a:pPr lvl="1" eaLnBrk="1" hangingPunct="1">
              <a:buFont typeface="Arial" panose="020B0604020202020204" pitchFamily="34" charset="0"/>
              <a:buChar char="•"/>
            </a:pPr>
            <a:r>
              <a:rPr lang="ja-JP" altLang="en-US" dirty="0">
                <a:solidFill>
                  <a:schemeClr val="tx1"/>
                </a:solidFill>
                <a:latin typeface="HGP創英角ｺﾞｼｯｸUB" panose="020B0900000000000000" pitchFamily="50" charset="-128"/>
                <a:ea typeface="HGP創英角ｺﾞｼｯｸUB" panose="020B0900000000000000" pitchFamily="50" charset="-128"/>
              </a:rPr>
              <a:t>Ｓｐｒｉｎｇ ＪＤＢＣによるＤＢ検索</a:t>
            </a:r>
            <a:endParaRPr lang="en-US" altLang="ja-JP" sz="3200" dirty="0" smtClean="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738830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ステップ４／実習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395536" y="1412776"/>
            <a:ext cx="8280920" cy="4176464"/>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さっそく作業しましょう</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4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36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36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36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STEP04</a:t>
            </a:r>
            <a:endParaRPr lang="ja-JP" altLang="en-US" sz="36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8913590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4539821" y="1910732"/>
            <a:ext cx="1930358" cy="2609876"/>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jdbcTemplate</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59" name="正方形/長方形 58"/>
          <p:cNvSpPr/>
          <p:nvPr/>
        </p:nvSpPr>
        <p:spPr>
          <a:xfrm>
            <a:off x="4767086" y="2414789"/>
            <a:ext cx="1487068" cy="1967319"/>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query()</a:t>
            </a:r>
            <a:endParaRPr kumimoji="1" lang="ja-JP" altLang="en-US" sz="16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ステップ４／実装イメージ</a:t>
            </a:r>
            <a:endParaRPr lang="en-US" altLang="ja-JP" sz="3600" dirty="0">
              <a:latin typeface="HGP創英角ｺﾞｼｯｸUB" pitchFamily="50" charset="-128"/>
              <a:ea typeface="HGP創英角ｺﾞｼｯｸUB" pitchFamily="50" charset="-128"/>
            </a:endParaRPr>
          </a:p>
        </p:txBody>
      </p:sp>
      <p:sp>
        <p:nvSpPr>
          <p:cNvPr id="5" name="テキスト ボックス 4"/>
          <p:cNvSpPr txBox="1"/>
          <p:nvPr/>
        </p:nvSpPr>
        <p:spPr>
          <a:xfrm>
            <a:off x="4531642" y="980728"/>
            <a:ext cx="3680345" cy="707886"/>
          </a:xfrm>
          <a:prstGeom prst="rect">
            <a:avLst/>
          </a:prstGeom>
          <a:noFill/>
          <a:ln>
            <a:solidFill>
              <a:srgbClr val="FF0000"/>
            </a:solidFill>
          </a:ln>
        </p:spPr>
        <p:txBody>
          <a:bodyPr wrap="square" rtlCol="0">
            <a:spAutoFit/>
          </a:bodyPr>
          <a:lstStyle/>
          <a:p>
            <a:r>
              <a:rPr lang="en-US" altLang="ja-JP" sz="2000" dirty="0" err="1" smtClean="0">
                <a:solidFill>
                  <a:srgbClr val="00B0F0"/>
                </a:solidFill>
                <a:latin typeface="HGP創英角ｺﾞｼｯｸUB" panose="020B0900000000000000" pitchFamily="50" charset="-128"/>
                <a:ea typeface="HGP創英角ｺﾞｼｯｸUB" panose="020B0900000000000000" pitchFamily="50" charset="-128"/>
              </a:rPr>
              <a:t>JdbcTemplate</a:t>
            </a:r>
            <a:r>
              <a:rPr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クラスを使って</a:t>
            </a:r>
            <a:r>
              <a:rPr lang="en-US" altLang="ja-JP" sz="2000" dirty="0" smtClean="0">
                <a:solidFill>
                  <a:srgbClr val="00B0F0"/>
                </a:solidFill>
                <a:latin typeface="HGP創英角ｺﾞｼｯｸUB" panose="020B0900000000000000" pitchFamily="50" charset="-128"/>
                <a:ea typeface="HGP創英角ｺﾞｼｯｸUB" panose="020B0900000000000000" pitchFamily="50" charset="-128"/>
              </a:rPr>
              <a:t>DB</a:t>
            </a:r>
            <a:r>
              <a:rPr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接続と</a:t>
            </a:r>
            <a:r>
              <a:rPr kumimoji="1"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検索を実行させる</a:t>
            </a:r>
            <a:endParaRPr kumimoji="1" lang="ja-JP" altLang="en-US" sz="2000" dirty="0">
              <a:solidFill>
                <a:srgbClr val="00B0F0"/>
              </a:solidFill>
              <a:latin typeface="HGP創英角ｺﾞｼｯｸUB" panose="020B0900000000000000" pitchFamily="50" charset="-128"/>
              <a:ea typeface="HGP創英角ｺﾞｼｯｸUB" panose="020B0900000000000000" pitchFamily="50" charset="-128"/>
            </a:endParaRPr>
          </a:p>
        </p:txBody>
      </p:sp>
      <p:sp>
        <p:nvSpPr>
          <p:cNvPr id="6" name="正方形/長方形 5"/>
          <p:cNvSpPr/>
          <p:nvPr/>
        </p:nvSpPr>
        <p:spPr>
          <a:xfrm>
            <a:off x="755576" y="1334671"/>
            <a:ext cx="2559571" cy="2304255"/>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@Repository</a:t>
            </a:r>
          </a:p>
          <a:p>
            <a:pPr algn="ctr"/>
            <a:r>
              <a:rPr lang="en-US" altLang="ja-JP" sz="1400" dirty="0" err="1" smtClean="0">
                <a:solidFill>
                  <a:schemeClr val="tx1"/>
                </a:solidFill>
                <a:latin typeface="HGP創英角ｺﾞｼｯｸUB" panose="020B0900000000000000" pitchFamily="50" charset="-128"/>
                <a:ea typeface="HGP創英角ｺﾞｼｯｸUB" panose="020B0900000000000000" pitchFamily="50" charset="-128"/>
              </a:rPr>
              <a:t>ListBookDaoSpringJdbc</a:t>
            </a:r>
            <a:endPar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7" name="正方形/長方形 6"/>
          <p:cNvSpPr/>
          <p:nvPr/>
        </p:nvSpPr>
        <p:spPr>
          <a:xfrm>
            <a:off x="4898140" y="3023536"/>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8" name="正方形/長方形 7"/>
          <p:cNvSpPr/>
          <p:nvPr/>
        </p:nvSpPr>
        <p:spPr>
          <a:xfrm>
            <a:off x="4944985" y="3101263"/>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9" name="正方形/長方形 8"/>
          <p:cNvSpPr/>
          <p:nvPr/>
        </p:nvSpPr>
        <p:spPr bwMode="auto">
          <a:xfrm>
            <a:off x="755576" y="3782942"/>
            <a:ext cx="2567981" cy="360041"/>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データアクセス層</a:t>
            </a:r>
          </a:p>
        </p:txBody>
      </p:sp>
      <p:sp>
        <p:nvSpPr>
          <p:cNvPr id="10" name="フローチャート : 磁気ディスク 9"/>
          <p:cNvSpPr/>
          <p:nvPr/>
        </p:nvSpPr>
        <p:spPr>
          <a:xfrm>
            <a:off x="4265109" y="4754643"/>
            <a:ext cx="2378685" cy="1224136"/>
          </a:xfrm>
          <a:prstGeom prst="flowChartMagneticDisk">
            <a:avLst/>
          </a:prstGeom>
        </p:spPr>
        <p:style>
          <a:lnRef idx="1">
            <a:schemeClr val="dk1"/>
          </a:lnRef>
          <a:fillRef idx="2">
            <a:schemeClr val="dk1"/>
          </a:fillRef>
          <a:effectRef idx="1">
            <a:schemeClr val="dk1"/>
          </a:effectRef>
          <a:fontRef idx="minor">
            <a:schemeClr val="dk1"/>
          </a:fontRef>
        </p:style>
        <p:txBody>
          <a:bodyPr rtlCol="0" anchor="b"/>
          <a:lstStyle/>
          <a:p>
            <a:pPr algn="ctr"/>
            <a:r>
              <a:rPr kumimoji="1" lang="en-US" altLang="ja-JP" sz="1800" dirty="0" err="1" smtClean="0">
                <a:solidFill>
                  <a:schemeClr val="tx1"/>
                </a:solidFill>
                <a:latin typeface="HGP創英角ｺﾞｼｯｸUB" panose="020B0900000000000000" pitchFamily="50" charset="-128"/>
                <a:ea typeface="HGP創英角ｺﾞｼｯｸUB" panose="020B0900000000000000" pitchFamily="50" charset="-128"/>
              </a:rPr>
              <a:t>PostgreSQL</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a:xfrm>
            <a:off x="6961425" y="4168074"/>
            <a:ext cx="1282983" cy="406956"/>
          </a:xfrm>
          <a:prstGeom prst="rect">
            <a:avLst/>
          </a:prstGeom>
          <a:solidFill>
            <a:srgbClr val="CCECFF"/>
          </a:solidFill>
          <a:ln>
            <a:solidFill>
              <a:srgbClr val="00B0F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err="1" smtClean="0">
                <a:latin typeface="HGP創英角ｺﾞｼｯｸUB" panose="020B0900000000000000" pitchFamily="50" charset="-128"/>
                <a:ea typeface="HGP創英角ｺﾞｼｯｸUB" panose="020B0900000000000000" pitchFamily="50" charset="-128"/>
              </a:rPr>
              <a:t>jdbc.properties</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cxnSp>
        <p:nvCxnSpPr>
          <p:cNvPr id="13" name="直線矢印コネクタ 12"/>
          <p:cNvCxnSpPr>
            <a:endCxn id="15" idx="3"/>
          </p:cNvCxnSpPr>
          <p:nvPr/>
        </p:nvCxnSpPr>
        <p:spPr>
          <a:xfrm flipH="1">
            <a:off x="3041479" y="2100336"/>
            <a:ext cx="1522583" cy="3026"/>
          </a:xfrm>
          <a:prstGeom prst="straightConnector1">
            <a:avLst/>
          </a:prstGeom>
          <a:ln w="38100">
            <a:solidFill>
              <a:srgbClr val="0000FF"/>
            </a:solidFill>
            <a:tailEnd type="arrow"/>
          </a:ln>
          <a:effectLst>
            <a:outerShdw blurRad="50800" dist="38100" dir="2700000" algn="tl" rotWithShape="0">
              <a:schemeClr val="bg1">
                <a:alpha val="40000"/>
              </a:schemeClr>
            </a:outerShdw>
          </a:effectLst>
        </p:spPr>
        <p:style>
          <a:lnRef idx="3">
            <a:schemeClr val="dk1"/>
          </a:lnRef>
          <a:fillRef idx="0">
            <a:schemeClr val="dk1"/>
          </a:fillRef>
          <a:effectRef idx="2">
            <a:schemeClr val="dk1"/>
          </a:effectRef>
          <a:fontRef idx="minor">
            <a:schemeClr val="tx1"/>
          </a:fontRef>
        </p:style>
      </p:cxnSp>
      <p:sp>
        <p:nvSpPr>
          <p:cNvPr id="14" name="テキスト ボックス 13"/>
          <p:cNvSpPr txBox="1"/>
          <p:nvPr/>
        </p:nvSpPr>
        <p:spPr>
          <a:xfrm>
            <a:off x="3415191" y="1838726"/>
            <a:ext cx="849918" cy="261610"/>
          </a:xfrm>
          <a:prstGeom prst="rect">
            <a:avLst/>
          </a:prstGeom>
          <a:noFill/>
        </p:spPr>
        <p:txBody>
          <a:bodyPr wrap="square" rtlCol="0">
            <a:spAutoFit/>
          </a:bodyPr>
          <a:lstStyle/>
          <a:p>
            <a:pPr algn="ctr"/>
            <a:r>
              <a:rPr kumimoji="1" lang="en-US" altLang="ja-JP" sz="1100" dirty="0" smtClean="0">
                <a:solidFill>
                  <a:srgbClr val="0000FF"/>
                </a:solidFill>
                <a:latin typeface="HGP創英角ｺﾞｼｯｸUB" panose="020B0900000000000000" pitchFamily="50" charset="-128"/>
                <a:ea typeface="HGP創英角ｺﾞｼｯｸUB" panose="020B0900000000000000" pitchFamily="50" charset="-128"/>
              </a:rPr>
              <a:t>Injection</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5" name="テキスト ボックス 14"/>
          <p:cNvSpPr txBox="1"/>
          <p:nvPr/>
        </p:nvSpPr>
        <p:spPr>
          <a:xfrm>
            <a:off x="2004638" y="1972557"/>
            <a:ext cx="1036841" cy="261610"/>
          </a:xfrm>
          <a:prstGeom prst="rect">
            <a:avLst/>
          </a:prstGeom>
          <a:solidFill>
            <a:srgbClr val="0000FF"/>
          </a:solidFill>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a:t>
            </a:r>
            <a:r>
              <a:rPr kumimoji="1" lang="en-US" altLang="ja-JP" sz="1100" dirty="0" err="1" smtClean="0">
                <a:solidFill>
                  <a:schemeClr val="bg1"/>
                </a:solidFill>
                <a:latin typeface="HGP創英角ｺﾞｼｯｸUB" panose="020B0900000000000000" pitchFamily="50" charset="-128"/>
                <a:ea typeface="HGP創英角ｺﾞｼｯｸUB" panose="020B0900000000000000" pitchFamily="50" charset="-128"/>
              </a:rPr>
              <a:t>Autowiired</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16" name="直線矢印コネクタ 15"/>
          <p:cNvCxnSpPr>
            <a:stCxn id="36" idx="0"/>
          </p:cNvCxnSpPr>
          <p:nvPr/>
        </p:nvCxnSpPr>
        <p:spPr>
          <a:xfrm flipV="1">
            <a:off x="5030477" y="3422902"/>
            <a:ext cx="0" cy="1671528"/>
          </a:xfrm>
          <a:prstGeom prst="straightConnector1">
            <a:avLst/>
          </a:prstGeom>
          <a:ln w="57150">
            <a:solidFill>
              <a:schemeClr val="tx1"/>
            </a:solidFill>
            <a:tailEnd type="arrow"/>
          </a:ln>
        </p:spPr>
        <p:style>
          <a:lnRef idx="3">
            <a:schemeClr val="accent5"/>
          </a:lnRef>
          <a:fillRef idx="0">
            <a:schemeClr val="accent5"/>
          </a:fillRef>
          <a:effectRef idx="2">
            <a:schemeClr val="accent5"/>
          </a:effectRef>
          <a:fontRef idx="minor">
            <a:schemeClr val="tx1"/>
          </a:fontRef>
        </p:style>
      </p:cxnSp>
      <p:cxnSp>
        <p:nvCxnSpPr>
          <p:cNvPr id="19" name="直線矢印コネクタ 18"/>
          <p:cNvCxnSpPr/>
          <p:nvPr/>
        </p:nvCxnSpPr>
        <p:spPr>
          <a:xfrm>
            <a:off x="6197003" y="4520608"/>
            <a:ext cx="0" cy="504056"/>
          </a:xfrm>
          <a:prstGeom prst="straightConnector1">
            <a:avLst/>
          </a:prstGeom>
          <a:ln w="38100">
            <a:solidFill>
              <a:schemeClr val="tx1"/>
            </a:solidFill>
            <a:tailEnd type="arrow"/>
          </a:ln>
        </p:spPr>
        <p:style>
          <a:lnRef idx="3">
            <a:schemeClr val="accent4"/>
          </a:lnRef>
          <a:fillRef idx="0">
            <a:schemeClr val="accent4"/>
          </a:fillRef>
          <a:effectRef idx="2">
            <a:schemeClr val="accent4"/>
          </a:effectRef>
          <a:fontRef idx="minor">
            <a:schemeClr val="tx1"/>
          </a:fontRef>
        </p:style>
      </p:cxnSp>
      <p:sp>
        <p:nvSpPr>
          <p:cNvPr id="31" name="正方形/長方形 30"/>
          <p:cNvSpPr/>
          <p:nvPr/>
        </p:nvSpPr>
        <p:spPr>
          <a:xfrm>
            <a:off x="2305852" y="3023536"/>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32" name="正方形/長方形 31"/>
          <p:cNvSpPr/>
          <p:nvPr/>
        </p:nvSpPr>
        <p:spPr>
          <a:xfrm>
            <a:off x="2352697" y="3101263"/>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36" name="正方形/長方形 35"/>
          <p:cNvSpPr/>
          <p:nvPr/>
        </p:nvSpPr>
        <p:spPr>
          <a:xfrm>
            <a:off x="4562252" y="5094430"/>
            <a:ext cx="936450" cy="4056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r>
              <a:rPr kumimoji="1" lang="ja-JP" altLang="en-US" sz="11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TABLE</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40" name="直線矢印コネクタ 39"/>
          <p:cNvCxnSpPr>
            <a:stCxn id="8" idx="1"/>
            <a:endCxn id="32" idx="3"/>
          </p:cNvCxnSpPr>
          <p:nvPr/>
        </p:nvCxnSpPr>
        <p:spPr>
          <a:xfrm flipH="1">
            <a:off x="3027115" y="3262083"/>
            <a:ext cx="1917870" cy="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5979442" y="4519425"/>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接続</a:t>
            </a:r>
            <a:endParaRPr kumimoji="1" lang="ja-JP" altLang="en-US" dirty="0">
              <a:latin typeface="HGP創英角ｺﾞｼｯｸUB" panose="020B0900000000000000" pitchFamily="50" charset="-128"/>
              <a:ea typeface="HGP創英角ｺﾞｼｯｸUB" panose="020B0900000000000000" pitchFamily="50" charset="-128"/>
            </a:endParaRPr>
          </a:p>
        </p:txBody>
      </p:sp>
      <p:cxnSp>
        <p:nvCxnSpPr>
          <p:cNvPr id="45" name="直線矢印コネクタ 44"/>
          <p:cNvCxnSpPr>
            <a:stCxn id="12" idx="1"/>
          </p:cNvCxnSpPr>
          <p:nvPr/>
        </p:nvCxnSpPr>
        <p:spPr>
          <a:xfrm flipH="1" flipV="1">
            <a:off x="6470179" y="4370212"/>
            <a:ext cx="491246" cy="134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6960259" y="3914525"/>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接続情報</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0" name="正方形/長方形 59"/>
          <p:cNvSpPr/>
          <p:nvPr/>
        </p:nvSpPr>
        <p:spPr>
          <a:xfrm>
            <a:off x="1889351" y="2486798"/>
            <a:ext cx="1152128" cy="345523"/>
          </a:xfrm>
          <a:prstGeom prst="rect">
            <a:avLst/>
          </a:prstGeo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RowMapper</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61" name="直線矢印コネクタ 60"/>
          <p:cNvCxnSpPr>
            <a:stCxn id="60" idx="3"/>
          </p:cNvCxnSpPr>
          <p:nvPr/>
        </p:nvCxnSpPr>
        <p:spPr>
          <a:xfrm>
            <a:off x="3041479" y="2659560"/>
            <a:ext cx="1943963" cy="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4898139" y="3790200"/>
            <a:ext cx="1153311" cy="345523"/>
          </a:xfrm>
          <a:prstGeom prst="rect">
            <a:avLst/>
          </a:prstGeo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RowMapper</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86" name="テキスト ボックス 85"/>
          <p:cNvSpPr txBox="1"/>
          <p:nvPr/>
        </p:nvSpPr>
        <p:spPr>
          <a:xfrm>
            <a:off x="3525087" y="2382560"/>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引数</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87" name="テキスト ボックス 86"/>
          <p:cNvSpPr txBox="1"/>
          <p:nvPr/>
        </p:nvSpPr>
        <p:spPr>
          <a:xfrm>
            <a:off x="3525087" y="2990854"/>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戻り値</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3" name="テキスト ボックス 32"/>
          <p:cNvSpPr txBox="1"/>
          <p:nvPr/>
        </p:nvSpPr>
        <p:spPr>
          <a:xfrm>
            <a:off x="881527" y="4668284"/>
            <a:ext cx="2848650" cy="1015663"/>
          </a:xfrm>
          <a:prstGeom prst="rect">
            <a:avLst/>
          </a:prstGeom>
          <a:noFill/>
          <a:ln>
            <a:solidFill>
              <a:srgbClr val="FF0000"/>
            </a:solidFill>
          </a:ln>
        </p:spPr>
        <p:txBody>
          <a:bodyPr wrap="square" rtlCol="0">
            <a:spAutoFit/>
          </a:bodyPr>
          <a:lstStyle/>
          <a:p>
            <a:r>
              <a:rPr kumimoji="1"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検索結果を</a:t>
            </a:r>
            <a:r>
              <a:rPr kumimoji="1" lang="en-US" altLang="ja-JP" sz="2000" dirty="0" err="1" smtClean="0">
                <a:solidFill>
                  <a:srgbClr val="00B0F0"/>
                </a:solidFill>
                <a:latin typeface="HGP創英角ｺﾞｼｯｸUB" panose="020B0900000000000000" pitchFamily="50" charset="-128"/>
                <a:ea typeface="HGP創英角ｺﾞｼｯｸUB" panose="020B0900000000000000" pitchFamily="50" charset="-128"/>
              </a:rPr>
              <a:t>RowMapper</a:t>
            </a:r>
            <a:r>
              <a:rPr kumimoji="1"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クラスでドメインクラスにマッピングする</a:t>
            </a:r>
            <a:endParaRPr kumimoji="1" lang="ja-JP" altLang="en-US" sz="2000" dirty="0">
              <a:solidFill>
                <a:srgbClr val="00B0F0"/>
              </a:solidFill>
              <a:latin typeface="HGP創英角ｺﾞｼｯｸUB" panose="020B0900000000000000" pitchFamily="50" charset="-128"/>
              <a:ea typeface="HGP創英角ｺﾞｼｯｸUB" panose="020B0900000000000000" pitchFamily="50" charset="-128"/>
            </a:endParaRPr>
          </a:p>
        </p:txBody>
      </p:sp>
      <p:cxnSp>
        <p:nvCxnSpPr>
          <p:cNvPr id="3" name="直線矢印コネクタ 2"/>
          <p:cNvCxnSpPr>
            <a:endCxn id="72" idx="1"/>
          </p:cNvCxnSpPr>
          <p:nvPr/>
        </p:nvCxnSpPr>
        <p:spPr bwMode="auto">
          <a:xfrm flipV="1">
            <a:off x="3730177" y="3962962"/>
            <a:ext cx="1167962" cy="705322"/>
          </a:xfrm>
          <a:prstGeom prst="straightConnector1">
            <a:avLst/>
          </a:prstGeom>
          <a:solidFill>
            <a:srgbClr val="0033CC"/>
          </a:solidFill>
          <a:ln w="9525" cap="flat" cmpd="sng" algn="ctr">
            <a:solidFill>
              <a:srgbClr val="FF0000"/>
            </a:solidFill>
            <a:prstDash val="solid"/>
            <a:round/>
            <a:headEnd type="none" w="med" len="med"/>
            <a:tailEnd type="arrow"/>
          </a:ln>
          <a:effectLst/>
        </p:spPr>
      </p:cxnSp>
      <p:sp>
        <p:nvSpPr>
          <p:cNvPr id="34" name="角丸四角形 33"/>
          <p:cNvSpPr/>
          <p:nvPr/>
        </p:nvSpPr>
        <p:spPr bwMode="auto">
          <a:xfrm>
            <a:off x="4272587" y="4657308"/>
            <a:ext cx="1515779" cy="27823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検索</a:t>
            </a:r>
            <a:r>
              <a:rPr lang="en-US" altLang="ja-JP"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SQL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cxnSp>
        <p:nvCxnSpPr>
          <p:cNvPr id="37" name="直線矢印コネクタ 36"/>
          <p:cNvCxnSpPr/>
          <p:nvPr/>
        </p:nvCxnSpPr>
        <p:spPr>
          <a:xfrm>
            <a:off x="5963908" y="2811960"/>
            <a:ext cx="0" cy="97824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1" name="角丸四角形 40"/>
          <p:cNvSpPr/>
          <p:nvPr/>
        </p:nvSpPr>
        <p:spPr bwMode="auto">
          <a:xfrm>
            <a:off x="899593" y="2486797"/>
            <a:ext cx="936124" cy="345523"/>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検索</a:t>
            </a:r>
            <a:r>
              <a:rPr lang="en-US" altLang="ja-JP"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SQL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464672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37</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ステップ５</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4400" dirty="0">
                <a:solidFill>
                  <a:srgbClr val="99CCFF"/>
                </a:solidFill>
                <a:latin typeface="HGP創英角ｺﾞｼｯｸUB" panose="020B0900000000000000" pitchFamily="50" charset="-128"/>
                <a:ea typeface="HGP創英角ｺﾞｼｯｸUB" panose="020B0900000000000000" pitchFamily="50" charset="-128"/>
              </a:rPr>
              <a:t>Spring JDBC</a:t>
            </a:r>
            <a:r>
              <a:rPr lang="ja-JP" altLang="en-US" sz="4400" dirty="0">
                <a:solidFill>
                  <a:srgbClr val="99CCFF"/>
                </a:solidFill>
                <a:latin typeface="HGP創英角ｺﾞｼｯｸUB" panose="020B0900000000000000" pitchFamily="50" charset="-128"/>
                <a:ea typeface="HGP創英角ｺﾞｼｯｸUB" panose="020B0900000000000000" pitchFamily="50" charset="-128"/>
              </a:rPr>
              <a:t>に</a:t>
            </a: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よる</a:t>
            </a:r>
            <a:endParaRPr lang="en-US" altLang="ja-JP" sz="4400" dirty="0" smtClean="0">
              <a:solidFill>
                <a:srgbClr val="99CCFF"/>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書籍テーブル更新</a:t>
            </a:r>
            <a:endParaRPr lang="ja-JP" altLang="en-US" sz="80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132013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ステップ５／実習テーマ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052736"/>
            <a:ext cx="8424936" cy="648072"/>
          </a:xfrm>
        </p:spPr>
        <p:txBody>
          <a:bodyPr/>
          <a:lstStyle/>
          <a:p>
            <a:pPr marL="57150" indent="0" algn="ctr">
              <a:buNone/>
            </a:pP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Ｓｐｒｉｎｇ</a:t>
            </a:r>
            <a:r>
              <a:rPr lang="en-US" altLang="ja-JP" sz="3600" dirty="0" smtClean="0">
                <a:solidFill>
                  <a:srgbClr val="00B0F0"/>
                </a:solidFill>
                <a:latin typeface="HGP創英角ｺﾞｼｯｸUB" panose="020B0900000000000000" pitchFamily="50" charset="-128"/>
                <a:ea typeface="HGP創英角ｺﾞｼｯｸUB" panose="020B0900000000000000" pitchFamily="50" charset="-128"/>
              </a:rPr>
              <a:t> </a:t>
            </a: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ＪＤＢＣによる書籍テーブル更新</a:t>
            </a:r>
            <a:endParaRPr lang="ja-JP" altLang="en-US" sz="3600" dirty="0">
              <a:solidFill>
                <a:srgbClr val="00B0F0"/>
              </a:solidFill>
              <a:latin typeface="HGP創英角ｺﾞｼｯｸUB" panose="020B0900000000000000" pitchFamily="50" charset="-128"/>
              <a:ea typeface="HGP創英角ｺﾞｼｯｸUB" panose="020B0900000000000000" pitchFamily="50" charset="-128"/>
            </a:endParaRPr>
          </a:p>
        </p:txBody>
      </p:sp>
      <p:pic>
        <p:nvPicPr>
          <p:cNvPr id="8" name="図 7"/>
          <p:cNvPicPr>
            <a:picLocks noChangeAspect="1"/>
          </p:cNvPicPr>
          <p:nvPr/>
        </p:nvPicPr>
        <p:blipFill>
          <a:blip r:embed="rId3"/>
          <a:stretch>
            <a:fillRect/>
          </a:stretch>
        </p:blipFill>
        <p:spPr>
          <a:xfrm>
            <a:off x="5652120" y="3830834"/>
            <a:ext cx="2905125" cy="2085975"/>
          </a:xfrm>
          <a:prstGeom prst="rect">
            <a:avLst/>
          </a:prstGeom>
        </p:spPr>
      </p:pic>
      <p:cxnSp>
        <p:nvCxnSpPr>
          <p:cNvPr id="10" name="直線矢印コネクタ 9"/>
          <p:cNvCxnSpPr>
            <a:endCxn id="8" idx="0"/>
          </p:cNvCxnSpPr>
          <p:nvPr/>
        </p:nvCxnSpPr>
        <p:spPr bwMode="auto">
          <a:xfrm>
            <a:off x="5113264" y="3068960"/>
            <a:ext cx="1991419" cy="761874"/>
          </a:xfrm>
          <a:prstGeom prst="bentConnector2">
            <a:avLst/>
          </a:prstGeom>
          <a:ln>
            <a:solidFill>
              <a:srgbClr val="C00000"/>
            </a:solidFill>
            <a:headEnd type="none" w="med" len="med"/>
            <a:tailEnd type="arrow"/>
          </a:ln>
        </p:spPr>
        <p:style>
          <a:lnRef idx="3">
            <a:schemeClr val="accent6"/>
          </a:lnRef>
          <a:fillRef idx="0">
            <a:schemeClr val="accent6"/>
          </a:fillRef>
          <a:effectRef idx="2">
            <a:schemeClr val="accent6"/>
          </a:effectRef>
          <a:fontRef idx="minor">
            <a:schemeClr val="tx1"/>
          </a:fontRef>
        </p:style>
      </p:cxnSp>
      <p:pic>
        <p:nvPicPr>
          <p:cNvPr id="12" name="図 11"/>
          <p:cNvPicPr>
            <a:picLocks noChangeAspect="1"/>
          </p:cNvPicPr>
          <p:nvPr/>
        </p:nvPicPr>
        <p:blipFill>
          <a:blip r:embed="rId4"/>
          <a:stretch>
            <a:fillRect/>
          </a:stretch>
        </p:blipFill>
        <p:spPr>
          <a:xfrm>
            <a:off x="755576" y="2060848"/>
            <a:ext cx="4357688" cy="2657475"/>
          </a:xfrm>
          <a:prstGeom prst="rect">
            <a:avLst/>
          </a:prstGeom>
        </p:spPr>
      </p:pic>
      <p:sp>
        <p:nvSpPr>
          <p:cNvPr id="14" name="円/楕円 13"/>
          <p:cNvSpPr/>
          <p:nvPr/>
        </p:nvSpPr>
        <p:spPr bwMode="auto">
          <a:xfrm>
            <a:off x="6221983" y="2704319"/>
            <a:ext cx="1765400" cy="685266"/>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DB</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登録更新</a:t>
            </a:r>
          </a:p>
        </p:txBody>
      </p:sp>
    </p:spTree>
    <p:extLst>
      <p:ext uri="{BB962C8B-B14F-4D97-AF65-F5344CB8AC3E}">
        <p14:creationId xmlns:p14="http://schemas.microsoft.com/office/powerpoint/2010/main" val="2956861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3</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Arial" charset="0"/>
                <a:ea typeface="HGP創英角ｺﾞｼｯｸUB" pitchFamily="50" charset="-128"/>
              </a:rPr>
              <a:t>使用する資料や書籍</a:t>
            </a:r>
          </a:p>
        </p:txBody>
      </p:sp>
      <p:sp>
        <p:nvSpPr>
          <p:cNvPr id="2052" name="Rectangle 3"/>
          <p:cNvSpPr>
            <a:spLocks noGrp="1" noChangeArrowheads="1"/>
          </p:cNvSpPr>
          <p:nvPr>
            <p:ph type="body" idx="1"/>
          </p:nvPr>
        </p:nvSpPr>
        <p:spPr>
          <a:xfrm>
            <a:off x="395288" y="1052736"/>
            <a:ext cx="8353425" cy="4752528"/>
          </a:xfrm>
        </p:spPr>
        <p:txBody>
          <a:bodyPr/>
          <a:lstStyle/>
          <a:p>
            <a:pPr eaLnBrk="1" hangingPunct="1">
              <a:buFont typeface="Wingdings" panose="05000000000000000000" pitchFamily="2" charset="2"/>
              <a:buChar char="u"/>
            </a:pPr>
            <a:r>
              <a:rPr lang="en-US" altLang="ja-JP" sz="2400" dirty="0" smtClean="0">
                <a:latin typeface="HGP創英角ｺﾞｼｯｸUB" pitchFamily="50" charset="-128"/>
                <a:ea typeface="HGP創英角ｺﾞｼｯｸUB" pitchFamily="50" charset="-128"/>
              </a:rPr>
              <a:t>Spring</a:t>
            </a:r>
            <a:r>
              <a:rPr lang="ja-JP" altLang="en-US" sz="2400" dirty="0" smtClean="0">
                <a:latin typeface="HGP創英角ｺﾞｼｯｸUB" pitchFamily="50" charset="-128"/>
                <a:ea typeface="HGP創英角ｺﾞｼｯｸUB" pitchFamily="50" charset="-128"/>
              </a:rPr>
              <a:t>の初歩的な技術解説は以下の資料を参照します。</a:t>
            </a:r>
            <a:endParaRPr lang="en-US" altLang="ja-JP" sz="2400" dirty="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en-US" altLang="ja-JP" sz="2000" dirty="0" smtClean="0">
                <a:solidFill>
                  <a:srgbClr val="00B0F0"/>
                </a:solidFill>
                <a:latin typeface="HGP創英角ｺﾞｼｯｸUB" pitchFamily="50" charset="-128"/>
                <a:ea typeface="HGP創英角ｺﾞｼｯｸUB" pitchFamily="50" charset="-128"/>
              </a:rPr>
              <a:t>Spring</a:t>
            </a:r>
            <a:r>
              <a:rPr lang="ja-JP" altLang="en-US" sz="2000" dirty="0" smtClean="0">
                <a:solidFill>
                  <a:srgbClr val="00B0F0"/>
                </a:solidFill>
                <a:latin typeface="HGP創英角ｺﾞｼｯｸUB" pitchFamily="50" charset="-128"/>
                <a:ea typeface="HGP創英角ｺﾞｼｯｸUB" pitchFamily="50" charset="-128"/>
              </a:rPr>
              <a:t>入門研修</a:t>
            </a:r>
            <a:r>
              <a:rPr lang="en-US" altLang="ja-JP" sz="2000" dirty="0" smtClean="0">
                <a:solidFill>
                  <a:srgbClr val="00B0F0"/>
                </a:solidFill>
                <a:latin typeface="HGP創英角ｺﾞｼｯｸUB" pitchFamily="50" charset="-128"/>
                <a:ea typeface="HGP創英角ｺﾞｼｯｸUB" pitchFamily="50" charset="-128"/>
              </a:rPr>
              <a:t>_</a:t>
            </a:r>
            <a:r>
              <a:rPr lang="ja-JP" altLang="en-US" sz="2000" dirty="0" smtClean="0">
                <a:solidFill>
                  <a:srgbClr val="00B0F0"/>
                </a:solidFill>
                <a:latin typeface="HGP創英角ｺﾞｼｯｸUB" pitchFamily="50" charset="-128"/>
                <a:ea typeface="HGP創英角ｺﾞｼｯｸUB" pitchFamily="50" charset="-128"/>
              </a:rPr>
              <a:t>技術解説</a:t>
            </a:r>
            <a:r>
              <a:rPr lang="en-US" altLang="ja-JP" sz="2000" dirty="0" smtClean="0">
                <a:solidFill>
                  <a:srgbClr val="00B0F0"/>
                </a:solidFill>
                <a:latin typeface="HGP創英角ｺﾞｼｯｸUB" pitchFamily="50" charset="-128"/>
                <a:ea typeface="HGP創英角ｺﾞｼｯｸUB" pitchFamily="50" charset="-128"/>
              </a:rPr>
              <a:t>.</a:t>
            </a:r>
            <a:r>
              <a:rPr lang="en-US" altLang="ja-JP" sz="2000" dirty="0" err="1" smtClean="0">
                <a:solidFill>
                  <a:srgbClr val="00B0F0"/>
                </a:solidFill>
                <a:latin typeface="HGP創英角ｺﾞｼｯｸUB" pitchFamily="50" charset="-128"/>
                <a:ea typeface="HGP創英角ｺﾞｼｯｸUB" pitchFamily="50" charset="-128"/>
              </a:rPr>
              <a:t>pptx</a:t>
            </a:r>
            <a:endParaRPr lang="en-US" altLang="ja-JP" sz="2000" dirty="0">
              <a:solidFill>
                <a:srgbClr val="00B0F0"/>
              </a:solidFill>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240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dirty="0" smtClean="0">
                <a:latin typeface="HGP創英角ｺﾞｼｯｸUB" pitchFamily="50" charset="-128"/>
                <a:ea typeface="HGP創英角ｺﾞｼｯｸUB" pitchFamily="50" charset="-128"/>
              </a:rPr>
              <a:t>作業手順やプログラミング方法は次の資料を参照しながら進めます。作業する上での見本となります。</a:t>
            </a:r>
            <a:endParaRPr lang="en-US" altLang="ja-JP" sz="240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en-US" altLang="ja-JP" sz="2000" dirty="0" smtClean="0">
                <a:solidFill>
                  <a:srgbClr val="00B0F0"/>
                </a:solidFill>
                <a:latin typeface="HGP創英角ｺﾞｼｯｸUB" pitchFamily="50" charset="-128"/>
                <a:ea typeface="HGP創英角ｺﾞｼｯｸUB" pitchFamily="50" charset="-128"/>
              </a:rPr>
              <a:t>Spring</a:t>
            </a:r>
            <a:r>
              <a:rPr lang="ja-JP" altLang="en-US" sz="2000" dirty="0">
                <a:solidFill>
                  <a:srgbClr val="00B0F0"/>
                </a:solidFill>
                <a:latin typeface="HGP創英角ｺﾞｼｯｸUB" pitchFamily="50" charset="-128"/>
                <a:ea typeface="HGP創英角ｺﾞｼｯｸUB" pitchFamily="50" charset="-128"/>
              </a:rPr>
              <a:t>プログラミング</a:t>
            </a:r>
            <a:r>
              <a:rPr lang="en-US" altLang="ja-JP" sz="2000" dirty="0">
                <a:solidFill>
                  <a:srgbClr val="00B0F0"/>
                </a:solidFill>
                <a:latin typeface="HGP創英角ｺﾞｼｯｸUB" pitchFamily="50" charset="-128"/>
                <a:ea typeface="HGP創英角ｺﾞｼｯｸUB" pitchFamily="50" charset="-128"/>
              </a:rPr>
              <a:t>_</a:t>
            </a:r>
            <a:r>
              <a:rPr lang="en-US" altLang="ja-JP" sz="2000" dirty="0" smtClean="0">
                <a:solidFill>
                  <a:srgbClr val="00B0F0"/>
                </a:solidFill>
                <a:latin typeface="HGP創英角ｺﾞｼｯｸUB" pitchFamily="50" charset="-128"/>
                <a:ea typeface="HGP創英角ｺﾞｼｯｸUB" pitchFamily="50" charset="-128"/>
              </a:rPr>
              <a:t>STEP00</a:t>
            </a:r>
            <a:r>
              <a:rPr lang="ja-JP" altLang="en-US" sz="2000" dirty="0" smtClean="0">
                <a:solidFill>
                  <a:srgbClr val="00B0F0"/>
                </a:solidFill>
                <a:latin typeface="HGP創英角ｺﾞｼｯｸUB" pitchFamily="50" charset="-128"/>
                <a:ea typeface="HGP創英角ｺﾞｼｯｸUB" pitchFamily="50" charset="-128"/>
              </a:rPr>
              <a:t> </a:t>
            </a:r>
            <a:r>
              <a:rPr lang="en-US" altLang="ja-JP" sz="2000" dirty="0" smtClean="0">
                <a:solidFill>
                  <a:srgbClr val="00B0F0"/>
                </a:solidFill>
                <a:latin typeface="HGP創英角ｺﾞｼｯｸUB" pitchFamily="50" charset="-128"/>
                <a:ea typeface="HGP創英角ｺﾞｼｯｸUB" pitchFamily="50" charset="-128"/>
              </a:rPr>
              <a:t>..</a:t>
            </a:r>
            <a:r>
              <a:rPr lang="ja-JP" altLang="en-US" sz="2000" dirty="0" smtClean="0">
                <a:solidFill>
                  <a:srgbClr val="00B0F0"/>
                </a:solidFill>
                <a:latin typeface="HGP創英角ｺﾞｼｯｸUB" pitchFamily="50" charset="-128"/>
                <a:ea typeface="HGP創英角ｺﾞｼｯｸUB" pitchFamily="50" charset="-128"/>
              </a:rPr>
              <a:t> </a:t>
            </a:r>
            <a:r>
              <a:rPr lang="en-US" altLang="ja-JP" sz="2000" dirty="0" smtClean="0">
                <a:solidFill>
                  <a:srgbClr val="00B0F0"/>
                </a:solidFill>
                <a:latin typeface="HGP創英角ｺﾞｼｯｸUB" pitchFamily="50" charset="-128"/>
                <a:ea typeface="HGP創英角ｺﾞｼｯｸUB" pitchFamily="50" charset="-128"/>
              </a:rPr>
              <a:t>STEP10.docx</a:t>
            </a:r>
            <a:endParaRPr lang="en-US" altLang="ja-JP" sz="2000" dirty="0">
              <a:solidFill>
                <a:srgbClr val="00B0F0"/>
              </a:solidFill>
              <a:latin typeface="HGP創英角ｺﾞｼｯｸUB" pitchFamily="50" charset="-128"/>
              <a:ea typeface="HGP創英角ｺﾞｼｯｸUB" pitchFamily="50" charset="-128"/>
            </a:endParaRPr>
          </a:p>
          <a:p>
            <a:pPr marL="0" indent="0" eaLnBrk="1" hangingPunct="1">
              <a:buNone/>
            </a:pPr>
            <a:endParaRPr lang="en-US" altLang="ja-JP" sz="240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dirty="0" smtClean="0">
                <a:latin typeface="HGP創英角ｺﾞｼｯｸUB" pitchFamily="50" charset="-128"/>
                <a:ea typeface="HGP創英角ｺﾞｼｯｸUB" pitchFamily="50" charset="-128"/>
              </a:rPr>
              <a:t>下記の書籍はおみやげです。</a:t>
            </a:r>
            <a:r>
              <a:rPr lang="en-US" altLang="ja-JP" sz="2400" dirty="0" smtClean="0">
                <a:latin typeface="HGP創英角ｺﾞｼｯｸUB" pitchFamily="50" charset="-128"/>
                <a:ea typeface="HGP創英角ｺﾞｼｯｸUB" pitchFamily="50" charset="-128"/>
              </a:rPr>
              <a:t/>
            </a:r>
            <a:br>
              <a:rPr lang="en-US" altLang="ja-JP" sz="2400" dirty="0" smtClean="0">
                <a:latin typeface="HGP創英角ｺﾞｼｯｸUB" pitchFamily="50" charset="-128"/>
                <a:ea typeface="HGP創英角ｺﾞｼｯｸUB" pitchFamily="50" charset="-128"/>
              </a:rPr>
            </a:br>
            <a:r>
              <a:rPr lang="ja-JP" altLang="en-US" sz="2400" dirty="0" smtClean="0">
                <a:latin typeface="HGP創英角ｺﾞｼｯｸUB" pitchFamily="50" charset="-128"/>
                <a:ea typeface="HGP創英角ｺﾞｼｯｸUB" pitchFamily="50" charset="-128"/>
              </a:rPr>
              <a:t>本研修では、第</a:t>
            </a:r>
            <a:r>
              <a:rPr lang="en-US" altLang="ja-JP" sz="2400" dirty="0" smtClean="0">
                <a:latin typeface="HGP創英角ｺﾞｼｯｸUB" pitchFamily="50" charset="-128"/>
                <a:ea typeface="HGP創英角ｺﾞｼｯｸUB" pitchFamily="50" charset="-128"/>
              </a:rPr>
              <a:t>1</a:t>
            </a:r>
            <a:r>
              <a:rPr lang="ja-JP" altLang="en-US" sz="2400" dirty="0" smtClean="0">
                <a:latin typeface="HGP創英角ｺﾞｼｯｸUB" pitchFamily="50" charset="-128"/>
                <a:ea typeface="HGP創英角ｺﾞｼｯｸUB" pitchFamily="50" charset="-128"/>
              </a:rPr>
              <a:t>章～第</a:t>
            </a:r>
            <a:r>
              <a:rPr lang="en-US" altLang="ja-JP" sz="2400" dirty="0" smtClean="0">
                <a:latin typeface="HGP創英角ｺﾞｼｯｸUB" pitchFamily="50" charset="-128"/>
                <a:ea typeface="HGP創英角ｺﾞｼｯｸUB" pitchFamily="50" charset="-128"/>
              </a:rPr>
              <a:t>6</a:t>
            </a:r>
            <a:r>
              <a:rPr lang="ja-JP" altLang="en-US" sz="2400" dirty="0" smtClean="0">
                <a:latin typeface="HGP創英角ｺﾞｼｯｸUB" pitchFamily="50" charset="-128"/>
                <a:ea typeface="HGP創英角ｺﾞｼｯｸUB" pitchFamily="50" charset="-128"/>
              </a:rPr>
              <a:t>章を中心に学習します。</a:t>
            </a:r>
            <a:endParaRPr lang="en-US" altLang="ja-JP" sz="240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en-US" altLang="ja-JP" sz="2000" dirty="0" smtClean="0">
                <a:solidFill>
                  <a:srgbClr val="00B050"/>
                </a:solidFill>
                <a:latin typeface="HGP創英角ｺﾞｼｯｸUB" pitchFamily="50" charset="-128"/>
                <a:ea typeface="HGP創英角ｺﾞｼｯｸUB" pitchFamily="50" charset="-128"/>
              </a:rPr>
              <a:t>Spring</a:t>
            </a:r>
            <a:r>
              <a:rPr lang="ja-JP" altLang="en-US" sz="2000" dirty="0" smtClean="0">
                <a:solidFill>
                  <a:srgbClr val="00B050"/>
                </a:solidFill>
                <a:latin typeface="HGP創英角ｺﾞｼｯｸUB" pitchFamily="50" charset="-128"/>
                <a:ea typeface="HGP創英角ｺﾞｼｯｸUB" pitchFamily="50" charset="-128"/>
              </a:rPr>
              <a:t> 入門</a:t>
            </a:r>
            <a:r>
              <a:rPr lang="en-US" altLang="ja-JP" sz="2000" dirty="0" smtClean="0">
                <a:solidFill>
                  <a:srgbClr val="00B050"/>
                </a:solidFill>
                <a:latin typeface="HGP創英角ｺﾞｼｯｸUB" pitchFamily="50" charset="-128"/>
                <a:ea typeface="HGP創英角ｺﾞｼｯｸUB" pitchFamily="50" charset="-128"/>
              </a:rPr>
              <a:t/>
            </a:r>
            <a:br>
              <a:rPr lang="en-US" altLang="ja-JP" sz="2000" dirty="0" smtClean="0">
                <a:solidFill>
                  <a:srgbClr val="00B050"/>
                </a:solidFill>
                <a:latin typeface="HGP創英角ｺﾞｼｯｸUB" pitchFamily="50" charset="-128"/>
                <a:ea typeface="HGP創英角ｺﾞｼｯｸUB" pitchFamily="50" charset="-128"/>
              </a:rPr>
            </a:br>
            <a:r>
              <a:rPr lang="en-US" altLang="ja-JP" sz="2000" dirty="0" smtClean="0">
                <a:solidFill>
                  <a:srgbClr val="00B050"/>
                </a:solidFill>
                <a:latin typeface="HGP創英角ｺﾞｼｯｸUB" pitchFamily="50" charset="-128"/>
                <a:ea typeface="HGP創英角ｺﾞｼｯｸUB" pitchFamily="50" charset="-128"/>
              </a:rPr>
              <a:t>Java</a:t>
            </a:r>
            <a:r>
              <a:rPr lang="ja-JP" altLang="en-US" sz="2000" dirty="0" smtClean="0">
                <a:solidFill>
                  <a:srgbClr val="00B050"/>
                </a:solidFill>
                <a:latin typeface="HGP創英角ｺﾞｼｯｸUB" pitchFamily="50" charset="-128"/>
                <a:ea typeface="HGP創英角ｺﾞｼｯｸUB" pitchFamily="50" charset="-128"/>
              </a:rPr>
              <a:t>フレームワーク・より</a:t>
            </a:r>
            <a:r>
              <a:rPr lang="ja-JP" altLang="en-US" sz="2000" dirty="0">
                <a:solidFill>
                  <a:srgbClr val="00B050"/>
                </a:solidFill>
                <a:latin typeface="HGP創英角ｺﾞｼｯｸUB" pitchFamily="50" charset="-128"/>
                <a:ea typeface="HGP創英角ｺﾞｼｯｸUB" pitchFamily="50" charset="-128"/>
              </a:rPr>
              <a:t>良い設計と</a:t>
            </a:r>
            <a:r>
              <a:rPr lang="ja-JP" altLang="en-US" sz="2000" dirty="0" smtClean="0">
                <a:solidFill>
                  <a:srgbClr val="00B050"/>
                </a:solidFill>
                <a:latin typeface="HGP創英角ｺﾞｼｯｸUB" pitchFamily="50" charset="-128"/>
                <a:ea typeface="HGP創英角ｺﾞｼｯｸUB" pitchFamily="50" charset="-128"/>
              </a:rPr>
              <a:t>アーキテクチャ</a:t>
            </a:r>
            <a:r>
              <a:rPr lang="en-US" altLang="ja-JP" sz="1600" dirty="0" smtClean="0">
                <a:solidFill>
                  <a:srgbClr val="00B050"/>
                </a:solidFill>
                <a:latin typeface="HGP創英角ｺﾞｼｯｸUB" pitchFamily="50" charset="-128"/>
                <a:ea typeface="HGP創英角ｺﾞｼｯｸUB" pitchFamily="50" charset="-128"/>
              </a:rPr>
              <a:t/>
            </a:r>
            <a:br>
              <a:rPr lang="en-US" altLang="ja-JP" sz="1600" dirty="0" smtClean="0">
                <a:solidFill>
                  <a:srgbClr val="00B050"/>
                </a:solidFill>
                <a:latin typeface="HGP創英角ｺﾞｼｯｸUB" pitchFamily="50" charset="-128"/>
                <a:ea typeface="HGP創英角ｺﾞｼｯｸUB" pitchFamily="50" charset="-128"/>
              </a:rPr>
            </a:br>
            <a:r>
              <a:rPr lang="ja-JP" altLang="en-US" sz="1800" dirty="0">
                <a:solidFill>
                  <a:srgbClr val="00B050"/>
                </a:solidFill>
                <a:latin typeface="HGP創英角ｺﾞｼｯｸUB" pitchFamily="50" charset="-128"/>
                <a:ea typeface="HGP創英角ｺﾞｼｯｸUB" pitchFamily="50" charset="-128"/>
              </a:rPr>
              <a:t>（</a:t>
            </a:r>
            <a:r>
              <a:rPr lang="ja-JP" altLang="en-US" sz="1800" dirty="0" smtClean="0">
                <a:solidFill>
                  <a:srgbClr val="00B050"/>
                </a:solidFill>
                <a:latin typeface="HGP創英角ｺﾞｼｯｸUB" pitchFamily="50" charset="-128"/>
                <a:ea typeface="HGP創英角ｺﾞｼｯｸUB" pitchFamily="50" charset="-128"/>
              </a:rPr>
              <a:t>技術評論社  </a:t>
            </a:r>
            <a:r>
              <a:rPr lang="en-US" altLang="ja-JP" sz="1800" dirty="0">
                <a:solidFill>
                  <a:srgbClr val="00B050"/>
                </a:solidFill>
                <a:latin typeface="HGP創英角ｺﾞｼｯｸUB" pitchFamily="50" charset="-128"/>
                <a:ea typeface="HGP創英角ｺﾞｼｯｸUB" pitchFamily="50" charset="-128"/>
              </a:rPr>
              <a:t>ISBN978-4774182179</a:t>
            </a:r>
            <a:r>
              <a:rPr lang="ja-JP" altLang="en-US" sz="1800" dirty="0" smtClean="0">
                <a:solidFill>
                  <a:srgbClr val="00B050"/>
                </a:solidFill>
                <a:latin typeface="HGP創英角ｺﾞｼｯｸUB" pitchFamily="50" charset="-128"/>
                <a:ea typeface="HGP創英角ｺﾞｼｯｸUB" pitchFamily="50" charset="-128"/>
              </a:rPr>
              <a:t>）</a:t>
            </a:r>
            <a:endParaRPr lang="en-US" altLang="ja-JP" sz="2000" dirty="0">
              <a:solidFill>
                <a:srgbClr val="00B050"/>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605689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ステップ５／実習項目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196752"/>
            <a:ext cx="8496944" cy="4392488"/>
          </a:xfrm>
        </p:spPr>
        <p:txBody>
          <a:bodyPr/>
          <a:lstStyle/>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書籍登録フォーム画面をきちんと</a:t>
            </a:r>
            <a:r>
              <a:rPr lang="ja-JP" altLang="en-US" sz="3200" dirty="0" smtClean="0">
                <a:latin typeface="HGP創英角ｺﾞｼｯｸUB" panose="020B0900000000000000" pitchFamily="50" charset="-128"/>
                <a:ea typeface="HGP創英角ｺﾞｼｯｸUB" panose="020B0900000000000000" pitchFamily="50" charset="-128"/>
              </a:rPr>
              <a:t>実装</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smtClean="0">
                <a:latin typeface="HGP創英角ｺﾞｼｯｸUB" panose="020B0900000000000000" pitchFamily="50" charset="-128"/>
                <a:ea typeface="HGP創英角ｺﾞｼｯｸUB" panose="020B0900000000000000" pitchFamily="50" charset="-128"/>
              </a:rPr>
              <a:t>書籍登録処理を作る</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書籍登録結果</a:t>
            </a:r>
            <a:r>
              <a:rPr lang="ja-JP" altLang="en-US" sz="3200" dirty="0" smtClean="0">
                <a:latin typeface="HGP創英角ｺﾞｼｯｸUB" panose="020B0900000000000000" pitchFamily="50" charset="-128"/>
                <a:ea typeface="HGP創英角ｺﾞｼｯｸUB" panose="020B0900000000000000" pitchFamily="50" charset="-128"/>
              </a:rPr>
              <a:t>画面に遷移</a:t>
            </a:r>
            <a:endParaRPr lang="ja-JP" altLang="en-US" sz="32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489120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240033957"/>
              </p:ext>
            </p:extLst>
          </p:nvPr>
        </p:nvGraphicFramePr>
        <p:xfrm>
          <a:off x="251520" y="908720"/>
          <a:ext cx="8496944" cy="5033756"/>
        </p:xfrm>
        <a:graphic>
          <a:graphicData uri="http://schemas.openxmlformats.org/drawingml/2006/table">
            <a:tbl>
              <a:tblPr firstRow="1" bandRow="1">
                <a:tableStyleId>{5940675A-B579-460E-94D1-54222C63F5DA}</a:tableStyleId>
              </a:tblPr>
              <a:tblGrid>
                <a:gridCol w="389768"/>
                <a:gridCol w="1194408"/>
                <a:gridCol w="3672408"/>
                <a:gridCol w="3240360"/>
              </a:tblGrid>
              <a:tr h="144016">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項目</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r>
              <a:tr h="1444856">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１</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書籍登録フォーム画面をきちんと実装</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書籍登録フォームコントロールクラスの実装</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書籍登録フォーム</a:t>
                      </a:r>
                      <a:r>
                        <a:rPr kumimoji="1" lang="en-US" altLang="ja-JP" sz="1800" dirty="0" smtClean="0">
                          <a:latin typeface="HGP創英角ｺﾞｼｯｸUB" panose="020B0900000000000000" pitchFamily="50" charset="-128"/>
                          <a:ea typeface="HGP創英角ｺﾞｼｯｸUB" panose="020B0900000000000000" pitchFamily="50" charset="-128"/>
                        </a:rPr>
                        <a:t>JSP</a:t>
                      </a:r>
                      <a:r>
                        <a:rPr kumimoji="1" lang="ja-JP" altLang="en-US" sz="1800" dirty="0" smtClean="0">
                          <a:latin typeface="HGP創英角ｺﾞｼｯｸUB" panose="020B0900000000000000" pitchFamily="50" charset="-128"/>
                          <a:ea typeface="HGP創英角ｺﾞｼｯｸUB" panose="020B0900000000000000" pitchFamily="50" charset="-128"/>
                        </a:rPr>
                        <a:t>の実装</a:t>
                      </a:r>
                    </a:p>
                  </a:txBody>
                  <a:tcPr/>
                </a:tc>
                <a:tc>
                  <a:txBody>
                    <a:bodyPr/>
                    <a:lstStyle/>
                    <a:p>
                      <a:pPr marL="342900" indent="-34290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カスタムタグの学習</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Wingdings" panose="05000000000000000000" pitchFamily="2" charset="2"/>
                        <a:buChar char="l"/>
                      </a:pPr>
                      <a:r>
                        <a:rPr kumimoji="1" lang="ja-JP" altLang="en-US" sz="1800" dirty="0" smtClean="0">
                          <a:latin typeface="HGP創英角ｺﾞｼｯｸUB" panose="020B0900000000000000" pitchFamily="50" charset="-128"/>
                          <a:ea typeface="HGP創英角ｺﾞｼｯｸUB" panose="020B0900000000000000" pitchFamily="50" charset="-128"/>
                        </a:rPr>
                        <a:t>フォーム入力値</a:t>
                      </a:r>
                      <a:r>
                        <a:rPr kumimoji="1" lang="ja-JP" altLang="en-US" sz="1800" smtClean="0">
                          <a:latin typeface="HGP創英角ｺﾞｼｯｸUB" panose="020B0900000000000000" pitchFamily="50" charset="-128"/>
                          <a:ea typeface="HGP創英角ｺﾞｼｯｸUB" panose="020B0900000000000000" pitchFamily="50" charset="-128"/>
                        </a:rPr>
                        <a:t>をコントローラで</a:t>
                      </a:r>
                      <a:r>
                        <a:rPr kumimoji="1" lang="ja-JP" altLang="en-US" sz="1800" dirty="0" smtClean="0">
                          <a:latin typeface="HGP創英角ｺﾞｼｯｸUB" panose="020B0900000000000000" pitchFamily="50" charset="-128"/>
                          <a:ea typeface="HGP創英角ｺﾞｼｯｸUB" panose="020B0900000000000000" pitchFamily="50" charset="-128"/>
                        </a:rPr>
                        <a:t>取得する方法</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r>
              <a:tr h="1778284">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２</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書籍登録処理を作る</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書籍登録</a:t>
                      </a:r>
                      <a:r>
                        <a:rPr kumimoji="1" lang="en-US" altLang="ja-JP" sz="1800" dirty="0" smtClean="0">
                          <a:latin typeface="HGP創英角ｺﾞｼｯｸUB" panose="020B0900000000000000" pitchFamily="50" charset="-128"/>
                          <a:ea typeface="HGP創英角ｺﾞｼｯｸUB" panose="020B0900000000000000" pitchFamily="50" charset="-128"/>
                        </a:rPr>
                        <a:t>DAO</a:t>
                      </a:r>
                      <a:r>
                        <a:rPr kumimoji="1" lang="ja-JP" altLang="en-US" sz="1800" dirty="0" smtClean="0">
                          <a:latin typeface="HGP創英角ｺﾞｼｯｸUB" panose="020B0900000000000000" pitchFamily="50" charset="-128"/>
                          <a:ea typeface="HGP創英角ｺﾞｼｯｸUB" panose="020B0900000000000000" pitchFamily="50" charset="-128"/>
                        </a:rPr>
                        <a:t>クラスの実装</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r>
                        <a:rPr kumimoji="1" lang="ja-JP" altLang="en-US" sz="1800" dirty="0" smtClean="0">
                          <a:latin typeface="HGP創英角ｺﾞｼｯｸUB" panose="020B0900000000000000" pitchFamily="50" charset="-128"/>
                          <a:ea typeface="HGP創英角ｺﾞｼｯｸUB" panose="020B0900000000000000" pitchFamily="50" charset="-128"/>
                        </a:rPr>
                        <a:t>書籍登録サービスクラスの実装</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書籍登録コントロールクラス実装</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データベース登録・更新のコーディング方法</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データ登録</a:t>
                      </a:r>
                      <a:r>
                        <a:rPr kumimoji="1" lang="en-US" altLang="ja-JP" sz="1800" dirty="0" smtClean="0">
                          <a:latin typeface="HGP創英角ｺﾞｼｯｸUB" panose="020B0900000000000000" pitchFamily="50" charset="-128"/>
                          <a:ea typeface="HGP創英角ｺﾞｼｯｸUB" panose="020B0900000000000000" pitchFamily="50" charset="-128"/>
                        </a:rPr>
                        <a:t>SQL</a:t>
                      </a:r>
                      <a:r>
                        <a:rPr kumimoji="1" lang="ja-JP" altLang="en-US" sz="1800" dirty="0" smtClean="0">
                          <a:latin typeface="HGP創英角ｺﾞｼｯｸUB" panose="020B0900000000000000" pitchFamily="50" charset="-128"/>
                          <a:ea typeface="HGP創英角ｺﾞｼｯｸUB" panose="020B0900000000000000" pitchFamily="50" charset="-128"/>
                        </a:rPr>
                        <a:t>テンプレートの制定方法を学習</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r>
              <a:tr h="1444856">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３</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書籍登録結果画面に遷移</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処理結果コントロールクラスの実装</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処理結果</a:t>
                      </a:r>
                      <a:r>
                        <a:rPr kumimoji="1" lang="en-US" altLang="ja-JP" sz="1800" dirty="0" smtClean="0">
                          <a:latin typeface="HGP創英角ｺﾞｼｯｸUB" panose="020B0900000000000000" pitchFamily="50" charset="-128"/>
                          <a:ea typeface="HGP創英角ｺﾞｼｯｸUB" panose="020B0900000000000000" pitchFamily="50" charset="-128"/>
                        </a:rPr>
                        <a:t>JSP</a:t>
                      </a:r>
                      <a:r>
                        <a:rPr kumimoji="1" lang="ja-JP" altLang="en-US" sz="1800" dirty="0" smtClean="0">
                          <a:latin typeface="HGP創英角ｺﾞｼｯｸUB" panose="020B0900000000000000" pitchFamily="50" charset="-128"/>
                          <a:ea typeface="HGP創英角ｺﾞｼｯｸUB" panose="020B0900000000000000" pitchFamily="50" charset="-128"/>
                        </a:rPr>
                        <a:t>の実装</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書籍登録処理結果の表示</a:t>
                      </a:r>
                      <a:r>
                        <a:rPr kumimoji="1" lang="en-US" altLang="ja-JP" sz="1800" dirty="0" smtClean="0">
                          <a:latin typeface="HGP創英角ｺﾞｼｯｸUB" panose="020B0900000000000000" pitchFamily="50" charset="-128"/>
                          <a:ea typeface="HGP創英角ｺﾞｼｯｸUB" panose="020B0900000000000000" pitchFamily="50" charset="-128"/>
                        </a:rPr>
                        <a:t/>
                      </a:r>
                      <a:br>
                        <a:rPr kumimoji="1" lang="en-US" altLang="ja-JP" sz="1800" dirty="0" smtClean="0">
                          <a:latin typeface="HGP創英角ｺﾞｼｯｸUB" panose="020B0900000000000000" pitchFamily="50" charset="-128"/>
                          <a:ea typeface="HGP創英角ｺﾞｼｯｸUB" panose="020B0900000000000000" pitchFamily="50" charset="-128"/>
                        </a:rPr>
                      </a:br>
                      <a:r>
                        <a:rPr kumimoji="1" lang="ja-JP" altLang="en-US" sz="1800" dirty="0" smtClean="0">
                          <a:latin typeface="HGP創英角ｺﾞｼｯｸUB" panose="020B0900000000000000" pitchFamily="50" charset="-128"/>
                          <a:ea typeface="HGP創英角ｺﾞｼｯｸUB" panose="020B0900000000000000" pitchFamily="50" charset="-128"/>
                        </a:rPr>
                        <a:t>（とりあえず正常系のみ。異常系はこの後）</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r>
            </a:tbl>
          </a:graphicData>
        </a:graphic>
      </p:graphicFrame>
      <p:sp>
        <p:nvSpPr>
          <p:cNvPr id="7" name="Rectangle 2"/>
          <p:cNvSpPr>
            <a:spLocks noGrp="1" noChangeArrowheads="1"/>
          </p:cNvSpPr>
          <p:nvPr>
            <p:ph type="title"/>
          </p:nvPr>
        </p:nvSpPr>
        <p:spPr>
          <a:xfrm>
            <a:off x="685800" y="0"/>
            <a:ext cx="7620000" cy="609600"/>
          </a:xfrm>
        </p:spPr>
        <p:txBody>
          <a:bodyPr/>
          <a:lstStyle/>
          <a:p>
            <a:pPr eaLnBrk="1" hangingPunct="1"/>
            <a:r>
              <a:rPr lang="ja-JP" altLang="en-US" sz="3600" dirty="0" smtClean="0">
                <a:latin typeface="HGP創英角ｺﾞｼｯｸUB" pitchFamily="50" charset="-128"/>
                <a:ea typeface="HGP創英角ｺﾞｼｯｸUB" pitchFamily="50" charset="-128"/>
              </a:rPr>
              <a:t>ステップ５／実習内容</a:t>
            </a:r>
            <a:endParaRPr lang="en-US" altLang="ja-JP" sz="36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1108160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ステップ５／解説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ja-JP" altLang="en-US" sz="3600" dirty="0" smtClean="0">
                <a:solidFill>
                  <a:srgbClr val="0000FF"/>
                </a:solidFill>
                <a:latin typeface="HGP創英角ｺﾞｼｯｸUB" panose="020B0900000000000000" pitchFamily="50" charset="-128"/>
                <a:ea typeface="HGP創英角ｺﾞｼｯｸUB" panose="020B0900000000000000" pitchFamily="50" charset="-128"/>
              </a:rPr>
              <a:t>Ｓｐｒｉｎｇ ＭＶＣ</a:t>
            </a:r>
            <a:endParaRPr lang="en-US" altLang="ja-JP" sz="3600" dirty="0" smtClean="0">
              <a:solidFill>
                <a:srgbClr val="0000FF"/>
              </a:solidFill>
              <a:latin typeface="HGP創英角ｺﾞｼｯｸUB" panose="020B0900000000000000" pitchFamily="50" charset="-128"/>
              <a:ea typeface="HGP創英角ｺﾞｼｯｸUB" panose="020B0900000000000000" pitchFamily="50" charset="-128"/>
            </a:endParaRPr>
          </a:p>
          <a:p>
            <a:pPr lvl="1" eaLnBrk="1" hangingPunct="1">
              <a:buFont typeface="Arial" panose="020B0604020202020204" pitchFamily="34" charset="0"/>
              <a:buChar char="•"/>
            </a:pPr>
            <a:r>
              <a:rPr lang="en-US" altLang="ja-JP" dirty="0">
                <a:latin typeface="HGP創英角ｺﾞｼｯｸUB" pitchFamily="50" charset="-128"/>
                <a:ea typeface="HGP創英角ｺﾞｼｯｸUB" pitchFamily="50" charset="-128"/>
              </a:rPr>
              <a:t>Spring</a:t>
            </a:r>
            <a:r>
              <a:rPr lang="ja-JP" altLang="en-US" dirty="0">
                <a:latin typeface="HGP創英角ｺﾞｼｯｸUB" pitchFamily="50" charset="-128"/>
                <a:ea typeface="HGP創英角ｺﾞｼｯｸUB" pitchFamily="50" charset="-128"/>
              </a:rPr>
              <a:t> </a:t>
            </a:r>
            <a:r>
              <a:rPr lang="en-US" altLang="ja-JP" dirty="0">
                <a:latin typeface="HGP創英角ｺﾞｼｯｸUB" pitchFamily="50" charset="-128"/>
                <a:ea typeface="HGP創英角ｺﾞｼｯｸUB" pitchFamily="50" charset="-128"/>
              </a:rPr>
              <a:t>F</a:t>
            </a:r>
            <a:r>
              <a:rPr lang="en-US" altLang="ja-JP" dirty="0" smtClean="0">
                <a:latin typeface="HGP創英角ｺﾞｼｯｸUB" pitchFamily="50" charset="-128"/>
                <a:ea typeface="HGP創英角ｺﾞｼｯｸUB" pitchFamily="50" charset="-128"/>
              </a:rPr>
              <a:t>orm</a:t>
            </a:r>
            <a:r>
              <a:rPr lang="ja-JP" altLang="en-US" dirty="0" smtClean="0">
                <a:latin typeface="HGP創英角ｺﾞｼｯｸUB" pitchFamily="50" charset="-128"/>
                <a:ea typeface="HGP創英角ｺﾞｼｯｸUB" pitchFamily="50" charset="-128"/>
              </a:rPr>
              <a:t> タグによる入力フォーム</a:t>
            </a:r>
            <a:endParaRPr lang="en-US" altLang="ja-JP" dirty="0" smtClean="0">
              <a:latin typeface="HGP創英角ｺﾞｼｯｸUB" pitchFamily="50" charset="-128"/>
              <a:ea typeface="HGP創英角ｺﾞｼｯｸUB" pitchFamily="50" charset="-128"/>
            </a:endParaRPr>
          </a:p>
          <a:p>
            <a:pPr lvl="1" eaLnBrk="1" hangingPunct="1">
              <a:buFont typeface="Arial" panose="020B0604020202020204" pitchFamily="34" charset="0"/>
              <a:buChar char="•"/>
            </a:pPr>
            <a:r>
              <a:rPr lang="ja-JP" altLang="en-US" dirty="0">
                <a:latin typeface="HGP創英角ｺﾞｼｯｸUB" pitchFamily="50" charset="-128"/>
                <a:ea typeface="HGP創英角ｺﾞｼｯｸUB" pitchFamily="50" charset="-128"/>
              </a:rPr>
              <a:t>入力値を受け取るコントローラ</a:t>
            </a:r>
            <a:endParaRPr lang="en-US" altLang="ja-JP" dirty="0" smtClean="0">
              <a:solidFill>
                <a:schemeClr val="tx1"/>
              </a:solidFill>
              <a:latin typeface="HGP創英角ｺﾞｼｯｸUB" panose="020B0900000000000000" pitchFamily="50" charset="-128"/>
              <a:ea typeface="HGP創英角ｺﾞｼｯｸUB" panose="020B0900000000000000" pitchFamily="50" charset="-128"/>
            </a:endParaRPr>
          </a:p>
          <a:p>
            <a:pPr lvl="1" eaLnBrk="1" hangingPunct="1">
              <a:buFont typeface="Arial" panose="020B0604020202020204" pitchFamily="34" charset="0"/>
              <a:buChar char="•"/>
            </a:pPr>
            <a:r>
              <a:rPr lang="ja-JP" altLang="en-US" dirty="0">
                <a:latin typeface="HGP創英角ｺﾞｼｯｸUB" pitchFamily="50" charset="-128"/>
                <a:ea typeface="HGP創英角ｺﾞｼｯｸUB" pitchFamily="50" charset="-128"/>
              </a:rPr>
              <a:t>コントローラメソッドの引数</a:t>
            </a: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endParaRPr lang="en-US" altLang="ja-JP" sz="36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r>
              <a:rPr lang="ja-JP" altLang="en-US" sz="3600" dirty="0" smtClean="0">
                <a:solidFill>
                  <a:srgbClr val="0000FF"/>
                </a:solidFill>
                <a:latin typeface="HGP創英角ｺﾞｼｯｸUB" panose="020B0900000000000000" pitchFamily="50" charset="-128"/>
                <a:ea typeface="HGP創英角ｺﾞｼｯｸUB" panose="020B0900000000000000" pitchFamily="50" charset="-128"/>
              </a:rPr>
              <a:t>Ｓｐｒｉｎｇ ＪＤＢＣ</a:t>
            </a:r>
            <a:endParaRPr lang="en-US" altLang="ja-JP" sz="3600" dirty="0" smtClean="0">
              <a:solidFill>
                <a:srgbClr val="0000FF"/>
              </a:solidFill>
              <a:latin typeface="HGP創英角ｺﾞｼｯｸUB" panose="020B0900000000000000" pitchFamily="50" charset="-128"/>
              <a:ea typeface="HGP創英角ｺﾞｼｯｸUB" panose="020B0900000000000000" pitchFamily="50" charset="-128"/>
            </a:endParaRPr>
          </a:p>
          <a:p>
            <a:pPr lvl="1" eaLnBrk="1" hangingPunct="1">
              <a:buFont typeface="Arial" panose="020B0604020202020204" pitchFamily="34" charset="0"/>
              <a:buChar char="•"/>
            </a:pPr>
            <a:r>
              <a:rPr lang="ja-JP" altLang="en-US" dirty="0">
                <a:latin typeface="HGP創英角ｺﾞｼｯｸUB" pitchFamily="50" charset="-128"/>
                <a:ea typeface="HGP創英角ｺﾞｼｯｸUB" pitchFamily="50" charset="-128"/>
              </a:rPr>
              <a:t>Ｓｐｒｉｎｇ ＪＤＢＣ に</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よるＤＢ更新の</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流れ</a:t>
            </a:r>
            <a:endParaRPr lang="en-US" altLang="ja-JP" dirty="0" smtClean="0">
              <a:solidFill>
                <a:schemeClr val="tx1"/>
              </a:solidFill>
              <a:latin typeface="HGP創英角ｺﾞｼｯｸUB" panose="020B0900000000000000" pitchFamily="50" charset="-128"/>
              <a:ea typeface="HGP創英角ｺﾞｼｯｸUB" panose="020B0900000000000000" pitchFamily="50" charset="-128"/>
            </a:endParaRPr>
          </a:p>
          <a:p>
            <a:pPr lvl="1" eaLnBrk="1" hangingPunct="1">
              <a:buFont typeface="Arial" panose="020B0604020202020204" pitchFamily="34" charset="0"/>
              <a:buChar char="•"/>
            </a:pPr>
            <a:r>
              <a:rPr lang="ja-JP" altLang="en-US" dirty="0">
                <a:solidFill>
                  <a:schemeClr val="tx1"/>
                </a:solidFill>
                <a:latin typeface="HGP創英角ｺﾞｼｯｸUB" panose="020B0900000000000000" pitchFamily="50" charset="-128"/>
                <a:ea typeface="HGP創英角ｺﾞｼｯｸUB" panose="020B0900000000000000" pitchFamily="50" charset="-128"/>
              </a:rPr>
              <a:t>Ｓｐｒｉｎｇ ＪＤＢＣによるＤＢ更新</a:t>
            </a:r>
            <a:endParaRPr lang="en-US" altLang="ja-JP" dirty="0" smtClean="0">
              <a:solidFill>
                <a:schemeClr val="tx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8411268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ステップ５／実習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395536" y="1412776"/>
            <a:ext cx="8280920" cy="4176464"/>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では実習をおこないましょう</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4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36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36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36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STEP05</a:t>
            </a:r>
            <a:endParaRPr lang="ja-JP" altLang="en-US" sz="36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5184800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948097" y="777803"/>
            <a:ext cx="8016391" cy="5328592"/>
          </a:xfrm>
          <a:prstGeom prst="rect">
            <a:avLst/>
          </a:prstGeom>
          <a:solidFill>
            <a:schemeClr val="bg1">
              <a:lumMod val="95000"/>
            </a:schemeClr>
          </a:solidFill>
          <a:ln>
            <a:solidFill>
              <a:schemeClr val="tx1">
                <a:lumMod val="50000"/>
                <a:lumOff val="50000"/>
              </a:schemeClr>
            </a:solidFill>
          </a:ln>
        </p:spPr>
        <p:style>
          <a:lnRef idx="1">
            <a:schemeClr val="accent1"/>
          </a:lnRef>
          <a:fillRef idx="2">
            <a:schemeClr val="accent1"/>
          </a:fillRef>
          <a:effectRef idx="1">
            <a:schemeClr val="accent1"/>
          </a:effectRef>
          <a:fontRef idx="minor">
            <a:schemeClr val="dk1"/>
          </a:fontRef>
        </p:style>
        <p:txBody>
          <a:bodyPr rtlCol="0" anchor="t"/>
          <a:lstStyle/>
          <a:p>
            <a:pPr algn="r"/>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サーブレット（</a:t>
            </a:r>
            <a:r>
              <a:rPr kumimoji="1"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Tomcat</a:t>
            </a:r>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a:t>
            </a:r>
            <a:endPar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43" name="正方形/長方形 42"/>
          <p:cNvSpPr/>
          <p:nvPr/>
        </p:nvSpPr>
        <p:spPr>
          <a:xfrm>
            <a:off x="1149824" y="1052736"/>
            <a:ext cx="7632848" cy="4896544"/>
          </a:xfrm>
          <a:prstGeom prst="rect">
            <a:avLst/>
          </a:prstGeom>
          <a:solidFill>
            <a:schemeClr val="accent5">
              <a:lumMod val="40000"/>
              <a:lumOff val="60000"/>
            </a:schemeClr>
          </a:solidFill>
          <a:ln>
            <a:solidFill>
              <a:schemeClr val="accent5">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altLang="ja-JP"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Spring</a:t>
            </a:r>
            <a:r>
              <a:rPr lang="ja-JP" altLang="en-US"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 </a:t>
            </a:r>
            <a:r>
              <a:rPr lang="en-US" altLang="ja-JP"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Framework</a:t>
            </a:r>
            <a:r>
              <a:rPr lang="ja-JP" altLang="en-US"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 </a:t>
            </a:r>
            <a:r>
              <a:rPr lang="en-US" altLang="ja-JP" sz="1400" dirty="0">
                <a:solidFill>
                  <a:schemeClr val="accent1">
                    <a:lumMod val="75000"/>
                  </a:schemeClr>
                </a:solidFill>
                <a:latin typeface="HGP創英角ｺﾞｼｯｸUB" panose="020B0900000000000000" pitchFamily="50" charset="-128"/>
                <a:ea typeface="HGP創英角ｺﾞｼｯｸUB" panose="020B0900000000000000" pitchFamily="50" charset="-128"/>
              </a:rPr>
              <a:t>CORE</a:t>
            </a:r>
            <a:endParaRPr lang="ja-JP" altLang="en-US" sz="1400" dirty="0">
              <a:solidFill>
                <a:schemeClr val="accent1">
                  <a:lumMod val="75000"/>
                </a:schemeClr>
              </a:solidFill>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43</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anose="020B0900000000000000" pitchFamily="50" charset="-128"/>
                <a:ea typeface="HGP創英角ｺﾞｼｯｸUB" panose="020B0900000000000000" pitchFamily="50" charset="-128"/>
              </a:rPr>
              <a:t>ステップ５／実装イメージ</a:t>
            </a:r>
            <a:endParaRPr lang="en-US" altLang="ja-JP" sz="3600" dirty="0">
              <a:latin typeface="HGP創英角ｺﾞｼｯｸUB" pitchFamily="50" charset="-128"/>
              <a:ea typeface="HGP創英角ｺﾞｼｯｸUB" pitchFamily="50" charset="-128"/>
            </a:endParaRPr>
          </a:p>
        </p:txBody>
      </p:sp>
      <p:sp>
        <p:nvSpPr>
          <p:cNvPr id="44" name="正方形/長方形 43"/>
          <p:cNvSpPr/>
          <p:nvPr/>
        </p:nvSpPr>
        <p:spPr>
          <a:xfrm>
            <a:off x="251520" y="1844824"/>
            <a:ext cx="432048" cy="3888432"/>
          </a:xfrm>
          <a:prstGeom prst="rect">
            <a:avLst/>
          </a:prstGeom>
          <a:solidFill>
            <a:schemeClr val="bg1">
              <a:lumMod val="95000"/>
            </a:schemeClr>
          </a:solidFill>
          <a:ln>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ブラウザ</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45" name="正方形/長方形 44"/>
          <p:cNvSpPr/>
          <p:nvPr/>
        </p:nvSpPr>
        <p:spPr>
          <a:xfrm>
            <a:off x="1365848" y="1196752"/>
            <a:ext cx="3854224" cy="4608511"/>
          </a:xfrm>
          <a:prstGeom prst="rect">
            <a:avLst/>
          </a:prstGeom>
          <a:solidFill>
            <a:srgbClr val="FFFFCC"/>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Spring</a:t>
            </a:r>
            <a:r>
              <a:rPr kumimoji="1" lang="ja-JP" altLang="en-US" sz="1400" dirty="0" smtClean="0">
                <a:solidFill>
                  <a:srgbClr val="CC6600"/>
                </a:solidFill>
                <a:latin typeface="HGP創英角ｺﾞｼｯｸUB" panose="020B0900000000000000" pitchFamily="50" charset="-128"/>
                <a:ea typeface="HGP創英角ｺﾞｼｯｸUB" panose="020B0900000000000000" pitchFamily="50" charset="-128"/>
              </a:rPr>
              <a:t> </a:t>
            </a:r>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MVC</a:t>
            </a:r>
            <a:endParaRPr kumimoji="1" lang="ja-JP" altLang="en-US" sz="1400" dirty="0">
              <a:solidFill>
                <a:srgbClr val="CC6600"/>
              </a:solidFill>
              <a:latin typeface="HGP創英角ｺﾞｼｯｸUB" panose="020B0900000000000000" pitchFamily="50" charset="-128"/>
              <a:ea typeface="HGP創英角ｺﾞｼｯｸUB" panose="020B0900000000000000" pitchFamily="50" charset="-128"/>
            </a:endParaRPr>
          </a:p>
        </p:txBody>
      </p:sp>
      <p:sp>
        <p:nvSpPr>
          <p:cNvPr id="46" name="正方形/長方形 45"/>
          <p:cNvSpPr/>
          <p:nvPr/>
        </p:nvSpPr>
        <p:spPr>
          <a:xfrm>
            <a:off x="2477909" y="1844824"/>
            <a:ext cx="354122" cy="3805347"/>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vert="vert" rtlCol="0" anchor="ctr"/>
          <a:lstStyle/>
          <a:p>
            <a:pPr algn="ctr"/>
            <a:r>
              <a:rPr kumimoji="1" lang="en-US" altLang="ja-JP" sz="1100" dirty="0" smtClean="0">
                <a:latin typeface="HGP創英角ｺﾞｼｯｸUB" panose="020B0900000000000000" pitchFamily="50" charset="-128"/>
                <a:ea typeface="HGP創英角ｺﾞｼｯｸUB" panose="020B0900000000000000" pitchFamily="50" charset="-128"/>
              </a:rPr>
              <a:t>Spring</a:t>
            </a:r>
            <a:r>
              <a:rPr kumimoji="1" lang="ja-JP" altLang="en-US" sz="1100" dirty="0" smtClean="0">
                <a:latin typeface="HGP創英角ｺﾞｼｯｸUB" panose="020B0900000000000000" pitchFamily="50" charset="-128"/>
                <a:ea typeface="HGP創英角ｺﾞｼｯｸUB" panose="020B0900000000000000" pitchFamily="50" charset="-128"/>
              </a:rPr>
              <a:t>  </a:t>
            </a:r>
            <a:r>
              <a:rPr lang="ja-JP" altLang="en-US" sz="1100" dirty="0" smtClean="0">
                <a:latin typeface="HGP創英角ｺﾞｼｯｸUB" panose="020B0900000000000000" pitchFamily="50" charset="-128"/>
                <a:ea typeface="HGP創英角ｺﾞｼｯｸUB" panose="020B0900000000000000" pitchFamily="50" charset="-128"/>
              </a:rPr>
              <a:t> </a:t>
            </a:r>
            <a:r>
              <a:rPr lang="en-US" altLang="ja-JP" sz="1100" dirty="0" err="1" smtClean="0">
                <a:latin typeface="HGP創英角ｺﾞｼｯｸUB" panose="020B0900000000000000" pitchFamily="50" charset="-128"/>
                <a:ea typeface="HGP創英角ｺﾞｼｯｸUB" panose="020B0900000000000000" pitchFamily="50" charset="-128"/>
              </a:rPr>
              <a:t>DispatcherServlet</a:t>
            </a:r>
            <a:endParaRPr kumimoji="1" lang="en-US" altLang="ja-JP" sz="1100" dirty="0" smtClean="0">
              <a:latin typeface="HGP創英角ｺﾞｼｯｸUB" panose="020B0900000000000000" pitchFamily="50" charset="-128"/>
              <a:ea typeface="HGP創英角ｺﾞｼｯｸUB" panose="020B0900000000000000" pitchFamily="50" charset="-128"/>
            </a:endParaRPr>
          </a:p>
        </p:txBody>
      </p:sp>
      <p:sp>
        <p:nvSpPr>
          <p:cNvPr id="47" name="正方形/長方形 46"/>
          <p:cNvSpPr/>
          <p:nvPr/>
        </p:nvSpPr>
        <p:spPr>
          <a:xfrm>
            <a:off x="3618530" y="1628800"/>
            <a:ext cx="1229095" cy="4021371"/>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t"/>
          <a:lstStyle/>
          <a:p>
            <a:pPr algn="ctr"/>
            <a:r>
              <a:rPr lang="en-US" altLang="ja-JP" sz="1100" dirty="0" smtClean="0">
                <a:latin typeface="HGP創英角ｺﾞｼｯｸUB" panose="020B0900000000000000" pitchFamily="50" charset="-128"/>
                <a:ea typeface="HGP創英角ｺﾞｼｯｸUB" panose="020B0900000000000000" pitchFamily="50" charset="-128"/>
              </a:rPr>
              <a:t>@Controller</a:t>
            </a:r>
          </a:p>
          <a:p>
            <a:pPr algn="ctr"/>
            <a:r>
              <a:rPr lang="en-US" altLang="ja-JP" sz="1100" dirty="0" err="1" smtClean="0">
                <a:latin typeface="HGP創英角ｺﾞｼｯｸUB" panose="020B0900000000000000" pitchFamily="50" charset="-128"/>
                <a:ea typeface="HGP創英角ｺﾞｼｯｸUB" panose="020B0900000000000000" pitchFamily="50" charset="-128"/>
              </a:rPr>
              <a:t>Book</a:t>
            </a:r>
            <a:r>
              <a:rPr kumimoji="1" lang="en-US" altLang="ja-JP" sz="1100" dirty="0" err="1" smtClean="0">
                <a:latin typeface="HGP創英角ｺﾞｼｯｸUB" panose="020B0900000000000000" pitchFamily="50" charset="-128"/>
                <a:ea typeface="HGP創英角ｺﾞｼｯｸUB" panose="020B0900000000000000" pitchFamily="50" charset="-128"/>
              </a:rPr>
              <a:t>Controller</a:t>
            </a:r>
            <a:endParaRPr kumimoji="1" lang="en-US" altLang="ja-JP" sz="1100" dirty="0" smtClean="0">
              <a:latin typeface="HGP創英角ｺﾞｼｯｸUB" panose="020B0900000000000000" pitchFamily="50" charset="-128"/>
              <a:ea typeface="HGP創英角ｺﾞｼｯｸUB" panose="020B0900000000000000" pitchFamily="50" charset="-128"/>
            </a:endParaRPr>
          </a:p>
        </p:txBody>
      </p:sp>
      <p:sp>
        <p:nvSpPr>
          <p:cNvPr id="48" name="正方形/長方形 47"/>
          <p:cNvSpPr/>
          <p:nvPr/>
        </p:nvSpPr>
        <p:spPr>
          <a:xfrm>
            <a:off x="5399704" y="2869741"/>
            <a:ext cx="1338003" cy="1567372"/>
          </a:xfrm>
          <a:prstGeom prst="rect">
            <a:avLst/>
          </a:prstGeom>
          <a:solidFill>
            <a:srgbClr val="FF9900"/>
          </a:solidFill>
        </p:spPr>
        <p:style>
          <a:lnRef idx="0">
            <a:schemeClr val="accent6"/>
          </a:lnRef>
          <a:fillRef idx="3">
            <a:schemeClr val="accent6"/>
          </a:fillRef>
          <a:effectRef idx="3">
            <a:schemeClr val="accent6"/>
          </a:effectRef>
          <a:fontRef idx="minor">
            <a:schemeClr val="lt1"/>
          </a:fontRef>
        </p:style>
        <p:txBody>
          <a:bodyPr rtlCol="0" anchor="t"/>
          <a:lstStyle/>
          <a:p>
            <a:pPr algn="ctr"/>
            <a:endParaRPr lang="en-US" altLang="ja-JP" sz="10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endParaRPr lang="en-US" altLang="ja-JP" sz="10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endParaRPr lang="en-US" altLang="ja-JP" sz="1000" dirty="0">
              <a:solidFill>
                <a:schemeClr val="tx1"/>
              </a:solidFill>
              <a:latin typeface="HGP創英角ｺﾞｼｯｸUB" panose="020B0900000000000000" pitchFamily="50" charset="-128"/>
              <a:ea typeface="HGP創英角ｺﾞｼｯｸUB" panose="020B0900000000000000" pitchFamily="50" charset="-128"/>
            </a:endParaRPr>
          </a:p>
          <a:p>
            <a:pPr algn="ctr"/>
            <a:r>
              <a:rPr lang="en-US" altLang="ja-JP" sz="1000" dirty="0" smtClean="0">
                <a:solidFill>
                  <a:schemeClr val="tx1"/>
                </a:solidFill>
                <a:latin typeface="HGP創英角ｺﾞｼｯｸUB" panose="020B0900000000000000" pitchFamily="50" charset="-128"/>
                <a:ea typeface="HGP創英角ｺﾞｼｯｸUB" panose="020B0900000000000000" pitchFamily="50" charset="-128"/>
              </a:rPr>
              <a:t>@Service</a:t>
            </a:r>
          </a:p>
          <a:p>
            <a:pPr algn="ctr"/>
            <a:r>
              <a:rPr lang="en-US" altLang="ja-JP" sz="1000" dirty="0" err="1" smtClean="0">
                <a:solidFill>
                  <a:schemeClr val="tx1"/>
                </a:solidFill>
                <a:latin typeface="HGP創英角ｺﾞｼｯｸUB" panose="020B0900000000000000" pitchFamily="50" charset="-128"/>
                <a:ea typeface="HGP創英角ｺﾞｼｯｸUB" panose="020B0900000000000000" pitchFamily="50" charset="-128"/>
              </a:rPr>
              <a:t>AddBookServiceImpl</a:t>
            </a:r>
            <a:endParaRPr lang="en-US" altLang="ja-JP" sz="1000" dirty="0" smtClean="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49" name="直線矢印コネクタ 48"/>
          <p:cNvCxnSpPr/>
          <p:nvPr/>
        </p:nvCxnSpPr>
        <p:spPr>
          <a:xfrm>
            <a:off x="656937" y="3828107"/>
            <a:ext cx="1820972"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1" name="テキスト ボックス 50"/>
          <p:cNvSpPr txBox="1"/>
          <p:nvPr/>
        </p:nvSpPr>
        <p:spPr>
          <a:xfrm>
            <a:off x="697733" y="3419708"/>
            <a:ext cx="1722616" cy="369332"/>
          </a:xfrm>
          <a:prstGeom prst="rect">
            <a:avLst/>
          </a:prstGeom>
          <a:noFill/>
        </p:spPr>
        <p:txBody>
          <a:bodyPr wrap="square" rtlCol="0">
            <a:spAutoFit/>
          </a:bodyPr>
          <a:lstStyle/>
          <a:p>
            <a:pPr algn="ctr"/>
            <a:r>
              <a:rPr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POS</a:t>
            </a: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T</a:t>
            </a:r>
          </a:p>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http://XX/bookmgr/addbook</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52" name="直線矢印コネクタ 51"/>
          <p:cNvCxnSpPr/>
          <p:nvPr/>
        </p:nvCxnSpPr>
        <p:spPr>
          <a:xfrm flipV="1">
            <a:off x="2832031" y="3825057"/>
            <a:ext cx="736369" cy="30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テキスト ボックス 52"/>
          <p:cNvSpPr txBox="1"/>
          <p:nvPr/>
        </p:nvSpPr>
        <p:spPr>
          <a:xfrm>
            <a:off x="2716271" y="3561272"/>
            <a:ext cx="919625" cy="230832"/>
          </a:xfrm>
          <a:prstGeom prst="rect">
            <a:avLst/>
          </a:prstGeom>
          <a:noFill/>
        </p:spPr>
        <p:txBody>
          <a:bodyPr wrap="square" rtlCol="0">
            <a:spAutoFit/>
          </a:bodyPr>
          <a:lstStyle/>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t>
            </a:r>
            <a:r>
              <a:rPr lang="en-US" altLang="ja-JP" sz="9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addbook</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58" name="直線矢印コネクタ 57"/>
          <p:cNvCxnSpPr>
            <a:stCxn id="128" idx="3"/>
            <a:endCxn id="130" idx="2"/>
          </p:cNvCxnSpPr>
          <p:nvPr/>
        </p:nvCxnSpPr>
        <p:spPr>
          <a:xfrm>
            <a:off x="4735522" y="2251170"/>
            <a:ext cx="1059609" cy="1"/>
          </a:xfrm>
          <a:prstGeom prst="straightConnector1">
            <a:avLst/>
          </a:prstGeom>
          <a:ln w="38100">
            <a:solidFill>
              <a:srgbClr val="0000FF"/>
            </a:solidFill>
            <a:tailEnd type="arrow"/>
          </a:ln>
        </p:spPr>
        <p:style>
          <a:lnRef idx="3">
            <a:schemeClr val="dk1"/>
          </a:lnRef>
          <a:fillRef idx="0">
            <a:schemeClr val="dk1"/>
          </a:fillRef>
          <a:effectRef idx="2">
            <a:schemeClr val="dk1"/>
          </a:effectRef>
          <a:fontRef idx="minor">
            <a:schemeClr val="tx1"/>
          </a:fontRef>
        </p:style>
      </p:cxnSp>
      <p:cxnSp>
        <p:nvCxnSpPr>
          <p:cNvPr id="59" name="直線矢印コネクタ 58"/>
          <p:cNvCxnSpPr/>
          <p:nvPr/>
        </p:nvCxnSpPr>
        <p:spPr>
          <a:xfrm flipH="1" flipV="1">
            <a:off x="4735523" y="2415952"/>
            <a:ext cx="664182" cy="483802"/>
          </a:xfrm>
          <a:prstGeom prst="straightConnector1">
            <a:avLst/>
          </a:prstGeom>
          <a:ln w="38100">
            <a:solidFill>
              <a:srgbClr val="0000FF"/>
            </a:solidFill>
            <a:tailEnd type="arrow"/>
          </a:ln>
          <a:effectLst>
            <a:outerShdw blurRad="50800" dist="38100" dir="2700000" algn="tl" rotWithShape="0">
              <a:schemeClr val="bg1">
                <a:alpha val="40000"/>
              </a:schemeClr>
            </a:outerShdw>
          </a:effectLst>
        </p:spPr>
        <p:style>
          <a:lnRef idx="3">
            <a:schemeClr val="dk1"/>
          </a:lnRef>
          <a:fillRef idx="0">
            <a:schemeClr val="dk1"/>
          </a:fillRef>
          <a:effectRef idx="2">
            <a:schemeClr val="dk1"/>
          </a:effectRef>
          <a:fontRef idx="minor">
            <a:schemeClr val="tx1"/>
          </a:fontRef>
        </p:style>
      </p:cxnSp>
      <p:sp>
        <p:nvSpPr>
          <p:cNvPr id="60" name="正方形/長方形 59"/>
          <p:cNvSpPr/>
          <p:nvPr/>
        </p:nvSpPr>
        <p:spPr>
          <a:xfrm>
            <a:off x="5745898" y="3899449"/>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65" name="直線矢印コネクタ 64"/>
          <p:cNvCxnSpPr>
            <a:stCxn id="130" idx="4"/>
            <a:endCxn id="48" idx="0"/>
          </p:cNvCxnSpPr>
          <p:nvPr/>
        </p:nvCxnSpPr>
        <p:spPr>
          <a:xfrm>
            <a:off x="6064766" y="2405058"/>
            <a:ext cx="3940" cy="464683"/>
          </a:xfrm>
          <a:prstGeom prst="straightConnector1">
            <a:avLst/>
          </a:prstGeom>
          <a:ln w="1905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7" name="正方形/長方形 66"/>
          <p:cNvSpPr/>
          <p:nvPr/>
        </p:nvSpPr>
        <p:spPr>
          <a:xfrm>
            <a:off x="7087503" y="2869739"/>
            <a:ext cx="1606746" cy="1567373"/>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t"/>
          <a:lstStyle/>
          <a:p>
            <a:pPr algn="ctr"/>
            <a:endPar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endPar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@Repository</a:t>
            </a:r>
          </a:p>
          <a:p>
            <a:pPr algn="ctr"/>
            <a:r>
              <a:rPr lang="en-US" altLang="ja-JP" sz="900" dirty="0" err="1" smtClean="0">
                <a:solidFill>
                  <a:schemeClr val="tx1"/>
                </a:solidFill>
                <a:latin typeface="HGP創英角ｺﾞｼｯｸUB" panose="020B0900000000000000" pitchFamily="50" charset="-128"/>
                <a:ea typeface="HGP創英角ｺﾞｼｯｸUB" panose="020B0900000000000000" pitchFamily="50" charset="-128"/>
              </a:rPr>
              <a:t>AddBookDaoSpringJDBC</a:t>
            </a:r>
            <a:endParaRPr lang="en-US" altLang="ja-JP" sz="900" dirty="0" smtClean="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69" name="直線矢印コネクタ 68"/>
          <p:cNvCxnSpPr>
            <a:endCxn id="169" idx="3"/>
          </p:cNvCxnSpPr>
          <p:nvPr/>
        </p:nvCxnSpPr>
        <p:spPr>
          <a:xfrm flipV="1">
            <a:off x="6583185" y="2354134"/>
            <a:ext cx="1117031" cy="676426"/>
          </a:xfrm>
          <a:prstGeom prst="straightConnector1">
            <a:avLst/>
          </a:prstGeom>
          <a:ln w="38100">
            <a:solidFill>
              <a:srgbClr val="0000FF"/>
            </a:solidFill>
            <a:tailEnd type="arrow"/>
          </a:ln>
        </p:spPr>
        <p:style>
          <a:lnRef idx="3">
            <a:schemeClr val="dk1"/>
          </a:lnRef>
          <a:fillRef idx="0">
            <a:schemeClr val="dk1"/>
          </a:fillRef>
          <a:effectRef idx="2">
            <a:schemeClr val="dk1"/>
          </a:effectRef>
          <a:fontRef idx="minor">
            <a:schemeClr val="tx1"/>
          </a:fontRef>
        </p:style>
      </p:cxnSp>
      <p:cxnSp>
        <p:nvCxnSpPr>
          <p:cNvPr id="70" name="直線矢印コネクタ 69"/>
          <p:cNvCxnSpPr>
            <a:stCxn id="169" idx="4"/>
            <a:endCxn id="67" idx="0"/>
          </p:cNvCxnSpPr>
          <p:nvPr/>
        </p:nvCxnSpPr>
        <p:spPr>
          <a:xfrm flipH="1">
            <a:off x="7890876" y="2396783"/>
            <a:ext cx="1" cy="472956"/>
          </a:xfrm>
          <a:prstGeom prst="straightConnector1">
            <a:avLst/>
          </a:prstGeom>
          <a:ln w="19050">
            <a:solidFill>
              <a:schemeClr val="tx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71" name="正方形/長方形 70"/>
          <p:cNvSpPr/>
          <p:nvPr/>
        </p:nvSpPr>
        <p:spPr>
          <a:xfrm>
            <a:off x="7553667" y="3899449"/>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73" name="直線矢印コネクタ 72"/>
          <p:cNvCxnSpPr>
            <a:endCxn id="132" idx="3"/>
          </p:cNvCxnSpPr>
          <p:nvPr/>
        </p:nvCxnSpPr>
        <p:spPr>
          <a:xfrm flipH="1">
            <a:off x="6583185" y="3161364"/>
            <a:ext cx="492140" cy="0"/>
          </a:xfrm>
          <a:prstGeom prst="straightConnector1">
            <a:avLst/>
          </a:prstGeom>
          <a:ln w="38100">
            <a:solidFill>
              <a:srgbClr val="0000FF"/>
            </a:solidFill>
            <a:tailEnd type="arrow"/>
          </a:ln>
          <a:effectLst>
            <a:outerShdw blurRad="50800" dist="38100" dir="2700000" algn="tl" rotWithShape="0">
              <a:schemeClr val="bg1">
                <a:alpha val="40000"/>
              </a:schemeClr>
            </a:outerShdw>
          </a:effectLst>
        </p:spPr>
        <p:style>
          <a:lnRef idx="3">
            <a:schemeClr val="dk1"/>
          </a:lnRef>
          <a:fillRef idx="0">
            <a:schemeClr val="dk1"/>
          </a:fillRef>
          <a:effectRef idx="2">
            <a:schemeClr val="dk1"/>
          </a:effectRef>
          <a:fontRef idx="minor">
            <a:schemeClr val="tx1"/>
          </a:fontRef>
        </p:style>
      </p:cxnSp>
      <p:sp>
        <p:nvSpPr>
          <p:cNvPr id="81" name="正方形/長方形 80"/>
          <p:cNvSpPr/>
          <p:nvPr/>
        </p:nvSpPr>
        <p:spPr>
          <a:xfrm>
            <a:off x="3895868" y="3899449"/>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103" name="テキスト ボックス 102"/>
          <p:cNvSpPr txBox="1"/>
          <p:nvPr/>
        </p:nvSpPr>
        <p:spPr>
          <a:xfrm>
            <a:off x="5002255" y="2471829"/>
            <a:ext cx="849918" cy="261610"/>
          </a:xfrm>
          <a:prstGeom prst="rect">
            <a:avLst/>
          </a:prstGeom>
          <a:noFill/>
        </p:spPr>
        <p:txBody>
          <a:bodyPr wrap="square" rtlCol="0">
            <a:spAutoFit/>
          </a:bodyPr>
          <a:lstStyle/>
          <a:p>
            <a:pPr algn="ctr"/>
            <a:r>
              <a:rPr kumimoji="1" lang="en-US" altLang="ja-JP" sz="1100" dirty="0" smtClean="0">
                <a:solidFill>
                  <a:srgbClr val="0000FF"/>
                </a:solidFill>
                <a:latin typeface="HGP創英角ｺﾞｼｯｸUB" panose="020B0900000000000000" pitchFamily="50" charset="-128"/>
                <a:ea typeface="HGP創英角ｺﾞｼｯｸUB" panose="020B0900000000000000" pitchFamily="50" charset="-128"/>
              </a:rPr>
              <a:t>Injection</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04" name="テキスト ボックス 103"/>
          <p:cNvSpPr txBox="1"/>
          <p:nvPr/>
        </p:nvSpPr>
        <p:spPr>
          <a:xfrm>
            <a:off x="6880664" y="2869741"/>
            <a:ext cx="849918" cy="261610"/>
          </a:xfrm>
          <a:prstGeom prst="rect">
            <a:avLst/>
          </a:prstGeom>
          <a:noFill/>
        </p:spPr>
        <p:txBody>
          <a:bodyPr wrap="square" rtlCol="0">
            <a:spAutoFit/>
          </a:bodyPr>
          <a:lstStyle/>
          <a:p>
            <a:pPr algn="ctr"/>
            <a:r>
              <a:rPr kumimoji="1" lang="en-US" altLang="ja-JP" sz="1100" dirty="0" smtClean="0">
                <a:solidFill>
                  <a:srgbClr val="0000FF"/>
                </a:solidFill>
                <a:latin typeface="HGP創英角ｺﾞｼｯｸUB" panose="020B0900000000000000" pitchFamily="50" charset="-128"/>
                <a:ea typeface="HGP創英角ｺﾞｼｯｸUB" panose="020B0900000000000000" pitchFamily="50" charset="-128"/>
              </a:rPr>
              <a:t>Injection</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28" name="テキスト ボックス 127"/>
          <p:cNvSpPr txBox="1"/>
          <p:nvPr/>
        </p:nvSpPr>
        <p:spPr>
          <a:xfrm>
            <a:off x="3730632" y="2120365"/>
            <a:ext cx="1004890" cy="261610"/>
          </a:xfrm>
          <a:prstGeom prst="rect">
            <a:avLst/>
          </a:prstGeom>
          <a:solidFill>
            <a:srgbClr val="0000FF"/>
          </a:solidFill>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a:t>
            </a:r>
            <a:r>
              <a:rPr kumimoji="1" lang="en-US" altLang="ja-JP" sz="1100" dirty="0" err="1" smtClean="0">
                <a:solidFill>
                  <a:schemeClr val="bg1"/>
                </a:solidFill>
                <a:latin typeface="HGP創英角ｺﾞｼｯｸUB" panose="020B0900000000000000" pitchFamily="50" charset="-128"/>
                <a:ea typeface="HGP創英角ｺﾞｼｯｸUB" panose="020B0900000000000000" pitchFamily="50" charset="-128"/>
              </a:rPr>
              <a:t>Autowiired</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32" name="テキスト ボックス 131"/>
          <p:cNvSpPr txBox="1"/>
          <p:nvPr/>
        </p:nvSpPr>
        <p:spPr>
          <a:xfrm>
            <a:off x="5546344" y="3030559"/>
            <a:ext cx="1036841" cy="261610"/>
          </a:xfrm>
          <a:prstGeom prst="rect">
            <a:avLst/>
          </a:prstGeom>
          <a:solidFill>
            <a:srgbClr val="0000FF"/>
          </a:solidFill>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a:t>
            </a:r>
            <a:r>
              <a:rPr kumimoji="1" lang="en-US" altLang="ja-JP" sz="1100" dirty="0" err="1" smtClean="0">
                <a:solidFill>
                  <a:schemeClr val="bg1"/>
                </a:solidFill>
                <a:latin typeface="HGP創英角ｺﾞｼｯｸUB" panose="020B0900000000000000" pitchFamily="50" charset="-128"/>
                <a:ea typeface="HGP創英角ｺﾞｼｯｸUB" panose="020B0900000000000000" pitchFamily="50" charset="-128"/>
              </a:rPr>
              <a:t>Autowiired</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30" name="円/楕円 129"/>
          <p:cNvSpPr/>
          <p:nvPr/>
        </p:nvSpPr>
        <p:spPr bwMode="auto">
          <a:xfrm>
            <a:off x="5795131" y="2097283"/>
            <a:ext cx="539269" cy="307775"/>
          </a:xfrm>
          <a:prstGeom prst="ellipse">
            <a:avLst/>
          </a:prstGeom>
          <a:solidFill>
            <a:srgbClr val="FFC000"/>
          </a:solidFill>
          <a:ln>
            <a:solidFill>
              <a:srgbClr val="FF99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69" name="円/楕円 168"/>
          <p:cNvSpPr/>
          <p:nvPr/>
        </p:nvSpPr>
        <p:spPr bwMode="auto">
          <a:xfrm>
            <a:off x="7621242" y="2105557"/>
            <a:ext cx="539269" cy="291226"/>
          </a:xfrm>
          <a:prstGeom prst="ellipse">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42" name="テキスト ボックス 141"/>
          <p:cNvSpPr txBox="1"/>
          <p:nvPr/>
        </p:nvSpPr>
        <p:spPr>
          <a:xfrm>
            <a:off x="5543132" y="1717358"/>
            <a:ext cx="1138453" cy="415498"/>
          </a:xfrm>
          <a:prstGeom prst="rect">
            <a:avLst/>
          </a:prstGeom>
          <a:noFill/>
        </p:spPr>
        <p:txBody>
          <a:bodyPr wrap="none" rtlCol="0">
            <a:spAutoFit/>
          </a:bodyPr>
          <a:lstStyle/>
          <a:p>
            <a:pPr algn="ctr"/>
            <a:r>
              <a:rPr kumimoji="1" lang="en-US" altLang="ja-JP" sz="1050" dirty="0" smtClean="0">
                <a:latin typeface="HGP創英角ｺﾞｼｯｸUB" panose="020B0900000000000000" pitchFamily="50" charset="-128"/>
                <a:ea typeface="HGP創英角ｺﾞｼｯｸUB" panose="020B0900000000000000" pitchFamily="50" charset="-128"/>
              </a:rPr>
              <a:t>《Interface》</a:t>
            </a:r>
          </a:p>
          <a:p>
            <a:pPr algn="ctr"/>
            <a:r>
              <a:rPr lang="en-US" altLang="ja-JP" sz="1050" dirty="0" err="1" smtClean="0">
                <a:latin typeface="HGP創英角ｺﾞｼｯｸUB" panose="020B0900000000000000" pitchFamily="50" charset="-128"/>
                <a:ea typeface="HGP創英角ｺﾞｼｯｸUB" panose="020B0900000000000000" pitchFamily="50" charset="-128"/>
              </a:rPr>
              <a:t>Add</a:t>
            </a:r>
            <a:r>
              <a:rPr kumimoji="1" lang="en-US" altLang="ja-JP" sz="1050" dirty="0" err="1" smtClean="0">
                <a:latin typeface="HGP創英角ｺﾞｼｯｸUB" panose="020B0900000000000000" pitchFamily="50" charset="-128"/>
                <a:ea typeface="HGP創英角ｺﾞｼｯｸUB" panose="020B0900000000000000" pitchFamily="50" charset="-128"/>
              </a:rPr>
              <a:t>BookService</a:t>
            </a:r>
            <a:endParaRPr kumimoji="1" lang="ja-JP" altLang="en-US" sz="1050" dirty="0">
              <a:latin typeface="HGP創英角ｺﾞｼｯｸUB" panose="020B0900000000000000" pitchFamily="50" charset="-128"/>
              <a:ea typeface="HGP創英角ｺﾞｼｯｸUB" panose="020B0900000000000000" pitchFamily="50" charset="-128"/>
            </a:endParaRPr>
          </a:p>
        </p:txBody>
      </p:sp>
      <p:sp>
        <p:nvSpPr>
          <p:cNvPr id="178" name="テキスト ボックス 177"/>
          <p:cNvSpPr txBox="1"/>
          <p:nvPr/>
        </p:nvSpPr>
        <p:spPr>
          <a:xfrm>
            <a:off x="7427449" y="1700808"/>
            <a:ext cx="926857" cy="415498"/>
          </a:xfrm>
          <a:prstGeom prst="rect">
            <a:avLst/>
          </a:prstGeom>
          <a:noFill/>
        </p:spPr>
        <p:txBody>
          <a:bodyPr wrap="none" rtlCol="0">
            <a:spAutoFit/>
          </a:bodyPr>
          <a:lstStyle/>
          <a:p>
            <a:pPr algn="ctr"/>
            <a:r>
              <a:rPr kumimoji="1" lang="en-US" altLang="ja-JP" sz="1050" dirty="0" smtClean="0">
                <a:latin typeface="HGP創英角ｺﾞｼｯｸUB" panose="020B0900000000000000" pitchFamily="50" charset="-128"/>
                <a:ea typeface="HGP創英角ｺﾞｼｯｸUB" panose="020B0900000000000000" pitchFamily="50" charset="-128"/>
              </a:rPr>
              <a:t>《Interface</a:t>
            </a:r>
            <a:r>
              <a:rPr lang="en-US" altLang="ja-JP" sz="1050" dirty="0" smtClean="0">
                <a:latin typeface="HGP創英角ｺﾞｼｯｸUB" panose="020B0900000000000000" pitchFamily="50" charset="-128"/>
                <a:ea typeface="HGP創英角ｺﾞｼｯｸUB" panose="020B0900000000000000" pitchFamily="50" charset="-128"/>
              </a:rPr>
              <a:t>》</a:t>
            </a:r>
          </a:p>
          <a:p>
            <a:pPr algn="ctr"/>
            <a:r>
              <a:rPr lang="en-US" altLang="ja-JP" sz="1050" dirty="0" err="1" smtClean="0">
                <a:latin typeface="HGP創英角ｺﾞｼｯｸUB" panose="020B0900000000000000" pitchFamily="50" charset="-128"/>
                <a:ea typeface="HGP創英角ｺﾞｼｯｸUB" panose="020B0900000000000000" pitchFamily="50" charset="-128"/>
              </a:rPr>
              <a:t>Add</a:t>
            </a:r>
            <a:r>
              <a:rPr kumimoji="1" lang="en-US" altLang="ja-JP" sz="1050" dirty="0" err="1" smtClean="0">
                <a:latin typeface="HGP創英角ｺﾞｼｯｸUB" panose="020B0900000000000000" pitchFamily="50" charset="-128"/>
                <a:ea typeface="HGP創英角ｺﾞｼｯｸUB" panose="020B0900000000000000" pitchFamily="50" charset="-128"/>
              </a:rPr>
              <a:t>BookDao</a:t>
            </a:r>
            <a:endParaRPr kumimoji="1" lang="ja-JP" altLang="en-US" sz="1050" dirty="0">
              <a:latin typeface="HGP創英角ｺﾞｼｯｸUB" panose="020B0900000000000000" pitchFamily="50" charset="-128"/>
              <a:ea typeface="HGP創英角ｺﾞｼｯｸUB" panose="020B0900000000000000" pitchFamily="50" charset="-128"/>
            </a:endParaRPr>
          </a:p>
        </p:txBody>
      </p:sp>
      <p:sp>
        <p:nvSpPr>
          <p:cNvPr id="68" name="正方形/長方形 67"/>
          <p:cNvSpPr/>
          <p:nvPr/>
        </p:nvSpPr>
        <p:spPr>
          <a:xfrm>
            <a:off x="948097" y="2271056"/>
            <a:ext cx="1271141" cy="890308"/>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t"/>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addbookform</a:t>
            </a:r>
            <a:r>
              <a:rPr kumimoji="1" lang="en-US" altLang="ja-JP" sz="1100" dirty="0" err="1" smtClean="0">
                <a:latin typeface="HGP創英角ｺﾞｼｯｸUB" panose="020B0900000000000000" pitchFamily="50" charset="-128"/>
                <a:ea typeface="HGP創英角ｺﾞｼｯｸUB" panose="020B0900000000000000" pitchFamily="50" charset="-128"/>
              </a:rPr>
              <a:t>.jsp</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72" name="正方形/長方形 71"/>
          <p:cNvSpPr/>
          <p:nvPr/>
        </p:nvSpPr>
        <p:spPr>
          <a:xfrm>
            <a:off x="1221832" y="2675313"/>
            <a:ext cx="674418" cy="321639"/>
          </a:xfrm>
          <a:prstGeom prst="rect">
            <a:avLst/>
          </a:prstGeom>
          <a:solidFill>
            <a:srgbClr val="0099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74" name="直線矢印コネクタ 73"/>
          <p:cNvCxnSpPr/>
          <p:nvPr/>
        </p:nvCxnSpPr>
        <p:spPr>
          <a:xfrm>
            <a:off x="656938" y="2077397"/>
            <a:ext cx="182097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5" name="テキスト ボックス 74"/>
          <p:cNvSpPr txBox="1"/>
          <p:nvPr/>
        </p:nvSpPr>
        <p:spPr>
          <a:xfrm>
            <a:off x="323528" y="1628800"/>
            <a:ext cx="2331442" cy="369332"/>
          </a:xfrm>
          <a:prstGeom prst="rect">
            <a:avLst/>
          </a:prstGeom>
          <a:noFill/>
        </p:spPr>
        <p:txBody>
          <a:bodyPr wrap="square" rtlCol="0">
            <a:spAutoFit/>
          </a:bodyPr>
          <a:lstStyle/>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GET</a:t>
            </a:r>
          </a:p>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http://XX/bookmgr/addbookform</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76" name="直線矢印コネクタ 75"/>
          <p:cNvCxnSpPr/>
          <p:nvPr/>
        </p:nvCxnSpPr>
        <p:spPr>
          <a:xfrm>
            <a:off x="2832031" y="2077397"/>
            <a:ext cx="77430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7" name="テキスト ボックス 76"/>
          <p:cNvSpPr txBox="1"/>
          <p:nvPr/>
        </p:nvSpPr>
        <p:spPr>
          <a:xfrm>
            <a:off x="2641438" y="1813466"/>
            <a:ext cx="1080120" cy="230832"/>
          </a:xfrm>
          <a:prstGeom prst="rect">
            <a:avLst/>
          </a:prstGeom>
          <a:noFill/>
        </p:spPr>
        <p:txBody>
          <a:bodyPr wrap="square" rtlCol="0">
            <a:spAutoFit/>
          </a:bodyPr>
          <a:lstStyle/>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t>
            </a:r>
            <a:r>
              <a:rPr kumimoji="1" lang="en-US" altLang="ja-JP" sz="9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addbookform</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78" name="直線矢印コネクタ 77"/>
          <p:cNvCxnSpPr/>
          <p:nvPr/>
        </p:nvCxnSpPr>
        <p:spPr>
          <a:xfrm flipH="1">
            <a:off x="2828081" y="2506249"/>
            <a:ext cx="80490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9" name="テキスト ボックス 78"/>
          <p:cNvSpPr txBox="1"/>
          <p:nvPr/>
        </p:nvSpPr>
        <p:spPr>
          <a:xfrm>
            <a:off x="2828081" y="2204864"/>
            <a:ext cx="804908" cy="215444"/>
          </a:xfrm>
          <a:prstGeom prst="rect">
            <a:avLst/>
          </a:prstGeom>
          <a:noFill/>
        </p:spPr>
        <p:txBody>
          <a:bodyPr wrap="square" rtlCol="0">
            <a:spAutoFit/>
          </a:bodyPr>
          <a:lstStyle/>
          <a:p>
            <a:pPr algn="ctr"/>
            <a:r>
              <a:rPr lang="en-US" altLang="ja-JP" sz="8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addbookform</a:t>
            </a:r>
            <a:endParaRPr kumimoji="1" lang="ja-JP" altLang="en-US" sz="8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84" name="直線矢印コネクタ 83"/>
          <p:cNvCxnSpPr/>
          <p:nvPr/>
        </p:nvCxnSpPr>
        <p:spPr>
          <a:xfrm flipH="1" flipV="1">
            <a:off x="2219239" y="2530249"/>
            <a:ext cx="24701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6" name="直線矢印コネクタ 85"/>
          <p:cNvCxnSpPr/>
          <p:nvPr/>
        </p:nvCxnSpPr>
        <p:spPr>
          <a:xfrm flipH="1">
            <a:off x="656937" y="2573611"/>
            <a:ext cx="291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7" name="フローチャート : 磁気ディスク 86"/>
          <p:cNvSpPr/>
          <p:nvPr/>
        </p:nvSpPr>
        <p:spPr>
          <a:xfrm>
            <a:off x="6926283" y="5605652"/>
            <a:ext cx="1929187" cy="775676"/>
          </a:xfrm>
          <a:prstGeom prst="flowChartMagneticDisk">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ysClr val="windowText" lastClr="000000"/>
                </a:solidFill>
              </a:rPr>
              <a:t>PostgreSQL</a:t>
            </a:r>
            <a:endParaRPr kumimoji="1" lang="ja-JP" altLang="en-US" dirty="0">
              <a:solidFill>
                <a:sysClr val="windowText" lastClr="000000"/>
              </a:solidFill>
            </a:endParaRPr>
          </a:p>
        </p:txBody>
      </p:sp>
      <p:sp>
        <p:nvSpPr>
          <p:cNvPr id="89" name="正方形/長方形 88"/>
          <p:cNvSpPr/>
          <p:nvPr/>
        </p:nvSpPr>
        <p:spPr>
          <a:xfrm>
            <a:off x="7112688" y="4705210"/>
            <a:ext cx="1556376" cy="406956"/>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1200" dirty="0" err="1">
                <a:latin typeface="HGP創英角ｺﾞｼｯｸUB" panose="020B0900000000000000" pitchFamily="50" charset="-128"/>
                <a:ea typeface="HGP創英角ｺﾞｼｯｸUB" panose="020B0900000000000000" pitchFamily="50" charset="-128"/>
              </a:rPr>
              <a:t>jdbcTemplate</a:t>
            </a:r>
            <a:endParaRPr kumimoji="1" lang="ja-JP" altLang="en-US" sz="1200" dirty="0">
              <a:latin typeface="HGP創英角ｺﾞｼｯｸUB" panose="020B0900000000000000" pitchFamily="50" charset="-128"/>
              <a:ea typeface="HGP創英角ｺﾞｼｯｸUB" panose="020B0900000000000000" pitchFamily="50" charset="-128"/>
            </a:endParaRPr>
          </a:p>
        </p:txBody>
      </p:sp>
      <p:sp>
        <p:nvSpPr>
          <p:cNvPr id="90" name="正方形/長方形 89"/>
          <p:cNvSpPr/>
          <p:nvPr/>
        </p:nvSpPr>
        <p:spPr>
          <a:xfrm>
            <a:off x="5427214" y="4705210"/>
            <a:ext cx="1282983" cy="406956"/>
          </a:xfrm>
          <a:prstGeom prst="rect">
            <a:avLst/>
          </a:prstGeom>
          <a:solidFill>
            <a:srgbClr val="CCECFF"/>
          </a:solidFill>
          <a:ln>
            <a:solidFill>
              <a:srgbClr val="CCE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err="1" smtClean="0">
                <a:latin typeface="HGP創英角ｺﾞｼｯｸUB" panose="020B0900000000000000" pitchFamily="50" charset="-128"/>
                <a:ea typeface="HGP創英角ｺﾞｼｯｸUB" panose="020B0900000000000000" pitchFamily="50" charset="-128"/>
              </a:rPr>
              <a:t>jdbc.properties</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cxnSp>
        <p:nvCxnSpPr>
          <p:cNvPr id="91" name="直線矢印コネクタ 90"/>
          <p:cNvCxnSpPr>
            <a:stCxn id="90" idx="3"/>
            <a:endCxn id="89" idx="1"/>
          </p:cNvCxnSpPr>
          <p:nvPr/>
        </p:nvCxnSpPr>
        <p:spPr>
          <a:xfrm>
            <a:off x="6710197" y="4908688"/>
            <a:ext cx="40249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1" name="正方形/長方形 100"/>
          <p:cNvSpPr/>
          <p:nvPr/>
        </p:nvSpPr>
        <p:spPr>
          <a:xfrm>
            <a:off x="850271" y="3923077"/>
            <a:ext cx="1466792" cy="27438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000" dirty="0" smtClean="0">
                <a:latin typeface="HGP創英角ｺﾞｼｯｸUB" panose="020B0900000000000000" pitchFamily="50" charset="-128"/>
                <a:ea typeface="HGP創英角ｺﾞｼｯｸUB" panose="020B0900000000000000" pitchFamily="50" charset="-128"/>
              </a:rPr>
              <a:t>Id=xxx</a:t>
            </a:r>
            <a:r>
              <a:rPr kumimoji="1" lang="ja-JP" altLang="en-US" sz="1000" dirty="0" err="1" smtClean="0">
                <a:latin typeface="HGP創英角ｺﾞｼｯｸUB" panose="020B0900000000000000" pitchFamily="50" charset="-128"/>
                <a:ea typeface="HGP創英角ｺﾞｼｯｸUB" panose="020B0900000000000000" pitchFamily="50" charset="-128"/>
              </a:rPr>
              <a:t>、</a:t>
            </a:r>
            <a:r>
              <a:rPr lang="ja-JP" altLang="en-US" sz="1000" dirty="0" smtClean="0">
                <a:latin typeface="HGP創英角ｺﾞｼｯｸUB" panose="020B0900000000000000" pitchFamily="50" charset="-128"/>
                <a:ea typeface="HGP創英角ｺﾞｼｯｸUB" panose="020B0900000000000000" pitchFamily="50" charset="-128"/>
              </a:rPr>
              <a:t> </a:t>
            </a:r>
            <a:r>
              <a:rPr lang="en-US" altLang="ja-JP" sz="1000" dirty="0" err="1" smtClean="0">
                <a:latin typeface="HGP創英角ｺﾞｼｯｸUB" panose="020B0900000000000000" pitchFamily="50" charset="-128"/>
                <a:ea typeface="HGP創英角ｺﾞｼｯｸUB" panose="020B0900000000000000" pitchFamily="50" charset="-128"/>
              </a:rPr>
              <a:t>isbn</a:t>
            </a:r>
            <a:r>
              <a:rPr lang="en-US" altLang="ja-JP" sz="1000" dirty="0" smtClean="0">
                <a:latin typeface="HGP創英角ｺﾞｼｯｸUB" panose="020B0900000000000000" pitchFamily="50" charset="-128"/>
                <a:ea typeface="HGP創英角ｺﾞｼｯｸUB" panose="020B0900000000000000" pitchFamily="50" charset="-128"/>
              </a:rPr>
              <a:t>=XXX</a:t>
            </a:r>
            <a:r>
              <a:rPr lang="ja-JP" altLang="en-US" sz="1000" dirty="0" smtClean="0">
                <a:latin typeface="HGP創英角ｺﾞｼｯｸUB" panose="020B0900000000000000" pitchFamily="50" charset="-128"/>
                <a:ea typeface="HGP創英角ｺﾞｼｯｸUB" panose="020B0900000000000000" pitchFamily="50" charset="-128"/>
              </a:rPr>
              <a:t> ・・</a:t>
            </a:r>
            <a:endParaRPr kumimoji="1" lang="ja-JP" altLang="en-US" sz="1000" dirty="0">
              <a:latin typeface="HGP創英角ｺﾞｼｯｸUB" panose="020B0900000000000000" pitchFamily="50" charset="-128"/>
              <a:ea typeface="HGP創英角ｺﾞｼｯｸUB" panose="020B0900000000000000" pitchFamily="50" charset="-128"/>
            </a:endParaRPr>
          </a:p>
        </p:txBody>
      </p:sp>
      <p:sp>
        <p:nvSpPr>
          <p:cNvPr id="106" name="正方形/長方形 105"/>
          <p:cNvSpPr/>
          <p:nvPr/>
        </p:nvSpPr>
        <p:spPr>
          <a:xfrm>
            <a:off x="3895868" y="2675313"/>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107" name="直線矢印コネクタ 106"/>
          <p:cNvCxnSpPr>
            <a:stCxn id="106" idx="1"/>
            <a:endCxn id="72" idx="3"/>
          </p:cNvCxnSpPr>
          <p:nvPr/>
        </p:nvCxnSpPr>
        <p:spPr>
          <a:xfrm flipH="1">
            <a:off x="1896250" y="2836133"/>
            <a:ext cx="1999618" cy="0"/>
          </a:xfrm>
          <a:prstGeom prst="straightConnector1">
            <a:avLst/>
          </a:prstGeom>
          <a:ln w="5715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2464966" y="2735342"/>
            <a:ext cx="1103434" cy="261610"/>
          </a:xfrm>
          <a:prstGeom prst="rect">
            <a:avLst/>
          </a:prstGeom>
          <a:solidFill>
            <a:srgbClr val="00B050"/>
          </a:solidFill>
          <a:ln>
            <a:solidFill>
              <a:srgbClr val="00B050"/>
            </a:solidFill>
          </a:ln>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Model</a:t>
            </a:r>
            <a:r>
              <a:rPr kumimoji="1" lang="ja-JP" altLang="en-US" sz="1100" dirty="0" smtClean="0">
                <a:solidFill>
                  <a:schemeClr val="bg1"/>
                </a:solidFill>
                <a:latin typeface="HGP創英角ｺﾞｼｯｸUB" panose="020B0900000000000000" pitchFamily="50" charset="-128"/>
                <a:ea typeface="HGP創英角ｺﾞｼｯｸUB" panose="020B0900000000000000" pitchFamily="50" charset="-128"/>
              </a:rPr>
              <a:t> に登録</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150" name="直線矢印コネクタ 149"/>
          <p:cNvCxnSpPr>
            <a:stCxn id="101" idx="3"/>
            <a:endCxn id="81" idx="1"/>
          </p:cNvCxnSpPr>
          <p:nvPr/>
        </p:nvCxnSpPr>
        <p:spPr>
          <a:xfrm>
            <a:off x="2317063" y="4060269"/>
            <a:ext cx="1578805" cy="0"/>
          </a:xfrm>
          <a:prstGeom prst="straightConnector1">
            <a:avLst/>
          </a:prstGeom>
          <a:ln w="5715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81" idx="3"/>
            <a:endCxn id="60" idx="1"/>
          </p:cNvCxnSpPr>
          <p:nvPr/>
        </p:nvCxnSpPr>
        <p:spPr>
          <a:xfrm>
            <a:off x="4570286" y="4060269"/>
            <a:ext cx="1175612" cy="0"/>
          </a:xfrm>
          <a:prstGeom prst="straightConnector1">
            <a:avLst/>
          </a:prstGeom>
          <a:ln w="5715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0" name="直線矢印コネクタ 159"/>
          <p:cNvCxnSpPr>
            <a:stCxn id="60" idx="3"/>
            <a:endCxn id="71" idx="1"/>
          </p:cNvCxnSpPr>
          <p:nvPr/>
        </p:nvCxnSpPr>
        <p:spPr>
          <a:xfrm>
            <a:off x="6420316" y="4060269"/>
            <a:ext cx="1133351" cy="0"/>
          </a:xfrm>
          <a:prstGeom prst="straightConnector1">
            <a:avLst/>
          </a:prstGeom>
          <a:ln w="5715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9" name="直線矢印コネクタ 178"/>
          <p:cNvCxnSpPr>
            <a:stCxn id="71" idx="2"/>
            <a:endCxn id="89" idx="0"/>
          </p:cNvCxnSpPr>
          <p:nvPr/>
        </p:nvCxnSpPr>
        <p:spPr>
          <a:xfrm>
            <a:off x="7890876" y="4221088"/>
            <a:ext cx="0" cy="484122"/>
          </a:xfrm>
          <a:prstGeom prst="straightConnector1">
            <a:avLst/>
          </a:prstGeom>
          <a:ln w="57150">
            <a:solidFill>
              <a:schemeClr val="tx1"/>
            </a:solidFill>
            <a:tailEnd type="arrow"/>
          </a:ln>
        </p:spPr>
        <p:style>
          <a:lnRef idx="3">
            <a:schemeClr val="accent5"/>
          </a:lnRef>
          <a:fillRef idx="0">
            <a:schemeClr val="accent5"/>
          </a:fillRef>
          <a:effectRef idx="2">
            <a:schemeClr val="accent5"/>
          </a:effectRef>
          <a:fontRef idx="minor">
            <a:schemeClr val="tx1"/>
          </a:fontRef>
        </p:style>
      </p:cxnSp>
      <p:cxnSp>
        <p:nvCxnSpPr>
          <p:cNvPr id="181" name="直線矢印コネクタ 180"/>
          <p:cNvCxnSpPr>
            <a:stCxn id="89" idx="2"/>
            <a:endCxn id="87" idx="1"/>
          </p:cNvCxnSpPr>
          <p:nvPr/>
        </p:nvCxnSpPr>
        <p:spPr>
          <a:xfrm>
            <a:off x="7890876" y="5112166"/>
            <a:ext cx="1" cy="493486"/>
          </a:xfrm>
          <a:prstGeom prst="straightConnector1">
            <a:avLst/>
          </a:prstGeom>
          <a:ln w="57150">
            <a:solidFill>
              <a:schemeClr val="tx1"/>
            </a:solidFill>
            <a:tailEnd type="arrow"/>
          </a:ln>
        </p:spPr>
        <p:style>
          <a:lnRef idx="3">
            <a:schemeClr val="accent5"/>
          </a:lnRef>
          <a:fillRef idx="0">
            <a:schemeClr val="accent5"/>
          </a:fillRef>
          <a:effectRef idx="2">
            <a:schemeClr val="accent5"/>
          </a:effectRef>
          <a:fontRef idx="minor">
            <a:schemeClr val="tx1"/>
          </a:fontRef>
        </p:style>
      </p:cxnSp>
      <p:sp>
        <p:nvSpPr>
          <p:cNvPr id="196" name="正方形/長方形 195"/>
          <p:cNvSpPr/>
          <p:nvPr/>
        </p:nvSpPr>
        <p:spPr>
          <a:xfrm>
            <a:off x="1016975" y="5229200"/>
            <a:ext cx="1133383" cy="360040"/>
          </a:xfrm>
          <a:prstGeom prst="rect">
            <a:avLst/>
          </a:prstGeom>
          <a:solidFill>
            <a:srgbClr val="7030A0"/>
          </a:solidFill>
          <a:ln>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900" dirty="0" err="1" smtClean="0">
                <a:latin typeface="HGP創英角ｺﾞｼｯｸUB" panose="020B0900000000000000" pitchFamily="50" charset="-128"/>
                <a:ea typeface="HGP創英角ｺﾞｼｯｸUB" panose="020B0900000000000000" pitchFamily="50" charset="-128"/>
              </a:rPr>
              <a:t>result.jsp</a:t>
            </a:r>
            <a:endParaRPr kumimoji="1" lang="ja-JP" altLang="en-US" sz="900" dirty="0">
              <a:latin typeface="HGP創英角ｺﾞｼｯｸUB" panose="020B0900000000000000" pitchFamily="50" charset="-128"/>
              <a:ea typeface="HGP創英角ｺﾞｼｯｸUB" panose="020B0900000000000000" pitchFamily="50" charset="-128"/>
            </a:endParaRPr>
          </a:p>
        </p:txBody>
      </p:sp>
      <p:cxnSp>
        <p:nvCxnSpPr>
          <p:cNvPr id="197" name="直線矢印コネクタ 196"/>
          <p:cNvCxnSpPr>
            <a:stCxn id="196" idx="1"/>
          </p:cNvCxnSpPr>
          <p:nvPr/>
        </p:nvCxnSpPr>
        <p:spPr>
          <a:xfrm flipH="1">
            <a:off x="683569" y="5409220"/>
            <a:ext cx="33340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8" name="直線矢印コネクタ 197"/>
          <p:cNvCxnSpPr/>
          <p:nvPr/>
        </p:nvCxnSpPr>
        <p:spPr>
          <a:xfrm flipH="1">
            <a:off x="2828081" y="5444644"/>
            <a:ext cx="80490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9" name="直線矢印コネクタ 198"/>
          <p:cNvCxnSpPr>
            <a:endCxn id="196" idx="3"/>
          </p:cNvCxnSpPr>
          <p:nvPr/>
        </p:nvCxnSpPr>
        <p:spPr>
          <a:xfrm flipH="1">
            <a:off x="2150358" y="5409220"/>
            <a:ext cx="32755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0" name="テキスト ボックス 199"/>
          <p:cNvSpPr txBox="1"/>
          <p:nvPr/>
        </p:nvSpPr>
        <p:spPr>
          <a:xfrm>
            <a:off x="2844110" y="5229200"/>
            <a:ext cx="804908" cy="215444"/>
          </a:xfrm>
          <a:prstGeom prst="rect">
            <a:avLst/>
          </a:prstGeom>
          <a:noFill/>
        </p:spPr>
        <p:txBody>
          <a:bodyPr wrap="square" rtlCol="0">
            <a:spAutoFit/>
          </a:bodyPr>
          <a:lstStyle/>
          <a:p>
            <a:pPr algn="ctr"/>
            <a:r>
              <a:rPr lang="en-US" altLang="ja-JP" sz="8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result</a:t>
            </a:r>
            <a:endParaRPr kumimoji="1" lang="ja-JP" altLang="en-US" sz="8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sp>
        <p:nvSpPr>
          <p:cNvPr id="201" name="フリーフォーム 200"/>
          <p:cNvSpPr/>
          <p:nvPr/>
        </p:nvSpPr>
        <p:spPr>
          <a:xfrm>
            <a:off x="467543" y="4674050"/>
            <a:ext cx="3138791" cy="439524"/>
          </a:xfrm>
          <a:custGeom>
            <a:avLst/>
            <a:gdLst>
              <a:gd name="connsiteX0" fmla="*/ 2743200 w 2781300"/>
              <a:gd name="connsiteY0" fmla="*/ 0 h 352425"/>
              <a:gd name="connsiteX1" fmla="*/ 0 w 2781300"/>
              <a:gd name="connsiteY1" fmla="*/ 0 h 352425"/>
              <a:gd name="connsiteX2" fmla="*/ 0 w 2781300"/>
              <a:gd name="connsiteY2" fmla="*/ 342900 h 352425"/>
              <a:gd name="connsiteX3" fmla="*/ 2781300 w 2781300"/>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2781300" h="352425">
                <a:moveTo>
                  <a:pt x="2743200" y="0"/>
                </a:moveTo>
                <a:lnTo>
                  <a:pt x="0" y="0"/>
                </a:lnTo>
                <a:lnTo>
                  <a:pt x="0" y="342900"/>
                </a:lnTo>
                <a:lnTo>
                  <a:pt x="2781300" y="352425"/>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テキスト ボックス 201"/>
          <p:cNvSpPr txBox="1"/>
          <p:nvPr/>
        </p:nvSpPr>
        <p:spPr>
          <a:xfrm>
            <a:off x="807175" y="4882741"/>
            <a:ext cx="1921282" cy="246221"/>
          </a:xfrm>
          <a:prstGeom prst="rect">
            <a:avLst/>
          </a:prstGeom>
          <a:noFill/>
        </p:spPr>
        <p:txBody>
          <a:bodyPr wrap="square" rtlCol="0">
            <a:spAutoFit/>
          </a:bodyPr>
          <a:lstStyle/>
          <a:p>
            <a:pPr algn="ctr"/>
            <a:r>
              <a:rPr kumimoji="1" lang="en-US" altLang="ja-JP" sz="10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redirect:result</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sp>
        <p:nvSpPr>
          <p:cNvPr id="208" name="テキスト ボックス 207"/>
          <p:cNvSpPr txBox="1"/>
          <p:nvPr/>
        </p:nvSpPr>
        <p:spPr>
          <a:xfrm>
            <a:off x="2432749" y="3968125"/>
            <a:ext cx="1103434" cy="430887"/>
          </a:xfrm>
          <a:prstGeom prst="rect">
            <a:avLst/>
          </a:prstGeom>
          <a:solidFill>
            <a:srgbClr val="00B050"/>
          </a:solidFill>
          <a:ln>
            <a:solidFill>
              <a:srgbClr val="00B050"/>
            </a:solidFill>
          </a:ln>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Domain</a:t>
            </a:r>
            <a:r>
              <a:rPr kumimoji="1" lang="ja-JP" altLang="en-US" sz="1100" dirty="0" smtClean="0">
                <a:solidFill>
                  <a:schemeClr val="bg1"/>
                </a:solidFill>
                <a:latin typeface="HGP創英角ｺﾞｼｯｸUB" panose="020B0900000000000000" pitchFamily="50" charset="-128"/>
                <a:ea typeface="HGP創英角ｺﾞｼｯｸUB" panose="020B0900000000000000" pitchFamily="50" charset="-128"/>
              </a:rPr>
              <a:t> に</a:t>
            </a:r>
            <a:endPar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kumimoji="1" lang="ja-JP" altLang="en-US" sz="1100" dirty="0" smtClean="0">
                <a:solidFill>
                  <a:schemeClr val="bg1"/>
                </a:solidFill>
                <a:latin typeface="HGP創英角ｺﾞｼｯｸUB" panose="020B0900000000000000" pitchFamily="50" charset="-128"/>
                <a:ea typeface="HGP創英角ｺﾞｼｯｸUB" panose="020B0900000000000000" pitchFamily="50" charset="-128"/>
              </a:rPr>
              <a:t>ﾏｯﾋﾟﾝｸﾞ</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031114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5115885" y="1910732"/>
            <a:ext cx="1930358" cy="2609876"/>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NamedjdbcTemplate</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59" name="正方形/長方形 58"/>
          <p:cNvSpPr/>
          <p:nvPr/>
        </p:nvSpPr>
        <p:spPr>
          <a:xfrm>
            <a:off x="5343150" y="2610090"/>
            <a:ext cx="1487068" cy="177201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update()</a:t>
            </a:r>
            <a:endParaRPr kumimoji="1" lang="ja-JP" altLang="en-US" sz="16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a:t>
            </a:r>
            <a:r>
              <a:rPr lang="ja-JP" altLang="en-US" sz="3600" dirty="0">
                <a:latin typeface="HGP創英角ｺﾞｼｯｸUB" pitchFamily="50" charset="-128"/>
                <a:ea typeface="HGP創英角ｺﾞｼｯｸUB" pitchFamily="50" charset="-128"/>
              </a:rPr>
              <a:t>５</a:t>
            </a:r>
            <a:r>
              <a:rPr lang="ja-JP" altLang="en-US" sz="3600" dirty="0" smtClean="0">
                <a:latin typeface="HGP創英角ｺﾞｼｯｸUB" pitchFamily="50" charset="-128"/>
                <a:ea typeface="HGP創英角ｺﾞｼｯｸUB" pitchFamily="50" charset="-128"/>
              </a:rPr>
              <a:t>／実装イメージ</a:t>
            </a:r>
            <a:endParaRPr lang="en-US" altLang="ja-JP" sz="3600" dirty="0">
              <a:latin typeface="HGP創英角ｺﾞｼｯｸUB" pitchFamily="50" charset="-128"/>
              <a:ea typeface="HGP創英角ｺﾞｼｯｸUB" pitchFamily="50" charset="-128"/>
            </a:endParaRPr>
          </a:p>
        </p:txBody>
      </p:sp>
      <p:sp>
        <p:nvSpPr>
          <p:cNvPr id="5" name="テキスト ボックス 4"/>
          <p:cNvSpPr txBox="1"/>
          <p:nvPr/>
        </p:nvSpPr>
        <p:spPr>
          <a:xfrm>
            <a:off x="4124300" y="980728"/>
            <a:ext cx="4261941" cy="707886"/>
          </a:xfrm>
          <a:prstGeom prst="rect">
            <a:avLst/>
          </a:prstGeom>
          <a:noFill/>
          <a:ln>
            <a:solidFill>
              <a:srgbClr val="FF0000"/>
            </a:solidFill>
          </a:ln>
        </p:spPr>
        <p:txBody>
          <a:bodyPr wrap="square" rtlCol="0">
            <a:spAutoFit/>
          </a:bodyPr>
          <a:lstStyle/>
          <a:p>
            <a:r>
              <a:rPr lang="en-US" altLang="ja-JP" sz="2000" dirty="0" err="1" smtClean="0">
                <a:solidFill>
                  <a:srgbClr val="00B0F0"/>
                </a:solidFill>
                <a:latin typeface="HGP創英角ｺﾞｼｯｸUB" panose="020B0900000000000000" pitchFamily="50" charset="-128"/>
                <a:ea typeface="HGP創英角ｺﾞｼｯｸUB" panose="020B0900000000000000" pitchFamily="50" charset="-128"/>
              </a:rPr>
              <a:t>NamedJdbcTemplate</a:t>
            </a:r>
            <a:r>
              <a:rPr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クラスを使って</a:t>
            </a:r>
            <a:r>
              <a:rPr lang="en-US" altLang="ja-JP" sz="2000" dirty="0" smtClean="0">
                <a:solidFill>
                  <a:srgbClr val="00B0F0"/>
                </a:solidFill>
                <a:latin typeface="HGP創英角ｺﾞｼｯｸUB" panose="020B0900000000000000" pitchFamily="50" charset="-128"/>
                <a:ea typeface="HGP創英角ｺﾞｼｯｸUB" panose="020B0900000000000000" pitchFamily="50" charset="-128"/>
              </a:rPr>
              <a:t>DB</a:t>
            </a:r>
            <a:r>
              <a:rPr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接続と更新</a:t>
            </a:r>
            <a:r>
              <a:rPr kumimoji="1"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を実行させる</a:t>
            </a:r>
            <a:endParaRPr kumimoji="1" lang="ja-JP" altLang="en-US" sz="2000" dirty="0">
              <a:solidFill>
                <a:srgbClr val="00B0F0"/>
              </a:solidFill>
              <a:latin typeface="HGP創英角ｺﾞｼｯｸUB" panose="020B0900000000000000" pitchFamily="50" charset="-128"/>
              <a:ea typeface="HGP創英角ｺﾞｼｯｸUB" panose="020B0900000000000000" pitchFamily="50" charset="-128"/>
            </a:endParaRPr>
          </a:p>
        </p:txBody>
      </p:sp>
      <p:sp>
        <p:nvSpPr>
          <p:cNvPr id="6" name="正方形/長方形 5"/>
          <p:cNvSpPr/>
          <p:nvPr/>
        </p:nvSpPr>
        <p:spPr>
          <a:xfrm>
            <a:off x="467544" y="1334671"/>
            <a:ext cx="3423667" cy="2304255"/>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@Repository</a:t>
            </a:r>
          </a:p>
          <a:p>
            <a:pPr algn="ctr"/>
            <a:r>
              <a:rPr lang="en-US" altLang="ja-JP" sz="1400" dirty="0" err="1">
                <a:solidFill>
                  <a:schemeClr val="tx1"/>
                </a:solidFill>
                <a:latin typeface="HGP創英角ｺﾞｼｯｸUB" panose="020B0900000000000000" pitchFamily="50" charset="-128"/>
                <a:ea typeface="HGP創英角ｺﾞｼｯｸUB" panose="020B0900000000000000" pitchFamily="50" charset="-128"/>
              </a:rPr>
              <a:t>Add</a:t>
            </a:r>
            <a:r>
              <a:rPr lang="en-US" altLang="ja-JP" sz="1400" dirty="0" err="1" smtClean="0">
                <a:solidFill>
                  <a:schemeClr val="tx1"/>
                </a:solidFill>
                <a:latin typeface="HGP創英角ｺﾞｼｯｸUB" panose="020B0900000000000000" pitchFamily="50" charset="-128"/>
                <a:ea typeface="HGP創英角ｺﾞｼｯｸUB" panose="020B0900000000000000" pitchFamily="50" charset="-128"/>
              </a:rPr>
              <a:t>BookDaoSpringJdbc</a:t>
            </a:r>
            <a:endPar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9" name="正方形/長方形 8"/>
          <p:cNvSpPr/>
          <p:nvPr/>
        </p:nvSpPr>
        <p:spPr bwMode="auto">
          <a:xfrm>
            <a:off x="467544" y="3782942"/>
            <a:ext cx="3432077" cy="360041"/>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データアクセス層</a:t>
            </a:r>
          </a:p>
        </p:txBody>
      </p:sp>
      <p:sp>
        <p:nvSpPr>
          <p:cNvPr id="10" name="フローチャート : 磁気ディスク 9"/>
          <p:cNvSpPr/>
          <p:nvPr/>
        </p:nvSpPr>
        <p:spPr>
          <a:xfrm>
            <a:off x="4841173" y="4754643"/>
            <a:ext cx="2378685" cy="1224136"/>
          </a:xfrm>
          <a:prstGeom prst="flowChartMagneticDisk">
            <a:avLst/>
          </a:prstGeom>
        </p:spPr>
        <p:style>
          <a:lnRef idx="1">
            <a:schemeClr val="dk1"/>
          </a:lnRef>
          <a:fillRef idx="2">
            <a:schemeClr val="dk1"/>
          </a:fillRef>
          <a:effectRef idx="1">
            <a:schemeClr val="dk1"/>
          </a:effectRef>
          <a:fontRef idx="minor">
            <a:schemeClr val="dk1"/>
          </a:fontRef>
        </p:style>
        <p:txBody>
          <a:bodyPr rtlCol="0" anchor="b"/>
          <a:lstStyle/>
          <a:p>
            <a:pPr algn="ctr"/>
            <a:r>
              <a:rPr kumimoji="1" lang="en-US" altLang="ja-JP" sz="1800" dirty="0" err="1" smtClean="0">
                <a:solidFill>
                  <a:schemeClr val="tx1"/>
                </a:solidFill>
                <a:latin typeface="HGP創英角ｺﾞｼｯｸUB" panose="020B0900000000000000" pitchFamily="50" charset="-128"/>
                <a:ea typeface="HGP創英角ｺﾞｼｯｸUB" panose="020B0900000000000000" pitchFamily="50" charset="-128"/>
              </a:rPr>
              <a:t>PostgreSQL</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a:xfrm>
            <a:off x="7537489" y="4168074"/>
            <a:ext cx="1282983" cy="406956"/>
          </a:xfrm>
          <a:prstGeom prst="rect">
            <a:avLst/>
          </a:prstGeom>
          <a:solidFill>
            <a:srgbClr val="CCECFF"/>
          </a:solidFill>
          <a:ln>
            <a:solidFill>
              <a:srgbClr val="00B0F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err="1" smtClean="0">
                <a:latin typeface="HGP創英角ｺﾞｼｯｸUB" panose="020B0900000000000000" pitchFamily="50" charset="-128"/>
                <a:ea typeface="HGP創英角ｺﾞｼｯｸUB" panose="020B0900000000000000" pitchFamily="50" charset="-128"/>
              </a:rPr>
              <a:t>jdbc.properties</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cxnSp>
        <p:nvCxnSpPr>
          <p:cNvPr id="13" name="直線矢印コネクタ 12"/>
          <p:cNvCxnSpPr>
            <a:endCxn id="15" idx="3"/>
          </p:cNvCxnSpPr>
          <p:nvPr/>
        </p:nvCxnSpPr>
        <p:spPr>
          <a:xfrm flipH="1">
            <a:off x="3617543" y="2100336"/>
            <a:ext cx="1522583" cy="3026"/>
          </a:xfrm>
          <a:prstGeom prst="straightConnector1">
            <a:avLst/>
          </a:prstGeom>
          <a:ln w="38100">
            <a:solidFill>
              <a:srgbClr val="0000FF"/>
            </a:solidFill>
            <a:tailEnd type="arrow"/>
          </a:ln>
          <a:effectLst>
            <a:outerShdw blurRad="50800" dist="38100" dir="2700000" algn="tl" rotWithShape="0">
              <a:schemeClr val="bg1">
                <a:alpha val="40000"/>
              </a:schemeClr>
            </a:outerShdw>
          </a:effectLst>
        </p:spPr>
        <p:style>
          <a:lnRef idx="3">
            <a:schemeClr val="dk1"/>
          </a:lnRef>
          <a:fillRef idx="0">
            <a:schemeClr val="dk1"/>
          </a:fillRef>
          <a:effectRef idx="2">
            <a:schemeClr val="dk1"/>
          </a:effectRef>
          <a:fontRef idx="minor">
            <a:schemeClr val="tx1"/>
          </a:fontRef>
        </p:style>
      </p:cxnSp>
      <p:sp>
        <p:nvSpPr>
          <p:cNvPr id="14" name="テキスト ボックス 13"/>
          <p:cNvSpPr txBox="1"/>
          <p:nvPr/>
        </p:nvSpPr>
        <p:spPr>
          <a:xfrm>
            <a:off x="3991255" y="1838726"/>
            <a:ext cx="849918" cy="261610"/>
          </a:xfrm>
          <a:prstGeom prst="rect">
            <a:avLst/>
          </a:prstGeom>
          <a:noFill/>
        </p:spPr>
        <p:txBody>
          <a:bodyPr wrap="square" rtlCol="0">
            <a:spAutoFit/>
          </a:bodyPr>
          <a:lstStyle/>
          <a:p>
            <a:pPr algn="ctr"/>
            <a:r>
              <a:rPr kumimoji="1" lang="en-US" altLang="ja-JP" sz="1100" dirty="0" smtClean="0">
                <a:solidFill>
                  <a:srgbClr val="0000FF"/>
                </a:solidFill>
                <a:latin typeface="HGP創英角ｺﾞｼｯｸUB" panose="020B0900000000000000" pitchFamily="50" charset="-128"/>
                <a:ea typeface="HGP創英角ｺﾞｼｯｸUB" panose="020B0900000000000000" pitchFamily="50" charset="-128"/>
              </a:rPr>
              <a:t>Injection</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5" name="テキスト ボックス 14"/>
          <p:cNvSpPr txBox="1"/>
          <p:nvPr/>
        </p:nvSpPr>
        <p:spPr>
          <a:xfrm>
            <a:off x="2580702" y="1972557"/>
            <a:ext cx="1036841" cy="261610"/>
          </a:xfrm>
          <a:prstGeom prst="rect">
            <a:avLst/>
          </a:prstGeom>
          <a:solidFill>
            <a:srgbClr val="0000FF"/>
          </a:solidFill>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a:t>
            </a:r>
            <a:r>
              <a:rPr kumimoji="1" lang="en-US" altLang="ja-JP" sz="1100" dirty="0" err="1" smtClean="0">
                <a:solidFill>
                  <a:schemeClr val="bg1"/>
                </a:solidFill>
                <a:latin typeface="HGP創英角ｺﾞｼｯｸUB" panose="020B0900000000000000" pitchFamily="50" charset="-128"/>
                <a:ea typeface="HGP創英角ｺﾞｼｯｸUB" panose="020B0900000000000000" pitchFamily="50" charset="-128"/>
              </a:rPr>
              <a:t>Autowiired</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16" name="直線矢印コネクタ 15"/>
          <p:cNvCxnSpPr/>
          <p:nvPr/>
        </p:nvCxnSpPr>
        <p:spPr>
          <a:xfrm>
            <a:off x="5724128" y="3356992"/>
            <a:ext cx="0" cy="1578078"/>
          </a:xfrm>
          <a:prstGeom prst="straightConnector1">
            <a:avLst/>
          </a:prstGeom>
          <a:ln w="57150">
            <a:solidFill>
              <a:schemeClr val="tx1"/>
            </a:solidFill>
            <a:tailEnd type="arrow"/>
          </a:ln>
        </p:spPr>
        <p:style>
          <a:lnRef idx="3">
            <a:schemeClr val="accent5"/>
          </a:lnRef>
          <a:fillRef idx="0">
            <a:schemeClr val="accent5"/>
          </a:fillRef>
          <a:effectRef idx="2">
            <a:schemeClr val="accent5"/>
          </a:effectRef>
          <a:fontRef idx="minor">
            <a:schemeClr val="tx1"/>
          </a:fontRef>
        </p:style>
      </p:cxnSp>
      <p:cxnSp>
        <p:nvCxnSpPr>
          <p:cNvPr id="19" name="直線矢印コネクタ 18"/>
          <p:cNvCxnSpPr/>
          <p:nvPr/>
        </p:nvCxnSpPr>
        <p:spPr>
          <a:xfrm>
            <a:off x="6773067" y="4520608"/>
            <a:ext cx="0" cy="504056"/>
          </a:xfrm>
          <a:prstGeom prst="straightConnector1">
            <a:avLst/>
          </a:prstGeom>
          <a:ln w="38100">
            <a:solidFill>
              <a:schemeClr val="tx1"/>
            </a:solidFill>
            <a:tailEnd type="arrow"/>
          </a:ln>
        </p:spPr>
        <p:style>
          <a:lnRef idx="3">
            <a:schemeClr val="accent4"/>
          </a:lnRef>
          <a:fillRef idx="0">
            <a:schemeClr val="accent4"/>
          </a:fillRef>
          <a:effectRef idx="2">
            <a:schemeClr val="accent4"/>
          </a:effectRef>
          <a:fontRef idx="minor">
            <a:schemeClr val="tx1"/>
          </a:fontRef>
        </p:style>
      </p:cxnSp>
      <p:sp>
        <p:nvSpPr>
          <p:cNvPr id="32" name="正方形/長方形 31"/>
          <p:cNvSpPr/>
          <p:nvPr/>
        </p:nvSpPr>
        <p:spPr>
          <a:xfrm>
            <a:off x="2580702" y="2449271"/>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36" name="正方形/長方形 35"/>
          <p:cNvSpPr/>
          <p:nvPr/>
        </p:nvSpPr>
        <p:spPr>
          <a:xfrm>
            <a:off x="5140126" y="4935070"/>
            <a:ext cx="936450" cy="4056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r>
              <a:rPr kumimoji="1" lang="ja-JP" altLang="en-US" sz="11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TABLE</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40" name="直線矢印コネクタ 39"/>
          <p:cNvCxnSpPr>
            <a:stCxn id="32" idx="2"/>
          </p:cNvCxnSpPr>
          <p:nvPr/>
        </p:nvCxnSpPr>
        <p:spPr>
          <a:xfrm>
            <a:off x="2917911" y="2770910"/>
            <a:ext cx="0" cy="312567"/>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6555506" y="4519425"/>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接続</a:t>
            </a:r>
            <a:endParaRPr kumimoji="1" lang="ja-JP" altLang="en-US" dirty="0">
              <a:latin typeface="HGP創英角ｺﾞｼｯｸUB" panose="020B0900000000000000" pitchFamily="50" charset="-128"/>
              <a:ea typeface="HGP創英角ｺﾞｼｯｸUB" panose="020B0900000000000000" pitchFamily="50" charset="-128"/>
            </a:endParaRPr>
          </a:p>
        </p:txBody>
      </p:sp>
      <p:cxnSp>
        <p:nvCxnSpPr>
          <p:cNvPr id="45" name="直線矢印コネクタ 44"/>
          <p:cNvCxnSpPr>
            <a:stCxn id="12" idx="1"/>
          </p:cNvCxnSpPr>
          <p:nvPr/>
        </p:nvCxnSpPr>
        <p:spPr>
          <a:xfrm flipH="1" flipV="1">
            <a:off x="7046243" y="4370212"/>
            <a:ext cx="491246" cy="134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7536323" y="3914525"/>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接続情報</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0" name="正方形/長方形 59"/>
          <p:cNvSpPr/>
          <p:nvPr/>
        </p:nvSpPr>
        <p:spPr>
          <a:xfrm>
            <a:off x="1619960" y="3083477"/>
            <a:ext cx="2159952" cy="345523"/>
          </a:xfrm>
          <a:prstGeom prst="rect">
            <a:avLst/>
          </a:prstGeo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MapSqlParameterSource</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61" name="直線矢印コネクタ 60"/>
          <p:cNvCxnSpPr>
            <a:stCxn id="60" idx="3"/>
            <a:endCxn id="41" idx="1"/>
          </p:cNvCxnSpPr>
          <p:nvPr/>
        </p:nvCxnSpPr>
        <p:spPr>
          <a:xfrm flipV="1">
            <a:off x="3779912" y="3256238"/>
            <a:ext cx="1741137" cy="1"/>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4101151" y="2980324"/>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引数</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3" name="テキスト ボックス 32"/>
          <p:cNvSpPr txBox="1"/>
          <p:nvPr/>
        </p:nvSpPr>
        <p:spPr>
          <a:xfrm>
            <a:off x="1457591" y="4668284"/>
            <a:ext cx="2848650" cy="1015663"/>
          </a:xfrm>
          <a:prstGeom prst="rect">
            <a:avLst/>
          </a:prstGeom>
          <a:noFill/>
          <a:ln>
            <a:solidFill>
              <a:srgbClr val="FF0000"/>
            </a:solidFill>
          </a:ln>
        </p:spPr>
        <p:txBody>
          <a:bodyPr wrap="square" rtlCol="0">
            <a:spAutoFit/>
          </a:bodyPr>
          <a:lstStyle/>
          <a:p>
            <a:r>
              <a:rPr kumimoji="1" lang="en-US" altLang="ja-JP" sz="2000" dirty="0" err="1" smtClean="0">
                <a:solidFill>
                  <a:srgbClr val="00B0F0"/>
                </a:solidFill>
                <a:latin typeface="HGP創英角ｺﾞｼｯｸUB" panose="020B0900000000000000" pitchFamily="50" charset="-128"/>
                <a:ea typeface="HGP創英角ｺﾞｼｯｸUB" panose="020B0900000000000000" pitchFamily="50" charset="-128"/>
              </a:rPr>
              <a:t>MapParameterSource</a:t>
            </a:r>
            <a:r>
              <a:rPr kumimoji="1"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クラスで登録・更新</a:t>
            </a:r>
            <a:r>
              <a:rPr kumimoji="1" lang="en-US" altLang="ja-JP" sz="2000" dirty="0" smtClean="0">
                <a:solidFill>
                  <a:srgbClr val="00B0F0"/>
                </a:solidFill>
                <a:latin typeface="HGP創英角ｺﾞｼｯｸUB" panose="020B0900000000000000" pitchFamily="50" charset="-128"/>
                <a:ea typeface="HGP創英角ｺﾞｼｯｸUB" panose="020B0900000000000000" pitchFamily="50" charset="-128"/>
              </a:rPr>
              <a:t>SQL</a:t>
            </a:r>
            <a:r>
              <a:rPr kumimoji="1" lang="ja-JP" altLang="en-US" sz="2000" dirty="0" smtClean="0">
                <a:solidFill>
                  <a:srgbClr val="00B0F0"/>
                </a:solidFill>
                <a:latin typeface="HGP創英角ｺﾞｼｯｸUB" panose="020B0900000000000000" pitchFamily="50" charset="-128"/>
                <a:ea typeface="HGP創英角ｺﾞｼｯｸUB" panose="020B0900000000000000" pitchFamily="50" charset="-128"/>
              </a:rPr>
              <a:t>のプレースホルダを設定</a:t>
            </a:r>
            <a:endParaRPr kumimoji="1" lang="ja-JP" altLang="en-US" sz="2000" dirty="0">
              <a:solidFill>
                <a:srgbClr val="00B0F0"/>
              </a:solidFill>
              <a:latin typeface="HGP創英角ｺﾞｼｯｸUB" panose="020B0900000000000000" pitchFamily="50" charset="-128"/>
              <a:ea typeface="HGP創英角ｺﾞｼｯｸUB" panose="020B0900000000000000" pitchFamily="50" charset="-128"/>
            </a:endParaRPr>
          </a:p>
        </p:txBody>
      </p:sp>
      <p:cxnSp>
        <p:nvCxnSpPr>
          <p:cNvPr id="3" name="直線矢印コネクタ 2"/>
          <p:cNvCxnSpPr>
            <a:endCxn id="35" idx="1"/>
          </p:cNvCxnSpPr>
          <p:nvPr/>
        </p:nvCxnSpPr>
        <p:spPr bwMode="auto">
          <a:xfrm flipV="1">
            <a:off x="4306241" y="4191524"/>
            <a:ext cx="991729" cy="476761"/>
          </a:xfrm>
          <a:prstGeom prst="straightConnector1">
            <a:avLst/>
          </a:prstGeom>
          <a:solidFill>
            <a:srgbClr val="0033CC"/>
          </a:solidFill>
          <a:ln w="9525" cap="flat" cmpd="sng" algn="ctr">
            <a:solidFill>
              <a:srgbClr val="FF0000"/>
            </a:solidFill>
            <a:prstDash val="solid"/>
            <a:round/>
            <a:headEnd type="none" w="med" len="med"/>
            <a:tailEnd type="arrow"/>
          </a:ln>
          <a:effectLst/>
        </p:spPr>
      </p:cxnSp>
      <p:sp>
        <p:nvSpPr>
          <p:cNvPr id="41" name="正方形/長方形 40"/>
          <p:cNvSpPr/>
          <p:nvPr/>
        </p:nvSpPr>
        <p:spPr>
          <a:xfrm>
            <a:off x="5521049" y="3083476"/>
            <a:ext cx="2159952" cy="345523"/>
          </a:xfrm>
          <a:prstGeom prst="rect">
            <a:avLst/>
          </a:prstGeo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MapSqlParameterSource</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35" name="角丸四角形 34"/>
          <p:cNvSpPr/>
          <p:nvPr/>
        </p:nvSpPr>
        <p:spPr bwMode="auto">
          <a:xfrm>
            <a:off x="5297970" y="3913292"/>
            <a:ext cx="852317" cy="556463"/>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登録</a:t>
            </a:r>
            <a:r>
              <a:rPr lang="en-US" altLang="ja-JP"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SQL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78" name="角丸四角形 77"/>
          <p:cNvSpPr/>
          <p:nvPr/>
        </p:nvSpPr>
        <p:spPr bwMode="auto">
          <a:xfrm>
            <a:off x="578644" y="3078321"/>
            <a:ext cx="936124" cy="345523"/>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solidFill>
                  <a:sysClr val="windowText" lastClr="000000"/>
                </a:solidFill>
                <a:latin typeface="HGP創英角ｺﾞｼｯｸUB" panose="020B0900000000000000" pitchFamily="50" charset="-128"/>
                <a:ea typeface="HGP創英角ｺﾞｼｯｸUB" panose="020B0900000000000000" pitchFamily="50" charset="-128"/>
              </a:rPr>
              <a:t>登録</a:t>
            </a:r>
            <a:r>
              <a:rPr lang="en-US" altLang="ja-JP"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SQL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7803932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45</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ステップ６</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Ｖａｌｉｄａｔｉｏｎ 実装と</a:t>
            </a:r>
            <a:endParaRPr lang="en-US" altLang="ja-JP" sz="4400" dirty="0" smtClean="0">
              <a:solidFill>
                <a:srgbClr val="99CCFF"/>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日本語</a:t>
            </a:r>
            <a:r>
              <a:rPr lang="ja-JP" altLang="en-US" sz="4400" dirty="0">
                <a:solidFill>
                  <a:srgbClr val="99CCFF"/>
                </a:solidFill>
                <a:latin typeface="HGP創英角ｺﾞｼｯｸUB" panose="020B0900000000000000" pitchFamily="50" charset="-128"/>
                <a:ea typeface="HGP創英角ｺﾞｼｯｸUB" panose="020B0900000000000000" pitchFamily="50" charset="-128"/>
              </a:rPr>
              <a:t>などの対策</a:t>
            </a:r>
            <a:endParaRPr lang="ja-JP" altLang="en-US" sz="80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7340406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ステップ６／実習テーマ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764704"/>
            <a:ext cx="8424936" cy="1368152"/>
          </a:xfrm>
        </p:spPr>
        <p:txBody>
          <a:bodyPr/>
          <a:lstStyle/>
          <a:p>
            <a:pPr marL="57150" indent="0" algn="ctr">
              <a:buNone/>
            </a:pP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Ｖａｌｉｄａｔｉｏｎ 実装と日本語</a:t>
            </a:r>
            <a:r>
              <a:rPr lang="ja-JP" altLang="en-US" sz="3600" dirty="0">
                <a:solidFill>
                  <a:srgbClr val="00B0F0"/>
                </a:solidFill>
                <a:latin typeface="HGP創英角ｺﾞｼｯｸUB" panose="020B0900000000000000" pitchFamily="50" charset="-128"/>
                <a:ea typeface="HGP創英角ｺﾞｼｯｸUB" panose="020B0900000000000000" pitchFamily="50" charset="-128"/>
              </a:rPr>
              <a:t>などの対策</a:t>
            </a:r>
          </a:p>
        </p:txBody>
      </p:sp>
      <p:pic>
        <p:nvPicPr>
          <p:cNvPr id="9" name="図 8"/>
          <p:cNvPicPr>
            <a:picLocks noChangeAspect="1"/>
          </p:cNvPicPr>
          <p:nvPr/>
        </p:nvPicPr>
        <p:blipFill>
          <a:blip r:embed="rId3"/>
          <a:stretch>
            <a:fillRect/>
          </a:stretch>
        </p:blipFill>
        <p:spPr>
          <a:xfrm>
            <a:off x="779564" y="1628800"/>
            <a:ext cx="2905125" cy="1809750"/>
          </a:xfrm>
          <a:prstGeom prst="rect">
            <a:avLst/>
          </a:prstGeom>
        </p:spPr>
      </p:pic>
      <p:pic>
        <p:nvPicPr>
          <p:cNvPr id="11" name="図 10"/>
          <p:cNvPicPr>
            <a:picLocks noChangeAspect="1"/>
          </p:cNvPicPr>
          <p:nvPr/>
        </p:nvPicPr>
        <p:blipFill>
          <a:blip r:embed="rId4"/>
          <a:stretch>
            <a:fillRect/>
          </a:stretch>
        </p:blipFill>
        <p:spPr>
          <a:xfrm>
            <a:off x="3925569" y="3322382"/>
            <a:ext cx="4357688" cy="2714625"/>
          </a:xfrm>
          <a:prstGeom prst="rect">
            <a:avLst/>
          </a:prstGeom>
        </p:spPr>
      </p:pic>
      <p:cxnSp>
        <p:nvCxnSpPr>
          <p:cNvPr id="10" name="直線矢印コネクタ 9"/>
          <p:cNvCxnSpPr>
            <a:stCxn id="13" idx="6"/>
            <a:endCxn id="11" idx="0"/>
          </p:cNvCxnSpPr>
          <p:nvPr/>
        </p:nvCxnSpPr>
        <p:spPr bwMode="auto">
          <a:xfrm>
            <a:off x="3563888" y="2533675"/>
            <a:ext cx="2540525" cy="788707"/>
          </a:xfrm>
          <a:prstGeom prst="bentConnector2">
            <a:avLst/>
          </a:prstGeom>
          <a:ln>
            <a:solidFill>
              <a:srgbClr val="C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14" name="円/楕円 13"/>
          <p:cNvSpPr/>
          <p:nvPr/>
        </p:nvSpPr>
        <p:spPr bwMode="auto">
          <a:xfrm>
            <a:off x="4701077" y="2257701"/>
            <a:ext cx="2806671" cy="551948"/>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バリデーションチェック</a:t>
            </a:r>
          </a:p>
        </p:txBody>
      </p:sp>
      <p:sp>
        <p:nvSpPr>
          <p:cNvPr id="13" name="円/楕円 12"/>
          <p:cNvSpPr/>
          <p:nvPr/>
        </p:nvSpPr>
        <p:spPr bwMode="auto">
          <a:xfrm>
            <a:off x="2160169" y="2257701"/>
            <a:ext cx="1403719" cy="551948"/>
          </a:xfrm>
          <a:prstGeom prst="ellipse">
            <a:avLst/>
          </a:prstGeom>
          <a:solidFill>
            <a:schemeClr val="bg1">
              <a:lumMod val="8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入力誤り</a:t>
            </a:r>
          </a:p>
        </p:txBody>
      </p:sp>
    </p:spTree>
    <p:extLst>
      <p:ext uri="{BB962C8B-B14F-4D97-AF65-F5344CB8AC3E}">
        <p14:creationId xmlns:p14="http://schemas.microsoft.com/office/powerpoint/2010/main" val="20562423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47</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ステップ６／実習項目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196752"/>
            <a:ext cx="8496944" cy="4392488"/>
          </a:xfrm>
        </p:spPr>
        <p:txBody>
          <a:bodyPr/>
          <a:lstStyle/>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日本語</a:t>
            </a:r>
            <a:r>
              <a:rPr lang="ja-JP" altLang="en-US" sz="3200" dirty="0" smtClean="0">
                <a:latin typeface="HGP創英角ｺﾞｼｯｸUB" panose="020B0900000000000000" pitchFamily="50" charset="-128"/>
                <a:ea typeface="HGP創英角ｺﾞｼｯｸUB" panose="020B0900000000000000" pitchFamily="50" charset="-128"/>
              </a:rPr>
              <a:t>とＨＴＭＬエスケープ対策</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smtClean="0">
                <a:latin typeface="HGP創英角ｺﾞｼｯｸUB" panose="020B0900000000000000" pitchFamily="50" charset="-128"/>
                <a:ea typeface="HGP創英角ｺﾞｼｯｸUB" panose="020B0900000000000000" pitchFamily="50" charset="-128"/>
              </a:rPr>
              <a:t>Ｖａｌｉｄａｔｉｏｎの</a:t>
            </a:r>
            <a:r>
              <a:rPr lang="ja-JP" altLang="en-US" sz="3200" dirty="0">
                <a:latin typeface="HGP創英角ｺﾞｼｯｸUB" panose="020B0900000000000000" pitchFamily="50" charset="-128"/>
                <a:ea typeface="HGP創英角ｺﾞｼｯｸUB" panose="020B0900000000000000" pitchFamily="50" charset="-128"/>
              </a:rPr>
              <a:t>ための環境設定</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Ｖａｌｉｄａｔｉｏｎ</a:t>
            </a:r>
            <a:r>
              <a:rPr lang="ja-JP" altLang="en-US" sz="3200" dirty="0" smtClean="0">
                <a:latin typeface="HGP創英角ｺﾞｼｯｸUB" panose="020B0900000000000000" pitchFamily="50" charset="-128"/>
                <a:ea typeface="HGP創英角ｺﾞｼｯｸUB" panose="020B0900000000000000" pitchFamily="50" charset="-128"/>
              </a:rPr>
              <a:t>定義</a:t>
            </a:r>
            <a:r>
              <a:rPr lang="ja-JP" altLang="en-US" sz="3200" dirty="0">
                <a:latin typeface="HGP創英角ｺﾞｼｯｸUB" panose="020B0900000000000000" pitchFamily="50" charset="-128"/>
                <a:ea typeface="HGP創英角ｺﾞｼｯｸUB" panose="020B0900000000000000" pitchFamily="50" charset="-128"/>
              </a:rPr>
              <a:t>とエラーハンドリング</a:t>
            </a:r>
          </a:p>
        </p:txBody>
      </p:sp>
    </p:spTree>
    <p:extLst>
      <p:ext uri="{BB962C8B-B14F-4D97-AF65-F5344CB8AC3E}">
        <p14:creationId xmlns:p14="http://schemas.microsoft.com/office/powerpoint/2010/main" val="38075936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542299674"/>
              </p:ext>
            </p:extLst>
          </p:nvPr>
        </p:nvGraphicFramePr>
        <p:xfrm>
          <a:off x="323528" y="836712"/>
          <a:ext cx="8496945" cy="5342336"/>
        </p:xfrm>
        <a:graphic>
          <a:graphicData uri="http://schemas.openxmlformats.org/drawingml/2006/table">
            <a:tbl>
              <a:tblPr firstRow="1" bandRow="1">
                <a:tableStyleId>{5940675A-B579-460E-94D1-54222C63F5DA}</a:tableStyleId>
              </a:tblPr>
              <a:tblGrid>
                <a:gridCol w="380572"/>
                <a:gridCol w="1347620"/>
                <a:gridCol w="3600400"/>
                <a:gridCol w="3168353"/>
              </a:tblGrid>
              <a:tr h="216024">
                <a:tc>
                  <a:txBody>
                    <a:bodyPr/>
                    <a:lstStyle/>
                    <a:p>
                      <a:pPr algn="ctr"/>
                      <a:r>
                        <a:rPr kumimoji="1" lang="en-US" altLang="ja-JP"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項目</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r>
              <a:tr h="975799">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１</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日本語と</a:t>
                      </a:r>
                      <a:r>
                        <a:rPr kumimoji="1" lang="en-US" altLang="ja-JP" sz="1800" dirty="0" smtClean="0">
                          <a:latin typeface="HGP創英角ｺﾞｼｯｸUB" panose="020B0900000000000000" pitchFamily="50" charset="-128"/>
                          <a:ea typeface="HGP創英角ｺﾞｼｯｸUB" panose="020B0900000000000000" pitchFamily="50" charset="-128"/>
                        </a:rPr>
                        <a:t>HTML</a:t>
                      </a:r>
                      <a:r>
                        <a:rPr kumimoji="1" lang="ja-JP" altLang="en-US" sz="1800" dirty="0" smtClean="0">
                          <a:latin typeface="HGP創英角ｺﾞｼｯｸUB" panose="020B0900000000000000" pitchFamily="50" charset="-128"/>
                          <a:ea typeface="HGP創英角ｺﾞｼｯｸUB" panose="020B0900000000000000" pitchFamily="50" charset="-128"/>
                        </a:rPr>
                        <a:t>ｴｽｹｰﾌﾟ対策</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サーブレット定義ファイル </a:t>
                      </a:r>
                      <a:r>
                        <a:rPr kumimoji="1" lang="en-US" altLang="ja-JP" sz="1800" dirty="0" smtClean="0">
                          <a:latin typeface="HGP創英角ｺﾞｼｯｸUB" panose="020B0900000000000000" pitchFamily="50" charset="-128"/>
                          <a:ea typeface="HGP創英角ｺﾞｼｯｸUB" panose="020B0900000000000000" pitchFamily="50" charset="-128"/>
                        </a:rPr>
                        <a:t>web.xml</a:t>
                      </a:r>
                      <a:r>
                        <a:rPr kumimoji="1" lang="ja-JP" altLang="en-US" sz="1800" dirty="0" smtClean="0">
                          <a:latin typeface="HGP創英角ｺﾞｼｯｸUB" panose="020B0900000000000000" pitchFamily="50" charset="-128"/>
                          <a:ea typeface="HGP創英角ｺﾞｼｯｸUB" panose="020B0900000000000000" pitchFamily="50" charset="-128"/>
                        </a:rPr>
                        <a:t> に設定追加</a:t>
                      </a:r>
                    </a:p>
                  </a:txBody>
                  <a:tcPr>
                    <a:solidFill>
                      <a:schemeClr val="bg1"/>
                    </a:solidFill>
                  </a:tcPr>
                </a:tc>
                <a:tc>
                  <a:txBody>
                    <a:bodyPr/>
                    <a:lstStyle/>
                    <a:p>
                      <a:pPr marL="285750" indent="-285750">
                        <a:buFont typeface="Wingdings" panose="05000000000000000000" pitchFamily="2" charset="2"/>
                        <a:buChar char="l"/>
                      </a:pPr>
                      <a:r>
                        <a:rPr kumimoji="1" lang="ja-JP" altLang="en-US" sz="1800" dirty="0" smtClean="0">
                          <a:latin typeface="HGP創英角ｺﾞｼｯｸUB" panose="020B0900000000000000" pitchFamily="50" charset="-128"/>
                          <a:ea typeface="HGP創英角ｺﾞｼｯｸUB" panose="020B0900000000000000" pitchFamily="50" charset="-128"/>
                        </a:rPr>
                        <a:t>サーブレット定義ファイル </a:t>
                      </a:r>
                      <a:r>
                        <a:rPr kumimoji="1" lang="en-US" altLang="ja-JP" sz="1800" dirty="0" smtClean="0">
                          <a:latin typeface="HGP創英角ｺﾞｼｯｸUB" panose="020B0900000000000000" pitchFamily="50" charset="-128"/>
                          <a:ea typeface="HGP創英角ｺﾞｼｯｸUB" panose="020B0900000000000000" pitchFamily="50" charset="-128"/>
                        </a:rPr>
                        <a:t>web.xml</a:t>
                      </a:r>
                      <a:r>
                        <a:rPr kumimoji="1" lang="ja-JP" altLang="en-US" sz="1800" dirty="0" smtClean="0">
                          <a:latin typeface="HGP創英角ｺﾞｼｯｸUB" panose="020B0900000000000000" pitchFamily="50" charset="-128"/>
                          <a:ea typeface="HGP創英角ｺﾞｼｯｸUB" panose="020B0900000000000000" pitchFamily="50" charset="-128"/>
                        </a:rPr>
                        <a:t>  における設定方法</a:t>
                      </a:r>
                    </a:p>
                  </a:txBody>
                  <a:tcPr>
                    <a:solidFill>
                      <a:schemeClr val="bg1"/>
                    </a:solidFill>
                  </a:tcPr>
                </a:tc>
              </a:tr>
              <a:tr h="1561279">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２</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0" indent="0">
                        <a:buFont typeface="Arial" panose="020B0604020202020204" pitchFamily="34" charset="0"/>
                        <a:buNone/>
                      </a:pPr>
                      <a:r>
                        <a:rPr kumimoji="1" lang="en-US" altLang="ja-JP" sz="1800" dirty="0" smtClean="0">
                          <a:latin typeface="HGP創英角ｺﾞｼｯｸUB" panose="020B0900000000000000" pitchFamily="50" charset="-128"/>
                          <a:ea typeface="HGP創英角ｺﾞｼｯｸUB" panose="020B0900000000000000" pitchFamily="50" charset="-128"/>
                        </a:rPr>
                        <a:t>Validation </a:t>
                      </a:r>
                      <a:r>
                        <a:rPr kumimoji="1" lang="ja-JP" altLang="en-US" sz="1800" dirty="0" smtClean="0">
                          <a:latin typeface="HGP創英角ｺﾞｼｯｸUB" panose="020B0900000000000000" pitchFamily="50" charset="-128"/>
                          <a:ea typeface="HGP創英角ｺﾞｼｯｸUB" panose="020B0900000000000000" pitchFamily="50" charset="-128"/>
                        </a:rPr>
                        <a:t>のための環境設定</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Validation</a:t>
                      </a:r>
                      <a:r>
                        <a:rPr kumimoji="1" lang="ja-JP" altLang="en-US" sz="1800" dirty="0" smtClean="0">
                          <a:latin typeface="HGP創英角ｺﾞｼｯｸUB" panose="020B0900000000000000" pitchFamily="50" charset="-128"/>
                          <a:ea typeface="HGP創英角ｺﾞｼｯｸUB" panose="020B0900000000000000" pitchFamily="50" charset="-128"/>
                        </a:rPr>
                        <a:t> に必要なライブラリを追加</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設定ファイルにメッセージソース登録</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r>
                        <a:rPr kumimoji="1" lang="ja-JP" altLang="en-US" sz="1800" dirty="0" smtClean="0">
                          <a:latin typeface="HGP創英角ｺﾞｼｯｸUB" panose="020B0900000000000000" pitchFamily="50" charset="-128"/>
                          <a:ea typeface="HGP創英角ｺﾞｼｯｸUB" panose="020B0900000000000000" pitchFamily="50" charset="-128"/>
                        </a:rPr>
                        <a:t>メッセージ定義リソースの作成</a:t>
                      </a:r>
                    </a:p>
                  </a:txBody>
                  <a:tcPr>
                    <a:solidFill>
                      <a:schemeClr val="bg1"/>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開発環境構築手順の学習</a:t>
                      </a:r>
                    </a:p>
                  </a:txBody>
                  <a:tcPr>
                    <a:solidFill>
                      <a:schemeClr val="bg1"/>
                    </a:solidFill>
                  </a:tcPr>
                </a:tc>
              </a:tr>
              <a:tr h="2439498">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３</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0" indent="0">
                        <a:buFont typeface="Arial" panose="020B0604020202020204" pitchFamily="34" charset="0"/>
                        <a:buNone/>
                      </a:pPr>
                      <a:r>
                        <a:rPr kumimoji="1" lang="en-US" altLang="ja-JP" sz="1800" dirty="0" err="1" smtClean="0">
                          <a:latin typeface="HGP創英角ｺﾞｼｯｸUB" panose="020B0900000000000000" pitchFamily="50" charset="-128"/>
                          <a:ea typeface="HGP創英角ｺﾞｼｯｸUB" panose="020B0900000000000000" pitchFamily="50" charset="-128"/>
                        </a:rPr>
                        <a:t>Validaion</a:t>
                      </a:r>
                      <a:r>
                        <a:rPr kumimoji="1" lang="ja-JP" altLang="en-US" sz="1800" dirty="0" smtClean="0">
                          <a:latin typeface="HGP創英角ｺﾞｼｯｸUB" panose="020B0900000000000000" pitchFamily="50" charset="-128"/>
                          <a:ea typeface="HGP創英角ｺﾞｼｯｸUB" panose="020B0900000000000000" pitchFamily="50" charset="-128"/>
                        </a:rPr>
                        <a:t>定義とエラーハンドリング</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モデルクラスに</a:t>
                      </a:r>
                      <a:r>
                        <a:rPr kumimoji="1" lang="en-US" altLang="ja-JP" sz="1800" dirty="0" smtClean="0">
                          <a:latin typeface="HGP創英角ｺﾞｼｯｸUB" panose="020B0900000000000000" pitchFamily="50" charset="-128"/>
                          <a:ea typeface="HGP創英角ｺﾞｼｯｸUB" panose="020B0900000000000000" pitchFamily="50" charset="-128"/>
                        </a:rPr>
                        <a:t>Validation</a:t>
                      </a:r>
                      <a:r>
                        <a:rPr kumimoji="1" lang="ja-JP" altLang="en-US" sz="1800" dirty="0" smtClean="0">
                          <a:latin typeface="HGP創英角ｺﾞｼｯｸUB" panose="020B0900000000000000" pitchFamily="50" charset="-128"/>
                          <a:ea typeface="HGP創英角ｺﾞｼｯｸUB" panose="020B0900000000000000" pitchFamily="50" charset="-128"/>
                        </a:rPr>
                        <a:t> 用アノテーションを追加</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コントロールクラスに、</a:t>
                      </a:r>
                      <a:r>
                        <a:rPr kumimoji="1" lang="en-US" altLang="ja-JP" sz="1800" dirty="0" smtClean="0">
                          <a:latin typeface="HGP創英角ｺﾞｼｯｸUB" panose="020B0900000000000000" pitchFamily="50" charset="-128"/>
                          <a:ea typeface="HGP創英角ｺﾞｼｯｸUB" panose="020B0900000000000000" pitchFamily="50" charset="-128"/>
                        </a:rPr>
                        <a:t>Validation </a:t>
                      </a:r>
                      <a:r>
                        <a:rPr kumimoji="1" lang="ja-JP" altLang="en-US" sz="1800" dirty="0" smtClean="0">
                          <a:latin typeface="HGP創英角ｺﾞｼｯｸUB" panose="020B0900000000000000" pitchFamily="50" charset="-128"/>
                          <a:ea typeface="HGP創英角ｺﾞｼｯｸUB" panose="020B0900000000000000" pitchFamily="50" charset="-128"/>
                        </a:rPr>
                        <a:t>実行とエラーハンドリングを実装</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画面</a:t>
                      </a:r>
                      <a:r>
                        <a:rPr kumimoji="1" lang="en-US" altLang="ja-JP" sz="1800" dirty="0" smtClean="0">
                          <a:latin typeface="HGP創英角ｺﾞｼｯｸUB" panose="020B0900000000000000" pitchFamily="50" charset="-128"/>
                          <a:ea typeface="HGP創英角ｺﾞｼｯｸUB" panose="020B0900000000000000" pitchFamily="50" charset="-128"/>
                        </a:rPr>
                        <a:t>JSP</a:t>
                      </a:r>
                      <a:r>
                        <a:rPr kumimoji="1" lang="ja-JP" altLang="en-US" sz="1800" dirty="0" smtClean="0">
                          <a:latin typeface="HGP創英角ｺﾞｼｯｸUB" panose="020B0900000000000000" pitchFamily="50" charset="-128"/>
                          <a:ea typeface="HGP創英角ｺﾞｼｯｸUB" panose="020B0900000000000000" pitchFamily="50" charset="-128"/>
                        </a:rPr>
                        <a:t>にエラーメッセージ表示タグを追加</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Validation</a:t>
                      </a:r>
                      <a:r>
                        <a:rPr kumimoji="1" lang="ja-JP" altLang="en-US" sz="1800" dirty="0" smtClean="0">
                          <a:latin typeface="HGP創英角ｺﾞｼｯｸUB" panose="020B0900000000000000" pitchFamily="50" charset="-128"/>
                          <a:ea typeface="HGP創英角ｺﾞｼｯｸUB" panose="020B0900000000000000" pitchFamily="50" charset="-128"/>
                        </a:rPr>
                        <a:t> 用アノテーションの学習</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Validation</a:t>
                      </a:r>
                      <a:r>
                        <a:rPr kumimoji="1" lang="ja-JP" altLang="en-US" sz="1800" dirty="0" smtClean="0">
                          <a:latin typeface="HGP創英角ｺﾞｼｯｸUB" panose="020B0900000000000000" pitchFamily="50" charset="-128"/>
                          <a:ea typeface="HGP創英角ｺﾞｼｯｸUB" panose="020B0900000000000000" pitchFamily="50" charset="-128"/>
                        </a:rPr>
                        <a:t>実行とエラーハンドリング実装方法の把握</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エラーメッセージを画面（</a:t>
                      </a:r>
                      <a:r>
                        <a:rPr kumimoji="1" lang="en-US" altLang="ja-JP" sz="1800" dirty="0" smtClean="0">
                          <a:latin typeface="HGP創英角ｺﾞｼｯｸUB" panose="020B0900000000000000" pitchFamily="50" charset="-128"/>
                          <a:ea typeface="HGP創英角ｺﾞｼｯｸUB" panose="020B0900000000000000" pitchFamily="50" charset="-128"/>
                        </a:rPr>
                        <a:t>JSP</a:t>
                      </a:r>
                      <a:r>
                        <a:rPr kumimoji="1" lang="ja-JP" altLang="en-US" sz="1800" dirty="0" smtClean="0">
                          <a:latin typeface="HGP創英角ｺﾞｼｯｸUB" panose="020B0900000000000000" pitchFamily="50" charset="-128"/>
                          <a:ea typeface="HGP創英角ｺﾞｼｯｸUB" panose="020B0900000000000000" pitchFamily="50" charset="-128"/>
                        </a:rPr>
                        <a:t>）に出力する方法</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solidFill>
                      <a:schemeClr val="bg1"/>
                    </a:solidFill>
                  </a:tcPr>
                </a:tc>
              </a:tr>
            </a:tbl>
          </a:graphicData>
        </a:graphic>
      </p:graphicFrame>
      <p:sp>
        <p:nvSpPr>
          <p:cNvPr id="5" name="Rectangle 2"/>
          <p:cNvSpPr>
            <a:spLocks noGrp="1" noChangeArrowheads="1"/>
          </p:cNvSpPr>
          <p:nvPr>
            <p:ph type="title"/>
          </p:nvPr>
        </p:nvSpPr>
        <p:spPr>
          <a:xfrm>
            <a:off x="685800" y="0"/>
            <a:ext cx="7620000" cy="609600"/>
          </a:xfrm>
        </p:spPr>
        <p:txBody>
          <a:bodyPr/>
          <a:lstStyle/>
          <a:p>
            <a:pPr eaLnBrk="1" hangingPunct="1"/>
            <a:r>
              <a:rPr lang="ja-JP" altLang="en-US" sz="3600" dirty="0" smtClean="0">
                <a:latin typeface="HGP創英角ｺﾞｼｯｸUB" pitchFamily="50" charset="-128"/>
                <a:ea typeface="HGP創英角ｺﾞｼｯｸUB" pitchFamily="50" charset="-128"/>
              </a:rPr>
              <a:t>ステップ６／実習内容</a:t>
            </a:r>
            <a:endParaRPr lang="en-US" altLang="ja-JP" sz="36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711097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Arial" charset="0"/>
                <a:ea typeface="HGP創英角ｺﾞｼｯｸUB" pitchFamily="50" charset="-128"/>
              </a:rPr>
              <a:t>本研修のゴール</a:t>
            </a:r>
          </a:p>
        </p:txBody>
      </p:sp>
      <p:sp>
        <p:nvSpPr>
          <p:cNvPr id="2052" name="Rectangle 3"/>
          <p:cNvSpPr>
            <a:spLocks noGrp="1" noChangeArrowheads="1"/>
          </p:cNvSpPr>
          <p:nvPr>
            <p:ph type="body" idx="1"/>
          </p:nvPr>
        </p:nvSpPr>
        <p:spPr>
          <a:xfrm>
            <a:off x="395288" y="836612"/>
            <a:ext cx="8353425" cy="5328692"/>
          </a:xfrm>
        </p:spPr>
        <p:txBody>
          <a:bodyPr/>
          <a:lstStyle/>
          <a:p>
            <a:pPr marL="457200" lvl="2" indent="-457200" eaLnBrk="1" hangingPunct="1">
              <a:buFont typeface="Wingdings" panose="05000000000000000000" pitchFamily="2" charset="2"/>
              <a:buChar char="u"/>
            </a:pPr>
            <a:r>
              <a:rPr lang="en-US" altLang="ja-JP" sz="2400" dirty="0" smtClean="0">
                <a:latin typeface="HGP創英角ｺﾞｼｯｸUB" pitchFamily="50" charset="-128"/>
                <a:ea typeface="HGP創英角ｺﾞｼｯｸUB" pitchFamily="50" charset="-128"/>
              </a:rPr>
              <a:t>Eclipse</a:t>
            </a:r>
            <a:r>
              <a:rPr lang="ja-JP" altLang="en-US" sz="2400" dirty="0" smtClean="0">
                <a:latin typeface="HGP創英角ｺﾞｼｯｸUB" pitchFamily="50" charset="-128"/>
                <a:ea typeface="HGP創英角ｺﾞｼｯｸUB" pitchFamily="50" charset="-128"/>
              </a:rPr>
              <a:t> ＋ </a:t>
            </a:r>
            <a:r>
              <a:rPr lang="en-US" altLang="ja-JP" sz="2400" dirty="0" smtClean="0">
                <a:latin typeface="HGP創英角ｺﾞｼｯｸUB" pitchFamily="50" charset="-128"/>
                <a:ea typeface="HGP創英角ｺﾞｼｯｸUB" pitchFamily="50" charset="-128"/>
              </a:rPr>
              <a:t>Spring</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Tool</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Suite</a:t>
            </a:r>
            <a:r>
              <a:rPr lang="ja-JP" altLang="en-US" sz="2400" dirty="0" smtClean="0">
                <a:latin typeface="HGP創英角ｺﾞｼｯｸUB" pitchFamily="50" charset="-128"/>
                <a:ea typeface="HGP創英角ｺﾞｼｯｸUB" pitchFamily="50" charset="-128"/>
              </a:rPr>
              <a:t> ＋ </a:t>
            </a:r>
            <a:r>
              <a:rPr lang="en-US" altLang="ja-JP" sz="2400" dirty="0" smtClean="0">
                <a:latin typeface="HGP創英角ｺﾞｼｯｸUB" pitchFamily="50" charset="-128"/>
                <a:ea typeface="HGP創英角ｺﾞｼｯｸUB" pitchFamily="50" charset="-128"/>
              </a:rPr>
              <a:t>Maven</a:t>
            </a:r>
            <a:r>
              <a:rPr lang="ja-JP" altLang="en-US" sz="2400" dirty="0" smtClean="0">
                <a:latin typeface="HGP創英角ｺﾞｼｯｸUB" pitchFamily="50" charset="-128"/>
                <a:ea typeface="HGP創英角ｺﾞｼｯｸUB" pitchFamily="50" charset="-128"/>
              </a:rPr>
              <a:t> を使用した </a:t>
            </a:r>
            <a:r>
              <a:rPr lang="en-US" altLang="ja-JP" sz="2400" dirty="0" smtClean="0">
                <a:latin typeface="HGP創英角ｺﾞｼｯｸUB" pitchFamily="50" charset="-128"/>
                <a:ea typeface="HGP創英角ｺﾞｼｯｸUB" pitchFamily="50" charset="-128"/>
              </a:rPr>
              <a:t>Web</a:t>
            </a:r>
            <a:r>
              <a:rPr lang="ja-JP" altLang="en-US" sz="2400" dirty="0" smtClean="0">
                <a:latin typeface="HGP創英角ｺﾞｼｯｸUB" pitchFamily="50" charset="-128"/>
                <a:ea typeface="HGP創英角ｺﾞｼｯｸUB" pitchFamily="50" charset="-128"/>
              </a:rPr>
              <a:t>アプリケーション開発環境の構築ができる。</a:t>
            </a:r>
            <a:endParaRPr lang="en-US" altLang="ja-JP" sz="2400" dirty="0" smtClean="0">
              <a:latin typeface="HGP創英角ｺﾞｼｯｸUB" pitchFamily="50" charset="-128"/>
              <a:ea typeface="HGP創英角ｺﾞｼｯｸUB" pitchFamily="50" charset="-128"/>
            </a:endParaRPr>
          </a:p>
          <a:p>
            <a:pPr marL="457200" lvl="2" indent="-457200" eaLnBrk="1" hangingPunct="1">
              <a:buFont typeface="Wingdings" panose="05000000000000000000" pitchFamily="2" charset="2"/>
              <a:buChar char="u"/>
            </a:pPr>
            <a:endParaRPr lang="en-US" altLang="ja-JP" sz="2400" dirty="0" smtClean="0">
              <a:latin typeface="HGP創英角ｺﾞｼｯｸUB" pitchFamily="50" charset="-128"/>
              <a:ea typeface="HGP創英角ｺﾞｼｯｸUB" pitchFamily="50" charset="-128"/>
            </a:endParaRPr>
          </a:p>
          <a:p>
            <a:pPr marL="457200" lvl="2" indent="-457200" eaLnBrk="1" hangingPunct="1">
              <a:buFont typeface="Wingdings" panose="05000000000000000000" pitchFamily="2" charset="2"/>
              <a:buChar char="u"/>
            </a:pPr>
            <a:r>
              <a:rPr lang="en-US" altLang="ja-JP" sz="2400" dirty="0" smtClean="0">
                <a:latin typeface="HGP創英角ｺﾞｼｯｸUB" pitchFamily="50" charset="-128"/>
                <a:ea typeface="HGP創英角ｺﾞｼｯｸUB" pitchFamily="50" charset="-128"/>
              </a:rPr>
              <a:t>Spring</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Framework</a:t>
            </a:r>
            <a:r>
              <a:rPr lang="ja-JP" altLang="en-US" sz="2400" dirty="0" smtClean="0">
                <a:latin typeface="HGP創英角ｺﾞｼｯｸUB" pitchFamily="50" charset="-128"/>
                <a:ea typeface="HGP創英角ｺﾞｼｯｸUB" pitchFamily="50" charset="-128"/>
              </a:rPr>
              <a:t> が提供する以下の機能を利用した開発ができる。</a:t>
            </a:r>
            <a:endParaRPr lang="en-US" altLang="ja-JP" sz="2400" dirty="0" smtClean="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DI </a:t>
            </a:r>
            <a:r>
              <a:rPr lang="ja-JP" altLang="en-US" dirty="0">
                <a:latin typeface="HGP創英角ｺﾞｼｯｸUB" pitchFamily="50" charset="-128"/>
                <a:ea typeface="HGP創英角ｺﾞｼｯｸUB" pitchFamily="50" charset="-128"/>
              </a:rPr>
              <a:t>（</a:t>
            </a:r>
            <a:r>
              <a:rPr lang="en-US" altLang="ja-JP" dirty="0">
                <a:latin typeface="HGP創英角ｺﾞｼｯｸUB" pitchFamily="50" charset="-128"/>
                <a:ea typeface="HGP創英角ｺﾞｼｯｸUB" pitchFamily="50" charset="-128"/>
              </a:rPr>
              <a:t>Dependency Injection </a:t>
            </a:r>
            <a:r>
              <a:rPr lang="ja-JP" altLang="en-US" dirty="0">
                <a:latin typeface="HGP創英角ｺﾞｼｯｸUB" pitchFamily="50" charset="-128"/>
                <a:ea typeface="HGP創英角ｺﾞｼｯｸUB" pitchFamily="50" charset="-128"/>
              </a:rPr>
              <a:t>： 依存性の注入）</a:t>
            </a:r>
          </a:p>
          <a:p>
            <a:pPr marL="914400" lvl="3" indent="-457200"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AOP </a:t>
            </a:r>
            <a:r>
              <a:rPr lang="ja-JP" altLang="en-US" dirty="0">
                <a:latin typeface="HGP創英角ｺﾞｼｯｸUB" pitchFamily="50" charset="-128"/>
                <a:ea typeface="HGP創英角ｺﾞｼｯｸUB" pitchFamily="50" charset="-128"/>
              </a:rPr>
              <a:t>（</a:t>
            </a:r>
            <a:r>
              <a:rPr lang="en-US" altLang="ja-JP" dirty="0">
                <a:latin typeface="HGP創英角ｺﾞｼｯｸUB" pitchFamily="50" charset="-128"/>
                <a:ea typeface="HGP創英角ｺﾞｼｯｸUB" pitchFamily="50" charset="-128"/>
              </a:rPr>
              <a:t>Aspect Oriented Programming </a:t>
            </a:r>
            <a:r>
              <a:rPr lang="ja-JP" altLang="en-US" dirty="0">
                <a:latin typeface="HGP創英角ｺﾞｼｯｸUB" pitchFamily="50" charset="-128"/>
                <a:ea typeface="HGP創英角ｺﾞｼｯｸUB" pitchFamily="50" charset="-128"/>
              </a:rPr>
              <a:t>： アスペクト指向プログラミング ）</a:t>
            </a:r>
          </a:p>
          <a:p>
            <a:pPr marL="914400" lvl="3" indent="-457200"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Spring </a:t>
            </a:r>
            <a:r>
              <a:rPr lang="en-US" altLang="ja-JP" dirty="0">
                <a:latin typeface="HGP創英角ｺﾞｼｯｸUB" pitchFamily="50" charset="-128"/>
                <a:ea typeface="HGP創英角ｺﾞｼｯｸUB" pitchFamily="50" charset="-128"/>
              </a:rPr>
              <a:t>MVC </a:t>
            </a:r>
            <a:r>
              <a:rPr lang="ja-JP" altLang="en-US" dirty="0">
                <a:latin typeface="HGP創英角ｺﾞｼｯｸUB" pitchFamily="50" charset="-128"/>
                <a:ea typeface="HGP創英角ｺﾞｼｯｸUB" pitchFamily="50" charset="-128"/>
              </a:rPr>
              <a:t>（</a:t>
            </a:r>
            <a:r>
              <a:rPr lang="en-US" altLang="ja-JP" dirty="0">
                <a:latin typeface="HGP創英角ｺﾞｼｯｸUB" pitchFamily="50" charset="-128"/>
                <a:ea typeface="HGP創英角ｺﾞｼｯｸUB" pitchFamily="50" charset="-128"/>
              </a:rPr>
              <a:t>Web</a:t>
            </a:r>
            <a:r>
              <a:rPr lang="ja-JP" altLang="en-US" dirty="0" smtClean="0">
                <a:latin typeface="HGP創英角ｺﾞｼｯｸUB" pitchFamily="50" charset="-128"/>
                <a:ea typeface="HGP創英角ｺﾞｼｯｸUB" pitchFamily="50" charset="-128"/>
              </a:rPr>
              <a:t>アプリケーション）</a:t>
            </a:r>
            <a:endParaRPr lang="ja-JP" altLang="en-US" dirty="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a:latin typeface="HGP創英角ｺﾞｼｯｸUB" pitchFamily="50" charset="-128"/>
                <a:ea typeface="HGP創英角ｺﾞｼｯｸUB" pitchFamily="50" charset="-128"/>
              </a:rPr>
              <a:t>Spring</a:t>
            </a:r>
            <a:r>
              <a:rPr lang="ja-JP" altLang="en-US" dirty="0">
                <a:latin typeface="HGP創英角ｺﾞｼｯｸUB" pitchFamily="50" charset="-128"/>
                <a:ea typeface="HGP創英角ｺﾞｼｯｸUB" pitchFamily="50" charset="-128"/>
              </a:rPr>
              <a:t> </a:t>
            </a:r>
            <a:r>
              <a:rPr lang="en-US" altLang="ja-JP" dirty="0">
                <a:latin typeface="HGP創英角ｺﾞｼｯｸUB" pitchFamily="50" charset="-128"/>
                <a:ea typeface="HGP創英角ｺﾞｼｯｸUB" pitchFamily="50" charset="-128"/>
              </a:rPr>
              <a:t>JDBC </a:t>
            </a:r>
            <a:r>
              <a:rPr lang="ja-JP" altLang="en-US" dirty="0" smtClean="0">
                <a:latin typeface="HGP創英角ｺﾞｼｯｸUB" pitchFamily="50" charset="-128"/>
                <a:ea typeface="HGP創英角ｺﾞｼｯｸUB" pitchFamily="50" charset="-128"/>
              </a:rPr>
              <a:t>（</a:t>
            </a:r>
            <a:r>
              <a:rPr lang="en-US" altLang="ja-JP" dirty="0" smtClean="0">
                <a:latin typeface="HGP創英角ｺﾞｼｯｸUB" pitchFamily="50" charset="-128"/>
                <a:ea typeface="HGP創英角ｺﾞｼｯｸUB" pitchFamily="50" charset="-128"/>
              </a:rPr>
              <a:t>DB</a:t>
            </a:r>
            <a:r>
              <a:rPr lang="ja-JP" altLang="en-US" dirty="0" smtClean="0">
                <a:latin typeface="HGP創英角ｺﾞｼｯｸUB" pitchFamily="50" charset="-128"/>
                <a:ea typeface="HGP創英角ｺﾞｼｯｸUB" pitchFamily="50" charset="-128"/>
              </a:rPr>
              <a:t>アクセス）</a:t>
            </a:r>
            <a:endParaRPr lang="ja-JP" altLang="en-US" dirty="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ja-JP" altLang="en-US" dirty="0" smtClean="0">
                <a:latin typeface="HGP創英角ｺﾞｼｯｸUB" pitchFamily="50" charset="-128"/>
                <a:ea typeface="HGP創英角ｺﾞｼｯｸUB" pitchFamily="50" charset="-128"/>
              </a:rPr>
              <a:t>入力</a:t>
            </a:r>
            <a:r>
              <a:rPr lang="ja-JP" altLang="en-US" dirty="0">
                <a:latin typeface="HGP創英角ｺﾞｼｯｸUB" pitchFamily="50" charset="-128"/>
                <a:ea typeface="HGP創英角ｺﾞｼｯｸUB" pitchFamily="50" charset="-128"/>
              </a:rPr>
              <a:t>データの</a:t>
            </a:r>
            <a:r>
              <a:rPr lang="en-US" altLang="ja-JP" dirty="0" smtClean="0">
                <a:latin typeface="HGP創英角ｺﾞｼｯｸUB" pitchFamily="50" charset="-128"/>
                <a:ea typeface="HGP創英角ｺﾞｼｯｸUB" pitchFamily="50" charset="-128"/>
              </a:rPr>
              <a:t>Validation</a:t>
            </a:r>
          </a:p>
          <a:p>
            <a:pPr marL="914400" lvl="3" indent="-457200" eaLnBrk="1" hangingPunct="1">
              <a:buFont typeface="Wingdings" panose="05000000000000000000" pitchFamily="2" charset="2"/>
              <a:buChar char="l"/>
            </a:pPr>
            <a:r>
              <a:rPr lang="ja-JP" altLang="en-US" dirty="0" smtClean="0">
                <a:latin typeface="HGP創英角ｺﾞｼｯｸUB" pitchFamily="50" charset="-128"/>
                <a:ea typeface="HGP創英角ｺﾞｼｯｸUB" pitchFamily="50" charset="-128"/>
              </a:rPr>
              <a:t>その他</a:t>
            </a:r>
            <a:r>
              <a:rPr lang="ja-JP" altLang="en-US" dirty="0">
                <a:latin typeface="HGP創英角ｺﾞｼｯｸUB" pitchFamily="50" charset="-128"/>
                <a:ea typeface="HGP創英角ｺﾞｼｯｸUB" pitchFamily="50" charset="-128"/>
              </a:rPr>
              <a:t>（</a:t>
            </a:r>
            <a:r>
              <a:rPr lang="en-US" altLang="ja-JP" dirty="0">
                <a:latin typeface="HGP創英角ｺﾞｼｯｸUB" pitchFamily="50" charset="-128"/>
                <a:ea typeface="HGP創英角ｺﾞｼｯｸUB" pitchFamily="50" charset="-128"/>
              </a:rPr>
              <a:t>Annotation</a:t>
            </a:r>
            <a:r>
              <a:rPr lang="ja-JP" altLang="en-US" dirty="0" err="1">
                <a:latin typeface="HGP創英角ｺﾞｼｯｸUB" pitchFamily="50" charset="-128"/>
                <a:ea typeface="HGP創英角ｺﾞｼｯｸUB" pitchFamily="50" charset="-128"/>
              </a:rPr>
              <a:t>、</a:t>
            </a:r>
            <a:r>
              <a:rPr lang="en-US" altLang="ja-JP" dirty="0" smtClean="0">
                <a:latin typeface="HGP創英角ｺﾞｼｯｸUB" pitchFamily="50" charset="-128"/>
                <a:ea typeface="HGP創英角ｺﾞｼｯｸUB" pitchFamily="50" charset="-128"/>
              </a:rPr>
              <a:t>Scope</a:t>
            </a:r>
            <a:r>
              <a:rPr lang="ja-JP" altLang="en-US" dirty="0" err="1" smtClean="0">
                <a:latin typeface="HGP創英角ｺﾞｼｯｸUB" pitchFamily="50" charset="-128"/>
                <a:ea typeface="HGP創英角ｺﾞｼｯｸUB" pitchFamily="50" charset="-128"/>
              </a:rPr>
              <a:t>、</a:t>
            </a:r>
            <a:r>
              <a:rPr lang="en-US" altLang="ja-JP" dirty="0" err="1" smtClean="0">
                <a:latin typeface="HGP創英角ｺﾞｼｯｸUB" pitchFamily="50" charset="-128"/>
                <a:ea typeface="HGP創英角ｺﾞｼｯｸUB" pitchFamily="50" charset="-128"/>
              </a:rPr>
              <a:t>Securiy</a:t>
            </a:r>
            <a:r>
              <a:rPr lang="ja-JP" altLang="en-US" dirty="0" err="1" smtClean="0">
                <a:latin typeface="HGP創英角ｺﾞｼｯｸUB" pitchFamily="50" charset="-128"/>
                <a:ea typeface="HGP創英角ｺﾞｼｯｸUB" pitchFamily="50" charset="-128"/>
              </a:rPr>
              <a:t>、</a:t>
            </a:r>
            <a:r>
              <a:rPr lang="en-US" altLang="ja-JP" dirty="0" smtClean="0">
                <a:latin typeface="HGP創英角ｺﾞｼｯｸUB" pitchFamily="50" charset="-128"/>
                <a:ea typeface="HGP創英角ｺﾞｼｯｸUB" pitchFamily="50" charset="-128"/>
              </a:rPr>
              <a:t>Transaction</a:t>
            </a:r>
            <a:r>
              <a:rPr lang="ja-JP" altLang="en-US" dirty="0" err="1" smtClean="0">
                <a:latin typeface="HGP創英角ｺﾞｼｯｸUB" pitchFamily="50" charset="-128"/>
                <a:ea typeface="HGP創英角ｺﾞｼｯｸUB" pitchFamily="50" charset="-128"/>
              </a:rPr>
              <a:t>、</a:t>
            </a:r>
            <a:r>
              <a:rPr lang="en-US" altLang="ja-JP" dirty="0" err="1" smtClean="0">
                <a:latin typeface="HGP創英角ｺﾞｼｯｸUB" pitchFamily="50" charset="-128"/>
                <a:ea typeface="HGP創英角ｺﾞｼｯｸUB" pitchFamily="50" charset="-128"/>
              </a:rPr>
              <a:t>etc</a:t>
            </a:r>
            <a:r>
              <a:rPr lang="ja-JP" altLang="en-US" dirty="0">
                <a:latin typeface="HGP創英角ｺﾞｼｯｸUB" pitchFamily="50" charset="-128"/>
                <a:ea typeface="HGP創英角ｺﾞｼｯｸUB" pitchFamily="50" charset="-128"/>
              </a:rPr>
              <a:t>・・） </a:t>
            </a:r>
            <a:endParaRPr lang="en-US" altLang="ja-JP" sz="1600" dirty="0" smtClean="0">
              <a:latin typeface="HGP創英角ｺﾞｼｯｸUB" pitchFamily="50" charset="-128"/>
              <a:ea typeface="HGP創英角ｺﾞｼｯｸUB" pitchFamily="50" charset="-128"/>
            </a:endParaRPr>
          </a:p>
          <a:p>
            <a:pPr marL="457200" lvl="2" indent="-457200" eaLnBrk="1" hangingPunct="1">
              <a:buFont typeface="Wingdings" panose="05000000000000000000" pitchFamily="2" charset="2"/>
              <a:buChar char="u"/>
            </a:pPr>
            <a:endParaRPr lang="en-US" altLang="ja-JP" sz="2400" dirty="0" smtClean="0">
              <a:latin typeface="HGP創英角ｺﾞｼｯｸUB" pitchFamily="50" charset="-128"/>
              <a:ea typeface="HGP創英角ｺﾞｼｯｸUB" pitchFamily="50" charset="-128"/>
            </a:endParaRPr>
          </a:p>
          <a:p>
            <a:pPr marL="457200" lvl="2" indent="-457200" eaLnBrk="1" hangingPunct="1">
              <a:buFont typeface="Wingdings" panose="05000000000000000000" pitchFamily="2" charset="2"/>
              <a:buChar char="u"/>
            </a:pPr>
            <a:r>
              <a:rPr lang="en-US" altLang="ja-JP" sz="2400" dirty="0" smtClean="0">
                <a:latin typeface="HGP創英角ｺﾞｼｯｸUB" pitchFamily="50" charset="-128"/>
                <a:ea typeface="HGP創英角ｺﾞｼｯｸUB" pitchFamily="50" charset="-128"/>
              </a:rPr>
              <a:t>Spring</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Framework</a:t>
            </a:r>
            <a:r>
              <a:rPr lang="ja-JP" altLang="en-US" sz="2400" dirty="0" smtClean="0">
                <a:latin typeface="HGP創英角ｺﾞｼｯｸUB" pitchFamily="50" charset="-128"/>
                <a:ea typeface="HGP創英角ｺﾞｼｯｸUB" pitchFamily="50" charset="-128"/>
              </a:rPr>
              <a:t> を使用したプログラムの単体試験ができる。</a:t>
            </a:r>
            <a:endParaRPr lang="ja-JP" altLang="en-US" sz="280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dirty="0" smtClean="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3046450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ステップ６／実習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395536" y="1412776"/>
            <a:ext cx="8280920" cy="4176464"/>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400" dirty="0">
                <a:solidFill>
                  <a:schemeClr val="tx1"/>
                </a:solidFill>
                <a:latin typeface="HGP創英角ｺﾞｼｯｸUB" panose="020B0900000000000000" pitchFamily="50" charset="-128"/>
                <a:ea typeface="HGP創英角ｺﾞｼｯｸUB" panose="020B0900000000000000" pitchFamily="50" charset="-128"/>
              </a:rPr>
              <a:t>先ずは</a:t>
            </a: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楽しいコーディング</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a:solidFill>
                  <a:schemeClr val="tx1"/>
                </a:solidFill>
                <a:latin typeface="HGP創英角ｺﾞｼｯｸUB" panose="020B0900000000000000" pitchFamily="50" charset="-128"/>
                <a:ea typeface="HGP創英角ｺﾞｼｯｸUB" panose="020B0900000000000000" pitchFamily="50" charset="-128"/>
              </a:rPr>
              <a:t>を</a:t>
            </a: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行いましょう</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4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36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36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36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STEP06</a:t>
            </a:r>
            <a:endParaRPr lang="ja-JP" altLang="en-US" sz="36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2174626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50</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ステップ６／解説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Ｖａｌｉｄａｔｉｏｎ</a:t>
            </a:r>
            <a:endPar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3821669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51</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ステップ７</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a:solidFill>
                  <a:srgbClr val="99CCFF"/>
                </a:solidFill>
                <a:latin typeface="HGP創英角ｺﾞｼｯｸUB" panose="020B0900000000000000" pitchFamily="50" charset="-128"/>
                <a:ea typeface="HGP創英角ｺﾞｼｯｸUB" panose="020B0900000000000000" pitchFamily="50" charset="-128"/>
              </a:rPr>
              <a:t>例外のハンドリング</a:t>
            </a:r>
            <a:endParaRPr lang="ja-JP" altLang="en-US" sz="80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858978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ステップ７／実習テーマ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908720"/>
            <a:ext cx="8424936" cy="648072"/>
          </a:xfrm>
        </p:spPr>
        <p:txBody>
          <a:bodyPr/>
          <a:lstStyle/>
          <a:p>
            <a:pPr marL="57150" indent="0" algn="ctr">
              <a:buNone/>
            </a:pPr>
            <a:r>
              <a:rPr lang="ja-JP" altLang="en-US" sz="3600" dirty="0">
                <a:solidFill>
                  <a:srgbClr val="00B0F0"/>
                </a:solidFill>
                <a:latin typeface="HGP創英角ｺﾞｼｯｸUB" panose="020B0900000000000000" pitchFamily="50" charset="-128"/>
                <a:ea typeface="HGP創英角ｺﾞｼｯｸUB" panose="020B0900000000000000" pitchFamily="50" charset="-128"/>
              </a:rPr>
              <a:t>例外の</a:t>
            </a: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ハンドリング</a:t>
            </a:r>
            <a:endParaRPr lang="ja-JP" altLang="en-US" sz="3600" dirty="0">
              <a:solidFill>
                <a:srgbClr val="00B0F0"/>
              </a:solidFill>
              <a:latin typeface="HGP創英角ｺﾞｼｯｸUB" panose="020B0900000000000000" pitchFamily="50" charset="-128"/>
              <a:ea typeface="HGP創英角ｺﾞｼｯｸUB" panose="020B0900000000000000" pitchFamily="50" charset="-128"/>
            </a:endParaRPr>
          </a:p>
        </p:txBody>
      </p:sp>
      <p:pic>
        <p:nvPicPr>
          <p:cNvPr id="12" name="図 11"/>
          <p:cNvPicPr>
            <a:picLocks noChangeAspect="1"/>
          </p:cNvPicPr>
          <p:nvPr/>
        </p:nvPicPr>
        <p:blipFill>
          <a:blip r:embed="rId3"/>
          <a:stretch>
            <a:fillRect/>
          </a:stretch>
        </p:blipFill>
        <p:spPr>
          <a:xfrm>
            <a:off x="1835696" y="1779730"/>
            <a:ext cx="5810250" cy="4114800"/>
          </a:xfrm>
          <a:prstGeom prst="rect">
            <a:avLst/>
          </a:prstGeom>
        </p:spPr>
      </p:pic>
    </p:spTree>
    <p:extLst>
      <p:ext uri="{BB962C8B-B14F-4D97-AF65-F5344CB8AC3E}">
        <p14:creationId xmlns:p14="http://schemas.microsoft.com/office/powerpoint/2010/main" val="37410714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53</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ステップ７／実習項目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196752"/>
            <a:ext cx="8496944" cy="4392488"/>
          </a:xfrm>
        </p:spPr>
        <p:txBody>
          <a:bodyPr/>
          <a:lstStyle/>
          <a:p>
            <a:pPr marL="742950" indent="-742950">
              <a:buFont typeface="+mj-lt"/>
              <a:buAutoNum type="arabicPeriod"/>
            </a:pPr>
            <a:r>
              <a:rPr lang="en-US" altLang="ja-JP" sz="3200" dirty="0">
                <a:latin typeface="HGP創英角ｺﾞｼｯｸUB" panose="020B0900000000000000" pitchFamily="50" charset="-128"/>
                <a:ea typeface="HGP創英角ｺﾞｼｯｸUB" panose="020B0900000000000000" pitchFamily="50" charset="-128"/>
              </a:rPr>
              <a:t>Spring</a:t>
            </a:r>
            <a:r>
              <a:rPr lang="ja-JP" altLang="en-US" sz="3200" dirty="0">
                <a:latin typeface="HGP創英角ｺﾞｼｯｸUB" panose="020B0900000000000000" pitchFamily="50" charset="-128"/>
                <a:ea typeface="HGP創英角ｺﾞｼｯｸUB" panose="020B0900000000000000" pitchFamily="50" charset="-128"/>
              </a:rPr>
              <a:t>定義ファイルに例外処理を追加</a:t>
            </a: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例外画面</a:t>
            </a:r>
            <a:r>
              <a:rPr lang="en-US" altLang="ja-JP" sz="3200" dirty="0">
                <a:latin typeface="HGP創英角ｺﾞｼｯｸUB" panose="020B0900000000000000" pitchFamily="50" charset="-128"/>
                <a:ea typeface="HGP創英角ｺﾞｼｯｸUB" panose="020B0900000000000000" pitchFamily="50" charset="-128"/>
              </a:rPr>
              <a:t>JSP</a:t>
            </a:r>
            <a:r>
              <a:rPr lang="ja-JP" altLang="en-US" sz="3200" dirty="0">
                <a:latin typeface="HGP創英角ｺﾞｼｯｸUB" panose="020B0900000000000000" pitchFamily="50" charset="-128"/>
                <a:ea typeface="HGP創英角ｺﾞｼｯｸUB" panose="020B0900000000000000" pitchFamily="50" charset="-128"/>
              </a:rPr>
              <a:t>を</a:t>
            </a:r>
            <a:r>
              <a:rPr lang="ja-JP" altLang="en-US" sz="3200" dirty="0" smtClean="0">
                <a:latin typeface="HGP創英角ｺﾞｼｯｸUB" panose="020B0900000000000000" pitchFamily="50" charset="-128"/>
                <a:ea typeface="HGP創英角ｺﾞｼｯｸUB" panose="020B0900000000000000" pitchFamily="50" charset="-128"/>
              </a:rPr>
              <a:t>追加</a:t>
            </a:r>
            <a:endParaRPr lang="en-US" altLang="ja-JP" sz="32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9705941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68872003"/>
              </p:ext>
            </p:extLst>
          </p:nvPr>
        </p:nvGraphicFramePr>
        <p:xfrm>
          <a:off x="323528" y="1124744"/>
          <a:ext cx="8496944" cy="3015036"/>
        </p:xfrm>
        <a:graphic>
          <a:graphicData uri="http://schemas.openxmlformats.org/drawingml/2006/table">
            <a:tbl>
              <a:tblPr firstRow="1" bandRow="1">
                <a:tableStyleId>{5940675A-B579-460E-94D1-54222C63F5DA}</a:tableStyleId>
              </a:tblPr>
              <a:tblGrid>
                <a:gridCol w="360601"/>
                <a:gridCol w="2015663"/>
                <a:gridCol w="2880320"/>
                <a:gridCol w="3240360"/>
              </a:tblGrid>
              <a:tr h="159035">
                <a:tc>
                  <a:txBody>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a:t>
                      </a:r>
                      <a:endParaRPr kumimoji="1" lang="ja-JP" altLang="en-US"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項目</a:t>
                      </a:r>
                      <a:endParaRPr kumimoji="1" lang="ja-JP" altLang="en-US"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やること</a:t>
                      </a:r>
                      <a:endParaRPr kumimoji="1" lang="ja-JP" altLang="en-US"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r>
              <a:tr h="1324638">
                <a:tc>
                  <a:txBody>
                    <a:bodyPr/>
                    <a:lstStyle/>
                    <a:p>
                      <a:pPr marL="0" indent="0">
                        <a:buFont typeface="Arial" panose="020B0604020202020204" pitchFamily="34" charset="0"/>
                        <a:buNone/>
                      </a:pPr>
                      <a:r>
                        <a:rPr kumimoji="1" lang="ja-JP" altLang="en-US" dirty="0" smtClean="0">
                          <a:latin typeface="HGP創英角ｺﾞｼｯｸUB" panose="020B0900000000000000" pitchFamily="50" charset="-128"/>
                          <a:ea typeface="HGP創英角ｺﾞｼｯｸUB" panose="020B0900000000000000" pitchFamily="50" charset="-128"/>
                        </a:rPr>
                        <a:t>１</a:t>
                      </a:r>
                      <a:endParaRPr kumimoji="1" lang="en-US" altLang="ja-JP"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 typeface="Arial" panose="020B0604020202020204" pitchFamily="34" charset="0"/>
                        <a:buNone/>
                      </a:pPr>
                      <a:r>
                        <a:rPr kumimoji="1" lang="en-US" altLang="ja-JP" dirty="0" smtClean="0">
                          <a:latin typeface="HGP創英角ｺﾞｼｯｸUB" panose="020B0900000000000000" pitchFamily="50" charset="-128"/>
                          <a:ea typeface="HGP創英角ｺﾞｼｯｸUB" panose="020B0900000000000000" pitchFamily="50" charset="-128"/>
                        </a:rPr>
                        <a:t>Spring</a:t>
                      </a:r>
                      <a:r>
                        <a:rPr kumimoji="1" lang="ja-JP" altLang="en-US" dirty="0" smtClean="0">
                          <a:latin typeface="HGP創英角ｺﾞｼｯｸUB" panose="020B0900000000000000" pitchFamily="50" charset="-128"/>
                          <a:ea typeface="HGP創英角ｺﾞｼｯｸUB" panose="020B0900000000000000" pitchFamily="50" charset="-128"/>
                        </a:rPr>
                        <a:t>定義ファイルに例外処理を追加</a:t>
                      </a:r>
                      <a:endParaRPr kumimoji="1" lang="en-US" altLang="ja-JP"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dirty="0" smtClean="0">
                          <a:latin typeface="HGP創英角ｺﾞｼｯｸUB" panose="020B0900000000000000" pitchFamily="50" charset="-128"/>
                          <a:ea typeface="HGP創英角ｺﾞｼｯｸUB" panose="020B0900000000000000" pitchFamily="50" charset="-128"/>
                        </a:rPr>
                        <a:t>Spring</a:t>
                      </a:r>
                      <a:r>
                        <a:rPr kumimoji="1" lang="ja-JP" altLang="en-US" dirty="0" smtClean="0">
                          <a:latin typeface="HGP創英角ｺﾞｼｯｸUB" panose="020B0900000000000000" pitchFamily="50" charset="-128"/>
                          <a:ea typeface="HGP創英角ｺﾞｼｯｸUB" panose="020B0900000000000000" pitchFamily="50" charset="-128"/>
                        </a:rPr>
                        <a:t> 設定ファイルに例外と例外ページのマッピング情報を追加</a:t>
                      </a:r>
                      <a:endParaRPr kumimoji="1" lang="en-US" altLang="ja-JP"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dirty="0" smtClean="0">
                          <a:latin typeface="HGP創英角ｺﾞｼｯｸUB" panose="020B0900000000000000" pitchFamily="50" charset="-128"/>
                          <a:ea typeface="HGP創英角ｺﾞｼｯｸUB" panose="020B0900000000000000" pitchFamily="50" charset="-128"/>
                        </a:rPr>
                        <a:t>Spring</a:t>
                      </a:r>
                      <a:r>
                        <a:rPr kumimoji="1" lang="ja-JP" altLang="en-US" dirty="0" smtClean="0">
                          <a:latin typeface="HGP創英角ｺﾞｼｯｸUB" panose="020B0900000000000000" pitchFamily="50" charset="-128"/>
                          <a:ea typeface="HGP創英角ｺﾞｼｯｸUB" panose="020B0900000000000000" pitchFamily="50" charset="-128"/>
                        </a:rPr>
                        <a:t> 設定ファイルでの例外ハンドリング設定方法の把握</a:t>
                      </a:r>
                      <a:endParaRPr kumimoji="1" lang="en-US" altLang="ja-JP" dirty="0" smtClean="0">
                        <a:latin typeface="HGP創英角ｺﾞｼｯｸUB" panose="020B0900000000000000" pitchFamily="50" charset="-128"/>
                        <a:ea typeface="HGP創英角ｺﾞｼｯｸUB" panose="020B0900000000000000" pitchFamily="50" charset="-128"/>
                      </a:endParaRPr>
                    </a:p>
                  </a:txBody>
                  <a:tcPr/>
                </a:tc>
              </a:tr>
              <a:tr h="1324638">
                <a:tc>
                  <a:txBody>
                    <a:bodyPr/>
                    <a:lstStyle/>
                    <a:p>
                      <a:pPr marL="0" indent="0">
                        <a:buFont typeface="Arial" panose="020B0604020202020204" pitchFamily="34" charset="0"/>
                        <a:buNone/>
                      </a:pPr>
                      <a:r>
                        <a:rPr kumimoji="1" lang="en-US" altLang="ja-JP" dirty="0" smtClean="0">
                          <a:latin typeface="HGP創英角ｺﾞｼｯｸUB" panose="020B0900000000000000" pitchFamily="50" charset="-128"/>
                          <a:ea typeface="HGP創英角ｺﾞｼｯｸUB" panose="020B0900000000000000" pitchFamily="50" charset="-128"/>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dirty="0" smtClean="0">
                          <a:latin typeface="HGP創英角ｺﾞｼｯｸUB" panose="020B0900000000000000" pitchFamily="50" charset="-128"/>
                          <a:ea typeface="HGP創英角ｺﾞｼｯｸUB" panose="020B0900000000000000" pitchFamily="50" charset="-128"/>
                        </a:rPr>
                        <a:t>例外画面</a:t>
                      </a:r>
                      <a:r>
                        <a:rPr kumimoji="1" lang="en-US" altLang="ja-JP" dirty="0" smtClean="0">
                          <a:latin typeface="HGP創英角ｺﾞｼｯｸUB" panose="020B0900000000000000" pitchFamily="50" charset="-128"/>
                          <a:ea typeface="HGP創英角ｺﾞｼｯｸUB" panose="020B0900000000000000" pitchFamily="50" charset="-128"/>
                        </a:rPr>
                        <a:t>JSP</a:t>
                      </a:r>
                      <a:r>
                        <a:rPr kumimoji="1" lang="ja-JP" altLang="en-US" dirty="0" smtClean="0">
                          <a:latin typeface="HGP創英角ｺﾞｼｯｸUB" panose="020B0900000000000000" pitchFamily="50" charset="-128"/>
                          <a:ea typeface="HGP創英角ｺﾞｼｯｸUB" panose="020B0900000000000000" pitchFamily="50" charset="-128"/>
                        </a:rPr>
                        <a:t>を追加</a:t>
                      </a:r>
                      <a:endParaRPr kumimoji="1" lang="en-US" altLang="ja-JP"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dirty="0" smtClean="0">
                          <a:latin typeface="HGP創英角ｺﾞｼｯｸUB" panose="020B0900000000000000" pitchFamily="50" charset="-128"/>
                          <a:ea typeface="HGP創英角ｺﾞｼｯｸUB" panose="020B0900000000000000" pitchFamily="50" charset="-128"/>
                        </a:rPr>
                        <a:t>例外画面</a:t>
                      </a:r>
                      <a:r>
                        <a:rPr kumimoji="1" lang="en-US" altLang="ja-JP" dirty="0" smtClean="0">
                          <a:latin typeface="HGP創英角ｺﾞｼｯｸUB" panose="020B0900000000000000" pitchFamily="50" charset="-128"/>
                          <a:ea typeface="HGP創英角ｺﾞｼｯｸUB" panose="020B0900000000000000" pitchFamily="50" charset="-128"/>
                        </a:rPr>
                        <a:t>JSP</a:t>
                      </a:r>
                      <a:r>
                        <a:rPr kumimoji="1" lang="ja-JP" altLang="en-US" dirty="0" smtClean="0">
                          <a:latin typeface="HGP創英角ｺﾞｼｯｸUB" panose="020B0900000000000000" pitchFamily="50" charset="-128"/>
                          <a:ea typeface="HGP創英角ｺﾞｼｯｸUB" panose="020B0900000000000000" pitchFamily="50" charset="-128"/>
                        </a:rPr>
                        <a:t>の追加</a:t>
                      </a:r>
                      <a:endParaRPr kumimoji="1" lang="en-US" altLang="ja-JP"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dirty="0" smtClean="0">
                          <a:latin typeface="HGP創英角ｺﾞｼｯｸUB" panose="020B0900000000000000" pitchFamily="50" charset="-128"/>
                          <a:ea typeface="HGP創英角ｺﾞｼｯｸUB" panose="020B0900000000000000" pitchFamily="50" charset="-128"/>
                        </a:rPr>
                        <a:t>例外発生時のハンドリングを受けて、エラーメッセージの画面（</a:t>
                      </a:r>
                      <a:r>
                        <a:rPr kumimoji="1" lang="en-US" altLang="ja-JP" dirty="0" smtClean="0">
                          <a:latin typeface="HGP創英角ｺﾞｼｯｸUB" panose="020B0900000000000000" pitchFamily="50" charset="-128"/>
                          <a:ea typeface="HGP創英角ｺﾞｼｯｸUB" panose="020B0900000000000000" pitchFamily="50" charset="-128"/>
                        </a:rPr>
                        <a:t>JSP</a:t>
                      </a:r>
                      <a:r>
                        <a:rPr kumimoji="1" lang="ja-JP" altLang="en-US" dirty="0" smtClean="0">
                          <a:latin typeface="HGP創英角ｺﾞｼｯｸUB" panose="020B0900000000000000" pitchFamily="50" charset="-128"/>
                          <a:ea typeface="HGP創英角ｺﾞｼｯｸUB" panose="020B0900000000000000" pitchFamily="50" charset="-128"/>
                        </a:rPr>
                        <a:t>）出力方法</a:t>
                      </a:r>
                      <a:endParaRPr kumimoji="1" lang="en-US" altLang="ja-JP" dirty="0" smtClean="0">
                        <a:latin typeface="HGP創英角ｺﾞｼｯｸUB" panose="020B0900000000000000" pitchFamily="50" charset="-128"/>
                        <a:ea typeface="HGP創英角ｺﾞｼｯｸUB" panose="020B0900000000000000" pitchFamily="50" charset="-128"/>
                      </a:endParaRPr>
                    </a:p>
                  </a:txBody>
                  <a:tcPr/>
                </a:tc>
              </a:tr>
            </a:tbl>
          </a:graphicData>
        </a:graphic>
      </p:graphicFrame>
      <p:sp>
        <p:nvSpPr>
          <p:cNvPr id="5" name="Rectangle 2"/>
          <p:cNvSpPr>
            <a:spLocks noGrp="1" noChangeArrowheads="1"/>
          </p:cNvSpPr>
          <p:nvPr>
            <p:ph type="title"/>
          </p:nvPr>
        </p:nvSpPr>
        <p:spPr>
          <a:xfrm>
            <a:off x="685800" y="0"/>
            <a:ext cx="7620000" cy="609600"/>
          </a:xfrm>
        </p:spPr>
        <p:txBody>
          <a:bodyPr/>
          <a:lstStyle/>
          <a:p>
            <a:pPr eaLnBrk="1" hangingPunct="1"/>
            <a:r>
              <a:rPr lang="ja-JP" altLang="en-US" sz="3600" dirty="0" smtClean="0">
                <a:latin typeface="HGP創英角ｺﾞｼｯｸUB" pitchFamily="50" charset="-128"/>
                <a:ea typeface="HGP創英角ｺﾞｼｯｸUB" pitchFamily="50" charset="-128"/>
              </a:rPr>
              <a:t>ステップ７／実習内容</a:t>
            </a:r>
            <a:endParaRPr lang="en-US" altLang="ja-JP" sz="36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9333527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ステップ７／実習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395536" y="1412776"/>
            <a:ext cx="8280920" cy="4176464"/>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今回は簡単なので</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先に実習しましょう</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4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36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36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36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STEP07</a:t>
            </a:r>
            <a:endParaRPr lang="ja-JP" altLang="en-US" sz="36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2161375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ステップ７／解説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320480"/>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今回は、簡単な方法、すなわち、「１つの</a:t>
            </a:r>
            <a:r>
              <a:rPr lang="en-US" altLang="ja-JP" dirty="0" smtClean="0">
                <a:solidFill>
                  <a:schemeClr val="tx1"/>
                </a:solidFill>
                <a:latin typeface="HGP創英角ｺﾞｼｯｸUB" panose="020B0900000000000000" pitchFamily="50" charset="-128"/>
                <a:ea typeface="HGP創英角ｺﾞｼｯｸUB" panose="020B0900000000000000" pitchFamily="50" charset="-128"/>
              </a:rPr>
              <a:t>Web</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アプリケーションで共通の例外処理を定義する方法」で例外処理を実装した。</a:t>
            </a:r>
            <a:endParaRPr lang="en-US" altLang="ja-JP" dirty="0" smtClean="0">
              <a:solidFill>
                <a:schemeClr val="tx1"/>
              </a:solidFill>
              <a:latin typeface="HGP創英角ｺﾞｼｯｸUB" panose="020B0900000000000000" pitchFamily="50" charset="-128"/>
              <a:ea typeface="HGP創英角ｺﾞｼｯｸUB" panose="020B0900000000000000" pitchFamily="50" charset="-128"/>
            </a:endParaRPr>
          </a:p>
          <a:p>
            <a:pPr lvl="1" eaLnBrk="1" hangingPunct="1">
              <a:buFont typeface="Wingdings" panose="05000000000000000000" pitchFamily="2" charset="2"/>
              <a:buChar char="Ø"/>
            </a:pP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すなわち、</a:t>
            </a:r>
            <a:r>
              <a:rPr lang="en-US" altLang="ja-JP" dirty="0" smtClean="0">
                <a:solidFill>
                  <a:schemeClr val="tx1"/>
                </a:solidFill>
                <a:latin typeface="HGP創英角ｺﾞｼｯｸUB" panose="020B0900000000000000" pitchFamily="50" charset="-128"/>
                <a:ea typeface="HGP創英角ｺﾞｼｯｸUB" panose="020B0900000000000000" pitchFamily="50" charset="-128"/>
              </a:rPr>
              <a:t>Spring</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dirty="0" smtClean="0">
                <a:solidFill>
                  <a:schemeClr val="tx1"/>
                </a:solidFill>
                <a:latin typeface="HGP創英角ｺﾞｼｯｸUB" panose="020B0900000000000000" pitchFamily="50" charset="-128"/>
                <a:ea typeface="HGP創英角ｺﾞｼｯｸUB" panose="020B0900000000000000" pitchFamily="50" charset="-128"/>
              </a:rPr>
              <a:t>MVC</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 で用意されている </a:t>
            </a:r>
            <a:r>
              <a:rPr lang="en-US" altLang="ja-JP" dirty="0" err="1" smtClean="0">
                <a:solidFill>
                  <a:srgbClr val="00B0F0"/>
                </a:solidFill>
                <a:latin typeface="HGP創英角ｺﾞｼｯｸUB" panose="020B0900000000000000" pitchFamily="50" charset="-128"/>
                <a:ea typeface="HGP創英角ｺﾞｼｯｸUB" panose="020B0900000000000000" pitchFamily="50" charset="-128"/>
              </a:rPr>
              <a:t>SimpleMappingHandlerExceptionResolver</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 クラスを使用した実装。</a:t>
            </a:r>
            <a:endParaRPr lang="en-US" altLang="ja-JP" dirty="0" smtClean="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この他、「</a:t>
            </a:r>
            <a:r>
              <a:rPr lang="en-US" altLang="ja-JP" dirty="0" smtClean="0">
                <a:solidFill>
                  <a:schemeClr val="tx1"/>
                </a:solidFill>
                <a:latin typeface="HGP創英角ｺﾞｼｯｸUB" panose="020B0900000000000000" pitchFamily="50" charset="-128"/>
                <a:ea typeface="HGP創英角ｺﾞｼｯｸUB" panose="020B0900000000000000" pitchFamily="50" charset="-128"/>
              </a:rPr>
              <a:t>Controller</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ごとに例外処理を定義する」方法もある。</a:t>
            </a:r>
            <a:endParaRPr lang="en-US" altLang="ja-JP" dirty="0" smtClean="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5" name="正方形/長方形 4"/>
          <p:cNvSpPr/>
          <p:nvPr/>
        </p:nvSpPr>
        <p:spPr bwMode="auto">
          <a:xfrm>
            <a:off x="467544" y="5613468"/>
            <a:ext cx="8136904" cy="4674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による例外処理の</a:t>
            </a:r>
            <a:r>
              <a:rPr lang="ja-JP" altLang="en-US" sz="16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第</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6</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章</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P237</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P240</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を参照のこと</a:t>
            </a:r>
          </a:p>
        </p:txBody>
      </p:sp>
    </p:spTree>
    <p:extLst>
      <p:ext uri="{BB962C8B-B14F-4D97-AF65-F5344CB8AC3E}">
        <p14:creationId xmlns:p14="http://schemas.microsoft.com/office/powerpoint/2010/main" val="13265255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57</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ステップ８</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a:solidFill>
                  <a:srgbClr val="99CCFF"/>
                </a:solidFill>
                <a:latin typeface="HGP創英角ｺﾞｼｯｸUB" panose="020B0900000000000000" pitchFamily="50" charset="-128"/>
                <a:ea typeface="HGP創英角ｺﾞｼｯｸUB" panose="020B0900000000000000" pitchFamily="50" charset="-128"/>
              </a:rPr>
              <a:t>ＡＯＰ</a:t>
            </a: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に</a:t>
            </a:r>
            <a:r>
              <a:rPr lang="ja-JP" altLang="en-US" sz="4400" dirty="0">
                <a:solidFill>
                  <a:srgbClr val="99CCFF"/>
                </a:solidFill>
                <a:latin typeface="HGP創英角ｺﾞｼｯｸUB" panose="020B0900000000000000" pitchFamily="50" charset="-128"/>
                <a:ea typeface="HGP創英角ｺﾞｼｯｸUB" panose="020B0900000000000000" pitchFamily="50" charset="-128"/>
              </a:rPr>
              <a:t>よる走行ログ出力</a:t>
            </a:r>
            <a:endParaRPr lang="ja-JP" altLang="en-US" sz="80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5723987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ステップ８／実習テーマ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268707"/>
            <a:ext cx="8424936" cy="648072"/>
          </a:xfrm>
        </p:spPr>
        <p:txBody>
          <a:bodyPr/>
          <a:lstStyle/>
          <a:p>
            <a:pPr marL="57150" indent="0" algn="ctr">
              <a:buNone/>
            </a:pPr>
            <a:r>
              <a:rPr lang="ja-JP" altLang="en-US" sz="3600" dirty="0">
                <a:solidFill>
                  <a:srgbClr val="00B0F0"/>
                </a:solidFill>
                <a:latin typeface="HGP創英角ｺﾞｼｯｸUB" panose="020B0900000000000000" pitchFamily="50" charset="-128"/>
                <a:ea typeface="HGP創英角ｺﾞｼｯｸUB" panose="020B0900000000000000" pitchFamily="50" charset="-128"/>
              </a:rPr>
              <a:t>ＡＯＰによる走行ログ出力</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480" y="2132803"/>
            <a:ext cx="8621329" cy="2952381"/>
          </a:xfrm>
          <a:prstGeom prst="rect">
            <a:avLst/>
          </a:prstGeom>
          <a:noFill/>
          <a:ln>
            <a:noFill/>
          </a:ln>
        </p:spPr>
      </p:pic>
    </p:spTree>
    <p:extLst>
      <p:ext uri="{BB962C8B-B14F-4D97-AF65-F5344CB8AC3E}">
        <p14:creationId xmlns:p14="http://schemas.microsoft.com/office/powerpoint/2010/main" val="425922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Arial" charset="0"/>
                <a:ea typeface="HGP創英角ｺﾞｼｯｸUB" pitchFamily="50" charset="-128"/>
              </a:rPr>
              <a:t>今回学習しないこと</a:t>
            </a:r>
          </a:p>
        </p:txBody>
      </p:sp>
      <p:sp>
        <p:nvSpPr>
          <p:cNvPr id="2052" name="Rectangle 3"/>
          <p:cNvSpPr>
            <a:spLocks noGrp="1" noChangeArrowheads="1"/>
          </p:cNvSpPr>
          <p:nvPr>
            <p:ph type="body" idx="1"/>
          </p:nvPr>
        </p:nvSpPr>
        <p:spPr>
          <a:xfrm>
            <a:off x="395288" y="836612"/>
            <a:ext cx="8353425" cy="5400700"/>
          </a:xfrm>
        </p:spPr>
        <p:txBody>
          <a:bodyPr/>
          <a:lstStyle/>
          <a:p>
            <a:pPr marL="457200" lvl="2" indent="-457200" eaLnBrk="1" hangingPunct="1">
              <a:buFont typeface="Wingdings" panose="05000000000000000000" pitchFamily="2" charset="2"/>
              <a:buChar char="u"/>
            </a:pPr>
            <a:r>
              <a:rPr lang="en-US" altLang="ja-JP" sz="2800" dirty="0" smtClean="0">
                <a:latin typeface="HGP創英角ｺﾞｼｯｸUB" pitchFamily="50" charset="-128"/>
                <a:ea typeface="HGP創英角ｺﾞｼｯｸUB" pitchFamily="50" charset="-128"/>
              </a:rPr>
              <a:t>Spring</a:t>
            </a:r>
            <a:r>
              <a:rPr lang="ja-JP" altLang="en-US" sz="2800" dirty="0" smtClean="0">
                <a:latin typeface="HGP創英角ｺﾞｼｯｸUB" pitchFamily="50" charset="-128"/>
                <a:ea typeface="HGP創英角ｺﾞｼｯｸUB" pitchFamily="50" charset="-128"/>
              </a:rPr>
              <a:t> の少し応用的な機能</a:t>
            </a:r>
            <a:endParaRPr lang="en-US" altLang="ja-JP" sz="2800" dirty="0" smtClean="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ja-JP" altLang="en-US" dirty="0" smtClean="0">
                <a:latin typeface="HGP創英角ｺﾞｼｯｸUB" pitchFamily="50" charset="-128"/>
                <a:ea typeface="HGP創英角ｺﾞｼｯｸUB" pitchFamily="50" charset="-128"/>
              </a:rPr>
              <a:t>設定ファイルによる </a:t>
            </a:r>
            <a:r>
              <a:rPr lang="en-US" altLang="ja-JP" dirty="0" smtClean="0">
                <a:latin typeface="HGP創英角ｺﾞｼｯｸUB" pitchFamily="50" charset="-128"/>
                <a:ea typeface="HGP創英角ｺﾞｼｯｸUB" pitchFamily="50" charset="-128"/>
              </a:rPr>
              <a:t>DI</a:t>
            </a:r>
            <a:r>
              <a:rPr lang="ja-JP" altLang="en-US" dirty="0" smtClean="0">
                <a:latin typeface="HGP創英角ｺﾞｼｯｸUB" pitchFamily="50" charset="-128"/>
                <a:ea typeface="HGP創英角ｺﾞｼｯｸUB" pitchFamily="50" charset="-128"/>
              </a:rPr>
              <a:t> と </a:t>
            </a:r>
            <a:r>
              <a:rPr lang="en-US" altLang="ja-JP" dirty="0" smtClean="0">
                <a:latin typeface="HGP創英角ｺﾞｼｯｸUB" pitchFamily="50" charset="-128"/>
                <a:ea typeface="HGP創英角ｺﾞｼｯｸUB" pitchFamily="50" charset="-128"/>
              </a:rPr>
              <a:t>AOP</a:t>
            </a:r>
          </a:p>
          <a:p>
            <a:pPr marL="914400" lvl="3" indent="-457200"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Web</a:t>
            </a:r>
            <a:r>
              <a:rPr lang="ja-JP" altLang="en-US" dirty="0">
                <a:latin typeface="HGP創英角ｺﾞｼｯｸUB" pitchFamily="50" charset="-128"/>
                <a:ea typeface="HGP創英角ｺﾞｼｯｸUB" pitchFamily="50" charset="-128"/>
              </a:rPr>
              <a:t>関連（</a:t>
            </a:r>
            <a:r>
              <a:rPr lang="en-US" altLang="ja-JP" dirty="0">
                <a:latin typeface="HGP創英角ｺﾞｼｯｸUB" pitchFamily="50" charset="-128"/>
                <a:ea typeface="HGP創英角ｺﾞｼｯｸUB" pitchFamily="50" charset="-128"/>
              </a:rPr>
              <a:t>REST</a:t>
            </a:r>
            <a:r>
              <a:rPr lang="ja-JP" altLang="en-US" dirty="0">
                <a:latin typeface="HGP創英角ｺﾞｼｯｸUB" pitchFamily="50" charset="-128"/>
                <a:ea typeface="HGP創英角ｺﾞｼｯｸUB" pitchFamily="50" charset="-128"/>
              </a:rPr>
              <a:t> </a:t>
            </a:r>
            <a:r>
              <a:rPr lang="en-US" altLang="ja-JP" dirty="0">
                <a:latin typeface="HGP創英角ｺﾞｼｯｸUB" pitchFamily="50" charset="-128"/>
                <a:ea typeface="HGP創英角ｺﾞｼｯｸUB" pitchFamily="50" charset="-128"/>
              </a:rPr>
              <a:t>API</a:t>
            </a:r>
            <a:r>
              <a:rPr lang="ja-JP" altLang="en-US" dirty="0" err="1">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ファイルアップロード・ダウンロード等）</a:t>
            </a:r>
            <a:endParaRPr lang="en-US" altLang="ja-JP" dirty="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Web</a:t>
            </a:r>
            <a:r>
              <a:rPr lang="ja-JP" altLang="en-US" dirty="0" smtClean="0">
                <a:latin typeface="HGP創英角ｺﾞｼｯｸUB" pitchFamily="50" charset="-128"/>
                <a:ea typeface="HGP創英角ｺﾞｼｯｸUB" pitchFamily="50" charset="-128"/>
              </a:rPr>
              <a:t>インテグレーション機能 （</a:t>
            </a:r>
            <a:r>
              <a:rPr lang="en-US" altLang="ja-JP" dirty="0" smtClean="0">
                <a:latin typeface="HGP創英角ｺﾞｼｯｸUB" pitchFamily="50" charset="-128"/>
                <a:ea typeface="HGP創英角ｺﾞｼｯｸUB" pitchFamily="50" charset="-128"/>
              </a:rPr>
              <a:t>Spring</a:t>
            </a:r>
            <a:r>
              <a:rPr lang="ja-JP" altLang="en-US" dirty="0" smtClean="0">
                <a:latin typeface="HGP創英角ｺﾞｼｯｸUB" pitchFamily="50" charset="-128"/>
                <a:ea typeface="HGP創英角ｺﾞｼｯｸUB" pitchFamily="50" charset="-128"/>
              </a:rPr>
              <a:t> </a:t>
            </a:r>
            <a:r>
              <a:rPr lang="en-US" altLang="ja-JP" dirty="0" smtClean="0">
                <a:latin typeface="HGP創英角ｺﾞｼｯｸUB" pitchFamily="50" charset="-128"/>
                <a:ea typeface="HGP創英角ｺﾞｼｯｸUB" pitchFamily="50" charset="-128"/>
              </a:rPr>
              <a:t>Web</a:t>
            </a:r>
            <a:r>
              <a:rPr lang="ja-JP" altLang="en-US" dirty="0" smtClean="0">
                <a:latin typeface="HGP創英角ｺﾞｼｯｸUB" pitchFamily="50" charset="-128"/>
                <a:ea typeface="HGP創英角ｺﾞｼｯｸUB" pitchFamily="50" charset="-128"/>
              </a:rPr>
              <a:t> </a:t>
            </a:r>
            <a:r>
              <a:rPr lang="en-US" altLang="ja-JP" dirty="0" smtClean="0">
                <a:latin typeface="HGP創英角ｺﾞｼｯｸUB" pitchFamily="50" charset="-128"/>
                <a:ea typeface="HGP創英角ｺﾞｼｯｸUB" pitchFamily="50" charset="-128"/>
              </a:rPr>
              <a:t>Flow</a:t>
            </a:r>
            <a:r>
              <a:rPr lang="ja-JP" altLang="en-US" dirty="0" smtClean="0">
                <a:latin typeface="HGP創英角ｺﾞｼｯｸUB" pitchFamily="50" charset="-128"/>
                <a:ea typeface="HGP創英角ｺﾞｼｯｸUB" pitchFamily="50" charset="-128"/>
              </a:rPr>
              <a:t> や </a:t>
            </a:r>
            <a:r>
              <a:rPr lang="en-US" altLang="ja-JP" dirty="0" smtClean="0">
                <a:latin typeface="HGP創英角ｺﾞｼｯｸUB" pitchFamily="50" charset="-128"/>
                <a:ea typeface="HGP創英角ｺﾞｼｯｸUB" pitchFamily="50" charset="-128"/>
              </a:rPr>
              <a:t>Struts2</a:t>
            </a:r>
            <a:r>
              <a:rPr lang="ja-JP" altLang="en-US" dirty="0" smtClean="0">
                <a:latin typeface="HGP創英角ｺﾞｼｯｸUB" pitchFamily="50" charset="-128"/>
                <a:ea typeface="HGP創英角ｺﾞｼｯｸUB" pitchFamily="50" charset="-128"/>
              </a:rPr>
              <a:t> との連携）</a:t>
            </a:r>
            <a:endParaRPr lang="ja-JP" altLang="en-US" dirty="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ORM</a:t>
            </a:r>
            <a:r>
              <a:rPr lang="ja-JP" altLang="en-US" dirty="0" smtClean="0">
                <a:latin typeface="HGP創英角ｺﾞｼｯｸUB" pitchFamily="50" charset="-128"/>
                <a:ea typeface="HGP創英角ｺﾞｼｯｸUB" pitchFamily="50" charset="-128"/>
              </a:rPr>
              <a:t>インテグレーション、永続化ライブラリ連携（</a:t>
            </a:r>
            <a:r>
              <a:rPr lang="en-US" altLang="ja-JP" dirty="0" smtClean="0">
                <a:latin typeface="HGP創英角ｺﾞｼｯｸUB" pitchFamily="50" charset="-128"/>
                <a:ea typeface="HGP創英角ｺﾞｼｯｸUB" pitchFamily="50" charset="-128"/>
              </a:rPr>
              <a:t>JPA</a:t>
            </a:r>
            <a:r>
              <a:rPr lang="ja-JP" altLang="en-US" dirty="0" smtClean="0">
                <a:latin typeface="HGP創英角ｺﾞｼｯｸUB" pitchFamily="50" charset="-128"/>
                <a:ea typeface="HGP創英角ｺﾞｼｯｸUB" pitchFamily="50" charset="-128"/>
              </a:rPr>
              <a:t> や </a:t>
            </a:r>
            <a:r>
              <a:rPr lang="en-US" altLang="ja-JP" dirty="0" err="1" smtClean="0">
                <a:latin typeface="HGP創英角ｺﾞｼｯｸUB" pitchFamily="50" charset="-128"/>
                <a:ea typeface="HGP創英角ｺﾞｼｯｸUB" pitchFamily="50" charset="-128"/>
              </a:rPr>
              <a:t>MyBatis</a:t>
            </a:r>
            <a:r>
              <a:rPr lang="ja-JP" altLang="en-US" dirty="0" smtClean="0">
                <a:latin typeface="HGP創英角ｺﾞｼｯｸUB" pitchFamily="50" charset="-128"/>
                <a:ea typeface="HGP創英角ｺﾞｼｯｸUB" pitchFamily="50" charset="-128"/>
              </a:rPr>
              <a:t> との連携）</a:t>
            </a:r>
            <a:endParaRPr lang="en-US" altLang="ja-JP" dirty="0" smtClean="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endParaRPr lang="en-US" altLang="ja-JP" dirty="0" smtClean="0">
              <a:latin typeface="HGP創英角ｺﾞｼｯｸUB" pitchFamily="50" charset="-128"/>
              <a:ea typeface="HGP創英角ｺﾞｼｯｸUB" pitchFamily="50" charset="-128"/>
            </a:endParaRPr>
          </a:p>
          <a:p>
            <a:pPr marL="457200" lvl="2" indent="-457200" eaLnBrk="1" hangingPunct="1">
              <a:buFont typeface="Wingdings" panose="05000000000000000000" pitchFamily="2" charset="2"/>
              <a:buChar char="u"/>
            </a:pPr>
            <a:r>
              <a:rPr lang="en-US" altLang="ja-JP" sz="2800" dirty="0" smtClean="0">
                <a:latin typeface="HGP創英角ｺﾞｼｯｸUB" pitchFamily="50" charset="-128"/>
                <a:ea typeface="HGP創英角ｺﾞｼｯｸUB" pitchFamily="50" charset="-128"/>
              </a:rPr>
              <a:t>Spring4</a:t>
            </a:r>
            <a:r>
              <a:rPr lang="ja-JP" altLang="en-US" sz="2800" dirty="0" smtClean="0">
                <a:latin typeface="HGP創英角ｺﾞｼｯｸUB" pitchFamily="50" charset="-128"/>
                <a:ea typeface="HGP創英角ｺﾞｼｯｸUB" pitchFamily="50" charset="-128"/>
              </a:rPr>
              <a:t> で新たにサポートされたモダンな機能</a:t>
            </a:r>
            <a:endParaRPr lang="en-US" altLang="ja-JP" sz="2800" dirty="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REST</a:t>
            </a:r>
            <a:r>
              <a:rPr lang="ja-JP" altLang="en-US" dirty="0" smtClean="0">
                <a:latin typeface="HGP創英角ｺﾞｼｯｸUB" pitchFamily="50" charset="-128"/>
                <a:ea typeface="HGP創英角ｺﾞｼｯｸUB" pitchFamily="50" charset="-128"/>
              </a:rPr>
              <a:t>機能強化</a:t>
            </a:r>
            <a:endParaRPr lang="en-US" altLang="ja-JP" dirty="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err="1" smtClean="0">
                <a:latin typeface="HGP創英角ｺﾞｼｯｸUB" pitchFamily="50" charset="-128"/>
                <a:ea typeface="HGP創英角ｺﾞｼｯｸUB" pitchFamily="50" charset="-128"/>
              </a:rPr>
              <a:t>WebSocket</a:t>
            </a:r>
            <a:r>
              <a:rPr lang="ja-JP" altLang="en-US" dirty="0" smtClean="0">
                <a:latin typeface="HGP創英角ｺﾞｼｯｸUB" pitchFamily="50" charset="-128"/>
                <a:ea typeface="HGP創英角ｺﾞｼｯｸUB" pitchFamily="50" charset="-128"/>
              </a:rPr>
              <a:t>サポート</a:t>
            </a:r>
            <a:endParaRPr lang="ja-JP" altLang="en-US" dirty="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err="1" smtClean="0">
                <a:latin typeface="HGP創英角ｺﾞｼｯｸUB" pitchFamily="50" charset="-128"/>
                <a:ea typeface="HGP創英角ｺﾞｼｯｸUB" pitchFamily="50" charset="-128"/>
              </a:rPr>
              <a:t>Lamda</a:t>
            </a:r>
            <a:r>
              <a:rPr lang="ja-JP" altLang="en-US" dirty="0" smtClean="0">
                <a:latin typeface="HGP創英角ｺﾞｼｯｸUB" pitchFamily="50" charset="-128"/>
                <a:ea typeface="HGP創英角ｺﾞｼｯｸUB" pitchFamily="50" charset="-128"/>
              </a:rPr>
              <a:t>式サポート</a:t>
            </a:r>
            <a:endParaRPr lang="en-US" altLang="ja-JP" dirty="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a:latin typeface="HGP創英角ｺﾞｼｯｸUB" pitchFamily="50" charset="-128"/>
                <a:ea typeface="HGP創英角ｺﾞｼｯｸUB" pitchFamily="50" charset="-128"/>
              </a:rPr>
              <a:t>Bean Validationn1.1(JSR-349</a:t>
            </a:r>
            <a:r>
              <a:rPr lang="en-US" altLang="ja-JP" dirty="0" smtClean="0">
                <a:latin typeface="HGP創英角ｺﾞｼｯｸUB" pitchFamily="50" charset="-128"/>
                <a:ea typeface="HGP創英角ｺﾞｼｯｸUB" pitchFamily="50" charset="-128"/>
              </a:rPr>
              <a:t>)</a:t>
            </a:r>
            <a:r>
              <a:rPr lang="ja-JP" altLang="en-US" dirty="0" smtClean="0">
                <a:latin typeface="HGP創英角ｺﾞｼｯｸUB" pitchFamily="50" charset="-128"/>
                <a:ea typeface="HGP創英角ｺﾞｼｯｸUB" pitchFamily="50" charset="-128"/>
              </a:rPr>
              <a:t>対応</a:t>
            </a:r>
            <a:endParaRPr lang="en-US" altLang="ja-JP" dirty="0" smtClean="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Java8</a:t>
            </a:r>
            <a:r>
              <a:rPr lang="ja-JP" altLang="en-US" dirty="0" err="1" smtClean="0">
                <a:latin typeface="HGP創英角ｺﾞｼｯｸUB" pitchFamily="50" charset="-128"/>
                <a:ea typeface="HGP創英角ｺﾞｼｯｸUB" pitchFamily="50" charset="-128"/>
              </a:rPr>
              <a:t>、</a:t>
            </a:r>
            <a:r>
              <a:rPr lang="en-US" altLang="ja-JP" dirty="0" smtClean="0">
                <a:latin typeface="HGP創英角ｺﾞｼｯｸUB" pitchFamily="50" charset="-128"/>
                <a:ea typeface="HGP創英角ｺﾞｼｯｸUB" pitchFamily="50" charset="-128"/>
              </a:rPr>
              <a:t>Java</a:t>
            </a:r>
            <a:r>
              <a:rPr lang="ja-JP" altLang="en-US" dirty="0" smtClean="0">
                <a:latin typeface="HGP創英角ｺﾞｼｯｸUB" pitchFamily="50" charset="-128"/>
                <a:ea typeface="HGP創英角ｺﾞｼｯｸUB" pitchFamily="50" charset="-128"/>
              </a:rPr>
              <a:t> </a:t>
            </a:r>
            <a:r>
              <a:rPr lang="en-US" altLang="ja-JP" dirty="0" smtClean="0">
                <a:latin typeface="HGP創英角ｺﾞｼｯｸUB" pitchFamily="50" charset="-128"/>
                <a:ea typeface="HGP創英角ｺﾞｼｯｸUB" pitchFamily="50" charset="-128"/>
              </a:rPr>
              <a:t>EE7</a:t>
            </a:r>
            <a:r>
              <a:rPr lang="ja-JP" altLang="en-US" dirty="0" smtClean="0">
                <a:latin typeface="HGP創英角ｺﾞｼｯｸUB" pitchFamily="50" charset="-128"/>
                <a:ea typeface="HGP創英角ｺﾞｼｯｸUB" pitchFamily="50" charset="-128"/>
              </a:rPr>
              <a:t> 対応</a:t>
            </a:r>
            <a:endParaRPr lang="en-US" altLang="ja-JP" dirty="0" smtClean="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Spring</a:t>
            </a:r>
            <a:r>
              <a:rPr lang="ja-JP" altLang="en-US" dirty="0" smtClean="0">
                <a:latin typeface="HGP創英角ｺﾞｼｯｸUB" pitchFamily="50" charset="-128"/>
                <a:ea typeface="HGP創英角ｺﾞｼｯｸUB" pitchFamily="50" charset="-128"/>
              </a:rPr>
              <a:t> </a:t>
            </a:r>
            <a:r>
              <a:rPr lang="en-US" altLang="ja-JP" dirty="0" smtClean="0">
                <a:latin typeface="HGP創英角ｺﾞｼｯｸUB" pitchFamily="50" charset="-128"/>
                <a:ea typeface="HGP創英角ｺﾞｼｯｸUB" pitchFamily="50" charset="-128"/>
              </a:rPr>
              <a:t>Boot</a:t>
            </a:r>
            <a:r>
              <a:rPr lang="ja-JP" altLang="en-US" dirty="0" smtClean="0">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開発</a:t>
            </a:r>
            <a:r>
              <a:rPr lang="ja-JP" altLang="en-US" dirty="0" smtClean="0">
                <a:latin typeface="HGP創英角ｺﾞｼｯｸUB" pitchFamily="50" charset="-128"/>
                <a:ea typeface="HGP創英角ｺﾞｼｯｸUB" pitchFamily="50" charset="-128"/>
              </a:rPr>
              <a:t>環境の改善、</a:t>
            </a:r>
            <a:r>
              <a:rPr lang="en-US" altLang="ja-JP" dirty="0" smtClean="0">
                <a:latin typeface="HGP創英角ｺﾞｼｯｸUB" pitchFamily="50" charset="-128"/>
                <a:ea typeface="HGP創英角ｺﾞｼｯｸUB" pitchFamily="50" charset="-128"/>
              </a:rPr>
              <a:t>Web</a:t>
            </a:r>
            <a:r>
              <a:rPr lang="ja-JP" altLang="en-US" dirty="0">
                <a:latin typeface="HGP創英角ｺﾞｼｯｸUB" pitchFamily="50" charset="-128"/>
                <a:ea typeface="HGP創英角ｺﾞｼｯｸUB" pitchFamily="50" charset="-128"/>
              </a:rPr>
              <a:t>アプリ</a:t>
            </a:r>
            <a:r>
              <a:rPr lang="ja-JP" altLang="en-US" dirty="0" smtClean="0">
                <a:latin typeface="HGP創英角ｺﾞｼｯｸUB" pitchFamily="50" charset="-128"/>
                <a:ea typeface="HGP創英角ｺﾞｼｯｸUB" pitchFamily="50" charset="-128"/>
              </a:rPr>
              <a:t>を手早く製造できる仕組み）</a:t>
            </a:r>
            <a:endParaRPr lang="en-US" altLang="ja-JP" dirty="0" smtClean="0">
              <a:latin typeface="HGP創英角ｺﾞｼｯｸUB" pitchFamily="50" charset="-128"/>
              <a:ea typeface="HGP創英角ｺﾞｼｯｸUB" pitchFamily="50" charset="-128"/>
            </a:endParaRPr>
          </a:p>
          <a:p>
            <a:pPr marL="914400" lvl="3" indent="-457200" eaLnBrk="1" hangingPunct="1">
              <a:buFont typeface="Wingdings" panose="05000000000000000000" pitchFamily="2" charset="2"/>
              <a:buChar char="l"/>
            </a:pPr>
            <a:r>
              <a:rPr lang="ja-JP" altLang="en-US" dirty="0" smtClean="0">
                <a:latin typeface="HGP創英角ｺﾞｼｯｸUB" pitchFamily="50" charset="-128"/>
                <a:ea typeface="HGP創英角ｺﾞｼｯｸUB" pitchFamily="50" charset="-128"/>
              </a:rPr>
              <a:t>その他・・</a:t>
            </a:r>
            <a:endParaRPr lang="en-US" altLang="ja-JP" dirty="0" smtClean="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895653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ステップ８／実習項目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196752"/>
            <a:ext cx="8496944" cy="4392488"/>
          </a:xfrm>
        </p:spPr>
        <p:txBody>
          <a:bodyPr/>
          <a:lstStyle/>
          <a:p>
            <a:pPr marL="742950" indent="-742950">
              <a:buFont typeface="+mj-lt"/>
              <a:buAutoNum type="arabicPeriod"/>
            </a:pPr>
            <a:r>
              <a:rPr lang="en-US" altLang="ja-JP" sz="3200" dirty="0">
                <a:latin typeface="HGP創英角ｺﾞｼｯｸUB" panose="020B0900000000000000" pitchFamily="50" charset="-128"/>
                <a:ea typeface="HGP創英角ｺﾞｼｯｸUB" panose="020B0900000000000000" pitchFamily="50" charset="-128"/>
              </a:rPr>
              <a:t>AOP</a:t>
            </a:r>
            <a:r>
              <a:rPr lang="ja-JP" altLang="en-US" sz="3200" dirty="0">
                <a:latin typeface="HGP創英角ｺﾞｼｯｸUB" panose="020B0900000000000000" pitchFamily="50" charset="-128"/>
                <a:ea typeface="HGP創英角ｺﾞｼｯｸUB" panose="020B0900000000000000" pitchFamily="50" charset="-128"/>
              </a:rPr>
              <a:t>を利用するための環境設定を</a:t>
            </a:r>
            <a:r>
              <a:rPr lang="ja-JP" altLang="en-US" sz="3200" dirty="0" smtClean="0">
                <a:latin typeface="HGP創英角ｺﾞｼｯｸUB" panose="020B0900000000000000" pitchFamily="50" charset="-128"/>
                <a:ea typeface="HGP創英角ｺﾞｼｯｸUB" panose="020B0900000000000000" pitchFamily="50" charset="-128"/>
              </a:rPr>
              <a:t>行う</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走行ログを出力</a:t>
            </a:r>
            <a:r>
              <a:rPr lang="ja-JP" altLang="en-US" sz="3200" dirty="0" smtClean="0">
                <a:latin typeface="HGP創英角ｺﾞｼｯｸUB" panose="020B0900000000000000" pitchFamily="50" charset="-128"/>
                <a:ea typeface="HGP創英角ｺﾞｼｯｸUB" panose="020B0900000000000000" pitchFamily="50" charset="-128"/>
              </a:rPr>
              <a:t>する</a:t>
            </a:r>
            <a:r>
              <a:rPr lang="en-US" altLang="ja-JP" sz="3200" dirty="0" smtClean="0">
                <a:latin typeface="HGP創英角ｺﾞｼｯｸUB" panose="020B0900000000000000" pitchFamily="50" charset="-128"/>
                <a:ea typeface="HGP創英角ｺﾞｼｯｸUB" panose="020B0900000000000000" pitchFamily="50" charset="-128"/>
              </a:rPr>
              <a:t>Aspect</a:t>
            </a:r>
            <a:r>
              <a:rPr lang="ja-JP" altLang="en-US" sz="3200" dirty="0">
                <a:latin typeface="HGP創英角ｺﾞｼｯｸUB" panose="020B0900000000000000" pitchFamily="50" charset="-128"/>
                <a:ea typeface="HGP創英角ｺﾞｼｯｸUB" panose="020B0900000000000000" pitchFamily="50" charset="-128"/>
              </a:rPr>
              <a:t>クラスを作成</a:t>
            </a:r>
            <a:r>
              <a:rPr lang="ja-JP" altLang="en-US" sz="3200" dirty="0" smtClean="0">
                <a:latin typeface="HGP創英角ｺﾞｼｯｸUB" panose="020B0900000000000000" pitchFamily="50" charset="-128"/>
                <a:ea typeface="HGP創英角ｺﾞｼｯｸUB" panose="020B0900000000000000" pitchFamily="50" charset="-128"/>
              </a:rPr>
              <a:t>する</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sz="32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1804524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54831614"/>
              </p:ext>
            </p:extLst>
          </p:nvPr>
        </p:nvGraphicFramePr>
        <p:xfrm>
          <a:off x="323528" y="1052736"/>
          <a:ext cx="8496945" cy="3960439"/>
        </p:xfrm>
        <a:graphic>
          <a:graphicData uri="http://schemas.openxmlformats.org/drawingml/2006/table">
            <a:tbl>
              <a:tblPr firstRow="1" bandRow="1">
                <a:tableStyleId>{5940675A-B579-460E-94D1-54222C63F5DA}</a:tableStyleId>
              </a:tblPr>
              <a:tblGrid>
                <a:gridCol w="333792"/>
                <a:gridCol w="1826448"/>
                <a:gridCol w="3384376"/>
                <a:gridCol w="2952329"/>
              </a:tblGrid>
              <a:tr h="401741">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項目</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r>
              <a:tr h="2129196">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１</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 typeface="Arial" panose="020B0604020202020204" pitchFamily="34" charset="0"/>
                        <a:buNone/>
                      </a:pPr>
                      <a:r>
                        <a:rPr kumimoji="1" lang="en-US" altLang="ja-JP" sz="1800" dirty="0" smtClean="0">
                          <a:latin typeface="HGP創英角ｺﾞｼｯｸUB" panose="020B0900000000000000" pitchFamily="50" charset="-128"/>
                          <a:ea typeface="HGP創英角ｺﾞｼｯｸUB" panose="020B0900000000000000" pitchFamily="50" charset="-128"/>
                        </a:rPr>
                        <a:t>AOP</a:t>
                      </a:r>
                      <a:r>
                        <a:rPr kumimoji="1" lang="ja-JP" altLang="en-US" sz="1800" dirty="0" smtClean="0">
                          <a:latin typeface="HGP創英角ｺﾞｼｯｸUB" panose="020B0900000000000000" pitchFamily="50" charset="-128"/>
                          <a:ea typeface="HGP創英角ｺﾞｼｯｸUB" panose="020B0900000000000000" pitchFamily="50" charset="-128"/>
                        </a:rPr>
                        <a:t>を利用するための環境設定を行う</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Pom.xml</a:t>
                      </a:r>
                      <a:r>
                        <a:rPr kumimoji="1" lang="ja-JP" altLang="en-US" sz="1800" dirty="0" smtClean="0">
                          <a:latin typeface="HGP創英角ｺﾞｼｯｸUB" panose="020B0900000000000000" pitchFamily="50" charset="-128"/>
                          <a:ea typeface="HGP創英角ｺﾞｼｯｸUB" panose="020B0900000000000000" pitchFamily="50" charset="-128"/>
                        </a:rPr>
                        <a:t> に </a:t>
                      </a:r>
                      <a:r>
                        <a:rPr kumimoji="1" lang="en-US" altLang="ja-JP" sz="1800" dirty="0" smtClean="0">
                          <a:latin typeface="HGP創英角ｺﾞｼｯｸUB" panose="020B0900000000000000" pitchFamily="50" charset="-128"/>
                          <a:ea typeface="HGP創英角ｺﾞｼｯｸUB" panose="020B0900000000000000" pitchFamily="50" charset="-128"/>
                        </a:rPr>
                        <a:t>AOP</a:t>
                      </a:r>
                      <a:r>
                        <a:rPr kumimoji="1" lang="ja-JP" altLang="en-US" sz="1800" dirty="0" smtClean="0">
                          <a:latin typeface="HGP創英角ｺﾞｼｯｸUB" panose="020B0900000000000000" pitchFamily="50" charset="-128"/>
                          <a:ea typeface="HGP創英角ｺﾞｼｯｸUB" panose="020B0900000000000000" pitchFamily="50" charset="-128"/>
                        </a:rPr>
                        <a:t> に必要となるライブラリを追加</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設定ファイルに</a:t>
                      </a:r>
                      <a:r>
                        <a:rPr kumimoji="1" lang="en-US" altLang="ja-JP" sz="1800" dirty="0" smtClean="0">
                          <a:latin typeface="HGP創英角ｺﾞｼｯｸUB" panose="020B0900000000000000" pitchFamily="50" charset="-128"/>
                          <a:ea typeface="HGP創英角ｺﾞｼｯｸUB" panose="020B0900000000000000" pitchFamily="50" charset="-128"/>
                        </a:rPr>
                        <a:t>AOP</a:t>
                      </a:r>
                      <a:r>
                        <a:rPr kumimoji="1" lang="ja-JP" altLang="en-US" sz="1800" dirty="0" smtClean="0">
                          <a:latin typeface="HGP創英角ｺﾞｼｯｸUB" panose="020B0900000000000000" pitchFamily="50" charset="-128"/>
                          <a:ea typeface="HGP創英角ｺﾞｼｯｸUB" panose="020B0900000000000000" pitchFamily="50" charset="-128"/>
                        </a:rPr>
                        <a:t>を使用する設定情報を追加</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1800" dirty="0" smtClean="0">
                          <a:latin typeface="HGP創英角ｺﾞｼｯｸUB" panose="020B0900000000000000" pitchFamily="50" charset="-128"/>
                          <a:ea typeface="HGP創英角ｺﾞｼｯｸUB" panose="020B0900000000000000" pitchFamily="50" charset="-128"/>
                        </a:rPr>
                        <a:t>AOP</a:t>
                      </a:r>
                      <a:r>
                        <a:rPr kumimoji="1" lang="ja-JP" altLang="en-US" sz="1800" dirty="0" smtClean="0">
                          <a:latin typeface="HGP創英角ｺﾞｼｯｸUB" panose="020B0900000000000000" pitchFamily="50" charset="-128"/>
                          <a:ea typeface="HGP創英角ｺﾞｼｯｸUB" panose="020B0900000000000000" pitchFamily="50" charset="-128"/>
                        </a:rPr>
                        <a:t>を利用する場合の環境構築手順の学習</a:t>
                      </a:r>
                    </a:p>
                  </a:txBody>
                  <a:tcPr/>
                </a:tc>
              </a:tr>
              <a:tr h="1429502">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２</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 typeface="Arial" panose="020B0604020202020204" pitchFamily="34" charset="0"/>
                        <a:buNone/>
                      </a:pPr>
                      <a:r>
                        <a:rPr kumimoji="1" lang="ja-JP" altLang="en-US" sz="1800" dirty="0" smtClean="0">
                          <a:latin typeface="HGP創英角ｺﾞｼｯｸUB" panose="020B0900000000000000" pitchFamily="50" charset="-128"/>
                          <a:ea typeface="HGP創英角ｺﾞｼｯｸUB" panose="020B0900000000000000" pitchFamily="50" charset="-128"/>
                        </a:rPr>
                        <a:t>走行ログを出力する </a:t>
                      </a:r>
                      <a:r>
                        <a:rPr kumimoji="1" lang="en-US" altLang="ja-JP" sz="1800" dirty="0" smtClean="0">
                          <a:latin typeface="HGP創英角ｺﾞｼｯｸUB" panose="020B0900000000000000" pitchFamily="50" charset="-128"/>
                          <a:ea typeface="HGP創英角ｺﾞｼｯｸUB" panose="020B0900000000000000" pitchFamily="50" charset="-128"/>
                        </a:rPr>
                        <a:t>Aspect</a:t>
                      </a:r>
                      <a:r>
                        <a:rPr kumimoji="1" lang="ja-JP" altLang="en-US" sz="1800" dirty="0" smtClean="0">
                          <a:latin typeface="HGP創英角ｺﾞｼｯｸUB" panose="020B0900000000000000" pitchFamily="50" charset="-128"/>
                          <a:ea typeface="HGP創英角ｺﾞｼｯｸUB" panose="020B0900000000000000" pitchFamily="50" charset="-128"/>
                        </a:rPr>
                        <a:t>クラスを作成する</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走行ログを出力する</a:t>
                      </a:r>
                      <a:r>
                        <a:rPr kumimoji="1" lang="en-US" altLang="ja-JP" sz="1800" dirty="0" smtClean="0">
                          <a:latin typeface="HGP創英角ｺﾞｼｯｸUB" panose="020B0900000000000000" pitchFamily="50" charset="-128"/>
                          <a:ea typeface="HGP創英角ｺﾞｼｯｸUB" panose="020B0900000000000000" pitchFamily="50" charset="-128"/>
                        </a:rPr>
                        <a:t>Aspect</a:t>
                      </a:r>
                      <a:r>
                        <a:rPr kumimoji="1" lang="ja-JP" altLang="en-US" sz="1800" dirty="0" smtClean="0">
                          <a:latin typeface="HGP創英角ｺﾞｼｯｸUB" panose="020B0900000000000000" pitchFamily="50" charset="-128"/>
                          <a:ea typeface="HGP創英角ｺﾞｼｯｸUB" panose="020B0900000000000000" pitchFamily="50" charset="-128"/>
                        </a:rPr>
                        <a:t>クラスを自作する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285750" indent="-28575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AOP</a:t>
                      </a:r>
                      <a:r>
                        <a:rPr kumimoji="1" lang="ja-JP" altLang="en-US" sz="1800" dirty="0" smtClean="0">
                          <a:latin typeface="HGP創英角ｺﾞｼｯｸUB" panose="020B0900000000000000" pitchFamily="50" charset="-128"/>
                          <a:ea typeface="HGP創英角ｺﾞｼｯｸUB" panose="020B0900000000000000" pitchFamily="50" charset="-128"/>
                        </a:rPr>
                        <a:t>の概要を学習</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AOP</a:t>
                      </a:r>
                      <a:r>
                        <a:rPr kumimoji="1" lang="ja-JP" altLang="en-US" sz="1800" dirty="0" smtClean="0">
                          <a:latin typeface="HGP創英角ｺﾞｼｯｸUB" panose="020B0900000000000000" pitchFamily="50" charset="-128"/>
                          <a:ea typeface="HGP創英角ｺﾞｼｯｸUB" panose="020B0900000000000000" pitchFamily="50" charset="-128"/>
                        </a:rPr>
                        <a:t>の実装方法を把握する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r>
            </a:tbl>
          </a:graphicData>
        </a:graphic>
      </p:graphicFrame>
      <p:sp>
        <p:nvSpPr>
          <p:cNvPr id="5" name="Rectangle 2"/>
          <p:cNvSpPr>
            <a:spLocks noGrp="1" noChangeArrowheads="1"/>
          </p:cNvSpPr>
          <p:nvPr>
            <p:ph type="title"/>
          </p:nvPr>
        </p:nvSpPr>
        <p:spPr>
          <a:xfrm>
            <a:off x="685800" y="0"/>
            <a:ext cx="7620000" cy="609600"/>
          </a:xfrm>
        </p:spPr>
        <p:txBody>
          <a:bodyPr/>
          <a:lstStyle/>
          <a:p>
            <a:pPr eaLnBrk="1" hangingPunct="1"/>
            <a:r>
              <a:rPr lang="ja-JP" altLang="en-US" sz="3600" dirty="0" smtClean="0">
                <a:latin typeface="HGP創英角ｺﾞｼｯｸUB" pitchFamily="50" charset="-128"/>
                <a:ea typeface="HGP創英角ｺﾞｼｯｸUB" pitchFamily="50" charset="-128"/>
              </a:rPr>
              <a:t>ステップ８／実習内容</a:t>
            </a:r>
            <a:endParaRPr lang="en-US" altLang="ja-JP" sz="36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6309860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ステップ８／解説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ＡＯＰ</a:t>
            </a:r>
            <a:endPar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7710099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ステップ８／実習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395536" y="1412776"/>
            <a:ext cx="8280920" cy="4176464"/>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ＡＯＰを体験しましょう</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4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36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36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36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STEP08</a:t>
            </a:r>
            <a:endParaRPr lang="ja-JP" altLang="en-US" sz="36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7451842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63</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ステップ９</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4400" dirty="0" err="1" smtClean="0">
                <a:solidFill>
                  <a:srgbClr val="99CCFF"/>
                </a:solidFill>
                <a:latin typeface="HGP創英角ｺﾞｼｯｸUB" panose="020B0900000000000000" pitchFamily="50" charset="-128"/>
                <a:ea typeface="HGP創英角ｺﾞｼｯｸUB" panose="020B0900000000000000" pitchFamily="50" charset="-128"/>
              </a:rPr>
              <a:t>jUnit</a:t>
            </a:r>
            <a:r>
              <a:rPr lang="en-US" altLang="ja-JP" sz="4400" dirty="0" smtClean="0">
                <a:solidFill>
                  <a:srgbClr val="99CCFF"/>
                </a:solidFill>
                <a:latin typeface="HGP創英角ｺﾞｼｯｸUB" panose="020B0900000000000000" pitchFamily="50" charset="-128"/>
                <a:ea typeface="HGP創英角ｺﾞｼｯｸUB" panose="020B0900000000000000" pitchFamily="50" charset="-128"/>
              </a:rPr>
              <a:t>/Spring/</a:t>
            </a:r>
            <a:r>
              <a:rPr lang="en-US" altLang="ja-JP" sz="4400" dirty="0" err="1" smtClean="0">
                <a:solidFill>
                  <a:srgbClr val="99CCFF"/>
                </a:solidFill>
                <a:latin typeface="HGP創英角ｺﾞｼｯｸUB" panose="020B0900000000000000" pitchFamily="50" charset="-128"/>
                <a:ea typeface="HGP創英角ｺﾞｼｯｸUB" panose="020B0900000000000000" pitchFamily="50" charset="-128"/>
              </a:rPr>
              <a:t>Mockito</a:t>
            </a:r>
            <a:endParaRPr lang="en-US" altLang="ja-JP" sz="4400" dirty="0" smtClean="0">
              <a:solidFill>
                <a:srgbClr val="99CCFF"/>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を</a:t>
            </a:r>
            <a:r>
              <a:rPr lang="ja-JP" altLang="en-US" sz="4400" dirty="0">
                <a:solidFill>
                  <a:srgbClr val="99CCFF"/>
                </a:solidFill>
                <a:latin typeface="HGP創英角ｺﾞｼｯｸUB" panose="020B0900000000000000" pitchFamily="50" charset="-128"/>
                <a:ea typeface="HGP創英角ｺﾞｼｯｸUB" panose="020B0900000000000000" pitchFamily="50" charset="-128"/>
              </a:rPr>
              <a:t>使用したテスト</a:t>
            </a:r>
            <a:endParaRPr lang="ja-JP" altLang="en-US" sz="80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331714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ステップ９／実習テーマ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26480" y="836712"/>
            <a:ext cx="8424936" cy="648072"/>
          </a:xfrm>
        </p:spPr>
        <p:txBody>
          <a:bodyPr/>
          <a:lstStyle/>
          <a:p>
            <a:pPr marL="57150" indent="0" algn="ctr">
              <a:buNone/>
            </a:pPr>
            <a:r>
              <a:rPr lang="en-US" altLang="ja-JP" sz="3600" dirty="0" err="1" smtClean="0">
                <a:solidFill>
                  <a:srgbClr val="00B0F0"/>
                </a:solidFill>
                <a:latin typeface="HGP創英角ｺﾞｼｯｸUB" panose="020B0900000000000000" pitchFamily="50" charset="-128"/>
                <a:ea typeface="HGP創英角ｺﾞｼｯｸUB" panose="020B0900000000000000" pitchFamily="50" charset="-128"/>
              </a:rPr>
              <a:t>jUnit</a:t>
            </a:r>
            <a:r>
              <a:rPr lang="en-US" altLang="ja-JP" sz="3600" dirty="0" smtClean="0">
                <a:solidFill>
                  <a:srgbClr val="00B0F0"/>
                </a:solidFill>
                <a:latin typeface="HGP創英角ｺﾞｼｯｸUB" panose="020B0900000000000000" pitchFamily="50" charset="-128"/>
                <a:ea typeface="HGP創英角ｺﾞｼｯｸUB" panose="020B0900000000000000" pitchFamily="50" charset="-128"/>
              </a:rPr>
              <a:t>/Spring/</a:t>
            </a:r>
            <a:r>
              <a:rPr lang="en-US" altLang="ja-JP" sz="3600" dirty="0" err="1" smtClean="0">
                <a:solidFill>
                  <a:srgbClr val="00B0F0"/>
                </a:solidFill>
                <a:latin typeface="HGP創英角ｺﾞｼｯｸUB" panose="020B0900000000000000" pitchFamily="50" charset="-128"/>
                <a:ea typeface="HGP創英角ｺﾞｼｯｸUB" panose="020B0900000000000000" pitchFamily="50" charset="-128"/>
              </a:rPr>
              <a:t>Mockito</a:t>
            </a:r>
            <a:r>
              <a:rPr lang="ja-JP" altLang="en-US" sz="3600" dirty="0">
                <a:solidFill>
                  <a:srgbClr val="00B0F0"/>
                </a:solidFill>
                <a:latin typeface="HGP創英角ｺﾞｼｯｸUB" panose="020B0900000000000000" pitchFamily="50" charset="-128"/>
                <a:ea typeface="HGP創英角ｺﾞｼｯｸUB" panose="020B0900000000000000" pitchFamily="50" charset="-128"/>
              </a:rPr>
              <a:t>を使用したテスト</a:t>
            </a:r>
          </a:p>
        </p:txBody>
      </p:sp>
      <p:pic>
        <p:nvPicPr>
          <p:cNvPr id="7" name="図 6"/>
          <p:cNvPicPr/>
          <p:nvPr/>
        </p:nvPicPr>
        <p:blipFill>
          <a:blip r:embed="rId3"/>
          <a:stretch>
            <a:fillRect/>
          </a:stretch>
        </p:blipFill>
        <p:spPr>
          <a:xfrm>
            <a:off x="1462405" y="1651471"/>
            <a:ext cx="6219190" cy="4441825"/>
          </a:xfrm>
          <a:prstGeom prst="rect">
            <a:avLst/>
          </a:prstGeom>
        </p:spPr>
      </p:pic>
    </p:spTree>
    <p:extLst>
      <p:ext uri="{BB962C8B-B14F-4D97-AF65-F5344CB8AC3E}">
        <p14:creationId xmlns:p14="http://schemas.microsoft.com/office/powerpoint/2010/main" val="4728899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ステップ９／実習項目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196752"/>
            <a:ext cx="8496944" cy="4392488"/>
          </a:xfrm>
        </p:spPr>
        <p:txBody>
          <a:bodyPr/>
          <a:lstStyle/>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テストのための環境</a:t>
            </a:r>
            <a:r>
              <a:rPr lang="ja-JP" altLang="en-US" sz="3200" dirty="0" smtClean="0">
                <a:latin typeface="HGP創英角ｺﾞｼｯｸUB" panose="020B0900000000000000" pitchFamily="50" charset="-128"/>
                <a:ea typeface="HGP創英角ｺﾞｼｯｸUB" panose="020B0900000000000000" pitchFamily="50" charset="-128"/>
              </a:rPr>
              <a:t>準備</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クラスを個別にテスト</a:t>
            </a:r>
            <a:r>
              <a:rPr lang="ja-JP" altLang="en-US" sz="3200" dirty="0" smtClean="0">
                <a:latin typeface="HGP創英角ｺﾞｼｯｸUB" panose="020B0900000000000000" pitchFamily="50" charset="-128"/>
                <a:ea typeface="HGP創英角ｺﾞｼｯｸUB" panose="020B0900000000000000" pitchFamily="50" charset="-128"/>
              </a:rPr>
              <a:t>する</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カバレッジリポートを出力</a:t>
            </a:r>
            <a:r>
              <a:rPr lang="ja-JP" altLang="en-US" sz="3200" dirty="0" smtClean="0">
                <a:latin typeface="HGP創英角ｺﾞｼｯｸUB" panose="020B0900000000000000" pitchFamily="50" charset="-128"/>
                <a:ea typeface="HGP創英角ｺﾞｼｯｸUB" panose="020B0900000000000000" pitchFamily="50" charset="-128"/>
              </a:rPr>
              <a:t>する</a:t>
            </a:r>
            <a:endParaRPr lang="en-US" altLang="ja-JP" sz="32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Ｗｅｂアプリ全体を一気にテストする</a:t>
            </a:r>
          </a:p>
        </p:txBody>
      </p:sp>
    </p:spTree>
    <p:extLst>
      <p:ext uri="{BB962C8B-B14F-4D97-AF65-F5344CB8AC3E}">
        <p14:creationId xmlns:p14="http://schemas.microsoft.com/office/powerpoint/2010/main" val="35733190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247915566"/>
              </p:ext>
            </p:extLst>
          </p:nvPr>
        </p:nvGraphicFramePr>
        <p:xfrm>
          <a:off x="323528" y="836712"/>
          <a:ext cx="8496943" cy="5256584"/>
        </p:xfrm>
        <a:graphic>
          <a:graphicData uri="http://schemas.openxmlformats.org/drawingml/2006/table">
            <a:tbl>
              <a:tblPr firstRow="1" bandRow="1">
                <a:tableStyleId>{5940675A-B579-460E-94D1-54222C63F5DA}</a:tableStyleId>
              </a:tblPr>
              <a:tblGrid>
                <a:gridCol w="332543"/>
                <a:gridCol w="1179625"/>
                <a:gridCol w="3888432"/>
                <a:gridCol w="3096343"/>
              </a:tblGrid>
              <a:tr h="394379">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項目</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r>
              <a:tr h="1264173">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１</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テストのための環境準備</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テストを実施するために必要なライブラリを追加</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テスト用</a:t>
                      </a: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定義ファイルを作成</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開発環境構築手順の学習</a:t>
                      </a:r>
                    </a:p>
                  </a:txBody>
                  <a:tcPr/>
                </a:tc>
              </a:tr>
              <a:tr h="3598032">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２</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クラスを個別にテストする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342900" indent="-342900">
                        <a:buFont typeface="+mj-ea"/>
                        <a:buAutoNum type="circleNumDbPlain"/>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テストランナー、</a:t>
                      </a:r>
                      <a:r>
                        <a:rPr kumimoji="1" lang="en-US" altLang="ja-JP" sz="1800" dirty="0" err="1" smtClean="0">
                          <a:latin typeface="HGP創英角ｺﾞｼｯｸUB" panose="020B0900000000000000" pitchFamily="50" charset="-128"/>
                          <a:ea typeface="HGP創英角ｺﾞｼｯｸUB" panose="020B0900000000000000" pitchFamily="50" charset="-128"/>
                        </a:rPr>
                        <a:t>Mockito</a:t>
                      </a:r>
                      <a:r>
                        <a:rPr kumimoji="1" lang="ja-JP" altLang="en-US" sz="1800" dirty="0" smtClean="0">
                          <a:latin typeface="HGP創英角ｺﾞｼｯｸUB" panose="020B0900000000000000" pitchFamily="50" charset="-128"/>
                          <a:ea typeface="HGP創英角ｺﾞｼｯｸUB" panose="020B0900000000000000" pitchFamily="50" charset="-128"/>
                        </a:rPr>
                        <a:t>を利用して、書籍一覧</a:t>
                      </a:r>
                      <a:r>
                        <a:rPr kumimoji="1" lang="en-US" altLang="ja-JP" sz="1800" dirty="0" smtClean="0">
                          <a:latin typeface="HGP創英角ｺﾞｼｯｸUB" panose="020B0900000000000000" pitchFamily="50" charset="-128"/>
                          <a:ea typeface="HGP創英角ｺﾞｼｯｸUB" panose="020B0900000000000000" pitchFamily="50" charset="-128"/>
                        </a:rPr>
                        <a:t>DAO</a:t>
                      </a:r>
                      <a:r>
                        <a:rPr kumimoji="1" lang="ja-JP" altLang="en-US" sz="1800" dirty="0" smtClean="0">
                          <a:latin typeface="HGP創英角ｺﾞｼｯｸUB" panose="020B0900000000000000" pitchFamily="50" charset="-128"/>
                          <a:ea typeface="HGP創英角ｺﾞｼｯｸUB" panose="020B0900000000000000" pitchFamily="50" charset="-128"/>
                        </a:rPr>
                        <a:t>クラスのテストコードを作成する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同様に、書籍登録</a:t>
                      </a:r>
                      <a:r>
                        <a:rPr kumimoji="1" lang="en-US" altLang="ja-JP" sz="1800" dirty="0" smtClean="0">
                          <a:latin typeface="HGP創英角ｺﾞｼｯｸUB" panose="020B0900000000000000" pitchFamily="50" charset="-128"/>
                          <a:ea typeface="HGP創英角ｺﾞｼｯｸUB" panose="020B0900000000000000" pitchFamily="50" charset="-128"/>
                        </a:rPr>
                        <a:t>DAO</a:t>
                      </a:r>
                      <a:r>
                        <a:rPr kumimoji="1" lang="ja-JP" altLang="en-US" sz="1800" dirty="0" smtClean="0">
                          <a:latin typeface="HGP創英角ｺﾞｼｯｸUB" panose="020B0900000000000000" pitchFamily="50" charset="-128"/>
                          <a:ea typeface="HGP創英角ｺﾞｼｯｸUB" panose="020B0900000000000000" pitchFamily="50" charset="-128"/>
                        </a:rPr>
                        <a:t>クラスのテストコードを作成する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r>
                        <a:rPr kumimoji="1" lang="en-US" altLang="ja-JP" sz="1800" dirty="0" err="1" smtClean="0">
                          <a:latin typeface="HGP創英角ｺﾞｼｯｸUB" panose="020B0900000000000000" pitchFamily="50" charset="-128"/>
                          <a:ea typeface="HGP創英角ｺﾞｼｯｸUB" panose="020B0900000000000000" pitchFamily="50" charset="-128"/>
                        </a:rPr>
                        <a:t>jUnit</a:t>
                      </a:r>
                      <a:r>
                        <a:rPr kumimoji="1" lang="ja-JP" altLang="en-US" sz="1800" dirty="0" smtClean="0">
                          <a:latin typeface="HGP創英角ｺﾞｼｯｸUB" panose="020B0900000000000000" pitchFamily="50" charset="-128"/>
                          <a:ea typeface="HGP創英角ｺﾞｼｯｸUB" panose="020B0900000000000000" pitchFamily="50" charset="-128"/>
                        </a:rPr>
                        <a:t> を用いてテスト実行してみる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285750" indent="-28575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テストランナーを使用したテストコーディング作法を学習</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en-US" altLang="ja-JP" sz="1800" dirty="0" err="1" smtClean="0">
                          <a:latin typeface="HGP創英角ｺﾞｼｯｸUB" panose="020B0900000000000000" pitchFamily="50" charset="-128"/>
                          <a:ea typeface="HGP創英角ｺﾞｼｯｸUB" panose="020B0900000000000000" pitchFamily="50" charset="-128"/>
                        </a:rPr>
                        <a:t>Mockito</a:t>
                      </a:r>
                      <a:r>
                        <a:rPr kumimoji="1" lang="ja-JP" altLang="en-US" sz="1800" dirty="0" smtClean="0">
                          <a:latin typeface="HGP創英角ｺﾞｼｯｸUB" panose="020B0900000000000000" pitchFamily="50" charset="-128"/>
                          <a:ea typeface="HGP創英角ｺﾞｼｯｸUB" panose="020B0900000000000000" pitchFamily="50" charset="-128"/>
                        </a:rPr>
                        <a:t>によるモックの利用方法の把握</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en-US" altLang="ja-JP" sz="1800" dirty="0" err="1" smtClean="0">
                          <a:latin typeface="HGP創英角ｺﾞｼｯｸUB" panose="020B0900000000000000" pitchFamily="50" charset="-128"/>
                          <a:ea typeface="HGP創英角ｺﾞｼｯｸUB" panose="020B0900000000000000" pitchFamily="50" charset="-128"/>
                        </a:rPr>
                        <a:t>jUnit</a:t>
                      </a:r>
                      <a:r>
                        <a:rPr kumimoji="1" lang="ja-JP" altLang="en-US" sz="1800" dirty="0" smtClean="0">
                          <a:latin typeface="HGP創英角ｺﾞｼｯｸUB" panose="020B0900000000000000" pitchFamily="50" charset="-128"/>
                          <a:ea typeface="HGP創英角ｺﾞｼｯｸUB" panose="020B0900000000000000" pitchFamily="50" charset="-128"/>
                        </a:rPr>
                        <a:t>や</a:t>
                      </a:r>
                      <a:r>
                        <a:rPr kumimoji="1" lang="en-US" altLang="ja-JP" sz="1800" dirty="0" err="1" smtClean="0">
                          <a:latin typeface="HGP創英角ｺﾞｼｯｸUB" panose="020B0900000000000000" pitchFamily="50" charset="-128"/>
                          <a:ea typeface="HGP創英角ｺﾞｼｯｸUB" panose="020B0900000000000000" pitchFamily="50" charset="-128"/>
                        </a:rPr>
                        <a:t>Mockito</a:t>
                      </a:r>
                      <a:r>
                        <a:rPr kumimoji="1" lang="ja-JP" altLang="en-US" sz="1800" dirty="0" smtClean="0">
                          <a:latin typeface="HGP創英角ｺﾞｼｯｸUB" panose="020B0900000000000000" pitchFamily="50" charset="-128"/>
                          <a:ea typeface="HGP創英角ｺﾞｼｯｸUB" panose="020B0900000000000000" pitchFamily="50" charset="-128"/>
                        </a:rPr>
                        <a:t>のテスト診断コードの習得</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ja-JP" altLang="en-US" sz="1800" dirty="0" err="1" smtClean="0">
                          <a:latin typeface="HGP創英角ｺﾞｼｯｸUB" panose="020B0900000000000000" pitchFamily="50" charset="-128"/>
                          <a:ea typeface="HGP創英角ｺﾞｼｯｸUB" panose="020B0900000000000000" pitchFamily="50" charset="-128"/>
                        </a:rPr>
                        <a:t>ｊ</a:t>
                      </a:r>
                      <a:r>
                        <a:rPr kumimoji="1" lang="en-US" altLang="ja-JP" sz="1800" dirty="0" smtClean="0">
                          <a:latin typeface="HGP創英角ｺﾞｼｯｸUB" panose="020B0900000000000000" pitchFamily="50" charset="-128"/>
                          <a:ea typeface="HGP創英角ｺﾞｼｯｸUB" panose="020B0900000000000000" pitchFamily="50" charset="-128"/>
                        </a:rPr>
                        <a:t>Unit</a:t>
                      </a:r>
                      <a:r>
                        <a:rPr kumimoji="1" lang="ja-JP" altLang="en-US" sz="1800" dirty="0" smtClean="0">
                          <a:latin typeface="HGP創英角ｺﾞｼｯｸUB" panose="020B0900000000000000" pitchFamily="50" charset="-128"/>
                          <a:ea typeface="HGP創英角ｺﾞｼｯｸUB" panose="020B0900000000000000" pitchFamily="50" charset="-128"/>
                        </a:rPr>
                        <a:t> を使用したテスト実行方法</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r>
            </a:tbl>
          </a:graphicData>
        </a:graphic>
      </p:graphicFrame>
      <p:sp>
        <p:nvSpPr>
          <p:cNvPr id="5" name="Rectangle 2"/>
          <p:cNvSpPr>
            <a:spLocks noGrp="1" noChangeArrowheads="1"/>
          </p:cNvSpPr>
          <p:nvPr>
            <p:ph type="title"/>
          </p:nvPr>
        </p:nvSpPr>
        <p:spPr>
          <a:xfrm>
            <a:off x="685800" y="0"/>
            <a:ext cx="7620000" cy="609600"/>
          </a:xfrm>
        </p:spPr>
        <p:txBody>
          <a:bodyPr/>
          <a:lstStyle/>
          <a:p>
            <a:pPr eaLnBrk="1" hangingPunct="1"/>
            <a:r>
              <a:rPr lang="ja-JP" altLang="en-US" sz="3600" dirty="0" smtClean="0">
                <a:latin typeface="HGP創英角ｺﾞｼｯｸUB" pitchFamily="50" charset="-128"/>
                <a:ea typeface="HGP創英角ｺﾞｼｯｸUB" pitchFamily="50" charset="-128"/>
              </a:rPr>
              <a:t>ステップ９／実習内容</a:t>
            </a:r>
            <a:endParaRPr lang="en-US" altLang="ja-JP" sz="3600" dirty="0">
              <a:latin typeface="HGP創英角ｺﾞｼｯｸUB" pitchFamily="50" charset="-128"/>
              <a:ea typeface="HGP創英角ｺﾞｼｯｸUB" pitchFamily="50" charset="-128"/>
            </a:endParaRPr>
          </a:p>
        </p:txBody>
      </p:sp>
      <p:sp>
        <p:nvSpPr>
          <p:cNvPr id="6"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66</a:t>
            </a:fld>
            <a:endParaRPr lang="en-US" altLang="ja-JP" dirty="0"/>
          </a:p>
        </p:txBody>
      </p:sp>
    </p:spTree>
    <p:extLst>
      <p:ext uri="{BB962C8B-B14F-4D97-AF65-F5344CB8AC3E}">
        <p14:creationId xmlns:p14="http://schemas.microsoft.com/office/powerpoint/2010/main" val="20804797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269688918"/>
              </p:ext>
            </p:extLst>
          </p:nvPr>
        </p:nvGraphicFramePr>
        <p:xfrm>
          <a:off x="323528" y="908720"/>
          <a:ext cx="8496943" cy="5072216"/>
        </p:xfrm>
        <a:graphic>
          <a:graphicData uri="http://schemas.openxmlformats.org/drawingml/2006/table">
            <a:tbl>
              <a:tblPr firstRow="1" bandRow="1">
                <a:tableStyleId>{5940675A-B579-460E-94D1-54222C63F5DA}</a:tableStyleId>
              </a:tblPr>
              <a:tblGrid>
                <a:gridCol w="332543"/>
                <a:gridCol w="1179625"/>
                <a:gridCol w="3888432"/>
                <a:gridCol w="3096343"/>
              </a:tblGrid>
              <a:tr h="288032">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項目</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r>
              <a:tr h="1301786">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３</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カバレッジリポートを出力する</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342900" indent="-342900">
                        <a:buFont typeface="+mj-ea"/>
                        <a:buAutoNum type="circleNumDbPlain"/>
                      </a:pPr>
                      <a:r>
                        <a:rPr kumimoji="1" lang="ja-JP" altLang="en-US" sz="1800" dirty="0" smtClean="0">
                          <a:latin typeface="HGP創英角ｺﾞｼｯｸUB" panose="020B0900000000000000" pitchFamily="50" charset="-128"/>
                          <a:ea typeface="HGP創英角ｺﾞｼｯｸUB" panose="020B0900000000000000" pitchFamily="50" charset="-128"/>
                        </a:rPr>
                        <a:t>カバレッジリポートを出力するツール「</a:t>
                      </a:r>
                      <a:r>
                        <a:rPr kumimoji="1" lang="en-US" altLang="ja-JP" sz="1800" dirty="0" err="1" smtClean="0">
                          <a:latin typeface="HGP創英角ｺﾞｼｯｸUB" panose="020B0900000000000000" pitchFamily="50" charset="-128"/>
                          <a:ea typeface="HGP創英角ｺﾞｼｯｸUB" panose="020B0900000000000000" pitchFamily="50" charset="-128"/>
                        </a:rPr>
                        <a:t>EclEmma</a:t>
                      </a:r>
                      <a:r>
                        <a:rPr kumimoji="1" lang="ja-JP" altLang="en-US" sz="1800" dirty="0" smtClean="0">
                          <a:latin typeface="HGP創英角ｺﾞｼｯｸUB" panose="020B0900000000000000" pitchFamily="50" charset="-128"/>
                          <a:ea typeface="HGP創英角ｺﾞｼｯｸUB" panose="020B0900000000000000" pitchFamily="50" charset="-128"/>
                        </a:rPr>
                        <a:t>」 を導入</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r>
                        <a:rPr kumimoji="1" lang="ja-JP" altLang="en-US" sz="1800" dirty="0" smtClean="0">
                          <a:latin typeface="HGP創英角ｺﾞｼｯｸUB" panose="020B0900000000000000" pitchFamily="50" charset="-128"/>
                          <a:ea typeface="HGP創英角ｺﾞｼｯｸUB" panose="020B0900000000000000" pitchFamily="50" charset="-128"/>
                        </a:rPr>
                        <a:t>カバレッジリポートを出力する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285750" indent="-285750">
                        <a:buFont typeface="Wingdings" panose="05000000000000000000" pitchFamily="2" charset="2"/>
                        <a:buChar char="l"/>
                      </a:pPr>
                      <a:r>
                        <a:rPr kumimoji="1" lang="ja-JP" altLang="en-US" sz="1800" dirty="0" smtClean="0">
                          <a:latin typeface="HGP創英角ｺﾞｼｯｸUB" panose="020B0900000000000000" pitchFamily="50" charset="-128"/>
                          <a:ea typeface="HGP創英角ｺﾞｼｯｸUB" panose="020B0900000000000000" pitchFamily="50" charset="-128"/>
                        </a:rPr>
                        <a:t>カバレッジリポートを行うツールの使い方</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r>
              <a:tr h="3404670">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４</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0" indent="0">
                        <a:buFontTx/>
                        <a:buNone/>
                      </a:pPr>
                      <a:r>
                        <a:rPr kumimoji="1" lang="ja-JP" altLang="en-US" sz="1800" dirty="0" smtClean="0">
                          <a:latin typeface="HGP創英角ｺﾞｼｯｸUB" panose="020B0900000000000000" pitchFamily="50" charset="-128"/>
                          <a:ea typeface="HGP創英角ｺﾞｼｯｸUB" panose="020B0900000000000000" pitchFamily="50" charset="-128"/>
                        </a:rPr>
                        <a:t>Ｗｅｂアプリ全体を一気にテストする</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tc>
                <a:tc>
                  <a:txBody>
                    <a:bodyPr/>
                    <a:lstStyle/>
                    <a:p>
                      <a:pPr marL="342900" indent="-342900">
                        <a:buFont typeface="+mj-ea"/>
                        <a:buAutoNum type="circleNumDbPlain"/>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テストランナー、および </a:t>
                      </a: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MVC</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err="1" smtClean="0">
                          <a:latin typeface="HGP創英角ｺﾞｼｯｸUB" panose="020B0900000000000000" pitchFamily="50" charset="-128"/>
                          <a:ea typeface="HGP創英角ｺﾞｼｯｸUB" panose="020B0900000000000000" pitchFamily="50" charset="-128"/>
                        </a:rPr>
                        <a:t>MockMvc</a:t>
                      </a:r>
                      <a:r>
                        <a:rPr kumimoji="1" lang="ja-JP" altLang="en-US" sz="1800" dirty="0" smtClean="0">
                          <a:latin typeface="HGP創英角ｺﾞｼｯｸUB" panose="020B0900000000000000" pitchFamily="50" charset="-128"/>
                          <a:ea typeface="HGP創英角ｺﾞｼｯｸUB" panose="020B0900000000000000" pitchFamily="50" charset="-128"/>
                        </a:rPr>
                        <a:t>を利用して、メイン画面コントローラへのリクエスト行うテストコードを作成する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800" dirty="0" smtClean="0">
                          <a:latin typeface="HGP創英角ｺﾞｼｯｸUB" panose="020B0900000000000000" pitchFamily="50" charset="-128"/>
                          <a:ea typeface="HGP創英角ｺﾞｼｯｸUB" panose="020B0900000000000000" pitchFamily="50" charset="-128"/>
                        </a:rPr>
                        <a:t>同様に、書籍一覧・登録画面コントローラに対する各種リクエストを行うテストコードを作成する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342900" indent="-342900">
                        <a:buFont typeface="+mj-ea"/>
                        <a:buAutoNum type="circleNumDbPlain"/>
                      </a:pPr>
                      <a:r>
                        <a:rPr kumimoji="1" lang="en-US" altLang="ja-JP" sz="1800" dirty="0" err="1" smtClean="0">
                          <a:latin typeface="HGP創英角ｺﾞｼｯｸUB" panose="020B0900000000000000" pitchFamily="50" charset="-128"/>
                          <a:ea typeface="HGP創英角ｺﾞｼｯｸUB" panose="020B0900000000000000" pitchFamily="50" charset="-128"/>
                        </a:rPr>
                        <a:t>jUnit</a:t>
                      </a:r>
                      <a:r>
                        <a:rPr kumimoji="1" lang="ja-JP" altLang="en-US" sz="1800" dirty="0" smtClean="0">
                          <a:latin typeface="HGP創英角ｺﾞｼｯｸUB" panose="020B0900000000000000" pitchFamily="50" charset="-128"/>
                          <a:ea typeface="HGP創英角ｺﾞｼｯｸUB" panose="020B0900000000000000" pitchFamily="50" charset="-128"/>
                        </a:rPr>
                        <a:t> および、カバレッジリポート出力ツールを用いてテストを実行する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c>
                  <a:txBody>
                    <a:bodyPr/>
                    <a:lstStyle/>
                    <a:p>
                      <a:pPr marL="285750" indent="-28575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テストランナーを使用したテストコーディング作法を学習</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MVC</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err="1" smtClean="0">
                          <a:latin typeface="HGP創英角ｺﾞｼｯｸUB" panose="020B0900000000000000" pitchFamily="50" charset="-128"/>
                          <a:ea typeface="HGP創英角ｺﾞｼｯｸUB" panose="020B0900000000000000" pitchFamily="50" charset="-128"/>
                        </a:rPr>
                        <a:t>MockMvc</a:t>
                      </a:r>
                      <a:r>
                        <a:rPr kumimoji="1" lang="ja-JP" altLang="en-US" sz="1800" dirty="0" smtClean="0">
                          <a:latin typeface="HGP創英角ｺﾞｼｯｸUB" panose="020B0900000000000000" pitchFamily="50" charset="-128"/>
                          <a:ea typeface="HGP創英角ｺﾞｼｯｸUB" panose="020B0900000000000000" pitchFamily="50" charset="-128"/>
                        </a:rPr>
                        <a:t> を使用したアプリケーションサービス全体のテストコード作成方法の理解</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285750" indent="-285750">
                        <a:buFont typeface="Wingdings" panose="05000000000000000000" pitchFamily="2" charset="2"/>
                        <a:buChar char="l"/>
                      </a:pPr>
                      <a:r>
                        <a:rPr kumimoji="1" lang="en-US" altLang="ja-JP" sz="1800" dirty="0" smtClean="0">
                          <a:latin typeface="HGP創英角ｺﾞｼｯｸUB" panose="020B0900000000000000" pitchFamily="50" charset="-128"/>
                          <a:ea typeface="HGP創英角ｺﾞｼｯｸUB" panose="020B0900000000000000" pitchFamily="50" charset="-128"/>
                        </a:rPr>
                        <a:t>Spring</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smtClean="0">
                          <a:latin typeface="HGP創英角ｺﾞｼｯｸUB" panose="020B0900000000000000" pitchFamily="50" charset="-128"/>
                          <a:ea typeface="HGP創英角ｺﾞｼｯｸUB" panose="020B0900000000000000" pitchFamily="50" charset="-128"/>
                        </a:rPr>
                        <a:t>MVC</a:t>
                      </a:r>
                      <a:r>
                        <a:rPr kumimoji="1" lang="ja-JP" altLang="en-US" sz="1800" dirty="0" smtClean="0">
                          <a:latin typeface="HGP創英角ｺﾞｼｯｸUB" panose="020B0900000000000000" pitchFamily="50" charset="-128"/>
                          <a:ea typeface="HGP創英角ｺﾞｼｯｸUB" panose="020B0900000000000000" pitchFamily="50" charset="-128"/>
                        </a:rPr>
                        <a:t> </a:t>
                      </a:r>
                      <a:r>
                        <a:rPr kumimoji="1" lang="en-US" altLang="ja-JP" sz="1800" dirty="0" err="1" smtClean="0">
                          <a:latin typeface="HGP創英角ｺﾞｼｯｸUB" panose="020B0900000000000000" pitchFamily="50" charset="-128"/>
                          <a:ea typeface="HGP創英角ｺﾞｼｯｸUB" panose="020B0900000000000000" pitchFamily="50" charset="-128"/>
                        </a:rPr>
                        <a:t>MockMvc</a:t>
                      </a:r>
                      <a:r>
                        <a:rPr kumimoji="1" lang="ja-JP" altLang="en-US" sz="1800" dirty="0" smtClean="0">
                          <a:latin typeface="HGP創英角ｺﾞｼｯｸUB" panose="020B0900000000000000" pitchFamily="50" charset="-128"/>
                          <a:ea typeface="HGP創英角ｺﾞｼｯｸUB" panose="020B0900000000000000" pitchFamily="50" charset="-128"/>
                        </a:rPr>
                        <a:t> によるテスト診断コードの習得</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tc>
              </a:tr>
            </a:tbl>
          </a:graphicData>
        </a:graphic>
      </p:graphicFrame>
      <p:sp>
        <p:nvSpPr>
          <p:cNvPr id="5" name="Rectangle 2"/>
          <p:cNvSpPr>
            <a:spLocks noGrp="1" noChangeArrowheads="1"/>
          </p:cNvSpPr>
          <p:nvPr>
            <p:ph type="title"/>
          </p:nvPr>
        </p:nvSpPr>
        <p:spPr>
          <a:xfrm>
            <a:off x="685800" y="0"/>
            <a:ext cx="7620000" cy="609600"/>
          </a:xfrm>
        </p:spPr>
        <p:txBody>
          <a:bodyPr/>
          <a:lstStyle/>
          <a:p>
            <a:pPr eaLnBrk="1" hangingPunct="1"/>
            <a:r>
              <a:rPr lang="ja-JP" altLang="en-US" sz="3600" dirty="0" smtClean="0">
                <a:latin typeface="HGP創英角ｺﾞｼｯｸUB" pitchFamily="50" charset="-128"/>
                <a:ea typeface="HGP創英角ｺﾞｼｯｸUB" pitchFamily="50" charset="-128"/>
              </a:rPr>
              <a:t>ステップ９／実習内容</a:t>
            </a:r>
            <a:endParaRPr lang="en-US" altLang="ja-JP" sz="36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067206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ステップ９／解説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ja-JP" altLang="en-US" sz="3600" dirty="0">
                <a:solidFill>
                  <a:srgbClr val="0000FF"/>
                </a:solidFill>
                <a:latin typeface="HGP創英角ｺﾞｼｯｸUB" panose="020B0900000000000000" pitchFamily="50" charset="-128"/>
                <a:ea typeface="HGP創英角ｺﾞｼｯｸUB" panose="020B0900000000000000" pitchFamily="50" charset="-128"/>
              </a:rPr>
              <a:t>Ｓｐｒｉｎｇを使用</a:t>
            </a:r>
            <a:r>
              <a:rPr lang="ja-JP" altLang="en-US" sz="3600" dirty="0" smtClean="0">
                <a:solidFill>
                  <a:srgbClr val="0000FF"/>
                </a:solidFill>
                <a:latin typeface="HGP創英角ｺﾞｼｯｸUB" panose="020B0900000000000000" pitchFamily="50" charset="-128"/>
                <a:ea typeface="HGP創英角ｺﾞｼｯｸUB" panose="020B0900000000000000" pitchFamily="50" charset="-128"/>
              </a:rPr>
              <a:t>したプログラムの</a:t>
            </a:r>
            <a:r>
              <a:rPr lang="ja-JP" altLang="en-US" sz="3600" dirty="0">
                <a:solidFill>
                  <a:srgbClr val="0000FF"/>
                </a:solidFill>
                <a:latin typeface="HGP創英角ｺﾞｼｯｸUB" panose="020B0900000000000000" pitchFamily="50" charset="-128"/>
                <a:ea typeface="HGP創英角ｺﾞｼｯｸUB" panose="020B0900000000000000" pitchFamily="50" charset="-128"/>
              </a:rPr>
              <a:t>テスト</a:t>
            </a:r>
            <a:endParaRPr lang="en-US" altLang="ja-JP" sz="3600" dirty="0" smtClean="0">
              <a:solidFill>
                <a:srgbClr val="0000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386053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Arial" charset="0"/>
                <a:ea typeface="HGP創英角ｺﾞｼｯｸUB" pitchFamily="50" charset="-128"/>
              </a:rPr>
              <a:t>こころえ</a:t>
            </a:r>
          </a:p>
        </p:txBody>
      </p:sp>
      <p:sp>
        <p:nvSpPr>
          <p:cNvPr id="2052" name="Rectangle 3"/>
          <p:cNvSpPr>
            <a:spLocks noGrp="1" noChangeArrowheads="1"/>
          </p:cNvSpPr>
          <p:nvPr>
            <p:ph type="body" idx="1"/>
          </p:nvPr>
        </p:nvSpPr>
        <p:spPr>
          <a:xfrm>
            <a:off x="395288" y="908720"/>
            <a:ext cx="8353425" cy="5256584"/>
          </a:xfrm>
        </p:spPr>
        <p:txBody>
          <a:bodyPr/>
          <a:lstStyle/>
          <a:p>
            <a:pPr eaLnBrk="1" hangingPunct="1">
              <a:buFont typeface="Wingdings" panose="05000000000000000000" pitchFamily="2" charset="2"/>
              <a:buChar char="u"/>
            </a:pPr>
            <a:r>
              <a:rPr lang="ja-JP" altLang="en-US" dirty="0" smtClean="0">
                <a:latin typeface="HGP創英角ｺﾞｼｯｸUB" pitchFamily="50" charset="-128"/>
                <a:ea typeface="HGP創英角ｺﾞｼｯｸUB" pitchFamily="50" charset="-128"/>
              </a:rPr>
              <a:t>本研修はあくまで </a:t>
            </a:r>
            <a:r>
              <a:rPr lang="en-US" altLang="ja-JP" dirty="0" smtClean="0">
                <a:solidFill>
                  <a:srgbClr val="C00000"/>
                </a:solidFill>
                <a:latin typeface="HGP創英角ｺﾞｼｯｸUB" pitchFamily="50" charset="-128"/>
                <a:ea typeface="HGP創英角ｺﾞｼｯｸUB" pitchFamily="50" charset="-128"/>
              </a:rPr>
              <a:t>『</a:t>
            </a:r>
            <a:r>
              <a:rPr lang="ja-JP" altLang="en-US" dirty="0" smtClean="0">
                <a:solidFill>
                  <a:srgbClr val="C00000"/>
                </a:solidFill>
                <a:latin typeface="HGP創英角ｺﾞｼｯｸUB" pitchFamily="50" charset="-128"/>
                <a:ea typeface="HGP創英角ｺﾞｼｯｸUB" pitchFamily="50" charset="-128"/>
              </a:rPr>
              <a:t>入門</a:t>
            </a:r>
            <a:r>
              <a:rPr lang="en-US" altLang="ja-JP" dirty="0" smtClean="0">
                <a:solidFill>
                  <a:srgbClr val="C00000"/>
                </a:solidFill>
                <a:latin typeface="HGP創英角ｺﾞｼｯｸUB" pitchFamily="50" charset="-128"/>
                <a:ea typeface="HGP創英角ｺﾞｼｯｸUB" pitchFamily="50" charset="-128"/>
              </a:rPr>
              <a:t>』</a:t>
            </a:r>
            <a:r>
              <a:rPr lang="ja-JP" altLang="en-US" dirty="0" smtClean="0">
                <a:solidFill>
                  <a:srgbClr val="C00000"/>
                </a:solidFill>
                <a:latin typeface="HGP創英角ｺﾞｼｯｸUB" pitchFamily="50" charset="-128"/>
                <a:ea typeface="HGP創英角ｺﾞｼｯｸUB" pitchFamily="50" charset="-128"/>
              </a:rPr>
              <a:t> </a:t>
            </a:r>
            <a:r>
              <a:rPr lang="ja-JP" altLang="en-US" dirty="0" smtClean="0">
                <a:latin typeface="HGP創英角ｺﾞｼｯｸUB" pitchFamily="50" charset="-128"/>
                <a:ea typeface="HGP創英角ｺﾞｼｯｸUB" pitchFamily="50" charset="-128"/>
              </a:rPr>
              <a:t>（きっかけ） に過ぎません。</a:t>
            </a:r>
            <a:r>
              <a:rPr lang="en-US" altLang="ja-JP" dirty="0">
                <a:latin typeface="HGP創英角ｺﾞｼｯｸUB" pitchFamily="50" charset="-128"/>
                <a:ea typeface="HGP創英角ｺﾞｼｯｸUB" pitchFamily="50" charset="-128"/>
              </a:rPr>
              <a:t/>
            </a:r>
            <a:br>
              <a:rPr lang="en-US" altLang="ja-JP" dirty="0">
                <a:latin typeface="HGP創英角ｺﾞｼｯｸUB" pitchFamily="50" charset="-128"/>
                <a:ea typeface="HGP創英角ｺﾞｼｯｸUB" pitchFamily="50" charset="-128"/>
              </a:rPr>
            </a:br>
            <a:r>
              <a:rPr lang="ja-JP" altLang="en-US" dirty="0" smtClean="0">
                <a:latin typeface="HGP創英角ｺﾞｼｯｸUB" pitchFamily="50" charset="-128"/>
                <a:ea typeface="HGP創英角ｺﾞｼｯｸUB" pitchFamily="50" charset="-128"/>
              </a:rPr>
              <a:t>それに、研修</a:t>
            </a:r>
            <a:r>
              <a:rPr lang="ja-JP" altLang="en-US" dirty="0">
                <a:latin typeface="HGP創英角ｺﾞｼｯｸUB" pitchFamily="50" charset="-128"/>
                <a:ea typeface="HGP創英角ｺﾞｼｯｸUB" pitchFamily="50" charset="-128"/>
              </a:rPr>
              <a:t>だけで技術スキルを手に入れることなど</a:t>
            </a:r>
            <a:r>
              <a:rPr lang="ja-JP" altLang="en-US" dirty="0">
                <a:solidFill>
                  <a:srgbClr val="C00000"/>
                </a:solidFill>
                <a:latin typeface="HGP創英角ｺﾞｼｯｸUB" pitchFamily="50" charset="-128"/>
                <a:ea typeface="HGP創英角ｺﾞｼｯｸUB" pitchFamily="50" charset="-128"/>
              </a:rPr>
              <a:t>不可能</a:t>
            </a:r>
            <a:r>
              <a:rPr lang="ja-JP" altLang="en-US" dirty="0">
                <a:latin typeface="HGP創英角ｺﾞｼｯｸUB" pitchFamily="50" charset="-128"/>
                <a:ea typeface="HGP創英角ｺﾞｼｯｸUB" pitchFamily="50" charset="-128"/>
              </a:rPr>
              <a:t>です</a:t>
            </a:r>
            <a:r>
              <a:rPr lang="ja-JP" altLang="en-US" dirty="0" smtClean="0">
                <a:latin typeface="HGP創英角ｺﾞｼｯｸUB" pitchFamily="50" charset="-128"/>
                <a:ea typeface="HGP創英角ｺﾞｼｯｸUB" pitchFamily="50" charset="-128"/>
              </a:rPr>
              <a:t>。</a:t>
            </a:r>
            <a:endParaRPr lang="en-US" altLang="ja-JP"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dirty="0">
                <a:latin typeface="HGP創英角ｺﾞｼｯｸUB" pitchFamily="50" charset="-128"/>
                <a:ea typeface="HGP創英角ｺﾞｼｯｸUB" pitchFamily="50" charset="-128"/>
              </a:rPr>
              <a:t>研修</a:t>
            </a:r>
            <a:r>
              <a:rPr lang="ja-JP" altLang="en-US" dirty="0" smtClean="0">
                <a:latin typeface="HGP創英角ｺﾞｼｯｸUB" pitchFamily="50" charset="-128"/>
                <a:ea typeface="HGP創英角ｺﾞｼｯｸUB" pitchFamily="50" charset="-128"/>
              </a:rPr>
              <a:t>が終わった後も、自主的に発展的に</a:t>
            </a:r>
            <a:r>
              <a:rPr lang="ja-JP" altLang="en-US" dirty="0" smtClean="0">
                <a:solidFill>
                  <a:srgbClr val="C00000"/>
                </a:solidFill>
                <a:latin typeface="HGP創英角ｺﾞｼｯｸUB" pitchFamily="50" charset="-128"/>
                <a:ea typeface="HGP創英角ｺﾞｼｯｸUB" pitchFamily="50" charset="-128"/>
              </a:rPr>
              <a:t>学習を継続</a:t>
            </a:r>
            <a:r>
              <a:rPr lang="ja-JP" altLang="en-US" dirty="0" smtClean="0">
                <a:latin typeface="HGP創英角ｺﾞｼｯｸUB" pitchFamily="50" charset="-128"/>
                <a:ea typeface="HGP創英角ｺﾞｼｯｸUB" pitchFamily="50" charset="-128"/>
              </a:rPr>
              <a:t>することが最も重要です。頑張ってください！</a:t>
            </a:r>
            <a:endParaRPr lang="en-US" altLang="ja-JP"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dirty="0" smtClean="0">
                <a:latin typeface="HGP創英角ｺﾞｼｯｸUB" pitchFamily="50" charset="-128"/>
                <a:ea typeface="HGP創英角ｺﾞｼｯｸUB" pitchFamily="50" charset="-128"/>
              </a:rPr>
              <a:t>もう</a:t>
            </a:r>
            <a:r>
              <a:rPr lang="ja-JP" altLang="en-US" dirty="0">
                <a:latin typeface="HGP創英角ｺﾞｼｯｸUB" pitchFamily="50" charset="-128"/>
                <a:ea typeface="HGP創英角ｺﾞｼｯｸUB" pitchFamily="50" charset="-128"/>
              </a:rPr>
              <a:t>ひとつあります。</a:t>
            </a:r>
            <a:r>
              <a:rPr lang="ja-JP" altLang="en-US" dirty="0" err="1">
                <a:solidFill>
                  <a:srgbClr val="C00000"/>
                </a:solidFill>
                <a:latin typeface="HGP創英角ｺﾞｼｯｸUB" pitchFamily="50" charset="-128"/>
                <a:ea typeface="HGP創英角ｺﾞｼｯｸUB" pitchFamily="50" charset="-128"/>
              </a:rPr>
              <a:t>習うより慣れろ</a:t>
            </a:r>
            <a:r>
              <a:rPr lang="ja-JP" altLang="en-US" dirty="0">
                <a:solidFill>
                  <a:srgbClr val="C00000"/>
                </a:solidFill>
                <a:latin typeface="HGP創英角ｺﾞｼｯｸUB" pitchFamily="50" charset="-128"/>
                <a:ea typeface="HGP創英角ｺﾞｼｯｸUB" pitchFamily="50" charset="-128"/>
              </a:rPr>
              <a:t>！</a:t>
            </a:r>
            <a:r>
              <a:rPr lang="ja-JP" altLang="en-US" dirty="0">
                <a:latin typeface="HGP創英角ｺﾞｼｯｸUB" pitchFamily="50" charset="-128"/>
                <a:ea typeface="HGP創英角ｺﾞｼｯｸUB" pitchFamily="50" charset="-128"/>
              </a:rPr>
              <a:t> です</a:t>
            </a:r>
            <a:r>
              <a:rPr lang="ja-JP" altLang="en-US" dirty="0" smtClean="0">
                <a:latin typeface="HGP創英角ｺﾞｼｯｸUB" pitchFamily="50" charset="-128"/>
                <a:ea typeface="HGP創英角ｺﾞｼｯｸUB" pitchFamily="50" charset="-128"/>
              </a:rPr>
              <a:t>。</a:t>
            </a:r>
            <a:r>
              <a:rPr lang="en-US" altLang="ja-JP" dirty="0" smtClean="0">
                <a:latin typeface="HGP創英角ｺﾞｼｯｸUB" pitchFamily="50" charset="-128"/>
                <a:ea typeface="HGP創英角ｺﾞｼｯｸUB" pitchFamily="50" charset="-128"/>
              </a:rPr>
              <a:t/>
            </a:r>
            <a:br>
              <a:rPr lang="en-US" altLang="ja-JP" dirty="0" smtClean="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とにかく触れて</a:t>
            </a:r>
            <a:r>
              <a:rPr lang="ja-JP" altLang="en-US" dirty="0" smtClean="0">
                <a:latin typeface="HGP創英角ｺﾞｼｯｸUB" pitchFamily="50" charset="-128"/>
                <a:ea typeface="HGP創英角ｺﾞｼｯｸUB" pitchFamily="50" charset="-128"/>
              </a:rPr>
              <a:t>みる、試して</a:t>
            </a:r>
            <a:r>
              <a:rPr lang="ja-JP" altLang="en-US" dirty="0">
                <a:latin typeface="HGP創英角ｺﾞｼｯｸUB" pitchFamily="50" charset="-128"/>
                <a:ea typeface="HGP創英角ｺﾞｼｯｸUB" pitchFamily="50" charset="-128"/>
              </a:rPr>
              <a:t>みる、書いて</a:t>
            </a:r>
            <a:r>
              <a:rPr lang="ja-JP" altLang="en-US" dirty="0" smtClean="0">
                <a:latin typeface="HGP創英角ｺﾞｼｯｸUB" pitchFamily="50" charset="-128"/>
                <a:ea typeface="HGP創英角ｺﾞｼｯｸUB" pitchFamily="50" charset="-128"/>
              </a:rPr>
              <a:t>みることがテクノロジ習得</a:t>
            </a:r>
            <a:r>
              <a:rPr lang="ja-JP" altLang="en-US" dirty="0">
                <a:latin typeface="HGP創英角ｺﾞｼｯｸUB" pitchFamily="50" charset="-128"/>
                <a:ea typeface="HGP創英角ｺﾞｼｯｸUB" pitchFamily="50" charset="-128"/>
              </a:rPr>
              <a:t>の近道です</a:t>
            </a:r>
            <a:r>
              <a:rPr lang="ja-JP" altLang="en-US" dirty="0" smtClean="0">
                <a:latin typeface="HGP創英角ｺﾞｼｯｸUB" pitchFamily="50" charset="-128"/>
                <a:ea typeface="HGP創英角ｺﾞｼｯｸUB" pitchFamily="50" charset="-128"/>
              </a:rPr>
              <a:t>。</a:t>
            </a:r>
            <a:endParaRPr lang="en-US" altLang="ja-JP" dirty="0" smtClean="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5814369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ステップ９／実習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395536" y="1412776"/>
            <a:ext cx="8280920" cy="4176464"/>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では</a:t>
            </a:r>
            <a:r>
              <a:rPr lang="ja-JP" altLang="en-US" sz="4400" dirty="0">
                <a:solidFill>
                  <a:schemeClr val="tx1"/>
                </a:solidFill>
                <a:latin typeface="HGP創英角ｺﾞｼｯｸUB" panose="020B0900000000000000" pitchFamily="50" charset="-128"/>
                <a:ea typeface="HGP創英角ｺﾞｼｯｸUB" panose="020B0900000000000000" pitchFamily="50" charset="-128"/>
              </a:rPr>
              <a:t>！</a:t>
            </a: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テストコードを作りましょう</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4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36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36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36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STEP09</a:t>
            </a:r>
            <a:endParaRPr lang="ja-JP" altLang="en-US" sz="36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7255803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70</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ステップ</a:t>
            </a:r>
            <a:r>
              <a:rPr lang="ja-JP" altLang="en-US" sz="7200" dirty="0">
                <a:solidFill>
                  <a:schemeClr val="bg1"/>
                </a:solidFill>
                <a:latin typeface="HGP創英角ｺﾞｼｯｸUB" panose="020B0900000000000000" pitchFamily="50" charset="-128"/>
                <a:ea typeface="HGP創英角ｺﾞｼｯｸUB" panose="020B0900000000000000" pitchFamily="50" charset="-128"/>
              </a:rPr>
              <a:t>１０</a:t>
            </a:r>
            <a:endParaRPr lang="en-US" altLang="ja-JP" sz="88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2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a:solidFill>
                  <a:srgbClr val="99CCFF"/>
                </a:solidFill>
                <a:latin typeface="HGP創英角ｺﾞｼｯｸUB" panose="020B0900000000000000" pitchFamily="50" charset="-128"/>
                <a:ea typeface="HGP創英角ｺﾞｼｯｸUB" panose="020B0900000000000000" pitchFamily="50" charset="-128"/>
              </a:rPr>
              <a:t>ログイン認証</a:t>
            </a: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と</a:t>
            </a:r>
            <a:endParaRPr lang="en-US" altLang="ja-JP" sz="4400" dirty="0" smtClean="0">
              <a:solidFill>
                <a:srgbClr val="99CCFF"/>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rgbClr val="99CCFF"/>
                </a:solidFill>
                <a:latin typeface="HGP創英角ｺﾞｼｯｸUB" panose="020B0900000000000000" pitchFamily="50" charset="-128"/>
                <a:ea typeface="HGP創英角ｺﾞｼｯｸUB" panose="020B0900000000000000" pitchFamily="50" charset="-128"/>
              </a:rPr>
              <a:t>トランザクション管理</a:t>
            </a:r>
            <a:endParaRPr lang="ja-JP" altLang="en-US" sz="8000" dirty="0">
              <a:solidFill>
                <a:srgbClr val="99CC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7273385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71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ステップ１０／実習テーマ</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26480" y="836712"/>
            <a:ext cx="8424936" cy="648072"/>
          </a:xfrm>
        </p:spPr>
        <p:txBody>
          <a:bodyPr/>
          <a:lstStyle/>
          <a:p>
            <a:pPr marL="57150" indent="0" algn="ctr">
              <a:buNone/>
            </a:pPr>
            <a:r>
              <a:rPr lang="ja-JP" altLang="en-US" sz="3600" dirty="0">
                <a:solidFill>
                  <a:srgbClr val="00B0F0"/>
                </a:solidFill>
                <a:latin typeface="HGP創英角ｺﾞｼｯｸUB" panose="020B0900000000000000" pitchFamily="50" charset="-128"/>
                <a:ea typeface="HGP創英角ｺﾞｼｯｸUB" panose="020B0900000000000000" pitchFamily="50" charset="-128"/>
              </a:rPr>
              <a:t>ログイン認証</a:t>
            </a: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とトランザクション管理</a:t>
            </a:r>
            <a:endParaRPr lang="ja-JP" altLang="en-US" sz="3600" dirty="0">
              <a:solidFill>
                <a:srgbClr val="00B0F0"/>
              </a:solidFill>
              <a:latin typeface="HGP創英角ｺﾞｼｯｸUB" panose="020B0900000000000000" pitchFamily="50" charset="-128"/>
              <a:ea typeface="HGP創英角ｺﾞｼｯｸUB" panose="020B0900000000000000" pitchFamily="50" charset="-128"/>
            </a:endParaRPr>
          </a:p>
        </p:txBody>
      </p:sp>
      <p:pic>
        <p:nvPicPr>
          <p:cNvPr id="6" name="図 5"/>
          <p:cNvPicPr>
            <a:picLocks noChangeAspect="1"/>
          </p:cNvPicPr>
          <p:nvPr/>
        </p:nvPicPr>
        <p:blipFill>
          <a:blip r:embed="rId3"/>
          <a:stretch>
            <a:fillRect/>
          </a:stretch>
        </p:blipFill>
        <p:spPr>
          <a:xfrm>
            <a:off x="971600" y="1730363"/>
            <a:ext cx="4357688" cy="2578894"/>
          </a:xfrm>
          <a:prstGeom prst="rect">
            <a:avLst/>
          </a:prstGeom>
        </p:spPr>
      </p:pic>
    </p:spTree>
    <p:extLst>
      <p:ext uri="{BB962C8B-B14F-4D97-AF65-F5344CB8AC3E}">
        <p14:creationId xmlns:p14="http://schemas.microsoft.com/office/powerpoint/2010/main" val="32750578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72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ステップ１０／実習項目</a:t>
            </a:r>
            <a:endParaRPr lang="en-US" altLang="ja-JP" sz="3600" dirty="0">
              <a:latin typeface="HGP創英角ｺﾞｼｯｸUB" pitchFamily="50" charset="-128"/>
              <a:ea typeface="HGP創英角ｺﾞｼｯｸUB" pitchFamily="50" charset="-128"/>
            </a:endParaRPr>
          </a:p>
        </p:txBody>
      </p:sp>
      <p:sp>
        <p:nvSpPr>
          <p:cNvPr id="2" name="コンテンツ プレースホルダー 1"/>
          <p:cNvSpPr>
            <a:spLocks noGrp="1"/>
          </p:cNvSpPr>
          <p:nvPr>
            <p:ph idx="1"/>
          </p:nvPr>
        </p:nvSpPr>
        <p:spPr>
          <a:xfrm>
            <a:off x="395536" y="1628800"/>
            <a:ext cx="8496944" cy="3960440"/>
          </a:xfrm>
        </p:spPr>
        <p:txBody>
          <a:bodyPr/>
          <a:lstStyle/>
          <a:p>
            <a:pPr marL="742950" indent="-742950">
              <a:buFont typeface="+mj-lt"/>
              <a:buAutoNum type="arabicPeriod"/>
            </a:pPr>
            <a:r>
              <a:rPr lang="ja-JP" altLang="en-US" sz="3200" dirty="0">
                <a:latin typeface="HGP創英角ｺﾞｼｯｸUB" panose="020B0900000000000000" pitchFamily="50" charset="-128"/>
                <a:ea typeface="HGP創英角ｺﾞｼｯｸUB" panose="020B0900000000000000" pitchFamily="50" charset="-128"/>
              </a:rPr>
              <a:t>ログイン認証を</a:t>
            </a:r>
            <a:r>
              <a:rPr lang="ja-JP" altLang="en-US" sz="3200" dirty="0" smtClean="0">
                <a:latin typeface="HGP創英角ｺﾞｼｯｸUB" panose="020B0900000000000000" pitchFamily="50" charset="-128"/>
                <a:ea typeface="HGP創英角ｺﾞｼｯｸUB" panose="020B0900000000000000" pitchFamily="50" charset="-128"/>
              </a:rPr>
              <a:t>実装する</a:t>
            </a:r>
            <a:endParaRPr lang="en-US" altLang="ja-JP" sz="3200" dirty="0">
              <a:latin typeface="HGP創英角ｺﾞｼｯｸUB" panose="020B0900000000000000" pitchFamily="50" charset="-128"/>
              <a:ea typeface="HGP創英角ｺﾞｼｯｸUB" panose="020B0900000000000000" pitchFamily="50" charset="-128"/>
            </a:endParaRPr>
          </a:p>
          <a:p>
            <a:pPr marL="800100" lvl="2" indent="0">
              <a:buNone/>
            </a:pPr>
            <a:r>
              <a:rPr lang="ja-JP" altLang="en-US" sz="2400" dirty="0" smtClean="0">
                <a:latin typeface="HGP創英角ｺﾞｼｯｸUB" panose="020B0900000000000000" pitchFamily="50" charset="-128"/>
                <a:ea typeface="HGP創英角ｺﾞｼｯｸUB" panose="020B0900000000000000" pitchFamily="50" charset="-128"/>
              </a:rPr>
              <a:t>（今回は</a:t>
            </a:r>
            <a:r>
              <a:rPr lang="en-US" altLang="ja-JP" sz="2400" dirty="0" smtClean="0">
                <a:latin typeface="HGP創英角ｺﾞｼｯｸUB" panose="020B0900000000000000" pitchFamily="50" charset="-128"/>
                <a:ea typeface="HGP創英角ｺﾞｼｯｸUB" panose="020B0900000000000000" pitchFamily="50" charset="-128"/>
              </a:rPr>
              <a:t>Spring</a:t>
            </a:r>
            <a:r>
              <a:rPr lang="ja-JP" altLang="en-US" sz="2400" dirty="0" smtClean="0">
                <a:latin typeface="HGP創英角ｺﾞｼｯｸUB" panose="020B0900000000000000" pitchFamily="50" charset="-128"/>
                <a:ea typeface="HGP創英角ｺﾞｼｯｸUB" panose="020B0900000000000000" pitchFamily="50" charset="-128"/>
              </a:rPr>
              <a:t>を利用した簡単な認証）</a:t>
            </a:r>
            <a:endParaRPr lang="en-US" altLang="ja-JP" sz="2400" dirty="0" smtClean="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endParaRPr lang="en-US" altLang="ja-JP" sz="3200" dirty="0">
              <a:latin typeface="HGP創英角ｺﾞｼｯｸUB" panose="020B0900000000000000" pitchFamily="50" charset="-128"/>
              <a:ea typeface="HGP創英角ｺﾞｼｯｸUB" panose="020B0900000000000000" pitchFamily="50" charset="-128"/>
            </a:endParaRPr>
          </a:p>
          <a:p>
            <a:pPr marL="742950" indent="-742950">
              <a:buFont typeface="+mj-lt"/>
              <a:buAutoNum type="arabicPeriod"/>
            </a:pPr>
            <a:r>
              <a:rPr lang="ja-JP" altLang="en-US" sz="3200" dirty="0" smtClean="0">
                <a:latin typeface="HGP創英角ｺﾞｼｯｸUB" panose="020B0900000000000000" pitchFamily="50" charset="-128"/>
                <a:ea typeface="HGP創英角ｺﾞｼｯｸUB" panose="020B0900000000000000" pitchFamily="50" charset="-128"/>
              </a:rPr>
              <a:t>トランザクション管理を実装する</a:t>
            </a:r>
            <a:endParaRPr lang="en-US" altLang="ja-JP" sz="3200" dirty="0">
              <a:latin typeface="HGP創英角ｺﾞｼｯｸUB" panose="020B0900000000000000" pitchFamily="50" charset="-128"/>
              <a:ea typeface="HGP創英角ｺﾞｼｯｸUB" panose="020B0900000000000000" pitchFamily="50" charset="-128"/>
            </a:endParaRPr>
          </a:p>
          <a:p>
            <a:pPr marL="800100" lvl="2" indent="0">
              <a:buNone/>
            </a:pPr>
            <a:r>
              <a:rPr lang="ja-JP" altLang="en-US" sz="2400" dirty="0" smtClean="0">
                <a:latin typeface="HGP創英角ｺﾞｼｯｸUB" panose="020B0900000000000000" pitchFamily="50" charset="-128"/>
                <a:ea typeface="HGP創英角ｺﾞｼｯｸUB" panose="020B0900000000000000" pitchFamily="50" charset="-128"/>
              </a:rPr>
              <a:t>（こちらも</a:t>
            </a:r>
            <a:r>
              <a:rPr lang="en-US" altLang="ja-JP" sz="2400" dirty="0" smtClean="0">
                <a:latin typeface="HGP創英角ｺﾞｼｯｸUB" panose="020B0900000000000000" pitchFamily="50" charset="-128"/>
                <a:ea typeface="HGP創英角ｺﾞｼｯｸUB" panose="020B0900000000000000" pitchFamily="50" charset="-128"/>
              </a:rPr>
              <a:t>Spring</a:t>
            </a:r>
            <a:r>
              <a:rPr lang="ja-JP" altLang="en-US" sz="2400" dirty="0" smtClean="0">
                <a:latin typeface="HGP創英角ｺﾞｼｯｸUB" panose="020B0900000000000000" pitchFamily="50" charset="-128"/>
                <a:ea typeface="HGP創英角ｺﾞｼｯｸUB" panose="020B0900000000000000" pitchFamily="50" charset="-128"/>
              </a:rPr>
              <a:t>を利用したトランザクション管理）</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6139114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82756227"/>
              </p:ext>
            </p:extLst>
          </p:nvPr>
        </p:nvGraphicFramePr>
        <p:xfrm>
          <a:off x="251520" y="836712"/>
          <a:ext cx="8640960" cy="4230258"/>
        </p:xfrm>
        <a:graphic>
          <a:graphicData uri="http://schemas.openxmlformats.org/drawingml/2006/table">
            <a:tbl>
              <a:tblPr firstRow="1" bandRow="1">
                <a:tableStyleId>{5940675A-B579-460E-94D1-54222C63F5DA}</a:tableStyleId>
              </a:tblPr>
              <a:tblGrid>
                <a:gridCol w="288032"/>
                <a:gridCol w="1440160"/>
                <a:gridCol w="4824536"/>
                <a:gridCol w="2088232"/>
              </a:tblGrid>
              <a:tr h="288032">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内容</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やること</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学習ポイント</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solidFill>
                      <a:srgbClr val="FFFF00"/>
                    </a:solidFill>
                  </a:tcPr>
                </a:tc>
              </a:tr>
              <a:tr h="2520280">
                <a:tc>
                  <a:txBody>
                    <a:bodyPr/>
                    <a:lstStyle/>
                    <a:p>
                      <a:pPr marL="0" indent="0">
                        <a:buFont typeface="Arial" panose="020B0604020202020204" pitchFamily="34" charset="0"/>
                        <a:buNone/>
                      </a:pPr>
                      <a:r>
                        <a:rPr kumimoji="1" lang="ja-JP" altLang="en-US" sz="1600" dirty="0" smtClean="0">
                          <a:latin typeface="HGP創英角ｺﾞｼｯｸUB" panose="020B0900000000000000" pitchFamily="50" charset="-128"/>
                          <a:ea typeface="HGP創英角ｺﾞｼｯｸUB" panose="020B0900000000000000" pitchFamily="50" charset="-128"/>
                        </a:rPr>
                        <a:t>１</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0" indent="0">
                        <a:buFont typeface="Arial" panose="020B0604020202020204" pitchFamily="34" charset="0"/>
                        <a:buNone/>
                      </a:pPr>
                      <a:r>
                        <a:rPr kumimoji="1" lang="ja-JP" altLang="en-US" sz="1600" dirty="0" smtClean="0">
                          <a:latin typeface="HGP創英角ｺﾞｼｯｸUB" panose="020B0900000000000000" pitchFamily="50" charset="-128"/>
                          <a:ea typeface="HGP創英角ｺﾞｼｯｸUB" panose="020B0900000000000000" pitchFamily="50" charset="-128"/>
                        </a:rPr>
                        <a:t>ログイン認証を実装してみる</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 </a:t>
                      </a:r>
                      <a:r>
                        <a:rPr kumimoji="1" lang="en-US" altLang="ja-JP" sz="1600" dirty="0" smtClean="0">
                          <a:latin typeface="HGP創英角ｺﾞｼｯｸUB" panose="020B0900000000000000" pitchFamily="50" charset="-128"/>
                          <a:ea typeface="HGP創英角ｺﾞｼｯｸUB" panose="020B0900000000000000" pitchFamily="50" charset="-128"/>
                        </a:rPr>
                        <a:t>Security</a:t>
                      </a:r>
                      <a:r>
                        <a:rPr kumimoji="1" lang="ja-JP" altLang="en-US" sz="1600" dirty="0" smtClean="0">
                          <a:latin typeface="HGP創英角ｺﾞｼｯｸUB" panose="020B0900000000000000" pitchFamily="50" charset="-128"/>
                          <a:ea typeface="HGP創英角ｺﾞｼｯｸUB" panose="020B0900000000000000" pitchFamily="50" charset="-128"/>
                        </a:rPr>
                        <a:t> を利用するための環境設定</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 </a:t>
                      </a:r>
                      <a:r>
                        <a:rPr kumimoji="1" lang="en-US" altLang="ja-JP" sz="1600" dirty="0" smtClean="0">
                          <a:latin typeface="HGP創英角ｺﾞｼｯｸUB" panose="020B0900000000000000" pitchFamily="50" charset="-128"/>
                          <a:ea typeface="HGP創英角ｺﾞｼｯｸUB" panose="020B0900000000000000" pitchFamily="50" charset="-128"/>
                        </a:rPr>
                        <a:t>Security</a:t>
                      </a:r>
                      <a:r>
                        <a:rPr kumimoji="1" lang="ja-JP" altLang="en-US" sz="1600" dirty="0" smtClean="0">
                          <a:latin typeface="HGP創英角ｺﾞｼｯｸUB" panose="020B0900000000000000" pitchFamily="50" charset="-128"/>
                          <a:ea typeface="HGP創英角ｺﾞｼｯｸUB" panose="020B0900000000000000" pitchFamily="50" charset="-128"/>
                        </a:rPr>
                        <a:t> 用の</a:t>
                      </a:r>
                      <a:r>
                        <a:rPr kumimoji="1" lang="en-US" altLang="ja-JP" sz="1600" dirty="0" smtClean="0">
                          <a:latin typeface="HGP創英角ｺﾞｼｯｸUB" panose="020B0900000000000000" pitchFamily="50" charset="-128"/>
                          <a:ea typeface="HGP創英角ｺﾞｼｯｸUB" panose="020B0900000000000000" pitchFamily="50" charset="-128"/>
                        </a:rPr>
                        <a:t>Bean</a:t>
                      </a:r>
                      <a:r>
                        <a:rPr kumimoji="1" lang="ja-JP" altLang="en-US" sz="1600" dirty="0" smtClean="0">
                          <a:latin typeface="HGP創英角ｺﾞｼｯｸUB" panose="020B0900000000000000" pitchFamily="50" charset="-128"/>
                          <a:ea typeface="HGP創英角ｺﾞｼｯｸUB" panose="020B0900000000000000" pitchFamily="50" charset="-128"/>
                        </a:rPr>
                        <a:t>定義ファイルを作成</a:t>
                      </a:r>
                      <a:r>
                        <a:rPr kumimoji="1" lang="en-US" altLang="ja-JP" sz="1600" dirty="0" smtClean="0">
                          <a:latin typeface="HGP創英角ｺﾞｼｯｸUB" panose="020B0900000000000000" pitchFamily="50" charset="-128"/>
                          <a:ea typeface="HGP創英角ｺﾞｼｯｸUB" panose="020B0900000000000000" pitchFamily="50" charset="-128"/>
                        </a:rPr>
                        <a:t/>
                      </a:r>
                      <a:br>
                        <a:rPr kumimoji="1" lang="en-US" altLang="ja-JP" sz="1600" dirty="0" smtClean="0">
                          <a:latin typeface="HGP創英角ｺﾞｼｯｸUB" panose="020B0900000000000000" pitchFamily="50" charset="-128"/>
                          <a:ea typeface="HGP創英角ｺﾞｼｯｸUB" panose="020B0900000000000000" pitchFamily="50" charset="-128"/>
                        </a:rPr>
                      </a:br>
                      <a:r>
                        <a:rPr kumimoji="1" lang="ja-JP" altLang="en-US" sz="1600" dirty="0" smtClean="0">
                          <a:latin typeface="HGP創英角ｺﾞｼｯｸUB" panose="020B0900000000000000" pitchFamily="50" charset="-128"/>
                          <a:ea typeface="HGP創英角ｺﾞｼｯｸUB" panose="020B0900000000000000" pitchFamily="50" charset="-128"/>
                        </a:rPr>
                        <a:t>（ログイン認証処理の肝となる部分）</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ログインフォーム画面・ログインエラー画面コントロール作成</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600" dirty="0" smtClean="0">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latin typeface="HGP創英角ｺﾞｼｯｸUB" panose="020B0900000000000000" pitchFamily="50" charset="-128"/>
                          <a:ea typeface="HGP創英角ｺﾞｼｯｸUB" panose="020B0900000000000000" pitchFamily="50" charset="-128"/>
                        </a:rPr>
                        <a:t>ログインフォーム画面・ログインエラー画面</a:t>
                      </a:r>
                      <a:r>
                        <a:rPr kumimoji="1" lang="en-US" altLang="ja-JP" sz="1600" dirty="0" smtClean="0">
                          <a:latin typeface="HGP創英角ｺﾞｼｯｸUB" panose="020B0900000000000000" pitchFamily="50" charset="-128"/>
                          <a:ea typeface="HGP創英角ｺﾞｼｯｸUB" panose="020B0900000000000000" pitchFamily="50" charset="-128"/>
                        </a:rPr>
                        <a:t>JSP</a:t>
                      </a:r>
                      <a:r>
                        <a:rPr kumimoji="1" lang="ja-JP" altLang="en-US" sz="1600" dirty="0" smtClean="0">
                          <a:latin typeface="HGP創英角ｺﾞｼｯｸUB" panose="020B0900000000000000" pitchFamily="50" charset="-128"/>
                          <a:ea typeface="HGP創英角ｺﾞｼｯｸUB" panose="020B0900000000000000" pitchFamily="50" charset="-128"/>
                        </a:rPr>
                        <a:t>作成</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 </a:t>
                      </a:r>
                      <a:r>
                        <a:rPr kumimoji="1" lang="en-US" altLang="ja-JP" sz="1600" dirty="0" smtClean="0">
                          <a:latin typeface="HGP創英角ｺﾞｼｯｸUB" panose="020B0900000000000000" pitchFamily="50" charset="-128"/>
                          <a:ea typeface="HGP創英角ｺﾞｼｯｸUB" panose="020B0900000000000000" pitchFamily="50" charset="-128"/>
                        </a:rPr>
                        <a:t>Security</a:t>
                      </a:r>
                      <a:r>
                        <a:rPr kumimoji="1" lang="ja-JP" altLang="en-US" sz="1600" dirty="0" smtClean="0">
                          <a:latin typeface="HGP創英角ｺﾞｼｯｸUB" panose="020B0900000000000000" pitchFamily="50" charset="-128"/>
                          <a:ea typeface="HGP創英角ｺﾞｼｯｸUB" panose="020B0900000000000000" pitchFamily="50" charset="-128"/>
                        </a:rPr>
                        <a:t> を利用した認証処理の実現方法</a:t>
                      </a:r>
                    </a:p>
                  </a:txBody>
                  <a:tcPr>
                    <a:solidFill>
                      <a:schemeClr val="bg1"/>
                    </a:solidFill>
                  </a:tcPr>
                </a:tc>
              </a:tr>
              <a:tr h="1374698">
                <a:tc>
                  <a:txBody>
                    <a:bodyPr/>
                    <a:lstStyle/>
                    <a:p>
                      <a:pPr marL="0" indent="0">
                        <a:buFont typeface="Arial" panose="020B0604020202020204" pitchFamily="34" charset="0"/>
                        <a:buNone/>
                      </a:pPr>
                      <a:r>
                        <a:rPr kumimoji="1" lang="ja-JP" altLang="en-US" sz="1600" dirty="0" smtClean="0">
                          <a:latin typeface="HGP創英角ｺﾞｼｯｸUB" panose="020B0900000000000000" pitchFamily="50" charset="-128"/>
                          <a:ea typeface="HGP創英角ｺﾞｼｯｸUB" panose="020B0900000000000000" pitchFamily="50" charset="-128"/>
                        </a:rPr>
                        <a:t>２</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0" indent="0">
                        <a:buFont typeface="Arial" panose="020B0604020202020204" pitchFamily="34" charset="0"/>
                        <a:buNone/>
                      </a:pP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トランザクション制御を実装してみる</a:t>
                      </a:r>
                      <a:endParaRPr kumimoji="1" lang="ja-JP" altLang="en-US" sz="1600" dirty="0">
                        <a:solidFill>
                          <a:schemeClr val="tx1"/>
                        </a:solidFill>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トランザクションマネージャの為の環境設定</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marL="342900" marR="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サービスクラスにアノテーションベースでトランザクション設定</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solidFill>
                      <a:schemeClr val="bg1"/>
                    </a:solidFill>
                  </a:tcPr>
                </a:tc>
                <a:tc>
                  <a:txBody>
                    <a:bodyPr/>
                    <a:lstStyle/>
                    <a:p>
                      <a:pPr marL="285750" indent="-285750">
                        <a:buFont typeface="Wingdings" panose="05000000000000000000" pitchFamily="2" charset="2"/>
                        <a:buChar char="l"/>
                      </a:pP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トランザクションマネージャを利用したトランザクションの設定方法</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solidFill>
                      <a:schemeClr val="bg1"/>
                    </a:solidFill>
                  </a:tcPr>
                </a:tc>
              </a:tr>
            </a:tbl>
          </a:graphicData>
        </a:graphic>
      </p:graphicFrame>
      <p:sp>
        <p:nvSpPr>
          <p:cNvPr id="5" name="Rectangle 2"/>
          <p:cNvSpPr>
            <a:spLocks noGrp="1" noChangeArrowheads="1"/>
          </p:cNvSpPr>
          <p:nvPr>
            <p:ph type="title"/>
          </p:nvPr>
        </p:nvSpPr>
        <p:spPr>
          <a:xfrm>
            <a:off x="685800" y="0"/>
            <a:ext cx="7620000" cy="609600"/>
          </a:xfrm>
        </p:spPr>
        <p:txBody>
          <a:bodyPr/>
          <a:lstStyle/>
          <a:p>
            <a:pPr eaLnBrk="1" hangingPunct="1"/>
            <a:r>
              <a:rPr lang="ja-JP" altLang="en-US" sz="3600" dirty="0" smtClean="0">
                <a:latin typeface="HGP創英角ｺﾞｼｯｸUB" pitchFamily="50" charset="-128"/>
                <a:ea typeface="HGP創英角ｺﾞｼｯｸUB" pitchFamily="50" charset="-128"/>
              </a:rPr>
              <a:t>ステップ１０／実習内容</a:t>
            </a:r>
            <a:endParaRPr lang="en-US" altLang="ja-JP" sz="36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6359454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74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ステップ１０／解説</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683568" y="1052736"/>
            <a:ext cx="7848872" cy="4896544"/>
          </a:xfrm>
          <a:noFill/>
          <a:ln>
            <a:noFill/>
          </a:ln>
        </p:spPr>
        <p:style>
          <a:lnRef idx="2">
            <a:schemeClr val="accent2"/>
          </a:lnRef>
          <a:fillRef idx="1">
            <a:schemeClr val="lt1"/>
          </a:fillRef>
          <a:effectRef idx="0">
            <a:schemeClr val="accent2"/>
          </a:effectRef>
          <a:fontRef idx="minor">
            <a:schemeClr val="dk1"/>
          </a:fontRef>
        </p:style>
        <p:txBody>
          <a:bodyPr anchor="ctr"/>
          <a:lstStyle/>
          <a:p>
            <a:pPr eaLnBrk="1" hangingPunct="1">
              <a:buFont typeface="Wingdings" panose="05000000000000000000" pitchFamily="2" charset="2"/>
              <a:buChar char="u"/>
            </a:pPr>
            <a:r>
              <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rPr>
              <a:t>Spring</a:t>
            </a: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 </a:t>
            </a:r>
            <a:r>
              <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rPr>
              <a:t>Security</a:t>
            </a: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 ライブラリ</a:t>
            </a:r>
            <a:endPar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endParaRPr lang="en-US" altLang="ja-JP" sz="4000" dirty="0">
              <a:solidFill>
                <a:srgbClr val="0000FF"/>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r>
              <a:rPr lang="en-US" altLang="ja-JP" sz="4000" dirty="0" smtClean="0">
                <a:solidFill>
                  <a:srgbClr val="0000FF"/>
                </a:solidFill>
                <a:latin typeface="HGP創英角ｺﾞｼｯｸUB" panose="020B0900000000000000" pitchFamily="50" charset="-128"/>
                <a:ea typeface="HGP創英角ｺﾞｼｯｸUB" panose="020B0900000000000000" pitchFamily="50" charset="-128"/>
              </a:rPr>
              <a:t>Spring</a:t>
            </a:r>
            <a:r>
              <a:rPr lang="ja-JP" altLang="en-US" sz="4000" dirty="0" smtClean="0">
                <a:solidFill>
                  <a:srgbClr val="0000FF"/>
                </a:solidFill>
                <a:latin typeface="HGP創英角ｺﾞｼｯｸUB" panose="020B0900000000000000" pitchFamily="50" charset="-128"/>
                <a:ea typeface="HGP創英角ｺﾞｼｯｸUB" panose="020B0900000000000000" pitchFamily="50" charset="-128"/>
              </a:rPr>
              <a:t>トランザクションマネージャ</a:t>
            </a:r>
            <a:endParaRPr lang="en-US" altLang="ja-JP" sz="4000" dirty="0">
              <a:solidFill>
                <a:srgbClr val="0000FF"/>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2974618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75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ステップ１０／実習</a:t>
            </a:r>
            <a:endParaRPr lang="en-US" altLang="ja-JP" sz="3600" dirty="0">
              <a:latin typeface="HGP創英角ｺﾞｼｯｸUB" pitchFamily="50" charset="-128"/>
              <a:ea typeface="HGP創英角ｺﾞｼｯｸUB" pitchFamily="50" charset="-128"/>
            </a:endParaRPr>
          </a:p>
        </p:txBody>
      </p:sp>
      <p:sp>
        <p:nvSpPr>
          <p:cNvPr id="6" name="コンテンツ プレースホルダ 3"/>
          <p:cNvSpPr>
            <a:spLocks noGrp="1"/>
          </p:cNvSpPr>
          <p:nvPr>
            <p:ph idx="1"/>
          </p:nvPr>
        </p:nvSpPr>
        <p:spPr>
          <a:xfrm>
            <a:off x="395536" y="1052736"/>
            <a:ext cx="8280920" cy="4752528"/>
          </a:xfrm>
          <a:noFill/>
          <a:ln>
            <a:noFill/>
          </a:ln>
        </p:spPr>
        <p:style>
          <a:lnRef idx="2">
            <a:schemeClr val="accent2"/>
          </a:lnRef>
          <a:fillRef idx="1">
            <a:schemeClr val="lt1"/>
          </a:fillRef>
          <a:effectRef idx="0">
            <a:schemeClr val="accent2"/>
          </a:effectRef>
          <a:fontRef idx="minor">
            <a:schemeClr val="dk1"/>
          </a:fontRef>
        </p:style>
        <p:txBody>
          <a:bodyPr anchor="ctr"/>
          <a:lstStyle/>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最後です！</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できるだけ自力で</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4400" dirty="0" smtClean="0">
                <a:solidFill>
                  <a:schemeClr val="tx1"/>
                </a:solidFill>
                <a:latin typeface="HGP創英角ｺﾞｼｯｸUB" panose="020B0900000000000000" pitchFamily="50" charset="-128"/>
                <a:ea typeface="HGP創英角ｺﾞｼｯｸUB" panose="020B0900000000000000" pitchFamily="50" charset="-128"/>
              </a:rPr>
              <a:t>製造してみてください</a:t>
            </a:r>
            <a:endParaRPr lang="en-US" altLang="ja-JP" sz="4400" dirty="0" smtClean="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endParaRPr lang="en-US" altLang="ja-JP" sz="4400" dirty="0">
              <a:solidFill>
                <a:schemeClr val="tx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3600" dirty="0" smtClean="0">
                <a:solidFill>
                  <a:srgbClr val="00B050"/>
                </a:solidFill>
                <a:latin typeface="HGP創英角ｺﾞｼｯｸUB" panose="020B0900000000000000" pitchFamily="50" charset="-128"/>
                <a:ea typeface="HGP創英角ｺﾞｼｯｸUB" panose="020B0900000000000000" pitchFamily="50" charset="-128"/>
              </a:rPr>
              <a:t>（資料）</a:t>
            </a:r>
            <a:endPar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lang="ja-JP" altLang="en-US" sz="3600" dirty="0">
                <a:solidFill>
                  <a:srgbClr val="00B050"/>
                </a:solidFill>
                <a:latin typeface="HGP創英角ｺﾞｼｯｸUB" panose="020B0900000000000000" pitchFamily="50" charset="-128"/>
                <a:ea typeface="HGP創英角ｺﾞｼｯｸUB" panose="020B0900000000000000" pitchFamily="50" charset="-128"/>
              </a:rPr>
              <a:t>プログラミング</a:t>
            </a:r>
            <a:r>
              <a:rPr lang="en-US" altLang="ja-JP" sz="3600" dirty="0">
                <a:solidFill>
                  <a:srgbClr val="00B050"/>
                </a:solidFill>
                <a:latin typeface="HGP創英角ｺﾞｼｯｸUB" panose="020B0900000000000000" pitchFamily="50" charset="-128"/>
                <a:ea typeface="HGP創英角ｺﾞｼｯｸUB" panose="020B0900000000000000" pitchFamily="50" charset="-128"/>
              </a:rPr>
              <a:t>_</a:t>
            </a:r>
            <a:r>
              <a:rPr lang="en-US" altLang="ja-JP" sz="3600" dirty="0" smtClean="0">
                <a:solidFill>
                  <a:srgbClr val="00B050"/>
                </a:solidFill>
                <a:latin typeface="HGP創英角ｺﾞｼｯｸUB" panose="020B0900000000000000" pitchFamily="50" charset="-128"/>
                <a:ea typeface="HGP創英角ｺﾞｼｯｸUB" panose="020B0900000000000000" pitchFamily="50" charset="-128"/>
              </a:rPr>
              <a:t>STEP10</a:t>
            </a:r>
            <a:endParaRPr lang="ja-JP" altLang="en-US" sz="36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1310512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529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7</a:t>
            </a:fld>
            <a:endParaRPr lang="en-US" altLang="ja-JP" dirty="0"/>
          </a:p>
        </p:txBody>
      </p:sp>
      <p:sp>
        <p:nvSpPr>
          <p:cNvPr id="9" name="コンテンツ プレースホルダ 3"/>
          <p:cNvSpPr>
            <a:spLocks noGrp="1"/>
          </p:cNvSpPr>
          <p:nvPr>
            <p:ph idx="1"/>
          </p:nvPr>
        </p:nvSpPr>
        <p:spPr>
          <a:xfrm>
            <a:off x="683568" y="1340768"/>
            <a:ext cx="7740000" cy="3960000"/>
          </a:xfrm>
          <a:solidFill>
            <a:schemeClr val="accent2">
              <a:lumMod val="75000"/>
            </a:schemeClr>
          </a:solidFill>
        </p:spPr>
        <p:txBody>
          <a:bodyPr anchor="ctr"/>
          <a:lstStyle/>
          <a:p>
            <a:pPr marL="0" indent="0" algn="ctr" eaLnBrk="1" hangingPunct="1">
              <a:buNone/>
            </a:pPr>
            <a:r>
              <a:rPr lang="ja-JP" altLang="en-US" sz="6000" dirty="0" smtClean="0">
                <a:solidFill>
                  <a:schemeClr val="bg1"/>
                </a:solidFill>
                <a:latin typeface="HGP創英角ｺﾞｼｯｸUB" panose="020B0900000000000000" pitchFamily="50" charset="-128"/>
                <a:ea typeface="HGP創英角ｺﾞｼｯｸUB" panose="020B0900000000000000" pitchFamily="50" charset="-128"/>
              </a:rPr>
              <a:t>作成予定の</a:t>
            </a:r>
            <a:endParaRPr lang="en-US" altLang="ja-JP" sz="60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6000" dirty="0">
                <a:solidFill>
                  <a:schemeClr val="bg1"/>
                </a:solidFill>
                <a:latin typeface="HGP創英角ｺﾞｼｯｸUB" panose="020B0900000000000000" pitchFamily="50" charset="-128"/>
                <a:ea typeface="HGP創英角ｺﾞｼｯｸUB" panose="020B0900000000000000" pitchFamily="50" charset="-128"/>
              </a:rPr>
              <a:t>Ｗｅｂ</a:t>
            </a:r>
            <a:r>
              <a:rPr lang="ja-JP" altLang="en-US" sz="6000" dirty="0" smtClean="0">
                <a:solidFill>
                  <a:schemeClr val="bg1"/>
                </a:solidFill>
                <a:latin typeface="HGP創英角ｺﾞｼｯｸUB" panose="020B0900000000000000" pitchFamily="50" charset="-128"/>
                <a:ea typeface="HGP創英角ｺﾞｼｯｸUB" panose="020B0900000000000000" pitchFamily="50" charset="-128"/>
              </a:rPr>
              <a:t>アプリケーション</a:t>
            </a:r>
          </a:p>
        </p:txBody>
      </p:sp>
    </p:spTree>
    <p:extLst>
      <p:ext uri="{BB962C8B-B14F-4D97-AF65-F5344CB8AC3E}">
        <p14:creationId xmlns:p14="http://schemas.microsoft.com/office/powerpoint/2010/main" val="3365453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今回作るもの</a:t>
            </a:r>
            <a:endParaRPr lang="en-US" altLang="ja-JP" sz="3600" dirty="0">
              <a:latin typeface="HGP創英角ｺﾞｼｯｸUB" pitchFamily="50" charset="-128"/>
              <a:ea typeface="HGP創英角ｺﾞｼｯｸUB" pitchFamily="50" charset="-128"/>
            </a:endParaRPr>
          </a:p>
        </p:txBody>
      </p:sp>
      <p:sp>
        <p:nvSpPr>
          <p:cNvPr id="2052" name="Rectangle 3"/>
          <p:cNvSpPr>
            <a:spLocks noGrp="1" noChangeArrowheads="1"/>
          </p:cNvSpPr>
          <p:nvPr>
            <p:ph type="body" idx="1"/>
          </p:nvPr>
        </p:nvSpPr>
        <p:spPr>
          <a:xfrm>
            <a:off x="395536" y="836712"/>
            <a:ext cx="8353425" cy="5328692"/>
          </a:xfrm>
        </p:spPr>
        <p:txBody>
          <a:bodyPr/>
          <a:lstStyle/>
          <a:p>
            <a:pPr eaLnBrk="1" hangingPunct="1">
              <a:buFont typeface="Wingdings" panose="05000000000000000000" pitchFamily="2" charset="2"/>
              <a:buChar char="u"/>
            </a:pPr>
            <a:r>
              <a:rPr lang="ja-JP" altLang="en-US" sz="2400" dirty="0" smtClean="0">
                <a:solidFill>
                  <a:srgbClr val="00B0F0"/>
                </a:solidFill>
                <a:latin typeface="HGP創英角ｺﾞｼｯｸUB" pitchFamily="50" charset="-128"/>
                <a:ea typeface="HGP創英角ｺﾞｼｯｸUB" pitchFamily="50" charset="-128"/>
              </a:rPr>
              <a:t>書籍情報管理システム</a:t>
            </a:r>
            <a:endParaRPr lang="en-US" altLang="ja-JP" sz="2400" dirty="0" smtClean="0">
              <a:solidFill>
                <a:srgbClr val="00B0F0"/>
              </a:solidFill>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ja-JP" altLang="en-US" sz="2000" dirty="0" smtClean="0">
                <a:solidFill>
                  <a:schemeClr val="bg1">
                    <a:lumMod val="65000"/>
                  </a:schemeClr>
                </a:solidFill>
                <a:latin typeface="HGP創英角ｺﾞｼｯｸUB" pitchFamily="50" charset="-128"/>
                <a:ea typeface="HGP創英角ｺﾞｼｯｸUB" pitchFamily="50" charset="-128"/>
              </a:rPr>
              <a:t>ログイン</a:t>
            </a:r>
            <a:r>
              <a:rPr lang="ja-JP" altLang="en-US" sz="2000" dirty="0">
                <a:solidFill>
                  <a:schemeClr val="bg1">
                    <a:lumMod val="65000"/>
                  </a:schemeClr>
                </a:solidFill>
                <a:latin typeface="HGP創英角ｺﾞｼｯｸUB" pitchFamily="50" charset="-128"/>
                <a:ea typeface="HGP創英角ｺﾞｼｯｸUB" pitchFamily="50" charset="-128"/>
              </a:rPr>
              <a:t>／ログアウト</a:t>
            </a:r>
            <a:r>
              <a:rPr lang="ja-JP" altLang="en-US" sz="2000" dirty="0" smtClean="0">
                <a:solidFill>
                  <a:schemeClr val="bg1">
                    <a:lumMod val="65000"/>
                  </a:schemeClr>
                </a:solidFill>
                <a:latin typeface="HGP創英角ｺﾞｼｯｸUB" pitchFamily="50" charset="-128"/>
                <a:ea typeface="HGP創英角ｺﾞｼｯｸUB" pitchFamily="50" charset="-128"/>
              </a:rPr>
              <a:t>機能</a:t>
            </a:r>
            <a:r>
              <a:rPr lang="en-US" altLang="ja-JP" sz="2000" dirty="0" smtClean="0">
                <a:solidFill>
                  <a:schemeClr val="bg1">
                    <a:lumMod val="65000"/>
                  </a:schemeClr>
                </a:solidFill>
                <a:latin typeface="HGP創英角ｺﾞｼｯｸUB" pitchFamily="50" charset="-128"/>
                <a:ea typeface="HGP創英角ｺﾞｼｯｸUB" pitchFamily="50" charset="-128"/>
              </a:rPr>
              <a:t>		【</a:t>
            </a:r>
            <a:r>
              <a:rPr lang="ja-JP" altLang="en-US" sz="2000" dirty="0" smtClean="0">
                <a:solidFill>
                  <a:schemeClr val="bg1">
                    <a:lumMod val="65000"/>
                  </a:schemeClr>
                </a:solidFill>
                <a:latin typeface="HGP創英角ｺﾞｼｯｸUB" pitchFamily="50" charset="-128"/>
                <a:ea typeface="HGP創英角ｺﾞｼｯｸUB" pitchFamily="50" charset="-128"/>
              </a:rPr>
              <a:t>ログイン機能</a:t>
            </a:r>
            <a:r>
              <a:rPr lang="en-US" altLang="ja-JP" sz="2000" dirty="0" smtClean="0">
                <a:solidFill>
                  <a:schemeClr val="bg1">
                    <a:lumMod val="65000"/>
                  </a:schemeClr>
                </a:solidFill>
                <a:latin typeface="HGP創英角ｺﾞｼｯｸUB" pitchFamily="50" charset="-128"/>
                <a:ea typeface="HGP創英角ｺﾞｼｯｸUB" pitchFamily="50" charset="-128"/>
              </a:rPr>
              <a:t>】</a:t>
            </a:r>
            <a:r>
              <a:rPr lang="ja-JP" altLang="en-US" sz="2000" dirty="0" smtClean="0">
                <a:solidFill>
                  <a:schemeClr val="bg1">
                    <a:lumMod val="65000"/>
                  </a:schemeClr>
                </a:solidFill>
                <a:latin typeface="HGP創英角ｺﾞｼｯｸUB" pitchFamily="50" charset="-128"/>
                <a:ea typeface="HGP創英角ｺﾞｼｯｸUB" pitchFamily="50" charset="-128"/>
              </a:rPr>
              <a:t> （オプショナル）</a:t>
            </a:r>
            <a:endParaRPr lang="en-US" altLang="ja-JP" sz="2000" dirty="0" smtClean="0">
              <a:solidFill>
                <a:schemeClr val="bg1">
                  <a:lumMod val="65000"/>
                </a:schemeClr>
              </a:solidFill>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ja-JP" altLang="en-US" sz="2000" dirty="0" smtClean="0">
                <a:latin typeface="HGP創英角ｺﾞｼｯｸUB" pitchFamily="50" charset="-128"/>
                <a:ea typeface="HGP創英角ｺﾞｼｯｸUB" pitchFamily="50" charset="-128"/>
              </a:rPr>
              <a:t>登録済み書籍情報の一覧表示機能</a:t>
            </a:r>
            <a:r>
              <a:rPr lang="en-US" altLang="ja-JP" sz="2000" dirty="0" smtClean="0">
                <a:latin typeface="HGP創英角ｺﾞｼｯｸUB" pitchFamily="50" charset="-128"/>
                <a:ea typeface="HGP創英角ｺﾞｼｯｸUB" pitchFamily="50" charset="-128"/>
              </a:rPr>
              <a:t>	【</a:t>
            </a:r>
            <a:r>
              <a:rPr lang="ja-JP" altLang="en-US" sz="2000" dirty="0" smtClean="0">
                <a:latin typeface="HGP創英角ｺﾞｼｯｸUB" pitchFamily="50" charset="-128"/>
                <a:ea typeface="HGP創英角ｺﾞｼｯｸUB" pitchFamily="50" charset="-128"/>
              </a:rPr>
              <a:t>書籍一覧機能</a:t>
            </a:r>
            <a:r>
              <a:rPr lang="en-US" altLang="ja-JP" sz="2000" dirty="0">
                <a:latin typeface="HGP創英角ｺﾞｼｯｸUB" pitchFamily="50" charset="-128"/>
                <a:ea typeface="HGP創英角ｺﾞｼｯｸUB" pitchFamily="50" charset="-128"/>
              </a:rPr>
              <a:t>】</a:t>
            </a:r>
            <a:endParaRPr lang="en-US" altLang="ja-JP" sz="200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ja-JP" altLang="en-US" sz="2000" dirty="0" smtClean="0">
                <a:latin typeface="HGP創英角ｺﾞｼｯｸUB" pitchFamily="50" charset="-128"/>
                <a:ea typeface="HGP創英角ｺﾞｼｯｸUB" pitchFamily="50" charset="-128"/>
              </a:rPr>
              <a:t>新しい</a:t>
            </a:r>
            <a:r>
              <a:rPr lang="ja-JP" altLang="en-US" sz="2000" dirty="0">
                <a:latin typeface="HGP創英角ｺﾞｼｯｸUB" pitchFamily="50" charset="-128"/>
                <a:ea typeface="HGP創英角ｺﾞｼｯｸUB" pitchFamily="50" charset="-128"/>
              </a:rPr>
              <a:t>書籍情報</a:t>
            </a:r>
            <a:r>
              <a:rPr lang="ja-JP" altLang="en-US" sz="2000" dirty="0" smtClean="0">
                <a:latin typeface="HGP創英角ｺﾞｼｯｸUB" pitchFamily="50" charset="-128"/>
                <a:ea typeface="HGP創英角ｺﾞｼｯｸUB" pitchFamily="50" charset="-128"/>
              </a:rPr>
              <a:t>の追加登録機能</a:t>
            </a:r>
            <a:r>
              <a:rPr lang="en-US" altLang="ja-JP" sz="2000" dirty="0" smtClean="0">
                <a:latin typeface="HGP創英角ｺﾞｼｯｸUB" pitchFamily="50" charset="-128"/>
                <a:ea typeface="HGP創英角ｺﾞｼｯｸUB" pitchFamily="50" charset="-128"/>
              </a:rPr>
              <a:t>	【</a:t>
            </a:r>
            <a:r>
              <a:rPr lang="ja-JP" altLang="en-US" sz="2000" dirty="0">
                <a:latin typeface="HGP創英角ｺﾞｼｯｸUB" pitchFamily="50" charset="-128"/>
                <a:ea typeface="HGP創英角ｺﾞｼｯｸUB" pitchFamily="50" charset="-128"/>
              </a:rPr>
              <a:t>書籍</a:t>
            </a:r>
            <a:r>
              <a:rPr lang="ja-JP" altLang="en-US" sz="2000" dirty="0" smtClean="0">
                <a:latin typeface="HGP創英角ｺﾞｼｯｸUB" pitchFamily="50" charset="-128"/>
                <a:ea typeface="HGP創英角ｺﾞｼｯｸUB" pitchFamily="50" charset="-128"/>
              </a:rPr>
              <a:t>登録機能</a:t>
            </a:r>
            <a:r>
              <a:rPr lang="en-US" altLang="ja-JP" sz="2000" dirty="0">
                <a:latin typeface="HGP創英角ｺﾞｼｯｸUB" pitchFamily="50" charset="-128"/>
                <a:ea typeface="HGP創英角ｺﾞｼｯｸUB" pitchFamily="50" charset="-128"/>
              </a:rPr>
              <a:t>】</a:t>
            </a:r>
            <a:endParaRPr lang="en-US" altLang="ja-JP" sz="200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u"/>
            </a:pPr>
            <a:endParaRPr lang="en-US" altLang="ja-JP" sz="2000" dirty="0" smtClean="0">
              <a:latin typeface="HGP創英角ｺﾞｼｯｸUB" pitchFamily="50" charset="-128"/>
              <a:ea typeface="HGP創英角ｺﾞｼｯｸUB"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2852936"/>
            <a:ext cx="2557463" cy="1593056"/>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53481"/>
            <a:ext cx="2957513" cy="1871663"/>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852936"/>
            <a:ext cx="1950244" cy="1871663"/>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屈折矢印 6"/>
          <p:cNvSpPr/>
          <p:nvPr/>
        </p:nvSpPr>
        <p:spPr bwMode="auto">
          <a:xfrm>
            <a:off x="3779912" y="4725144"/>
            <a:ext cx="1152128" cy="888373"/>
          </a:xfrm>
          <a:prstGeom prst="bentUpArrow">
            <a:avLst>
              <a:gd name="adj1" fmla="val 16682"/>
              <a:gd name="adj2" fmla="val 22401"/>
              <a:gd name="adj3" fmla="val 3019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22" name="屈折矢印 21"/>
          <p:cNvSpPr/>
          <p:nvPr/>
        </p:nvSpPr>
        <p:spPr bwMode="auto">
          <a:xfrm>
            <a:off x="3779912" y="4725144"/>
            <a:ext cx="4104480" cy="1113525"/>
          </a:xfrm>
          <a:prstGeom prst="bentUpArrow">
            <a:avLst>
              <a:gd name="adj1" fmla="val 12535"/>
              <a:gd name="adj2" fmla="val 19608"/>
              <a:gd name="adj3" fmla="val 3019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3" name="正方形/長方形 12"/>
          <p:cNvSpPr/>
          <p:nvPr/>
        </p:nvSpPr>
        <p:spPr bwMode="auto">
          <a:xfrm>
            <a:off x="1312812" y="3649464"/>
            <a:ext cx="1440160" cy="540060"/>
          </a:xfrm>
          <a:prstGeom prst="rect">
            <a:avLst/>
          </a:prstGeom>
          <a:solidFill>
            <a:srgbClr val="C00000"/>
          </a:solidFill>
          <a:ln w="952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smtClean="0">
                <a:solidFill>
                  <a:schemeClr val="bg1"/>
                </a:solidFill>
                <a:latin typeface="HG創英角ｺﾞｼｯｸUB" panose="020B0909000000000000" pitchFamily="49" charset="-128"/>
                <a:ea typeface="HG創英角ｺﾞｼｯｸUB" panose="020B0909000000000000" pitchFamily="49" charset="-128"/>
              </a:rPr>
              <a:t>オプショナル</a:t>
            </a:r>
            <a:endParaRPr lang="en-US" altLang="ja-JP" dirty="0" smtClean="0">
              <a:solidFill>
                <a:schemeClr val="bg1"/>
              </a:solidFill>
              <a:latin typeface="HG創英角ｺﾞｼｯｸUB" panose="020B0909000000000000" pitchFamily="49" charset="-128"/>
              <a:ea typeface="HG創英角ｺﾞｼｯｸUB" panose="020B0909000000000000" pitchFamily="49"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bg1"/>
                </a:solidFill>
                <a:effectLst/>
                <a:latin typeface="HG創英角ｺﾞｼｯｸUB" panose="020B0909000000000000" pitchFamily="49" charset="-128"/>
                <a:ea typeface="HG創英角ｺﾞｼｯｸUB" panose="020B0909000000000000" pitchFamily="49" charset="-128"/>
              </a:rPr>
              <a:t>軽く説明します</a:t>
            </a:r>
          </a:p>
        </p:txBody>
      </p:sp>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5" y="4869160"/>
            <a:ext cx="1614229" cy="514562"/>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9717" y="5042017"/>
            <a:ext cx="2157413" cy="11430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ホームベース 5"/>
          <p:cNvSpPr/>
          <p:nvPr/>
        </p:nvSpPr>
        <p:spPr bwMode="auto">
          <a:xfrm rot="5400000">
            <a:off x="1496800" y="4543114"/>
            <a:ext cx="354931" cy="297160"/>
          </a:xfrm>
          <a:prstGeom prst="homePlat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Tree>
    <p:extLst>
      <p:ext uri="{BB962C8B-B14F-4D97-AF65-F5344CB8AC3E}">
        <p14:creationId xmlns:p14="http://schemas.microsoft.com/office/powerpoint/2010/main" val="34525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AT_1">
  <a:themeElements>
    <a:clrScheme name="AT_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T_1">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33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MS UI Gothic" pitchFamily="50" charset="-128"/>
          </a:defRPr>
        </a:defPPr>
      </a:lstStyle>
    </a:spDef>
    <a:lnDef>
      <a:spPr bwMode="auto">
        <a:xfrm>
          <a:off x="0" y="0"/>
          <a:ext cx="1" cy="1"/>
        </a:xfrm>
        <a:custGeom>
          <a:avLst/>
          <a:gdLst/>
          <a:ahLst/>
          <a:cxnLst/>
          <a:rect l="0" t="0" r="0" b="0"/>
          <a:pathLst/>
        </a:custGeom>
        <a:solidFill>
          <a:srgbClr val="0033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MS UI Gothic" pitchFamily="50" charset="-128"/>
          </a:defRPr>
        </a:defPPr>
      </a:lstStyle>
    </a:lnDef>
  </a:objectDefaults>
  <a:extraClrSchemeLst>
    <a:extraClrScheme>
      <a:clrScheme name="AT_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T_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_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_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T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Settings\Administrator\My Documents\素材\PowerPoint_Template\AT_1.pot</Template>
  <TotalTime>13349</TotalTime>
  <Words>2888</Words>
  <Application>Microsoft Office PowerPoint</Application>
  <PresentationFormat>画面に合わせる (4:3)</PresentationFormat>
  <Paragraphs>853</Paragraphs>
  <Slides>77</Slides>
  <Notes>66</Notes>
  <HiddenSlides>0</HiddenSlides>
  <MMClips>0</MMClips>
  <ScaleCrop>false</ScaleCrop>
  <HeadingPairs>
    <vt:vector size="4" baseType="variant">
      <vt:variant>
        <vt:lpstr>テーマ</vt:lpstr>
      </vt:variant>
      <vt:variant>
        <vt:i4>1</vt:i4>
      </vt:variant>
      <vt:variant>
        <vt:lpstr>スライド タイトル</vt:lpstr>
      </vt:variant>
      <vt:variant>
        <vt:i4>77</vt:i4>
      </vt:variant>
    </vt:vector>
  </HeadingPairs>
  <TitlesOfParts>
    <vt:vector size="78" baseType="lpstr">
      <vt:lpstr>AT_1</vt:lpstr>
      <vt:lpstr>Ｗｅｂ アプリケーション開発入門 ＝ Ｓｐｒｉｎｇ Ｆｒａｍｅｗｏｒｋ ＝  研修資料１</vt:lpstr>
      <vt:lpstr>PowerPoint プレゼンテーション</vt:lpstr>
      <vt:lpstr>はじめに</vt:lpstr>
      <vt:lpstr>使用する資料や書籍</vt:lpstr>
      <vt:lpstr>本研修のゴール</vt:lpstr>
      <vt:lpstr>今回学習しないこと</vt:lpstr>
      <vt:lpstr>こころえ</vt:lpstr>
      <vt:lpstr>PowerPoint プレゼンテーション</vt:lpstr>
      <vt:lpstr>今回作るもの</vt:lpstr>
      <vt:lpstr>学習ステップ</vt:lpstr>
      <vt:lpstr>PowerPoint プレゼンテーション</vt:lpstr>
      <vt:lpstr>ステップ１／実習テーマ</vt:lpstr>
      <vt:lpstr>ステップ１／実習項目</vt:lpstr>
      <vt:lpstr>ステップ１／実習内容</vt:lpstr>
      <vt:lpstr>ステップ１／実習</vt:lpstr>
      <vt:lpstr>ステップ１／解説</vt:lpstr>
      <vt:lpstr>PowerPoint プレゼンテーション</vt:lpstr>
      <vt:lpstr>ステップ２／実習テーマ</vt:lpstr>
      <vt:lpstr>ステップ２／実習項目</vt:lpstr>
      <vt:lpstr>ステップ２／実習内容</vt:lpstr>
      <vt:lpstr>ステップ２／実習</vt:lpstr>
      <vt:lpstr>ステップ２／解説</vt:lpstr>
      <vt:lpstr>ステップ２／実装イメージ</vt:lpstr>
      <vt:lpstr>PowerPoint プレゼンテーション</vt:lpstr>
      <vt:lpstr>ステップ３／実習テーマ</vt:lpstr>
      <vt:lpstr>ステップ３／実習項目</vt:lpstr>
      <vt:lpstr>ステップ３／実習内容</vt:lpstr>
      <vt:lpstr>ステップ３／解説</vt:lpstr>
      <vt:lpstr>ステップ３／実習</vt:lpstr>
      <vt:lpstr>ステップ３／実装イメージ</vt:lpstr>
      <vt:lpstr>PowerPoint プレゼンテーション</vt:lpstr>
      <vt:lpstr>ステップ４／実習テーマ</vt:lpstr>
      <vt:lpstr>ステップ４／実習項目</vt:lpstr>
      <vt:lpstr>ステップ４／実習内容</vt:lpstr>
      <vt:lpstr>ステップ４／解説</vt:lpstr>
      <vt:lpstr>ステップ４／実習</vt:lpstr>
      <vt:lpstr>ステップ４／実装イメージ</vt:lpstr>
      <vt:lpstr>PowerPoint プレゼンテーション</vt:lpstr>
      <vt:lpstr>ステップ５／実習テーマ</vt:lpstr>
      <vt:lpstr>ステップ５／実習項目</vt:lpstr>
      <vt:lpstr>ステップ５／実習内容</vt:lpstr>
      <vt:lpstr>ステップ５／解説</vt:lpstr>
      <vt:lpstr>ステップ５／実習</vt:lpstr>
      <vt:lpstr>ステップ５／実装イメージ</vt:lpstr>
      <vt:lpstr>ステップ５／実装イメージ</vt:lpstr>
      <vt:lpstr>PowerPoint プレゼンテーション</vt:lpstr>
      <vt:lpstr>ステップ６／実習テーマ</vt:lpstr>
      <vt:lpstr>ステップ６／実習項目</vt:lpstr>
      <vt:lpstr>ステップ６／実習内容</vt:lpstr>
      <vt:lpstr>ステップ６／実習</vt:lpstr>
      <vt:lpstr>ステップ６／解説</vt:lpstr>
      <vt:lpstr>PowerPoint プレゼンテーション</vt:lpstr>
      <vt:lpstr>ステップ７／実習テーマ</vt:lpstr>
      <vt:lpstr>ステップ７／実習項目</vt:lpstr>
      <vt:lpstr>ステップ７／実習内容</vt:lpstr>
      <vt:lpstr>ステップ７／実習</vt:lpstr>
      <vt:lpstr>ステップ７／解説</vt:lpstr>
      <vt:lpstr>PowerPoint プレゼンテーション</vt:lpstr>
      <vt:lpstr>ステップ８／実習テーマ</vt:lpstr>
      <vt:lpstr>ステップ８／実習項目</vt:lpstr>
      <vt:lpstr>ステップ８／実習内容</vt:lpstr>
      <vt:lpstr>ステップ８／解説</vt:lpstr>
      <vt:lpstr>ステップ８／実習</vt:lpstr>
      <vt:lpstr>PowerPoint プレゼンテーション</vt:lpstr>
      <vt:lpstr>ステップ９／実習テーマ</vt:lpstr>
      <vt:lpstr>ステップ９／実習項目</vt:lpstr>
      <vt:lpstr>ステップ９／実習内容</vt:lpstr>
      <vt:lpstr>ステップ９／実習内容</vt:lpstr>
      <vt:lpstr>ステップ９／解説</vt:lpstr>
      <vt:lpstr>ステップ９／実習</vt:lpstr>
      <vt:lpstr>PowerPoint プレゼンテーション</vt:lpstr>
      <vt:lpstr>ステップ１０／実習テーマ</vt:lpstr>
      <vt:lpstr>ステップ１０／実習項目</vt:lpstr>
      <vt:lpstr>ステップ１０／実習内容</vt:lpstr>
      <vt:lpstr>ステップ１０／解説</vt:lpstr>
      <vt:lpstr>ステップ１０／実習</vt:lpstr>
      <vt:lpstr>PowerPoint プレゼンテーション</vt:lpstr>
    </vt:vector>
  </TitlesOfParts>
  <Company>koho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WebApp開発研修</dc:title>
  <dc:creator>NTT-AT</dc:creator>
  <cp:lastModifiedBy>nagazumi</cp:lastModifiedBy>
  <cp:revision>4790</cp:revision>
  <dcterms:created xsi:type="dcterms:W3CDTF">2004-06-28T03:14:58Z</dcterms:created>
  <dcterms:modified xsi:type="dcterms:W3CDTF">2016-11-21T08:00:19Z</dcterms:modified>
</cp:coreProperties>
</file>