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1" r:id="rId1"/>
  </p:sldMasterIdLst>
  <p:notesMasterIdLst>
    <p:notesMasterId r:id="rId74"/>
  </p:notesMasterIdLst>
  <p:handoutMasterIdLst>
    <p:handoutMasterId r:id="rId75"/>
  </p:handoutMasterIdLst>
  <p:sldIdLst>
    <p:sldId id="313" r:id="rId2"/>
    <p:sldId id="408" r:id="rId3"/>
    <p:sldId id="375" r:id="rId4"/>
    <p:sldId id="376" r:id="rId5"/>
    <p:sldId id="382" r:id="rId6"/>
    <p:sldId id="383" r:id="rId7"/>
    <p:sldId id="372" r:id="rId8"/>
    <p:sldId id="410" r:id="rId9"/>
    <p:sldId id="370" r:id="rId10"/>
    <p:sldId id="371" r:id="rId11"/>
    <p:sldId id="416" r:id="rId12"/>
    <p:sldId id="499" r:id="rId13"/>
    <p:sldId id="508" r:id="rId14"/>
    <p:sldId id="511" r:id="rId15"/>
    <p:sldId id="402" r:id="rId16"/>
    <p:sldId id="374" r:id="rId17"/>
    <p:sldId id="377" r:id="rId18"/>
    <p:sldId id="450" r:id="rId19"/>
    <p:sldId id="444" r:id="rId20"/>
    <p:sldId id="497" r:id="rId21"/>
    <p:sldId id="449" r:id="rId22"/>
    <p:sldId id="447" r:id="rId23"/>
    <p:sldId id="424" r:id="rId24"/>
    <p:sldId id="493" r:id="rId25"/>
    <p:sldId id="498" r:id="rId26"/>
    <p:sldId id="403" r:id="rId27"/>
    <p:sldId id="494" r:id="rId28"/>
    <p:sldId id="381" r:id="rId29"/>
    <p:sldId id="392" r:id="rId30"/>
    <p:sldId id="495" r:id="rId31"/>
    <p:sldId id="389" r:id="rId32"/>
    <p:sldId id="428" r:id="rId33"/>
    <p:sldId id="492" r:id="rId34"/>
    <p:sldId id="505" r:id="rId35"/>
    <p:sldId id="507" r:id="rId36"/>
    <p:sldId id="500" r:id="rId37"/>
    <p:sldId id="503" r:id="rId38"/>
    <p:sldId id="404" r:id="rId39"/>
    <p:sldId id="440" r:id="rId40"/>
    <p:sldId id="400" r:id="rId41"/>
    <p:sldId id="439" r:id="rId42"/>
    <p:sldId id="401" r:id="rId43"/>
    <p:sldId id="501" r:id="rId44"/>
    <p:sldId id="437" r:id="rId45"/>
    <p:sldId id="438" r:id="rId46"/>
    <p:sldId id="451" r:id="rId47"/>
    <p:sldId id="453" r:id="rId48"/>
    <p:sldId id="452" r:id="rId49"/>
    <p:sldId id="454" r:id="rId50"/>
    <p:sldId id="455" r:id="rId51"/>
    <p:sldId id="456" r:id="rId52"/>
    <p:sldId id="468" r:id="rId53"/>
    <p:sldId id="470" r:id="rId54"/>
    <p:sldId id="469" r:id="rId55"/>
    <p:sldId id="496" r:id="rId56"/>
    <p:sldId id="471" r:id="rId57"/>
    <p:sldId id="472" r:id="rId58"/>
    <p:sldId id="473" r:id="rId59"/>
    <p:sldId id="475" r:id="rId60"/>
    <p:sldId id="474" r:id="rId61"/>
    <p:sldId id="482" r:id="rId62"/>
    <p:sldId id="502" r:id="rId63"/>
    <p:sldId id="486" r:id="rId64"/>
    <p:sldId id="487" r:id="rId65"/>
    <p:sldId id="483" r:id="rId66"/>
    <p:sldId id="484" r:id="rId67"/>
    <p:sldId id="488" r:id="rId68"/>
    <p:sldId id="489" r:id="rId69"/>
    <p:sldId id="485" r:id="rId70"/>
    <p:sldId id="490" r:id="rId71"/>
    <p:sldId id="491" r:id="rId72"/>
    <p:sldId id="506" r:id="rId73"/>
  </p:sldIdLst>
  <p:sldSz cx="9144000" cy="6858000" type="screen4x3"/>
  <p:notesSz cx="9939338" cy="6807200"/>
  <p:defaultTextStyle>
    <a:defPPr>
      <a:defRPr lang="ja-JP"/>
    </a:defPPr>
    <a:lvl1pPr algn="l" rtl="0" fontAlgn="base">
      <a:spcBef>
        <a:spcPct val="0"/>
      </a:spcBef>
      <a:spcAft>
        <a:spcPct val="0"/>
      </a:spcAft>
      <a:defRPr kumimoji="1" sz="1200" kern="1200">
        <a:solidFill>
          <a:schemeClr val="tx1"/>
        </a:solidFill>
        <a:latin typeface="Arial" charset="0"/>
        <a:ea typeface="MS UI Gothic" pitchFamily="50" charset="-128"/>
        <a:cs typeface="+mn-cs"/>
      </a:defRPr>
    </a:lvl1pPr>
    <a:lvl2pPr marL="457200" algn="l" rtl="0" fontAlgn="base">
      <a:spcBef>
        <a:spcPct val="0"/>
      </a:spcBef>
      <a:spcAft>
        <a:spcPct val="0"/>
      </a:spcAft>
      <a:defRPr kumimoji="1" sz="1200" kern="1200">
        <a:solidFill>
          <a:schemeClr val="tx1"/>
        </a:solidFill>
        <a:latin typeface="Arial" charset="0"/>
        <a:ea typeface="MS UI Gothic" pitchFamily="50" charset="-128"/>
        <a:cs typeface="+mn-cs"/>
      </a:defRPr>
    </a:lvl2pPr>
    <a:lvl3pPr marL="914400" algn="l" rtl="0" fontAlgn="base">
      <a:spcBef>
        <a:spcPct val="0"/>
      </a:spcBef>
      <a:spcAft>
        <a:spcPct val="0"/>
      </a:spcAft>
      <a:defRPr kumimoji="1" sz="1200" kern="1200">
        <a:solidFill>
          <a:schemeClr val="tx1"/>
        </a:solidFill>
        <a:latin typeface="Arial" charset="0"/>
        <a:ea typeface="MS UI Gothic" pitchFamily="50" charset="-128"/>
        <a:cs typeface="+mn-cs"/>
      </a:defRPr>
    </a:lvl3pPr>
    <a:lvl4pPr marL="1371600" algn="l" rtl="0" fontAlgn="base">
      <a:spcBef>
        <a:spcPct val="0"/>
      </a:spcBef>
      <a:spcAft>
        <a:spcPct val="0"/>
      </a:spcAft>
      <a:defRPr kumimoji="1" sz="1200" kern="1200">
        <a:solidFill>
          <a:schemeClr val="tx1"/>
        </a:solidFill>
        <a:latin typeface="Arial" charset="0"/>
        <a:ea typeface="MS UI Gothic" pitchFamily="50" charset="-128"/>
        <a:cs typeface="+mn-cs"/>
      </a:defRPr>
    </a:lvl4pPr>
    <a:lvl5pPr marL="1828800" algn="l" rtl="0" fontAlgn="base">
      <a:spcBef>
        <a:spcPct val="0"/>
      </a:spcBef>
      <a:spcAft>
        <a:spcPct val="0"/>
      </a:spcAft>
      <a:defRPr kumimoji="1" sz="1200" kern="1200">
        <a:solidFill>
          <a:schemeClr val="tx1"/>
        </a:solidFill>
        <a:latin typeface="Arial" charset="0"/>
        <a:ea typeface="MS UI Gothic" pitchFamily="50" charset="-128"/>
        <a:cs typeface="+mn-cs"/>
      </a:defRPr>
    </a:lvl5pPr>
    <a:lvl6pPr marL="2286000" algn="l" defTabSz="914400" rtl="0" eaLnBrk="1" latinLnBrk="0" hangingPunct="1">
      <a:defRPr kumimoji="1" sz="1200" kern="1200">
        <a:solidFill>
          <a:schemeClr val="tx1"/>
        </a:solidFill>
        <a:latin typeface="Arial" charset="0"/>
        <a:ea typeface="MS UI Gothic" pitchFamily="50" charset="-128"/>
        <a:cs typeface="+mn-cs"/>
      </a:defRPr>
    </a:lvl6pPr>
    <a:lvl7pPr marL="2743200" algn="l" defTabSz="914400" rtl="0" eaLnBrk="1" latinLnBrk="0" hangingPunct="1">
      <a:defRPr kumimoji="1" sz="1200" kern="1200">
        <a:solidFill>
          <a:schemeClr val="tx1"/>
        </a:solidFill>
        <a:latin typeface="Arial" charset="0"/>
        <a:ea typeface="MS UI Gothic" pitchFamily="50" charset="-128"/>
        <a:cs typeface="+mn-cs"/>
      </a:defRPr>
    </a:lvl7pPr>
    <a:lvl8pPr marL="3200400" algn="l" defTabSz="914400" rtl="0" eaLnBrk="1" latinLnBrk="0" hangingPunct="1">
      <a:defRPr kumimoji="1" sz="1200" kern="1200">
        <a:solidFill>
          <a:schemeClr val="tx1"/>
        </a:solidFill>
        <a:latin typeface="Arial" charset="0"/>
        <a:ea typeface="MS UI Gothic" pitchFamily="50" charset="-128"/>
        <a:cs typeface="+mn-cs"/>
      </a:defRPr>
    </a:lvl8pPr>
    <a:lvl9pPr marL="3657600" algn="l" defTabSz="914400" rtl="0" eaLnBrk="1" latinLnBrk="0" hangingPunct="1">
      <a:defRPr kumimoji="1" sz="1200" kern="1200">
        <a:solidFill>
          <a:schemeClr val="tx1"/>
        </a:solidFill>
        <a:latin typeface="Arial" charset="0"/>
        <a:ea typeface="MS UI Gothic"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44">
          <p15:clr>
            <a:srgbClr val="A4A3A4"/>
          </p15:clr>
        </p15:guide>
        <p15:guide id="2" pos="3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FFE1"/>
    <a:srgbClr val="CC6600"/>
    <a:srgbClr val="6699FF"/>
    <a:srgbClr val="FF7C80"/>
    <a:srgbClr val="FFEBEB"/>
    <a:srgbClr val="FFCCFF"/>
    <a:srgbClr val="FFE5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1892" autoAdjust="0"/>
  </p:normalViewPr>
  <p:slideViewPr>
    <p:cSldViewPr>
      <p:cViewPr>
        <p:scale>
          <a:sx n="100" d="100"/>
          <a:sy n="100" d="100"/>
        </p:scale>
        <p:origin x="-588" y="-138"/>
      </p:cViewPr>
      <p:guideLst>
        <p:guide orient="horz" pos="2160"/>
        <p:guide pos="2880"/>
      </p:guideLst>
    </p:cSldViewPr>
  </p:slideViewPr>
  <p:outlineViewPr>
    <p:cViewPr>
      <p:scale>
        <a:sx n="33" d="100"/>
        <a:sy n="33" d="100"/>
      </p:scale>
      <p:origin x="0" y="150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470" y="-84"/>
      </p:cViewPr>
      <p:guideLst>
        <p:guide orient="horz" pos="2144"/>
        <p:guide pos="3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050"/>
          <p:cNvSpPr>
            <a:spLocks noGrp="1" noChangeArrowheads="1"/>
          </p:cNvSpPr>
          <p:nvPr>
            <p:ph type="hdr" sz="quarter"/>
          </p:nvPr>
        </p:nvSpPr>
        <p:spPr bwMode="auto">
          <a:xfrm>
            <a:off x="0"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8195" name="Rectangle 2051"/>
          <p:cNvSpPr>
            <a:spLocks noGrp="1" noChangeArrowheads="1"/>
          </p:cNvSpPr>
          <p:nvPr>
            <p:ph type="dt" sz="quarter" idx="1"/>
          </p:nvPr>
        </p:nvSpPr>
        <p:spPr bwMode="auto">
          <a:xfrm>
            <a:off x="5630863"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a:latin typeface="Times New Roman" charset="0"/>
                <a:ea typeface="ＭＳ Ｐゴシック" charset="-128"/>
              </a:defRPr>
            </a:lvl1pPr>
          </a:lstStyle>
          <a:p>
            <a:pPr>
              <a:defRPr/>
            </a:pPr>
            <a:endParaRPr lang="en-US" altLang="ja-JP"/>
          </a:p>
        </p:txBody>
      </p:sp>
      <p:sp>
        <p:nvSpPr>
          <p:cNvPr id="8196" name="Rectangle 2052"/>
          <p:cNvSpPr>
            <a:spLocks noGrp="1" noChangeArrowheads="1"/>
          </p:cNvSpPr>
          <p:nvPr>
            <p:ph type="ftr" sz="quarter" idx="2"/>
          </p:nvPr>
        </p:nvSpPr>
        <p:spPr bwMode="auto">
          <a:xfrm>
            <a:off x="0"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8197" name="Rectangle 2053"/>
          <p:cNvSpPr>
            <a:spLocks noGrp="1" noChangeArrowheads="1"/>
          </p:cNvSpPr>
          <p:nvPr>
            <p:ph type="sldNum" sz="quarter" idx="3"/>
          </p:nvPr>
        </p:nvSpPr>
        <p:spPr bwMode="auto">
          <a:xfrm>
            <a:off x="5630863"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defRPr>
                <a:latin typeface="Times New Roman" charset="0"/>
                <a:ea typeface="ＭＳ Ｐゴシック" charset="-128"/>
              </a:defRPr>
            </a:lvl1pPr>
          </a:lstStyle>
          <a:p>
            <a:pPr>
              <a:defRPr/>
            </a:pPr>
            <a:fld id="{E8A7F221-0BF7-4A6D-92CD-45A0DEA52ACA}" type="slidenum">
              <a:rPr lang="en-US" altLang="ja-JP"/>
              <a:pPr>
                <a:defRPr/>
              </a:pPr>
              <a:t>‹#›</a:t>
            </a:fld>
            <a:endParaRPr lang="en-US" altLang="ja-JP"/>
          </a:p>
        </p:txBody>
      </p:sp>
    </p:spTree>
    <p:extLst>
      <p:ext uri="{BB962C8B-B14F-4D97-AF65-F5344CB8AC3E}">
        <p14:creationId xmlns:p14="http://schemas.microsoft.com/office/powerpoint/2010/main" val="1520593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6147" name="Rectangle 3"/>
          <p:cNvSpPr>
            <a:spLocks noGrp="1" noChangeArrowheads="1"/>
          </p:cNvSpPr>
          <p:nvPr>
            <p:ph type="dt" idx="1"/>
          </p:nvPr>
        </p:nvSpPr>
        <p:spPr bwMode="auto">
          <a:xfrm>
            <a:off x="5630863" y="0"/>
            <a:ext cx="4308475" cy="33813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a:latin typeface="Times New Roman" charset="0"/>
                <a:ea typeface="ＭＳ Ｐゴシック" charset="-128"/>
              </a:defRPr>
            </a:lvl1pPr>
          </a:lstStyle>
          <a:p>
            <a:pPr>
              <a:defRPr/>
            </a:pPr>
            <a:endParaRPr lang="en-US" altLang="ja-JP"/>
          </a:p>
        </p:txBody>
      </p:sp>
      <p:sp>
        <p:nvSpPr>
          <p:cNvPr id="27652" name="Rectangle 4"/>
          <p:cNvSpPr>
            <a:spLocks noGrp="1" noRot="1" noChangeAspect="1" noChangeArrowheads="1" noTextEdit="1"/>
          </p:cNvSpPr>
          <p:nvPr>
            <p:ph type="sldImg" idx="2"/>
          </p:nvPr>
        </p:nvSpPr>
        <p:spPr bwMode="auto">
          <a:xfrm>
            <a:off x="3271838" y="512763"/>
            <a:ext cx="3398837"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150" name="Rectangle 6"/>
          <p:cNvSpPr>
            <a:spLocks noGrp="1" noChangeArrowheads="1"/>
          </p:cNvSpPr>
          <p:nvPr>
            <p:ph type="ftr" sz="quarter" idx="4"/>
          </p:nvPr>
        </p:nvSpPr>
        <p:spPr bwMode="auto">
          <a:xfrm>
            <a:off x="0"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defRPr>
                <a:latin typeface="Times New Roman" charset="0"/>
                <a:ea typeface="ＭＳ Ｐゴシック"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5630863" y="6469063"/>
            <a:ext cx="4308475" cy="33813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defRPr>
                <a:latin typeface="Times New Roman" charset="0"/>
                <a:ea typeface="ＭＳ Ｐゴシック" charset="-128"/>
              </a:defRPr>
            </a:lvl1pPr>
          </a:lstStyle>
          <a:p>
            <a:pPr>
              <a:defRPr/>
            </a:pPr>
            <a:fld id="{74738E29-D2CC-4965-92AF-CA0266E564A0}" type="slidenum">
              <a:rPr lang="en-US" altLang="ja-JP"/>
              <a:pPr>
                <a:defRPr/>
              </a:pPr>
              <a:t>‹#›</a:t>
            </a:fld>
            <a:endParaRPr lang="en-US" altLang="ja-JP"/>
          </a:p>
        </p:txBody>
      </p:sp>
    </p:spTree>
    <p:extLst>
      <p:ext uri="{BB962C8B-B14F-4D97-AF65-F5344CB8AC3E}">
        <p14:creationId xmlns:p14="http://schemas.microsoft.com/office/powerpoint/2010/main" val="3312278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4738E29-D2CC-4965-92AF-CA0266E564A0}" type="slidenum">
              <a:rPr lang="en-US" altLang="ja-JP" smtClean="0"/>
              <a:pPr>
                <a:defRPr/>
              </a:pPr>
              <a:t>0</a:t>
            </a:fld>
            <a:endParaRPr lang="en-US" altLang="ja-JP"/>
          </a:p>
        </p:txBody>
      </p:sp>
    </p:spTree>
    <p:extLst>
      <p:ext uri="{BB962C8B-B14F-4D97-AF65-F5344CB8AC3E}">
        <p14:creationId xmlns:p14="http://schemas.microsoft.com/office/powerpoint/2010/main" val="192502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42424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705763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14</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38101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093282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7749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878271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23383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62592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19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913411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578050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143699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67187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25</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91382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1017059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15838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9209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1116644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29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297374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776991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089615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00589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00589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089615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416011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37</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600872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48122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116632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39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410561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14586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894392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3481227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686911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183695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606359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9874497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47</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18186126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22323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855854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49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061683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493175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1859299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58148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53</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3490087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2498124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0129261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9020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41336905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382930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a:t>
            </a:fld>
            <a:endParaRPr lang="en-US" altLang="ja-JP" dirty="0"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9765666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59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6466336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691299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61</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958148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62</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0383923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63</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732095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64</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616048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65</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1993702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3723825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4119944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111867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28510895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69</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18672393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70</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smtClean="0">
              <a:latin typeface="Times New Roman" pitchFamily="18" charset="0"/>
              <a:ea typeface="ＭＳ Ｐ明朝" pitchFamily="18" charset="-128"/>
            </a:endParaRPr>
          </a:p>
        </p:txBody>
      </p:sp>
    </p:spTree>
    <p:extLst>
      <p:ext uri="{BB962C8B-B14F-4D97-AF65-F5344CB8AC3E}">
        <p14:creationId xmlns:p14="http://schemas.microsoft.com/office/powerpoint/2010/main" val="20542706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ahoma" pitchFamily="34" charset="0"/>
                <a:ea typeface="MS UI Gothic" pitchFamily="50" charset="-128"/>
              </a:defRPr>
            </a:lvl1pPr>
            <a:lvl2pPr marL="739444" indent="-284402" eaLnBrk="0" hangingPunct="0">
              <a:defRPr kumimoji="1">
                <a:solidFill>
                  <a:schemeClr val="tx1"/>
                </a:solidFill>
                <a:latin typeface="Tahoma" pitchFamily="34" charset="0"/>
                <a:ea typeface="MS UI Gothic" pitchFamily="50" charset="-128"/>
              </a:defRPr>
            </a:lvl2pPr>
            <a:lvl3pPr marL="1137607" indent="-227521" eaLnBrk="0" hangingPunct="0">
              <a:defRPr kumimoji="1">
                <a:solidFill>
                  <a:schemeClr val="tx1"/>
                </a:solidFill>
                <a:latin typeface="Tahoma" pitchFamily="34" charset="0"/>
                <a:ea typeface="MS UI Gothic" pitchFamily="50" charset="-128"/>
              </a:defRPr>
            </a:lvl3pPr>
            <a:lvl4pPr marL="1592649" indent="-227521" eaLnBrk="0" hangingPunct="0">
              <a:defRPr kumimoji="1">
                <a:solidFill>
                  <a:schemeClr val="tx1"/>
                </a:solidFill>
                <a:latin typeface="Tahoma" pitchFamily="34" charset="0"/>
                <a:ea typeface="MS UI Gothic" pitchFamily="50" charset="-128"/>
              </a:defRPr>
            </a:lvl4pPr>
            <a:lvl5pPr marL="2047692" indent="-227521" eaLnBrk="0" hangingPunct="0">
              <a:defRPr kumimoji="1">
                <a:solidFill>
                  <a:schemeClr val="tx1"/>
                </a:solidFill>
                <a:latin typeface="Tahoma" pitchFamily="34" charset="0"/>
                <a:ea typeface="MS UI Gothic" pitchFamily="50" charset="-128"/>
              </a:defRPr>
            </a:lvl5pPr>
            <a:lvl6pPr marL="2502735" indent="-227521"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57778" indent="-227521"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12820" indent="-227521"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67863" indent="-227521"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eaLnBrk="1" hangingPunct="1"/>
            <a:fld id="{E007E54A-E831-4FA8-89BA-38FAC0846BD4}" type="slidenum">
              <a:rPr lang="en-US" altLang="ja-JP" smtClean="0">
                <a:latin typeface="Arial" charset="0"/>
                <a:ea typeface="ＭＳ Ｐゴシック" pitchFamily="50" charset="-128"/>
              </a:rPr>
              <a:pPr eaLnBrk="1" hangingPunct="1"/>
              <a:t>71</a:t>
            </a:fld>
            <a:endParaRPr lang="en-US" altLang="ja-JP" smtClean="0">
              <a:latin typeface="Arial" charset="0"/>
              <a:ea typeface="ＭＳ Ｐゴシック"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7</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3453020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ea typeface="ＭＳ Ｐ明朝" pitchFamily="18" charset="-128"/>
              </a:defRPr>
            </a:lvl1pPr>
            <a:lvl2pPr marL="742950" indent="-285750" eaLnBrk="0" hangingPunct="0">
              <a:spcBef>
                <a:spcPct val="30000"/>
              </a:spcBef>
              <a:defRPr kumimoji="1" sz="1200">
                <a:solidFill>
                  <a:schemeClr val="tx1"/>
                </a:solidFill>
                <a:latin typeface="Times New Roman" pitchFamily="18" charset="0"/>
                <a:ea typeface="ＭＳ Ｐ明朝" pitchFamily="18" charset="-128"/>
              </a:defRPr>
            </a:lvl2pPr>
            <a:lvl3pPr marL="1143000" indent="-228600" eaLnBrk="0" hangingPunct="0">
              <a:spcBef>
                <a:spcPct val="30000"/>
              </a:spcBef>
              <a:defRPr kumimoji="1" sz="1200">
                <a:solidFill>
                  <a:schemeClr val="tx1"/>
                </a:solidFill>
                <a:latin typeface="Times New Roman" pitchFamily="18" charset="0"/>
                <a:ea typeface="ＭＳ Ｐ明朝" pitchFamily="18" charset="-128"/>
              </a:defRPr>
            </a:lvl3pPr>
            <a:lvl4pPr marL="1600200" indent="-228600" eaLnBrk="0" hangingPunct="0">
              <a:spcBef>
                <a:spcPct val="30000"/>
              </a:spcBef>
              <a:defRPr kumimoji="1" sz="1200">
                <a:solidFill>
                  <a:schemeClr val="tx1"/>
                </a:solidFill>
                <a:latin typeface="Times New Roman" pitchFamily="18" charset="0"/>
                <a:ea typeface="ＭＳ Ｐ明朝" pitchFamily="18" charset="-128"/>
              </a:defRPr>
            </a:lvl4pPr>
            <a:lvl5pPr marL="2057400" indent="-228600" eaLnBrk="0" hangingPunct="0">
              <a:spcBef>
                <a:spcPct val="30000"/>
              </a:spcBef>
              <a:defRPr kumimoji="1" sz="1200">
                <a:solidFill>
                  <a:schemeClr val="tx1"/>
                </a:solidFill>
                <a:latin typeface="Times New Roman"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ＭＳ Ｐ明朝" pitchFamily="18" charset="-128"/>
              </a:defRPr>
            </a:lvl9pPr>
          </a:lstStyle>
          <a:p>
            <a:pPr eaLnBrk="1" hangingPunct="1">
              <a:spcBef>
                <a:spcPct val="0"/>
              </a:spcBef>
            </a:pPr>
            <a:fld id="{2393634C-A7CE-4946-8BCE-5050F0110EC7}" type="slidenum">
              <a:rPr lang="en-US" altLang="ja-JP" smtClean="0">
                <a:ea typeface="ＭＳ Ｐゴシック" pitchFamily="50" charset="-128"/>
              </a:rPr>
              <a:pPr eaLnBrk="1" hangingPunct="1">
                <a:spcBef>
                  <a:spcPct val="0"/>
                </a:spcBef>
              </a:pPr>
              <a:t>8</a:t>
            </a:fld>
            <a:endParaRPr lang="en-US" altLang="ja-JP" smtClean="0">
              <a:ea typeface="ＭＳ Ｐゴシック" pitchFamily="50" charset="-128"/>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itchFamily="18" charset="0"/>
              <a:ea typeface="ＭＳ Ｐ明朝" pitchFamily="18" charset="-128"/>
            </a:endParaRPr>
          </a:p>
        </p:txBody>
      </p:sp>
    </p:spTree>
    <p:extLst>
      <p:ext uri="{BB962C8B-B14F-4D97-AF65-F5344CB8AC3E}">
        <p14:creationId xmlns:p14="http://schemas.microsoft.com/office/powerpoint/2010/main" val="77833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109EF26F-F433-4063-BC84-7492C21D66E9}" type="slidenum">
              <a:rPr lang="en-US" altLang="ja-JP"/>
              <a:pPr>
                <a:defRPr/>
              </a:pPr>
              <a:t>‹#›</a:t>
            </a:fld>
            <a:endParaRPr lang="en-US" altLang="ja-JP"/>
          </a:p>
        </p:txBody>
      </p:sp>
    </p:spTree>
    <p:extLst>
      <p:ext uri="{BB962C8B-B14F-4D97-AF65-F5344CB8AC3E}">
        <p14:creationId xmlns:p14="http://schemas.microsoft.com/office/powerpoint/2010/main" val="412786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401130F2-A0F6-49E4-A8A0-86359F5D4CD7}" type="slidenum">
              <a:rPr lang="en-US" altLang="ja-JP"/>
              <a:pPr>
                <a:defRPr/>
              </a:pPr>
              <a:t>‹#›</a:t>
            </a:fld>
            <a:endParaRPr lang="en-US" altLang="ja-JP"/>
          </a:p>
        </p:txBody>
      </p:sp>
    </p:spTree>
    <p:extLst>
      <p:ext uri="{BB962C8B-B14F-4D97-AF65-F5344CB8AC3E}">
        <p14:creationId xmlns:p14="http://schemas.microsoft.com/office/powerpoint/2010/main" val="320014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0"/>
            <a:ext cx="1943100" cy="59436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0"/>
            <a:ext cx="5676900" cy="59436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67BF726D-4631-41EB-99B2-6265ED273F66}" type="slidenum">
              <a:rPr lang="en-US" altLang="ja-JP"/>
              <a:pPr>
                <a:defRPr/>
              </a:pPr>
              <a:t>‹#›</a:t>
            </a:fld>
            <a:endParaRPr lang="en-US" altLang="ja-JP"/>
          </a:p>
        </p:txBody>
      </p:sp>
    </p:spTree>
    <p:extLst>
      <p:ext uri="{BB962C8B-B14F-4D97-AF65-F5344CB8AC3E}">
        <p14:creationId xmlns:p14="http://schemas.microsoft.com/office/powerpoint/2010/main" val="671776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背表紙（川崎ＳＡア）">
    <p:spTree>
      <p:nvGrpSpPr>
        <p:cNvPr id="1" name=""/>
        <p:cNvGrpSpPr/>
        <p:nvPr/>
      </p:nvGrpSpPr>
      <p:grpSpPr>
        <a:xfrm>
          <a:off x="0" y="0"/>
          <a:ext cx="0" cy="0"/>
          <a:chOff x="0" y="0"/>
          <a:chExt cx="0" cy="0"/>
        </a:xfrm>
      </p:grpSpPr>
      <p:sp>
        <p:nvSpPr>
          <p:cNvPr id="2" name="Rectangle 2"/>
          <p:cNvSpPr>
            <a:spLocks noChangeArrowheads="1"/>
          </p:cNvSpPr>
          <p:nvPr/>
        </p:nvSpPr>
        <p:spPr bwMode="auto">
          <a:xfrm>
            <a:off x="0" y="6324600"/>
            <a:ext cx="9144000" cy="5334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ja-JP" altLang="en-US"/>
          </a:p>
        </p:txBody>
      </p:sp>
      <p:sp>
        <p:nvSpPr>
          <p:cNvPr id="4" name="Freeform 4"/>
          <p:cNvSpPr>
            <a:spLocks/>
          </p:cNvSpPr>
          <p:nvPr/>
        </p:nvSpPr>
        <p:spPr bwMode="auto">
          <a:xfrm>
            <a:off x="0" y="107950"/>
            <a:ext cx="9144000" cy="762000"/>
          </a:xfrm>
          <a:custGeom>
            <a:avLst/>
            <a:gdLst>
              <a:gd name="T0" fmla="*/ 0 w 5760"/>
              <a:gd name="T1" fmla="*/ 2147483647 h 480"/>
              <a:gd name="T2" fmla="*/ 2147483647 w 5760"/>
              <a:gd name="T3" fmla="*/ 2147483647 h 480"/>
              <a:gd name="T4" fmla="*/ 2147483647 w 5760"/>
              <a:gd name="T5" fmla="*/ 0 h 480"/>
              <a:gd name="T6" fmla="*/ 2147483647 w 5760"/>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480">
                <a:moveTo>
                  <a:pt x="0" y="480"/>
                </a:moveTo>
                <a:lnTo>
                  <a:pt x="1248" y="480"/>
                </a:lnTo>
                <a:lnTo>
                  <a:pt x="1728" y="0"/>
                </a:lnTo>
                <a:lnTo>
                  <a:pt x="5760" y="0"/>
                </a:lnTo>
              </a:path>
            </a:pathLst>
          </a:custGeom>
          <a:noFill/>
          <a:ln w="5715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ja-JP" altLang="en-US"/>
          </a:p>
        </p:txBody>
      </p:sp>
      <p:sp>
        <p:nvSpPr>
          <p:cNvPr id="5" name="Rectangle 5"/>
          <p:cNvSpPr>
            <a:spLocks noChangeArrowheads="1"/>
          </p:cNvSpPr>
          <p:nvPr/>
        </p:nvSpPr>
        <p:spPr bwMode="auto">
          <a:xfrm>
            <a:off x="0" y="0"/>
            <a:ext cx="9144000" cy="636588"/>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ja-JP" altLang="en-US"/>
          </a:p>
        </p:txBody>
      </p:sp>
      <p:sp>
        <p:nvSpPr>
          <p:cNvPr id="6" name="Text Box 6"/>
          <p:cNvSpPr txBox="1">
            <a:spLocks noChangeArrowheads="1"/>
          </p:cNvSpPr>
          <p:nvPr/>
        </p:nvSpPr>
        <p:spPr bwMode="auto">
          <a:xfrm>
            <a:off x="6269561" y="6664325"/>
            <a:ext cx="2736327" cy="138499"/>
          </a:xfrm>
          <a:prstGeom prst="rect">
            <a:avLst/>
          </a:prstGeom>
          <a:noFill/>
          <a:ln>
            <a:noFill/>
          </a:ln>
          <a:extLst/>
        </p:spPr>
        <p:txBody>
          <a:bodyPr wrap="none" lIns="0" tIns="0" rIns="0" bIns="0">
            <a:spAutoFit/>
          </a:bodyPr>
          <a:lstStyle>
            <a:lvl1pPr eaLnBrk="0" hangingPunct="0">
              <a:defRPr kumimoji="1">
                <a:solidFill>
                  <a:schemeClr val="tx1"/>
                </a:solidFill>
                <a:latin typeface="Tahoma" pitchFamily="34" charset="0"/>
                <a:ea typeface="MS UI Gothic" pitchFamily="50" charset="-128"/>
              </a:defRPr>
            </a:lvl1pPr>
            <a:lvl2pPr marL="742950" indent="-285750" eaLnBrk="0" hangingPunct="0">
              <a:defRPr kumimoji="1">
                <a:solidFill>
                  <a:schemeClr val="tx1"/>
                </a:solidFill>
                <a:latin typeface="Tahoma" pitchFamily="34" charset="0"/>
                <a:ea typeface="MS UI Gothic" pitchFamily="50" charset="-128"/>
              </a:defRPr>
            </a:lvl2pPr>
            <a:lvl3pPr marL="1143000" indent="-228600" eaLnBrk="0" hangingPunct="0">
              <a:defRPr kumimoji="1">
                <a:solidFill>
                  <a:schemeClr val="tx1"/>
                </a:solidFill>
                <a:latin typeface="Tahoma" pitchFamily="34" charset="0"/>
                <a:ea typeface="MS UI Gothic" pitchFamily="50" charset="-128"/>
              </a:defRPr>
            </a:lvl3pPr>
            <a:lvl4pPr marL="1600200" indent="-228600" eaLnBrk="0" hangingPunct="0">
              <a:defRPr kumimoji="1">
                <a:solidFill>
                  <a:schemeClr val="tx1"/>
                </a:solidFill>
                <a:latin typeface="Tahoma" pitchFamily="34" charset="0"/>
                <a:ea typeface="MS UI Gothic" pitchFamily="50" charset="-128"/>
              </a:defRPr>
            </a:lvl4pPr>
            <a:lvl5pPr marL="2057400" indent="-228600" eaLnBrk="0" hangingPunct="0">
              <a:defRPr kumimoji="1">
                <a:solidFill>
                  <a:schemeClr val="tx1"/>
                </a:solidFill>
                <a:latin typeface="Tahoma" pitchFamily="34" charset="0"/>
                <a:ea typeface="MS UI Gothic" pitchFamily="50"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algn="r" eaLnBrk="1" hangingPunct="1">
              <a:defRPr/>
            </a:pPr>
            <a:r>
              <a:rPr lang="en-US" altLang="ja-JP" sz="900" i="1" dirty="0" smtClean="0">
                <a:solidFill>
                  <a:schemeClr val="bg1"/>
                </a:solidFill>
                <a:latin typeface="Times New Roman" pitchFamily="18" charset="0"/>
                <a:ea typeface="ＭＳ Ｐゴシック" pitchFamily="50" charset="-128"/>
              </a:rPr>
              <a:t>Copyright© </a:t>
            </a:r>
            <a:r>
              <a:rPr lang="en-US" altLang="ja-JP" sz="900" i="1" dirty="0" smtClean="0">
                <a:solidFill>
                  <a:schemeClr val="bg1"/>
                </a:solidFill>
                <a:latin typeface="Times New Roman" pitchFamily="18" charset="0"/>
                <a:ea typeface="ＭＳ Ｐゴシック" pitchFamily="50" charset="-128"/>
              </a:rPr>
              <a:t>2016  </a:t>
            </a:r>
            <a:r>
              <a:rPr lang="en-US" altLang="ja-JP" sz="900" i="1" dirty="0" smtClean="0">
                <a:solidFill>
                  <a:schemeClr val="bg1"/>
                </a:solidFill>
                <a:latin typeface="Times New Roman" pitchFamily="18" charset="0"/>
                <a:ea typeface="ＭＳ Ｐゴシック" pitchFamily="50" charset="-128"/>
              </a:rPr>
              <a:t>NTT Advanced Technology Corporation</a:t>
            </a:r>
          </a:p>
        </p:txBody>
      </p:sp>
      <p:sp>
        <p:nvSpPr>
          <p:cNvPr id="7" name="Text Box 7"/>
          <p:cNvSpPr txBox="1">
            <a:spLocks noChangeArrowheads="1"/>
          </p:cNvSpPr>
          <p:nvPr userDrawn="1"/>
        </p:nvSpPr>
        <p:spPr bwMode="auto">
          <a:xfrm>
            <a:off x="762000" y="2620963"/>
            <a:ext cx="7772400" cy="1189037"/>
          </a:xfrm>
          <a:prstGeom prst="rect">
            <a:avLst/>
          </a:prstGeom>
          <a:noFill/>
          <a:ln>
            <a:noFill/>
          </a:ln>
          <a:extLst/>
        </p:spPr>
        <p:txBody>
          <a:bodyPr>
            <a:spAutoFit/>
          </a:bodyPr>
          <a:lstStyle>
            <a:lvl1pPr eaLnBrk="0" hangingPunct="0">
              <a:defRPr kumimoji="1">
                <a:solidFill>
                  <a:schemeClr val="tx1"/>
                </a:solidFill>
                <a:latin typeface="Tahoma" pitchFamily="34" charset="0"/>
                <a:ea typeface="MS UI Gothic" pitchFamily="50" charset="-128"/>
              </a:defRPr>
            </a:lvl1pPr>
            <a:lvl2pPr marL="742950" indent="-285750" eaLnBrk="0" hangingPunct="0">
              <a:defRPr kumimoji="1">
                <a:solidFill>
                  <a:schemeClr val="tx1"/>
                </a:solidFill>
                <a:latin typeface="Tahoma" pitchFamily="34" charset="0"/>
                <a:ea typeface="MS UI Gothic" pitchFamily="50" charset="-128"/>
              </a:defRPr>
            </a:lvl2pPr>
            <a:lvl3pPr marL="1143000" indent="-228600" eaLnBrk="0" hangingPunct="0">
              <a:defRPr kumimoji="1">
                <a:solidFill>
                  <a:schemeClr val="tx1"/>
                </a:solidFill>
                <a:latin typeface="Tahoma" pitchFamily="34" charset="0"/>
                <a:ea typeface="MS UI Gothic" pitchFamily="50" charset="-128"/>
              </a:defRPr>
            </a:lvl3pPr>
            <a:lvl4pPr marL="1600200" indent="-228600" eaLnBrk="0" hangingPunct="0">
              <a:defRPr kumimoji="1">
                <a:solidFill>
                  <a:schemeClr val="tx1"/>
                </a:solidFill>
                <a:latin typeface="Tahoma" pitchFamily="34" charset="0"/>
                <a:ea typeface="MS UI Gothic" pitchFamily="50" charset="-128"/>
              </a:defRPr>
            </a:lvl4pPr>
            <a:lvl5pPr marL="2057400" indent="-228600" eaLnBrk="0" hangingPunct="0">
              <a:defRPr kumimoji="1">
                <a:solidFill>
                  <a:schemeClr val="tx1"/>
                </a:solidFill>
                <a:latin typeface="Tahoma" pitchFamily="34" charset="0"/>
                <a:ea typeface="MS UI Gothic" pitchFamily="50" charset="-128"/>
              </a:defRPr>
            </a:lvl5pPr>
            <a:lvl6pPr marL="25146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6pPr>
            <a:lvl7pPr marL="29718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7pPr>
            <a:lvl8pPr marL="34290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8pPr>
            <a:lvl9pPr marL="3886200" indent="-228600" algn="ctr" eaLnBrk="0" fontAlgn="base" hangingPunct="0">
              <a:spcBef>
                <a:spcPct val="0"/>
              </a:spcBef>
              <a:spcAft>
                <a:spcPct val="0"/>
              </a:spcAft>
              <a:defRPr kumimoji="1">
                <a:solidFill>
                  <a:schemeClr val="tx1"/>
                </a:solidFill>
                <a:latin typeface="Tahoma" pitchFamily="34" charset="0"/>
                <a:ea typeface="MS UI Gothic" pitchFamily="50" charset="-128"/>
              </a:defRPr>
            </a:lvl9pPr>
          </a:lstStyle>
          <a:p>
            <a:pPr algn="ctr" eaLnBrk="1" hangingPunct="1">
              <a:lnSpc>
                <a:spcPct val="120000"/>
              </a:lnSpc>
              <a:defRPr/>
            </a:pPr>
            <a:r>
              <a:rPr lang="ja-JP" altLang="en-US" sz="2400" smtClean="0">
                <a:latin typeface="Arial" charset="0"/>
                <a:ea typeface="HGP創英角ｺﾞｼｯｸUB" pitchFamily="50" charset="-128"/>
              </a:rPr>
              <a:t>技術をお客様のお役に立つ多様な価値に変換して提供する</a:t>
            </a:r>
          </a:p>
          <a:p>
            <a:pPr algn="ctr" eaLnBrk="1" hangingPunct="1">
              <a:lnSpc>
                <a:spcPct val="120000"/>
              </a:lnSpc>
              <a:defRPr/>
            </a:pPr>
            <a:r>
              <a:rPr lang="ja-JP" altLang="en-US" sz="3600" b="1" i="1" smtClean="0">
                <a:latin typeface="Arial" charset="0"/>
              </a:rPr>
              <a:t>“ </a:t>
            </a:r>
            <a:r>
              <a:rPr lang="en-US" altLang="ja-JP" sz="3600" b="1" i="1" smtClean="0">
                <a:latin typeface="Arial" charset="0"/>
              </a:rPr>
              <a:t>Integrated-Value Provider ”</a:t>
            </a:r>
          </a:p>
        </p:txBody>
      </p:sp>
    </p:spTree>
    <p:extLst>
      <p:ext uri="{BB962C8B-B14F-4D97-AF65-F5344CB8AC3E}">
        <p14:creationId xmlns:p14="http://schemas.microsoft.com/office/powerpoint/2010/main" val="29819594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4"/>
          <p:cNvSpPr>
            <a:spLocks noGrp="1" noChangeArrowheads="1"/>
          </p:cNvSpPr>
          <p:nvPr>
            <p:ph type="sldNum" sz="quarter" idx="10"/>
          </p:nvPr>
        </p:nvSpPr>
        <p:spPr>
          <a:ln/>
        </p:spPr>
        <p:txBody>
          <a:bodyPr/>
          <a:lstStyle>
            <a:lvl1pPr>
              <a:defRPr/>
            </a:lvl1pPr>
          </a:lstStyle>
          <a:p>
            <a:pPr>
              <a:defRPr/>
            </a:pPr>
            <a:fld id="{5A51ABD6-3146-4E1C-8187-D9BA6B3A2C72}" type="slidenum">
              <a:rPr lang="en-US" altLang="ja-JP"/>
              <a:pPr>
                <a:defRPr/>
              </a:pPr>
              <a:t>‹#›</a:t>
            </a:fld>
            <a:endParaRPr lang="en-US" altLang="ja-JP"/>
          </a:p>
        </p:txBody>
      </p:sp>
    </p:spTree>
    <p:extLst>
      <p:ext uri="{BB962C8B-B14F-4D97-AF65-F5344CB8AC3E}">
        <p14:creationId xmlns:p14="http://schemas.microsoft.com/office/powerpoint/2010/main" val="4177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4"/>
          <p:cNvSpPr>
            <a:spLocks noGrp="1" noChangeArrowheads="1"/>
          </p:cNvSpPr>
          <p:nvPr>
            <p:ph type="sldNum" sz="quarter" idx="10"/>
          </p:nvPr>
        </p:nvSpPr>
        <p:spPr>
          <a:ln/>
        </p:spPr>
        <p:txBody>
          <a:bodyPr/>
          <a:lstStyle>
            <a:lvl1pPr>
              <a:defRPr/>
            </a:lvl1pPr>
          </a:lstStyle>
          <a:p>
            <a:pPr>
              <a:defRPr/>
            </a:pPr>
            <a:fld id="{B568F11F-F860-496B-A157-5D52DF3C7FC7}" type="slidenum">
              <a:rPr lang="en-US" altLang="ja-JP"/>
              <a:pPr>
                <a:defRPr/>
              </a:pPr>
              <a:t>‹#›</a:t>
            </a:fld>
            <a:endParaRPr lang="en-US" altLang="ja-JP"/>
          </a:p>
        </p:txBody>
      </p:sp>
    </p:spTree>
    <p:extLst>
      <p:ext uri="{BB962C8B-B14F-4D97-AF65-F5344CB8AC3E}">
        <p14:creationId xmlns:p14="http://schemas.microsoft.com/office/powerpoint/2010/main" val="284135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4"/>
          <p:cNvSpPr>
            <a:spLocks noGrp="1" noChangeArrowheads="1"/>
          </p:cNvSpPr>
          <p:nvPr>
            <p:ph type="sldNum" sz="quarter" idx="10"/>
          </p:nvPr>
        </p:nvSpPr>
        <p:spPr>
          <a:ln/>
        </p:spPr>
        <p:txBody>
          <a:bodyPr/>
          <a:lstStyle>
            <a:lvl1pPr>
              <a:defRPr/>
            </a:lvl1pPr>
          </a:lstStyle>
          <a:p>
            <a:pPr>
              <a:defRPr/>
            </a:pPr>
            <a:fld id="{FAB4BC3B-89A9-4DF5-B4EB-516470E17FE0}" type="slidenum">
              <a:rPr lang="en-US" altLang="ja-JP"/>
              <a:pPr>
                <a:defRPr/>
              </a:pPr>
              <a:t>‹#›</a:t>
            </a:fld>
            <a:endParaRPr lang="en-US" altLang="ja-JP"/>
          </a:p>
        </p:txBody>
      </p:sp>
    </p:spTree>
    <p:extLst>
      <p:ext uri="{BB962C8B-B14F-4D97-AF65-F5344CB8AC3E}">
        <p14:creationId xmlns:p14="http://schemas.microsoft.com/office/powerpoint/2010/main" val="336825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4"/>
          <p:cNvSpPr>
            <a:spLocks noGrp="1" noChangeArrowheads="1"/>
          </p:cNvSpPr>
          <p:nvPr>
            <p:ph type="sldNum" sz="quarter" idx="10"/>
          </p:nvPr>
        </p:nvSpPr>
        <p:spPr>
          <a:ln/>
        </p:spPr>
        <p:txBody>
          <a:bodyPr/>
          <a:lstStyle>
            <a:lvl1pPr>
              <a:defRPr/>
            </a:lvl1pPr>
          </a:lstStyle>
          <a:p>
            <a:pPr>
              <a:defRPr/>
            </a:pPr>
            <a:fld id="{393C6038-05C8-4439-B760-B79944A74099}" type="slidenum">
              <a:rPr lang="en-US" altLang="ja-JP"/>
              <a:pPr>
                <a:defRPr/>
              </a:pPr>
              <a:t>‹#›</a:t>
            </a:fld>
            <a:endParaRPr lang="en-US" altLang="ja-JP"/>
          </a:p>
        </p:txBody>
      </p:sp>
    </p:spTree>
    <p:extLst>
      <p:ext uri="{BB962C8B-B14F-4D97-AF65-F5344CB8AC3E}">
        <p14:creationId xmlns:p14="http://schemas.microsoft.com/office/powerpoint/2010/main" val="380577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4"/>
          <p:cNvSpPr>
            <a:spLocks noGrp="1" noChangeArrowheads="1"/>
          </p:cNvSpPr>
          <p:nvPr>
            <p:ph type="sldNum" sz="quarter" idx="10"/>
          </p:nvPr>
        </p:nvSpPr>
        <p:spPr>
          <a:ln/>
        </p:spPr>
        <p:txBody>
          <a:bodyPr/>
          <a:lstStyle>
            <a:lvl1pPr>
              <a:defRPr/>
            </a:lvl1pPr>
          </a:lstStyle>
          <a:p>
            <a:pPr>
              <a:defRPr/>
            </a:pPr>
            <a:fld id="{3E3395E9-8515-4FB9-BB0E-7DEB82094F12}" type="slidenum">
              <a:rPr lang="en-US" altLang="ja-JP"/>
              <a:pPr>
                <a:defRPr/>
              </a:pPr>
              <a:t>‹#›</a:t>
            </a:fld>
            <a:endParaRPr lang="en-US" altLang="ja-JP"/>
          </a:p>
        </p:txBody>
      </p:sp>
    </p:spTree>
    <p:extLst>
      <p:ext uri="{BB962C8B-B14F-4D97-AF65-F5344CB8AC3E}">
        <p14:creationId xmlns:p14="http://schemas.microsoft.com/office/powerpoint/2010/main" val="405653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58026A49-53DE-4CA9-ABA8-E034C466680D}" type="slidenum">
              <a:rPr lang="en-US" altLang="ja-JP"/>
              <a:pPr>
                <a:defRPr/>
              </a:pPr>
              <a:t>‹#›</a:t>
            </a:fld>
            <a:endParaRPr lang="en-US" altLang="ja-JP"/>
          </a:p>
        </p:txBody>
      </p:sp>
    </p:spTree>
    <p:extLst>
      <p:ext uri="{BB962C8B-B14F-4D97-AF65-F5344CB8AC3E}">
        <p14:creationId xmlns:p14="http://schemas.microsoft.com/office/powerpoint/2010/main" val="323491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4"/>
          <p:cNvSpPr>
            <a:spLocks noGrp="1" noChangeArrowheads="1"/>
          </p:cNvSpPr>
          <p:nvPr>
            <p:ph type="sldNum" sz="quarter" idx="10"/>
          </p:nvPr>
        </p:nvSpPr>
        <p:spPr>
          <a:ln/>
        </p:spPr>
        <p:txBody>
          <a:bodyPr/>
          <a:lstStyle>
            <a:lvl1pPr>
              <a:defRPr/>
            </a:lvl1pPr>
          </a:lstStyle>
          <a:p>
            <a:pPr>
              <a:defRPr/>
            </a:pPr>
            <a:fld id="{591064A0-1799-4F3F-A822-D11A0BBDDA3B}" type="slidenum">
              <a:rPr lang="en-US" altLang="ja-JP"/>
              <a:pPr>
                <a:defRPr/>
              </a:pPr>
              <a:t>‹#›</a:t>
            </a:fld>
            <a:endParaRPr lang="en-US" altLang="ja-JP"/>
          </a:p>
        </p:txBody>
      </p:sp>
    </p:spTree>
    <p:extLst>
      <p:ext uri="{BB962C8B-B14F-4D97-AF65-F5344CB8AC3E}">
        <p14:creationId xmlns:p14="http://schemas.microsoft.com/office/powerpoint/2010/main" val="113487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4"/>
          <p:cNvSpPr>
            <a:spLocks noGrp="1" noChangeArrowheads="1"/>
          </p:cNvSpPr>
          <p:nvPr>
            <p:ph type="sldNum" sz="quarter" idx="10"/>
          </p:nvPr>
        </p:nvSpPr>
        <p:spPr>
          <a:ln/>
        </p:spPr>
        <p:txBody>
          <a:bodyPr/>
          <a:lstStyle>
            <a:lvl1pPr>
              <a:defRPr/>
            </a:lvl1pPr>
          </a:lstStyle>
          <a:p>
            <a:pPr>
              <a:defRPr/>
            </a:pPr>
            <a:fld id="{1B245E5E-610A-4333-9A29-E30C7F5116B2}" type="slidenum">
              <a:rPr lang="en-US" altLang="ja-JP"/>
              <a:pPr>
                <a:defRPr/>
              </a:pPr>
              <a:t>‹#›</a:t>
            </a:fld>
            <a:endParaRPr lang="en-US" altLang="ja-JP"/>
          </a:p>
        </p:txBody>
      </p:sp>
    </p:spTree>
    <p:extLst>
      <p:ext uri="{BB962C8B-B14F-4D97-AF65-F5344CB8AC3E}">
        <p14:creationId xmlns:p14="http://schemas.microsoft.com/office/powerpoint/2010/main" val="112442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63" y="6292850"/>
            <a:ext cx="13001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0"/>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302" name="Rectangle 14"/>
          <p:cNvSpPr>
            <a:spLocks noGrp="1" noChangeArrowheads="1"/>
          </p:cNvSpPr>
          <p:nvPr>
            <p:ph type="sldNum" sz="quarter" idx="4"/>
          </p:nvPr>
        </p:nvSpPr>
        <p:spPr bwMode="auto">
          <a:xfrm>
            <a:off x="8482013" y="6096000"/>
            <a:ext cx="3810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defRPr sz="1400" i="1">
                <a:solidFill>
                  <a:srgbClr val="0031CC"/>
                </a:solidFill>
                <a:latin typeface="+mn-lt"/>
                <a:ea typeface="+mn-ea"/>
              </a:defRPr>
            </a:lvl1pPr>
          </a:lstStyle>
          <a:p>
            <a:pPr>
              <a:defRPr/>
            </a:pPr>
            <a:fld id="{DF9C7AAB-E83E-4B1F-B2E8-607EBADE667B}" type="slidenum">
              <a:rPr lang="en-US" altLang="ja-JP"/>
              <a:pPr>
                <a:defRPr/>
              </a:pPr>
              <a:t>‹#›</a:t>
            </a:fld>
            <a:endParaRPr lang="en-US" altLang="ja-JP"/>
          </a:p>
        </p:txBody>
      </p:sp>
      <p:sp>
        <p:nvSpPr>
          <p:cNvPr id="1030" name="Line 299"/>
          <p:cNvSpPr>
            <a:spLocks noChangeShapeType="1"/>
          </p:cNvSpPr>
          <p:nvPr userDrawn="1"/>
        </p:nvSpPr>
        <p:spPr bwMode="auto">
          <a:xfrm flipV="1">
            <a:off x="8567738" y="6419850"/>
            <a:ext cx="1587" cy="11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31" name="Line 271"/>
          <p:cNvSpPr>
            <a:spLocks noChangeShapeType="1"/>
          </p:cNvSpPr>
          <p:nvPr userDrawn="1"/>
        </p:nvSpPr>
        <p:spPr bwMode="auto">
          <a:xfrm>
            <a:off x="0" y="609600"/>
            <a:ext cx="9144000" cy="0"/>
          </a:xfrm>
          <a:prstGeom prst="line">
            <a:avLst/>
          </a:prstGeom>
          <a:noFill/>
          <a:ln w="57150">
            <a:solidFill>
              <a:srgbClr val="0031C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2" name="Line 310"/>
          <p:cNvSpPr>
            <a:spLocks noChangeShapeType="1"/>
          </p:cNvSpPr>
          <p:nvPr userDrawn="1"/>
        </p:nvSpPr>
        <p:spPr bwMode="auto">
          <a:xfrm>
            <a:off x="0" y="6318250"/>
            <a:ext cx="9144000" cy="0"/>
          </a:xfrm>
          <a:prstGeom prst="line">
            <a:avLst/>
          </a:prstGeom>
          <a:noFill/>
          <a:ln w="9525">
            <a:solidFill>
              <a:srgbClr val="0031C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3" name="Text Box 312"/>
          <p:cNvSpPr txBox="1">
            <a:spLocks noChangeArrowheads="1"/>
          </p:cNvSpPr>
          <p:nvPr userDrawn="1"/>
        </p:nvSpPr>
        <p:spPr bwMode="auto">
          <a:xfrm>
            <a:off x="6269038" y="6664325"/>
            <a:ext cx="27368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1200">
                <a:solidFill>
                  <a:schemeClr val="tx1"/>
                </a:solidFill>
                <a:latin typeface="Arial" charset="0"/>
                <a:ea typeface="MS UI Gothic" pitchFamily="50" charset="-128"/>
              </a:defRPr>
            </a:lvl1pPr>
            <a:lvl2pPr marL="742950" indent="-285750" eaLnBrk="0" hangingPunct="0">
              <a:defRPr kumimoji="1" sz="1200">
                <a:solidFill>
                  <a:schemeClr val="tx1"/>
                </a:solidFill>
                <a:latin typeface="Arial" charset="0"/>
                <a:ea typeface="MS UI Gothic" pitchFamily="50" charset="-128"/>
              </a:defRPr>
            </a:lvl2pPr>
            <a:lvl3pPr marL="1143000" indent="-228600" eaLnBrk="0" hangingPunct="0">
              <a:defRPr kumimoji="1" sz="1200">
                <a:solidFill>
                  <a:schemeClr val="tx1"/>
                </a:solidFill>
                <a:latin typeface="Arial" charset="0"/>
                <a:ea typeface="MS UI Gothic" pitchFamily="50" charset="-128"/>
              </a:defRPr>
            </a:lvl3pPr>
            <a:lvl4pPr marL="1600200" indent="-228600" eaLnBrk="0" hangingPunct="0">
              <a:defRPr kumimoji="1" sz="1200">
                <a:solidFill>
                  <a:schemeClr val="tx1"/>
                </a:solidFill>
                <a:latin typeface="Arial" charset="0"/>
                <a:ea typeface="MS UI Gothic" pitchFamily="50" charset="-128"/>
              </a:defRPr>
            </a:lvl4pPr>
            <a:lvl5pPr marL="2057400" indent="-228600" eaLnBrk="0" hangingPunct="0">
              <a:defRPr kumimoji="1" sz="1200">
                <a:solidFill>
                  <a:schemeClr val="tx1"/>
                </a:solidFill>
                <a:latin typeface="Arial" charset="0"/>
                <a:ea typeface="MS UI Gothic" pitchFamily="50" charset="-128"/>
              </a:defRPr>
            </a:lvl5pPr>
            <a:lvl6pPr marL="2514600" indent="-228600" eaLnBrk="0" fontAlgn="base" hangingPunct="0">
              <a:spcBef>
                <a:spcPct val="0"/>
              </a:spcBef>
              <a:spcAft>
                <a:spcPct val="0"/>
              </a:spcAft>
              <a:defRPr kumimoji="1" sz="1200">
                <a:solidFill>
                  <a:schemeClr val="tx1"/>
                </a:solidFill>
                <a:latin typeface="Arial" charset="0"/>
                <a:ea typeface="MS UI Gothic" pitchFamily="50" charset="-128"/>
              </a:defRPr>
            </a:lvl6pPr>
            <a:lvl7pPr marL="2971800" indent="-228600" eaLnBrk="0" fontAlgn="base" hangingPunct="0">
              <a:spcBef>
                <a:spcPct val="0"/>
              </a:spcBef>
              <a:spcAft>
                <a:spcPct val="0"/>
              </a:spcAft>
              <a:defRPr kumimoji="1" sz="1200">
                <a:solidFill>
                  <a:schemeClr val="tx1"/>
                </a:solidFill>
                <a:latin typeface="Arial" charset="0"/>
                <a:ea typeface="MS UI Gothic" pitchFamily="50" charset="-128"/>
              </a:defRPr>
            </a:lvl7pPr>
            <a:lvl8pPr marL="3429000" indent="-228600" eaLnBrk="0" fontAlgn="base" hangingPunct="0">
              <a:spcBef>
                <a:spcPct val="0"/>
              </a:spcBef>
              <a:spcAft>
                <a:spcPct val="0"/>
              </a:spcAft>
              <a:defRPr kumimoji="1" sz="1200">
                <a:solidFill>
                  <a:schemeClr val="tx1"/>
                </a:solidFill>
                <a:latin typeface="Arial" charset="0"/>
                <a:ea typeface="MS UI Gothic" pitchFamily="50" charset="-128"/>
              </a:defRPr>
            </a:lvl8pPr>
            <a:lvl9pPr marL="3886200" indent="-228600" eaLnBrk="0" fontAlgn="base" hangingPunct="0">
              <a:spcBef>
                <a:spcPct val="0"/>
              </a:spcBef>
              <a:spcAft>
                <a:spcPct val="0"/>
              </a:spcAft>
              <a:defRPr kumimoji="1" sz="1200">
                <a:solidFill>
                  <a:schemeClr val="tx1"/>
                </a:solidFill>
                <a:latin typeface="Arial" charset="0"/>
                <a:ea typeface="MS UI Gothic" pitchFamily="50" charset="-128"/>
              </a:defRPr>
            </a:lvl9pPr>
          </a:lstStyle>
          <a:p>
            <a:pPr algn="r" eaLnBrk="1" hangingPunct="1">
              <a:defRPr/>
            </a:pPr>
            <a:r>
              <a:rPr lang="en-US" altLang="ja-JP" sz="900" i="1" dirty="0" smtClean="0">
                <a:solidFill>
                  <a:srgbClr val="0031CC"/>
                </a:solidFill>
                <a:latin typeface="Times New Roman" charset="0"/>
                <a:ea typeface="ＭＳ Ｐゴシック" charset="-128"/>
              </a:rPr>
              <a:t>Copyright© </a:t>
            </a:r>
            <a:r>
              <a:rPr lang="en-US" altLang="ja-JP" sz="900" i="1" dirty="0" smtClean="0">
                <a:solidFill>
                  <a:srgbClr val="0031CC"/>
                </a:solidFill>
                <a:latin typeface="Times New Roman" charset="0"/>
                <a:ea typeface="ＭＳ Ｐゴシック" charset="-128"/>
              </a:rPr>
              <a:t>2016 </a:t>
            </a:r>
            <a:r>
              <a:rPr lang="ja-JP" altLang="en-US" sz="900" i="1" dirty="0" smtClean="0">
                <a:solidFill>
                  <a:srgbClr val="0031CC"/>
                </a:solidFill>
                <a:latin typeface="Times New Roman" charset="0"/>
                <a:ea typeface="ＭＳ Ｐゴシック" charset="-128"/>
              </a:rPr>
              <a:t> </a:t>
            </a:r>
            <a:r>
              <a:rPr lang="en-US" altLang="ja-JP" sz="900" i="1" dirty="0" smtClean="0">
                <a:solidFill>
                  <a:srgbClr val="0031CC"/>
                </a:solidFill>
                <a:latin typeface="Times New Roman" charset="0"/>
                <a:ea typeface="ＭＳ Ｐゴシック" charset="-128"/>
              </a:rPr>
              <a:t>NTT Advanced Technology Corporation</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28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28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2800">
          <a:solidFill>
            <a:schemeClr val="tx2"/>
          </a:solidFill>
          <a:latin typeface="Times New Roman" charset="0"/>
          <a:ea typeface="ＭＳ Ｐゴシック" charset="-128"/>
        </a:defRPr>
      </a:lvl5pPr>
      <a:lvl6pPr marL="457200" algn="ctr" rtl="0" fontAlgn="base">
        <a:spcBef>
          <a:spcPct val="0"/>
        </a:spcBef>
        <a:spcAft>
          <a:spcPct val="0"/>
        </a:spcAft>
        <a:defRPr kumimoji="1" sz="2800">
          <a:solidFill>
            <a:schemeClr val="tx2"/>
          </a:solidFill>
          <a:latin typeface="Times New Roman" charset="0"/>
          <a:ea typeface="ＭＳ Ｐゴシック" charset="-128"/>
        </a:defRPr>
      </a:lvl6pPr>
      <a:lvl7pPr marL="914400" algn="ctr" rtl="0" fontAlgn="base">
        <a:spcBef>
          <a:spcPct val="0"/>
        </a:spcBef>
        <a:spcAft>
          <a:spcPct val="0"/>
        </a:spcAft>
        <a:defRPr kumimoji="1" sz="2800">
          <a:solidFill>
            <a:schemeClr val="tx2"/>
          </a:solidFill>
          <a:latin typeface="Times New Roman" charset="0"/>
          <a:ea typeface="ＭＳ Ｐゴシック" charset="-128"/>
        </a:defRPr>
      </a:lvl7pPr>
      <a:lvl8pPr marL="1371600" algn="ctr" rtl="0" fontAlgn="base">
        <a:spcBef>
          <a:spcPct val="0"/>
        </a:spcBef>
        <a:spcAft>
          <a:spcPct val="0"/>
        </a:spcAft>
        <a:defRPr kumimoji="1" sz="2800">
          <a:solidFill>
            <a:schemeClr val="tx2"/>
          </a:solidFill>
          <a:latin typeface="Times New Roman" charset="0"/>
          <a:ea typeface="ＭＳ Ｐゴシック" charset="-128"/>
        </a:defRPr>
      </a:lvl8pPr>
      <a:lvl9pPr marL="1828800" algn="ctr" rtl="0" fontAlgn="base">
        <a:spcBef>
          <a:spcPct val="0"/>
        </a:spcBef>
        <a:spcAft>
          <a:spcPct val="0"/>
        </a:spcAft>
        <a:defRPr kumimoji="1" sz="28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rojects.spring.io/spring-frame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jcp.org/en/jsr/detail?id=30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hamcrest.org/JavaHamcrest/javadoc/1.3/"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ocs.mockito.googlecode.com/hg/org/mockito/Matchers.htm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docs.mockito.googlecode.com/hg/org/mockito/Mockito.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momijiame.tumblr.com/post/36888571523/java-mock-mockito"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docs.spring.io/spring/docs/3.2.12.RELEASE/javadoc-api/org/springframework/test/web/servlet/package-summary.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kuwalab.hatenablog.jp/entry/20130402/p1"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530131"/>
            <a:ext cx="6400800" cy="627061"/>
          </a:xfrm>
        </p:spPr>
        <p:txBody>
          <a:bodyPr rtlCol="0">
            <a:noAutofit/>
          </a:bodyPr>
          <a:lstStyle/>
          <a:p>
            <a:pPr eaLnBrk="1" fontAlgn="auto" hangingPunct="1">
              <a:lnSpc>
                <a:spcPct val="80000"/>
              </a:lnSpc>
              <a:spcAft>
                <a:spcPts val="0"/>
              </a:spcAft>
              <a:buFont typeface="Arial" pitchFamily="34" charset="0"/>
              <a:buNone/>
              <a:defRPr/>
            </a:pPr>
            <a:r>
              <a:rPr lang="en-US" altLang="ja-JP" sz="2000" dirty="0" smtClean="0">
                <a:latin typeface="HGP創英角ｺﾞｼｯｸUB" pitchFamily="50" charset="-128"/>
                <a:ea typeface="HGP創英角ｺﾞｼｯｸUB" pitchFamily="50" charset="-128"/>
              </a:rPr>
              <a:t>2016</a:t>
            </a:r>
            <a:r>
              <a:rPr lang="ja-JP" altLang="en-US" sz="2000" dirty="0" smtClean="0">
                <a:solidFill>
                  <a:schemeClr val="tx1"/>
                </a:solidFill>
                <a:latin typeface="HGP創英角ｺﾞｼｯｸUB" pitchFamily="50" charset="-128"/>
                <a:ea typeface="HGP創英角ｺﾞｼｯｸUB" pitchFamily="50" charset="-128"/>
              </a:rPr>
              <a:t>年 </a:t>
            </a:r>
            <a:r>
              <a:rPr lang="en-US" altLang="ja-JP" sz="2000" dirty="0" smtClean="0">
                <a:solidFill>
                  <a:schemeClr val="tx1"/>
                </a:solidFill>
                <a:latin typeface="HGP創英角ｺﾞｼｯｸUB" pitchFamily="50" charset="-128"/>
                <a:ea typeface="HGP創英角ｺﾞｼｯｸUB" pitchFamily="50" charset="-128"/>
              </a:rPr>
              <a:t>4</a:t>
            </a:r>
            <a:r>
              <a:rPr lang="ja-JP" altLang="en-US" sz="2000" dirty="0" smtClean="0">
                <a:solidFill>
                  <a:schemeClr val="tx1"/>
                </a:solidFill>
                <a:latin typeface="HGP創英角ｺﾞｼｯｸUB" pitchFamily="50" charset="-128"/>
                <a:ea typeface="HGP創英角ｺﾞｼｯｸUB" pitchFamily="50" charset="-128"/>
              </a:rPr>
              <a:t>月</a:t>
            </a:r>
            <a:r>
              <a:rPr lang="en-US" altLang="ja-JP" sz="2000" dirty="0">
                <a:latin typeface="HGP創英角ｺﾞｼｯｸUB" pitchFamily="50" charset="-128"/>
                <a:ea typeface="HGP創英角ｺﾞｼｯｸUB" pitchFamily="50" charset="-128"/>
              </a:rPr>
              <a:t> </a:t>
            </a:r>
            <a:r>
              <a:rPr lang="en-US" altLang="ja-JP" sz="2000" dirty="0" smtClean="0">
                <a:latin typeface="HGP創英角ｺﾞｼｯｸUB" pitchFamily="50" charset="-128"/>
                <a:ea typeface="HGP創英角ｺﾞｼｯｸUB" pitchFamily="50" charset="-128"/>
              </a:rPr>
              <a:t>14</a:t>
            </a:r>
            <a:r>
              <a:rPr lang="ja-JP" altLang="en-US" sz="2000" dirty="0" smtClean="0">
                <a:solidFill>
                  <a:schemeClr val="tx1"/>
                </a:solidFill>
                <a:latin typeface="HGP創英角ｺﾞｼｯｸUB" pitchFamily="50" charset="-128"/>
                <a:ea typeface="HGP創英角ｺﾞｼｯｸUB" pitchFamily="50" charset="-128"/>
              </a:rPr>
              <a:t>日</a:t>
            </a:r>
            <a:endParaRPr lang="en-US" altLang="ja-JP" sz="2000" dirty="0" smtClean="0">
              <a:solidFill>
                <a:schemeClr val="tx1"/>
              </a:solidFill>
              <a:latin typeface="HGP創英角ｺﾞｼｯｸUB" pitchFamily="50" charset="-128"/>
              <a:ea typeface="HGP創英角ｺﾞｼｯｸUB" pitchFamily="50" charset="-128"/>
            </a:endParaRPr>
          </a:p>
          <a:p>
            <a:pPr eaLnBrk="1" fontAlgn="auto" hangingPunct="1">
              <a:lnSpc>
                <a:spcPct val="80000"/>
              </a:lnSpc>
              <a:spcAft>
                <a:spcPts val="0"/>
              </a:spcAft>
              <a:defRPr/>
            </a:pPr>
            <a:r>
              <a:rPr lang="en-US" altLang="ja-JP" sz="2000" dirty="0" smtClean="0">
                <a:latin typeface="HGP創英角ｺﾞｼｯｸUB" pitchFamily="50" charset="-128"/>
                <a:ea typeface="HGP創英角ｺﾞｼｯｸUB" pitchFamily="50" charset="-128"/>
              </a:rPr>
              <a:t>CS</a:t>
            </a:r>
            <a:r>
              <a:rPr lang="en-US" altLang="ja-JP" sz="2000" dirty="0" smtClean="0">
                <a:latin typeface="HGP創英角ｺﾞｼｯｸUB" pitchFamily="50" charset="-128"/>
                <a:ea typeface="HGP創英角ｺﾞｼｯｸUB" pitchFamily="50" charset="-128"/>
              </a:rPr>
              <a:t>P</a:t>
            </a:r>
            <a:r>
              <a:rPr lang="ja-JP" altLang="en-US" sz="2000" dirty="0" smtClean="0">
                <a:solidFill>
                  <a:schemeClr val="tx1"/>
                </a:solidFill>
                <a:latin typeface="HGP創英角ｺﾞｼｯｸUB" pitchFamily="50" charset="-128"/>
                <a:ea typeface="HGP創英角ｺﾞｼｯｸUB" pitchFamily="50" charset="-128"/>
              </a:rPr>
              <a:t> </a:t>
            </a:r>
            <a:r>
              <a:rPr lang="ja-JP" altLang="en-US" sz="2000" dirty="0" smtClean="0">
                <a:solidFill>
                  <a:schemeClr val="tx1"/>
                </a:solidFill>
                <a:latin typeface="HGP創英角ｺﾞｼｯｸUB" pitchFamily="50" charset="-128"/>
                <a:ea typeface="HGP創英角ｺﾞｼｯｸUB" pitchFamily="50" charset="-128"/>
              </a:rPr>
              <a:t>長住</a:t>
            </a:r>
          </a:p>
        </p:txBody>
      </p:sp>
      <p:sp>
        <p:nvSpPr>
          <p:cNvPr id="4101" name="Line 276"/>
          <p:cNvSpPr>
            <a:spLocks noChangeShapeType="1"/>
          </p:cNvSpPr>
          <p:nvPr/>
        </p:nvSpPr>
        <p:spPr bwMode="auto">
          <a:xfrm>
            <a:off x="2133600" y="152400"/>
            <a:ext cx="609600" cy="228600"/>
          </a:xfrm>
          <a:prstGeom prst="line">
            <a:avLst/>
          </a:prstGeom>
          <a:noFill/>
          <a:ln w="9525">
            <a:noFill/>
            <a:round/>
            <a:headEnd/>
            <a:tailEnd/>
          </a:ln>
        </p:spPr>
        <p:txBody>
          <a:bodyPr/>
          <a:lstStyle/>
          <a:p>
            <a:endParaRPr lang="ja-JP" altLang="en-US" dirty="0"/>
          </a:p>
        </p:txBody>
      </p:sp>
      <p:sp>
        <p:nvSpPr>
          <p:cNvPr id="4102" name="Freeform 277"/>
          <p:cNvSpPr>
            <a:spLocks/>
          </p:cNvSpPr>
          <p:nvPr/>
        </p:nvSpPr>
        <p:spPr bwMode="auto">
          <a:xfrm>
            <a:off x="0" y="76200"/>
            <a:ext cx="5334000" cy="762000"/>
          </a:xfrm>
          <a:custGeom>
            <a:avLst/>
            <a:gdLst>
              <a:gd name="T0" fmla="*/ 0 w 3360"/>
              <a:gd name="T1" fmla="*/ 2147483647 h 480"/>
              <a:gd name="T2" fmla="*/ 2147483647 w 3360"/>
              <a:gd name="T3" fmla="*/ 2147483647 h 480"/>
              <a:gd name="T4" fmla="*/ 2147483647 w 3360"/>
              <a:gd name="T5" fmla="*/ 0 h 480"/>
              <a:gd name="T6" fmla="*/ 2147483647 w 3360"/>
              <a:gd name="T7" fmla="*/ 0 h 480"/>
              <a:gd name="T8" fmla="*/ 0 60000 65536"/>
              <a:gd name="T9" fmla="*/ 0 60000 65536"/>
              <a:gd name="T10" fmla="*/ 0 60000 65536"/>
              <a:gd name="T11" fmla="*/ 0 60000 65536"/>
              <a:gd name="T12" fmla="*/ 0 w 3360"/>
              <a:gd name="T13" fmla="*/ 0 h 480"/>
              <a:gd name="T14" fmla="*/ 3360 w 3360"/>
              <a:gd name="T15" fmla="*/ 480 h 480"/>
            </a:gdLst>
            <a:ahLst/>
            <a:cxnLst>
              <a:cxn ang="T8">
                <a:pos x="T0" y="T1"/>
              </a:cxn>
              <a:cxn ang="T9">
                <a:pos x="T2" y="T3"/>
              </a:cxn>
              <a:cxn ang="T10">
                <a:pos x="T4" y="T5"/>
              </a:cxn>
              <a:cxn ang="T11">
                <a:pos x="T6" y="T7"/>
              </a:cxn>
            </a:cxnLst>
            <a:rect l="T12" t="T13" r="T14" b="T15"/>
            <a:pathLst>
              <a:path w="3360" h="480">
                <a:moveTo>
                  <a:pt x="0" y="480"/>
                </a:moveTo>
                <a:lnTo>
                  <a:pt x="1248" y="480"/>
                </a:lnTo>
                <a:lnTo>
                  <a:pt x="1728" y="0"/>
                </a:lnTo>
                <a:lnTo>
                  <a:pt x="3360" y="0"/>
                </a:lnTo>
              </a:path>
            </a:pathLst>
          </a:custGeom>
          <a:noFill/>
          <a:ln w="9525">
            <a:noFill/>
            <a:round/>
            <a:headEnd/>
            <a:tailEnd/>
          </a:ln>
        </p:spPr>
        <p:txBody>
          <a:bodyPr/>
          <a:lstStyle/>
          <a:p>
            <a:endParaRPr lang="ja-JP" altLang="en-US" sz="2000" dirty="0"/>
          </a:p>
        </p:txBody>
      </p:sp>
      <p:sp>
        <p:nvSpPr>
          <p:cNvPr id="4103" name="Rectangle 319"/>
          <p:cNvSpPr>
            <a:spLocks noChangeArrowheads="1"/>
          </p:cNvSpPr>
          <p:nvPr/>
        </p:nvSpPr>
        <p:spPr bwMode="auto">
          <a:xfrm>
            <a:off x="0" y="0"/>
            <a:ext cx="9144000" cy="636588"/>
          </a:xfrm>
          <a:prstGeom prst="rect">
            <a:avLst/>
          </a:prstGeom>
          <a:solidFill>
            <a:srgbClr val="0033CC"/>
          </a:solidFill>
          <a:ln w="9525">
            <a:noFill/>
            <a:miter lim="800000"/>
            <a:headEnd/>
            <a:tailEnd/>
          </a:ln>
        </p:spPr>
        <p:txBody>
          <a:bodyPr wrap="none" anchor="ctr"/>
          <a:lstStyle/>
          <a:p>
            <a:pPr algn="ctr"/>
            <a:endParaRPr lang="ja-JP" altLang="ja-JP" sz="1200" dirty="0"/>
          </a:p>
        </p:txBody>
      </p:sp>
      <p:sp>
        <p:nvSpPr>
          <p:cNvPr id="4104" name="Rectangle 355"/>
          <p:cNvSpPr>
            <a:spLocks noChangeArrowheads="1"/>
          </p:cNvSpPr>
          <p:nvPr/>
        </p:nvSpPr>
        <p:spPr bwMode="auto">
          <a:xfrm>
            <a:off x="0" y="6324600"/>
            <a:ext cx="9144000" cy="533400"/>
          </a:xfrm>
          <a:prstGeom prst="rect">
            <a:avLst/>
          </a:prstGeom>
          <a:solidFill>
            <a:srgbClr val="0033CC"/>
          </a:solidFill>
          <a:ln w="9525">
            <a:noFill/>
            <a:miter lim="800000"/>
            <a:headEnd/>
            <a:tailEnd/>
          </a:ln>
        </p:spPr>
        <p:txBody>
          <a:bodyPr wrap="none" anchor="ctr"/>
          <a:lstStyle/>
          <a:p>
            <a:endParaRPr lang="ja-JP" altLang="en-US" sz="2000" dirty="0"/>
          </a:p>
        </p:txBody>
      </p:sp>
      <p:pic>
        <p:nvPicPr>
          <p:cNvPr id="4105" name="Picture 356" descr="ci_j_b"/>
          <p:cNvPicPr>
            <a:picLocks noChangeAspect="1" noChangeArrowheads="1"/>
          </p:cNvPicPr>
          <p:nvPr/>
        </p:nvPicPr>
        <p:blipFill>
          <a:blip r:embed="rId3" cstate="print"/>
          <a:srcRect/>
          <a:stretch>
            <a:fillRect/>
          </a:stretch>
        </p:blipFill>
        <p:spPr bwMode="auto">
          <a:xfrm>
            <a:off x="0" y="6308725"/>
            <a:ext cx="1295400" cy="549275"/>
          </a:xfrm>
          <a:prstGeom prst="rect">
            <a:avLst/>
          </a:prstGeom>
          <a:noFill/>
          <a:ln w="9525">
            <a:noFill/>
            <a:miter lim="800000"/>
            <a:headEnd/>
            <a:tailEnd/>
          </a:ln>
        </p:spPr>
      </p:pic>
      <p:pic>
        <p:nvPicPr>
          <p:cNvPr id="4106" name="Picture 360" descr="社名ロゴ"/>
          <p:cNvPicPr>
            <a:picLocks noChangeAspect="1" noChangeArrowheads="1"/>
          </p:cNvPicPr>
          <p:nvPr/>
        </p:nvPicPr>
        <p:blipFill>
          <a:blip r:embed="rId4" cstate="print"/>
          <a:srcRect/>
          <a:stretch>
            <a:fillRect/>
          </a:stretch>
        </p:blipFill>
        <p:spPr bwMode="auto">
          <a:xfrm>
            <a:off x="2743200" y="5305425"/>
            <a:ext cx="3657600" cy="561975"/>
          </a:xfrm>
          <a:prstGeom prst="rect">
            <a:avLst/>
          </a:prstGeom>
          <a:noFill/>
          <a:ln w="9525">
            <a:noFill/>
            <a:miter lim="800000"/>
            <a:headEnd/>
            <a:tailEnd/>
          </a:ln>
        </p:spPr>
      </p:pic>
      <p:sp>
        <p:nvSpPr>
          <p:cNvPr id="4107" name="Text Box 411"/>
          <p:cNvSpPr txBox="1">
            <a:spLocks noChangeArrowheads="1"/>
          </p:cNvSpPr>
          <p:nvPr/>
        </p:nvSpPr>
        <p:spPr bwMode="auto">
          <a:xfrm>
            <a:off x="6269561" y="6664325"/>
            <a:ext cx="2736327" cy="138499"/>
          </a:xfrm>
          <a:prstGeom prst="rect">
            <a:avLst/>
          </a:prstGeom>
          <a:noFill/>
          <a:ln w="9525">
            <a:noFill/>
            <a:miter lim="800000"/>
            <a:headEnd/>
            <a:tailEnd/>
          </a:ln>
        </p:spPr>
        <p:txBody>
          <a:bodyPr wrap="none" lIns="0" tIns="0" rIns="0" bIns="0">
            <a:spAutoFit/>
          </a:bodyPr>
          <a:lstStyle/>
          <a:p>
            <a:pPr algn="r"/>
            <a:r>
              <a:rPr lang="en-US" altLang="ja-JP" sz="900" i="1" dirty="0">
                <a:solidFill>
                  <a:schemeClr val="bg1"/>
                </a:solidFill>
                <a:latin typeface="Times New Roman" pitchFamily="18" charset="0"/>
                <a:ea typeface="ＭＳ Ｐゴシック" pitchFamily="50" charset="-128"/>
              </a:rPr>
              <a:t>Copyright© </a:t>
            </a:r>
            <a:r>
              <a:rPr lang="en-US" altLang="ja-JP" sz="900" i="1" dirty="0" smtClean="0">
                <a:solidFill>
                  <a:schemeClr val="bg1"/>
                </a:solidFill>
                <a:latin typeface="Times New Roman" pitchFamily="18" charset="0"/>
                <a:ea typeface="ＭＳ Ｐゴシック" pitchFamily="50" charset="-128"/>
              </a:rPr>
              <a:t>2016  </a:t>
            </a:r>
            <a:r>
              <a:rPr lang="en-US" altLang="ja-JP" sz="900" i="1" dirty="0">
                <a:solidFill>
                  <a:schemeClr val="bg1"/>
                </a:solidFill>
                <a:latin typeface="Times New Roman" pitchFamily="18" charset="0"/>
                <a:ea typeface="ＭＳ Ｐゴシック" pitchFamily="50" charset="-128"/>
              </a:rPr>
              <a:t>NTT Advanced Technology Corporation</a:t>
            </a:r>
          </a:p>
        </p:txBody>
      </p:sp>
      <p:sp>
        <p:nvSpPr>
          <p:cNvPr id="4108" name="AutoShape 416"/>
          <p:cNvSpPr>
            <a:spLocks noChangeArrowheads="1"/>
          </p:cNvSpPr>
          <p:nvPr/>
        </p:nvSpPr>
        <p:spPr bwMode="auto">
          <a:xfrm>
            <a:off x="7380288" y="115888"/>
            <a:ext cx="1655762" cy="433387"/>
          </a:xfrm>
          <a:prstGeom prst="roundRect">
            <a:avLst>
              <a:gd name="adj" fmla="val 16667"/>
            </a:avLst>
          </a:prstGeom>
          <a:solidFill>
            <a:schemeClr val="bg1"/>
          </a:solidFill>
          <a:ln w="9525">
            <a:solidFill>
              <a:schemeClr val="tx1"/>
            </a:solidFill>
            <a:round/>
            <a:headEnd/>
            <a:tailEnd/>
          </a:ln>
        </p:spPr>
        <p:txBody>
          <a:bodyPr wrap="none" anchor="ctr"/>
          <a:lstStyle/>
          <a:p>
            <a:pPr algn="ctr"/>
            <a:r>
              <a:rPr lang="ja-JP" altLang="en-US" sz="2000" dirty="0" smtClean="0">
                <a:ea typeface="HGP創英角ｺﾞｼｯｸUB" pitchFamily="50" charset="-128"/>
              </a:rPr>
              <a:t>関係者限り</a:t>
            </a:r>
            <a:endParaRPr lang="ja-JP" altLang="en-US" sz="2000" dirty="0">
              <a:ea typeface="HGP創英角ｺﾞｼｯｸUB" pitchFamily="50" charset="-128"/>
            </a:endParaRPr>
          </a:p>
        </p:txBody>
      </p:sp>
      <p:sp>
        <p:nvSpPr>
          <p:cNvPr id="14" name="Rectangle 2"/>
          <p:cNvSpPr>
            <a:spLocks noGrp="1" noChangeArrowheads="1"/>
          </p:cNvSpPr>
          <p:nvPr>
            <p:ph type="ctrTitle"/>
          </p:nvPr>
        </p:nvSpPr>
        <p:spPr>
          <a:xfrm>
            <a:off x="685800" y="1177925"/>
            <a:ext cx="7772400" cy="2852984"/>
          </a:xfrm>
        </p:spPr>
        <p:txBody>
          <a:bodyPr/>
          <a:lstStyle/>
          <a:p>
            <a:r>
              <a:rPr lang="ja-JP" altLang="en-US" sz="4000" dirty="0">
                <a:latin typeface="HGP創英角ｺﾞｼｯｸUB" pitchFamily="50" charset="-128"/>
                <a:ea typeface="HGP創英角ｺﾞｼｯｸUB" pitchFamily="50" charset="-128"/>
              </a:rPr>
              <a:t>Ｗｅｂ アプリケーション開発入門</a:t>
            </a:r>
            <a:br>
              <a:rPr lang="ja-JP" altLang="en-US" sz="4000" dirty="0">
                <a:latin typeface="HGP創英角ｺﾞｼｯｸUB" pitchFamily="50" charset="-128"/>
                <a:ea typeface="HGP創英角ｺﾞｼｯｸUB" pitchFamily="50" charset="-128"/>
              </a:rPr>
            </a:br>
            <a:r>
              <a:rPr lang="ja-JP" altLang="en-US" dirty="0">
                <a:latin typeface="HGP創英角ｺﾞｼｯｸUB" pitchFamily="50" charset="-128"/>
                <a:ea typeface="HGP創英角ｺﾞｼｯｸUB" pitchFamily="50" charset="-128"/>
              </a:rPr>
              <a:t>＝ Ｓｐｒｉｎｇ Ｆｒａｍｅｗｏｒｋ ＝</a:t>
            </a:r>
            <a:r>
              <a:rPr lang="en-US" altLang="ja-JP" sz="4000" dirty="0" smtClean="0">
                <a:latin typeface="HGP創英角ｺﾞｼｯｸUB" pitchFamily="50" charset="-128"/>
                <a:ea typeface="HGP創英角ｺﾞｼｯｸUB" pitchFamily="50" charset="-128"/>
              </a:rPr>
              <a:t/>
            </a:r>
            <a:br>
              <a:rPr lang="en-US" altLang="ja-JP" sz="4000" dirty="0" smtClean="0">
                <a:latin typeface="HGP創英角ｺﾞｼｯｸUB" pitchFamily="50" charset="-128"/>
                <a:ea typeface="HGP創英角ｺﾞｼｯｸUB" pitchFamily="50" charset="-128"/>
              </a:rPr>
            </a:br>
            <a:r>
              <a:rPr lang="en-US" altLang="ja-JP" sz="4000" dirty="0">
                <a:latin typeface="HGP創英角ｺﾞｼｯｸUB" pitchFamily="50" charset="-128"/>
                <a:ea typeface="HGP創英角ｺﾞｼｯｸUB" pitchFamily="50" charset="-128"/>
              </a:rPr>
              <a:t/>
            </a:r>
            <a:br>
              <a:rPr lang="en-US" altLang="ja-JP" sz="4000" dirty="0">
                <a:latin typeface="HGP創英角ｺﾞｼｯｸUB" pitchFamily="50" charset="-128"/>
                <a:ea typeface="HGP創英角ｺﾞｼｯｸUB" pitchFamily="50" charset="-128"/>
              </a:rPr>
            </a:br>
            <a:r>
              <a:rPr lang="ja-JP" altLang="en-US" sz="4000" dirty="0" smtClean="0">
                <a:latin typeface="HGP創英角ｺﾞｼｯｸUB" pitchFamily="50" charset="-128"/>
                <a:ea typeface="HGP創英角ｺﾞｼｯｸUB" pitchFamily="50" charset="-128"/>
              </a:rPr>
              <a:t>技術解説</a:t>
            </a:r>
          </a:p>
        </p:txBody>
      </p:sp>
    </p:spTree>
    <p:extLst>
      <p:ext uri="{BB962C8B-B14F-4D97-AF65-F5344CB8AC3E}">
        <p14:creationId xmlns:p14="http://schemas.microsoft.com/office/powerpoint/2010/main" val="3488541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Ｍａｖｅｎプロジェクト構成</a:t>
            </a:r>
            <a:endParaRPr lang="en-US" altLang="ja-JP"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395536" y="980728"/>
            <a:ext cx="8424935" cy="5184576"/>
          </a:xfrm>
        </p:spPr>
        <p:txBody>
          <a:bodyPr/>
          <a:lstStyle/>
          <a:p>
            <a:pPr>
              <a:buFont typeface="Wingdings" panose="05000000000000000000" pitchFamily="2" charset="2"/>
              <a:buChar char="u"/>
            </a:pPr>
            <a:r>
              <a:rPr lang="ja-JP" altLang="en-US" dirty="0" smtClean="0">
                <a:latin typeface="HGP創英角ｺﾞｼｯｸUB" panose="020B0900000000000000" pitchFamily="50" charset="-128"/>
                <a:ea typeface="HGP創英角ｺﾞｼｯｸUB" panose="020B0900000000000000" pitchFamily="50" charset="-128"/>
              </a:rPr>
              <a:t>アプリケーションファイルは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src</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/main</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に配置する。</a:t>
            </a:r>
            <a:endParaRPr lang="en-US" altLang="ja-JP" dirty="0" smtClean="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u"/>
            </a:pPr>
            <a:r>
              <a:rPr lang="ja-JP" altLang="en-US" dirty="0" smtClean="0">
                <a:latin typeface="HGP創英角ｺﾞｼｯｸUB" panose="020B0900000000000000" pitchFamily="50" charset="-128"/>
                <a:ea typeface="HGP創英角ｺﾞｼｯｸUB" panose="020B0900000000000000" pitchFamily="50" charset="-128"/>
              </a:rPr>
              <a:t>テスト用</a:t>
            </a:r>
            <a:r>
              <a:rPr lang="ja-JP" altLang="en-US" dirty="0">
                <a:latin typeface="HGP創英角ｺﾞｼｯｸUB" panose="020B0900000000000000" pitchFamily="50" charset="-128"/>
                <a:ea typeface="HGP創英角ｺﾞｼｯｸUB" panose="020B0900000000000000" pitchFamily="50" charset="-128"/>
              </a:rPr>
              <a:t>ファイル</a:t>
            </a:r>
            <a:r>
              <a:rPr lang="ja-JP" altLang="en-US" dirty="0" smtClean="0">
                <a:latin typeface="HGP創英角ｺﾞｼｯｸUB" panose="020B0900000000000000" pitchFamily="50" charset="-128"/>
                <a:ea typeface="HGP創英角ｺﾞｼｯｸUB" panose="020B0900000000000000" pitchFamily="50" charset="-128"/>
              </a:rPr>
              <a:t>は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src</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/test</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に配置。</a:t>
            </a:r>
            <a:endParaRPr lang="en-US" altLang="ja-JP" dirty="0" smtClean="0">
              <a:latin typeface="HGP創英角ｺﾞｼｯｸUB" panose="020B0900000000000000" pitchFamily="50" charset="-128"/>
              <a:ea typeface="HGP創英角ｺﾞｼｯｸUB" panose="020B0900000000000000" pitchFamily="50" charset="-128"/>
            </a:endParaRPr>
          </a:p>
          <a:p>
            <a:pPr lvl="1" indent="-342900">
              <a:buFont typeface="Wingdings" panose="05000000000000000000" pitchFamily="2" charset="2"/>
              <a:buChar char="Ø"/>
            </a:pPr>
            <a:r>
              <a:rPr lang="en-US" altLang="ja-JP" dirty="0" smtClean="0">
                <a:latin typeface="HGP創英角ｺﾞｼｯｸUB" panose="020B0900000000000000" pitchFamily="50" charset="-128"/>
                <a:ea typeface="HGP創英角ｺﾞｼｯｸUB" panose="020B0900000000000000" pitchFamily="50" charset="-128"/>
              </a:rPr>
              <a:t>/</a:t>
            </a:r>
            <a:r>
              <a:rPr lang="en-US" altLang="ja-JP" dirty="0" err="1" smtClean="0">
                <a:latin typeface="HGP創英角ｺﾞｼｯｸUB" panose="020B0900000000000000" pitchFamily="50" charset="-128"/>
                <a:ea typeface="HGP創英角ｺﾞｼｯｸUB" panose="020B0900000000000000" pitchFamily="50" charset="-128"/>
              </a:rPr>
              <a:t>src</a:t>
            </a:r>
            <a:r>
              <a:rPr lang="en-US" altLang="ja-JP" dirty="0" smtClean="0">
                <a:latin typeface="HGP創英角ｺﾞｼｯｸUB" panose="020B0900000000000000" pitchFamily="50" charset="-128"/>
                <a:ea typeface="HGP創英角ｺﾞｼｯｸUB" panose="020B0900000000000000" pitchFamily="50" charset="-128"/>
              </a:rPr>
              <a:t>/test</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は </a:t>
            </a:r>
            <a:r>
              <a:rPr lang="en-US" altLang="ja-JP" dirty="0" err="1">
                <a:latin typeface="HGP創英角ｺﾞｼｯｸUB" panose="020B0900000000000000" pitchFamily="50" charset="-128"/>
                <a:ea typeface="HGP創英角ｺﾞｼｯｸUB" panose="020B0900000000000000" pitchFamily="50" charset="-128"/>
              </a:rPr>
              <a:t>jUnit</a:t>
            </a:r>
            <a:r>
              <a:rPr lang="ja-JP" altLang="en-US" dirty="0">
                <a:latin typeface="HGP創英角ｺﾞｼｯｸUB" panose="020B0900000000000000" pitchFamily="50" charset="-128"/>
                <a:ea typeface="HGP創英角ｺﾞｼｯｸUB" panose="020B0900000000000000" pitchFamily="50" charset="-128"/>
              </a:rPr>
              <a:t> テスト時のみクラスパスに追加される。</a:t>
            </a: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a:buFont typeface="Wingdings" panose="05000000000000000000" pitchFamily="2" charset="2"/>
              <a:buChar char="u"/>
            </a:pPr>
            <a:r>
              <a:rPr lang="ja-JP" altLang="en-US" dirty="0" smtClean="0">
                <a:latin typeface="HGP創英角ｺﾞｼｯｸUB" panose="020B0900000000000000" pitchFamily="50" charset="-128"/>
                <a:ea typeface="HGP創英角ｺﾞｼｯｸUB" panose="020B0900000000000000" pitchFamily="50" charset="-128"/>
              </a:rPr>
              <a:t>ソースコードは  </a:t>
            </a:r>
            <a:r>
              <a:rPr lang="en-US" altLang="ja-JP" dirty="0" smtClean="0">
                <a:solidFill>
                  <a:srgbClr val="00B0F0"/>
                </a:solidFill>
                <a:latin typeface="HGP創英角ｺﾞｼｯｸUB" panose="020B0900000000000000" pitchFamily="50" charset="-128"/>
                <a:ea typeface="HGP創英角ｺﾞｼｯｸUB" panose="020B0900000000000000" pitchFamily="50" charset="-128"/>
              </a:rPr>
              <a:t>java</a:t>
            </a:r>
            <a:r>
              <a:rPr lang="ja-JP" altLang="en-US" dirty="0" smtClean="0">
                <a:solidFill>
                  <a:srgbClr val="00B0F0"/>
                </a:solidFill>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に、リソースファイル等は </a:t>
            </a:r>
            <a:r>
              <a:rPr lang="en-US" altLang="ja-JP" dirty="0" smtClean="0">
                <a:solidFill>
                  <a:srgbClr val="00B0F0"/>
                </a:solidFill>
                <a:latin typeface="HGP創英角ｺﾞｼｯｸUB" panose="020B0900000000000000" pitchFamily="50" charset="-128"/>
                <a:ea typeface="HGP創英角ｺﾞｼｯｸUB" panose="020B0900000000000000" pitchFamily="50" charset="-128"/>
              </a:rPr>
              <a:t>resources</a:t>
            </a:r>
            <a:r>
              <a:rPr lang="en-US" altLang="ja-JP" dirty="0" smtClean="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に配置する。</a:t>
            </a:r>
            <a:endParaRPr lang="ja-JP" altLang="en-US" dirty="0">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bwMode="auto">
          <a:xfrm>
            <a:off x="899592" y="2708920"/>
            <a:ext cx="4315897" cy="2160240"/>
          </a:xfrm>
          <a:prstGeom prst="rect">
            <a:avLst/>
          </a:prstGeom>
          <a:solidFill>
            <a:srgbClr val="EFF7FF"/>
          </a:solidFill>
          <a:ln>
            <a:solidFill>
              <a:srgbClr val="99CCFF"/>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indent="-57150"/>
            <a:r>
              <a:rPr lang="ja-JP" altLang="en-US" sz="1800" dirty="0" smtClean="0">
                <a:latin typeface="HGP創英角ｺﾞｼｯｸUB" panose="020B0900000000000000" pitchFamily="50" charset="-128"/>
                <a:ea typeface="HGP創英角ｺﾞｼｯｸUB" panose="020B0900000000000000" pitchFamily="50" charset="-128"/>
              </a:rPr>
              <a:t>●アプリケーションファイル</a:t>
            </a:r>
            <a:endParaRPr lang="en-US" altLang="ja-JP" sz="1800" dirty="0">
              <a:latin typeface="HGP創英角ｺﾞｼｯｸUB" panose="020B0900000000000000" pitchFamily="50" charset="-128"/>
              <a:ea typeface="HGP創英角ｺﾞｼｯｸUB" panose="020B0900000000000000" pitchFamily="50" charset="-128"/>
            </a:endParaRPr>
          </a:p>
          <a:p>
            <a:pPr marL="342900" lvl="1"/>
            <a:r>
              <a:rPr lang="en-US" altLang="ja-JP" sz="1400" dirty="0">
                <a:latin typeface="HGP創英角ｺﾞｼｯｸUB" panose="020B0900000000000000" pitchFamily="50" charset="-128"/>
                <a:ea typeface="HGP創英角ｺﾞｼｯｸUB" panose="020B0900000000000000" pitchFamily="50" charset="-128"/>
              </a:rPr>
              <a:t>/</a:t>
            </a:r>
            <a:r>
              <a:rPr lang="en-US" altLang="ja-JP" sz="1400" dirty="0" err="1">
                <a:latin typeface="HGP創英角ｺﾞｼｯｸUB" panose="020B0900000000000000" pitchFamily="50" charset="-128"/>
                <a:ea typeface="HGP創英角ｺﾞｼｯｸUB" panose="020B0900000000000000" pitchFamily="50" charset="-128"/>
              </a:rPr>
              <a:t>src</a:t>
            </a:r>
            <a:r>
              <a:rPr lang="en-US" altLang="ja-JP" sz="1400" dirty="0">
                <a:latin typeface="HGP創英角ｺﾞｼｯｸUB" panose="020B0900000000000000" pitchFamily="50" charset="-128"/>
                <a:ea typeface="HGP創英角ｺﾞｼｯｸUB" panose="020B0900000000000000" pitchFamily="50" charset="-128"/>
              </a:rPr>
              <a:t>/main/java</a:t>
            </a:r>
          </a:p>
          <a:p>
            <a:pPr marL="342900" lvl="1"/>
            <a:r>
              <a:rPr lang="en-US" altLang="ja-JP" sz="1400" dirty="0">
                <a:latin typeface="HGP創英角ｺﾞｼｯｸUB" panose="020B0900000000000000" pitchFamily="50" charset="-128"/>
                <a:ea typeface="HGP創英角ｺﾞｼｯｸUB" panose="020B0900000000000000" pitchFamily="50" charset="-128"/>
              </a:rPr>
              <a:t>/</a:t>
            </a:r>
            <a:r>
              <a:rPr lang="en-US" altLang="ja-JP" sz="1400" dirty="0" err="1">
                <a:latin typeface="HGP創英角ｺﾞｼｯｸUB" panose="020B0900000000000000" pitchFamily="50" charset="-128"/>
                <a:ea typeface="HGP創英角ｺﾞｼｯｸUB" panose="020B0900000000000000" pitchFamily="50" charset="-128"/>
              </a:rPr>
              <a:t>src</a:t>
            </a:r>
            <a:r>
              <a:rPr lang="en-US" altLang="ja-JP" sz="1400" dirty="0">
                <a:latin typeface="HGP創英角ｺﾞｼｯｸUB" panose="020B0900000000000000" pitchFamily="50" charset="-128"/>
                <a:ea typeface="HGP創英角ｺﾞｼｯｸUB" panose="020B0900000000000000" pitchFamily="50" charset="-128"/>
              </a:rPr>
              <a:t>/main/resources</a:t>
            </a:r>
          </a:p>
          <a:p>
            <a:pPr indent="-57150"/>
            <a:endParaRPr lang="en-US" altLang="ja-JP" sz="1800" dirty="0">
              <a:latin typeface="HGP創英角ｺﾞｼｯｸUB" panose="020B0900000000000000" pitchFamily="50" charset="-128"/>
              <a:ea typeface="HGP創英角ｺﾞｼｯｸUB" panose="020B0900000000000000" pitchFamily="50" charset="-128"/>
            </a:endParaRPr>
          </a:p>
          <a:p>
            <a:pPr indent="-57150"/>
            <a:r>
              <a:rPr lang="ja-JP" altLang="en-US" sz="1800" dirty="0">
                <a:latin typeface="HGP創英角ｺﾞｼｯｸUB" panose="020B0900000000000000" pitchFamily="50" charset="-128"/>
                <a:ea typeface="HGP創英角ｺﾞｼｯｸUB" panose="020B0900000000000000" pitchFamily="50" charset="-128"/>
              </a:rPr>
              <a:t>●テスト用ファイル</a:t>
            </a:r>
            <a:endParaRPr lang="en-US" altLang="ja-JP" sz="1800" dirty="0">
              <a:latin typeface="HGP創英角ｺﾞｼｯｸUB" panose="020B0900000000000000" pitchFamily="50" charset="-128"/>
              <a:ea typeface="HGP創英角ｺﾞｼｯｸUB" panose="020B0900000000000000" pitchFamily="50" charset="-128"/>
            </a:endParaRPr>
          </a:p>
          <a:p>
            <a:pPr marL="342900" lvl="1"/>
            <a:r>
              <a:rPr lang="en-US" altLang="ja-JP" sz="1400" dirty="0">
                <a:latin typeface="HGP創英角ｺﾞｼｯｸUB" panose="020B0900000000000000" pitchFamily="50" charset="-128"/>
                <a:ea typeface="HGP創英角ｺﾞｼｯｸUB" panose="020B0900000000000000" pitchFamily="50" charset="-128"/>
              </a:rPr>
              <a:t>/</a:t>
            </a:r>
            <a:r>
              <a:rPr lang="en-US" altLang="ja-JP" sz="1400" dirty="0" err="1">
                <a:latin typeface="HGP創英角ｺﾞｼｯｸUB" panose="020B0900000000000000" pitchFamily="50" charset="-128"/>
                <a:ea typeface="HGP創英角ｺﾞｼｯｸUB" panose="020B0900000000000000" pitchFamily="50" charset="-128"/>
              </a:rPr>
              <a:t>src</a:t>
            </a:r>
            <a:r>
              <a:rPr lang="en-US" altLang="ja-JP" sz="1400" dirty="0">
                <a:latin typeface="HGP創英角ｺﾞｼｯｸUB" panose="020B0900000000000000" pitchFamily="50" charset="-128"/>
                <a:ea typeface="HGP創英角ｺﾞｼｯｸUB" panose="020B0900000000000000" pitchFamily="50" charset="-128"/>
              </a:rPr>
              <a:t>/test/java</a:t>
            </a:r>
          </a:p>
          <a:p>
            <a:pPr marL="342900" lvl="1"/>
            <a:r>
              <a:rPr lang="en-US" altLang="ja-JP" sz="1400" dirty="0">
                <a:latin typeface="HGP創英角ｺﾞｼｯｸUB" panose="020B0900000000000000" pitchFamily="50" charset="-128"/>
                <a:ea typeface="HGP創英角ｺﾞｼｯｸUB" panose="020B0900000000000000" pitchFamily="50" charset="-128"/>
              </a:rPr>
              <a:t>/</a:t>
            </a:r>
            <a:r>
              <a:rPr lang="en-US" altLang="ja-JP" sz="1400" dirty="0" err="1">
                <a:latin typeface="HGP創英角ｺﾞｼｯｸUB" panose="020B0900000000000000" pitchFamily="50" charset="-128"/>
                <a:ea typeface="HGP創英角ｺﾞｼｯｸUB" panose="020B0900000000000000" pitchFamily="50" charset="-128"/>
              </a:rPr>
              <a:t>src</a:t>
            </a:r>
            <a:r>
              <a:rPr lang="en-US" altLang="ja-JP" sz="1400" dirty="0">
                <a:latin typeface="HGP創英角ｺﾞｼｯｸUB" panose="020B0900000000000000" pitchFamily="50" charset="-128"/>
                <a:ea typeface="HGP創英角ｺﾞｼｯｸUB" panose="020B0900000000000000" pitchFamily="50" charset="-128"/>
              </a:rPr>
              <a:t>/test/resources</a:t>
            </a:r>
            <a:endParaRPr kumimoji="1" lang="ja-JP" altLang="en-US" sz="1400" b="0" i="0" u="none" strike="noStrike" cap="none" normalizeH="0" baseline="0" dirty="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4265144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10</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6600" dirty="0" smtClean="0">
                <a:solidFill>
                  <a:schemeClr val="accent1">
                    <a:lumMod val="60000"/>
                    <a:lumOff val="40000"/>
                  </a:schemeClr>
                </a:solidFill>
                <a:latin typeface="HGP創英角ｺﾞｼｯｸUB" panose="020B0900000000000000" pitchFamily="50" charset="-128"/>
                <a:ea typeface="HGP創英角ｺﾞｼｯｸUB" panose="020B0900000000000000" pitchFamily="50" charset="-128"/>
              </a:rPr>
              <a:t>Ｓｐｒｉｎｇ ＭＶＣ</a:t>
            </a:r>
            <a:endParaRPr lang="en-US" altLang="ja-JP" sz="6600" dirty="0" smtClean="0">
              <a:solidFill>
                <a:schemeClr val="accent1">
                  <a:lumMod val="60000"/>
                  <a:lumOff val="40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75676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Ｓｐｒｉｎｇ ＭＶＣとは</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82713" y="1124744"/>
            <a:ext cx="8353425"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kern="0" dirty="0" smtClean="0">
                <a:latin typeface="HGP創英角ｺﾞｼｯｸUB" pitchFamily="50" charset="-128"/>
                <a:ea typeface="HGP創英角ｺﾞｼｯｸUB" pitchFamily="50" charset="-128"/>
              </a:rPr>
              <a:t>プレゼンテーション層を実装するフレームワークの一つ。</a:t>
            </a:r>
            <a:endParaRPr lang="en-US" altLang="ja-JP"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kern="0" dirty="0" smtClean="0">
                <a:latin typeface="HGP創英角ｺﾞｼｯｸUB" pitchFamily="50" charset="-128"/>
                <a:ea typeface="HGP創英角ｺﾞｼｯｸUB" pitchFamily="50" charset="-128"/>
              </a:rPr>
              <a:t>同様のフレームワークには、</a:t>
            </a:r>
            <a:r>
              <a:rPr lang="en-US" altLang="ja-JP" kern="0" dirty="0" smtClean="0">
                <a:latin typeface="HGP創英角ｺﾞｼｯｸUB" pitchFamily="50" charset="-128"/>
                <a:ea typeface="HGP創英角ｺﾞｼｯｸUB" pitchFamily="50" charset="-128"/>
              </a:rPr>
              <a:t>Spring</a:t>
            </a:r>
            <a:r>
              <a:rPr lang="ja-JP" altLang="en-US" kern="0" dirty="0" smtClean="0">
                <a:latin typeface="HGP創英角ｺﾞｼｯｸUB" pitchFamily="50" charset="-128"/>
                <a:ea typeface="HGP創英角ｺﾞｼｯｸUB" pitchFamily="50" charset="-128"/>
              </a:rPr>
              <a:t> </a:t>
            </a:r>
            <a:r>
              <a:rPr lang="en-US" altLang="ja-JP" kern="0" dirty="0" smtClean="0">
                <a:latin typeface="HGP創英角ｺﾞｼｯｸUB" pitchFamily="50" charset="-128"/>
                <a:ea typeface="HGP創英角ｺﾞｼｯｸUB" pitchFamily="50" charset="-128"/>
              </a:rPr>
              <a:t>Web</a:t>
            </a:r>
            <a:r>
              <a:rPr lang="ja-JP" altLang="en-US" kern="0" dirty="0" smtClean="0">
                <a:latin typeface="HGP創英角ｺﾞｼｯｸUB" pitchFamily="50" charset="-128"/>
                <a:ea typeface="HGP創英角ｺﾞｼｯｸUB" pitchFamily="50" charset="-128"/>
              </a:rPr>
              <a:t> </a:t>
            </a:r>
            <a:r>
              <a:rPr lang="en-US" altLang="ja-JP" kern="0" dirty="0" smtClean="0">
                <a:latin typeface="HGP創英角ｺﾞｼｯｸUB" pitchFamily="50" charset="-128"/>
                <a:ea typeface="HGP創英角ｺﾞｼｯｸUB" pitchFamily="50" charset="-128"/>
              </a:rPr>
              <a:t>Flow</a:t>
            </a:r>
            <a:r>
              <a:rPr lang="ja-JP" altLang="en-US" kern="0" dirty="0" smtClean="0">
                <a:latin typeface="HGP創英角ｺﾞｼｯｸUB" pitchFamily="50" charset="-128"/>
                <a:ea typeface="HGP創英角ｺﾞｼｯｸUB" pitchFamily="50" charset="-128"/>
              </a:rPr>
              <a:t> や </a:t>
            </a:r>
            <a:r>
              <a:rPr lang="en-US" altLang="ja-JP" kern="0" dirty="0" smtClean="0">
                <a:latin typeface="HGP創英角ｺﾞｼｯｸUB" pitchFamily="50" charset="-128"/>
                <a:ea typeface="HGP創英角ｺﾞｼｯｸUB" pitchFamily="50" charset="-128"/>
              </a:rPr>
              <a:t>Struts2</a:t>
            </a:r>
            <a:r>
              <a:rPr lang="ja-JP" altLang="en-US" kern="0" dirty="0" smtClean="0">
                <a:latin typeface="HGP創英角ｺﾞｼｯｸUB" pitchFamily="50" charset="-128"/>
                <a:ea typeface="HGP創英角ｺﾞｼｯｸUB" pitchFamily="50" charset="-128"/>
              </a:rPr>
              <a:t> などがある。</a:t>
            </a:r>
            <a:r>
              <a:rPr lang="en-US" altLang="ja-JP" kern="0" dirty="0" smtClean="0">
                <a:latin typeface="HGP創英角ｺﾞｼｯｸUB" pitchFamily="50" charset="-128"/>
                <a:ea typeface="HGP創英角ｺﾞｼｯｸUB" pitchFamily="50" charset="-128"/>
              </a:rPr>
              <a:t/>
            </a:r>
            <a:br>
              <a:rPr lang="en-US" altLang="ja-JP" kern="0" dirty="0" smtClean="0">
                <a:latin typeface="HGP創英角ｺﾞｼｯｸUB" pitchFamily="50" charset="-128"/>
                <a:ea typeface="HGP創英角ｺﾞｼｯｸUB" pitchFamily="50" charset="-128"/>
              </a:rPr>
            </a:br>
            <a:r>
              <a:rPr lang="en-US" altLang="ja-JP" sz="2000" kern="0" dirty="0" smtClean="0">
                <a:solidFill>
                  <a:srgbClr val="FF0000"/>
                </a:solidFill>
                <a:latin typeface="HGP創英角ｺﾞｼｯｸUB" pitchFamily="50" charset="-128"/>
                <a:ea typeface="HGP創英角ｺﾞｼｯｸUB" pitchFamily="50" charset="-128"/>
              </a:rPr>
              <a:t>※</a:t>
            </a:r>
            <a:r>
              <a:rPr lang="ja-JP" altLang="en-US" sz="2000" kern="0" dirty="0" smtClean="0">
                <a:solidFill>
                  <a:srgbClr val="FF0000"/>
                </a:solidFill>
                <a:latin typeface="HGP創英角ｺﾞｼｯｸUB" pitchFamily="50" charset="-128"/>
                <a:ea typeface="HGP創英角ｺﾞｼｯｸUB" pitchFamily="50" charset="-128"/>
              </a:rPr>
              <a:t> </a:t>
            </a:r>
            <a:r>
              <a:rPr lang="en-US" altLang="ja-JP" sz="2000" kern="0" dirty="0" smtClean="0">
                <a:solidFill>
                  <a:srgbClr val="FF0000"/>
                </a:solidFill>
                <a:latin typeface="HGP創英角ｺﾞｼｯｸUB" pitchFamily="50" charset="-128"/>
                <a:ea typeface="HGP創英角ｺﾞｼｯｸUB" pitchFamily="50" charset="-128"/>
              </a:rPr>
              <a:t>Struts</a:t>
            </a:r>
            <a:r>
              <a:rPr lang="ja-JP" altLang="en-US" sz="2000" kern="0" dirty="0" smtClean="0">
                <a:solidFill>
                  <a:srgbClr val="FF0000"/>
                </a:solidFill>
                <a:latin typeface="HGP創英角ｺﾞｼｯｸUB" pitchFamily="50" charset="-128"/>
                <a:ea typeface="HGP創英角ｺﾞｼｯｸUB" pitchFamily="50" charset="-128"/>
              </a:rPr>
              <a:t> は既に死んでいるので </a:t>
            </a:r>
            <a:r>
              <a:rPr lang="en-US" altLang="ja-JP" sz="2000" kern="0" dirty="0" smtClean="0">
                <a:solidFill>
                  <a:srgbClr val="FF0000"/>
                </a:solidFill>
                <a:latin typeface="HGP創英角ｺﾞｼｯｸUB" pitchFamily="50" charset="-128"/>
                <a:ea typeface="HGP創英角ｺﾞｼｯｸUB" pitchFamily="50" charset="-128"/>
              </a:rPr>
              <a:t>『</a:t>
            </a:r>
            <a:r>
              <a:rPr lang="ja-JP" altLang="en-US" sz="2000" kern="0" dirty="0" smtClean="0">
                <a:solidFill>
                  <a:srgbClr val="FF0000"/>
                </a:solidFill>
                <a:latin typeface="HGP創英角ｺﾞｼｯｸUB" pitchFamily="50" charset="-128"/>
                <a:ea typeface="HGP創英角ｺﾞｼｯｸUB" pitchFamily="50" charset="-128"/>
              </a:rPr>
              <a:t>絶対に</a:t>
            </a:r>
            <a:r>
              <a:rPr lang="en-US" altLang="ja-JP" sz="2000" kern="0" dirty="0" smtClean="0">
                <a:solidFill>
                  <a:srgbClr val="FF0000"/>
                </a:solidFill>
                <a:latin typeface="HGP創英角ｺﾞｼｯｸUB" pitchFamily="50" charset="-128"/>
                <a:ea typeface="HGP創英角ｺﾞｼｯｸUB" pitchFamily="50" charset="-128"/>
              </a:rPr>
              <a:t>』</a:t>
            </a:r>
            <a:r>
              <a:rPr lang="ja-JP" altLang="en-US" sz="2000" kern="0" dirty="0" smtClean="0">
                <a:solidFill>
                  <a:srgbClr val="FF0000"/>
                </a:solidFill>
                <a:latin typeface="HGP創英角ｺﾞｼｯｸUB" pitchFamily="50" charset="-128"/>
                <a:ea typeface="HGP創英角ｺﾞｼｯｸUB" pitchFamily="50" charset="-128"/>
              </a:rPr>
              <a:t> 使ってはいけません。</a:t>
            </a:r>
            <a:endParaRPr lang="en-US" altLang="ja-JP" kern="0" dirty="0">
              <a:solidFill>
                <a:srgbClr val="FF0000"/>
              </a:solidFill>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kern="0" dirty="0" smtClean="0">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ja-JP" altLang="en-US" kern="0" dirty="0" smtClean="0">
                <a:latin typeface="HGP創英角ｺﾞｼｯｸUB" panose="020B0900000000000000" pitchFamily="50" charset="-128"/>
                <a:ea typeface="HGP創英角ｺﾞｼｯｸUB" panose="020B0900000000000000" pitchFamily="50" charset="-128"/>
              </a:rPr>
              <a:t>ＭＶＣ２パターンの </a:t>
            </a:r>
            <a:r>
              <a:rPr lang="en-US" altLang="ja-JP" kern="0" dirty="0" smtClean="0">
                <a:latin typeface="HGP創英角ｺﾞｼｯｸUB" panose="020B0900000000000000" pitchFamily="50" charset="-128"/>
                <a:ea typeface="HGP創英角ｺﾞｼｯｸUB" panose="020B0900000000000000" pitchFamily="50" charset="-128"/>
              </a:rPr>
              <a:t>Model</a:t>
            </a:r>
            <a:r>
              <a:rPr lang="ja-JP" altLang="en-US" kern="0" dirty="0" smtClean="0">
                <a:latin typeface="HGP創英角ｺﾞｼｯｸUB" panose="020B0900000000000000" pitchFamily="50" charset="-128"/>
                <a:ea typeface="HGP創英角ｺﾞｼｯｸUB" panose="020B0900000000000000" pitchFamily="50" charset="-128"/>
              </a:rPr>
              <a:t> </a:t>
            </a:r>
            <a:r>
              <a:rPr lang="en-US" altLang="ja-JP" kern="0" dirty="0" smtClean="0">
                <a:latin typeface="HGP創英角ｺﾞｼｯｸUB" panose="020B0900000000000000" pitchFamily="50" charset="-128"/>
                <a:ea typeface="HGP創英角ｺﾞｼｯｸUB" panose="020B0900000000000000" pitchFamily="50" charset="-128"/>
              </a:rPr>
              <a:t>–</a:t>
            </a:r>
            <a:r>
              <a:rPr lang="ja-JP" altLang="en-US" kern="0" dirty="0" smtClean="0">
                <a:latin typeface="HGP創英角ｺﾞｼｯｸUB" panose="020B0900000000000000" pitchFamily="50" charset="-128"/>
                <a:ea typeface="HGP創英角ｺﾞｼｯｸUB" panose="020B0900000000000000" pitchFamily="50" charset="-128"/>
              </a:rPr>
              <a:t> </a:t>
            </a:r>
            <a:r>
              <a:rPr lang="en-US" altLang="ja-JP" kern="0" dirty="0" smtClean="0">
                <a:latin typeface="HGP創英角ｺﾞｼｯｸUB" panose="020B0900000000000000" pitchFamily="50" charset="-128"/>
                <a:ea typeface="HGP創英角ｺﾞｼｯｸUB" panose="020B0900000000000000" pitchFamily="50" charset="-128"/>
              </a:rPr>
              <a:t>View</a:t>
            </a:r>
            <a:r>
              <a:rPr lang="ja-JP" altLang="en-US" kern="0" dirty="0" smtClean="0">
                <a:latin typeface="HGP創英角ｺﾞｼｯｸUB" panose="020B0900000000000000" pitchFamily="50" charset="-128"/>
                <a:ea typeface="HGP創英角ｺﾞｼｯｸUB" panose="020B0900000000000000" pitchFamily="50" charset="-128"/>
              </a:rPr>
              <a:t> </a:t>
            </a:r>
            <a:r>
              <a:rPr lang="en-US" altLang="ja-JP" kern="0" dirty="0" smtClean="0">
                <a:latin typeface="HGP創英角ｺﾞｼｯｸUB" panose="020B0900000000000000" pitchFamily="50" charset="-128"/>
                <a:ea typeface="HGP創英角ｺﾞｼｯｸUB" panose="020B0900000000000000" pitchFamily="50" charset="-128"/>
              </a:rPr>
              <a:t>–</a:t>
            </a:r>
            <a:r>
              <a:rPr lang="ja-JP" altLang="en-US" kern="0" dirty="0" smtClean="0">
                <a:latin typeface="HGP創英角ｺﾞｼｯｸUB" panose="020B0900000000000000" pitchFamily="50" charset="-128"/>
                <a:ea typeface="HGP創英角ｺﾞｼｯｸUB" panose="020B0900000000000000" pitchFamily="50" charset="-128"/>
              </a:rPr>
              <a:t> </a:t>
            </a:r>
            <a:r>
              <a:rPr lang="en-US" altLang="ja-JP" kern="0" dirty="0" smtClean="0">
                <a:latin typeface="HGP創英角ｺﾞｼｯｸUB" panose="020B0900000000000000" pitchFamily="50" charset="-128"/>
                <a:ea typeface="HGP創英角ｺﾞｼｯｸUB" panose="020B0900000000000000" pitchFamily="50" charset="-128"/>
              </a:rPr>
              <a:t>Controller</a:t>
            </a:r>
            <a:r>
              <a:rPr lang="ja-JP" altLang="en-US" kern="0" dirty="0" smtClean="0">
                <a:latin typeface="HGP創英角ｺﾞｼｯｸUB" panose="020B0900000000000000" pitchFamily="50" charset="-128"/>
                <a:ea typeface="HGP創英角ｺﾞｼｯｸUB" panose="020B0900000000000000" pitchFamily="50" charset="-128"/>
              </a:rPr>
              <a:t> に基づいており、各クラスは疎結合である。</a:t>
            </a:r>
            <a:endParaRPr lang="en-US" altLang="ja-JP" kern="0" dirty="0">
              <a:latin typeface="HGP創英角ｺﾞｼｯｸUB" panose="020B0900000000000000" pitchFamily="50" charset="-128"/>
              <a:ea typeface="HGP創英角ｺﾞｼｯｸUB" panose="020B0900000000000000" pitchFamily="50" charset="-128"/>
            </a:endParaRPr>
          </a:p>
        </p:txBody>
      </p:sp>
      <p:sp>
        <p:nvSpPr>
          <p:cNvPr id="25" name="正方形/長方形 24"/>
          <p:cNvSpPr/>
          <p:nvPr/>
        </p:nvSpPr>
        <p:spPr bwMode="auto">
          <a:xfrm>
            <a:off x="382712" y="5301208"/>
            <a:ext cx="8353425" cy="5451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MVC</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 の</a:t>
            </a: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 第</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章 を熟読のこと</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944784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auto">
          <a:xfrm>
            <a:off x="1436536" y="836712"/>
            <a:ext cx="4392488" cy="1695044"/>
          </a:xfrm>
          <a:prstGeom prst="roundRect">
            <a:avLst/>
          </a:prstGeom>
          <a:solidFill>
            <a:srgbClr val="FFFFE1"/>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38" name="正方形/長方形 37"/>
          <p:cNvSpPr/>
          <p:nvPr/>
        </p:nvSpPr>
        <p:spPr bwMode="auto">
          <a:xfrm>
            <a:off x="1652559" y="1180369"/>
            <a:ext cx="3960441" cy="1168511"/>
          </a:xfrm>
          <a:prstGeom prst="rect">
            <a:avLst/>
          </a:prstGeom>
          <a:solidFill>
            <a:schemeClr val="accent5">
              <a:lumMod val="40000"/>
              <a:lumOff val="60000"/>
            </a:schemeClr>
          </a:solidFill>
          <a:ln>
            <a:solidFill>
              <a:srgbClr val="00B05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Spring</a:t>
            </a:r>
            <a:r>
              <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MVC</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12</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smtClean="0">
                <a:latin typeface="HGP創英角ｺﾞｼｯｸUB" pitchFamily="50" charset="-128"/>
                <a:ea typeface="HGP創英角ｺﾞｼｯｸUB" pitchFamily="50" charset="-128"/>
              </a:rPr>
              <a:t>Model</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View</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Controller</a:t>
            </a:r>
            <a:endParaRPr lang="en-US" altLang="ja-JP" sz="3600" dirty="0">
              <a:latin typeface="HGP創英角ｺﾞｼｯｸUB" pitchFamily="50" charset="-128"/>
              <a:ea typeface="HGP創英角ｺﾞｼｯｸUB" pitchFamily="50" charset="-128"/>
            </a:endParaRPr>
          </a:p>
        </p:txBody>
      </p:sp>
      <p:sp>
        <p:nvSpPr>
          <p:cNvPr id="8" name="角丸四角形 7"/>
          <p:cNvSpPr/>
          <p:nvPr/>
        </p:nvSpPr>
        <p:spPr bwMode="auto">
          <a:xfrm>
            <a:off x="6009241" y="1525938"/>
            <a:ext cx="1152128" cy="717785"/>
          </a:xfrm>
          <a:prstGeom prst="roundRect">
            <a:avLst/>
          </a:prstGeom>
          <a:solidFill>
            <a:srgbClr val="FFFFCC"/>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a:t>
            </a:r>
            <a:endParaRPr kumimoji="1" lang="en-US" altLang="ja-JP"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ロジック層</a:t>
            </a:r>
          </a:p>
        </p:txBody>
      </p:sp>
      <p:sp>
        <p:nvSpPr>
          <p:cNvPr id="9" name="角丸四角形 8"/>
          <p:cNvSpPr/>
          <p:nvPr/>
        </p:nvSpPr>
        <p:spPr bwMode="auto">
          <a:xfrm>
            <a:off x="7380312" y="1525938"/>
            <a:ext cx="1152128" cy="720080"/>
          </a:xfrm>
          <a:prstGeom prst="roundRect">
            <a:avLst/>
          </a:prstGeom>
          <a:solidFill>
            <a:srgbClr val="FFFFCC"/>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a:t>
            </a:r>
            <a:endParaRPr kumimoji="1" lang="en-US" altLang="ja-JP"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アクセス</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bwMode="auto">
          <a:xfrm>
            <a:off x="490804" y="1523643"/>
            <a:ext cx="720080"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11" name="正方形/長方形 10"/>
          <p:cNvSpPr/>
          <p:nvPr/>
        </p:nvSpPr>
        <p:spPr bwMode="auto">
          <a:xfrm>
            <a:off x="4213985" y="1639101"/>
            <a:ext cx="1228315" cy="493755"/>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10" idx="3"/>
            <a:endCxn id="26" idx="1"/>
          </p:cNvCxnSpPr>
          <p:nvPr/>
        </p:nvCxnSpPr>
        <p:spPr bwMode="auto">
          <a:xfrm>
            <a:off x="1210884" y="1883683"/>
            <a:ext cx="589220" cy="229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5" name="直線コネクタ 14"/>
          <p:cNvCxnSpPr>
            <a:stCxn id="8" idx="3"/>
            <a:endCxn id="9" idx="1"/>
          </p:cNvCxnSpPr>
          <p:nvPr/>
        </p:nvCxnSpPr>
        <p:spPr bwMode="auto">
          <a:xfrm>
            <a:off x="7161369" y="1884831"/>
            <a:ext cx="218943" cy="11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正方形/長方形 25"/>
          <p:cNvSpPr/>
          <p:nvPr/>
        </p:nvSpPr>
        <p:spPr bwMode="auto">
          <a:xfrm>
            <a:off x="1800104" y="1639101"/>
            <a:ext cx="859891" cy="493755"/>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View</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27" name="正方形/長方形 26"/>
          <p:cNvSpPr/>
          <p:nvPr/>
        </p:nvSpPr>
        <p:spPr bwMode="auto">
          <a:xfrm>
            <a:off x="3113238" y="1639101"/>
            <a:ext cx="664840" cy="493755"/>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Model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41" name="直線コネクタ 40"/>
          <p:cNvCxnSpPr>
            <a:stCxn id="26" idx="3"/>
            <a:endCxn id="27" idx="1"/>
          </p:cNvCxnSpPr>
          <p:nvPr/>
        </p:nvCxnSpPr>
        <p:spPr bwMode="auto">
          <a:xfrm>
            <a:off x="2659995" y="1885979"/>
            <a:ext cx="45324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5" name="直線コネクタ 44"/>
          <p:cNvCxnSpPr>
            <a:stCxn id="27" idx="3"/>
            <a:endCxn id="11" idx="1"/>
          </p:cNvCxnSpPr>
          <p:nvPr/>
        </p:nvCxnSpPr>
        <p:spPr bwMode="auto">
          <a:xfrm>
            <a:off x="3778078" y="1885979"/>
            <a:ext cx="43590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9" name="直線コネクタ 48"/>
          <p:cNvCxnSpPr>
            <a:stCxn id="11" idx="3"/>
            <a:endCxn id="8" idx="1"/>
          </p:cNvCxnSpPr>
          <p:nvPr/>
        </p:nvCxnSpPr>
        <p:spPr bwMode="auto">
          <a:xfrm flipV="1">
            <a:off x="5442300" y="1884831"/>
            <a:ext cx="566941" cy="114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Rectangle 3"/>
          <p:cNvSpPr txBox="1">
            <a:spLocks noChangeArrowheads="1"/>
          </p:cNvSpPr>
          <p:nvPr/>
        </p:nvSpPr>
        <p:spPr bwMode="auto">
          <a:xfrm>
            <a:off x="323529" y="2726026"/>
            <a:ext cx="8496944"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000" kern="0" dirty="0" smtClean="0">
                <a:latin typeface="HGP創英角ｺﾞｼｯｸUB" pitchFamily="50" charset="-128"/>
                <a:ea typeface="HGP創英角ｺﾞｼｯｸUB" pitchFamily="50" charset="-128"/>
              </a:rPr>
              <a:t>Model</a:t>
            </a:r>
            <a:r>
              <a:rPr lang="ja-JP" altLang="en-US" sz="2000" kern="0" dirty="0" smtClean="0">
                <a:latin typeface="HGP創英角ｺﾞｼｯｸUB" pitchFamily="50" charset="-128"/>
                <a:ea typeface="HGP創英角ｺﾞｼｯｸUB" pitchFamily="50" charset="-128"/>
              </a:rPr>
              <a:t> とは、 </a:t>
            </a:r>
            <a:r>
              <a:rPr lang="en-US" altLang="ja-JP" sz="2000" kern="0" dirty="0" smtClean="0">
                <a:latin typeface="HGP創英角ｺﾞｼｯｸUB" pitchFamily="50" charset="-128"/>
                <a:ea typeface="HGP創英角ｺﾞｼｯｸUB" pitchFamily="50" charset="-128"/>
              </a:rPr>
              <a:t>View</a:t>
            </a:r>
            <a:r>
              <a:rPr lang="ja-JP" altLang="en-US" sz="2000" kern="0" dirty="0" smtClean="0">
                <a:latin typeface="HGP創英角ｺﾞｼｯｸUB" pitchFamily="50" charset="-128"/>
                <a:ea typeface="HGP創英角ｺﾞｼｯｸUB" pitchFamily="50" charset="-128"/>
              </a:rPr>
              <a:t> と </a:t>
            </a:r>
            <a:r>
              <a:rPr lang="en-US" altLang="ja-JP" sz="2000" kern="0" dirty="0" smtClean="0">
                <a:latin typeface="HGP創英角ｺﾞｼｯｸUB" pitchFamily="50" charset="-128"/>
                <a:ea typeface="HGP創英角ｺﾞｼｯｸUB" pitchFamily="50" charset="-128"/>
              </a:rPr>
              <a:t>Controller</a:t>
            </a:r>
            <a:r>
              <a:rPr lang="ja-JP" altLang="en-US" sz="2000" kern="0" dirty="0" smtClean="0">
                <a:latin typeface="HGP創英角ｺﾞｼｯｸUB" pitchFamily="50" charset="-128"/>
                <a:ea typeface="HGP創英角ｺﾞｼｯｸUB" pitchFamily="50" charset="-128"/>
              </a:rPr>
              <a:t> 間のデータ受け渡しを行うオブジェクト。</a:t>
            </a:r>
            <a:r>
              <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rPr>
              <a:t>Model</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に格納されたデータは、ドメインオブジェクトにマッピングして、ビジネスロジック層やデータ・アクセス層とも連携を行う。</a:t>
            </a:r>
            <a:endPar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2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2000" kern="0" dirty="0" err="1" smtClean="0">
                <a:latin typeface="HGP創英角ｺﾞｼｯｸUB" pitchFamily="50" charset="-128"/>
                <a:ea typeface="HGP創英角ｺﾞｼｯｸUB" pitchFamily="50" charset="-128"/>
              </a:rPr>
              <a:t>Veiw</a:t>
            </a:r>
            <a:r>
              <a:rPr lang="ja-JP" altLang="en-US" sz="2000" kern="0" dirty="0" smtClean="0">
                <a:latin typeface="HGP創英角ｺﾞｼｯｸUB" pitchFamily="50" charset="-128"/>
                <a:ea typeface="HGP創英角ｺﾞｼｯｸUB" pitchFamily="50" charset="-128"/>
              </a:rPr>
              <a:t> は、クライアントに対して処理結果を画面等の形にする。</a:t>
            </a:r>
            <a:r>
              <a:rPr lang="en-US" altLang="ja-JP" sz="2000" kern="0" dirty="0" smtClean="0">
                <a:latin typeface="HGP創英角ｺﾞｼｯｸUB" pitchFamily="50" charset="-128"/>
                <a:ea typeface="HGP創英角ｺﾞｼｯｸUB" pitchFamily="50" charset="-128"/>
              </a:rPr>
              <a:t/>
            </a:r>
            <a:br>
              <a:rPr lang="en-US" altLang="ja-JP" sz="2000" kern="0" dirty="0" smtClean="0">
                <a:latin typeface="HGP創英角ｺﾞｼｯｸUB" pitchFamily="50" charset="-128"/>
                <a:ea typeface="HGP創英角ｺﾞｼｯｸUB" pitchFamily="50" charset="-128"/>
              </a:rPr>
            </a:b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これまでは </a:t>
            </a:r>
            <a:r>
              <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rPr>
              <a:t>JSP</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 を用いることが多かったが、</a:t>
            </a:r>
            <a:r>
              <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rPr>
              <a:t>XML</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 や </a:t>
            </a:r>
            <a:r>
              <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rPr>
              <a:t>JSON</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 などの形式でデータだけのやりとりを行うケースも増加中。</a:t>
            </a:r>
            <a:r>
              <a:rPr lang="ja-JP" altLang="en-US" sz="2000" kern="0" dirty="0" smtClean="0">
                <a:latin typeface="HGP創英角ｺﾞｼｯｸUB" pitchFamily="50" charset="-128"/>
                <a:ea typeface="HGP創英角ｺﾞｼｯｸUB" pitchFamily="50" charset="-128"/>
              </a:rPr>
              <a:t> </a:t>
            </a:r>
            <a:endParaRPr lang="en-US" altLang="ja-JP" sz="2000" kern="0" dirty="0">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endParaRPr lang="en-US" altLang="ja-JP" sz="1200" kern="0" dirty="0" smtClean="0">
              <a:latin typeface="HGP創英角ｺﾞｼｯｸUB" panose="020B0900000000000000" pitchFamily="50" charset="-128"/>
              <a:ea typeface="HGP創英角ｺﾞｼｯｸUB" panose="020B0900000000000000" pitchFamily="50" charset="-128"/>
            </a:endParaRPr>
          </a:p>
          <a:p>
            <a:pPr eaLnBrk="1" hangingPunct="1">
              <a:buFont typeface="Wingdings" panose="05000000000000000000" pitchFamily="2" charset="2"/>
              <a:buChar char="u"/>
            </a:pPr>
            <a:r>
              <a:rPr lang="en-US" altLang="ja-JP" sz="2000" kern="0" dirty="0" smtClean="0">
                <a:latin typeface="HGP創英角ｺﾞｼｯｸUB" panose="020B0900000000000000" pitchFamily="50" charset="-128"/>
                <a:ea typeface="HGP創英角ｺﾞｼｯｸUB" panose="020B0900000000000000" pitchFamily="50" charset="-128"/>
              </a:rPr>
              <a:t>Controller</a:t>
            </a:r>
            <a:r>
              <a:rPr lang="ja-JP" altLang="en-US" sz="2000" kern="0" dirty="0" smtClean="0">
                <a:latin typeface="HGP創英角ｺﾞｼｯｸUB" panose="020B0900000000000000" pitchFamily="50" charset="-128"/>
                <a:ea typeface="HGP創英角ｺﾞｼｯｸUB" panose="020B0900000000000000" pitchFamily="50" charset="-128"/>
              </a:rPr>
              <a:t> はクライアントからのリクエストに応じた振る舞いを制御する。</a:t>
            </a:r>
            <a:r>
              <a:rPr lang="en-US" altLang="ja-JP" sz="2000" kern="0" dirty="0" smtClean="0">
                <a:latin typeface="HGP創英角ｺﾞｼｯｸUB" panose="020B0900000000000000" pitchFamily="50" charset="-128"/>
                <a:ea typeface="HGP創英角ｺﾞｼｯｸUB" panose="020B0900000000000000" pitchFamily="50" charset="-128"/>
              </a:rPr>
              <a:t/>
            </a:r>
            <a:br>
              <a:rPr lang="en-US" altLang="ja-JP" sz="2000" kern="0" dirty="0" smtClean="0">
                <a:latin typeface="HGP創英角ｺﾞｼｯｸUB" panose="020B0900000000000000" pitchFamily="50" charset="-128"/>
                <a:ea typeface="HGP創英角ｺﾞｼｯｸUB" panose="020B0900000000000000" pitchFamily="50" charset="-128"/>
              </a:rPr>
            </a:br>
            <a:r>
              <a:rPr lang="en-US" altLang="ja-JP" sz="2000" kern="0" dirty="0" smtClean="0">
                <a:solidFill>
                  <a:schemeClr val="accent6">
                    <a:lumMod val="40000"/>
                    <a:lumOff val="60000"/>
                  </a:schemeClr>
                </a:solidFill>
                <a:latin typeface="HGP創英角ｺﾞｼｯｸUB" panose="020B0900000000000000" pitchFamily="50" charset="-128"/>
                <a:ea typeface="HGP創英角ｺﾞｼｯｸUB" panose="020B0900000000000000" pitchFamily="50" charset="-128"/>
              </a:rPr>
              <a:t>Model</a:t>
            </a:r>
            <a:r>
              <a:rPr lang="ja-JP" altLang="en-US" sz="2000" kern="0" dirty="0" smtClean="0">
                <a:solidFill>
                  <a:schemeClr val="accent6">
                    <a:lumMod val="40000"/>
                    <a:lumOff val="60000"/>
                  </a:schemeClr>
                </a:solidFill>
                <a:latin typeface="HGP創英角ｺﾞｼｯｸUB" panose="020B0900000000000000" pitchFamily="50" charset="-128"/>
                <a:ea typeface="HGP創英角ｺﾞｼｯｸUB" panose="020B0900000000000000" pitchFamily="50" charset="-128"/>
              </a:rPr>
              <a:t> を受け取り、ドメインオブジェクトにマッピングして、</a:t>
            </a:r>
            <a:r>
              <a:rPr lang="ja-JP" altLang="en-US" sz="2000" kern="0" dirty="0">
                <a:solidFill>
                  <a:schemeClr val="accent6">
                    <a:lumMod val="40000"/>
                    <a:lumOff val="60000"/>
                  </a:schemeClr>
                </a:solidFill>
                <a:latin typeface="HGP創英角ｺﾞｼｯｸUB" pitchFamily="50" charset="-128"/>
                <a:ea typeface="HGP創英角ｺﾞｼｯｸUB" pitchFamily="50" charset="-128"/>
              </a:rPr>
              <a:t>ビジネスロジック層やデータ・</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アクセス層との連携を行う。また、処理結果を適切な</a:t>
            </a:r>
            <a:r>
              <a:rPr lang="en-US" altLang="ja-JP" sz="2000" kern="0" dirty="0" smtClean="0">
                <a:solidFill>
                  <a:schemeClr val="accent6">
                    <a:lumMod val="40000"/>
                    <a:lumOff val="60000"/>
                  </a:schemeClr>
                </a:solidFill>
                <a:latin typeface="HGP創英角ｺﾞｼｯｸUB" pitchFamily="50" charset="-128"/>
                <a:ea typeface="HGP創英角ｺﾞｼｯｸUB" pitchFamily="50" charset="-128"/>
              </a:rPr>
              <a:t>View</a:t>
            </a:r>
            <a:r>
              <a:rPr lang="ja-JP" altLang="en-US" sz="2000" kern="0" dirty="0" smtClean="0">
                <a:solidFill>
                  <a:schemeClr val="accent6">
                    <a:lumMod val="40000"/>
                    <a:lumOff val="60000"/>
                  </a:schemeClr>
                </a:solidFill>
                <a:latin typeface="HGP創英角ｺﾞｼｯｸUB" pitchFamily="50" charset="-128"/>
                <a:ea typeface="HGP創英角ｺﾞｼｯｸUB" pitchFamily="50" charset="-128"/>
              </a:rPr>
              <a:t>に渡す。</a:t>
            </a:r>
            <a:endParaRPr lang="en-US" altLang="ja-JP" sz="2000" kern="0" dirty="0">
              <a:solidFill>
                <a:schemeClr val="accent6">
                  <a:lumMod val="40000"/>
                  <a:lumOff val="60000"/>
                </a:schemeClr>
              </a:solidFill>
              <a:latin typeface="HGP創英角ｺﾞｼｯｸUB" panose="020B0900000000000000" pitchFamily="50" charset="-128"/>
              <a:ea typeface="HGP創英角ｺﾞｼｯｸUB" panose="020B0900000000000000" pitchFamily="50" charset="-128"/>
            </a:endParaRPr>
          </a:p>
        </p:txBody>
      </p:sp>
      <p:sp>
        <p:nvSpPr>
          <p:cNvPr id="25" name="正方形/長方形 24"/>
          <p:cNvSpPr/>
          <p:nvPr/>
        </p:nvSpPr>
        <p:spPr bwMode="auto">
          <a:xfrm>
            <a:off x="2771800" y="6237312"/>
            <a:ext cx="5596012"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この辺</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の</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第</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章</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P164</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を参照</a:t>
            </a:r>
            <a:endPar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773155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bwMode="auto">
          <a:xfrm>
            <a:off x="1436536" y="1700808"/>
            <a:ext cx="4392488" cy="4320480"/>
          </a:xfrm>
          <a:prstGeom prst="roundRect">
            <a:avLst/>
          </a:prstGeom>
          <a:solidFill>
            <a:srgbClr val="FFFFE1"/>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38" name="正方形/長方形 37"/>
          <p:cNvSpPr/>
          <p:nvPr/>
        </p:nvSpPr>
        <p:spPr bwMode="auto">
          <a:xfrm>
            <a:off x="1652558" y="2387738"/>
            <a:ext cx="3960441" cy="3201501"/>
          </a:xfrm>
          <a:prstGeom prst="rect">
            <a:avLst/>
          </a:prstGeom>
          <a:solidFill>
            <a:schemeClr val="accent5">
              <a:lumMod val="40000"/>
              <a:lumOff val="60000"/>
            </a:schemeClr>
          </a:solidFill>
          <a:ln>
            <a:solidFill>
              <a:srgbClr val="00B05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Spring</a:t>
            </a:r>
            <a:r>
              <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MVC</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13</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smtClean="0">
                <a:latin typeface="HGP創英角ｺﾞｼｯｸUB" pitchFamily="50" charset="-128"/>
                <a:ea typeface="HGP創英角ｺﾞｼｯｸUB" pitchFamily="50" charset="-128"/>
              </a:rPr>
              <a:t>Model</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View</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itchFamily="50" charset="-128"/>
                <a:ea typeface="HGP創英角ｺﾞｼｯｸUB" pitchFamily="50" charset="-128"/>
              </a:rPr>
              <a:t>Controller</a:t>
            </a:r>
            <a:endParaRPr lang="en-US" altLang="ja-JP" sz="3600" dirty="0">
              <a:latin typeface="HGP創英角ｺﾞｼｯｸUB" pitchFamily="50" charset="-128"/>
              <a:ea typeface="HGP創英角ｺﾞｼｯｸUB" pitchFamily="50" charset="-128"/>
            </a:endParaRPr>
          </a:p>
        </p:txBody>
      </p:sp>
      <p:sp>
        <p:nvSpPr>
          <p:cNvPr id="8" name="角丸四角形 7"/>
          <p:cNvSpPr/>
          <p:nvPr/>
        </p:nvSpPr>
        <p:spPr bwMode="auto">
          <a:xfrm>
            <a:off x="6130544" y="2348881"/>
            <a:ext cx="1152128" cy="2432178"/>
          </a:xfrm>
          <a:prstGeom prst="roundRect">
            <a:avLst/>
          </a:prstGeom>
          <a:solidFill>
            <a:srgbClr val="FFFFCC"/>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a:t>
            </a:r>
            <a:endParaRPr kumimoji="1" lang="en-US" altLang="ja-JP"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ロジック層</a:t>
            </a:r>
          </a:p>
        </p:txBody>
      </p:sp>
      <p:sp>
        <p:nvSpPr>
          <p:cNvPr id="9" name="角丸四角形 8"/>
          <p:cNvSpPr/>
          <p:nvPr/>
        </p:nvSpPr>
        <p:spPr bwMode="auto">
          <a:xfrm>
            <a:off x="7596336" y="2348880"/>
            <a:ext cx="1152128" cy="2432178"/>
          </a:xfrm>
          <a:prstGeom prst="roundRect">
            <a:avLst/>
          </a:prstGeom>
          <a:solidFill>
            <a:srgbClr val="FFFFCC"/>
          </a:solidFill>
          <a:ln>
            <a:solidFill>
              <a:srgbClr val="FFC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a:t>
            </a:r>
            <a:endParaRPr kumimoji="1" lang="en-US" altLang="ja-JP"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アクセス</a:t>
            </a:r>
            <a:r>
              <a:rPr lang="ja-JP" altLang="en-US" dirty="0" smtClean="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bwMode="auto">
          <a:xfrm>
            <a:off x="395536" y="3027244"/>
            <a:ext cx="720080" cy="2124458"/>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11" name="正方形/長方形 10"/>
          <p:cNvSpPr/>
          <p:nvPr/>
        </p:nvSpPr>
        <p:spPr bwMode="auto">
          <a:xfrm>
            <a:off x="4016578" y="2853799"/>
            <a:ext cx="1295535" cy="767510"/>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endCxn id="11" idx="1"/>
          </p:cNvCxnSpPr>
          <p:nvPr/>
        </p:nvCxnSpPr>
        <p:spPr bwMode="auto">
          <a:xfrm>
            <a:off x="1115616" y="3237554"/>
            <a:ext cx="2900962" cy="0"/>
          </a:xfrm>
          <a:prstGeom prst="line">
            <a:avLst/>
          </a:prstGeom>
          <a:ln w="57150">
            <a:solidFill>
              <a:srgbClr val="0000FF"/>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直線コネクタ 14"/>
          <p:cNvCxnSpPr>
            <a:stCxn id="77" idx="3"/>
            <a:endCxn id="78" idx="1"/>
          </p:cNvCxnSpPr>
          <p:nvPr/>
        </p:nvCxnSpPr>
        <p:spPr bwMode="auto">
          <a:xfrm flipV="1">
            <a:off x="7137512" y="3237553"/>
            <a:ext cx="65325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正方形/長方形 25"/>
          <p:cNvSpPr/>
          <p:nvPr/>
        </p:nvSpPr>
        <p:spPr bwMode="auto">
          <a:xfrm>
            <a:off x="1752377" y="4781058"/>
            <a:ext cx="859891" cy="493755"/>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View</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27" name="正方形/長方形 26"/>
          <p:cNvSpPr/>
          <p:nvPr/>
        </p:nvSpPr>
        <p:spPr bwMode="auto">
          <a:xfrm>
            <a:off x="2536588" y="3961131"/>
            <a:ext cx="664840" cy="493755"/>
          </a:xfrm>
          <a:prstGeom prst="rect">
            <a:avLst/>
          </a:prstGeom>
          <a:solidFill>
            <a:srgbClr val="FFC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Model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49" name="直線コネクタ 48"/>
          <p:cNvCxnSpPr>
            <a:stCxn id="11" idx="3"/>
            <a:endCxn id="77" idx="1"/>
          </p:cNvCxnSpPr>
          <p:nvPr/>
        </p:nvCxnSpPr>
        <p:spPr bwMode="auto">
          <a:xfrm>
            <a:off x="5312113" y="3237554"/>
            <a:ext cx="96359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8" name="直線コネクタ 57"/>
          <p:cNvCxnSpPr>
            <a:stCxn id="11" idx="2"/>
            <a:endCxn id="27" idx="3"/>
          </p:cNvCxnSpPr>
          <p:nvPr/>
        </p:nvCxnSpPr>
        <p:spPr bwMode="auto">
          <a:xfrm rot="5400000">
            <a:off x="3639537" y="3183200"/>
            <a:ext cx="586700" cy="1462918"/>
          </a:xfrm>
          <a:prstGeom prst="bentConnector2">
            <a:avLst/>
          </a:prstGeom>
          <a:ln w="57150">
            <a:solidFill>
              <a:srgbClr val="0000FF"/>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直線コネクタ 69"/>
          <p:cNvCxnSpPr>
            <a:stCxn id="11" idx="2"/>
            <a:endCxn id="26" idx="3"/>
          </p:cNvCxnSpPr>
          <p:nvPr/>
        </p:nvCxnSpPr>
        <p:spPr bwMode="auto">
          <a:xfrm rot="5400000">
            <a:off x="2934994" y="3298583"/>
            <a:ext cx="1406627" cy="2052078"/>
          </a:xfrm>
          <a:prstGeom prst="bentConnector2">
            <a:avLst/>
          </a:prstGeom>
          <a:ln w="57150">
            <a:solidFill>
              <a:srgbClr val="0000FF"/>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4" name="直線コネクタ 73"/>
          <p:cNvCxnSpPr/>
          <p:nvPr/>
        </p:nvCxnSpPr>
        <p:spPr bwMode="auto">
          <a:xfrm flipH="1" flipV="1">
            <a:off x="1115616" y="5044080"/>
            <a:ext cx="659210" cy="6842"/>
          </a:xfrm>
          <a:prstGeom prst="line">
            <a:avLst/>
          </a:prstGeom>
          <a:ln w="57150">
            <a:solidFill>
              <a:srgbClr val="0000FF"/>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6" name="正方形/長方形 75"/>
          <p:cNvSpPr/>
          <p:nvPr/>
        </p:nvSpPr>
        <p:spPr bwMode="auto">
          <a:xfrm>
            <a:off x="6275703" y="4081550"/>
            <a:ext cx="861809" cy="373336"/>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Domain</a:t>
            </a:r>
            <a:endParaRPr kumimoji="1" lang="ja-JP" altLang="en-US"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77" name="正方形/長方形 76"/>
          <p:cNvSpPr/>
          <p:nvPr/>
        </p:nvSpPr>
        <p:spPr bwMode="auto">
          <a:xfrm>
            <a:off x="6275703" y="3027245"/>
            <a:ext cx="861809" cy="420617"/>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Service</a:t>
            </a:r>
            <a:endParaRPr kumimoji="1" lang="ja-JP" altLang="en-US"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78" name="正方形/長方形 77"/>
          <p:cNvSpPr/>
          <p:nvPr/>
        </p:nvSpPr>
        <p:spPr bwMode="auto">
          <a:xfrm>
            <a:off x="7790769" y="3027244"/>
            <a:ext cx="763261" cy="420617"/>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dirty="0" smtClean="0">
                <a:solidFill>
                  <a:schemeClr val="tx1"/>
                </a:solidFill>
                <a:latin typeface="HGP創英角ｺﾞｼｯｸUB" panose="020B0900000000000000" pitchFamily="50" charset="-128"/>
                <a:ea typeface="HGP創英角ｺﾞｼｯｸUB" panose="020B0900000000000000" pitchFamily="50" charset="-128"/>
              </a:rPr>
              <a:t>Dao</a:t>
            </a:r>
            <a:endParaRPr kumimoji="1" lang="ja-JP" altLang="en-US"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cxnSp>
        <p:nvCxnSpPr>
          <p:cNvPr id="93" name="直線矢印コネクタ 2055"/>
          <p:cNvCxnSpPr>
            <a:stCxn id="78" idx="2"/>
            <a:endCxn id="76" idx="3"/>
          </p:cNvCxnSpPr>
          <p:nvPr/>
        </p:nvCxnSpPr>
        <p:spPr bwMode="auto">
          <a:xfrm rot="5400000">
            <a:off x="7244778" y="3340595"/>
            <a:ext cx="820357" cy="1034888"/>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94" name="直線矢印コネクタ 2055"/>
          <p:cNvCxnSpPr/>
          <p:nvPr/>
        </p:nvCxnSpPr>
        <p:spPr bwMode="auto">
          <a:xfrm rot="16200000" flipH="1">
            <a:off x="5378999" y="3249080"/>
            <a:ext cx="540000" cy="126000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95" name="直線矢印コネクタ 2055"/>
          <p:cNvCxnSpPr>
            <a:stCxn id="77" idx="2"/>
            <a:endCxn id="76" idx="0"/>
          </p:cNvCxnSpPr>
          <p:nvPr/>
        </p:nvCxnSpPr>
        <p:spPr bwMode="auto">
          <a:xfrm>
            <a:off x="6706608" y="3447862"/>
            <a:ext cx="0" cy="633688"/>
          </a:xfrm>
          <a:prstGeom prst="straightConnector1">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96" name="テキスト ボックス 95"/>
          <p:cNvSpPr txBox="1"/>
          <p:nvPr/>
        </p:nvSpPr>
        <p:spPr>
          <a:xfrm>
            <a:off x="7654956" y="4007954"/>
            <a:ext cx="608836" cy="246221"/>
          </a:xfrm>
          <a:prstGeom prst="rect">
            <a:avLst/>
          </a:prstGeom>
          <a:noFill/>
        </p:spPr>
        <p:txBody>
          <a:bodyPr wrap="square" rtlCol="0">
            <a:spAutoFit/>
          </a:bodyPr>
          <a:lstStyle/>
          <a:p>
            <a:pPr algn="ctr"/>
            <a:r>
              <a:rPr kumimoji="1" lang="ja-JP" altLang="en-US" sz="1000" dirty="0" smtClean="0">
                <a:latin typeface="+mn-ea"/>
                <a:ea typeface="+mn-ea"/>
              </a:rPr>
              <a:t>生成</a:t>
            </a:r>
            <a:endParaRPr kumimoji="1" lang="ja-JP" altLang="en-US" sz="1000" dirty="0">
              <a:latin typeface="+mn-ea"/>
              <a:ea typeface="+mn-ea"/>
            </a:endParaRPr>
          </a:p>
        </p:txBody>
      </p:sp>
      <p:sp>
        <p:nvSpPr>
          <p:cNvPr id="97" name="テキスト ボックス 96"/>
          <p:cNvSpPr txBox="1"/>
          <p:nvPr/>
        </p:nvSpPr>
        <p:spPr>
          <a:xfrm>
            <a:off x="4970084" y="3864391"/>
            <a:ext cx="608836" cy="246221"/>
          </a:xfrm>
          <a:prstGeom prst="rect">
            <a:avLst/>
          </a:prstGeom>
          <a:noFill/>
        </p:spPr>
        <p:txBody>
          <a:bodyPr wrap="square" rtlCol="0">
            <a:spAutoFit/>
          </a:bodyPr>
          <a:lstStyle/>
          <a:p>
            <a:pPr algn="ctr"/>
            <a:r>
              <a:rPr lang="ja-JP" altLang="en-US" sz="1000" dirty="0">
                <a:latin typeface="+mn-ea"/>
                <a:ea typeface="+mn-ea"/>
              </a:rPr>
              <a:t>利用</a:t>
            </a:r>
            <a:endParaRPr kumimoji="1" lang="ja-JP" altLang="en-US" sz="1000" dirty="0">
              <a:latin typeface="+mn-ea"/>
              <a:ea typeface="+mn-ea"/>
            </a:endParaRPr>
          </a:p>
        </p:txBody>
      </p:sp>
      <p:sp>
        <p:nvSpPr>
          <p:cNvPr id="98" name="テキスト ボックス 97"/>
          <p:cNvSpPr txBox="1"/>
          <p:nvPr/>
        </p:nvSpPr>
        <p:spPr>
          <a:xfrm>
            <a:off x="6573464" y="3609079"/>
            <a:ext cx="608836" cy="246221"/>
          </a:xfrm>
          <a:prstGeom prst="rect">
            <a:avLst/>
          </a:prstGeom>
          <a:noFill/>
        </p:spPr>
        <p:txBody>
          <a:bodyPr wrap="square" rtlCol="0">
            <a:spAutoFit/>
          </a:bodyPr>
          <a:lstStyle/>
          <a:p>
            <a:pPr algn="ctr"/>
            <a:r>
              <a:rPr kumimoji="1" lang="ja-JP" altLang="en-US" sz="1000" dirty="0" smtClean="0">
                <a:latin typeface="+mn-ea"/>
                <a:ea typeface="+mn-ea"/>
              </a:rPr>
              <a:t>利用</a:t>
            </a:r>
            <a:endParaRPr kumimoji="1" lang="ja-JP" altLang="en-US" sz="1000" dirty="0">
              <a:latin typeface="+mn-ea"/>
              <a:ea typeface="+mn-ea"/>
            </a:endParaRPr>
          </a:p>
        </p:txBody>
      </p:sp>
      <p:cxnSp>
        <p:nvCxnSpPr>
          <p:cNvPr id="127" name="直線矢印コネクタ 2055"/>
          <p:cNvCxnSpPr/>
          <p:nvPr/>
        </p:nvCxnSpPr>
        <p:spPr bwMode="auto">
          <a:xfrm flipH="1" flipV="1">
            <a:off x="3201425" y="4442548"/>
            <a:ext cx="3098766" cy="1"/>
          </a:xfrm>
          <a:prstGeom prst="straightConnector1">
            <a:avLst/>
          </a:prstGeom>
          <a:ln>
            <a:solidFill>
              <a:schemeClr val="tx1"/>
            </a:solidFill>
            <a:prstDash val="sysDot"/>
            <a:headEnd type="none" w="med" len="med"/>
            <a:tailEnd type="arrow"/>
          </a:ln>
        </p:spPr>
        <p:style>
          <a:lnRef idx="1">
            <a:schemeClr val="dk1"/>
          </a:lnRef>
          <a:fillRef idx="0">
            <a:schemeClr val="dk1"/>
          </a:fillRef>
          <a:effectRef idx="0">
            <a:schemeClr val="dk1"/>
          </a:effectRef>
          <a:fontRef idx="minor">
            <a:schemeClr val="tx1"/>
          </a:fontRef>
        </p:style>
      </p:cxnSp>
      <p:sp>
        <p:nvSpPr>
          <p:cNvPr id="131" name="テキスト ボックス 130"/>
          <p:cNvSpPr txBox="1"/>
          <p:nvPr/>
        </p:nvSpPr>
        <p:spPr>
          <a:xfrm>
            <a:off x="4807300" y="4435413"/>
            <a:ext cx="850487" cy="246221"/>
          </a:xfrm>
          <a:prstGeom prst="rect">
            <a:avLst/>
          </a:prstGeom>
          <a:noFill/>
        </p:spPr>
        <p:txBody>
          <a:bodyPr wrap="square" rtlCol="0">
            <a:spAutoFit/>
          </a:bodyPr>
          <a:lstStyle/>
          <a:p>
            <a:pPr algn="ctr"/>
            <a:r>
              <a:rPr kumimoji="1" lang="ja-JP" altLang="en-US" sz="1000" dirty="0" smtClean="0">
                <a:latin typeface="+mn-ea"/>
                <a:ea typeface="+mn-ea"/>
              </a:rPr>
              <a:t>マッピング</a:t>
            </a:r>
            <a:endParaRPr kumimoji="1" lang="ja-JP" altLang="en-US" sz="1000" dirty="0">
              <a:latin typeface="+mn-ea"/>
              <a:ea typeface="+mn-ea"/>
            </a:endParaRPr>
          </a:p>
        </p:txBody>
      </p:sp>
      <p:sp>
        <p:nvSpPr>
          <p:cNvPr id="132" name="テキスト ボックス 131"/>
          <p:cNvSpPr txBox="1"/>
          <p:nvPr/>
        </p:nvSpPr>
        <p:spPr>
          <a:xfrm>
            <a:off x="2123728" y="2950375"/>
            <a:ext cx="959553" cy="261610"/>
          </a:xfrm>
          <a:prstGeom prst="rect">
            <a:avLst/>
          </a:prstGeom>
          <a:noFill/>
        </p:spPr>
        <p:txBody>
          <a:bodyPr wrap="square" rtlCol="0">
            <a:spAutoFit/>
          </a:bodyPr>
          <a:lstStyle/>
          <a:p>
            <a:pPr algn="ct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① リクエスト</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33" name="テキスト ボックス 132"/>
          <p:cNvSpPr txBox="1"/>
          <p:nvPr/>
        </p:nvSpPr>
        <p:spPr>
          <a:xfrm>
            <a:off x="5351347" y="2951366"/>
            <a:ext cx="959553" cy="261610"/>
          </a:xfrm>
          <a:prstGeom prst="rect">
            <a:avLst/>
          </a:prstGeom>
          <a:noFill/>
        </p:spPr>
        <p:txBody>
          <a:bodyPr wrap="square" rtlCol="0">
            <a:spAutoFit/>
          </a:bodyPr>
          <a:lstStyle/>
          <a:p>
            <a:pPr algn="ct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② 処理実行</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34" name="テキスト ボックス 133"/>
          <p:cNvSpPr txBox="1"/>
          <p:nvPr/>
        </p:nvSpPr>
        <p:spPr>
          <a:xfrm>
            <a:off x="3153071" y="3718193"/>
            <a:ext cx="1462919" cy="430887"/>
          </a:xfrm>
          <a:prstGeom prst="rect">
            <a:avLst/>
          </a:prstGeom>
          <a:noFill/>
        </p:spPr>
        <p:txBody>
          <a:bodyPr wrap="square" rtlCol="0">
            <a:spAutoFit/>
          </a:bodyPr>
          <a:lstStyle/>
          <a:p>
            <a:pPr algn="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③ 処理結果を</a:t>
            </a:r>
            <a:endPar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endParaRPr>
          </a:p>
          <a:p>
            <a:pPr algn="r"/>
            <a:r>
              <a:rPr kumimoji="1"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Model</a:t>
            </a: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にマッピング</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37" name="テキスト ボックス 136"/>
          <p:cNvSpPr txBox="1"/>
          <p:nvPr/>
        </p:nvSpPr>
        <p:spPr>
          <a:xfrm>
            <a:off x="3116415" y="5080191"/>
            <a:ext cx="959553" cy="261610"/>
          </a:xfrm>
          <a:prstGeom prst="rect">
            <a:avLst/>
          </a:prstGeom>
          <a:noFill/>
        </p:spPr>
        <p:txBody>
          <a:bodyPr wrap="square" rtlCol="0">
            <a:spAutoFit/>
          </a:bodyPr>
          <a:lstStyle/>
          <a:p>
            <a:pPr algn="ct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④ 画面生成</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sp>
        <p:nvSpPr>
          <p:cNvPr id="138" name="テキスト ボックス 137"/>
          <p:cNvSpPr txBox="1"/>
          <p:nvPr/>
        </p:nvSpPr>
        <p:spPr>
          <a:xfrm>
            <a:off x="597421" y="5151702"/>
            <a:ext cx="1198837" cy="261610"/>
          </a:xfrm>
          <a:prstGeom prst="rect">
            <a:avLst/>
          </a:prstGeom>
          <a:noFill/>
        </p:spPr>
        <p:txBody>
          <a:bodyPr wrap="square" rtlCol="0">
            <a:spAutoFit/>
          </a:bodyPr>
          <a:lstStyle/>
          <a:p>
            <a:pPr algn="ctr"/>
            <a:r>
              <a:rPr kumimoji="1"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⑤ レスポンス</a:t>
            </a:r>
            <a:endParaRPr kumimoji="1" lang="ja-JP" altLang="en-US" sz="1100" dirty="0">
              <a:solidFill>
                <a:srgbClr val="0000FF"/>
              </a:solidFill>
              <a:latin typeface="HGP創英角ｺﾞｼｯｸUB" panose="020B0900000000000000" pitchFamily="50" charset="-128"/>
              <a:ea typeface="HGP創英角ｺﾞｼｯｸUB" panose="020B0900000000000000" pitchFamily="50" charset="-128"/>
            </a:endParaRPr>
          </a:p>
        </p:txBody>
      </p:sp>
      <p:cxnSp>
        <p:nvCxnSpPr>
          <p:cNvPr id="155" name="直線矢印コネクタ 2055"/>
          <p:cNvCxnSpPr>
            <a:stCxn id="27" idx="1"/>
            <a:endCxn id="26" idx="0"/>
          </p:cNvCxnSpPr>
          <p:nvPr/>
        </p:nvCxnSpPr>
        <p:spPr bwMode="auto">
          <a:xfrm rot="10800000" flipV="1">
            <a:off x="2182324" y="4208008"/>
            <a:ext cx="354265" cy="573049"/>
          </a:xfrm>
          <a:prstGeom prst="bentConnector2">
            <a:avLst/>
          </a:prstGeom>
          <a:ln>
            <a:solidFill>
              <a:schemeClr val="tx1"/>
            </a:solidFill>
            <a:prstDash val="sysDot"/>
            <a:headEnd type="none" w="med" len="med"/>
            <a:tailEnd type="arrow"/>
          </a:ln>
        </p:spPr>
        <p:style>
          <a:lnRef idx="1">
            <a:schemeClr val="dk1"/>
          </a:lnRef>
          <a:fillRef idx="0">
            <a:schemeClr val="dk1"/>
          </a:fillRef>
          <a:effectRef idx="0">
            <a:schemeClr val="dk1"/>
          </a:effectRef>
          <a:fontRef idx="minor">
            <a:schemeClr val="tx1"/>
          </a:fontRef>
        </p:style>
      </p:cxnSp>
      <p:sp>
        <p:nvSpPr>
          <p:cNvPr id="158" name="テキスト ボックス 157"/>
          <p:cNvSpPr txBox="1"/>
          <p:nvPr/>
        </p:nvSpPr>
        <p:spPr>
          <a:xfrm>
            <a:off x="2048313" y="4500096"/>
            <a:ext cx="608836" cy="246221"/>
          </a:xfrm>
          <a:prstGeom prst="rect">
            <a:avLst/>
          </a:prstGeom>
          <a:noFill/>
        </p:spPr>
        <p:txBody>
          <a:bodyPr wrap="square" rtlCol="0">
            <a:spAutoFit/>
          </a:bodyPr>
          <a:lstStyle/>
          <a:p>
            <a:pPr algn="ctr"/>
            <a:r>
              <a:rPr lang="ja-JP" altLang="en-US" sz="1000" dirty="0">
                <a:latin typeface="+mn-ea"/>
                <a:ea typeface="+mn-ea"/>
              </a:rPr>
              <a:t>利用</a:t>
            </a:r>
            <a:endParaRPr kumimoji="1" lang="ja-JP" altLang="en-US" sz="1000" dirty="0">
              <a:latin typeface="+mn-ea"/>
              <a:ea typeface="+mn-ea"/>
            </a:endParaRPr>
          </a:p>
        </p:txBody>
      </p:sp>
      <p:sp>
        <p:nvSpPr>
          <p:cNvPr id="159" name="Rectangle 3"/>
          <p:cNvSpPr txBox="1">
            <a:spLocks noChangeArrowheads="1"/>
          </p:cNvSpPr>
          <p:nvPr/>
        </p:nvSpPr>
        <p:spPr bwMode="auto">
          <a:xfrm>
            <a:off x="330095" y="836712"/>
            <a:ext cx="404527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kern="0" dirty="0" smtClean="0">
                <a:latin typeface="HGP創英角ｺﾞｼｯｸUB" pitchFamily="50" charset="-128"/>
                <a:ea typeface="HGP創英角ｺﾞｼｯｸUB" pitchFamily="50" charset="-128"/>
              </a:rPr>
              <a:t>おおまかな処理の流れ</a:t>
            </a:r>
            <a:endParaRPr lang="en-US" altLang="ja-JP" kern="0" dirty="0" smtClean="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952485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anose="020B0900000000000000" pitchFamily="50" charset="-128"/>
                <a:ea typeface="HGP創英角ｺﾞｼｯｸUB" panose="020B0900000000000000" pitchFamily="50" charset="-128"/>
              </a:rPr>
              <a:t>Ｓｐｒｉｎｇ ＭＶＣ 適用箇所</a:t>
            </a:r>
            <a:endParaRPr lang="en-US" altLang="ja-JP" sz="3600" dirty="0">
              <a:latin typeface="HGP創英角ｺﾞｼｯｸUB" pitchFamily="50" charset="-128"/>
              <a:ea typeface="HGP創英角ｺﾞｼｯｸUB"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666725644"/>
              </p:ext>
            </p:extLst>
          </p:nvPr>
        </p:nvGraphicFramePr>
        <p:xfrm>
          <a:off x="395536" y="887394"/>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ｱｰｷﾃｸﾁｬ</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tabLst/>
                      </a:pP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AOP</a:t>
                      </a:r>
                    </a:p>
                  </a:txBody>
                  <a:tcPr anchor="ctr">
                    <a:solidFill>
                      <a:schemeClr val="bg1">
                        <a:lumMod val="85000"/>
                      </a:schemeClr>
                    </a:solidFill>
                  </a:tcPr>
                </a:tc>
              </a:tr>
              <a:tr h="72008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例外処理他</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695706"/>
            <a:ext cx="1728192" cy="1584176"/>
          </a:xfrm>
          <a:prstGeom prst="roundRect">
            <a:avLst/>
          </a:prstGeom>
          <a:solidFill>
            <a:srgbClr val="FFCCCC"/>
          </a:solidFill>
          <a:ln>
            <a:solidFill>
              <a:srgbClr val="FF99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695706"/>
            <a:ext cx="1728192" cy="1584176"/>
          </a:xfrm>
          <a:prstGeom prst="roundRect">
            <a:avLst/>
          </a:prstGeom>
          <a:solidFill>
            <a:schemeClr val="bg1">
              <a:lumMod val="85000"/>
            </a:schemeClr>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695706"/>
            <a:ext cx="1728192" cy="1584176"/>
          </a:xfrm>
          <a:prstGeom prst="roundRect">
            <a:avLst/>
          </a:prstGeom>
          <a:solidFill>
            <a:schemeClr val="bg1">
              <a:lumMod val="85000"/>
            </a:schemeClr>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27754"/>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091750"/>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27756"/>
            <a:ext cx="1228315" cy="420617"/>
          </a:xfrm>
          <a:prstGeom prst="rect">
            <a:avLst/>
          </a:prstGeom>
          <a:solidFill>
            <a:srgbClr val="C00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27755"/>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27754"/>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487794"/>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38064"/>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487794"/>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38063"/>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62530"/>
            <a:ext cx="861809" cy="373336"/>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3995933"/>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08305"/>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61166"/>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17029"/>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687588"/>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48370"/>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402572"/>
            <a:ext cx="1728192" cy="309358"/>
          </a:xfrm>
          <a:prstGeom prst="rect">
            <a:avLst/>
          </a:prstGeom>
          <a:solidFill>
            <a:srgbClr val="C00000"/>
          </a:solidFill>
          <a:ln w="127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MVC</a:t>
            </a:r>
            <a:endPar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02572"/>
            <a:ext cx="1705684"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ﾊﾞﾘﾃﾞｰｼｮﾝ／</a:t>
            </a:r>
            <a:r>
              <a:rPr lang="ja-JP" altLang="en-US" sz="1100" dirty="0" smtClean="0">
                <a:solidFill>
                  <a:sysClr val="windowText" lastClr="000000"/>
                </a:solidFill>
                <a:latin typeface="HGP創英角ｺﾞｼｯｸUB" panose="020B0900000000000000" pitchFamily="50" charset="-128"/>
                <a:ea typeface="HGP創英角ｺﾞｼｯｸUB" panose="020B0900000000000000" pitchFamily="50" charset="-128"/>
              </a:rPr>
              <a:t>例外</a:t>
            </a:r>
            <a:r>
              <a:rPr lang="ja-JP" altLang="en-US" sz="1100" dirty="0">
                <a:solidFill>
                  <a:sysClr val="windowText" lastClr="000000"/>
                </a:solidFill>
                <a:latin typeface="HGP創英角ｺﾞｼｯｸUB" panose="020B0900000000000000" pitchFamily="50" charset="-128"/>
                <a:ea typeface="HGP創英角ｺﾞｼｯｸUB" panose="020B0900000000000000" pitchFamily="50" charset="-128"/>
              </a:rPr>
              <a:t>処理</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402572"/>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JDBC</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5783938"/>
            <a:ext cx="5976665"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DI</a:t>
            </a: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 </a:t>
            </a: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AOP</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02572"/>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04529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Ｓｐｒｉｎｇ ＭＶＣ に</a:t>
            </a:r>
            <a:r>
              <a:rPr lang="ja-JP" altLang="en-US" sz="3600" dirty="0" smtClean="0">
                <a:latin typeface="HGP創英角ｺﾞｼｯｸUB" pitchFamily="50" charset="-128"/>
                <a:ea typeface="HGP創英角ｺﾞｼｯｸUB" pitchFamily="50" charset="-128"/>
              </a:rPr>
              <a:t>よる画面</a:t>
            </a:r>
            <a:r>
              <a:rPr lang="ja-JP" altLang="en-US" sz="3600" dirty="0">
                <a:latin typeface="HGP創英角ｺﾞｼｯｸUB" pitchFamily="50" charset="-128"/>
                <a:ea typeface="HGP創英角ｺﾞｼｯｸUB" pitchFamily="50" charset="-128"/>
              </a:rPr>
              <a:t>遷移</a:t>
            </a:r>
          </a:p>
        </p:txBody>
      </p:sp>
      <p:sp>
        <p:nvSpPr>
          <p:cNvPr id="7" name="正方形/長方形 6"/>
          <p:cNvSpPr/>
          <p:nvPr/>
        </p:nvSpPr>
        <p:spPr>
          <a:xfrm>
            <a:off x="1187624" y="1052736"/>
            <a:ext cx="7632848" cy="4968552"/>
          </a:xfrm>
          <a:prstGeom prst="rect">
            <a:avLst/>
          </a:prstGeom>
          <a:solidFill>
            <a:schemeClr val="bg1">
              <a:lumMod val="95000"/>
            </a:schemeClr>
          </a:solidFill>
          <a:ln>
            <a:solidFill>
              <a:schemeClr val="tx1">
                <a:lumMod val="50000"/>
                <a:lumOff val="50000"/>
              </a:schemeClr>
            </a:solidFill>
          </a:ln>
        </p:spPr>
        <p:style>
          <a:lnRef idx="1">
            <a:schemeClr val="accent1"/>
          </a:lnRef>
          <a:fillRef idx="2">
            <a:schemeClr val="accent1"/>
          </a:fillRef>
          <a:effectRef idx="1">
            <a:schemeClr val="accent1"/>
          </a:effectRef>
          <a:fontRef idx="minor">
            <a:schemeClr val="dk1"/>
          </a:fontRef>
        </p:style>
        <p:txBody>
          <a:bodyPr rtlCol="0" anchor="t"/>
          <a:lstStyle/>
          <a:p>
            <a:pPr algn="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サーブレット（</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Tomcat</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1605918" y="1412777"/>
            <a:ext cx="6638490" cy="4464496"/>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Framework</a:t>
            </a:r>
            <a:r>
              <a:rPr kumimoji="1"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CORE</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a:xfrm>
            <a:off x="2051720" y="1772817"/>
            <a:ext cx="5472608" cy="3960440"/>
          </a:xfrm>
          <a:prstGeom prst="rect">
            <a:avLst/>
          </a:prstGeom>
          <a:solidFill>
            <a:srgbClr val="FFEBEB"/>
          </a:solidFill>
          <a:ln>
            <a:solidFill>
              <a:srgbClr val="FF7C80"/>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rgbClr val="CC6600"/>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MVC</a:t>
            </a:r>
            <a:endParaRPr kumimoji="1" lang="ja-JP" altLang="en-US" sz="1400" dirty="0">
              <a:solidFill>
                <a:srgbClr val="CC6600"/>
              </a:solidFill>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5174245" y="2335492"/>
            <a:ext cx="1872208" cy="656238"/>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Main</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kumimoji="1" lang="en-US" altLang="ja-JP" sz="1100" dirty="0" smtClean="0">
                <a:latin typeface="HGP創英角ｺﾞｼｯｸUB" panose="020B0900000000000000" pitchFamily="50" charset="-128"/>
                <a:ea typeface="HGP創英角ｺﾞｼｯｸUB" panose="020B0900000000000000" pitchFamily="50" charset="-128"/>
              </a:rPr>
              <a:t>main()</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a:xfrm>
            <a:off x="5184539" y="3462218"/>
            <a:ext cx="1861914" cy="66521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Some</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kumimoji="1" lang="en-US" altLang="ja-JP" sz="1100" dirty="0" err="1" smtClean="0">
                <a:latin typeface="HGP創英角ｺﾞｼｯｸUB" panose="020B0900000000000000" pitchFamily="50" charset="-128"/>
                <a:ea typeface="HGP創英角ｺﾞｼｯｸUB" panose="020B0900000000000000" pitchFamily="50" charset="-128"/>
              </a:rPr>
              <a:t>listSome</a:t>
            </a:r>
            <a:r>
              <a:rPr kumimoji="1" lang="en-US" altLang="ja-JP" sz="1100" dirty="0" smtClean="0">
                <a:latin typeface="HGP創英角ｺﾞｼｯｸUB" panose="020B0900000000000000" pitchFamily="50" charset="-128"/>
                <a:ea typeface="HGP創英角ｺﾞｼｯｸUB" panose="020B0900000000000000" pitchFamily="50" charset="-128"/>
              </a:rPr>
              <a:t>()</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25" name="正方形/長方形 24"/>
          <p:cNvSpPr/>
          <p:nvPr/>
        </p:nvSpPr>
        <p:spPr>
          <a:xfrm>
            <a:off x="2066177" y="2712026"/>
            <a:ext cx="917358" cy="360040"/>
          </a:xfrm>
          <a:prstGeom prst="rect">
            <a:avLst/>
          </a:prstGeom>
          <a:solidFill>
            <a:srgbClr val="C00000"/>
          </a:solidFill>
          <a:ln>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100" dirty="0" err="1">
                <a:latin typeface="HGP創英角ｺﾞｼｯｸUB" panose="020B0900000000000000" pitchFamily="50" charset="-128"/>
                <a:ea typeface="HGP創英角ｺﾞｼｯｸUB" panose="020B0900000000000000" pitchFamily="50" charset="-128"/>
              </a:rPr>
              <a:t>m</a:t>
            </a:r>
            <a:r>
              <a:rPr lang="en-US" altLang="ja-JP" sz="1100" dirty="0" err="1" smtClean="0">
                <a:latin typeface="HGP創英角ｺﾞｼｯｸUB" panose="020B0900000000000000" pitchFamily="50" charset="-128"/>
                <a:ea typeface="HGP創英角ｺﾞｼｯｸUB" panose="020B0900000000000000" pitchFamily="50" charset="-128"/>
              </a:rPr>
              <a:t>ain</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26" name="テキスト ボックス 25"/>
          <p:cNvSpPr txBox="1"/>
          <p:nvPr/>
        </p:nvSpPr>
        <p:spPr>
          <a:xfrm>
            <a:off x="971599" y="2301544"/>
            <a:ext cx="2526199"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XX/sample/main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7" name="直線矢印コネクタ 26"/>
          <p:cNvCxnSpPr/>
          <p:nvPr/>
        </p:nvCxnSpPr>
        <p:spPr>
          <a:xfrm flipV="1">
            <a:off x="3865281" y="2518355"/>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4170247" y="2276873"/>
            <a:ext cx="576064"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9" name="直線矢印コネクタ 28"/>
          <p:cNvCxnSpPr/>
          <p:nvPr/>
        </p:nvCxnSpPr>
        <p:spPr>
          <a:xfrm flipH="1">
            <a:off x="3865281" y="2866653"/>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テキスト ボックス 29"/>
          <p:cNvSpPr txBox="1"/>
          <p:nvPr/>
        </p:nvSpPr>
        <p:spPr>
          <a:xfrm>
            <a:off x="4170247" y="2645825"/>
            <a:ext cx="576064"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main</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1" name="直線矢印コネクタ 30"/>
          <p:cNvCxnSpPr/>
          <p:nvPr/>
        </p:nvCxnSpPr>
        <p:spPr>
          <a:xfrm flipH="1">
            <a:off x="2977065" y="2881381"/>
            <a:ext cx="514815"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直線矢印コネクタ 31"/>
          <p:cNvCxnSpPr>
            <a:stCxn id="25" idx="1"/>
          </p:cNvCxnSpPr>
          <p:nvPr/>
        </p:nvCxnSpPr>
        <p:spPr>
          <a:xfrm flipH="1">
            <a:off x="953406" y="2892046"/>
            <a:ext cx="111277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正方形/長方形 33"/>
          <p:cNvSpPr/>
          <p:nvPr/>
        </p:nvSpPr>
        <p:spPr>
          <a:xfrm>
            <a:off x="1778145" y="3864154"/>
            <a:ext cx="1263493" cy="360040"/>
          </a:xfrm>
          <a:prstGeom prst="rect">
            <a:avLst/>
          </a:prstGeom>
          <a:solidFill>
            <a:srgbClr val="C00000"/>
          </a:solidFill>
          <a:ln>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somelist.jsp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35" name="テキスト ボックス 34"/>
          <p:cNvSpPr txBox="1"/>
          <p:nvPr/>
        </p:nvSpPr>
        <p:spPr>
          <a:xfrm>
            <a:off x="909414" y="3429328"/>
            <a:ext cx="2588384"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XX/sample/some/list</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6" name="直線矢印コネクタ 35"/>
          <p:cNvCxnSpPr/>
          <p:nvPr/>
        </p:nvCxnSpPr>
        <p:spPr>
          <a:xfrm>
            <a:off x="3865280" y="3695380"/>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テキスト ボックス 36"/>
          <p:cNvSpPr txBox="1"/>
          <p:nvPr/>
        </p:nvSpPr>
        <p:spPr>
          <a:xfrm>
            <a:off x="4020804" y="3429327"/>
            <a:ext cx="874950"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/some/list</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38" name="直線矢印コネクタ 37"/>
          <p:cNvCxnSpPr/>
          <p:nvPr/>
        </p:nvCxnSpPr>
        <p:spPr>
          <a:xfrm flipH="1">
            <a:off x="3878101" y="3985139"/>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9" name="テキスト ボックス 38"/>
          <p:cNvSpPr txBox="1"/>
          <p:nvPr/>
        </p:nvSpPr>
        <p:spPr>
          <a:xfrm>
            <a:off x="4055825" y="3769115"/>
            <a:ext cx="804908"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some</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ｌｉｓｔ</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40" name="直線矢印コネクタ 39"/>
          <p:cNvCxnSpPr/>
          <p:nvPr/>
        </p:nvCxnSpPr>
        <p:spPr>
          <a:xfrm flipH="1">
            <a:off x="3035168" y="4015335"/>
            <a:ext cx="45671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直線矢印コネクタ 40"/>
          <p:cNvCxnSpPr>
            <a:stCxn id="34" idx="1"/>
          </p:cNvCxnSpPr>
          <p:nvPr/>
        </p:nvCxnSpPr>
        <p:spPr>
          <a:xfrm flipH="1">
            <a:off x="963228" y="4044174"/>
            <a:ext cx="81491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899592" y="2518355"/>
            <a:ext cx="259820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線矢印コネクタ 32"/>
          <p:cNvCxnSpPr/>
          <p:nvPr/>
        </p:nvCxnSpPr>
        <p:spPr>
          <a:xfrm flipV="1">
            <a:off x="932632" y="3685465"/>
            <a:ext cx="256516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6" name="正方形/長方形 85"/>
          <p:cNvSpPr/>
          <p:nvPr/>
        </p:nvSpPr>
        <p:spPr>
          <a:xfrm>
            <a:off x="1778145" y="4944274"/>
            <a:ext cx="1253670" cy="360040"/>
          </a:xfrm>
          <a:prstGeom prst="rect">
            <a:avLst/>
          </a:prstGeom>
          <a:solidFill>
            <a:srgbClr val="C00000"/>
          </a:solidFill>
          <a:ln>
            <a:solidFill>
              <a:srgbClr val="C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someform</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87" name="テキスト ボックス 86"/>
          <p:cNvSpPr txBox="1"/>
          <p:nvPr/>
        </p:nvSpPr>
        <p:spPr>
          <a:xfrm>
            <a:off x="755576" y="4534204"/>
            <a:ext cx="2726481" cy="246221"/>
          </a:xfrm>
          <a:prstGeom prst="rect">
            <a:avLst/>
          </a:prstGeom>
          <a:solidFill>
            <a:schemeClr val="bg1"/>
          </a:solid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r>
              <a:rPr kumimoji="1" lang="ja-JP" altLang="en-US"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 </a:t>
            </a: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XX/sample/some/add/form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88" name="直線矢印コネクタ 87"/>
          <p:cNvCxnSpPr/>
          <p:nvPr/>
        </p:nvCxnSpPr>
        <p:spPr>
          <a:xfrm>
            <a:off x="3885169" y="4800256"/>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9" name="テキスト ボックス 88"/>
          <p:cNvSpPr txBox="1"/>
          <p:nvPr/>
        </p:nvSpPr>
        <p:spPr>
          <a:xfrm>
            <a:off x="3829409" y="4523267"/>
            <a:ext cx="1257740" cy="246221"/>
          </a:xfrm>
          <a:prstGeom prst="rect">
            <a:avLst/>
          </a:prstGeom>
          <a:noFill/>
        </p:spPr>
        <p:txBody>
          <a:bodyPr wrap="square" rtlCol="0">
            <a:spAutoFit/>
          </a:bodyPr>
          <a:lstStyle/>
          <a:p>
            <a:pPr algn="ctr"/>
            <a:r>
              <a:rPr kumimoji="1"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lang="en-US" altLang="ja-JP" sz="10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some/add/form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90" name="直線矢印コネクタ 89"/>
          <p:cNvCxnSpPr/>
          <p:nvPr/>
        </p:nvCxnSpPr>
        <p:spPr>
          <a:xfrm flipH="1">
            <a:off x="3855457" y="5157193"/>
            <a:ext cx="12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1" name="テキスト ボックス 90"/>
          <p:cNvSpPr txBox="1"/>
          <p:nvPr/>
        </p:nvSpPr>
        <p:spPr>
          <a:xfrm>
            <a:off x="3942568" y="4910972"/>
            <a:ext cx="1031423" cy="246221"/>
          </a:xfrm>
          <a:prstGeom prst="rect">
            <a:avLst/>
          </a:prstGeom>
          <a:noFill/>
        </p:spPr>
        <p:txBody>
          <a:bodyPr wrap="square" rtlCol="0">
            <a:spAutoFit/>
          </a:bodyPr>
          <a:lstStyle/>
          <a:p>
            <a:pPr algn="ctr"/>
            <a:r>
              <a:rPr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some</a:t>
            </a:r>
            <a:r>
              <a:rPr kumimoji="1" lang="en-US" altLang="ja-JP" sz="10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form</a:t>
            </a:r>
            <a:endParaRPr kumimoji="1" lang="ja-JP" altLang="en-US" sz="10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92" name="直線矢印コネクタ 91"/>
          <p:cNvCxnSpPr/>
          <p:nvPr/>
        </p:nvCxnSpPr>
        <p:spPr>
          <a:xfrm flipH="1">
            <a:off x="3025345" y="5155692"/>
            <a:ext cx="45671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3" name="直線矢印コネクタ 92"/>
          <p:cNvCxnSpPr/>
          <p:nvPr/>
        </p:nvCxnSpPr>
        <p:spPr>
          <a:xfrm flipH="1" flipV="1">
            <a:off x="963228" y="5135728"/>
            <a:ext cx="814917" cy="395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4" name="直線矢印コネクタ 93"/>
          <p:cNvCxnSpPr/>
          <p:nvPr/>
        </p:nvCxnSpPr>
        <p:spPr>
          <a:xfrm flipV="1">
            <a:off x="922809" y="4800258"/>
            <a:ext cx="2574989"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正方形/長方形 8"/>
          <p:cNvSpPr/>
          <p:nvPr/>
        </p:nvSpPr>
        <p:spPr>
          <a:xfrm>
            <a:off x="467544" y="1772817"/>
            <a:ext cx="432048" cy="4032448"/>
          </a:xfrm>
          <a:prstGeom prst="rect">
            <a:avLst/>
          </a:prstGeom>
          <a:solidFill>
            <a:schemeClr val="bg1">
              <a:lumMod val="95000"/>
            </a:schemeClr>
          </a:solidFill>
          <a:ln>
            <a:solidFill>
              <a:schemeClr val="bg1">
                <a:lumMod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ブラウザ</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3497798" y="2276873"/>
            <a:ext cx="354122" cy="3096344"/>
          </a:xfrm>
          <a:prstGeom prst="rect">
            <a:avLst/>
          </a:prstGeom>
          <a:solidFill>
            <a:srgbClr val="FFFF00"/>
          </a:solidFill>
          <a:ln>
            <a:solidFill>
              <a:srgbClr val="CC6600"/>
            </a:solidFill>
          </a:ln>
        </p:spPr>
        <p:style>
          <a:lnRef idx="1">
            <a:schemeClr val="accent5"/>
          </a:lnRef>
          <a:fillRef idx="2">
            <a:schemeClr val="accent5"/>
          </a:fillRef>
          <a:effectRef idx="1">
            <a:schemeClr val="accent5"/>
          </a:effectRef>
          <a:fontRef idx="minor">
            <a:schemeClr val="dk1"/>
          </a:fontRef>
        </p:style>
        <p:txBody>
          <a:bodyPr vert="vert"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1100" dirty="0" err="1" smtClean="0">
                <a:solidFill>
                  <a:schemeClr val="tx1"/>
                </a:solidFill>
                <a:latin typeface="HGP創英角ｺﾞｼｯｸUB" panose="020B0900000000000000" pitchFamily="50" charset="-128"/>
                <a:ea typeface="HGP創英角ｺﾞｼｯｸUB" panose="020B0900000000000000" pitchFamily="50" charset="-128"/>
              </a:rPr>
              <a:t>DispatcherServlet</a:t>
            </a:r>
            <a:endPar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96" name="正方形/長方形 95"/>
          <p:cNvSpPr/>
          <p:nvPr/>
        </p:nvSpPr>
        <p:spPr>
          <a:xfrm>
            <a:off x="5184540" y="4579909"/>
            <a:ext cx="1861914" cy="665212"/>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Some</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pPr algn="ctr"/>
            <a:r>
              <a:rPr kumimoji="1" lang="en-US" altLang="ja-JP" sz="1100" dirty="0" smtClean="0">
                <a:latin typeface="HGP創英角ｺﾞｼｯｸUB" panose="020B0900000000000000" pitchFamily="50" charset="-128"/>
                <a:ea typeface="HGP創英角ｺﾞｼｯｸUB" panose="020B0900000000000000" pitchFamily="50" charset="-128"/>
              </a:rPr>
              <a:t>#</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lang="en-US" altLang="ja-JP" sz="1100" dirty="0" err="1" smtClean="0">
                <a:latin typeface="HGP創英角ｺﾞｼｯｸUB" panose="020B0900000000000000" pitchFamily="50" charset="-128"/>
                <a:ea typeface="HGP創英角ｺﾞｼｯｸUB" panose="020B0900000000000000" pitchFamily="50" charset="-128"/>
              </a:rPr>
              <a:t>form</a:t>
            </a:r>
            <a:r>
              <a:rPr kumimoji="1" lang="en-US" altLang="ja-JP" sz="1100" dirty="0" err="1" smtClean="0">
                <a:latin typeface="HGP創英角ｺﾞｼｯｸUB" panose="020B0900000000000000" pitchFamily="50" charset="-128"/>
                <a:ea typeface="HGP創英角ｺﾞｼｯｸUB" panose="020B0900000000000000" pitchFamily="50" charset="-128"/>
              </a:rPr>
              <a:t>Some</a:t>
            </a:r>
            <a:r>
              <a:rPr kumimoji="1" lang="en-US" altLang="ja-JP" sz="1100" dirty="0" smtClean="0">
                <a:latin typeface="HGP創英角ｺﾞｼｯｸUB" panose="020B0900000000000000" pitchFamily="50" charset="-128"/>
                <a:ea typeface="HGP創英角ｺﾞｼｯｸUB" panose="020B0900000000000000" pitchFamily="50" charset="-128"/>
              </a:rPr>
              <a:t>()</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63" name="正方形/長方形 62"/>
          <p:cNvSpPr/>
          <p:nvPr/>
        </p:nvSpPr>
        <p:spPr bwMode="auto">
          <a:xfrm>
            <a:off x="2440285" y="6165304"/>
            <a:ext cx="6408712"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Spring3</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入門 </a:t>
            </a:r>
            <a:r>
              <a:rPr kumimoji="1" lang="ja-JP" altLang="en-US" sz="1400" b="0" i="0" u="none" strike="noStrike" cap="none" normalizeH="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第</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6</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章 </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P163</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P171</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なども参考になる。あわせて学習のこと</a:t>
            </a:r>
          </a:p>
        </p:txBody>
      </p:sp>
      <p:sp>
        <p:nvSpPr>
          <p:cNvPr id="42" name="正方形/長方形 41"/>
          <p:cNvSpPr/>
          <p:nvPr/>
        </p:nvSpPr>
        <p:spPr bwMode="auto">
          <a:xfrm>
            <a:off x="251519" y="764704"/>
            <a:ext cx="6408713" cy="50405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algn="ctr" eaLnBrk="1" hangingPunct="1">
              <a:buNone/>
            </a:pPr>
            <a:r>
              <a:rPr lang="ja-JP" altLang="en-US" sz="1800" kern="0" dirty="0" smtClean="0">
                <a:solidFill>
                  <a:schemeClr val="bg1"/>
                </a:solidFill>
                <a:latin typeface="HGP創英角ｺﾞｼｯｸUB" pitchFamily="50" charset="-128"/>
                <a:ea typeface="HGP創英角ｺﾞｼｯｸUB" pitchFamily="50" charset="-128"/>
              </a:rPr>
              <a:t>画面遷移させるだけなら、</a:t>
            </a:r>
            <a:r>
              <a:rPr lang="en-US" altLang="ja-JP" sz="1800" kern="0" dirty="0" smtClean="0">
                <a:solidFill>
                  <a:schemeClr val="bg1"/>
                </a:solidFill>
                <a:latin typeface="HGP創英角ｺﾞｼｯｸUB" pitchFamily="50" charset="-128"/>
                <a:ea typeface="HGP創英角ｺﾞｼｯｸUB" pitchFamily="50" charset="-128"/>
              </a:rPr>
              <a:t>View</a:t>
            </a:r>
            <a:r>
              <a:rPr lang="ja-JP" altLang="en-US" sz="1800" kern="0" dirty="0" smtClean="0">
                <a:solidFill>
                  <a:schemeClr val="bg1"/>
                </a:solidFill>
                <a:latin typeface="HGP創英角ｺﾞｼｯｸUB" pitchFamily="50" charset="-128"/>
                <a:ea typeface="HGP創英角ｺﾞｼｯｸUB" pitchFamily="50" charset="-128"/>
              </a:rPr>
              <a:t> と </a:t>
            </a:r>
            <a:r>
              <a:rPr lang="en-US" altLang="ja-JP" sz="1800" kern="0" dirty="0" smtClean="0">
                <a:solidFill>
                  <a:schemeClr val="bg1"/>
                </a:solidFill>
                <a:latin typeface="HGP創英角ｺﾞｼｯｸUB" pitchFamily="50" charset="-128"/>
                <a:ea typeface="HGP創英角ｺﾞｼｯｸUB" pitchFamily="50" charset="-128"/>
              </a:rPr>
              <a:t>Controller</a:t>
            </a:r>
            <a:r>
              <a:rPr lang="ja-JP" altLang="en-US" sz="1800" kern="0" dirty="0" smtClean="0">
                <a:solidFill>
                  <a:schemeClr val="bg1"/>
                </a:solidFill>
                <a:latin typeface="HGP創英角ｺﾞｼｯｸUB" pitchFamily="50" charset="-128"/>
                <a:ea typeface="HGP創英角ｺﾞｼｯｸUB" pitchFamily="50" charset="-128"/>
              </a:rPr>
              <a:t> を用意すればよい</a:t>
            </a:r>
            <a:endParaRPr lang="en-US" altLang="ja-JP" sz="1800" kern="0" dirty="0">
              <a:solidFill>
                <a:schemeClr val="bg1"/>
              </a:solidFill>
              <a:latin typeface="HGP創英角ｺﾞｼｯｸUB" pitchFamily="50" charset="-128"/>
              <a:ea typeface="HGP創英角ｺﾞｼｯｸUB" pitchFamily="50" charset="-128"/>
            </a:endParaRPr>
          </a:p>
        </p:txBody>
      </p:sp>
      <p:sp>
        <p:nvSpPr>
          <p:cNvPr id="43" name="正方形/長方形 42"/>
          <p:cNvSpPr/>
          <p:nvPr/>
        </p:nvSpPr>
        <p:spPr>
          <a:xfrm>
            <a:off x="868058" y="5937619"/>
            <a:ext cx="714120" cy="43324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dirty="0" smtClean="0">
                <a:latin typeface="HGP創英角ｺﾞｼｯｸUB" panose="020B0900000000000000" pitchFamily="50" charset="-128"/>
                <a:ea typeface="HGP創英角ｺﾞｼｯｸUB" panose="020B0900000000000000" pitchFamily="50" charset="-128"/>
              </a:rPr>
              <a:t>View</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44" name="正方形/長方形 43"/>
          <p:cNvSpPr/>
          <p:nvPr/>
        </p:nvSpPr>
        <p:spPr>
          <a:xfrm>
            <a:off x="7609184" y="3578202"/>
            <a:ext cx="1005132" cy="433243"/>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dirty="0" smtClean="0">
                <a:latin typeface="HGP創英角ｺﾞｼｯｸUB" panose="020B0900000000000000" pitchFamily="50" charset="-128"/>
                <a:ea typeface="HGP創英角ｺﾞｼｯｸUB" panose="020B0900000000000000" pitchFamily="50" charset="-128"/>
              </a:rPr>
              <a:t>Controller</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45" name="直線矢印コネクタ 44"/>
          <p:cNvCxnSpPr>
            <a:stCxn id="43" idx="0"/>
          </p:cNvCxnSpPr>
          <p:nvPr/>
        </p:nvCxnSpPr>
        <p:spPr bwMode="auto">
          <a:xfrm flipV="1">
            <a:off x="1225118" y="3072066"/>
            <a:ext cx="826602" cy="2865553"/>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6" name="直線矢印コネクタ 45"/>
          <p:cNvCxnSpPr>
            <a:stCxn id="43" idx="0"/>
          </p:cNvCxnSpPr>
          <p:nvPr/>
        </p:nvCxnSpPr>
        <p:spPr bwMode="auto">
          <a:xfrm flipV="1">
            <a:off x="1225118" y="4224194"/>
            <a:ext cx="826602" cy="171342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9" name="直線矢印コネクタ 48"/>
          <p:cNvCxnSpPr>
            <a:stCxn id="43" idx="0"/>
          </p:cNvCxnSpPr>
          <p:nvPr/>
        </p:nvCxnSpPr>
        <p:spPr bwMode="auto">
          <a:xfrm flipV="1">
            <a:off x="1225118" y="5304314"/>
            <a:ext cx="553027" cy="63330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55" name="直線矢印コネクタ 54"/>
          <p:cNvCxnSpPr>
            <a:stCxn id="44" idx="1"/>
          </p:cNvCxnSpPr>
          <p:nvPr/>
        </p:nvCxnSpPr>
        <p:spPr bwMode="auto">
          <a:xfrm flipH="1" flipV="1">
            <a:off x="7046453" y="2663611"/>
            <a:ext cx="562731" cy="1131213"/>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58" name="直線矢印コネクタ 57"/>
          <p:cNvCxnSpPr>
            <a:stCxn id="44" idx="1"/>
            <a:endCxn id="15" idx="3"/>
          </p:cNvCxnSpPr>
          <p:nvPr/>
        </p:nvCxnSpPr>
        <p:spPr bwMode="auto">
          <a:xfrm flipH="1">
            <a:off x="7046453" y="3794824"/>
            <a:ext cx="562731"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64" name="直線矢印コネクタ 63"/>
          <p:cNvCxnSpPr>
            <a:stCxn id="44" idx="1"/>
            <a:endCxn id="96" idx="3"/>
          </p:cNvCxnSpPr>
          <p:nvPr/>
        </p:nvCxnSpPr>
        <p:spPr bwMode="auto">
          <a:xfrm flipH="1">
            <a:off x="7046454" y="3794824"/>
            <a:ext cx="562730" cy="1117691"/>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29252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ＵＲＬ と </a:t>
            </a:r>
            <a:r>
              <a:rPr lang="en-US" altLang="ja-JP" sz="3600" dirty="0">
                <a:latin typeface="HGP創英角ｺﾞｼｯｸUB" pitchFamily="50" charset="-128"/>
                <a:ea typeface="HGP創英角ｺﾞｼｯｸUB" pitchFamily="50" charset="-128"/>
              </a:rPr>
              <a:t>@</a:t>
            </a:r>
            <a:r>
              <a:rPr lang="ja-JP" altLang="en-US" sz="3600" dirty="0">
                <a:latin typeface="HGP創英角ｺﾞｼｯｸUB" pitchFamily="50" charset="-128"/>
                <a:ea typeface="HGP創英角ｺﾞｼｯｸUB" pitchFamily="50" charset="-128"/>
              </a:rPr>
              <a:t>ＲｅｑｕｅｓｔＭａｐｐｉｎｇ</a:t>
            </a:r>
          </a:p>
        </p:txBody>
      </p:sp>
      <p:sp>
        <p:nvSpPr>
          <p:cNvPr id="7" name="正方形/長方形 6"/>
          <p:cNvSpPr/>
          <p:nvPr/>
        </p:nvSpPr>
        <p:spPr>
          <a:xfrm>
            <a:off x="429390" y="2493714"/>
            <a:ext cx="8391081" cy="2520280"/>
          </a:xfrm>
          <a:prstGeom prst="rect">
            <a:avLst/>
          </a:prstGeom>
          <a:solidFill>
            <a:srgbClr val="FFFFE1"/>
          </a:solidFill>
          <a:ln>
            <a:solidFill>
              <a:srgbClr val="CC6600"/>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altLang="ja-JP" sz="1800" dirty="0" smtClean="0">
                <a:solidFill>
                  <a:srgbClr val="0070C0"/>
                </a:solidFill>
                <a:latin typeface="HG創英角ｺﾞｼｯｸUB" panose="020B0909000000000000" pitchFamily="49" charset="-128"/>
                <a:ea typeface="HG創英角ｺﾞｼｯｸUB" panose="020B0909000000000000" pitchFamily="49" charset="-128"/>
              </a:rPr>
              <a:t>http</a:t>
            </a:r>
            <a:r>
              <a:rPr lang="en-US" altLang="ja-JP" sz="1800" dirty="0">
                <a:solidFill>
                  <a:srgbClr val="0070C0"/>
                </a:solidFill>
                <a:latin typeface="HG創英角ｺﾞｼｯｸUB" panose="020B0909000000000000" pitchFamily="49" charset="-128"/>
                <a:ea typeface="HG創英角ｺﾞｼｯｸUB" panose="020B0909000000000000" pitchFamily="49" charset="-128"/>
              </a:rPr>
              <a:t>://</a:t>
            </a:r>
            <a:r>
              <a:rPr lang="en-US" altLang="ja-JP" sz="1800" dirty="0" smtClean="0">
                <a:solidFill>
                  <a:srgbClr val="0070C0"/>
                </a:solidFill>
                <a:latin typeface="HG創英角ｺﾞｼｯｸUB" panose="020B0909000000000000" pitchFamily="49" charset="-128"/>
                <a:ea typeface="HG創英角ｺﾞｼｯｸUB" panose="020B0909000000000000" pitchFamily="49" charset="-128"/>
              </a:rPr>
              <a:t>localhost/bookmgr/</a:t>
            </a:r>
          </a:p>
          <a:p>
            <a:r>
              <a:rPr lang="en-US" altLang="ja-JP" sz="1800" dirty="0">
                <a:latin typeface="HG創英角ｺﾞｼｯｸUB" panose="020B0909000000000000" pitchFamily="49" charset="-128"/>
                <a:ea typeface="HG創英角ｺﾞｼｯｸUB" panose="020B0909000000000000" pitchFamily="49" charset="-128"/>
              </a:rPr>
              <a:t>@</a:t>
            </a:r>
            <a:r>
              <a:rPr lang="en-US" altLang="ja-JP" sz="1800" dirty="0" err="1">
                <a:latin typeface="HG創英角ｺﾞｼｯｸUB" panose="020B0909000000000000" pitchFamily="49" charset="-128"/>
                <a:ea typeface="HG創英角ｺﾞｼｯｸUB" panose="020B0909000000000000" pitchFamily="49" charset="-128"/>
              </a:rPr>
              <a:t>RequestMapping</a:t>
            </a:r>
            <a:r>
              <a:rPr lang="en-US" altLang="ja-JP" sz="1800" dirty="0">
                <a:latin typeface="HG創英角ｺﾞｼｯｸUB" panose="020B0909000000000000" pitchFamily="49" charset="-128"/>
                <a:ea typeface="HG創英角ｺﾞｼｯｸUB" panose="020B0909000000000000" pitchFamily="49" charset="-128"/>
              </a:rPr>
              <a:t>(value = </a:t>
            </a:r>
            <a:r>
              <a:rPr lang="en-US" altLang="ja-JP" sz="1800" dirty="0" smtClean="0">
                <a:latin typeface="HG創英角ｺﾞｼｯｸUB" panose="020B0909000000000000" pitchFamily="49" charset="-128"/>
                <a:ea typeface="HG創英角ｺﾞｼｯｸUB" panose="020B0909000000000000" pitchFamily="49" charset="-128"/>
              </a:rPr>
              <a:t>"/", </a:t>
            </a:r>
            <a:r>
              <a:rPr lang="en-US" altLang="ja-JP" sz="1800" dirty="0">
                <a:latin typeface="HG創英角ｺﾞｼｯｸUB" panose="020B0909000000000000" pitchFamily="49" charset="-128"/>
                <a:ea typeface="HG創英角ｺﾞｼｯｸUB" panose="020B0909000000000000" pitchFamily="49" charset="-128"/>
              </a:rPr>
              <a:t>method = </a:t>
            </a:r>
            <a:r>
              <a:rPr lang="en-US" altLang="ja-JP" sz="1800" dirty="0" err="1">
                <a:latin typeface="HG創英角ｺﾞｼｯｸUB" panose="020B0909000000000000" pitchFamily="49" charset="-128"/>
                <a:ea typeface="HG創英角ｺﾞｼｯｸUB" panose="020B0909000000000000" pitchFamily="49" charset="-128"/>
              </a:rPr>
              <a:t>RequestMethod.</a:t>
            </a:r>
            <a:r>
              <a:rPr lang="en-US" altLang="ja-JP" sz="1800" i="1" dirty="0" err="1">
                <a:latin typeface="HG創英角ｺﾞｼｯｸUB" panose="020B0909000000000000" pitchFamily="49" charset="-128"/>
                <a:ea typeface="HG創英角ｺﾞｼｯｸUB" panose="020B0909000000000000" pitchFamily="49" charset="-128"/>
              </a:rPr>
              <a:t>GET</a:t>
            </a:r>
            <a:r>
              <a:rPr lang="en-US" altLang="ja-JP" sz="1800" i="1" dirty="0">
                <a:latin typeface="HG創英角ｺﾞｼｯｸUB" panose="020B0909000000000000" pitchFamily="49" charset="-128"/>
                <a:ea typeface="HG創英角ｺﾞｼｯｸUB" panose="020B0909000000000000" pitchFamily="49" charset="-128"/>
              </a:rPr>
              <a:t>)</a:t>
            </a:r>
          </a:p>
          <a:p>
            <a:endParaRPr lang="ja-JP" altLang="en-US" sz="1800" dirty="0" smtClean="0">
              <a:solidFill>
                <a:srgbClr val="0070C0"/>
              </a:solidFill>
              <a:latin typeface="HG創英角ｺﾞｼｯｸUB" panose="020B0909000000000000" pitchFamily="49" charset="-128"/>
              <a:ea typeface="HG創英角ｺﾞｼｯｸUB" panose="020B0909000000000000" pitchFamily="49" charset="-128"/>
            </a:endParaRPr>
          </a:p>
          <a:p>
            <a:r>
              <a:rPr lang="en-US" altLang="ja-JP" sz="1800" dirty="0" smtClean="0">
                <a:solidFill>
                  <a:srgbClr val="0070C0"/>
                </a:solidFill>
                <a:latin typeface="HG創英角ｺﾞｼｯｸUB" panose="020B0909000000000000" pitchFamily="49" charset="-128"/>
                <a:ea typeface="HG創英角ｺﾞｼｯｸUB" panose="020B0909000000000000" pitchFamily="49" charset="-128"/>
              </a:rPr>
              <a:t>http://localhost/bookmgr/main</a:t>
            </a:r>
            <a:endParaRPr lang="ja-JP" altLang="en-US" sz="1800" dirty="0" smtClean="0">
              <a:solidFill>
                <a:srgbClr val="0070C0"/>
              </a:solidFill>
              <a:latin typeface="HG創英角ｺﾞｼｯｸUB" panose="020B0909000000000000" pitchFamily="49" charset="-128"/>
              <a:ea typeface="HG創英角ｺﾞｼｯｸUB" panose="020B0909000000000000" pitchFamily="49" charset="-128"/>
            </a:endParaRPr>
          </a:p>
          <a:p>
            <a:r>
              <a:rPr lang="en-US" altLang="ja-JP" sz="1800" dirty="0">
                <a:latin typeface="HG創英角ｺﾞｼｯｸUB" panose="020B0909000000000000" pitchFamily="49" charset="-128"/>
                <a:ea typeface="HG創英角ｺﾞｼｯｸUB" panose="020B0909000000000000" pitchFamily="49" charset="-128"/>
              </a:rPr>
              <a:t>@</a:t>
            </a:r>
            <a:r>
              <a:rPr lang="en-US" altLang="ja-JP" sz="1800" dirty="0" err="1">
                <a:latin typeface="HG創英角ｺﾞｼｯｸUB" panose="020B0909000000000000" pitchFamily="49" charset="-128"/>
                <a:ea typeface="HG創英角ｺﾞｼｯｸUB" panose="020B0909000000000000" pitchFamily="49" charset="-128"/>
              </a:rPr>
              <a:t>RequestMapping</a:t>
            </a:r>
            <a:r>
              <a:rPr lang="en-US" altLang="ja-JP" sz="1800" dirty="0">
                <a:latin typeface="HG創英角ｺﾞｼｯｸUB" panose="020B0909000000000000" pitchFamily="49" charset="-128"/>
                <a:ea typeface="HG創英角ｺﾞｼｯｸUB" panose="020B0909000000000000" pitchFamily="49" charset="-128"/>
              </a:rPr>
              <a:t>(value = "/main", method = </a:t>
            </a:r>
            <a:r>
              <a:rPr lang="en-US" altLang="ja-JP" sz="1800" dirty="0" err="1">
                <a:latin typeface="HG創英角ｺﾞｼｯｸUB" panose="020B0909000000000000" pitchFamily="49" charset="-128"/>
                <a:ea typeface="HG創英角ｺﾞｼｯｸUB" panose="020B0909000000000000" pitchFamily="49" charset="-128"/>
              </a:rPr>
              <a:t>RequestMethod.</a:t>
            </a:r>
            <a:r>
              <a:rPr lang="en-US" altLang="ja-JP" sz="1800" i="1" dirty="0" err="1">
                <a:latin typeface="HG創英角ｺﾞｼｯｸUB" panose="020B0909000000000000" pitchFamily="49" charset="-128"/>
                <a:ea typeface="HG創英角ｺﾞｼｯｸUB" panose="020B0909000000000000" pitchFamily="49" charset="-128"/>
              </a:rPr>
              <a:t>GET</a:t>
            </a:r>
            <a:r>
              <a:rPr lang="en-US" altLang="ja-JP" sz="1800" i="1" dirty="0">
                <a:latin typeface="HG創英角ｺﾞｼｯｸUB" panose="020B0909000000000000" pitchFamily="49" charset="-128"/>
                <a:ea typeface="HG創英角ｺﾞｼｯｸUB" panose="020B0909000000000000" pitchFamily="49" charset="-128"/>
              </a:rPr>
              <a:t>)</a:t>
            </a:r>
          </a:p>
          <a:p>
            <a:endParaRPr lang="en-US" altLang="ja-JP" sz="1800" dirty="0">
              <a:solidFill>
                <a:srgbClr val="0070C0"/>
              </a:solidFill>
              <a:latin typeface="HG創英角ｺﾞｼｯｸUB" panose="020B0909000000000000" pitchFamily="49" charset="-128"/>
              <a:ea typeface="HG創英角ｺﾞｼｯｸUB" panose="020B0909000000000000" pitchFamily="49" charset="-128"/>
            </a:endParaRPr>
          </a:p>
          <a:p>
            <a:r>
              <a:rPr kumimoji="1" lang="en-US" altLang="ja-JP" sz="1800" dirty="0" smtClean="0">
                <a:solidFill>
                  <a:srgbClr val="0070C0"/>
                </a:solidFill>
                <a:latin typeface="HG創英角ｺﾞｼｯｸUB" panose="020B0909000000000000" pitchFamily="49" charset="-128"/>
                <a:ea typeface="HG創英角ｺﾞｼｯｸUB" panose="020B0909000000000000" pitchFamily="49" charset="-128"/>
              </a:rPr>
              <a:t>http://localhost/bookmgr/aaa/bbb</a:t>
            </a:r>
          </a:p>
          <a:p>
            <a:r>
              <a:rPr lang="en-US" altLang="ja-JP" sz="1800" dirty="0">
                <a:latin typeface="HG創英角ｺﾞｼｯｸUB" panose="020B0909000000000000" pitchFamily="49" charset="-128"/>
                <a:ea typeface="HG創英角ｺﾞｼｯｸUB" panose="020B0909000000000000" pitchFamily="49" charset="-128"/>
              </a:rPr>
              <a:t>@</a:t>
            </a:r>
            <a:r>
              <a:rPr lang="en-US" altLang="ja-JP" sz="1800" dirty="0" err="1">
                <a:latin typeface="HG創英角ｺﾞｼｯｸUB" panose="020B0909000000000000" pitchFamily="49" charset="-128"/>
                <a:ea typeface="HG創英角ｺﾞｼｯｸUB" panose="020B0909000000000000" pitchFamily="49" charset="-128"/>
              </a:rPr>
              <a:t>RequestMapping</a:t>
            </a:r>
            <a:r>
              <a:rPr lang="en-US" altLang="ja-JP" sz="1800" dirty="0">
                <a:latin typeface="HG創英角ｺﾞｼｯｸUB" panose="020B0909000000000000" pitchFamily="49" charset="-128"/>
                <a:ea typeface="HG創英角ｺﾞｼｯｸUB" panose="020B0909000000000000" pitchFamily="49" charset="-128"/>
              </a:rPr>
              <a:t>(value = </a:t>
            </a:r>
            <a:r>
              <a:rPr lang="en-US" altLang="ja-JP" sz="1800" dirty="0" smtClean="0">
                <a:latin typeface="HG創英角ｺﾞｼｯｸUB" panose="020B0909000000000000" pitchFamily="49" charset="-128"/>
                <a:ea typeface="HG創英角ｺﾞｼｯｸUB" panose="020B0909000000000000" pitchFamily="49" charset="-128"/>
              </a:rPr>
              <a:t>"/</a:t>
            </a:r>
            <a:r>
              <a:rPr lang="en-US" altLang="ja-JP" sz="1800" dirty="0" err="1" smtClean="0">
                <a:latin typeface="HG創英角ｺﾞｼｯｸUB" panose="020B0909000000000000" pitchFamily="49" charset="-128"/>
                <a:ea typeface="HG創英角ｺﾞｼｯｸUB" panose="020B0909000000000000" pitchFamily="49" charset="-128"/>
              </a:rPr>
              <a:t>aaa</a:t>
            </a:r>
            <a:r>
              <a:rPr lang="en-US" altLang="ja-JP" sz="1800" dirty="0" smtClean="0">
                <a:latin typeface="HG創英角ｺﾞｼｯｸUB" panose="020B0909000000000000" pitchFamily="49" charset="-128"/>
                <a:ea typeface="HG創英角ｺﾞｼｯｸUB" panose="020B0909000000000000" pitchFamily="49" charset="-128"/>
              </a:rPr>
              <a:t>/</a:t>
            </a:r>
            <a:r>
              <a:rPr lang="en-US" altLang="ja-JP" sz="1800" dirty="0" err="1" smtClean="0">
                <a:latin typeface="HG創英角ｺﾞｼｯｸUB" panose="020B0909000000000000" pitchFamily="49" charset="-128"/>
                <a:ea typeface="HG創英角ｺﾞｼｯｸUB" panose="020B0909000000000000" pitchFamily="49" charset="-128"/>
              </a:rPr>
              <a:t>bbb</a:t>
            </a:r>
            <a:r>
              <a:rPr lang="en-US" altLang="ja-JP" sz="1800" dirty="0" smtClean="0">
                <a:latin typeface="HG創英角ｺﾞｼｯｸUB" panose="020B0909000000000000" pitchFamily="49" charset="-128"/>
                <a:ea typeface="HG創英角ｺﾞｼｯｸUB" panose="020B0909000000000000" pitchFamily="49" charset="-128"/>
              </a:rPr>
              <a:t>", </a:t>
            </a:r>
            <a:r>
              <a:rPr lang="en-US" altLang="ja-JP" sz="1800" dirty="0">
                <a:latin typeface="HG創英角ｺﾞｼｯｸUB" panose="020B0909000000000000" pitchFamily="49" charset="-128"/>
                <a:ea typeface="HG創英角ｺﾞｼｯｸUB" panose="020B0909000000000000" pitchFamily="49" charset="-128"/>
              </a:rPr>
              <a:t>method = </a:t>
            </a:r>
            <a:r>
              <a:rPr lang="en-US" altLang="ja-JP" sz="1800" dirty="0" err="1">
                <a:latin typeface="HG創英角ｺﾞｼｯｸUB" panose="020B0909000000000000" pitchFamily="49" charset="-128"/>
                <a:ea typeface="HG創英角ｺﾞｼｯｸUB" panose="020B0909000000000000" pitchFamily="49" charset="-128"/>
              </a:rPr>
              <a:t>RequestMethod.</a:t>
            </a:r>
            <a:r>
              <a:rPr lang="en-US" altLang="ja-JP" sz="1800" i="1" dirty="0" err="1">
                <a:latin typeface="HG創英角ｺﾞｼｯｸUB" panose="020B0909000000000000" pitchFamily="49" charset="-128"/>
                <a:ea typeface="HG創英角ｺﾞｼｯｸUB" panose="020B0909000000000000" pitchFamily="49" charset="-128"/>
              </a:rPr>
              <a:t>GET</a:t>
            </a:r>
            <a:r>
              <a:rPr lang="en-US" altLang="ja-JP" sz="1800" i="1" dirty="0" smtClean="0">
                <a:latin typeface="HG創英角ｺﾞｼｯｸUB" panose="020B0909000000000000" pitchFamily="49" charset="-128"/>
                <a:ea typeface="HG創英角ｺﾞｼｯｸUB" panose="020B0909000000000000" pitchFamily="49" charset="-128"/>
              </a:rPr>
              <a:t>)</a:t>
            </a:r>
            <a:endParaRPr lang="en-US" altLang="ja-JP" sz="1800" i="1" dirty="0">
              <a:latin typeface="HG創英角ｺﾞｼｯｸUB" panose="020B0909000000000000" pitchFamily="49" charset="-128"/>
              <a:ea typeface="HG創英角ｺﾞｼｯｸUB" panose="020B0909000000000000" pitchFamily="49" charset="-128"/>
            </a:endParaRPr>
          </a:p>
        </p:txBody>
      </p:sp>
      <p:sp>
        <p:nvSpPr>
          <p:cNvPr id="8" name="正方形/長方形 7"/>
          <p:cNvSpPr/>
          <p:nvPr/>
        </p:nvSpPr>
        <p:spPr>
          <a:xfrm>
            <a:off x="467544" y="764704"/>
            <a:ext cx="8227658" cy="50405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t"/>
          <a:lstStyle/>
          <a:p>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http</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localhost</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2400" dirty="0" err="1" smtClean="0">
                <a:solidFill>
                  <a:schemeClr val="tx1"/>
                </a:solidFill>
                <a:latin typeface="HGP創英角ｺﾞｼｯｸUB" panose="020B0900000000000000" pitchFamily="50" charset="-128"/>
                <a:ea typeface="HGP創英角ｺﾞｼｯｸUB" panose="020B0900000000000000" pitchFamily="50" charset="-128"/>
              </a:rPr>
              <a:t>bookmgr</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XXXXX</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rPr>
              <a:t>XXXXX</a:t>
            </a:r>
            <a:r>
              <a:rPr lang="ja-JP" altLang="en-US" sz="2400" dirty="0" smtClean="0">
                <a:solidFill>
                  <a:schemeClr val="tx1"/>
                </a:solidFill>
                <a:latin typeface="HGP創英角ｺﾞｼｯｸUB" panose="020B0900000000000000" pitchFamily="50" charset="-128"/>
                <a:ea typeface="HGP創英角ｺﾞｼｯｸUB" panose="020B0900000000000000" pitchFamily="50" charset="-128"/>
              </a:rPr>
              <a:t> ・・・</a:t>
            </a:r>
            <a:endParaRPr lang="en-US" altLang="ja-JP" sz="24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9" name="右中かっこ 8"/>
          <p:cNvSpPr/>
          <p:nvPr/>
        </p:nvSpPr>
        <p:spPr>
          <a:xfrm rot="5400000">
            <a:off x="1939238" y="738922"/>
            <a:ext cx="360040" cy="1287205"/>
          </a:xfrm>
          <a:prstGeom prst="righ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1614211" y="1556792"/>
            <a:ext cx="1010094" cy="719795"/>
          </a:xfrm>
          <a:prstGeom prst="rect">
            <a:avLst/>
          </a:prstGeom>
          <a:solidFill>
            <a:srgbClr val="CCECFF"/>
          </a:solidFill>
          <a:ln>
            <a:solidFill>
              <a:srgbClr val="99CCFF"/>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ホスト名</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1" name="右中かっこ 10"/>
          <p:cNvSpPr/>
          <p:nvPr/>
        </p:nvSpPr>
        <p:spPr>
          <a:xfrm rot="5400000">
            <a:off x="3491880" y="698450"/>
            <a:ext cx="360040" cy="1368152"/>
          </a:xfrm>
          <a:prstGeom prst="righ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2987824" y="1541762"/>
            <a:ext cx="1368152" cy="732303"/>
          </a:xfrm>
          <a:prstGeom prst="rect">
            <a:avLst/>
          </a:prstGeom>
          <a:solidFill>
            <a:srgbClr val="CCECFF"/>
          </a:solidFill>
          <a:ln>
            <a:solidFill>
              <a:srgbClr val="99CCFF"/>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P創英角ｺﾞｼｯｸUB" panose="020B0900000000000000" pitchFamily="50" charset="-128"/>
                <a:ea typeface="HGP創英角ｺﾞｼｯｸUB" panose="020B0900000000000000" pitchFamily="50" charset="-128"/>
              </a:rPr>
              <a:t>アプリケーション</a:t>
            </a:r>
            <a:r>
              <a:rPr kumimoji="1" lang="ja-JP" altLang="en-US" sz="1600" dirty="0" smtClean="0">
                <a:latin typeface="HGP創英角ｺﾞｼｯｸUB" panose="020B0900000000000000" pitchFamily="50" charset="-128"/>
                <a:ea typeface="HGP創英角ｺﾞｼｯｸUB" panose="020B0900000000000000" pitchFamily="50" charset="-128"/>
              </a:rPr>
              <a:t>名</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3" name="右中かっこ 12"/>
          <p:cNvSpPr/>
          <p:nvPr/>
        </p:nvSpPr>
        <p:spPr>
          <a:xfrm rot="5400000">
            <a:off x="5565722" y="180822"/>
            <a:ext cx="360040" cy="2405043"/>
          </a:xfrm>
          <a:prstGeom prst="rightBrace">
            <a:avLst>
              <a:gd name="adj1" fmla="val 2949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正方形/長方形 13"/>
          <p:cNvSpPr/>
          <p:nvPr/>
        </p:nvSpPr>
        <p:spPr>
          <a:xfrm>
            <a:off x="4768947" y="1563364"/>
            <a:ext cx="1953590" cy="714326"/>
          </a:xfrm>
          <a:prstGeom prst="rect">
            <a:avLst/>
          </a:prstGeom>
          <a:solidFill>
            <a:srgbClr val="CCECFF"/>
          </a:solidFill>
          <a:ln>
            <a:solidFill>
              <a:srgbClr val="99CCFF"/>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 </a:t>
            </a:r>
            <a:r>
              <a:rPr kumimoji="1" lang="en-US" altLang="ja-JP" sz="1600" dirty="0" smtClean="0">
                <a:latin typeface="HGP創英角ｺﾞｼｯｸUB" panose="020B0900000000000000" pitchFamily="50" charset="-128"/>
                <a:ea typeface="HGP創英角ｺﾞｼｯｸUB" panose="020B0900000000000000" pitchFamily="50" charset="-128"/>
              </a:rPr>
              <a:t>MVC</a:t>
            </a:r>
            <a:r>
              <a:rPr lang="ja-JP" altLang="en-US" sz="1600" dirty="0" smtClean="0">
                <a:latin typeface="HGP創英角ｺﾞｼｯｸUB" panose="020B0900000000000000" pitchFamily="50" charset="-128"/>
                <a:ea typeface="HGP創英角ｺﾞｼｯｸUB" panose="020B0900000000000000" pitchFamily="50" charset="-128"/>
              </a:rPr>
              <a:t>で</a:t>
            </a:r>
            <a:endParaRPr lang="en-US" altLang="ja-JP" sz="16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マッピングする部分</a:t>
            </a:r>
            <a:endParaRPr lang="en-US" altLang="ja-JP" sz="1600" dirty="0">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bwMode="auto">
          <a:xfrm>
            <a:off x="6246931" y="5215314"/>
            <a:ext cx="2448271" cy="89901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詳細は、</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Spring3</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入門 </a:t>
            </a:r>
            <a:r>
              <a:rPr kumimoji="1" lang="ja-JP" altLang="en-US" sz="1400" b="0" i="0" u="none" strike="noStrike" cap="none" normalizeH="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第</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6</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章</a:t>
            </a:r>
            <a:endPar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P186</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P194</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 </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を参照のこと</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6" name="正方形/長方形 15"/>
          <p:cNvSpPr/>
          <p:nvPr/>
        </p:nvSpPr>
        <p:spPr bwMode="auto">
          <a:xfrm>
            <a:off x="424206" y="5229200"/>
            <a:ext cx="5155906" cy="885126"/>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1400" kern="0" dirty="0" smtClean="0">
                <a:solidFill>
                  <a:schemeClr val="bg1"/>
                </a:solidFill>
                <a:latin typeface="HGP創英角ｺﾞｼｯｸUB" pitchFamily="50" charset="-128"/>
                <a:ea typeface="HGP創英角ｺﾞｼｯｸUB" pitchFamily="50" charset="-128"/>
              </a:rPr>
              <a:t>@</a:t>
            </a:r>
            <a:r>
              <a:rPr lang="en-US" altLang="ja-JP" sz="1400" kern="0" dirty="0" err="1" smtClean="0">
                <a:solidFill>
                  <a:schemeClr val="bg1"/>
                </a:solidFill>
                <a:latin typeface="HGP創英角ｺﾞｼｯｸUB" pitchFamily="50" charset="-128"/>
                <a:ea typeface="HGP創英角ｺﾞｼｯｸUB" pitchFamily="50" charset="-128"/>
              </a:rPr>
              <a:t>RequestMapping</a:t>
            </a:r>
            <a:r>
              <a:rPr lang="ja-JP" altLang="en-US" sz="1400" kern="0" dirty="0" smtClean="0">
                <a:solidFill>
                  <a:schemeClr val="bg1"/>
                </a:solidFill>
                <a:latin typeface="HGP創英角ｺﾞｼｯｸUB" pitchFamily="50" charset="-128"/>
                <a:ea typeface="HGP創英角ｺﾞｼｯｸUB" pitchFamily="50" charset="-128"/>
              </a:rPr>
              <a:t>は、さらに、リクエストパラメータ、ヘッダ、メディアタイプによるマッピングも組み合わせる事が可能。</a:t>
            </a:r>
            <a:endParaRPr lang="en-US" altLang="ja-JP" sz="1400" kern="0" dirty="0" smtClean="0">
              <a:solidFill>
                <a:schemeClr val="bg1"/>
              </a:solidFill>
              <a:latin typeface="HGP創英角ｺﾞｼｯｸUB" pitchFamily="50" charset="-128"/>
              <a:ea typeface="HGP創英角ｺﾞｼｯｸUB" pitchFamily="50" charset="-128"/>
            </a:endParaRPr>
          </a:p>
          <a:p>
            <a:pPr marL="0" indent="0" eaLnBrk="1" hangingPunct="1">
              <a:buNone/>
            </a:pPr>
            <a:r>
              <a:rPr lang="ja-JP" altLang="en-US" sz="1400" kern="0" dirty="0">
                <a:solidFill>
                  <a:schemeClr val="bg1"/>
                </a:solidFill>
                <a:latin typeface="HGP創英角ｺﾞｼｯｸUB" pitchFamily="50" charset="-128"/>
                <a:ea typeface="HGP創英角ｺﾞｼｯｸUB" pitchFamily="50" charset="-128"/>
              </a:rPr>
              <a:t>また</a:t>
            </a:r>
            <a:r>
              <a:rPr lang="ja-JP" altLang="en-US" sz="1400" kern="0" dirty="0" smtClean="0">
                <a:solidFill>
                  <a:schemeClr val="bg1"/>
                </a:solidFill>
                <a:latin typeface="HGP創英角ｺﾞｼｯｸUB" pitchFamily="50" charset="-128"/>
                <a:ea typeface="HGP創英角ｺﾞｼｯｸUB" pitchFamily="50" charset="-128"/>
              </a:rPr>
              <a:t>、</a:t>
            </a:r>
            <a:r>
              <a:rPr lang="en-US" altLang="ja-JP" sz="1400" kern="0" dirty="0" err="1" smtClean="0">
                <a:solidFill>
                  <a:schemeClr val="bg1"/>
                </a:solidFill>
                <a:latin typeface="HGP創英角ｺﾞｼｯｸUB" pitchFamily="50" charset="-128"/>
                <a:ea typeface="HGP創英角ｺﾞｼｯｸUB" pitchFamily="50" charset="-128"/>
              </a:rPr>
              <a:t>RESTful</a:t>
            </a:r>
            <a:r>
              <a:rPr lang="ja-JP" altLang="en-US" sz="1400" kern="0" dirty="0" smtClean="0">
                <a:solidFill>
                  <a:schemeClr val="bg1"/>
                </a:solidFill>
                <a:latin typeface="HGP創英角ｺﾞｼｯｸUB" pitchFamily="50" charset="-128"/>
                <a:ea typeface="HGP創英角ｺﾞｼｯｸUB" pitchFamily="50" charset="-128"/>
              </a:rPr>
              <a:t>な </a:t>
            </a:r>
            <a:r>
              <a:rPr lang="en-US" altLang="ja-JP" sz="1400" kern="0" dirty="0" smtClean="0">
                <a:solidFill>
                  <a:schemeClr val="bg1"/>
                </a:solidFill>
                <a:latin typeface="HGP創英角ｺﾞｼｯｸUB" pitchFamily="50" charset="-128"/>
                <a:ea typeface="HGP創英角ｺﾞｼｯｸUB" pitchFamily="50" charset="-128"/>
              </a:rPr>
              <a:t>URI</a:t>
            </a:r>
            <a:r>
              <a:rPr lang="ja-JP" altLang="en-US" sz="1400" kern="0" dirty="0" smtClean="0">
                <a:solidFill>
                  <a:schemeClr val="bg1"/>
                </a:solidFill>
                <a:latin typeface="HGP創英角ｺﾞｼｯｸUB" pitchFamily="50" charset="-128"/>
                <a:ea typeface="HGP創英角ｺﾞｼｯｸUB" pitchFamily="50" charset="-128"/>
              </a:rPr>
              <a:t> にも対応している。</a:t>
            </a:r>
            <a:endParaRPr lang="en-US" altLang="ja-JP" sz="1400" kern="0" dirty="0">
              <a:solidFill>
                <a:schemeClr val="bg1"/>
              </a:solidFill>
              <a:latin typeface="HGP創英角ｺﾞｼｯｸUB" pitchFamily="50" charset="-128"/>
              <a:ea typeface="HGP創英角ｺﾞｼｯｸUB" pitchFamily="50" charset="-128"/>
            </a:endParaRPr>
          </a:p>
        </p:txBody>
      </p:sp>
      <p:sp>
        <p:nvSpPr>
          <p:cNvPr id="2" name="右矢印 1"/>
          <p:cNvSpPr/>
          <p:nvPr/>
        </p:nvSpPr>
        <p:spPr bwMode="auto">
          <a:xfrm>
            <a:off x="5652120" y="5445224"/>
            <a:ext cx="554450" cy="432048"/>
          </a:xfrm>
          <a:prstGeom prst="rightArrow">
            <a:avLst/>
          </a:prstGeom>
          <a:solidFill>
            <a:srgbClr val="0033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1862198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17</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smtClean="0">
                <a:latin typeface="HGP創英角ｺﾞｼｯｸUB" pitchFamily="50" charset="-128"/>
                <a:ea typeface="HGP創英角ｺﾞｼｯｸUB" pitchFamily="50" charset="-128"/>
              </a:rPr>
              <a:t>Domain</a:t>
            </a:r>
            <a:r>
              <a:rPr lang="ja-JP" altLang="en-US" sz="3600" dirty="0" smtClean="0">
                <a:latin typeface="HGP創英角ｺﾞｼｯｸUB" pitchFamily="50" charset="-128"/>
                <a:ea typeface="HGP創英角ｺﾞｼｯｸUB" pitchFamily="50" charset="-128"/>
              </a:rPr>
              <a:t> を画面に渡す方法</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19087" y="836712"/>
            <a:ext cx="8353425" cy="1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Domain</a:t>
            </a:r>
            <a:r>
              <a:rPr lang="ja-JP" altLang="en-US" sz="1800" kern="0" dirty="0" smtClean="0">
                <a:latin typeface="HGP創英角ｺﾞｼｯｸUB" pitchFamily="50" charset="-128"/>
                <a:ea typeface="HGP創英角ｺﾞｼｯｸUB" pitchFamily="50" charset="-128"/>
              </a:rPr>
              <a:t> を画面（</a:t>
            </a:r>
            <a:r>
              <a:rPr lang="en-US" altLang="ja-JP" sz="1800" kern="0" dirty="0" smtClean="0">
                <a:latin typeface="HGP創英角ｺﾞｼｯｸUB" pitchFamily="50" charset="-128"/>
                <a:ea typeface="HGP創英角ｺﾞｼｯｸUB" pitchFamily="50" charset="-128"/>
              </a:rPr>
              <a:t>JSP</a:t>
            </a:r>
            <a:r>
              <a:rPr lang="ja-JP" altLang="en-US" sz="1800" kern="0" dirty="0" smtClean="0">
                <a:latin typeface="HGP創英角ｺﾞｼｯｸUB" pitchFamily="50" charset="-128"/>
                <a:ea typeface="HGP創英角ｺﾞｼｯｸUB" pitchFamily="50" charset="-128"/>
              </a:rPr>
              <a:t>）に渡すには、</a:t>
            </a:r>
            <a:r>
              <a:rPr lang="en-US" altLang="ja-JP" sz="1800" kern="0" dirty="0" smtClean="0">
                <a:latin typeface="HGP創英角ｺﾞｼｯｸUB" pitchFamily="50" charset="-128"/>
                <a:ea typeface="HGP創英角ｺﾞｼｯｸUB" pitchFamily="50" charset="-128"/>
              </a:rPr>
              <a:t>Spring MVC</a:t>
            </a:r>
            <a:r>
              <a:rPr lang="ja-JP" altLang="en-US" sz="1800" kern="0" dirty="0" smtClean="0">
                <a:latin typeface="HGP創英角ｺﾞｼｯｸUB" pitchFamily="50" charset="-128"/>
                <a:ea typeface="HGP創英角ｺﾞｼｯｸUB" pitchFamily="50" charset="-128"/>
              </a:rPr>
              <a:t> の </a:t>
            </a:r>
            <a:r>
              <a:rPr lang="en-US" altLang="ja-JP" sz="1800" kern="0" dirty="0" smtClean="0">
                <a:solidFill>
                  <a:srgbClr val="C00000"/>
                </a:solidFill>
                <a:latin typeface="HGP創英角ｺﾞｼｯｸUB" pitchFamily="50" charset="-128"/>
                <a:ea typeface="HGP創英角ｺﾞｼｯｸUB" pitchFamily="50" charset="-128"/>
              </a:rPr>
              <a:t>Model</a:t>
            </a:r>
            <a:r>
              <a:rPr lang="ja-JP" altLang="en-US" sz="1800" kern="0" dirty="0" smtClean="0">
                <a:solidFill>
                  <a:srgbClr val="C00000"/>
                </a:solidFill>
                <a:latin typeface="HGP創英角ｺﾞｼｯｸUB" pitchFamily="50" charset="-128"/>
                <a:ea typeface="HGP創英角ｺﾞｼｯｸUB" pitchFamily="50" charset="-128"/>
              </a:rPr>
              <a:t> オブジェクトを使う</a:t>
            </a:r>
            <a:r>
              <a:rPr lang="ja-JP" altLang="en-US" sz="1800" kern="0" dirty="0" smtClean="0">
                <a:latin typeface="HGP創英角ｺﾞｼｯｸUB" pitchFamily="50" charset="-128"/>
                <a:ea typeface="HGP創英角ｺﾞｼｯｸUB" pitchFamily="50" charset="-128"/>
              </a:rPr>
              <a:t>。</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Model</a:t>
            </a:r>
            <a:r>
              <a:rPr lang="ja-JP" altLang="en-US" sz="1800" kern="0" dirty="0" smtClean="0">
                <a:latin typeface="HGP創英角ｺﾞｼｯｸUB" pitchFamily="50" charset="-128"/>
                <a:ea typeface="HGP創英角ｺﾞｼｯｸUB" pitchFamily="50" charset="-128"/>
              </a:rPr>
              <a:t>オブジェクトは、</a:t>
            </a:r>
            <a:r>
              <a:rPr lang="en-US" altLang="ja-JP" sz="1800" kern="0" dirty="0" smtClean="0">
                <a:latin typeface="HGP創英角ｺﾞｼｯｸUB" pitchFamily="50" charset="-128"/>
                <a:ea typeface="HGP創英角ｺﾞｼｯｸUB" pitchFamily="50" charset="-128"/>
              </a:rPr>
              <a:t>Model</a:t>
            </a:r>
            <a:r>
              <a:rPr lang="ja-JP" altLang="en-US" sz="1800" kern="0" dirty="0" smtClean="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a:t>
            </a:r>
            <a:r>
              <a:rPr lang="ja-JP" altLang="en-US" sz="1800" kern="0" dirty="0" smtClean="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View</a:t>
            </a:r>
            <a:r>
              <a:rPr lang="ja-JP" altLang="en-US" sz="1800" kern="0" dirty="0" smtClean="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a:t>
            </a:r>
            <a:r>
              <a:rPr lang="ja-JP" altLang="en-US" sz="1800" kern="0" dirty="0" smtClean="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Controller</a:t>
            </a:r>
            <a:r>
              <a:rPr lang="ja-JP" altLang="en-US" sz="1800" kern="0" dirty="0" smtClean="0">
                <a:latin typeface="HGP創英角ｺﾞｼｯｸUB" pitchFamily="50" charset="-128"/>
                <a:ea typeface="HGP創英角ｺﾞｼｯｸUB" pitchFamily="50" charset="-128"/>
              </a:rPr>
              <a:t> の</a:t>
            </a:r>
            <a:r>
              <a:rPr lang="en-US" altLang="ja-JP" sz="1800" kern="0" dirty="0" smtClean="0">
                <a:latin typeface="HGP創英角ｺﾞｼｯｸUB" pitchFamily="50" charset="-128"/>
                <a:ea typeface="HGP創英角ｺﾞｼｯｸUB" pitchFamily="50" charset="-128"/>
              </a:rPr>
              <a:t>Model</a:t>
            </a:r>
            <a:r>
              <a:rPr lang="ja-JP" altLang="en-US" sz="1800" kern="0" dirty="0" smtClean="0">
                <a:latin typeface="HGP創英角ｺﾞｼｯｸUB" pitchFamily="50" charset="-128"/>
                <a:ea typeface="HGP創英角ｺﾞｼｯｸUB" pitchFamily="50" charset="-128"/>
              </a:rPr>
              <a:t>に該当し、</a:t>
            </a:r>
            <a:r>
              <a:rPr lang="en-US" altLang="ja-JP" sz="1800" kern="0" dirty="0" smtClean="0">
                <a:latin typeface="HGP創英角ｺﾞｼｯｸUB" pitchFamily="50" charset="-128"/>
                <a:ea typeface="HGP創英角ｺﾞｼｯｸUB" pitchFamily="50" charset="-128"/>
              </a:rPr>
              <a:t>Controller</a:t>
            </a:r>
            <a:r>
              <a:rPr lang="ja-JP" altLang="en-US" sz="1800" kern="0" dirty="0" smtClean="0">
                <a:latin typeface="HGP創英角ｺﾞｼｯｸUB" pitchFamily="50" charset="-128"/>
                <a:ea typeface="HGP創英角ｺﾞｼｯｸUB" pitchFamily="50" charset="-128"/>
              </a:rPr>
              <a:t> から</a:t>
            </a:r>
            <a:r>
              <a:rPr lang="en-US" altLang="ja-JP" sz="1800" kern="0" dirty="0" smtClean="0">
                <a:latin typeface="HGP創英角ｺﾞｼｯｸUB" pitchFamily="50" charset="-128"/>
                <a:ea typeface="HGP創英角ｺﾞｼｯｸUB" pitchFamily="50" charset="-128"/>
              </a:rPr>
              <a:t>View</a:t>
            </a:r>
            <a:r>
              <a:rPr lang="ja-JP" altLang="en-US" sz="1800" kern="0" dirty="0" smtClean="0">
                <a:latin typeface="HGP創英角ｺﾞｼｯｸUB" pitchFamily="50" charset="-128"/>
                <a:ea typeface="HGP創英角ｺﾞｼｯｸUB" pitchFamily="50" charset="-128"/>
              </a:rPr>
              <a:t> に引き渡すデータを格納するオブジェクトである。</a:t>
            </a:r>
            <a:endParaRPr lang="en-US" altLang="ja-JP" sz="1800" kern="0" dirty="0" smtClean="0">
              <a:latin typeface="HGP創英角ｺﾞｼｯｸUB" pitchFamily="50" charset="-128"/>
              <a:ea typeface="HGP創英角ｺﾞｼｯｸUB" pitchFamily="50" charset="-128"/>
            </a:endParaRPr>
          </a:p>
        </p:txBody>
      </p:sp>
      <p:sp>
        <p:nvSpPr>
          <p:cNvPr id="9" name="正方形/長方形 8"/>
          <p:cNvSpPr/>
          <p:nvPr/>
        </p:nvSpPr>
        <p:spPr bwMode="auto">
          <a:xfrm>
            <a:off x="422296" y="1932849"/>
            <a:ext cx="6955673" cy="3064737"/>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endParaRPr lang="en-US" altLang="ja-JP" sz="1400" dirty="0" smtClean="0">
              <a:solidFill>
                <a:schemeClr val="tx1"/>
              </a:solidFill>
              <a:latin typeface="+mn-ea"/>
            </a:endParaRPr>
          </a:p>
          <a:p>
            <a:pPr defTabSz="360000"/>
            <a:r>
              <a:rPr lang="en-US" altLang="ja-JP" sz="1400" dirty="0" smtClean="0">
                <a:solidFill>
                  <a:schemeClr val="tx1"/>
                </a:solidFill>
                <a:latin typeface="+mn-ea"/>
              </a:rPr>
              <a:t>@</a:t>
            </a:r>
            <a:r>
              <a:rPr lang="en-US" altLang="ja-JP" sz="1400" dirty="0" err="1">
                <a:solidFill>
                  <a:schemeClr val="tx1"/>
                </a:solidFill>
                <a:latin typeface="+mn-ea"/>
              </a:rPr>
              <a:t>RequestMapping</a:t>
            </a:r>
            <a:r>
              <a:rPr lang="en-US" altLang="ja-JP" sz="1400" dirty="0">
                <a:solidFill>
                  <a:schemeClr val="tx1"/>
                </a:solidFill>
                <a:latin typeface="+mn-ea"/>
              </a:rPr>
              <a:t>(value = "/</a:t>
            </a:r>
            <a:r>
              <a:rPr lang="en-US" altLang="ja-JP" sz="1400" dirty="0" err="1">
                <a:solidFill>
                  <a:schemeClr val="tx1"/>
                </a:solidFill>
                <a:latin typeface="+mn-ea"/>
              </a:rPr>
              <a:t>listbook</a:t>
            </a:r>
            <a:r>
              <a:rPr lang="en-US" altLang="ja-JP" sz="1400" dirty="0">
                <a:solidFill>
                  <a:schemeClr val="tx1"/>
                </a:solidFill>
                <a:latin typeface="+mn-ea"/>
              </a:rPr>
              <a:t>", method = </a:t>
            </a:r>
            <a:r>
              <a:rPr lang="en-US" altLang="ja-JP" sz="1400" dirty="0" err="1">
                <a:solidFill>
                  <a:schemeClr val="tx1"/>
                </a:solidFill>
                <a:latin typeface="+mn-ea"/>
              </a:rPr>
              <a:t>RequestMethod.GET</a:t>
            </a:r>
            <a:r>
              <a:rPr lang="en-US" altLang="ja-JP" sz="1400" dirty="0">
                <a:solidFill>
                  <a:schemeClr val="tx1"/>
                </a:solidFill>
                <a:latin typeface="+mn-ea"/>
              </a:rPr>
              <a:t>)</a:t>
            </a:r>
          </a:p>
          <a:p>
            <a:pPr defTabSz="360000"/>
            <a:r>
              <a:rPr lang="en-US" altLang="ja-JP" sz="1400" dirty="0" smtClean="0">
                <a:solidFill>
                  <a:schemeClr val="tx1"/>
                </a:solidFill>
                <a:latin typeface="+mn-ea"/>
              </a:rPr>
              <a:t>public </a:t>
            </a:r>
            <a:r>
              <a:rPr lang="en-US" altLang="ja-JP" sz="1400" dirty="0">
                <a:solidFill>
                  <a:schemeClr val="tx1"/>
                </a:solidFill>
                <a:latin typeface="+mn-ea"/>
              </a:rPr>
              <a:t>String </a:t>
            </a:r>
            <a:r>
              <a:rPr lang="en-US" altLang="ja-JP" sz="1400" dirty="0" err="1">
                <a:solidFill>
                  <a:schemeClr val="tx1"/>
                </a:solidFill>
                <a:latin typeface="+mn-ea"/>
              </a:rPr>
              <a:t>listBook</a:t>
            </a:r>
            <a:r>
              <a:rPr lang="en-US" altLang="ja-JP" sz="1400" dirty="0">
                <a:solidFill>
                  <a:schemeClr val="tx1"/>
                </a:solidFill>
                <a:latin typeface="+mn-ea"/>
              </a:rPr>
              <a: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Model model</a:t>
            </a:r>
            <a:r>
              <a:rPr lang="en-US" altLang="ja-JP" sz="1400" dirty="0">
                <a:solidFill>
                  <a:schemeClr val="tx1"/>
                </a:solidFill>
                <a:latin typeface="+mn-ea"/>
              </a:rPr>
              <a:t>) throws Exception {</a:t>
            </a:r>
          </a:p>
          <a:p>
            <a:pPr defTabSz="360000"/>
            <a:r>
              <a:rPr lang="en-US" altLang="ja-JP" sz="1400" dirty="0">
                <a:solidFill>
                  <a:schemeClr val="tx1"/>
                </a:solidFill>
                <a:latin typeface="+mn-ea"/>
              </a:rPr>
              <a:t>		</a:t>
            </a:r>
          </a:p>
          <a:p>
            <a:pPr defTabSz="360000"/>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書籍一覧取得ロジック</a:t>
            </a:r>
            <a:r>
              <a:rPr lang="ja-JP" altLang="en-US" sz="1400" dirty="0" smtClean="0">
                <a:solidFill>
                  <a:schemeClr val="tx1"/>
                </a:solidFill>
                <a:latin typeface="+mn-ea"/>
              </a:rPr>
              <a:t>処理、</a:t>
            </a:r>
            <a:r>
              <a:rPr lang="en-US" altLang="ja-JP" sz="1400" dirty="0" smtClean="0">
                <a:solidFill>
                  <a:schemeClr val="tx1"/>
                </a:solidFill>
                <a:latin typeface="+mn-ea"/>
              </a:rPr>
              <a:t>Domain</a:t>
            </a:r>
            <a:r>
              <a:rPr lang="ja-JP" altLang="en-US" sz="1400" dirty="0" smtClean="0">
                <a:solidFill>
                  <a:schemeClr val="tx1"/>
                </a:solidFill>
                <a:latin typeface="+mn-ea"/>
              </a:rPr>
              <a:t> オブジェクト取得</a:t>
            </a:r>
            <a:endParaRPr lang="ja-JP" altLang="en-US" sz="1400" dirty="0">
              <a:solidFill>
                <a:schemeClr val="tx1"/>
              </a:solidFill>
              <a:latin typeface="+mn-ea"/>
            </a:endParaRPr>
          </a:p>
          <a:p>
            <a:pPr defTabSz="360000"/>
            <a:r>
              <a:rPr lang="ja-JP" altLang="en-US" sz="1400" dirty="0" smtClean="0">
                <a:solidFill>
                  <a:schemeClr val="tx1"/>
                </a:solidFill>
                <a:latin typeface="+mn-ea"/>
              </a:rPr>
              <a:t>  </a:t>
            </a:r>
            <a:r>
              <a:rPr lang="en-US" altLang="ja-JP" sz="1400" dirty="0" smtClean="0">
                <a:solidFill>
                  <a:schemeClr val="tx1"/>
                </a:solidFill>
                <a:latin typeface="+mn-ea"/>
              </a:rPr>
              <a:t>List&lt;Book</a:t>
            </a:r>
            <a:r>
              <a:rPr lang="en-US" altLang="ja-JP" sz="1400" dirty="0">
                <a:solidFill>
                  <a:schemeClr val="tx1"/>
                </a:solidFill>
                <a:latin typeface="+mn-ea"/>
              </a:rPr>
              <a:t>&gt; </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books</a:t>
            </a:r>
            <a:r>
              <a:rPr lang="en-US" altLang="ja-JP" sz="1400" dirty="0">
                <a:solidFill>
                  <a:schemeClr val="tx1"/>
                </a:solidFill>
                <a:latin typeface="+mn-ea"/>
              </a:rPr>
              <a:t> = </a:t>
            </a:r>
            <a:r>
              <a:rPr lang="en-US" altLang="ja-JP" sz="1400" dirty="0" err="1">
                <a:solidFill>
                  <a:schemeClr val="tx1"/>
                </a:solidFill>
                <a:latin typeface="+mn-ea"/>
              </a:rPr>
              <a:t>listBookService.getBookList</a:t>
            </a:r>
            <a:r>
              <a:rPr lang="en-US" altLang="ja-JP" sz="1400" dirty="0">
                <a:solidFill>
                  <a:schemeClr val="tx1"/>
                </a:solidFill>
                <a:latin typeface="+mn-ea"/>
              </a:rPr>
              <a:t>();</a:t>
            </a:r>
          </a:p>
          <a:p>
            <a:pPr defTabSz="360000"/>
            <a:endParaRPr lang="en-US" altLang="ja-JP" sz="1400" dirty="0">
              <a:solidFill>
                <a:schemeClr val="tx1"/>
              </a:solidFill>
              <a:latin typeface="+mn-ea"/>
            </a:endParaRPr>
          </a:p>
          <a:p>
            <a:pPr defTabSz="360000"/>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書籍一覧情報をモデルに登録</a:t>
            </a:r>
          </a:p>
          <a:p>
            <a:pPr defTabSz="360000"/>
            <a:r>
              <a:rPr lang="ja-JP" altLang="en-US" sz="1400" dirty="0" smtClean="0">
                <a:solidFill>
                  <a:schemeClr val="tx1"/>
                </a:solidFill>
                <a:latin typeface="+mn-ea"/>
              </a:rPr>
              <a:t>  </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model.addAttribute</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("books", books);</a:t>
            </a:r>
          </a:p>
          <a:p>
            <a:pPr defTabSz="360000"/>
            <a:r>
              <a:rPr lang="en-US" altLang="ja-JP" sz="1400" dirty="0">
                <a:solidFill>
                  <a:schemeClr val="tx1"/>
                </a:solidFill>
                <a:latin typeface="+mn-ea"/>
              </a:rPr>
              <a:t>		</a:t>
            </a:r>
          </a:p>
          <a:p>
            <a:pPr defTabSz="360000"/>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画面表示に </a:t>
            </a:r>
            <a:r>
              <a:rPr lang="en-US" altLang="ja-JP" sz="1400" dirty="0" err="1">
                <a:solidFill>
                  <a:schemeClr val="tx1"/>
                </a:solidFill>
                <a:latin typeface="+mn-ea"/>
              </a:rPr>
              <a:t>listbook.jsp</a:t>
            </a:r>
            <a:r>
              <a:rPr lang="en-US" altLang="ja-JP" sz="1400" dirty="0">
                <a:solidFill>
                  <a:schemeClr val="tx1"/>
                </a:solidFill>
                <a:latin typeface="+mn-ea"/>
              </a:rPr>
              <a:t> </a:t>
            </a:r>
            <a:r>
              <a:rPr lang="ja-JP" altLang="en-US" sz="1400" dirty="0">
                <a:solidFill>
                  <a:schemeClr val="tx1"/>
                </a:solidFill>
                <a:latin typeface="+mn-ea"/>
              </a:rPr>
              <a:t>を呼び出す</a:t>
            </a:r>
          </a:p>
          <a:p>
            <a:pPr defTabSz="360000"/>
            <a:r>
              <a:rPr lang="ja-JP" altLang="en-US" sz="1400" dirty="0" smtClean="0">
                <a:solidFill>
                  <a:schemeClr val="tx1"/>
                </a:solidFill>
                <a:latin typeface="+mn-ea"/>
              </a:rPr>
              <a:t>  </a:t>
            </a:r>
            <a:r>
              <a:rPr lang="en-US" altLang="ja-JP" sz="1400" dirty="0" smtClean="0">
                <a:solidFill>
                  <a:schemeClr val="tx1"/>
                </a:solidFill>
                <a:latin typeface="+mn-ea"/>
              </a:rPr>
              <a:t>return </a:t>
            </a:r>
            <a:r>
              <a:rPr lang="en-US" altLang="ja-JP" sz="1400" dirty="0">
                <a:solidFill>
                  <a:schemeClr val="tx1"/>
                </a:solidFill>
                <a:latin typeface="+mn-ea"/>
              </a:rPr>
              <a:t>"</a:t>
            </a:r>
            <a:r>
              <a:rPr lang="en-US" altLang="ja-JP" sz="1400" dirty="0" err="1">
                <a:solidFill>
                  <a:schemeClr val="tx1"/>
                </a:solidFill>
                <a:latin typeface="+mn-ea"/>
              </a:rPr>
              <a:t>listbook</a:t>
            </a:r>
            <a:r>
              <a:rPr lang="en-US" altLang="ja-JP" sz="1400" dirty="0">
                <a:solidFill>
                  <a:schemeClr val="tx1"/>
                </a:solidFill>
                <a:latin typeface="+mn-ea"/>
              </a:rPr>
              <a:t>";</a:t>
            </a:r>
          </a:p>
          <a:p>
            <a:pPr defTabSz="360000"/>
            <a:r>
              <a:rPr lang="en-US" altLang="ja-JP" sz="1400" dirty="0" smtClean="0">
                <a:solidFill>
                  <a:schemeClr val="tx1"/>
                </a:solidFill>
                <a:latin typeface="+mn-ea"/>
              </a:rPr>
              <a:t>}</a:t>
            </a:r>
            <a:endParaRPr lang="en-US" altLang="ja-JP" sz="1400" dirty="0">
              <a:solidFill>
                <a:schemeClr val="tx1"/>
              </a:solidFill>
              <a:latin typeface="+mn-ea"/>
            </a:endParaRPr>
          </a:p>
        </p:txBody>
      </p:sp>
      <p:sp>
        <p:nvSpPr>
          <p:cNvPr id="11" name="正方形/長方形 10"/>
          <p:cNvSpPr/>
          <p:nvPr/>
        </p:nvSpPr>
        <p:spPr>
          <a:xfrm>
            <a:off x="4210920" y="4077071"/>
            <a:ext cx="432048" cy="2016225"/>
          </a:xfrm>
          <a:prstGeom prst="rect">
            <a:avLst/>
          </a:prstGeom>
          <a:solidFill>
            <a:schemeClr val="bg1">
              <a:lumMod val="95000"/>
            </a:schemeClr>
          </a:solidFill>
          <a:ln>
            <a:solidFill>
              <a:schemeClr val="tx1">
                <a:lumMod val="50000"/>
                <a:lumOff val="5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ブラウザ</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4860032" y="4077072"/>
            <a:ext cx="4002981" cy="2016224"/>
          </a:xfrm>
          <a:prstGeom prst="rect">
            <a:avLst/>
          </a:prstGeom>
          <a:solidFill>
            <a:srgbClr val="FFFFCC"/>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t"/>
          <a:lstStyle/>
          <a:p>
            <a:pPr algn="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Spring</a:t>
            </a:r>
            <a:r>
              <a:rPr kumimoji="1" lang="ja-JP" altLang="en-US" sz="1400" dirty="0" smtClean="0">
                <a:solidFill>
                  <a:srgbClr val="CC6600"/>
                </a:solidFill>
                <a:latin typeface="HGP創英角ｺﾞｼｯｸUB" panose="020B0900000000000000" pitchFamily="50" charset="-128"/>
                <a:ea typeface="HGP創英角ｺﾞｼｯｸUB" panose="020B0900000000000000" pitchFamily="50" charset="-128"/>
              </a:rPr>
              <a:t> </a:t>
            </a:r>
            <a:r>
              <a:rPr kumimoji="1" lang="en-US" altLang="ja-JP" sz="1400" dirty="0" smtClean="0">
                <a:solidFill>
                  <a:srgbClr val="CC6600"/>
                </a:solidFill>
                <a:latin typeface="HGP創英角ｺﾞｼｯｸUB" panose="020B0900000000000000" pitchFamily="50" charset="-128"/>
                <a:ea typeface="HGP創英角ｺﾞｼｯｸUB" panose="020B0900000000000000" pitchFamily="50" charset="-128"/>
              </a:rPr>
              <a:t>MVC</a:t>
            </a:r>
            <a:endParaRPr kumimoji="1" lang="ja-JP" altLang="en-US" sz="1400" dirty="0">
              <a:solidFill>
                <a:srgbClr val="CC6600"/>
              </a:solidFill>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a:xfrm>
            <a:off x="6385277" y="4213466"/>
            <a:ext cx="354122" cy="1720292"/>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vert="vert" rtlCol="0" anchor="ctr"/>
          <a:lstStyle/>
          <a:p>
            <a:pPr algn="ctr"/>
            <a:r>
              <a:rPr kumimoji="1" lang="en-US" altLang="ja-JP" sz="1100" dirty="0" smtClean="0">
                <a:latin typeface="HGP創英角ｺﾞｼｯｸUB" panose="020B0900000000000000" pitchFamily="50" charset="-128"/>
                <a:ea typeface="HGP創英角ｺﾞｼｯｸUB" panose="020B0900000000000000" pitchFamily="50" charset="-128"/>
              </a:rPr>
              <a:t>Spring</a:t>
            </a:r>
            <a:r>
              <a:rPr kumimoji="1" lang="ja-JP" altLang="en-US" sz="1100" dirty="0" smtClean="0">
                <a:latin typeface="HGP創英角ｺﾞｼｯｸUB" panose="020B0900000000000000" pitchFamily="50" charset="-128"/>
                <a:ea typeface="HGP創英角ｺﾞｼｯｸUB" panose="020B0900000000000000" pitchFamily="50" charset="-128"/>
              </a:rPr>
              <a:t>  </a:t>
            </a:r>
            <a:r>
              <a:rPr lang="ja-JP" altLang="en-US" sz="1100" dirty="0" smtClean="0">
                <a:latin typeface="HGP創英角ｺﾞｼｯｸUB" panose="020B0900000000000000" pitchFamily="50" charset="-128"/>
                <a:ea typeface="HGP創英角ｺﾞｼｯｸUB" panose="020B0900000000000000" pitchFamily="50" charset="-128"/>
              </a:rPr>
              <a:t> </a:t>
            </a:r>
            <a:r>
              <a:rPr lang="en-US" altLang="ja-JP" sz="1100" dirty="0" err="1" smtClean="0">
                <a:latin typeface="HGP創英角ｺﾞｼｯｸUB" panose="020B0900000000000000" pitchFamily="50" charset="-128"/>
                <a:ea typeface="HGP創英角ｺﾞｼｯｸUB" panose="020B0900000000000000" pitchFamily="50" charset="-128"/>
              </a:rPr>
              <a:t>DispatcherServlet</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7377969" y="4581128"/>
            <a:ext cx="1229095" cy="1352629"/>
          </a:xfrm>
          <a:prstGeom prst="rect">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t"/>
          <a:lstStyle/>
          <a:p>
            <a:pPr algn="ctr"/>
            <a:endParaRPr lang="en-US" altLang="ja-JP" sz="1100" dirty="0" smtClean="0">
              <a:latin typeface="HGP創英角ｺﾞｼｯｸUB" panose="020B0900000000000000" pitchFamily="50" charset="-128"/>
              <a:ea typeface="HGP創英角ｺﾞｼｯｸUB" panose="020B0900000000000000" pitchFamily="50" charset="-128"/>
            </a:endParaRPr>
          </a:p>
          <a:p>
            <a:pPr algn="ctr"/>
            <a:r>
              <a:rPr lang="en-US" altLang="ja-JP" sz="1100" dirty="0" smtClean="0">
                <a:latin typeface="HGP創英角ｺﾞｼｯｸUB" panose="020B0900000000000000" pitchFamily="50" charset="-128"/>
                <a:ea typeface="HGP創英角ｺﾞｼｯｸUB" panose="020B0900000000000000" pitchFamily="50" charset="-128"/>
              </a:rPr>
              <a:t>@Controller</a:t>
            </a:r>
          </a:p>
          <a:p>
            <a:pPr algn="ctr"/>
            <a:r>
              <a:rPr lang="en-US" altLang="ja-JP" sz="1100" dirty="0" err="1" smtClean="0">
                <a:latin typeface="HGP創英角ｺﾞｼｯｸUB" panose="020B0900000000000000" pitchFamily="50" charset="-128"/>
                <a:ea typeface="HGP創英角ｺﾞｼｯｸUB" panose="020B0900000000000000" pitchFamily="50" charset="-128"/>
              </a:rPr>
              <a:t>Book</a:t>
            </a:r>
            <a:r>
              <a:rPr kumimoji="1" lang="en-US" altLang="ja-JP" sz="1100" dirty="0" err="1" smtClean="0">
                <a:latin typeface="HGP創英角ｺﾞｼｯｸUB" panose="020B0900000000000000" pitchFamily="50" charset="-128"/>
                <a:ea typeface="HGP創英角ｺﾞｼｯｸUB" panose="020B0900000000000000" pitchFamily="50" charset="-128"/>
              </a:rPr>
              <a:t>Controller</a:t>
            </a:r>
            <a:endParaRPr kumimoji="1" lang="en-US" altLang="ja-JP" sz="1100" dirty="0" smtClean="0">
              <a:latin typeface="HGP創英角ｺﾞｼｯｸUB" panose="020B0900000000000000" pitchFamily="50" charset="-128"/>
              <a:ea typeface="HGP創英角ｺﾞｼｯｸUB" panose="020B0900000000000000" pitchFamily="50" charset="-128"/>
            </a:endParaRPr>
          </a:p>
        </p:txBody>
      </p:sp>
      <p:cxnSp>
        <p:nvCxnSpPr>
          <p:cNvPr id="15" name="直線矢印コネクタ 14"/>
          <p:cNvCxnSpPr/>
          <p:nvPr/>
        </p:nvCxnSpPr>
        <p:spPr>
          <a:xfrm flipV="1">
            <a:off x="4642968" y="4747553"/>
            <a:ext cx="1742309"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正方形/長方形 15"/>
          <p:cNvSpPr/>
          <p:nvPr/>
        </p:nvSpPr>
        <p:spPr>
          <a:xfrm>
            <a:off x="5044021" y="4893302"/>
            <a:ext cx="1065738" cy="887356"/>
          </a:xfrm>
          <a:prstGeom prst="rect">
            <a:avLst/>
          </a:prstGeom>
          <a:solidFill>
            <a:srgbClr val="7030A0"/>
          </a:solidFill>
        </p:spPr>
        <p:style>
          <a:lnRef idx="0">
            <a:schemeClr val="accent4"/>
          </a:lnRef>
          <a:fillRef idx="3">
            <a:schemeClr val="accent4"/>
          </a:fillRef>
          <a:effectRef idx="3">
            <a:schemeClr val="accent4"/>
          </a:effectRef>
          <a:fontRef idx="minor">
            <a:schemeClr val="lt1"/>
          </a:fontRef>
        </p:style>
        <p:txBody>
          <a:bodyPr rtlCol="0" anchor="t"/>
          <a:lstStyle/>
          <a:p>
            <a:pPr algn="ctr"/>
            <a:r>
              <a:rPr lang="en-US" altLang="ja-JP" sz="1100" dirty="0" err="1" smtClean="0">
                <a:latin typeface="HGP創英角ｺﾞｼｯｸUB" panose="020B0900000000000000" pitchFamily="50" charset="-128"/>
                <a:ea typeface="HGP創英角ｺﾞｼｯｸUB" panose="020B0900000000000000" pitchFamily="50" charset="-128"/>
              </a:rPr>
              <a:t>listbook</a:t>
            </a:r>
            <a:r>
              <a:rPr kumimoji="1" lang="en-US" altLang="ja-JP" sz="1100" dirty="0" err="1" smtClean="0">
                <a:latin typeface="HGP創英角ｺﾞｼｯｸUB" panose="020B0900000000000000" pitchFamily="50" charset="-128"/>
                <a:ea typeface="HGP創英角ｺﾞｼｯｸUB" panose="020B0900000000000000" pitchFamily="50" charset="-128"/>
              </a:rPr>
              <a:t>.jsp</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4652814" y="4333390"/>
            <a:ext cx="1722616" cy="3693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GET</a:t>
            </a:r>
          </a:p>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http://XX/bookmgr/listbook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18" name="直線矢印コネクタ 17"/>
          <p:cNvCxnSpPr/>
          <p:nvPr/>
        </p:nvCxnSpPr>
        <p:spPr>
          <a:xfrm>
            <a:off x="6739399" y="4819560"/>
            <a:ext cx="647938"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テキスト ボックス 18"/>
          <p:cNvSpPr txBox="1"/>
          <p:nvPr/>
        </p:nvSpPr>
        <p:spPr>
          <a:xfrm>
            <a:off x="6565863" y="4518056"/>
            <a:ext cx="919625" cy="230832"/>
          </a:xfrm>
          <a:prstGeom prst="rect">
            <a:avLst/>
          </a:prstGeom>
          <a:noFill/>
        </p:spPr>
        <p:txBody>
          <a:bodyPr wrap="square" rtlCol="0">
            <a:spAutoFit/>
          </a:bodyPr>
          <a:lstStyle/>
          <a:p>
            <a:pPr algn="ctr"/>
            <a:r>
              <a:rPr kumimoji="1" lang="en-US" altLang="ja-JP" sz="9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t>
            </a:r>
            <a:r>
              <a:rPr lang="en-US" altLang="ja-JP" sz="900" dirty="0" err="1">
                <a:solidFill>
                  <a:schemeClr val="tx2">
                    <a:lumMod val="75000"/>
                  </a:schemeClr>
                </a:solidFill>
                <a:latin typeface="HGP創英角ｺﾞｼｯｸUB" panose="020B0900000000000000" pitchFamily="50" charset="-128"/>
                <a:ea typeface="HGP創英角ｺﾞｼｯｸUB" panose="020B0900000000000000" pitchFamily="50" charset="-128"/>
              </a:rPr>
              <a:t>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0" name="直線矢印コネクタ 19"/>
          <p:cNvCxnSpPr/>
          <p:nvPr/>
        </p:nvCxnSpPr>
        <p:spPr>
          <a:xfrm flipH="1" flipV="1">
            <a:off x="6723073" y="5117226"/>
            <a:ext cx="654896" cy="44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テキスト ボックス 20"/>
          <p:cNvSpPr txBox="1"/>
          <p:nvPr/>
        </p:nvSpPr>
        <p:spPr>
          <a:xfrm>
            <a:off x="6683803" y="4869160"/>
            <a:ext cx="804908" cy="230832"/>
          </a:xfrm>
          <a:prstGeom prst="rect">
            <a:avLst/>
          </a:prstGeom>
          <a:noFill/>
        </p:spPr>
        <p:txBody>
          <a:bodyPr wrap="square" rtlCol="0">
            <a:spAutoFit/>
          </a:bodyPr>
          <a:lstStyle/>
          <a:p>
            <a:pPr algn="ctr"/>
            <a:r>
              <a:rPr kumimoji="1" lang="en-US" altLang="ja-JP" sz="9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listbook</a:t>
            </a:r>
            <a:endParaRPr kumimoji="1" lang="ja-JP" altLang="en-US" sz="9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2" name="直線矢印コネクタ 21"/>
          <p:cNvCxnSpPr/>
          <p:nvPr/>
        </p:nvCxnSpPr>
        <p:spPr>
          <a:xfrm flipH="1">
            <a:off x="6090128" y="5151937"/>
            <a:ext cx="285302" cy="901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直線矢印コネクタ 22"/>
          <p:cNvCxnSpPr/>
          <p:nvPr/>
        </p:nvCxnSpPr>
        <p:spPr>
          <a:xfrm flipH="1" flipV="1">
            <a:off x="4616337" y="5183718"/>
            <a:ext cx="396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正方形/長方形 23"/>
          <p:cNvSpPr/>
          <p:nvPr/>
        </p:nvSpPr>
        <p:spPr>
          <a:xfrm>
            <a:off x="7664675" y="5308262"/>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5" name="正方形/長方形 24"/>
          <p:cNvSpPr/>
          <p:nvPr/>
        </p:nvSpPr>
        <p:spPr>
          <a:xfrm>
            <a:off x="5181232" y="5244007"/>
            <a:ext cx="674418" cy="321639"/>
          </a:xfrm>
          <a:prstGeom prst="rect">
            <a:avLst/>
          </a:prstGeom>
          <a:solidFill>
            <a:srgbClr val="0099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26" name="正方形/長方形 25"/>
          <p:cNvSpPr/>
          <p:nvPr/>
        </p:nvSpPr>
        <p:spPr>
          <a:xfrm>
            <a:off x="5282163" y="5312840"/>
            <a:ext cx="674418" cy="321639"/>
          </a:xfrm>
          <a:prstGeom prst="rect">
            <a:avLst/>
          </a:prstGeom>
          <a:solidFill>
            <a:srgbClr val="0099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27" name="正方形/長方形 26"/>
          <p:cNvSpPr/>
          <p:nvPr/>
        </p:nvSpPr>
        <p:spPr>
          <a:xfrm>
            <a:off x="7736486" y="5419457"/>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28" name="直線矢印コネクタ 27"/>
          <p:cNvCxnSpPr>
            <a:stCxn id="24" idx="1"/>
            <a:endCxn id="26" idx="3"/>
          </p:cNvCxnSpPr>
          <p:nvPr/>
        </p:nvCxnSpPr>
        <p:spPr>
          <a:xfrm flipH="1">
            <a:off x="5956581" y="5469082"/>
            <a:ext cx="1708094" cy="4578"/>
          </a:xfrm>
          <a:prstGeom prst="straightConnector1">
            <a:avLst/>
          </a:prstGeom>
          <a:ln w="5715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452921" y="5331690"/>
            <a:ext cx="1103434" cy="261610"/>
          </a:xfrm>
          <a:prstGeom prst="rect">
            <a:avLst/>
          </a:prstGeom>
          <a:solidFill>
            <a:srgbClr val="00B050"/>
          </a:solidFill>
          <a:ln>
            <a:solidFill>
              <a:srgbClr val="00B05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Model</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 に登録</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35" name="正方形/長方形 34"/>
          <p:cNvSpPr/>
          <p:nvPr/>
        </p:nvSpPr>
        <p:spPr>
          <a:xfrm>
            <a:off x="6090128" y="1699613"/>
            <a:ext cx="2772885" cy="5757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Model</a:t>
            </a:r>
            <a:r>
              <a:rPr kumimoji="1" lang="ja-JP" altLang="en-US" sz="1400" dirty="0" smtClean="0">
                <a:latin typeface="HGP創英角ｺﾞｼｯｸUB" panose="020B0900000000000000" pitchFamily="50" charset="-128"/>
                <a:ea typeface="HGP創英角ｺﾞｼｯｸUB" panose="020B0900000000000000" pitchFamily="50" charset="-128"/>
              </a:rPr>
              <a:t>オブジェクトをコントローラメソッドの引数で取得</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36" name="直線矢印コネクタ 35"/>
          <p:cNvCxnSpPr>
            <a:stCxn id="35" idx="1"/>
          </p:cNvCxnSpPr>
          <p:nvPr/>
        </p:nvCxnSpPr>
        <p:spPr bwMode="auto">
          <a:xfrm flipH="1">
            <a:off x="3203850" y="1987503"/>
            <a:ext cx="2886278" cy="46341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0" name="正方形/長方形 39"/>
          <p:cNvSpPr/>
          <p:nvPr/>
        </p:nvSpPr>
        <p:spPr>
          <a:xfrm>
            <a:off x="4976377" y="2746889"/>
            <a:ext cx="3870354" cy="84955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Domain</a:t>
            </a:r>
            <a:r>
              <a:rPr kumimoji="1" lang="ja-JP" altLang="en-US" sz="1400" dirty="0" smtClean="0">
                <a:latin typeface="HGP創英角ｺﾞｼｯｸUB" panose="020B0900000000000000" pitchFamily="50" charset="-128"/>
                <a:ea typeface="HGP創英角ｺﾞｼｯｸUB" panose="020B0900000000000000" pitchFamily="50" charset="-128"/>
              </a:rPr>
              <a:t> オブジェクトを</a:t>
            </a:r>
            <a:r>
              <a:rPr kumimoji="1" lang="en-US" altLang="ja-JP" sz="1400" dirty="0" smtClean="0">
                <a:latin typeface="HGP創英角ｺﾞｼｯｸUB" panose="020B0900000000000000" pitchFamily="50" charset="-128"/>
                <a:ea typeface="HGP創英角ｺﾞｼｯｸUB" panose="020B0900000000000000" pitchFamily="50" charset="-128"/>
              </a:rPr>
              <a:t>Model</a:t>
            </a:r>
            <a:r>
              <a:rPr kumimoji="1" lang="ja-JP" altLang="en-US" sz="1400" dirty="0" smtClean="0">
                <a:latin typeface="HGP創英角ｺﾞｼｯｸUB" panose="020B0900000000000000" pitchFamily="50" charset="-128"/>
                <a:ea typeface="HGP創英角ｺﾞｼｯｸUB" panose="020B0900000000000000" pitchFamily="50" charset="-128"/>
              </a:rPr>
              <a:t>に格納する</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smtClean="0">
                <a:latin typeface="HGP創英角ｺﾞｼｯｸUB" panose="020B0900000000000000" pitchFamily="50" charset="-128"/>
                <a:ea typeface="HGP創英角ｺﾞｼｯｸUB" panose="020B0900000000000000" pitchFamily="50" charset="-128"/>
              </a:rPr>
              <a:t>左記の場合、</a:t>
            </a:r>
            <a:r>
              <a:rPr lang="en-US" altLang="ja-JP" sz="1400" dirty="0" smtClean="0">
                <a:latin typeface="HGP創英角ｺﾞｼｯｸUB" panose="020B0900000000000000" pitchFamily="50" charset="-128"/>
                <a:ea typeface="HGP創英角ｺﾞｼｯｸUB" panose="020B0900000000000000" pitchFamily="50" charset="-128"/>
              </a:rPr>
              <a:t>”books”</a:t>
            </a:r>
            <a:r>
              <a:rPr lang="ja-JP" altLang="en-US" sz="1400" dirty="0" smtClean="0">
                <a:latin typeface="HGP創英角ｺﾞｼｯｸUB" panose="020B0900000000000000" pitchFamily="50" charset="-128"/>
                <a:ea typeface="HGP創英角ｺﾞｼｯｸUB" panose="020B0900000000000000" pitchFamily="50" charset="-128"/>
              </a:rPr>
              <a:t>という名前で登録している。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41" name="直線矢印コネクタ 40"/>
          <p:cNvCxnSpPr>
            <a:stCxn id="40" idx="1"/>
          </p:cNvCxnSpPr>
          <p:nvPr/>
        </p:nvCxnSpPr>
        <p:spPr bwMode="auto">
          <a:xfrm flipH="1">
            <a:off x="3491881" y="3171669"/>
            <a:ext cx="1484496" cy="625923"/>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61520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18</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smtClean="0">
                <a:latin typeface="HGP創英角ｺﾞｼｯｸUB" pitchFamily="50" charset="-128"/>
                <a:ea typeface="HGP創英角ｺﾞｼｯｸUB" pitchFamily="50" charset="-128"/>
              </a:rPr>
              <a:t>Model</a:t>
            </a:r>
            <a:r>
              <a:rPr lang="ja-JP" altLang="en-US" sz="3600" dirty="0" smtClean="0">
                <a:latin typeface="HGP創英角ｺﾞｼｯｸUB" pitchFamily="50" charset="-128"/>
                <a:ea typeface="HGP創英角ｺﾞｼｯｸUB" pitchFamily="50" charset="-128"/>
              </a:rPr>
              <a:t> を画面表示</a:t>
            </a:r>
            <a:endParaRPr lang="en-US" altLang="ja-JP" sz="3600" dirty="0">
              <a:latin typeface="HGP創英角ｺﾞｼｯｸUB" pitchFamily="50" charset="-128"/>
              <a:ea typeface="HGP創英角ｺﾞｼｯｸUB" pitchFamily="50" charset="-128"/>
            </a:endParaRPr>
          </a:p>
        </p:txBody>
      </p:sp>
      <p:sp>
        <p:nvSpPr>
          <p:cNvPr id="6" name="正方形/長方形 5"/>
          <p:cNvSpPr/>
          <p:nvPr/>
        </p:nvSpPr>
        <p:spPr bwMode="auto">
          <a:xfrm>
            <a:off x="539552" y="1649058"/>
            <a:ext cx="6955673" cy="4464496"/>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en-US" altLang="ja-JP" sz="1400" dirty="0">
                <a:solidFill>
                  <a:srgbClr val="C00000"/>
                </a:solidFill>
                <a:latin typeface="+mn-ea"/>
              </a:rPr>
              <a:t>&lt;%@ </a:t>
            </a:r>
            <a:r>
              <a:rPr lang="en-US" altLang="ja-JP" sz="1400" dirty="0" err="1">
                <a:solidFill>
                  <a:srgbClr val="C00000"/>
                </a:solidFill>
                <a:latin typeface="+mn-ea"/>
              </a:rPr>
              <a:t>taglib</a:t>
            </a:r>
            <a:r>
              <a:rPr lang="en-US" altLang="ja-JP" sz="1400" dirty="0">
                <a:solidFill>
                  <a:srgbClr val="C00000"/>
                </a:solidFill>
                <a:latin typeface="+mn-ea"/>
              </a:rPr>
              <a:t> </a:t>
            </a:r>
            <a:r>
              <a:rPr lang="en-US" altLang="ja-JP" sz="1400" dirty="0" err="1">
                <a:solidFill>
                  <a:srgbClr val="C00000"/>
                </a:solidFill>
                <a:latin typeface="+mn-ea"/>
              </a:rPr>
              <a:t>uri</a:t>
            </a:r>
            <a:r>
              <a:rPr lang="en-US" altLang="ja-JP" sz="1400" dirty="0">
                <a:solidFill>
                  <a:srgbClr val="C00000"/>
                </a:solidFill>
                <a:latin typeface="+mn-ea"/>
              </a:rPr>
              <a:t>="http://java.sun.com/</a:t>
            </a:r>
            <a:r>
              <a:rPr lang="en-US" altLang="ja-JP" sz="1400" dirty="0" err="1">
                <a:solidFill>
                  <a:srgbClr val="C00000"/>
                </a:solidFill>
                <a:latin typeface="+mn-ea"/>
              </a:rPr>
              <a:t>jsp</a:t>
            </a:r>
            <a:r>
              <a:rPr lang="en-US" altLang="ja-JP" sz="1400" dirty="0">
                <a:solidFill>
                  <a:srgbClr val="C00000"/>
                </a:solidFill>
                <a:latin typeface="+mn-ea"/>
              </a:rPr>
              <a:t>/</a:t>
            </a:r>
            <a:r>
              <a:rPr lang="en-US" altLang="ja-JP" sz="1400" dirty="0" err="1">
                <a:solidFill>
                  <a:srgbClr val="C00000"/>
                </a:solidFill>
                <a:latin typeface="+mn-ea"/>
              </a:rPr>
              <a:t>jstl</a:t>
            </a:r>
            <a:r>
              <a:rPr lang="en-US" altLang="ja-JP" sz="1400" dirty="0">
                <a:solidFill>
                  <a:srgbClr val="C00000"/>
                </a:solidFill>
                <a:latin typeface="+mn-ea"/>
              </a:rPr>
              <a:t>/core" prefix="c" %&gt;</a:t>
            </a:r>
          </a:p>
          <a:p>
            <a:pPr defTabSz="360000"/>
            <a:r>
              <a:rPr lang="en-US" altLang="ja-JP" sz="1400" dirty="0">
                <a:solidFill>
                  <a:schemeClr val="tx1"/>
                </a:solidFill>
                <a:latin typeface="+mn-ea"/>
              </a:rPr>
              <a:t>&lt;%@ page </a:t>
            </a:r>
            <a:r>
              <a:rPr lang="en-US" altLang="ja-JP" sz="1400" dirty="0" err="1">
                <a:solidFill>
                  <a:schemeClr val="tx1"/>
                </a:solidFill>
                <a:latin typeface="+mn-ea"/>
              </a:rPr>
              <a:t>contentType</a:t>
            </a:r>
            <a:r>
              <a:rPr lang="en-US" altLang="ja-JP" sz="1400" dirty="0">
                <a:solidFill>
                  <a:schemeClr val="tx1"/>
                </a:solidFill>
                <a:latin typeface="+mn-ea"/>
              </a:rPr>
              <a:t>="text/html; charset=UTF-8" </a:t>
            </a:r>
            <a:r>
              <a:rPr lang="en-US" altLang="ja-JP" sz="1400" dirty="0" err="1">
                <a:solidFill>
                  <a:schemeClr val="tx1"/>
                </a:solidFill>
                <a:latin typeface="+mn-ea"/>
              </a:rPr>
              <a:t>pageEncoding</a:t>
            </a:r>
            <a:r>
              <a:rPr lang="en-US" altLang="ja-JP" sz="1400" dirty="0">
                <a:solidFill>
                  <a:schemeClr val="tx1"/>
                </a:solidFill>
                <a:latin typeface="+mn-ea"/>
              </a:rPr>
              <a:t>="UTF-8" </a:t>
            </a:r>
            <a:r>
              <a:rPr lang="en-US" altLang="ja-JP" sz="1400" dirty="0" smtClean="0">
                <a:solidFill>
                  <a:schemeClr val="tx1"/>
                </a:solidFill>
                <a:latin typeface="+mn-ea"/>
              </a:rPr>
              <a:t>%&gt;</a:t>
            </a:r>
            <a:endParaRPr lang="en-US" altLang="ja-JP" sz="1400" dirty="0">
              <a:solidFill>
                <a:schemeClr val="tx1"/>
              </a:solidFill>
              <a:latin typeface="+mn-ea"/>
            </a:endParaRPr>
          </a:p>
          <a:p>
            <a:pPr defTabSz="360000"/>
            <a:r>
              <a:rPr lang="en-US" altLang="ja-JP" sz="1400" dirty="0" smtClean="0">
                <a:solidFill>
                  <a:schemeClr val="tx1"/>
                </a:solidFill>
                <a:latin typeface="+mn-ea"/>
              </a:rPr>
              <a:t>&lt;</a:t>
            </a:r>
            <a:r>
              <a:rPr lang="en-US" altLang="ja-JP" sz="1400" dirty="0">
                <a:solidFill>
                  <a:schemeClr val="tx1"/>
                </a:solidFill>
                <a:latin typeface="+mn-ea"/>
              </a:rPr>
              <a:t>html&gt;</a:t>
            </a:r>
          </a:p>
          <a:p>
            <a:pPr defTabSz="360000"/>
            <a:r>
              <a:rPr lang="en-US" altLang="ja-JP" sz="1400" dirty="0">
                <a:solidFill>
                  <a:schemeClr val="tx1"/>
                </a:solidFill>
                <a:latin typeface="+mn-ea"/>
              </a:rPr>
              <a:t>&lt;head</a:t>
            </a:r>
            <a:r>
              <a:rPr lang="en-US" altLang="ja-JP" sz="1400" dirty="0" smtClean="0">
                <a:solidFill>
                  <a:schemeClr val="tx1"/>
                </a:solidFill>
                <a:latin typeface="+mn-ea"/>
              </a:rPr>
              <a:t>&gt;&lt;</a:t>
            </a:r>
            <a:r>
              <a:rPr lang="en-US" altLang="ja-JP" sz="1400" dirty="0">
                <a:solidFill>
                  <a:schemeClr val="tx1"/>
                </a:solidFill>
                <a:latin typeface="+mn-ea"/>
              </a:rPr>
              <a:t>title&gt;</a:t>
            </a:r>
            <a:r>
              <a:rPr lang="ja-JP" altLang="en-US" sz="1400" dirty="0">
                <a:solidFill>
                  <a:schemeClr val="tx1"/>
                </a:solidFill>
                <a:latin typeface="+mn-ea"/>
              </a:rPr>
              <a:t>書籍一覧画面</a:t>
            </a:r>
            <a:r>
              <a:rPr lang="en-US" altLang="ja-JP" sz="1400" dirty="0">
                <a:solidFill>
                  <a:schemeClr val="tx1"/>
                </a:solidFill>
                <a:latin typeface="+mn-ea"/>
              </a:rPr>
              <a:t>&lt;/title</a:t>
            </a:r>
            <a:r>
              <a:rPr lang="en-US" altLang="ja-JP" sz="1400" dirty="0" smtClean="0">
                <a:solidFill>
                  <a:schemeClr val="tx1"/>
                </a:solidFill>
                <a:latin typeface="+mn-ea"/>
              </a:rPr>
              <a:t>&gt;&lt;/</a:t>
            </a:r>
            <a:r>
              <a:rPr lang="en-US" altLang="ja-JP" sz="1400" dirty="0">
                <a:solidFill>
                  <a:schemeClr val="tx1"/>
                </a:solidFill>
                <a:latin typeface="+mn-ea"/>
              </a:rPr>
              <a:t>head&gt;</a:t>
            </a:r>
          </a:p>
          <a:p>
            <a:pPr defTabSz="360000"/>
            <a:r>
              <a:rPr lang="en-US" altLang="ja-JP" sz="1400" dirty="0">
                <a:solidFill>
                  <a:schemeClr val="tx1"/>
                </a:solidFill>
                <a:latin typeface="+mn-ea"/>
              </a:rPr>
              <a:t>&lt;body&gt;</a:t>
            </a:r>
          </a:p>
          <a:p>
            <a:pPr defTabSz="360000"/>
            <a:r>
              <a:rPr lang="en-US" altLang="ja-JP" sz="1400" dirty="0">
                <a:solidFill>
                  <a:schemeClr val="tx1"/>
                </a:solidFill>
                <a:latin typeface="+mn-ea"/>
              </a:rPr>
              <a:t>&lt;h1&gt;</a:t>
            </a:r>
            <a:r>
              <a:rPr lang="ja-JP" altLang="en-US" sz="1400" dirty="0">
                <a:solidFill>
                  <a:schemeClr val="tx1"/>
                </a:solidFill>
                <a:latin typeface="+mn-ea"/>
              </a:rPr>
              <a:t>書籍一覧画面</a:t>
            </a:r>
            <a:r>
              <a:rPr lang="en-US" altLang="ja-JP" sz="1400" dirty="0">
                <a:solidFill>
                  <a:schemeClr val="tx1"/>
                </a:solidFill>
                <a:latin typeface="+mn-ea"/>
              </a:rPr>
              <a:t>&lt;/h1&gt;</a:t>
            </a:r>
          </a:p>
          <a:p>
            <a:pPr defTabSz="360000"/>
            <a:r>
              <a:rPr lang="en-US" altLang="ja-JP" sz="1400" dirty="0" smtClean="0">
                <a:solidFill>
                  <a:schemeClr val="tx1"/>
                </a:solidFill>
                <a:latin typeface="+mn-ea"/>
              </a:rPr>
              <a:t>&lt;</a:t>
            </a:r>
            <a:r>
              <a:rPr lang="en-US" altLang="ja-JP" sz="1400" dirty="0">
                <a:solidFill>
                  <a:schemeClr val="tx1"/>
                </a:solidFill>
                <a:latin typeface="+mn-ea"/>
              </a:rPr>
              <a:t>table&gt;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tr</a:t>
            </a:r>
            <a:r>
              <a:rPr lang="en-US" altLang="ja-JP" sz="1400" dirty="0">
                <a:solidFill>
                  <a:schemeClr val="tx1"/>
                </a:solidFill>
                <a:latin typeface="+mn-ea"/>
              </a:rPr>
              <a:t>&gt;&lt;</a:t>
            </a:r>
            <a:r>
              <a:rPr lang="en-US" altLang="ja-JP" sz="1400" dirty="0" err="1">
                <a:solidFill>
                  <a:schemeClr val="tx1"/>
                </a:solidFill>
                <a:latin typeface="+mn-ea"/>
              </a:rPr>
              <a:t>th</a:t>
            </a:r>
            <a:r>
              <a:rPr lang="en-US" altLang="ja-JP" sz="1400" dirty="0">
                <a:solidFill>
                  <a:schemeClr val="tx1"/>
                </a:solidFill>
                <a:latin typeface="+mn-ea"/>
              </a:rPr>
              <a:t>&gt;id&lt;/</a:t>
            </a:r>
            <a:r>
              <a:rPr lang="en-US" altLang="ja-JP" sz="1400" dirty="0" err="1">
                <a:solidFill>
                  <a:schemeClr val="tx1"/>
                </a:solidFill>
                <a:latin typeface="+mn-ea"/>
              </a:rPr>
              <a:t>th</a:t>
            </a:r>
            <a:r>
              <a:rPr lang="en-US" altLang="ja-JP" sz="1400" dirty="0">
                <a:solidFill>
                  <a:schemeClr val="tx1"/>
                </a:solidFill>
                <a:latin typeface="+mn-ea"/>
              </a:rPr>
              <a:t>&gt;&lt;</a:t>
            </a:r>
            <a:r>
              <a:rPr lang="en-US" altLang="ja-JP" sz="1400" dirty="0" err="1">
                <a:solidFill>
                  <a:schemeClr val="tx1"/>
                </a:solidFill>
                <a:latin typeface="+mn-ea"/>
              </a:rPr>
              <a:t>th</a:t>
            </a:r>
            <a:r>
              <a:rPr lang="en-US" altLang="ja-JP" sz="1400" dirty="0">
                <a:solidFill>
                  <a:schemeClr val="tx1"/>
                </a:solidFill>
                <a:latin typeface="+mn-ea"/>
              </a:rPr>
              <a:t>&gt;</a:t>
            </a:r>
            <a:r>
              <a:rPr lang="en-US" altLang="ja-JP" sz="1400" dirty="0" err="1">
                <a:solidFill>
                  <a:schemeClr val="tx1"/>
                </a:solidFill>
                <a:latin typeface="+mn-ea"/>
              </a:rPr>
              <a:t>isbn</a:t>
            </a:r>
            <a:r>
              <a:rPr lang="en-US" altLang="ja-JP" sz="1400" dirty="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&gt;&lt;</a:t>
            </a:r>
            <a:r>
              <a:rPr lang="en-US" altLang="ja-JP" sz="1400" dirty="0" err="1">
                <a:solidFill>
                  <a:schemeClr val="tx1"/>
                </a:solidFill>
                <a:latin typeface="+mn-ea"/>
              </a:rPr>
              <a:t>th</a:t>
            </a:r>
            <a:r>
              <a:rPr lang="en-US" altLang="ja-JP" sz="1400" dirty="0">
                <a:solidFill>
                  <a:schemeClr val="tx1"/>
                </a:solidFill>
                <a:latin typeface="+mn-ea"/>
              </a:rPr>
              <a:t>&gt;name&lt;/</a:t>
            </a:r>
            <a:r>
              <a:rPr lang="en-US" altLang="ja-JP" sz="1400" dirty="0" err="1">
                <a:solidFill>
                  <a:schemeClr val="tx1"/>
                </a:solidFill>
                <a:latin typeface="+mn-ea"/>
              </a:rPr>
              <a:t>th</a:t>
            </a:r>
            <a:r>
              <a:rPr lang="en-US" altLang="ja-JP" sz="1400" dirty="0">
                <a:solidFill>
                  <a:schemeClr val="tx1"/>
                </a:solidFill>
                <a:latin typeface="+mn-ea"/>
              </a:rPr>
              <a:t>&gt;&lt;</a:t>
            </a:r>
            <a:r>
              <a:rPr lang="en-US" altLang="ja-JP" sz="1400" dirty="0" err="1">
                <a:solidFill>
                  <a:schemeClr val="tx1"/>
                </a:solidFill>
                <a:latin typeface="+mn-ea"/>
              </a:rPr>
              <a:t>th</a:t>
            </a:r>
            <a:r>
              <a:rPr lang="en-US" altLang="ja-JP" sz="1400" dirty="0">
                <a:solidFill>
                  <a:schemeClr val="tx1"/>
                </a:solidFill>
                <a:latin typeface="+mn-ea"/>
              </a:rPr>
              <a:t>&gt;price&lt;/</a:t>
            </a:r>
            <a:r>
              <a:rPr lang="en-US" altLang="ja-JP" sz="1400" dirty="0" err="1">
                <a:solidFill>
                  <a:schemeClr val="tx1"/>
                </a:solidFill>
                <a:latin typeface="+mn-ea"/>
              </a:rPr>
              <a:t>th</a:t>
            </a:r>
            <a:r>
              <a:rPr lang="en-US" altLang="ja-JP" sz="1400" dirty="0">
                <a:solidFill>
                  <a:schemeClr val="tx1"/>
                </a:solidFill>
                <a:latin typeface="+mn-ea"/>
              </a:rPr>
              <a:t>&gt;&lt;/</a:t>
            </a:r>
            <a:r>
              <a:rPr lang="en-US" altLang="ja-JP" sz="1400" dirty="0" err="1">
                <a:solidFill>
                  <a:schemeClr val="tx1"/>
                </a:solidFill>
                <a:latin typeface="+mn-ea"/>
              </a:rPr>
              <a:t>tr</a:t>
            </a:r>
            <a:r>
              <a:rPr lang="en-US" altLang="ja-JP" sz="1400" dirty="0">
                <a:solidFill>
                  <a:schemeClr val="tx1"/>
                </a:solidFill>
                <a:latin typeface="+mn-ea"/>
              </a:rPr>
              <a:t>&gt;</a:t>
            </a:r>
          </a:p>
          <a:p>
            <a:pPr defTabSz="360000"/>
            <a:endParaRPr lang="en-US" altLang="ja-JP" sz="1400" dirty="0">
              <a:solidFill>
                <a:schemeClr val="tx1"/>
              </a:solidFill>
              <a:latin typeface="+mn-ea"/>
            </a:endParaRPr>
          </a:p>
          <a:p>
            <a:pPr defTabSz="360000"/>
            <a:r>
              <a:rPr lang="ja-JP" altLang="en-US" sz="1400" dirty="0" smtClean="0">
                <a:solidFill>
                  <a:schemeClr val="tx1"/>
                </a:solidFill>
                <a:latin typeface="+mn-ea"/>
              </a:rPr>
              <a:t>  </a:t>
            </a:r>
            <a:r>
              <a:rPr lang="en-US" altLang="ja-JP" sz="1400" dirty="0" smtClean="0">
                <a:solidFill>
                  <a:srgbClr val="C00000"/>
                </a:solidFill>
                <a:latin typeface="+mn-ea"/>
              </a:rPr>
              <a:t>&lt;</a:t>
            </a:r>
            <a:r>
              <a:rPr lang="en-US" altLang="ja-JP" sz="1400" dirty="0" err="1">
                <a:solidFill>
                  <a:srgbClr val="C00000"/>
                </a:solidFill>
                <a:latin typeface="+mn-ea"/>
              </a:rPr>
              <a:t>c:forEach</a:t>
            </a:r>
            <a:r>
              <a:rPr lang="en-US" altLang="ja-JP" sz="1400" dirty="0">
                <a:solidFill>
                  <a:srgbClr val="C00000"/>
                </a:solidFill>
                <a:latin typeface="+mn-ea"/>
              </a:rPr>
              <a:t> items="</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${books}</a:t>
            </a:r>
            <a:r>
              <a:rPr lang="en-US" altLang="ja-JP" sz="1400" dirty="0">
                <a:solidFill>
                  <a:srgbClr val="C00000"/>
                </a:solidFill>
                <a:latin typeface="+mn-ea"/>
              </a:rPr>
              <a:t>" </a:t>
            </a:r>
            <a:r>
              <a:rPr lang="en-US" altLang="ja-JP" sz="1400" dirty="0" err="1">
                <a:solidFill>
                  <a:srgbClr val="C00000"/>
                </a:solidFill>
                <a:latin typeface="+mn-ea"/>
              </a:rPr>
              <a:t>var</a:t>
            </a:r>
            <a:r>
              <a:rPr lang="en-US" altLang="ja-JP" sz="1400" dirty="0">
                <a:solidFill>
                  <a:srgbClr val="C00000"/>
                </a:solidFill>
                <a:latin typeface="+mn-ea"/>
              </a:rPr>
              <a: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a:t>
            </a:r>
            <a:r>
              <a:rPr lang="en-US" altLang="ja-JP" sz="1400" dirty="0">
                <a:solidFill>
                  <a:srgbClr val="C00000"/>
                </a:solidFill>
                <a:latin typeface="+mn-ea"/>
              </a:rPr>
              <a:t>" </a:t>
            </a:r>
            <a:r>
              <a:rPr lang="en-US" altLang="ja-JP" sz="1400" dirty="0" err="1">
                <a:solidFill>
                  <a:srgbClr val="C00000"/>
                </a:solidFill>
                <a:latin typeface="+mn-ea"/>
              </a:rPr>
              <a:t>varStatus</a:t>
            </a:r>
            <a:r>
              <a:rPr lang="en-US" altLang="ja-JP" sz="1400" dirty="0">
                <a:solidFill>
                  <a:srgbClr val="C00000"/>
                </a:solidFill>
                <a:latin typeface="+mn-ea"/>
              </a:rPr>
              <a:t>="status"&gt;</a:t>
            </a: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err="1">
                <a:solidFill>
                  <a:srgbClr val="C00000"/>
                </a:solidFill>
                <a:latin typeface="+mn-ea"/>
              </a:rPr>
              <a:t>tr</a:t>
            </a:r>
            <a:r>
              <a:rPr lang="en-US" altLang="ja-JP" sz="1400" dirty="0">
                <a:solidFill>
                  <a:srgbClr val="C00000"/>
                </a:solidFill>
                <a:latin typeface="+mn-ea"/>
              </a:rPr>
              <a:t>&gt;</a:t>
            </a: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a:solidFill>
                  <a:srgbClr val="C00000"/>
                </a:solidFill>
                <a:latin typeface="+mn-ea"/>
              </a:rPr>
              <a:t>td</a:t>
            </a:r>
            <a:r>
              <a:rPr lang="en-US" altLang="ja-JP" sz="1400" dirty="0" smtClean="0">
                <a:solidFill>
                  <a:srgbClr val="C00000"/>
                </a:solidFill>
                <a:latin typeface="+mn-ea"/>
              </a:rPr>
              <a:t>&gt;&lt;</a:t>
            </a:r>
            <a:r>
              <a:rPr lang="en-US" altLang="ja-JP" sz="1400" dirty="0" err="1" smtClean="0">
                <a:solidFill>
                  <a:srgbClr val="C00000"/>
                </a:solidFill>
                <a:latin typeface="+mn-ea"/>
              </a:rPr>
              <a:t>c:out</a:t>
            </a:r>
            <a:r>
              <a:rPr lang="ja-JP" altLang="en-US" sz="1400" dirty="0" smtClean="0">
                <a:solidFill>
                  <a:srgbClr val="C00000"/>
                </a:solidFill>
                <a:latin typeface="+mn-ea"/>
              </a:rPr>
              <a:t> </a:t>
            </a:r>
            <a:r>
              <a:rPr lang="en-US" altLang="ja-JP" sz="1400" dirty="0" smtClean="0">
                <a:solidFill>
                  <a:srgbClr val="C00000"/>
                </a:solidFill>
                <a:latin typeface="+mn-ea"/>
              </a:rPr>
              <a:t>value=</a:t>
            </a:r>
            <a:r>
              <a:rPr lang="en-US" altLang="ja-JP" sz="1400" dirty="0">
                <a:solidFill>
                  <a:srgbClr val="C00000"/>
                </a:solidFill>
                <a:latin typeface="+mn-ea"/>
              </a:rPr>
              <a:t>"</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book.id</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smtClean="0">
                <a:solidFill>
                  <a:srgbClr val="C00000"/>
                </a:solidFill>
                <a:latin typeface="+mn-ea"/>
              </a:rPr>
              <a:t>"</a:t>
            </a:r>
            <a:r>
              <a:rPr lang="ja-JP" altLang="en-US" sz="1400" dirty="0" smtClean="0">
                <a:solidFill>
                  <a:srgbClr val="C00000"/>
                </a:solidFill>
                <a:latin typeface="+mn-ea"/>
              </a:rPr>
              <a:t> </a:t>
            </a:r>
            <a:r>
              <a:rPr lang="en-US" altLang="ja-JP" sz="1400" dirty="0" smtClean="0">
                <a:solidFill>
                  <a:srgbClr val="C00000"/>
                </a:solidFill>
                <a:latin typeface="+mn-ea"/>
              </a:rPr>
              <a:t>/&gt;&lt;/</a:t>
            </a:r>
            <a:r>
              <a:rPr lang="en-US" altLang="ja-JP" sz="1400" dirty="0">
                <a:solidFill>
                  <a:srgbClr val="C00000"/>
                </a:solidFill>
                <a:latin typeface="+mn-ea"/>
              </a:rPr>
              <a:t>td</a:t>
            </a:r>
            <a:r>
              <a:rPr lang="en-US" altLang="ja-JP" sz="1400" dirty="0" smtClean="0">
                <a:solidFill>
                  <a:srgbClr val="C00000"/>
                </a:solidFill>
                <a:latin typeface="+mn-ea"/>
              </a:rPr>
              <a:t>&gt;</a:t>
            </a:r>
          </a:p>
          <a:p>
            <a:pPr defTabSz="360000"/>
            <a:r>
              <a:rPr lang="ja-JP" altLang="en-US" sz="1400" dirty="0" smtClean="0">
                <a:solidFill>
                  <a:srgbClr val="C00000"/>
                </a:solidFill>
                <a:latin typeface="+mn-ea"/>
              </a:rPr>
              <a:t>      </a:t>
            </a:r>
            <a:r>
              <a:rPr lang="en-US" altLang="ja-JP" sz="1400" dirty="0">
                <a:solidFill>
                  <a:srgbClr val="C00000"/>
                </a:solidFill>
                <a:latin typeface="+mn-ea"/>
              </a:rPr>
              <a:t>&lt;td&gt;&lt;</a:t>
            </a:r>
            <a:r>
              <a:rPr lang="en-US" altLang="ja-JP" sz="1400" dirty="0" err="1">
                <a:solidFill>
                  <a:srgbClr val="C00000"/>
                </a:solidFill>
                <a:latin typeface="+mn-ea"/>
              </a:rPr>
              <a:t>c:out</a:t>
            </a:r>
            <a:r>
              <a:rPr lang="ja-JP" altLang="en-US" sz="1400" dirty="0">
                <a:solidFill>
                  <a:srgbClr val="C00000"/>
                </a:solidFill>
                <a:latin typeface="+mn-ea"/>
              </a:rPr>
              <a:t> </a:t>
            </a:r>
            <a:r>
              <a:rPr lang="en-US" altLang="ja-JP" sz="1400" dirty="0">
                <a:solidFill>
                  <a:srgbClr val="C00000"/>
                </a:solidFill>
                <a:latin typeface="+mn-ea"/>
              </a:rPr>
              <a:t>value</a:t>
            </a:r>
            <a:r>
              <a:rPr lang="en-US" altLang="ja-JP" sz="1400" dirty="0" smtClean="0">
                <a:solidFill>
                  <a:srgbClr val="C00000"/>
                </a:solidFill>
                <a:latin typeface="+mn-ea"/>
              </a:rPr>
              <a:t>=</a:t>
            </a:r>
            <a:r>
              <a:rPr lang="en-US" altLang="ja-JP" sz="1400" dirty="0">
                <a:solidFill>
                  <a:srgbClr val="C00000"/>
                </a:solidFill>
                <a:latin typeface="+mn-ea"/>
              </a:rPr>
              <a:t>"</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book.isbn</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smtClean="0">
                <a:solidFill>
                  <a:srgbClr val="C00000"/>
                </a:solidFill>
                <a:latin typeface="+mn-ea"/>
              </a:rPr>
              <a:t>"</a:t>
            </a:r>
            <a:r>
              <a:rPr lang="ja-JP" altLang="en-US" sz="1400" dirty="0" smtClean="0">
                <a:solidFill>
                  <a:srgbClr val="C00000"/>
                </a:solidFill>
                <a:latin typeface="+mn-ea"/>
              </a:rPr>
              <a:t> </a:t>
            </a:r>
            <a:r>
              <a:rPr lang="en-US" altLang="ja-JP" sz="1400" dirty="0">
                <a:solidFill>
                  <a:srgbClr val="C00000"/>
                </a:solidFill>
                <a:latin typeface="+mn-ea"/>
              </a:rPr>
              <a:t>/&gt;&lt;/td</a:t>
            </a:r>
            <a:r>
              <a:rPr lang="en-US" altLang="ja-JP" sz="1400" dirty="0" smtClean="0">
                <a:solidFill>
                  <a:srgbClr val="C00000"/>
                </a:solidFill>
                <a:latin typeface="+mn-ea"/>
              </a:rPr>
              <a:t>&gt;</a:t>
            </a: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a:solidFill>
                  <a:srgbClr val="C00000"/>
                </a:solidFill>
                <a:latin typeface="+mn-ea"/>
              </a:rPr>
              <a:t>td&gt;&lt;</a:t>
            </a:r>
            <a:r>
              <a:rPr lang="en-US" altLang="ja-JP" sz="1400" dirty="0" err="1">
                <a:solidFill>
                  <a:srgbClr val="C00000"/>
                </a:solidFill>
                <a:latin typeface="+mn-ea"/>
              </a:rPr>
              <a:t>c:out</a:t>
            </a:r>
            <a:r>
              <a:rPr lang="ja-JP" altLang="en-US" sz="1400" dirty="0">
                <a:solidFill>
                  <a:srgbClr val="C00000"/>
                </a:solidFill>
                <a:latin typeface="+mn-ea"/>
              </a:rPr>
              <a:t> </a:t>
            </a:r>
            <a:r>
              <a:rPr lang="en-US" altLang="ja-JP" sz="1400" dirty="0">
                <a:solidFill>
                  <a:srgbClr val="C00000"/>
                </a:solidFill>
                <a:latin typeface="+mn-ea"/>
              </a:rPr>
              <a:t>value</a:t>
            </a:r>
            <a:r>
              <a:rPr lang="en-US" altLang="ja-JP" sz="1400" dirty="0" smtClean="0">
                <a:solidFill>
                  <a:srgbClr val="C00000"/>
                </a:solidFill>
                <a:latin typeface="+mn-ea"/>
              </a:rPr>
              <a:t>=</a:t>
            </a:r>
            <a:r>
              <a:rPr lang="en-US" altLang="ja-JP" sz="1400" dirty="0">
                <a:solidFill>
                  <a:srgbClr val="C00000"/>
                </a:solidFill>
                <a:latin typeface="+mn-ea"/>
              </a:rPr>
              <a:t>"</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${book.name}</a:t>
            </a:r>
            <a:r>
              <a:rPr lang="en-US" altLang="ja-JP" sz="1400" dirty="0" smtClean="0">
                <a:solidFill>
                  <a:srgbClr val="C00000"/>
                </a:solidFill>
                <a:latin typeface="+mn-ea"/>
              </a:rPr>
              <a:t>"</a:t>
            </a:r>
            <a:r>
              <a:rPr lang="ja-JP" altLang="en-US" sz="1400" dirty="0" smtClean="0">
                <a:solidFill>
                  <a:srgbClr val="C00000"/>
                </a:solidFill>
                <a:latin typeface="+mn-ea"/>
              </a:rPr>
              <a:t> </a:t>
            </a:r>
            <a:r>
              <a:rPr lang="en-US" altLang="ja-JP" sz="1400" dirty="0">
                <a:solidFill>
                  <a:srgbClr val="C00000"/>
                </a:solidFill>
                <a:latin typeface="+mn-ea"/>
              </a:rPr>
              <a:t>/&gt;&lt;/td</a:t>
            </a:r>
            <a:r>
              <a:rPr lang="en-US" altLang="ja-JP" sz="1400" dirty="0" smtClean="0">
                <a:solidFill>
                  <a:srgbClr val="C00000"/>
                </a:solidFill>
                <a:latin typeface="+mn-ea"/>
              </a:rPr>
              <a:t>&gt;</a:t>
            </a: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a:solidFill>
                  <a:srgbClr val="C00000"/>
                </a:solidFill>
                <a:latin typeface="+mn-ea"/>
              </a:rPr>
              <a:t>td&gt;&lt;</a:t>
            </a:r>
            <a:r>
              <a:rPr lang="en-US" altLang="ja-JP" sz="1400" dirty="0" err="1">
                <a:solidFill>
                  <a:srgbClr val="C00000"/>
                </a:solidFill>
                <a:latin typeface="+mn-ea"/>
              </a:rPr>
              <a:t>c:out</a:t>
            </a:r>
            <a:r>
              <a:rPr lang="ja-JP" altLang="en-US" sz="1400" dirty="0">
                <a:solidFill>
                  <a:srgbClr val="C00000"/>
                </a:solidFill>
                <a:latin typeface="+mn-ea"/>
              </a:rPr>
              <a:t> </a:t>
            </a:r>
            <a:r>
              <a:rPr lang="en-US" altLang="ja-JP" sz="1400" dirty="0">
                <a:solidFill>
                  <a:srgbClr val="C00000"/>
                </a:solidFill>
                <a:latin typeface="+mn-ea"/>
              </a:rPr>
              <a:t>value</a:t>
            </a:r>
            <a:r>
              <a:rPr lang="en-US" altLang="ja-JP" sz="1400" dirty="0" smtClean="0">
                <a:solidFill>
                  <a:srgbClr val="C00000"/>
                </a:solidFill>
                <a:latin typeface="+mn-ea"/>
              </a:rPr>
              <a:t>=</a:t>
            </a:r>
            <a:r>
              <a:rPr lang="en-US" altLang="ja-JP" sz="1400" dirty="0">
                <a:solidFill>
                  <a:srgbClr val="C00000"/>
                </a:solidFill>
                <a:latin typeface="+mn-ea"/>
              </a:rPr>
              <a:t>"</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book.price</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smtClean="0">
                <a:solidFill>
                  <a:srgbClr val="C00000"/>
                </a:solidFill>
                <a:latin typeface="+mn-ea"/>
              </a:rPr>
              <a:t>"</a:t>
            </a:r>
            <a:r>
              <a:rPr lang="ja-JP" altLang="en-US" sz="1400" dirty="0" smtClean="0">
                <a:solidFill>
                  <a:srgbClr val="C00000"/>
                </a:solidFill>
                <a:latin typeface="+mn-ea"/>
              </a:rPr>
              <a:t> </a:t>
            </a:r>
            <a:r>
              <a:rPr lang="en-US" altLang="ja-JP" sz="1400" dirty="0">
                <a:solidFill>
                  <a:srgbClr val="C00000"/>
                </a:solidFill>
                <a:latin typeface="+mn-ea"/>
              </a:rPr>
              <a:t>/&gt;&lt;/td&gt;</a:t>
            </a:r>
            <a:endParaRPr lang="en-US" altLang="ja-JP" sz="1400" dirty="0" smtClean="0">
              <a:solidFill>
                <a:srgbClr val="C00000"/>
              </a:solidFill>
              <a:latin typeface="+mn-ea"/>
            </a:endParaRP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err="1">
                <a:solidFill>
                  <a:srgbClr val="C00000"/>
                </a:solidFill>
                <a:latin typeface="+mn-ea"/>
              </a:rPr>
              <a:t>tr</a:t>
            </a:r>
            <a:r>
              <a:rPr lang="en-US" altLang="ja-JP" sz="1400" dirty="0">
                <a:solidFill>
                  <a:srgbClr val="C00000"/>
                </a:solidFill>
                <a:latin typeface="+mn-ea"/>
              </a:rPr>
              <a:t>&gt;</a:t>
            </a:r>
          </a:p>
          <a:p>
            <a:pPr defTabSz="360000"/>
            <a:r>
              <a:rPr lang="ja-JP" altLang="en-US" sz="1400" dirty="0" smtClean="0">
                <a:solidFill>
                  <a:srgbClr val="C00000"/>
                </a:solidFill>
                <a:latin typeface="+mn-ea"/>
              </a:rPr>
              <a:t>  </a:t>
            </a:r>
            <a:r>
              <a:rPr lang="en-US" altLang="ja-JP" sz="1400" dirty="0" smtClean="0">
                <a:solidFill>
                  <a:srgbClr val="C00000"/>
                </a:solidFill>
                <a:latin typeface="+mn-ea"/>
              </a:rPr>
              <a:t>&lt;/</a:t>
            </a:r>
            <a:r>
              <a:rPr lang="en-US" altLang="ja-JP" sz="1400" dirty="0" err="1">
                <a:solidFill>
                  <a:srgbClr val="C00000"/>
                </a:solidFill>
                <a:latin typeface="+mn-ea"/>
              </a:rPr>
              <a:t>c:forEach</a:t>
            </a:r>
            <a:r>
              <a:rPr lang="en-US" altLang="ja-JP" sz="1400" dirty="0">
                <a:solidFill>
                  <a:srgbClr val="C00000"/>
                </a:solidFill>
                <a:latin typeface="+mn-ea"/>
              </a:rPr>
              <a:t>&gt;</a:t>
            </a:r>
          </a:p>
          <a:p>
            <a:pPr defTabSz="360000"/>
            <a:r>
              <a:rPr lang="en-US" altLang="ja-JP" sz="1400" dirty="0">
                <a:solidFill>
                  <a:schemeClr val="tx1"/>
                </a:solidFill>
                <a:latin typeface="+mn-ea"/>
              </a:rPr>
              <a:t>&lt;/table&gt;</a:t>
            </a:r>
          </a:p>
          <a:p>
            <a:pPr defTabSz="360000"/>
            <a:r>
              <a:rPr lang="en-US" altLang="ja-JP" sz="1400" dirty="0" smtClean="0">
                <a:solidFill>
                  <a:schemeClr val="tx1"/>
                </a:solidFill>
                <a:latin typeface="+mn-ea"/>
              </a:rPr>
              <a:t>&lt;/</a:t>
            </a:r>
            <a:r>
              <a:rPr lang="en-US" altLang="ja-JP" sz="1400" dirty="0">
                <a:solidFill>
                  <a:schemeClr val="tx1"/>
                </a:solidFill>
                <a:latin typeface="+mn-ea"/>
              </a:rPr>
              <a:t>body&gt;</a:t>
            </a:r>
          </a:p>
          <a:p>
            <a:pPr defTabSz="360000"/>
            <a:r>
              <a:rPr lang="en-US" altLang="ja-JP" sz="1400" dirty="0">
                <a:solidFill>
                  <a:schemeClr val="tx1"/>
                </a:solidFill>
                <a:latin typeface="+mn-ea"/>
              </a:rPr>
              <a:t>&lt;/html</a:t>
            </a:r>
            <a:r>
              <a:rPr lang="en-US" altLang="ja-JP" sz="1400" dirty="0" smtClean="0">
                <a:solidFill>
                  <a:schemeClr val="tx1"/>
                </a:solidFill>
                <a:latin typeface="+mn-ea"/>
              </a:rPr>
              <a:t>&gt;</a:t>
            </a:r>
            <a:endParaRPr lang="en-US" altLang="ja-JP" sz="1400" dirty="0">
              <a:solidFill>
                <a:schemeClr val="tx1"/>
              </a:solidFill>
              <a:latin typeface="+mn-ea"/>
            </a:endParaRPr>
          </a:p>
        </p:txBody>
      </p:sp>
      <p:sp>
        <p:nvSpPr>
          <p:cNvPr id="7" name="Rectangle 3"/>
          <p:cNvSpPr txBox="1">
            <a:spLocks noChangeArrowheads="1"/>
          </p:cNvSpPr>
          <p:nvPr/>
        </p:nvSpPr>
        <p:spPr bwMode="auto">
          <a:xfrm>
            <a:off x="319087" y="836713"/>
            <a:ext cx="8353425"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Model</a:t>
            </a:r>
            <a:r>
              <a:rPr lang="ja-JP" altLang="en-US" sz="1800" kern="0" dirty="0" smtClean="0">
                <a:latin typeface="HGP創英角ｺﾞｼｯｸUB" pitchFamily="50" charset="-128"/>
                <a:ea typeface="HGP創英角ｺﾞｼｯｸUB" pitchFamily="50" charset="-128"/>
              </a:rPr>
              <a:t>オブジェクトに格納した </a:t>
            </a:r>
            <a:r>
              <a:rPr lang="en-US" altLang="ja-JP" sz="1800" kern="0" dirty="0" smtClean="0">
                <a:latin typeface="HGP創英角ｺﾞｼｯｸUB" pitchFamily="50" charset="-128"/>
                <a:ea typeface="HGP創英角ｺﾞｼｯｸUB" pitchFamily="50" charset="-128"/>
              </a:rPr>
              <a:t>Domain</a:t>
            </a:r>
            <a:r>
              <a:rPr lang="ja-JP" altLang="en-US" sz="1800" kern="0" dirty="0" smtClean="0">
                <a:latin typeface="HGP創英角ｺﾞｼｯｸUB" pitchFamily="50" charset="-128"/>
                <a:ea typeface="HGP創英角ｺﾞｼｯｸUB" pitchFamily="50" charset="-128"/>
              </a:rPr>
              <a:t> は、格納時に</a:t>
            </a:r>
            <a:r>
              <a:rPr lang="ja-JP" altLang="en-US" sz="1800" kern="0" dirty="0">
                <a:latin typeface="HGP創英角ｺﾞｼｯｸUB" pitchFamily="50" charset="-128"/>
                <a:ea typeface="HGP創英角ｺﾞｼｯｸUB" pitchFamily="50" charset="-128"/>
              </a:rPr>
              <a:t>設定</a:t>
            </a:r>
            <a:r>
              <a:rPr lang="ja-JP" altLang="en-US" sz="1800" kern="0" dirty="0" smtClean="0">
                <a:latin typeface="HGP創英角ｺﾞｼｯｸUB" pitchFamily="50" charset="-128"/>
                <a:ea typeface="HGP創英角ｺﾞｼｯｸUB" pitchFamily="50" charset="-128"/>
              </a:rPr>
              <a:t>した名前で画面</a:t>
            </a:r>
            <a:r>
              <a:rPr lang="en-US" altLang="ja-JP" sz="1800" kern="0" dirty="0" smtClean="0">
                <a:latin typeface="HGP創英角ｺﾞｼｯｸUB" pitchFamily="50" charset="-128"/>
                <a:ea typeface="HGP創英角ｺﾞｼｯｸUB" pitchFamily="50" charset="-128"/>
              </a:rPr>
              <a:t>JSP</a:t>
            </a:r>
            <a:r>
              <a:rPr lang="ja-JP" altLang="en-US" sz="1800" kern="0" dirty="0" smtClean="0">
                <a:latin typeface="HGP創英角ｺﾞｼｯｸUB" pitchFamily="50" charset="-128"/>
                <a:ea typeface="HGP創英角ｺﾞｼｯｸUB" pitchFamily="50" charset="-128"/>
              </a:rPr>
              <a:t>に引き渡される。（つまり自動的に</a:t>
            </a:r>
            <a:r>
              <a:rPr lang="en-US" altLang="ja-JP" sz="1800" kern="0" dirty="0" err="1" smtClean="0">
                <a:latin typeface="HGP創英角ｺﾞｼｯｸUB" pitchFamily="50" charset="-128"/>
                <a:ea typeface="HGP創英角ｺﾞｼｯｸUB" pitchFamily="50" charset="-128"/>
              </a:rPr>
              <a:t>HttpServletReqest</a:t>
            </a:r>
            <a:r>
              <a:rPr lang="ja-JP" altLang="en-US" sz="1800" kern="0" dirty="0" smtClean="0">
                <a:latin typeface="HGP創英角ｺﾞｼｯｸUB" pitchFamily="50" charset="-128"/>
                <a:ea typeface="HGP創英角ｺﾞｼｯｸUB" pitchFamily="50" charset="-128"/>
              </a:rPr>
              <a:t>に設定される）</a:t>
            </a:r>
            <a:endParaRPr lang="en-US" altLang="ja-JP" sz="1800" kern="0" dirty="0" smtClean="0">
              <a:latin typeface="HGP創英角ｺﾞｼｯｸUB" pitchFamily="50" charset="-128"/>
              <a:ea typeface="HGP創英角ｺﾞｼｯｸUB" pitchFamily="50" charset="-128"/>
            </a:endParaRPr>
          </a:p>
        </p:txBody>
      </p:sp>
      <p:sp>
        <p:nvSpPr>
          <p:cNvPr id="8" name="正方形/長方形 7"/>
          <p:cNvSpPr/>
          <p:nvPr/>
        </p:nvSpPr>
        <p:spPr>
          <a:xfrm>
            <a:off x="4802158" y="2276872"/>
            <a:ext cx="4060855" cy="84955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Model</a:t>
            </a:r>
            <a:r>
              <a:rPr kumimoji="1" lang="ja-JP" altLang="en-US" sz="1400" dirty="0" smtClean="0">
                <a:latin typeface="HGP創英角ｺﾞｼｯｸUB" panose="020B0900000000000000" pitchFamily="50" charset="-128"/>
                <a:ea typeface="HGP創英角ｺﾞｼｯｸUB" panose="020B0900000000000000" pitchFamily="50" charset="-128"/>
              </a:rPr>
              <a:t> から </a:t>
            </a:r>
            <a:r>
              <a:rPr kumimoji="1" lang="en-US" altLang="ja-JP" sz="1400" dirty="0" smtClean="0">
                <a:latin typeface="HGP創英角ｺﾞｼｯｸUB" panose="020B0900000000000000" pitchFamily="50" charset="-128"/>
                <a:ea typeface="HGP創英角ｺﾞｼｯｸUB" panose="020B0900000000000000" pitchFamily="50" charset="-128"/>
              </a:rPr>
              <a:t>Domain</a:t>
            </a:r>
            <a:r>
              <a:rPr kumimoji="1" lang="ja-JP" altLang="en-US" sz="1400" dirty="0" smtClean="0">
                <a:latin typeface="HGP創英角ｺﾞｼｯｸUB" panose="020B0900000000000000" pitchFamily="50" charset="-128"/>
                <a:ea typeface="HGP創英角ｺﾞｼｯｸUB" panose="020B0900000000000000" pitchFamily="50" charset="-128"/>
              </a:rPr>
              <a:t> オブジェクトを取り出す。</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smtClean="0">
                <a:latin typeface="HGP創英角ｺﾞｼｯｸUB" panose="020B0900000000000000" pitchFamily="50" charset="-128"/>
                <a:ea typeface="HGP創英角ｺﾞｼｯｸUB" panose="020B0900000000000000" pitchFamily="50" charset="-128"/>
              </a:rPr>
              <a:t>左記の場合、</a:t>
            </a:r>
            <a:r>
              <a:rPr lang="en-US" altLang="ja-JP" sz="1400" dirty="0" smtClean="0">
                <a:latin typeface="HGP創英角ｺﾞｼｯｸUB" panose="020B0900000000000000" pitchFamily="50" charset="-128"/>
                <a:ea typeface="HGP創英角ｺﾞｼｯｸUB" panose="020B0900000000000000" pitchFamily="50" charset="-128"/>
              </a:rPr>
              <a:t>”books”</a:t>
            </a:r>
            <a:r>
              <a:rPr lang="ja-JP" altLang="en-US" sz="1400" dirty="0" smtClean="0">
                <a:latin typeface="HGP創英角ｺﾞｼｯｸUB" panose="020B0900000000000000" pitchFamily="50" charset="-128"/>
                <a:ea typeface="HGP創英角ｺﾞｼｯｸUB" panose="020B0900000000000000" pitchFamily="50" charset="-128"/>
              </a:rPr>
              <a:t>という名前でアクセスしている。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9" name="直線矢印コネクタ 8"/>
          <p:cNvCxnSpPr>
            <a:stCxn id="8" idx="1"/>
          </p:cNvCxnSpPr>
          <p:nvPr/>
        </p:nvCxnSpPr>
        <p:spPr bwMode="auto">
          <a:xfrm flipH="1">
            <a:off x="2843808" y="2701652"/>
            <a:ext cx="1958350" cy="951507"/>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2" name="正方形/長方形 11"/>
          <p:cNvSpPr/>
          <p:nvPr/>
        </p:nvSpPr>
        <p:spPr>
          <a:xfrm>
            <a:off x="4802157" y="4050412"/>
            <a:ext cx="4060855" cy="1330939"/>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Books</a:t>
            </a:r>
            <a:r>
              <a:rPr kumimoji="1" lang="ja-JP" altLang="en-US" sz="1400" dirty="0" smtClean="0">
                <a:latin typeface="HGP創英角ｺﾞｼｯｸUB" panose="020B0900000000000000" pitchFamily="50" charset="-128"/>
                <a:ea typeface="HGP創英角ｺﾞｼｯｸUB" panose="020B0900000000000000" pitchFamily="50" charset="-128"/>
              </a:rPr>
              <a:t>は、</a:t>
            </a:r>
            <a:r>
              <a:rPr kumimoji="1" lang="en-US" altLang="ja-JP" sz="1400" dirty="0" smtClean="0">
                <a:latin typeface="HGP創英角ｺﾞｼｯｸUB" panose="020B0900000000000000" pitchFamily="50" charset="-128"/>
                <a:ea typeface="HGP創英角ｺﾞｼｯｸUB" panose="020B0900000000000000" pitchFamily="50" charset="-128"/>
              </a:rPr>
              <a:t>List</a:t>
            </a:r>
            <a:r>
              <a:rPr kumimoji="1" lang="ja-JP" altLang="en-US" sz="1400" dirty="0" smtClean="0">
                <a:latin typeface="HGP創英角ｺﾞｼｯｸUB" panose="020B0900000000000000" pitchFamily="50" charset="-128"/>
                <a:ea typeface="HGP創英角ｺﾞｼｯｸUB" panose="020B0900000000000000" pitchFamily="50" charset="-128"/>
              </a:rPr>
              <a:t>型なので、一要素ずつ</a:t>
            </a:r>
            <a:r>
              <a:rPr kumimoji="1" lang="en-US" altLang="ja-JP" sz="1400" dirty="0" smtClean="0">
                <a:latin typeface="HGP創英角ｺﾞｼｯｸUB" panose="020B0900000000000000" pitchFamily="50" charset="-128"/>
                <a:ea typeface="HGP創英角ｺﾞｼｯｸUB" panose="020B0900000000000000" pitchFamily="50" charset="-128"/>
              </a:rPr>
              <a:t>book</a:t>
            </a:r>
            <a:r>
              <a:rPr kumimoji="1" lang="ja-JP" altLang="en-US" sz="1400" dirty="0" smtClean="0">
                <a:latin typeface="HGP創英角ｺﾞｼｯｸUB" panose="020B0900000000000000" pitchFamily="50" charset="-128"/>
                <a:ea typeface="HGP創英角ｺﾞｼｯｸUB" panose="020B0900000000000000" pitchFamily="50" charset="-128"/>
              </a:rPr>
              <a:t>ドメインオブジェクトを取り出し </a:t>
            </a:r>
            <a:r>
              <a:rPr kumimoji="1" lang="en-US" altLang="ja-JP" sz="1400" dirty="0" smtClean="0">
                <a:latin typeface="HGP創英角ｺﾞｼｯｸUB" panose="020B0900000000000000" pitchFamily="50" charset="-128"/>
                <a:ea typeface="HGP創英角ｺﾞｼｯｸUB" panose="020B0900000000000000" pitchFamily="50" charset="-128"/>
              </a:rPr>
              <a:t>“book”</a:t>
            </a:r>
            <a:r>
              <a:rPr kumimoji="1" lang="ja-JP" altLang="en-US" sz="1400" dirty="0" smtClean="0">
                <a:latin typeface="HGP創英角ｺﾞｼｯｸUB" panose="020B0900000000000000" pitchFamily="50" charset="-128"/>
                <a:ea typeface="HGP創英角ｺﾞｼｯｸUB" panose="020B0900000000000000" pitchFamily="50" charset="-128"/>
              </a:rPr>
              <a:t> という変数に格納しながら、要素が無くなるまでループしている。</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endParaRPr lang="en-US" altLang="ja-JP" sz="1400" dirty="0">
              <a:latin typeface="HGP創英角ｺﾞｼｯｸUB" panose="020B0900000000000000" pitchFamily="50" charset="-128"/>
              <a:ea typeface="HGP創英角ｺﾞｼｯｸUB" panose="020B0900000000000000" pitchFamily="50" charset="-128"/>
            </a:endParaRPr>
          </a:p>
          <a:p>
            <a:r>
              <a:rPr lang="en-US" altLang="ja-JP" sz="1400" dirty="0">
                <a:latin typeface="HGP創英角ｺﾞｼｯｸUB" panose="020B0900000000000000" pitchFamily="50" charset="-128"/>
                <a:ea typeface="HGP創英角ｺﾞｼｯｸUB" panose="020B0900000000000000" pitchFamily="50" charset="-128"/>
              </a:rPr>
              <a:t>JSTL</a:t>
            </a:r>
            <a:r>
              <a:rPr lang="ja-JP" altLang="en-US" sz="1400" dirty="0">
                <a:latin typeface="HGP創英角ｺﾞｼｯｸUB" panose="020B0900000000000000" pitchFamily="50" charset="-128"/>
                <a:ea typeface="HGP創英角ｺﾞｼｯｸUB" panose="020B0900000000000000" pitchFamily="50" charset="-128"/>
              </a:rPr>
              <a:t>のループ</a:t>
            </a:r>
            <a:r>
              <a:rPr lang="ja-JP" altLang="en-US" sz="1400" dirty="0" smtClean="0">
                <a:latin typeface="HGP創英角ｺﾞｼｯｸUB" panose="020B0900000000000000" pitchFamily="50" charset="-128"/>
                <a:ea typeface="HGP創英角ｺﾞｼｯｸUB" panose="020B0900000000000000" pitchFamily="50" charset="-128"/>
              </a:rPr>
              <a:t>方法等は</a:t>
            </a:r>
            <a:r>
              <a:rPr lang="ja-JP" altLang="en-US" sz="1400" dirty="0">
                <a:latin typeface="HGP創英角ｺﾞｼｯｸUB" panose="020B0900000000000000" pitchFamily="50" charset="-128"/>
                <a:ea typeface="HGP創英角ｺﾞｼｯｸUB" panose="020B0900000000000000" pitchFamily="50" charset="-128"/>
              </a:rPr>
              <a:t>、別途学習の</a:t>
            </a:r>
            <a:r>
              <a:rPr lang="ja-JP" altLang="en-US" sz="1400" dirty="0" smtClean="0">
                <a:latin typeface="HGP創英角ｺﾞｼｯｸUB" panose="020B0900000000000000" pitchFamily="50" charset="-128"/>
                <a:ea typeface="HGP創英角ｺﾞｼｯｸUB" panose="020B0900000000000000" pitchFamily="50" charset="-128"/>
              </a:rPr>
              <a:t>こと。</a:t>
            </a:r>
            <a:endParaRPr kumimoji="1" lang="en-US" altLang="ja-JP" sz="1400" dirty="0" smtClean="0">
              <a:latin typeface="HGP創英角ｺﾞｼｯｸUB" panose="020B0900000000000000" pitchFamily="50" charset="-128"/>
              <a:ea typeface="HGP創英角ｺﾞｼｯｸUB" panose="020B0900000000000000" pitchFamily="50" charset="-128"/>
            </a:endParaRPr>
          </a:p>
        </p:txBody>
      </p:sp>
      <p:sp>
        <p:nvSpPr>
          <p:cNvPr id="13" name="右中かっこ 12"/>
          <p:cNvSpPr/>
          <p:nvPr/>
        </p:nvSpPr>
        <p:spPr bwMode="auto">
          <a:xfrm>
            <a:off x="4277738" y="3653159"/>
            <a:ext cx="436122" cy="1728192"/>
          </a:xfrm>
          <a:prstGeom prst="rightBrace">
            <a:avLst/>
          </a:prstGeom>
          <a:noFill/>
          <a:ln w="9525"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768912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1</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en-US" altLang="ja-JP" sz="66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66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6600" dirty="0" smtClean="0">
                <a:solidFill>
                  <a:schemeClr val="bg1"/>
                </a:solidFill>
                <a:latin typeface="HGP創英角ｺﾞｼｯｸUB" panose="020B0900000000000000" pitchFamily="50" charset="-128"/>
                <a:ea typeface="HGP創英角ｺﾞｼｯｸUB" panose="020B0900000000000000" pitchFamily="50" charset="-128"/>
              </a:rPr>
              <a:t>Framework</a:t>
            </a:r>
          </a:p>
        </p:txBody>
      </p:sp>
    </p:spTree>
    <p:extLst>
      <p:ext uri="{BB962C8B-B14F-4D97-AF65-F5344CB8AC3E}">
        <p14:creationId xmlns:p14="http://schemas.microsoft.com/office/powerpoint/2010/main" val="1496975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19</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smtClean="0">
                <a:latin typeface="HGP創英角ｺﾞｼｯｸUB" pitchFamily="50" charset="-128"/>
                <a:ea typeface="HGP創英角ｺﾞｼｯｸUB" pitchFamily="50" charset="-128"/>
              </a:rPr>
              <a:t>Spring</a:t>
            </a:r>
            <a:r>
              <a:rPr lang="ja-JP" altLang="en-US" sz="3600" dirty="0" smtClean="0">
                <a:latin typeface="HGP創英角ｺﾞｼｯｸUB" pitchFamily="50" charset="-128"/>
                <a:ea typeface="HGP創英角ｺﾞｼｯｸUB" pitchFamily="50" charset="-128"/>
              </a:rPr>
              <a:t> </a:t>
            </a:r>
            <a:r>
              <a:rPr lang="en-US" altLang="ja-JP" sz="3600" dirty="0">
                <a:latin typeface="HGP創英角ｺﾞｼｯｸUB" pitchFamily="50" charset="-128"/>
                <a:ea typeface="HGP創英角ｺﾞｼｯｸUB" pitchFamily="50" charset="-128"/>
              </a:rPr>
              <a:t>F</a:t>
            </a:r>
            <a:r>
              <a:rPr lang="en-US" altLang="ja-JP" sz="3600" dirty="0" smtClean="0">
                <a:latin typeface="HGP創英角ｺﾞｼｯｸUB" pitchFamily="50" charset="-128"/>
                <a:ea typeface="HGP創英角ｺﾞｼｯｸUB" pitchFamily="50" charset="-128"/>
              </a:rPr>
              <a:t>orm</a:t>
            </a:r>
            <a:r>
              <a:rPr lang="ja-JP" altLang="en-US" sz="3600" dirty="0" smtClean="0">
                <a:latin typeface="HGP創英角ｺﾞｼｯｸUB" pitchFamily="50" charset="-128"/>
                <a:ea typeface="HGP創英角ｺﾞｼｯｸUB" pitchFamily="50" charset="-128"/>
              </a:rPr>
              <a:t> タグ による入力フォーム</a:t>
            </a:r>
            <a:endParaRPr lang="en-US" altLang="ja-JP"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319087" y="715893"/>
            <a:ext cx="8353425" cy="43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Spring</a:t>
            </a:r>
            <a:r>
              <a:rPr lang="ja-JP" altLang="en-US" sz="1800" kern="0" dirty="0" smtClean="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Form</a:t>
            </a:r>
            <a:r>
              <a:rPr lang="ja-JP" altLang="en-US" sz="1800" kern="0" dirty="0" smtClean="0">
                <a:latin typeface="HGP創英角ｺﾞｼｯｸUB" pitchFamily="50" charset="-128"/>
                <a:ea typeface="HGP創英角ｺﾞｼｯｸUB" pitchFamily="50" charset="-128"/>
              </a:rPr>
              <a:t> タグライブラリを使えば、</a:t>
            </a:r>
            <a:r>
              <a:rPr lang="en-US" altLang="ja-JP" sz="1800" kern="0" dirty="0" smtClean="0">
                <a:latin typeface="HGP創英角ｺﾞｼｯｸUB" pitchFamily="50" charset="-128"/>
                <a:ea typeface="HGP創英角ｺﾞｼｯｸUB" pitchFamily="50" charset="-128"/>
              </a:rPr>
              <a:t>HTML</a:t>
            </a:r>
            <a:r>
              <a:rPr lang="ja-JP" altLang="en-US" sz="1800" kern="0" dirty="0" smtClean="0">
                <a:latin typeface="HGP創英角ｺﾞｼｯｸUB" pitchFamily="50" charset="-128"/>
                <a:ea typeface="HGP創英角ｺﾞｼｯｸUB" pitchFamily="50" charset="-128"/>
              </a:rPr>
              <a:t>フォームの記述が楽になる。</a:t>
            </a:r>
            <a:endParaRPr lang="en-US" altLang="ja-JP" sz="1800" kern="0" dirty="0" smtClean="0">
              <a:latin typeface="HGP創英角ｺﾞｼｯｸUB" pitchFamily="50" charset="-128"/>
              <a:ea typeface="HGP創英角ｺﾞｼｯｸUB" pitchFamily="50" charset="-128"/>
            </a:endParaRPr>
          </a:p>
        </p:txBody>
      </p:sp>
      <p:sp>
        <p:nvSpPr>
          <p:cNvPr id="6" name="正方形/長方形 5"/>
          <p:cNvSpPr/>
          <p:nvPr/>
        </p:nvSpPr>
        <p:spPr bwMode="auto">
          <a:xfrm>
            <a:off x="395536" y="1157096"/>
            <a:ext cx="6955673" cy="5122328"/>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en-US" altLang="ja-JP" sz="1400" dirty="0" smtClean="0">
                <a:solidFill>
                  <a:srgbClr val="C00000"/>
                </a:solidFill>
                <a:latin typeface="+mn-ea"/>
              </a:rPr>
              <a:t>&lt;%@ </a:t>
            </a:r>
            <a:r>
              <a:rPr lang="en-US" altLang="ja-JP" sz="1400" dirty="0" err="1">
                <a:solidFill>
                  <a:srgbClr val="C00000"/>
                </a:solidFill>
                <a:latin typeface="+mn-ea"/>
              </a:rPr>
              <a:t>taglib</a:t>
            </a:r>
            <a:r>
              <a:rPr lang="en-US" altLang="ja-JP" sz="1400" dirty="0">
                <a:solidFill>
                  <a:srgbClr val="C00000"/>
                </a:solidFill>
                <a:latin typeface="+mn-ea"/>
              </a:rPr>
              <a:t> </a:t>
            </a:r>
            <a:r>
              <a:rPr lang="en-US" altLang="ja-JP" sz="1400" dirty="0" err="1">
                <a:solidFill>
                  <a:srgbClr val="C00000"/>
                </a:solidFill>
                <a:latin typeface="+mn-ea"/>
              </a:rPr>
              <a:t>uri</a:t>
            </a:r>
            <a:r>
              <a:rPr lang="en-US" altLang="ja-JP" sz="1400" dirty="0">
                <a:solidFill>
                  <a:srgbClr val="C00000"/>
                </a:solidFill>
                <a:latin typeface="+mn-ea"/>
              </a:rPr>
              <a:t>="http://www.springframework.org/tags/form" prefix="form" %&gt;</a:t>
            </a:r>
          </a:p>
          <a:p>
            <a:pPr defTabSz="360000"/>
            <a:r>
              <a:rPr lang="en-US" altLang="ja-JP" sz="1400" dirty="0">
                <a:solidFill>
                  <a:schemeClr val="tx1"/>
                </a:solidFill>
                <a:latin typeface="+mn-ea"/>
              </a:rPr>
              <a:t>&lt;%@ page </a:t>
            </a:r>
            <a:r>
              <a:rPr lang="en-US" altLang="ja-JP" sz="1400" dirty="0" err="1">
                <a:solidFill>
                  <a:schemeClr val="tx1"/>
                </a:solidFill>
                <a:latin typeface="+mn-ea"/>
              </a:rPr>
              <a:t>contentType</a:t>
            </a:r>
            <a:r>
              <a:rPr lang="en-US" altLang="ja-JP" sz="1400" dirty="0">
                <a:solidFill>
                  <a:schemeClr val="tx1"/>
                </a:solidFill>
                <a:latin typeface="+mn-ea"/>
              </a:rPr>
              <a:t>="text/html; charset=UTF-8" </a:t>
            </a:r>
            <a:r>
              <a:rPr lang="en-US" altLang="ja-JP" sz="1400" dirty="0" err="1">
                <a:solidFill>
                  <a:schemeClr val="tx1"/>
                </a:solidFill>
                <a:latin typeface="+mn-ea"/>
              </a:rPr>
              <a:t>pageEncoding</a:t>
            </a:r>
            <a:r>
              <a:rPr lang="en-US" altLang="ja-JP" sz="1400" dirty="0">
                <a:solidFill>
                  <a:schemeClr val="tx1"/>
                </a:solidFill>
                <a:latin typeface="+mn-ea"/>
              </a:rPr>
              <a:t>="UTF-8" %&gt;</a:t>
            </a:r>
          </a:p>
          <a:p>
            <a:pPr defTabSz="360000"/>
            <a:r>
              <a:rPr lang="en-US" altLang="ja-JP" sz="1400" dirty="0" smtClean="0">
                <a:solidFill>
                  <a:schemeClr val="tx1"/>
                </a:solidFill>
                <a:latin typeface="+mn-ea"/>
              </a:rPr>
              <a:t>&lt;</a:t>
            </a:r>
            <a:r>
              <a:rPr lang="en-US" altLang="ja-JP" sz="1400" dirty="0">
                <a:solidFill>
                  <a:schemeClr val="tx1"/>
                </a:solidFill>
                <a:latin typeface="+mn-ea"/>
              </a:rPr>
              <a:t>html&gt;</a:t>
            </a:r>
          </a:p>
          <a:p>
            <a:pPr defTabSz="360000"/>
            <a:r>
              <a:rPr lang="en-US" altLang="ja-JP" sz="1400" dirty="0">
                <a:solidFill>
                  <a:schemeClr val="tx1"/>
                </a:solidFill>
                <a:latin typeface="+mn-ea"/>
              </a:rPr>
              <a:t>&lt;head</a:t>
            </a:r>
            <a:r>
              <a:rPr lang="en-US" altLang="ja-JP" sz="1400" dirty="0" smtClean="0">
                <a:solidFill>
                  <a:schemeClr val="tx1"/>
                </a:solidFill>
                <a:latin typeface="+mn-ea"/>
              </a:rPr>
              <a:t>&gt;&lt;</a:t>
            </a:r>
            <a:r>
              <a:rPr lang="en-US" altLang="ja-JP" sz="1400" dirty="0">
                <a:solidFill>
                  <a:schemeClr val="tx1"/>
                </a:solidFill>
                <a:latin typeface="+mn-ea"/>
              </a:rPr>
              <a:t>title&gt;</a:t>
            </a:r>
            <a:r>
              <a:rPr lang="ja-JP" altLang="en-US" sz="1400" dirty="0">
                <a:solidFill>
                  <a:schemeClr val="tx1"/>
                </a:solidFill>
                <a:latin typeface="+mn-ea"/>
              </a:rPr>
              <a:t>書籍登録画面</a:t>
            </a:r>
            <a:r>
              <a:rPr lang="en-US" altLang="ja-JP" sz="1400" dirty="0">
                <a:solidFill>
                  <a:schemeClr val="tx1"/>
                </a:solidFill>
                <a:latin typeface="+mn-ea"/>
              </a:rPr>
              <a:t>&lt;/title</a:t>
            </a:r>
            <a:r>
              <a:rPr lang="en-US" altLang="ja-JP" sz="1400" dirty="0" smtClean="0">
                <a:solidFill>
                  <a:schemeClr val="tx1"/>
                </a:solidFill>
                <a:latin typeface="+mn-ea"/>
              </a:rPr>
              <a:t>&gt;&lt;/</a:t>
            </a:r>
            <a:r>
              <a:rPr lang="en-US" altLang="ja-JP" sz="1400" dirty="0">
                <a:solidFill>
                  <a:schemeClr val="tx1"/>
                </a:solidFill>
                <a:latin typeface="+mn-ea"/>
              </a:rPr>
              <a:t>head&gt;</a:t>
            </a:r>
          </a:p>
          <a:p>
            <a:pPr defTabSz="360000"/>
            <a:r>
              <a:rPr lang="en-US" altLang="ja-JP" sz="1400" dirty="0">
                <a:solidFill>
                  <a:schemeClr val="tx1"/>
                </a:solidFill>
                <a:latin typeface="+mn-ea"/>
              </a:rPr>
              <a:t>&lt;body&gt;</a:t>
            </a:r>
          </a:p>
          <a:p>
            <a:pPr defTabSz="360000"/>
            <a:r>
              <a:rPr lang="en-US" altLang="ja-JP" sz="1400" dirty="0">
                <a:solidFill>
                  <a:schemeClr val="tx1"/>
                </a:solidFill>
                <a:latin typeface="+mn-ea"/>
              </a:rPr>
              <a:t>&lt;h1&gt;</a:t>
            </a:r>
            <a:r>
              <a:rPr lang="ja-JP" altLang="en-US" sz="1400" dirty="0">
                <a:solidFill>
                  <a:schemeClr val="tx1"/>
                </a:solidFill>
                <a:latin typeface="+mn-ea"/>
              </a:rPr>
              <a:t>書籍登録画面</a:t>
            </a:r>
            <a:r>
              <a:rPr lang="en-US" altLang="ja-JP" sz="1400" dirty="0">
                <a:solidFill>
                  <a:schemeClr val="tx1"/>
                </a:solidFill>
                <a:latin typeface="+mn-ea"/>
              </a:rPr>
              <a:t>&lt;/h1&gt;</a:t>
            </a:r>
          </a:p>
          <a:p>
            <a:pPr defTabSz="360000"/>
            <a:endParaRPr lang="en-US" altLang="ja-JP" sz="1400" dirty="0" smtClean="0">
              <a:solidFill>
                <a:schemeClr val="tx1"/>
              </a:solidFill>
              <a:latin typeface="+mn-ea"/>
            </a:endParaRPr>
          </a:p>
          <a:p>
            <a:pPr defTabSz="360000"/>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form:form</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action="</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addbook</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method="POST" </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modelAttribute</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a:solidFill>
                  <a:schemeClr val="tx1"/>
                </a:solidFill>
                <a:latin typeface="+mn-ea"/>
              </a:rPr>
              <a:t>table</a:t>
            </a:r>
            <a:r>
              <a:rPr lang="en-US" altLang="ja-JP" sz="1400" dirty="0" smtClean="0">
                <a:solidFill>
                  <a:schemeClr val="tx1"/>
                </a:solidFill>
                <a:latin typeface="+mn-ea"/>
              </a:rPr>
              <a:t>&gt;&lt;</a:t>
            </a:r>
            <a:r>
              <a:rPr lang="en-US" altLang="ja-JP" sz="1400" dirty="0" err="1">
                <a:solidFill>
                  <a:schemeClr val="tx1"/>
                </a:solidFill>
                <a:latin typeface="+mn-ea"/>
              </a:rPr>
              <a:t>tr</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&gt;ISBN</a:t>
            </a:r>
            <a:r>
              <a:rPr lang="ja-JP" altLang="en-US" sz="1400" dirty="0">
                <a:solidFill>
                  <a:schemeClr val="tx1"/>
                </a:solidFill>
                <a:latin typeface="+mn-ea"/>
              </a:rPr>
              <a:t>コード</a:t>
            </a:r>
            <a:r>
              <a:rPr lang="en-US" altLang="ja-JP" sz="1400" dirty="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a:solidFill>
                  <a:schemeClr val="tx1"/>
                </a:solidFill>
                <a:latin typeface="+mn-ea"/>
              </a:rPr>
              <a:t>td&gt;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form:input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path="</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isbn</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"/&gt;</a:t>
            </a:r>
            <a:r>
              <a:rPr lang="en-US" altLang="ja-JP" sz="1400" dirty="0">
                <a:solidFill>
                  <a:schemeClr val="tx1"/>
                </a:solidFill>
                <a:latin typeface="+mn-ea"/>
              </a:rPr>
              <a:t>&lt;/td&gt;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tr</a:t>
            </a:r>
            <a:r>
              <a:rPr lang="en-US" altLang="ja-JP" sz="1400" dirty="0">
                <a:solidFill>
                  <a:schemeClr val="tx1"/>
                </a:solidFill>
                <a:latin typeface="+mn-ea"/>
              </a:rPr>
              <a:t>&gt;&lt;</a:t>
            </a:r>
            <a:r>
              <a:rPr lang="en-US" altLang="ja-JP" sz="1400" dirty="0" err="1">
                <a:solidFill>
                  <a:schemeClr val="tx1"/>
                </a:solidFill>
                <a:latin typeface="+mn-ea"/>
              </a:rPr>
              <a:t>tr</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a:t>
            </a:r>
            <a:r>
              <a:rPr lang="ja-JP" altLang="en-US" sz="1400" dirty="0">
                <a:solidFill>
                  <a:schemeClr val="tx1"/>
                </a:solidFill>
                <a:latin typeface="+mn-ea"/>
              </a:rPr>
              <a:t>書籍名</a:t>
            </a:r>
            <a:r>
              <a:rPr lang="en-US" altLang="ja-JP" sz="1400" dirty="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a:solidFill>
                  <a:schemeClr val="tx1"/>
                </a:solidFill>
                <a:latin typeface="+mn-ea"/>
              </a:rPr>
              <a:t>td&gt;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form:input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path="name"/&gt;</a:t>
            </a:r>
            <a:r>
              <a:rPr lang="en-US" altLang="ja-JP" sz="1400" dirty="0">
                <a:solidFill>
                  <a:schemeClr val="tx1"/>
                </a:solidFill>
                <a:latin typeface="+mn-ea"/>
              </a:rPr>
              <a:t>&lt;/td&gt;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tr</a:t>
            </a:r>
            <a:r>
              <a:rPr lang="en-US" altLang="ja-JP" sz="1400" dirty="0">
                <a:solidFill>
                  <a:schemeClr val="tx1"/>
                </a:solidFill>
                <a:latin typeface="+mn-ea"/>
              </a:rPr>
              <a:t>&gt;&lt;</a:t>
            </a:r>
            <a:r>
              <a:rPr lang="en-US" altLang="ja-JP" sz="1400" dirty="0" err="1">
                <a:solidFill>
                  <a:schemeClr val="tx1"/>
                </a:solidFill>
                <a:latin typeface="+mn-ea"/>
              </a:rPr>
              <a:t>tr</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a:t>
            </a:r>
            <a:r>
              <a:rPr lang="ja-JP" altLang="en-US" sz="1400" dirty="0">
                <a:solidFill>
                  <a:schemeClr val="tx1"/>
                </a:solidFill>
                <a:latin typeface="+mn-ea"/>
              </a:rPr>
              <a:t>価格</a:t>
            </a:r>
            <a:r>
              <a:rPr lang="en-US" altLang="ja-JP" sz="1400" dirty="0">
                <a:solidFill>
                  <a:schemeClr val="tx1"/>
                </a:solidFill>
                <a:latin typeface="+mn-ea"/>
              </a:rPr>
              <a:t>&lt;/</a:t>
            </a:r>
            <a:r>
              <a:rPr lang="en-US" altLang="ja-JP" sz="1400" dirty="0" err="1">
                <a:solidFill>
                  <a:schemeClr val="tx1"/>
                </a:solidFill>
                <a:latin typeface="+mn-ea"/>
              </a:rPr>
              <a:t>th</a:t>
            </a:r>
            <a:r>
              <a:rPr lang="en-US" altLang="ja-JP" sz="1400" dirty="0">
                <a:solidFill>
                  <a:schemeClr val="tx1"/>
                </a:solidFill>
                <a:latin typeface="+mn-ea"/>
              </a:rPr>
              <a:t>&gt;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a:solidFill>
                  <a:schemeClr val="tx1"/>
                </a:solidFill>
                <a:latin typeface="+mn-ea"/>
              </a:rPr>
              <a:t>td&gt;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form:input</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path="price"/&gt;</a:t>
            </a:r>
            <a:r>
              <a:rPr lang="en-US" altLang="ja-JP" sz="1400" dirty="0">
                <a:solidFill>
                  <a:schemeClr val="tx1"/>
                </a:solidFill>
                <a:latin typeface="+mn-ea"/>
              </a:rPr>
              <a:t>&lt;/td&gt;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a:t>
            </a:r>
            <a:r>
              <a:rPr lang="en-US" altLang="ja-JP" sz="1400" dirty="0" err="1">
                <a:solidFill>
                  <a:schemeClr val="tx1"/>
                </a:solidFill>
                <a:latin typeface="+mn-ea"/>
              </a:rPr>
              <a:t>tr</a:t>
            </a:r>
            <a:r>
              <a:rPr lang="en-US" altLang="ja-JP" sz="1400" dirty="0" smtClean="0">
                <a:solidFill>
                  <a:schemeClr val="tx1"/>
                </a:solidFill>
                <a:latin typeface="+mn-ea"/>
              </a:rPr>
              <a:t>&gt;&lt;/</a:t>
            </a:r>
            <a:r>
              <a:rPr lang="en-US" altLang="ja-JP" sz="1400" dirty="0">
                <a:solidFill>
                  <a:schemeClr val="tx1"/>
                </a:solidFill>
                <a:latin typeface="+mn-ea"/>
              </a:rPr>
              <a:t>table&gt;</a:t>
            </a:r>
          </a:p>
          <a:p>
            <a:pPr defTabSz="360000"/>
            <a:r>
              <a:rPr lang="ja-JP" altLang="en-US" sz="1400" dirty="0" smtClean="0">
                <a:solidFill>
                  <a:schemeClr val="tx1"/>
                </a:solidFill>
                <a:latin typeface="+mn-ea"/>
              </a:rPr>
              <a:t>  </a:t>
            </a:r>
            <a:r>
              <a:rPr lang="en-US" altLang="ja-JP" sz="1400" dirty="0" smtClean="0">
                <a:solidFill>
                  <a:schemeClr val="tx1"/>
                </a:solidFill>
                <a:latin typeface="+mn-ea"/>
              </a:rPr>
              <a:t>&lt;input </a:t>
            </a:r>
            <a:r>
              <a:rPr lang="en-US" altLang="ja-JP" sz="1400" dirty="0">
                <a:solidFill>
                  <a:schemeClr val="tx1"/>
                </a:solidFill>
                <a:latin typeface="+mn-ea"/>
              </a:rPr>
              <a:t>type="submit" value="</a:t>
            </a:r>
            <a:r>
              <a:rPr lang="ja-JP" altLang="en-US" sz="1400" dirty="0">
                <a:solidFill>
                  <a:schemeClr val="tx1"/>
                </a:solidFill>
                <a:latin typeface="+mn-ea"/>
              </a:rPr>
              <a:t>登録</a:t>
            </a:r>
            <a:r>
              <a:rPr lang="en-US" altLang="ja-JP" sz="1400" dirty="0">
                <a:solidFill>
                  <a:schemeClr val="tx1"/>
                </a:solidFill>
                <a:latin typeface="+mn-ea"/>
              </a:rPr>
              <a:t>" /&gt;</a:t>
            </a:r>
          </a:p>
          <a:p>
            <a:pPr defTabSz="360000"/>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form:form</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&gt;</a:t>
            </a:r>
          </a:p>
          <a:p>
            <a:pPr defTabSz="360000"/>
            <a:endParaRPr lang="en-US" altLang="ja-JP" sz="1400" dirty="0" smtClean="0">
              <a:solidFill>
                <a:schemeClr val="tx1"/>
              </a:solidFill>
              <a:latin typeface="+mn-ea"/>
            </a:endParaRPr>
          </a:p>
          <a:p>
            <a:pPr defTabSz="360000"/>
            <a:r>
              <a:rPr lang="en-US" altLang="ja-JP" sz="1400" dirty="0" smtClean="0">
                <a:solidFill>
                  <a:schemeClr val="tx1"/>
                </a:solidFill>
                <a:latin typeface="+mn-ea"/>
              </a:rPr>
              <a:t>&lt;/</a:t>
            </a:r>
            <a:r>
              <a:rPr lang="en-US" altLang="ja-JP" sz="1400" dirty="0">
                <a:solidFill>
                  <a:schemeClr val="tx1"/>
                </a:solidFill>
                <a:latin typeface="+mn-ea"/>
              </a:rPr>
              <a:t>body&gt;</a:t>
            </a:r>
          </a:p>
          <a:p>
            <a:pPr defTabSz="360000"/>
            <a:r>
              <a:rPr lang="en-US" altLang="ja-JP" sz="1400" dirty="0">
                <a:solidFill>
                  <a:schemeClr val="tx1"/>
                </a:solidFill>
                <a:latin typeface="+mn-ea"/>
              </a:rPr>
              <a:t>&lt;/html</a:t>
            </a:r>
            <a:r>
              <a:rPr lang="en-US" altLang="ja-JP" sz="1400" dirty="0" smtClean="0">
                <a:solidFill>
                  <a:schemeClr val="tx1"/>
                </a:solidFill>
                <a:latin typeface="+mn-ea"/>
              </a:rPr>
              <a:t>&gt;</a:t>
            </a:r>
            <a:endParaRPr lang="en-US" altLang="ja-JP" sz="1400" dirty="0">
              <a:solidFill>
                <a:schemeClr val="tx1"/>
              </a:solidFill>
              <a:latin typeface="+mn-ea"/>
            </a:endParaRPr>
          </a:p>
        </p:txBody>
      </p:sp>
      <p:sp>
        <p:nvSpPr>
          <p:cNvPr id="7" name="正方形/長方形 6"/>
          <p:cNvSpPr/>
          <p:nvPr/>
        </p:nvSpPr>
        <p:spPr>
          <a:xfrm>
            <a:off x="6372200" y="1836956"/>
            <a:ext cx="2490813" cy="144825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Model</a:t>
            </a:r>
            <a:r>
              <a:rPr kumimoji="1" lang="ja-JP" altLang="en-US" sz="1400" dirty="0" smtClean="0">
                <a:latin typeface="HGP創英角ｺﾞｼｯｸUB" panose="020B0900000000000000" pitchFamily="50" charset="-128"/>
                <a:ea typeface="HGP創英角ｺﾞｼｯｸUB" panose="020B0900000000000000" pitchFamily="50" charset="-128"/>
              </a:rPr>
              <a:t> からドメインオブジェクトを取り出す。</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a:latin typeface="HGP創英角ｺﾞｼｯｸUB" panose="020B0900000000000000" pitchFamily="50" charset="-128"/>
                <a:ea typeface="HGP創英角ｺﾞｼｯｸUB" panose="020B0900000000000000" pitchFamily="50" charset="-128"/>
              </a:rPr>
              <a:t>左</a:t>
            </a:r>
            <a:r>
              <a:rPr lang="ja-JP" altLang="en-US" sz="1400" dirty="0" smtClean="0">
                <a:latin typeface="HGP創英角ｺﾞｼｯｸUB" panose="020B0900000000000000" pitchFamily="50" charset="-128"/>
                <a:ea typeface="HGP創英角ｺﾞｼｯｸUB" panose="020B0900000000000000" pitchFamily="50" charset="-128"/>
              </a:rPr>
              <a:t>記の場合、</a:t>
            </a:r>
            <a:r>
              <a:rPr lang="en-US" altLang="ja-JP" sz="1400" dirty="0" smtClean="0">
                <a:latin typeface="HGP創英角ｺﾞｼｯｸUB" panose="020B0900000000000000" pitchFamily="50" charset="-128"/>
                <a:ea typeface="HGP創英角ｺﾞｼｯｸUB" panose="020B0900000000000000" pitchFamily="50" charset="-128"/>
              </a:rPr>
              <a:t>”book”</a:t>
            </a:r>
            <a:r>
              <a:rPr lang="ja-JP" altLang="en-US" sz="1400" dirty="0" smtClean="0">
                <a:latin typeface="HGP創英角ｺﾞｼｯｸUB" panose="020B0900000000000000" pitchFamily="50" charset="-128"/>
                <a:ea typeface="HGP創英角ｺﾞｼｯｸUB" panose="020B0900000000000000" pitchFamily="50" charset="-128"/>
              </a:rPr>
              <a:t>という名前の</a:t>
            </a:r>
            <a:r>
              <a:rPr lang="en-US" altLang="ja-JP" sz="1400" dirty="0" smtClean="0">
                <a:latin typeface="HGP創英角ｺﾞｼｯｸUB" panose="020B0900000000000000" pitchFamily="50" charset="-128"/>
                <a:ea typeface="HGP創英角ｺﾞｼｯｸUB" panose="020B0900000000000000" pitchFamily="50" charset="-128"/>
              </a:rPr>
              <a:t>Book</a:t>
            </a:r>
            <a:r>
              <a:rPr lang="ja-JP" altLang="en-US" sz="1400" dirty="0" smtClean="0">
                <a:latin typeface="HGP創英角ｺﾞｼｯｸUB" panose="020B0900000000000000" pitchFamily="50" charset="-128"/>
                <a:ea typeface="HGP創英角ｺﾞｼｯｸUB" panose="020B0900000000000000" pitchFamily="50" charset="-128"/>
              </a:rPr>
              <a:t>オブジェクトを取得</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8" name="直線矢印コネクタ 7"/>
          <p:cNvCxnSpPr/>
          <p:nvPr/>
        </p:nvCxnSpPr>
        <p:spPr bwMode="auto">
          <a:xfrm flipH="1">
            <a:off x="5390366" y="1954843"/>
            <a:ext cx="981834" cy="76310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3" name="正方形/長方形 12"/>
          <p:cNvSpPr/>
          <p:nvPr/>
        </p:nvSpPr>
        <p:spPr>
          <a:xfrm>
            <a:off x="4234651" y="3832709"/>
            <a:ext cx="4628362" cy="67913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ja-JP" altLang="en-US" sz="1400" dirty="0" smtClean="0">
                <a:latin typeface="HGP創英角ｺﾞｼｯｸUB" panose="020B0900000000000000" pitchFamily="50" charset="-128"/>
                <a:ea typeface="HGP創英角ｺﾞｼｯｸUB" panose="020B0900000000000000" pitchFamily="50" charset="-128"/>
              </a:rPr>
              <a:t>取り出した</a:t>
            </a:r>
            <a:r>
              <a:rPr lang="en-US" altLang="ja-JP" sz="1400" dirty="0" smtClean="0">
                <a:latin typeface="HGP創英角ｺﾞｼｯｸUB" panose="020B0900000000000000" pitchFamily="50" charset="-128"/>
                <a:ea typeface="HGP創英角ｺﾞｼｯｸUB" panose="020B0900000000000000" pitchFamily="50" charset="-128"/>
              </a:rPr>
              <a:t>Book</a:t>
            </a:r>
            <a:r>
              <a:rPr lang="ja-JP" altLang="en-US" sz="1400" dirty="0" smtClean="0">
                <a:latin typeface="HGP創英角ｺﾞｼｯｸUB" panose="020B0900000000000000" pitchFamily="50" charset="-128"/>
                <a:ea typeface="HGP創英角ｺﾞｼｯｸUB" panose="020B0900000000000000" pitchFamily="50" charset="-128"/>
              </a:rPr>
              <a:t>オブジェクトの各プロパティには、プロパティ名だけでアクセスできる。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14" name="右中かっこ 13"/>
          <p:cNvSpPr/>
          <p:nvPr/>
        </p:nvSpPr>
        <p:spPr bwMode="auto">
          <a:xfrm>
            <a:off x="3779912" y="3308181"/>
            <a:ext cx="436122" cy="1728192"/>
          </a:xfrm>
          <a:prstGeom prst="rightBrace">
            <a:avLst/>
          </a:prstGeom>
          <a:noFill/>
          <a:ln w="9525"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5" name="正方形/長方形 14"/>
          <p:cNvSpPr/>
          <p:nvPr/>
        </p:nvSpPr>
        <p:spPr bwMode="auto">
          <a:xfrm>
            <a:off x="2194630" y="5661248"/>
            <a:ext cx="6668383" cy="618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上記は</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input</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タグの例だが、その</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他に</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も、</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SELECT</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や</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CHECKBOX</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等比較的複雑なタグも記述できる。詳細は、</a:t>
            </a: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 </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第</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章</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P218-222</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を参照のこと</a:t>
            </a:r>
            <a:endPar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53867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入力値を受け取るコントローラ</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19087" y="715893"/>
            <a:ext cx="8353425" cy="211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1800" kern="0" dirty="0" smtClean="0">
                <a:latin typeface="HGP創英角ｺﾞｼｯｸUB" pitchFamily="50" charset="-128"/>
                <a:ea typeface="HGP創英角ｺﾞｼｯｸUB" pitchFamily="50" charset="-128"/>
              </a:rPr>
              <a:t>入力値をコントローラメソッドで受け取るには、</a:t>
            </a:r>
            <a:r>
              <a:rPr lang="ja-JP" altLang="en-US" sz="1800" kern="0" dirty="0">
                <a:latin typeface="HGP創英角ｺﾞｼｯｸUB" pitchFamily="50" charset="-128"/>
                <a:ea typeface="HGP創英角ｺﾞｼｯｸUB" pitchFamily="50" charset="-128"/>
              </a:rPr>
              <a:t>入力値（リクエストパラメータ</a:t>
            </a:r>
            <a:r>
              <a:rPr lang="ja-JP" altLang="en-US" sz="1800" kern="0" dirty="0" smtClean="0">
                <a:latin typeface="HGP創英角ｺﾞｼｯｸUB" pitchFamily="50" charset="-128"/>
                <a:ea typeface="HGP創英角ｺﾞｼｯｸUB" pitchFamily="50" charset="-128"/>
              </a:rPr>
              <a:t>）に対応付いた</a:t>
            </a:r>
            <a:r>
              <a:rPr lang="ja-JP" altLang="en-US" sz="1800" kern="0" dirty="0">
                <a:latin typeface="HGP創英角ｺﾞｼｯｸUB" pitchFamily="50" charset="-128"/>
                <a:ea typeface="HGP創英角ｺﾞｼｯｸUB" pitchFamily="50" charset="-128"/>
              </a:rPr>
              <a:t>ドメインオブジェクト</a:t>
            </a:r>
            <a:r>
              <a:rPr lang="ja-JP" altLang="en-US" sz="1800" kern="0" dirty="0" smtClean="0">
                <a:latin typeface="HGP創英角ｺﾞｼｯｸUB" pitchFamily="50" charset="-128"/>
                <a:ea typeface="HGP創英角ｺﾞｼｯｸUB" pitchFamily="50" charset="-128"/>
              </a:rPr>
              <a:t>を、コントローラメソッドの引数に定義すればよい。</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1800" kern="0" dirty="0" smtClean="0">
                <a:latin typeface="HGP創英角ｺﾞｼｯｸUB" pitchFamily="50" charset="-128"/>
                <a:ea typeface="HGP創英角ｺﾞｼｯｸUB" pitchFamily="50" charset="-128"/>
              </a:rPr>
              <a:t>なお、</a:t>
            </a:r>
            <a:r>
              <a:rPr lang="ja-JP" altLang="en-US" sz="1800" kern="0" dirty="0">
                <a:latin typeface="HGP創英角ｺﾞｼｯｸUB" pitchFamily="50" charset="-128"/>
                <a:ea typeface="HGP創英角ｺﾞｼｯｸUB" pitchFamily="50" charset="-128"/>
              </a:rPr>
              <a:t>コントローラメソッドの</a:t>
            </a:r>
            <a:r>
              <a:rPr lang="ja-JP" altLang="en-US" sz="1800" kern="0" dirty="0" smtClean="0">
                <a:latin typeface="HGP創英角ｺﾞｼｯｸUB" pitchFamily="50" charset="-128"/>
                <a:ea typeface="HGP創英角ｺﾞｼｯｸUB" pitchFamily="50" charset="-128"/>
              </a:rPr>
              <a:t>引数として取得する場合、ドメインオブジェクトは自動的に</a:t>
            </a:r>
            <a:r>
              <a:rPr lang="en-US" altLang="ja-JP" sz="1800" kern="0" dirty="0" smtClean="0">
                <a:latin typeface="HGP創英角ｺﾞｼｯｸUB" pitchFamily="50" charset="-128"/>
                <a:ea typeface="HGP創英角ｺﾞｼｯｸUB" pitchFamily="50" charset="-128"/>
              </a:rPr>
              <a:t>Model</a:t>
            </a:r>
            <a:r>
              <a:rPr lang="ja-JP" altLang="en-US" sz="1800" kern="0" dirty="0" err="1" smtClean="0">
                <a:latin typeface="HGP創英角ｺﾞｼｯｸUB" pitchFamily="50" charset="-128"/>
                <a:ea typeface="HGP創英角ｺﾞｼｯｸUB" pitchFamily="50" charset="-128"/>
              </a:rPr>
              <a:t>にも</a:t>
            </a:r>
            <a:r>
              <a:rPr lang="ja-JP" altLang="en-US" sz="1800" kern="0" dirty="0" smtClean="0">
                <a:latin typeface="HGP創英角ｺﾞｼｯｸUB" pitchFamily="50" charset="-128"/>
                <a:ea typeface="HGP創英角ｺﾞｼｯｸUB" pitchFamily="50" charset="-128"/>
              </a:rPr>
              <a:t>格納されている。</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1800" kern="0" dirty="0">
                <a:latin typeface="HGP創英角ｺﾞｼｯｸUB" pitchFamily="50" charset="-128"/>
                <a:ea typeface="HGP創英角ｺﾞｼｯｸUB" pitchFamily="50" charset="-128"/>
              </a:rPr>
              <a:t>このとき</a:t>
            </a:r>
            <a:r>
              <a:rPr lang="ja-JP" altLang="en-US" sz="1800" kern="0" dirty="0" smtClean="0">
                <a:latin typeface="HGP創英角ｺﾞｼｯｸUB" pitchFamily="50" charset="-128"/>
                <a:ea typeface="HGP創英角ｺﾞｼｯｸUB" pitchFamily="50" charset="-128"/>
              </a:rPr>
              <a:t>、</a:t>
            </a:r>
            <a:r>
              <a:rPr lang="en-US" altLang="ja-JP" sz="1800" kern="0" dirty="0">
                <a:latin typeface="HGP創英角ｺﾞｼｯｸUB" pitchFamily="50" charset="-128"/>
                <a:ea typeface="HGP創英角ｺﾞｼｯｸUB" pitchFamily="50" charset="-128"/>
              </a:rPr>
              <a:t> Model </a:t>
            </a:r>
            <a:r>
              <a:rPr lang="ja-JP" altLang="en-US" sz="1800" kern="0" dirty="0" smtClean="0">
                <a:latin typeface="HGP創英角ｺﾞｼｯｸUB" pitchFamily="50" charset="-128"/>
                <a:ea typeface="HGP創英角ｺﾞｼｯｸUB" pitchFamily="50" charset="-128"/>
              </a:rPr>
              <a:t>の登録名はドメインクラス名から自動的に決定されるが、</a:t>
            </a:r>
            <a:r>
              <a:rPr lang="en-US" altLang="ja-JP" sz="1800" kern="0" dirty="0" smtClean="0">
                <a:latin typeface="HGP創英角ｺﾞｼｯｸUB" pitchFamily="50" charset="-128"/>
                <a:ea typeface="HGP創英角ｺﾞｼｯｸUB" pitchFamily="50" charset="-128"/>
              </a:rPr>
              <a:t>@</a:t>
            </a:r>
            <a:r>
              <a:rPr lang="en-US" altLang="ja-JP" sz="1800" kern="0" dirty="0" err="1">
                <a:latin typeface="HGP創英角ｺﾞｼｯｸUB" pitchFamily="50" charset="-128"/>
                <a:ea typeface="HGP創英角ｺﾞｼｯｸUB" pitchFamily="50" charset="-128"/>
              </a:rPr>
              <a:t>ModelAttribute</a:t>
            </a:r>
            <a:r>
              <a:rPr lang="ja-JP" altLang="en-US" sz="1800" kern="0" dirty="0">
                <a:latin typeface="HGP創英角ｺﾞｼｯｸUB" pitchFamily="50" charset="-128"/>
                <a:ea typeface="HGP創英角ｺﾞｼｯｸUB" pitchFamily="50" charset="-128"/>
              </a:rPr>
              <a:t> アノテーションを付与する</a:t>
            </a:r>
            <a:r>
              <a:rPr lang="ja-JP" altLang="en-US" sz="1800" kern="0" dirty="0" smtClean="0">
                <a:latin typeface="HGP創英角ｺﾞｼｯｸUB" pitchFamily="50" charset="-128"/>
                <a:ea typeface="HGP創英角ｺﾞｼｯｸUB" pitchFamily="50" charset="-128"/>
              </a:rPr>
              <a:t>と任意の登録名を指定できる。また、明示的に入力値が入ったドメインオブジェクトであることがわかるので良い</a:t>
            </a:r>
            <a:r>
              <a:rPr lang="ja-JP" altLang="en-US" sz="1800" kern="0" dirty="0">
                <a:latin typeface="HGP創英角ｺﾞｼｯｸUB" pitchFamily="50" charset="-128"/>
                <a:ea typeface="HGP創英角ｺﾞｼｯｸUB" pitchFamily="50" charset="-128"/>
              </a:rPr>
              <a:t>コードとなる</a:t>
            </a:r>
            <a:r>
              <a:rPr lang="ja-JP" altLang="en-US" sz="1800" kern="0" dirty="0" smtClean="0">
                <a:latin typeface="HGP創英角ｺﾞｼｯｸUB" pitchFamily="50" charset="-128"/>
                <a:ea typeface="HGP創英角ｺﾞｼｯｸUB" pitchFamily="50" charset="-128"/>
              </a:rPr>
              <a:t>。</a:t>
            </a:r>
            <a:endParaRPr lang="en-US" altLang="ja-JP" sz="1800" kern="0" dirty="0">
              <a:latin typeface="HGP創英角ｺﾞｼｯｸUB" pitchFamily="50" charset="-128"/>
              <a:ea typeface="HGP創英角ｺﾞｼｯｸUB" pitchFamily="50" charset="-128"/>
            </a:endParaRPr>
          </a:p>
        </p:txBody>
      </p:sp>
      <p:sp>
        <p:nvSpPr>
          <p:cNvPr id="7" name="正方形/長方形 6"/>
          <p:cNvSpPr/>
          <p:nvPr/>
        </p:nvSpPr>
        <p:spPr bwMode="auto">
          <a:xfrm>
            <a:off x="319087" y="2996952"/>
            <a:ext cx="6485161" cy="3062059"/>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en-US" altLang="ja-JP" sz="1400" dirty="0">
                <a:solidFill>
                  <a:schemeClr val="tx1"/>
                </a:solidFill>
                <a:latin typeface="+mn-ea"/>
              </a:rPr>
              <a:t>@</a:t>
            </a:r>
            <a:r>
              <a:rPr lang="en-US" altLang="ja-JP" sz="1400" dirty="0" err="1">
                <a:solidFill>
                  <a:schemeClr val="tx1"/>
                </a:solidFill>
                <a:latin typeface="+mn-ea"/>
              </a:rPr>
              <a:t>RequestMapping</a:t>
            </a:r>
            <a:r>
              <a:rPr lang="en-US" altLang="ja-JP" sz="1400" dirty="0">
                <a:solidFill>
                  <a:schemeClr val="tx1"/>
                </a:solidFill>
                <a:latin typeface="+mn-ea"/>
              </a:rPr>
              <a:t>(value = "/</a:t>
            </a:r>
            <a:r>
              <a:rPr lang="en-US" altLang="ja-JP" sz="1400" dirty="0" err="1">
                <a:solidFill>
                  <a:schemeClr val="tx1"/>
                </a:solidFill>
                <a:latin typeface="+mn-ea"/>
              </a:rPr>
              <a:t>addbook</a:t>
            </a:r>
            <a:r>
              <a:rPr lang="en-US" altLang="ja-JP" sz="1400" dirty="0">
                <a:solidFill>
                  <a:schemeClr val="tx1"/>
                </a:solidFill>
                <a:latin typeface="+mn-ea"/>
              </a:rPr>
              <a:t>", method = </a:t>
            </a:r>
            <a:r>
              <a:rPr lang="en-US" altLang="ja-JP" sz="1400" dirty="0" err="1">
                <a:solidFill>
                  <a:schemeClr val="tx1"/>
                </a:solidFill>
                <a:latin typeface="+mn-ea"/>
              </a:rPr>
              <a:t>RequestMethod.POST</a:t>
            </a:r>
            <a:r>
              <a:rPr lang="en-US" altLang="ja-JP" sz="1400" dirty="0">
                <a:solidFill>
                  <a:schemeClr val="tx1"/>
                </a:solidFill>
                <a:latin typeface="+mn-ea"/>
              </a:rPr>
              <a:t>)</a:t>
            </a:r>
          </a:p>
          <a:p>
            <a:pPr defTabSz="360000"/>
            <a:r>
              <a:rPr lang="en-US" altLang="ja-JP" sz="1400" dirty="0" smtClean="0">
                <a:solidFill>
                  <a:schemeClr val="tx1"/>
                </a:solidFill>
                <a:latin typeface="+mn-ea"/>
              </a:rPr>
              <a:t>public </a:t>
            </a:r>
            <a:r>
              <a:rPr lang="en-US" altLang="ja-JP" sz="1400" dirty="0">
                <a:solidFill>
                  <a:schemeClr val="tx1"/>
                </a:solidFill>
                <a:latin typeface="+mn-ea"/>
              </a:rPr>
              <a:t>String </a:t>
            </a:r>
            <a:r>
              <a:rPr lang="en-US" altLang="ja-JP" sz="1400" dirty="0" err="1">
                <a:solidFill>
                  <a:schemeClr val="tx1"/>
                </a:solidFill>
                <a:latin typeface="+mn-ea"/>
              </a:rPr>
              <a:t>addBook</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ModelAttribute</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("book") Book book</a:t>
            </a:r>
            <a:r>
              <a:rPr lang="en-US" altLang="ja-JP" sz="1400" dirty="0">
                <a:solidFill>
                  <a:schemeClr val="tx1"/>
                </a:solidFill>
                <a:latin typeface="+mn-ea"/>
              </a:rPr>
              <a:t>) throws Exception {</a:t>
            </a:r>
          </a:p>
          <a:p>
            <a:pPr defTabSz="360000"/>
            <a:endParaRPr lang="en-US" altLang="ja-JP" sz="1400" dirty="0" smtClean="0">
              <a:solidFill>
                <a:schemeClr val="tx1"/>
              </a:solidFill>
              <a:latin typeface="+mn-ea"/>
            </a:endParaRPr>
          </a:p>
          <a:p>
            <a:pPr defTabSz="360000"/>
            <a:r>
              <a:rPr lang="ja-JP" altLang="en-US" sz="1400" dirty="0" smtClean="0">
                <a:solidFill>
                  <a:schemeClr val="tx1"/>
                </a:solidFill>
                <a:latin typeface="+mn-ea"/>
              </a:rPr>
              <a:t>  </a:t>
            </a:r>
            <a:r>
              <a:rPr lang="en-US" altLang="ja-JP" sz="1400" dirty="0" err="1" smtClean="0">
                <a:solidFill>
                  <a:schemeClr val="tx1"/>
                </a:solidFill>
                <a:latin typeface="+mn-ea"/>
              </a:rPr>
              <a:t>logger.debug</a:t>
            </a:r>
            <a:r>
              <a:rPr lang="en-US" altLang="ja-JP" sz="1400" dirty="0">
                <a:solidFill>
                  <a:schemeClr val="tx1"/>
                </a:solidFill>
                <a:latin typeface="+mn-ea"/>
              </a:rPr>
              <a:t>("book </a:t>
            </a:r>
            <a:r>
              <a:rPr lang="en-US" altLang="ja-JP" sz="1400" dirty="0" err="1">
                <a:solidFill>
                  <a:schemeClr val="tx1"/>
                </a:solidFill>
                <a:latin typeface="+mn-ea"/>
              </a:rPr>
              <a:t>isbn</a:t>
            </a:r>
            <a:r>
              <a:rPr lang="en-US" altLang="ja-JP" sz="1400" dirty="0">
                <a:solidFill>
                  <a:schemeClr val="tx1"/>
                </a:solidFill>
                <a:latin typeface="+mn-ea"/>
              </a:rPr>
              <a:t>:" </a:t>
            </a:r>
            <a:r>
              <a:rPr lang="en-US" altLang="ja-JP" sz="1400" dirty="0" smtClean="0">
                <a:solidFill>
                  <a:schemeClr val="tx1"/>
                </a:solidFill>
                <a:latin typeface="+mn-ea"/>
              </a:rPr>
              <a:t>+ </a:t>
            </a:r>
            <a:r>
              <a:rPr lang="en-US" altLang="ja-JP" sz="1400" dirty="0" err="1">
                <a:solidFill>
                  <a:schemeClr val="tx1"/>
                </a:solidFill>
                <a:latin typeface="+mn-ea"/>
              </a:rPr>
              <a:t>book.getIsbn</a:t>
            </a:r>
            <a:r>
              <a:rPr lang="en-US" altLang="ja-JP" sz="1400" dirty="0">
                <a:solidFill>
                  <a:schemeClr val="tx1"/>
                </a:solidFill>
                <a:latin typeface="+mn-ea"/>
              </a:rPr>
              <a:t>());</a:t>
            </a:r>
          </a:p>
          <a:p>
            <a:pPr defTabSz="360000"/>
            <a:r>
              <a:rPr lang="ja-JP" altLang="en-US" sz="1400" dirty="0" smtClean="0">
                <a:solidFill>
                  <a:schemeClr val="tx1"/>
                </a:solidFill>
                <a:latin typeface="+mn-ea"/>
              </a:rPr>
              <a:t>  </a:t>
            </a:r>
            <a:r>
              <a:rPr lang="en-US" altLang="ja-JP" sz="1400" dirty="0" err="1" smtClean="0">
                <a:solidFill>
                  <a:schemeClr val="tx1"/>
                </a:solidFill>
                <a:latin typeface="+mn-ea"/>
              </a:rPr>
              <a:t>logger.debug</a:t>
            </a:r>
            <a:r>
              <a:rPr lang="en-US" altLang="ja-JP" sz="1400" dirty="0">
                <a:solidFill>
                  <a:schemeClr val="tx1"/>
                </a:solidFill>
                <a:latin typeface="+mn-ea"/>
              </a:rPr>
              <a:t>("book name:" + </a:t>
            </a:r>
            <a:r>
              <a:rPr lang="en-US" altLang="ja-JP" sz="1400" dirty="0" err="1">
                <a:solidFill>
                  <a:schemeClr val="tx1"/>
                </a:solidFill>
                <a:latin typeface="+mn-ea"/>
              </a:rPr>
              <a:t>book.getName</a:t>
            </a:r>
            <a:r>
              <a:rPr lang="en-US" altLang="ja-JP" sz="1400" dirty="0">
                <a:solidFill>
                  <a:schemeClr val="tx1"/>
                </a:solidFill>
                <a:latin typeface="+mn-ea"/>
              </a:rPr>
              <a:t>());</a:t>
            </a:r>
          </a:p>
          <a:p>
            <a:pPr defTabSz="360000"/>
            <a:r>
              <a:rPr lang="ja-JP" altLang="en-US" sz="1400" dirty="0" smtClean="0">
                <a:solidFill>
                  <a:schemeClr val="tx1"/>
                </a:solidFill>
                <a:latin typeface="+mn-ea"/>
              </a:rPr>
              <a:t>  </a:t>
            </a:r>
            <a:r>
              <a:rPr lang="en-US" altLang="ja-JP" sz="1400" dirty="0" err="1" smtClean="0">
                <a:solidFill>
                  <a:schemeClr val="tx1"/>
                </a:solidFill>
                <a:latin typeface="+mn-ea"/>
              </a:rPr>
              <a:t>logger.debug</a:t>
            </a:r>
            <a:r>
              <a:rPr lang="en-US" altLang="ja-JP" sz="1400" dirty="0">
                <a:solidFill>
                  <a:schemeClr val="tx1"/>
                </a:solidFill>
                <a:latin typeface="+mn-ea"/>
              </a:rPr>
              <a:t>("book price</a:t>
            </a:r>
            <a:r>
              <a:rPr lang="en-US" altLang="ja-JP" sz="1400" dirty="0" smtClean="0">
                <a:solidFill>
                  <a:schemeClr val="tx1"/>
                </a:solidFill>
                <a:latin typeface="+mn-ea"/>
              </a:rPr>
              <a:t>:" </a:t>
            </a:r>
            <a:r>
              <a:rPr lang="en-US" altLang="ja-JP" sz="1400" dirty="0">
                <a:solidFill>
                  <a:schemeClr val="tx1"/>
                </a:solidFill>
                <a:latin typeface="+mn-ea"/>
              </a:rPr>
              <a:t>+ </a:t>
            </a:r>
            <a:r>
              <a:rPr lang="en-US" altLang="ja-JP" sz="1400" dirty="0" err="1">
                <a:solidFill>
                  <a:schemeClr val="tx1"/>
                </a:solidFill>
                <a:latin typeface="+mn-ea"/>
              </a:rPr>
              <a:t>book.getPrice</a:t>
            </a:r>
            <a:r>
              <a:rPr lang="en-US" altLang="ja-JP" sz="1400" dirty="0">
                <a:solidFill>
                  <a:schemeClr val="tx1"/>
                </a:solidFill>
                <a:latin typeface="+mn-ea"/>
              </a:rPr>
              <a:t>());</a:t>
            </a:r>
          </a:p>
          <a:p>
            <a:pPr defTabSz="360000"/>
            <a:r>
              <a:rPr lang="en-US" altLang="ja-JP" sz="1400" dirty="0">
                <a:solidFill>
                  <a:schemeClr val="tx1"/>
                </a:solidFill>
                <a:latin typeface="+mn-ea"/>
              </a:rPr>
              <a:t>		</a:t>
            </a:r>
          </a:p>
          <a:p>
            <a:pPr defTabSz="360000"/>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書籍情報登録処理</a:t>
            </a:r>
          </a:p>
          <a:p>
            <a:pPr defTabSz="360000"/>
            <a:r>
              <a:rPr lang="ja-JP" altLang="en-US" sz="1400" dirty="0" smtClean="0">
                <a:solidFill>
                  <a:schemeClr val="tx1"/>
                </a:solidFill>
                <a:latin typeface="+mn-ea"/>
              </a:rPr>
              <a:t>  </a:t>
            </a:r>
            <a:r>
              <a:rPr lang="en-US" altLang="ja-JP" sz="1400" dirty="0" err="1" smtClean="0">
                <a:solidFill>
                  <a:schemeClr val="tx1"/>
                </a:solidFill>
                <a:latin typeface="+mn-ea"/>
              </a:rPr>
              <a:t>addBookService.addBook</a:t>
            </a:r>
            <a:r>
              <a:rPr lang="en-US" altLang="ja-JP" sz="1400" dirty="0" smtClean="0">
                <a:solidFill>
                  <a:schemeClr val="tx1"/>
                </a:solidFill>
                <a:latin typeface="+mn-ea"/>
              </a:rPr>
              <a:t>(book</a:t>
            </a:r>
            <a:r>
              <a:rPr lang="en-US" altLang="ja-JP" sz="1400" dirty="0">
                <a:solidFill>
                  <a:schemeClr val="tx1"/>
                </a:solidFill>
                <a:latin typeface="+mn-ea"/>
              </a:rPr>
              <a:t>);</a:t>
            </a:r>
          </a:p>
          <a:p>
            <a:pPr defTabSz="360000"/>
            <a:r>
              <a:rPr lang="en-US" altLang="ja-JP" sz="1400" dirty="0">
                <a:solidFill>
                  <a:schemeClr val="tx1"/>
                </a:solidFill>
                <a:latin typeface="+mn-ea"/>
              </a:rPr>
              <a:t>		</a:t>
            </a:r>
          </a:p>
          <a:p>
            <a:pPr defTabSz="360000"/>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処理</a:t>
            </a:r>
            <a:r>
              <a:rPr lang="ja-JP" altLang="en-US" sz="1400" dirty="0" smtClean="0">
                <a:solidFill>
                  <a:schemeClr val="tx1"/>
                </a:solidFill>
                <a:latin typeface="+mn-ea"/>
              </a:rPr>
              <a:t>結果画面に遷移</a:t>
            </a:r>
            <a:endParaRPr lang="ja-JP" altLang="en-US" sz="1400" dirty="0">
              <a:solidFill>
                <a:schemeClr val="tx1"/>
              </a:solidFill>
              <a:latin typeface="+mn-ea"/>
            </a:endParaRPr>
          </a:p>
          <a:p>
            <a:pPr defTabSz="360000"/>
            <a:r>
              <a:rPr lang="ja-JP" altLang="en-US" sz="1400" dirty="0" smtClean="0">
                <a:solidFill>
                  <a:schemeClr val="tx1"/>
                </a:solidFill>
                <a:latin typeface="+mn-ea"/>
              </a:rPr>
              <a:t>  </a:t>
            </a:r>
            <a:r>
              <a:rPr lang="en-US" altLang="ja-JP" sz="1400" dirty="0" smtClean="0">
                <a:solidFill>
                  <a:schemeClr val="tx1"/>
                </a:solidFill>
                <a:latin typeface="+mn-ea"/>
              </a:rPr>
              <a:t>return “</a:t>
            </a:r>
            <a:r>
              <a:rPr lang="en-US" altLang="ja-JP" sz="1400" dirty="0" err="1" smtClean="0">
                <a:solidFill>
                  <a:schemeClr val="tx1"/>
                </a:solidFill>
                <a:latin typeface="+mn-ea"/>
              </a:rPr>
              <a:t>redirect:result</a:t>
            </a:r>
            <a:r>
              <a:rPr lang="en-US" altLang="ja-JP" sz="1400" dirty="0" smtClean="0">
                <a:solidFill>
                  <a:schemeClr val="tx1"/>
                </a:solidFill>
                <a:latin typeface="+mn-ea"/>
              </a:rPr>
              <a:t>";</a:t>
            </a:r>
            <a:endParaRPr lang="en-US" altLang="ja-JP" sz="1400" dirty="0">
              <a:solidFill>
                <a:schemeClr val="tx1"/>
              </a:solidFill>
              <a:latin typeface="+mn-ea"/>
            </a:endParaRPr>
          </a:p>
          <a:p>
            <a:pPr defTabSz="360000"/>
            <a:r>
              <a:rPr lang="en-US" altLang="ja-JP" sz="1400" dirty="0" smtClean="0">
                <a:solidFill>
                  <a:schemeClr val="tx1"/>
                </a:solidFill>
                <a:latin typeface="+mn-ea"/>
              </a:rPr>
              <a:t>}</a:t>
            </a:r>
            <a:endParaRPr lang="en-US" altLang="ja-JP" sz="1400" dirty="0">
              <a:solidFill>
                <a:schemeClr val="tx1"/>
              </a:solidFill>
              <a:latin typeface="+mn-ea"/>
            </a:endParaRPr>
          </a:p>
        </p:txBody>
      </p:sp>
      <p:sp>
        <p:nvSpPr>
          <p:cNvPr id="8" name="正方形/長方形 7"/>
          <p:cNvSpPr/>
          <p:nvPr/>
        </p:nvSpPr>
        <p:spPr bwMode="auto">
          <a:xfrm>
            <a:off x="3779912" y="5445224"/>
            <a:ext cx="5105911" cy="77938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入力値を受け取るコントローラの詳細は、</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 </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第</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章</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P203-204</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を参照のこと</a:t>
            </a:r>
            <a:endPar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a:xfrm>
            <a:off x="6401906" y="3789039"/>
            <a:ext cx="2490813" cy="122413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フォーム入力値（リクエストパラメータ）を自動的にドメインオブジェクトに格納して、コントローラの引数として受け取</a:t>
            </a:r>
            <a:r>
              <a:rPr lang="ja-JP" altLang="en-US" sz="1400" dirty="0">
                <a:latin typeface="HGP創英角ｺﾞｼｯｸUB" panose="020B0900000000000000" pitchFamily="50" charset="-128"/>
                <a:ea typeface="HGP創英角ｺﾞｼｯｸUB" panose="020B0900000000000000" pitchFamily="50" charset="-128"/>
              </a:rPr>
              <a:t>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10" name="直線矢印コネクタ 9"/>
          <p:cNvCxnSpPr/>
          <p:nvPr/>
        </p:nvCxnSpPr>
        <p:spPr bwMode="auto">
          <a:xfrm flipH="1" flipV="1">
            <a:off x="4427984" y="3645026"/>
            <a:ext cx="1973922" cy="432046"/>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491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コントローラメソッドの引数</a:t>
            </a:r>
            <a:endParaRPr lang="en-US" altLang="ja-JP" sz="3600" dirty="0">
              <a:latin typeface="HGP創英角ｺﾞｼｯｸUB" pitchFamily="50" charset="-128"/>
              <a:ea typeface="HGP創英角ｺﾞｼｯｸUB" pitchFamily="50" charset="-128"/>
            </a:endParaRPr>
          </a:p>
        </p:txBody>
      </p:sp>
      <p:sp>
        <p:nvSpPr>
          <p:cNvPr id="5" name="テキスト ボックス 4"/>
          <p:cNvSpPr txBox="1"/>
          <p:nvPr/>
        </p:nvSpPr>
        <p:spPr>
          <a:xfrm>
            <a:off x="310232" y="764704"/>
            <a:ext cx="8438232" cy="4985980"/>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400" dirty="0" smtClean="0">
                <a:latin typeface="HGP創英角ｺﾞｼｯｸUB" panose="020B0900000000000000" pitchFamily="50" charset="-128"/>
                <a:ea typeface="HGP創英角ｺﾞｼｯｸUB" panose="020B0900000000000000" pitchFamily="50" charset="-128"/>
              </a:rPr>
              <a:t>コントローラメソッドの引数は、前項で説明した</a:t>
            </a:r>
            <a:r>
              <a:rPr lang="en-US" altLang="ja-JP" sz="2400" kern="0" dirty="0">
                <a:latin typeface="HGP創英角ｺﾞｼｯｸUB" pitchFamily="50" charset="-128"/>
                <a:ea typeface="HGP創英角ｺﾞｼｯｸUB" pitchFamily="50" charset="-128"/>
              </a:rPr>
              <a:t>@</a:t>
            </a:r>
            <a:r>
              <a:rPr lang="en-US" altLang="ja-JP" sz="2400" kern="0" dirty="0" err="1" smtClean="0">
                <a:latin typeface="HGP創英角ｺﾞｼｯｸUB" pitchFamily="50" charset="-128"/>
                <a:ea typeface="HGP創英角ｺﾞｼｯｸUB" pitchFamily="50" charset="-128"/>
              </a:rPr>
              <a:t>ModelAttribute</a:t>
            </a:r>
            <a:r>
              <a:rPr lang="ja-JP" altLang="en-US" sz="2400" kern="0" dirty="0" smtClean="0">
                <a:latin typeface="HGP創英角ｺﾞｼｯｸUB" pitchFamily="50" charset="-128"/>
                <a:ea typeface="HGP創英角ｺﾞｼｯｸUB" pitchFamily="50" charset="-128"/>
              </a:rPr>
              <a:t>のドメインクラス以外にも以下のものが指定可能である。</a:t>
            </a:r>
            <a:endParaRPr lang="en-US" altLang="ja-JP" sz="2400" kern="0" dirty="0" smtClean="0">
              <a:latin typeface="HGP創英角ｺﾞｼｯｸUB" pitchFamily="50" charset="-128"/>
              <a:ea typeface="HGP創英角ｺﾞｼｯｸUB" pitchFamily="50" charset="-128"/>
            </a:endParaRPr>
          </a:p>
          <a:p>
            <a:pPr marL="914400" lvl="1" indent="-457200">
              <a:buFont typeface="+mj-lt"/>
              <a:buAutoNum type="alphaUcParenR"/>
            </a:pPr>
            <a:endParaRPr lang="en-US" altLang="ja-JP" sz="1800" kern="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kern="0" dirty="0" smtClean="0">
                <a:solidFill>
                  <a:srgbClr val="00B0F0"/>
                </a:solidFill>
                <a:latin typeface="HGP創英角ｺﾞｼｯｸUB" panose="020B0900000000000000" pitchFamily="50" charset="-128"/>
                <a:ea typeface="HGP創英角ｺﾞｼｯｸUB" panose="020B0900000000000000" pitchFamily="50" charset="-128"/>
              </a:rPr>
              <a:t>URI</a:t>
            </a:r>
            <a:r>
              <a:rPr lang="ja-JP" altLang="en-US" sz="1800" kern="0" dirty="0" smtClean="0">
                <a:solidFill>
                  <a:srgbClr val="00B0F0"/>
                </a:solidFill>
                <a:latin typeface="HGP創英角ｺﾞｼｯｸUB" panose="020B0900000000000000" pitchFamily="50" charset="-128"/>
                <a:ea typeface="HGP創英角ｺﾞｼｯｸUB" panose="020B0900000000000000" pitchFamily="50" charset="-128"/>
              </a:rPr>
              <a:t>テンプレートを使用した時の ＠</a:t>
            </a:r>
            <a:r>
              <a:rPr kumimoji="1" lang="en-US" altLang="ja-JP" sz="1800" kern="0" dirty="0" err="1" smtClean="0">
                <a:solidFill>
                  <a:srgbClr val="00B0F0"/>
                </a:solidFill>
                <a:latin typeface="HGP創英角ｺﾞｼｯｸUB" panose="020B0900000000000000" pitchFamily="50" charset="-128"/>
                <a:ea typeface="HGP創英角ｺﾞｼｯｸUB" panose="020B0900000000000000" pitchFamily="50" charset="-128"/>
              </a:rPr>
              <a:t>PathVariable</a:t>
            </a:r>
            <a:r>
              <a:rPr kumimoji="1" lang="ja-JP" altLang="en-US" sz="1800" kern="0" dirty="0" smtClean="0">
                <a:solidFill>
                  <a:srgbClr val="00B0F0"/>
                </a:solidFill>
                <a:latin typeface="HGP創英角ｺﾞｼｯｸUB" panose="020B0900000000000000" pitchFamily="50" charset="-128"/>
                <a:ea typeface="HGP創英角ｺﾞｼｯｸUB" panose="020B0900000000000000" pitchFamily="50" charset="-128"/>
              </a:rPr>
              <a:t> を付けた変数</a:t>
            </a:r>
            <a:endParaRPr kumimoji="1" lang="en-US" altLang="ja-JP" sz="1800" kern="0" dirty="0" smtClean="0">
              <a:solidFill>
                <a:srgbClr val="00B0F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kern="0" dirty="0" smtClean="0">
                <a:solidFill>
                  <a:srgbClr val="00B0F0"/>
                </a:solidFill>
                <a:latin typeface="HGP創英角ｺﾞｼｯｸUB" panose="020B0900000000000000" pitchFamily="50" charset="-128"/>
                <a:ea typeface="HGP創英角ｺﾞｼｯｸUB" panose="020B0900000000000000" pitchFamily="50" charset="-128"/>
              </a:rPr>
              <a:t>HTTP</a:t>
            </a:r>
            <a:r>
              <a:rPr lang="ja-JP" altLang="en-US" sz="1800" kern="0" dirty="0" smtClean="0">
                <a:solidFill>
                  <a:srgbClr val="00B0F0"/>
                </a:solidFill>
                <a:latin typeface="HGP創英角ｺﾞｼｯｸUB" panose="020B0900000000000000" pitchFamily="50" charset="-128"/>
                <a:ea typeface="HGP創英角ｺﾞｼｯｸUB" panose="020B0900000000000000" pitchFamily="50" charset="-128"/>
              </a:rPr>
              <a:t>リクエストパラメータ </a:t>
            </a:r>
            <a:r>
              <a:rPr lang="en-US" altLang="ja-JP" sz="1800" kern="0" dirty="0" smtClean="0">
                <a:solidFill>
                  <a:srgbClr val="00B0F0"/>
                </a:solidFill>
                <a:latin typeface="HGP創英角ｺﾞｼｯｸUB" panose="020B0900000000000000" pitchFamily="50" charset="-128"/>
                <a:ea typeface="HGP創英角ｺﾞｼｯｸUB" panose="020B0900000000000000" pitchFamily="50" charset="-128"/>
              </a:rPr>
              <a:t>@</a:t>
            </a:r>
            <a:r>
              <a:rPr lang="en-US" altLang="ja-JP" sz="1800" kern="0" dirty="0" err="1" smtClean="0">
                <a:solidFill>
                  <a:srgbClr val="00B0F0"/>
                </a:solidFill>
                <a:latin typeface="HGP創英角ｺﾞｼｯｸUB" panose="020B0900000000000000" pitchFamily="50" charset="-128"/>
                <a:ea typeface="HGP創英角ｺﾞｼｯｸUB" panose="020B0900000000000000" pitchFamily="50" charset="-128"/>
              </a:rPr>
              <a:t>RequestParam</a:t>
            </a:r>
            <a:r>
              <a:rPr lang="ja-JP" altLang="en-US" sz="1800" kern="0" dirty="0" smtClean="0">
                <a:solidFill>
                  <a:srgbClr val="00B0F0"/>
                </a:solidFill>
                <a:latin typeface="HGP創英角ｺﾞｼｯｸUB" panose="020B0900000000000000" pitchFamily="50" charset="-128"/>
                <a:ea typeface="HGP創英角ｺﾞｼｯｸUB" panose="020B0900000000000000" pitchFamily="50" charset="-128"/>
              </a:rPr>
              <a:t> を付けた変数</a:t>
            </a:r>
            <a:endParaRPr lang="en-US" altLang="ja-JP" sz="1800" kern="0" dirty="0" smtClean="0">
              <a:solidFill>
                <a:srgbClr val="00B0F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kumimoji="1" lang="ja-JP" altLang="en-US" sz="1800" dirty="0" smtClean="0">
                <a:latin typeface="HGP創英角ｺﾞｼｯｸUB" panose="020B0900000000000000" pitchFamily="50" charset="-128"/>
                <a:ea typeface="HGP創英角ｺﾞｼｯｸUB" panose="020B0900000000000000" pitchFamily="50" charset="-128"/>
              </a:rPr>
              <a:t>アップロードファイル</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smtClean="0">
                <a:latin typeface="HGP創英角ｺﾞｼｯｸUB" panose="020B0900000000000000" pitchFamily="50" charset="-128"/>
                <a:ea typeface="HGP創英角ｺﾞｼｯｸUB" panose="020B0900000000000000" pitchFamily="50" charset="-128"/>
              </a:rPr>
              <a:t>HTTP</a:t>
            </a:r>
            <a:r>
              <a:rPr lang="ja-JP" altLang="en-US" sz="1800" dirty="0" smtClean="0">
                <a:latin typeface="HGP創英角ｺﾞｼｯｸUB" panose="020B0900000000000000" pitchFamily="50" charset="-128"/>
                <a:ea typeface="HGP創英角ｺﾞｼｯｸUB" panose="020B0900000000000000" pitchFamily="50" charset="-128"/>
              </a:rPr>
              <a:t>リクエストヘッダ </a:t>
            </a:r>
            <a:r>
              <a:rPr lang="en-US" altLang="ja-JP" sz="1800" dirty="0" smtClean="0">
                <a:latin typeface="HGP創英角ｺﾞｼｯｸUB" panose="020B0900000000000000" pitchFamily="50" charset="-128"/>
                <a:ea typeface="HGP創英角ｺﾞｼｯｸUB" panose="020B0900000000000000" pitchFamily="50" charset="-128"/>
              </a:rPr>
              <a:t>@</a:t>
            </a:r>
            <a:r>
              <a:rPr lang="en-US" altLang="ja-JP" sz="1800" dirty="0" err="1" smtClean="0">
                <a:latin typeface="HGP創英角ｺﾞｼｯｸUB" panose="020B0900000000000000" pitchFamily="50" charset="-128"/>
                <a:ea typeface="HGP創英角ｺﾞｼｯｸUB" panose="020B0900000000000000" pitchFamily="50" charset="-128"/>
              </a:rPr>
              <a:t>RequestHeader</a:t>
            </a:r>
            <a:r>
              <a:rPr lang="ja-JP" altLang="en-US" sz="1800" dirty="0" smtClean="0">
                <a:latin typeface="HGP創英角ｺﾞｼｯｸUB" panose="020B0900000000000000" pitchFamily="50" charset="-128"/>
                <a:ea typeface="HGP創英角ｺﾞｼｯｸUB" panose="020B0900000000000000" pitchFamily="50" charset="-128"/>
              </a:rPr>
              <a:t> を付けた変数</a:t>
            </a:r>
            <a:endParaRPr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kumimoji="1" lang="ja-JP" altLang="en-US" sz="1800" dirty="0" smtClean="0">
                <a:latin typeface="HGP創英角ｺﾞｼｯｸUB" panose="020B0900000000000000" pitchFamily="50" charset="-128"/>
                <a:ea typeface="HGP創英角ｺﾞｼｯｸUB" panose="020B0900000000000000" pitchFamily="50" charset="-128"/>
              </a:rPr>
              <a:t>クッキー </a:t>
            </a:r>
            <a:r>
              <a:rPr kumimoji="1" lang="en-US" altLang="ja-JP" sz="1800" dirty="0" smtClean="0">
                <a:latin typeface="HGP創英角ｺﾞｼｯｸUB" panose="020B0900000000000000" pitchFamily="50" charset="-128"/>
                <a:ea typeface="HGP創英角ｺﾞｼｯｸUB" panose="020B0900000000000000" pitchFamily="50" charset="-128"/>
              </a:rPr>
              <a:t>@Cookie</a:t>
            </a:r>
            <a:r>
              <a:rPr kumimoji="1" lang="ja-JP" altLang="en-US" sz="1800" dirty="0" smtClean="0">
                <a:latin typeface="HGP創英角ｺﾞｼｯｸUB" panose="020B0900000000000000" pitchFamily="50" charset="-128"/>
                <a:ea typeface="HGP創英角ｺﾞｼｯｸUB" panose="020B0900000000000000" pitchFamily="50" charset="-128"/>
              </a:rPr>
              <a:t> を付けた変数</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smtClean="0">
                <a:latin typeface="HGP創英角ｺﾞｼｯｸUB" panose="020B0900000000000000" pitchFamily="50" charset="-128"/>
                <a:ea typeface="HGP創英角ｺﾞｼｯｸUB" panose="020B0900000000000000" pitchFamily="50" charset="-128"/>
              </a:rPr>
              <a:t>HTTP</a:t>
            </a:r>
            <a:r>
              <a:rPr lang="ja-JP" altLang="en-US" sz="1800" dirty="0" smtClean="0">
                <a:latin typeface="HGP創英角ｺﾞｼｯｸUB" panose="020B0900000000000000" pitchFamily="50" charset="-128"/>
                <a:ea typeface="HGP創英角ｺﾞｼｯｸUB" panose="020B0900000000000000" pitchFamily="50" charset="-128"/>
              </a:rPr>
              <a:t>リクエストのメッセージボディ </a:t>
            </a:r>
            <a:r>
              <a:rPr lang="en-US" altLang="ja-JP" sz="1800" dirty="0" smtClean="0">
                <a:latin typeface="HGP創英角ｺﾞｼｯｸUB" panose="020B0900000000000000" pitchFamily="50" charset="-128"/>
                <a:ea typeface="HGP創英角ｺﾞｼｯｸUB" panose="020B0900000000000000" pitchFamily="50" charset="-128"/>
              </a:rPr>
              <a:t>@</a:t>
            </a:r>
            <a:r>
              <a:rPr lang="en-US" altLang="ja-JP" sz="1800" dirty="0" err="1" smtClean="0">
                <a:latin typeface="HGP創英角ｺﾞｼｯｸUB" panose="020B0900000000000000" pitchFamily="50" charset="-128"/>
                <a:ea typeface="HGP創英角ｺﾞｼｯｸUB" panose="020B0900000000000000" pitchFamily="50" charset="-128"/>
              </a:rPr>
              <a:t>RequestBody</a:t>
            </a:r>
            <a:r>
              <a:rPr lang="ja-JP" altLang="en-US" sz="1800" dirty="0" smtClean="0">
                <a:latin typeface="HGP創英角ｺﾞｼｯｸUB" panose="020B0900000000000000" pitchFamily="50" charset="-128"/>
                <a:ea typeface="HGP創英角ｺﾞｼｯｸUB" panose="020B0900000000000000" pitchFamily="50" charset="-128"/>
              </a:rPr>
              <a:t> </a:t>
            </a:r>
            <a:r>
              <a:rPr lang="ja-JP" altLang="en-US" sz="1800" dirty="0">
                <a:latin typeface="HGP創英角ｺﾞｼｯｸUB" panose="020B0900000000000000" pitchFamily="50" charset="-128"/>
                <a:ea typeface="HGP創英角ｺﾞｼｯｸUB" panose="020B0900000000000000" pitchFamily="50" charset="-128"/>
              </a:rPr>
              <a:t>を付けた</a:t>
            </a:r>
            <a:r>
              <a:rPr lang="ja-JP" altLang="en-US" sz="1800" dirty="0" smtClean="0">
                <a:latin typeface="HGP創英角ｺﾞｼｯｸUB" panose="020B0900000000000000" pitchFamily="50" charset="-128"/>
                <a:ea typeface="HGP創英角ｺﾞｼｯｸUB" panose="020B0900000000000000" pitchFamily="50" charset="-128"/>
              </a:rPr>
              <a:t>変数</a:t>
            </a:r>
            <a:endParaRPr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err="1" smtClean="0">
                <a:latin typeface="HGP創英角ｺﾞｼｯｸUB" panose="020B0900000000000000" pitchFamily="50" charset="-128"/>
                <a:ea typeface="HGP創英角ｺﾞｼｯｸUB" panose="020B0900000000000000" pitchFamily="50" charset="-128"/>
              </a:rPr>
              <a:t>HTTPEntity</a:t>
            </a:r>
            <a:r>
              <a:rPr lang="ja-JP" altLang="en-US" sz="1800" dirty="0" smtClean="0">
                <a:latin typeface="HGP創英角ｺﾞｼｯｸUB" panose="020B0900000000000000" pitchFamily="50" charset="-128"/>
                <a:ea typeface="HGP創英角ｺﾞｼｯｸUB" panose="020B0900000000000000" pitchFamily="50" charset="-128"/>
              </a:rPr>
              <a:t>オブジェクト</a:t>
            </a:r>
            <a:endParaRPr lang="en-US" altLang="ja-JP" sz="1800" dirty="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smtClean="0">
                <a:solidFill>
                  <a:srgbClr val="C00000"/>
                </a:solidFill>
                <a:latin typeface="HGP創英角ｺﾞｼｯｸUB" panose="020B0900000000000000" pitchFamily="50" charset="-128"/>
                <a:ea typeface="HGP創英角ｺﾞｼｯｸUB" panose="020B0900000000000000" pitchFamily="50" charset="-128"/>
              </a:rPr>
              <a:t>Model</a:t>
            </a:r>
            <a:r>
              <a:rPr lang="ja-JP" altLang="en-US" sz="1800" dirty="0" smtClean="0">
                <a:solidFill>
                  <a:srgbClr val="C00000"/>
                </a:solidFill>
                <a:latin typeface="HGP創英角ｺﾞｼｯｸUB" panose="020B0900000000000000" pitchFamily="50" charset="-128"/>
                <a:ea typeface="HGP創英角ｺﾞｼｯｸUB" panose="020B0900000000000000" pitchFamily="50" charset="-128"/>
              </a:rPr>
              <a:t> オブジェクト</a:t>
            </a:r>
            <a:endParaRPr lang="en-US" altLang="ja-JP" sz="1800" dirty="0">
              <a:solidFill>
                <a:srgbClr val="C0000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err="1" smtClean="0">
                <a:solidFill>
                  <a:srgbClr val="C00000"/>
                </a:solidFill>
                <a:latin typeface="HGP創英角ｺﾞｼｯｸUB" panose="020B0900000000000000" pitchFamily="50" charset="-128"/>
                <a:ea typeface="HGP創英角ｺﾞｼｯｸUB" panose="020B0900000000000000" pitchFamily="50" charset="-128"/>
              </a:rPr>
              <a:t>ModelAttribute</a:t>
            </a:r>
            <a:r>
              <a:rPr lang="ja-JP" altLang="en-US" sz="1800" dirty="0" smtClean="0">
                <a:solidFill>
                  <a:srgbClr val="C00000"/>
                </a:solidFill>
                <a:latin typeface="HGP創英角ｺﾞｼｯｸUB" panose="020B0900000000000000" pitchFamily="50" charset="-128"/>
                <a:ea typeface="HGP創英角ｺﾞｼｯｸUB" panose="020B0900000000000000" pitchFamily="50" charset="-128"/>
              </a:rPr>
              <a:t>オブジェクト </a:t>
            </a:r>
            <a:r>
              <a:rPr lang="en-US" altLang="ja-JP" sz="18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800" dirty="0" err="1" smtClean="0">
                <a:solidFill>
                  <a:srgbClr val="C00000"/>
                </a:solidFill>
                <a:latin typeface="HGP創英角ｺﾞｼｯｸUB" panose="020B0900000000000000" pitchFamily="50" charset="-128"/>
                <a:ea typeface="HGP創英角ｺﾞｼｯｸUB" panose="020B0900000000000000" pitchFamily="50" charset="-128"/>
              </a:rPr>
              <a:t>ModelAttribute</a:t>
            </a:r>
            <a:r>
              <a:rPr lang="ja-JP" altLang="en-US" sz="1800" dirty="0" smtClean="0">
                <a:solidFill>
                  <a:srgbClr val="C00000"/>
                </a:solidFill>
                <a:latin typeface="HGP創英角ｺﾞｼｯｸUB" panose="020B0900000000000000" pitchFamily="50" charset="-128"/>
                <a:ea typeface="HGP創英角ｺﾞｼｯｸUB" panose="020B0900000000000000" pitchFamily="50" charset="-128"/>
              </a:rPr>
              <a:t> を付けた変数</a:t>
            </a:r>
            <a:endParaRPr lang="en-US" altLang="ja-JP" sz="1800" dirty="0">
              <a:solidFill>
                <a:srgbClr val="C0000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smtClean="0">
                <a:solidFill>
                  <a:srgbClr val="00B0F0"/>
                </a:solidFill>
                <a:latin typeface="HGP創英角ｺﾞｼｯｸUB" panose="020B0900000000000000" pitchFamily="50" charset="-128"/>
                <a:ea typeface="HGP創英角ｺﾞｼｯｸUB" panose="020B0900000000000000" pitchFamily="50" charset="-128"/>
              </a:rPr>
              <a:t>Session</a:t>
            </a:r>
            <a:r>
              <a:rPr lang="ja-JP" altLang="en-US" sz="1800" dirty="0" smtClean="0">
                <a:solidFill>
                  <a:srgbClr val="00B0F0"/>
                </a:solidFill>
                <a:latin typeface="HGP創英角ｺﾞｼｯｸUB" panose="020B0900000000000000" pitchFamily="50" charset="-128"/>
                <a:ea typeface="HGP創英角ｺﾞｼｯｸUB" panose="020B0900000000000000" pitchFamily="50" charset="-128"/>
              </a:rPr>
              <a:t>管理オブジェクト</a:t>
            </a:r>
            <a:endParaRPr lang="en-US" altLang="ja-JP" sz="1800" dirty="0">
              <a:solidFill>
                <a:srgbClr val="00B0F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ja-JP" altLang="en-US" sz="1800" dirty="0" smtClean="0">
                <a:solidFill>
                  <a:srgbClr val="C00000"/>
                </a:solidFill>
                <a:latin typeface="HGP創英角ｺﾞｼｯｸUB" panose="020B0900000000000000" pitchFamily="50" charset="-128"/>
                <a:ea typeface="HGP創英角ｺﾞｼｯｸUB" panose="020B0900000000000000" pitchFamily="50" charset="-128"/>
              </a:rPr>
              <a:t>エラーオブジェクト</a:t>
            </a:r>
            <a:endParaRPr lang="en-US" altLang="ja-JP" sz="1800" dirty="0" smtClean="0">
              <a:solidFill>
                <a:srgbClr val="C00000"/>
              </a:solidFill>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err="1" smtClean="0">
                <a:latin typeface="HGP創英角ｺﾞｼｯｸUB" panose="020B0900000000000000" pitchFamily="50" charset="-128"/>
                <a:ea typeface="HGP創英角ｺﾞｼｯｸUB" panose="020B0900000000000000" pitchFamily="50" charset="-128"/>
              </a:rPr>
              <a:t>WebRequest</a:t>
            </a:r>
            <a:r>
              <a:rPr lang="ja-JP" altLang="en-US" sz="1800" dirty="0" smtClean="0">
                <a:latin typeface="HGP創英角ｺﾞｼｯｸUB" panose="020B0900000000000000" pitchFamily="50" charset="-128"/>
                <a:ea typeface="HGP創英角ｺﾞｼｯｸUB" panose="020B0900000000000000" pitchFamily="50" charset="-128"/>
              </a:rPr>
              <a:t>オブジェクト</a:t>
            </a:r>
            <a:endParaRPr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en-US" altLang="ja-JP" sz="1800" dirty="0" smtClean="0">
                <a:latin typeface="HGP創英角ｺﾞｼｯｸUB" panose="020B0900000000000000" pitchFamily="50" charset="-128"/>
                <a:ea typeface="HGP創英角ｺﾞｼｯｸUB" panose="020B0900000000000000" pitchFamily="50" charset="-128"/>
              </a:rPr>
              <a:t>Servlet</a:t>
            </a:r>
            <a:r>
              <a:rPr lang="ja-JP" altLang="en-US" sz="1800" dirty="0" smtClean="0">
                <a:latin typeface="HGP創英角ｺﾞｼｯｸUB" panose="020B0900000000000000" pitchFamily="50" charset="-128"/>
                <a:ea typeface="HGP創英角ｺﾞｼｯｸUB" panose="020B0900000000000000" pitchFamily="50" charset="-128"/>
              </a:rPr>
              <a:t> </a:t>
            </a:r>
            <a:r>
              <a:rPr lang="en-US" altLang="ja-JP" sz="1800" dirty="0" smtClean="0">
                <a:latin typeface="HGP創英角ｺﾞｼｯｸUB" panose="020B0900000000000000" pitchFamily="50" charset="-128"/>
                <a:ea typeface="HGP創英角ｺﾞｼｯｸUB" panose="020B0900000000000000" pitchFamily="50" charset="-128"/>
              </a:rPr>
              <a:t>API</a:t>
            </a:r>
            <a:r>
              <a:rPr lang="ja-JP" altLang="en-US" sz="1800" dirty="0" smtClean="0">
                <a:latin typeface="HGP創英角ｺﾞｼｯｸUB" panose="020B0900000000000000" pitchFamily="50" charset="-128"/>
                <a:ea typeface="HGP創英角ｺﾞｼｯｸUB" panose="020B0900000000000000" pitchFamily="50" charset="-128"/>
              </a:rPr>
              <a:t> の各種オブジェクト</a:t>
            </a:r>
            <a:endParaRPr lang="en-US" altLang="ja-JP" sz="1800" dirty="0" smtClean="0">
              <a:latin typeface="HGP創英角ｺﾞｼｯｸUB" panose="020B0900000000000000" pitchFamily="50" charset="-128"/>
              <a:ea typeface="HGP創英角ｺﾞｼｯｸUB" panose="020B0900000000000000" pitchFamily="50" charset="-128"/>
            </a:endParaRPr>
          </a:p>
          <a:p>
            <a:pPr marL="914400" lvl="1" indent="-457200">
              <a:buFont typeface="+mj-lt"/>
              <a:buAutoNum type="alphaUcParenR"/>
            </a:pPr>
            <a:r>
              <a:rPr lang="ja-JP" altLang="en-US" sz="1800" dirty="0" smtClean="0">
                <a:latin typeface="HGP創英角ｺﾞｼｯｸUB" panose="020B0900000000000000" pitchFamily="50" charset="-128"/>
                <a:ea typeface="HGP創英角ｺﾞｼｯｸUB" panose="020B0900000000000000" pitchFamily="50" charset="-128"/>
              </a:rPr>
              <a:t>ロケール ・・ その他</a:t>
            </a:r>
            <a:endParaRPr lang="en-US" altLang="ja-JP" sz="1800" dirty="0">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bwMode="auto">
          <a:xfrm>
            <a:off x="683568" y="5877272"/>
            <a:ext cx="8202247" cy="5041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コントローラメソッドの引数に関する詳細は、</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 </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第</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6</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章</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P194-196</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を参照のこと</a:t>
            </a:r>
            <a:endPar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519605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22</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8000" dirty="0" smtClean="0">
                <a:solidFill>
                  <a:srgbClr val="FFFF00"/>
                </a:solidFill>
                <a:latin typeface="HGP創英角ｺﾞｼｯｸUB" panose="020B0900000000000000" pitchFamily="50" charset="-128"/>
                <a:ea typeface="HGP創英角ｺﾞｼｯｸUB" panose="020B0900000000000000" pitchFamily="50" charset="-128"/>
              </a:rPr>
              <a:t>ＤＩ</a:t>
            </a:r>
            <a:endParaRPr lang="en-US" altLang="ja-JP" sz="80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4400" dirty="0" smtClean="0">
                <a:solidFill>
                  <a:srgbClr val="FFFF00"/>
                </a:solidFill>
                <a:latin typeface="HGP創英角ｺﾞｼｯｸUB" panose="020B0900000000000000" pitchFamily="50" charset="-128"/>
                <a:ea typeface="HGP創英角ｺﾞｼｯｸUB" panose="020B0900000000000000" pitchFamily="50" charset="-128"/>
              </a:rPr>
              <a:t>(Dependency</a:t>
            </a:r>
            <a:r>
              <a:rPr lang="ja-JP" altLang="en-US" sz="4400" dirty="0" smtClean="0">
                <a:solidFill>
                  <a:srgbClr val="FFFF00"/>
                </a:solidFill>
                <a:latin typeface="HGP創英角ｺﾞｼｯｸUB" panose="020B0900000000000000" pitchFamily="50" charset="-128"/>
                <a:ea typeface="HGP創英角ｺﾞｼｯｸUB" panose="020B0900000000000000" pitchFamily="50" charset="-128"/>
              </a:rPr>
              <a:t> </a:t>
            </a:r>
            <a:r>
              <a:rPr lang="en-US" altLang="ja-JP" sz="4400" dirty="0" smtClean="0">
                <a:solidFill>
                  <a:srgbClr val="FFFF00"/>
                </a:solidFill>
                <a:latin typeface="HGP創英角ｺﾞｼｯｸUB" panose="020B0900000000000000" pitchFamily="50" charset="-128"/>
                <a:ea typeface="HGP創英角ｺﾞｼｯｸUB" panose="020B0900000000000000" pitchFamily="50" charset="-128"/>
              </a:rPr>
              <a:t>Injection)</a:t>
            </a:r>
            <a:endParaRPr lang="en-US" altLang="ja-JP" sz="8800" dirty="0" smtClean="0">
              <a:solidFill>
                <a:srgbClr val="FFFF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217577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ＤＩとは</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95289" y="836712"/>
            <a:ext cx="835342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smtClean="0">
                <a:solidFill>
                  <a:srgbClr val="00B0F0"/>
                </a:solidFill>
                <a:latin typeface="HGP創英角ｺﾞｼｯｸUB" pitchFamily="50" charset="-128"/>
                <a:ea typeface="HGP創英角ｺﾞｼｯｸUB" pitchFamily="50" charset="-128"/>
              </a:rPr>
              <a:t>Dependency Injection</a:t>
            </a:r>
            <a:br>
              <a:rPr lang="en-US" altLang="ja-JP" sz="2400" kern="0" dirty="0" smtClean="0">
                <a:solidFill>
                  <a:srgbClr val="00B0F0"/>
                </a:solidFill>
                <a:latin typeface="HGP創英角ｺﾞｼｯｸUB" pitchFamily="50" charset="-128"/>
                <a:ea typeface="HGP創英角ｺﾞｼｯｸUB" pitchFamily="50" charset="-128"/>
              </a:rPr>
            </a:br>
            <a:r>
              <a:rPr lang="ja-JP" altLang="en-US" sz="2400" kern="0" dirty="0" smtClean="0">
                <a:latin typeface="HGP創英角ｺﾞｼｯｸUB" pitchFamily="50" charset="-128"/>
                <a:ea typeface="HGP創英角ｺﾞｼｯｸUB" pitchFamily="50" charset="-128"/>
              </a:rPr>
              <a:t>日本語</a:t>
            </a:r>
            <a:r>
              <a:rPr lang="ja-JP" altLang="en-US" sz="2400" kern="0" dirty="0">
                <a:latin typeface="HGP創英角ｺﾞｼｯｸUB" pitchFamily="50" charset="-128"/>
                <a:ea typeface="HGP創英角ｺﾞｼｯｸUB" pitchFamily="50" charset="-128"/>
              </a:rPr>
              <a:t>で</a:t>
            </a:r>
            <a:r>
              <a:rPr lang="ja-JP" altLang="en-US" sz="2400" kern="0" dirty="0" smtClean="0">
                <a:latin typeface="HGP創英角ｺﾞｼｯｸUB" pitchFamily="50" charset="-128"/>
                <a:ea typeface="HGP創英角ｺﾞｼｯｸUB" pitchFamily="50" charset="-128"/>
              </a:rPr>
              <a:t>は「</a:t>
            </a:r>
            <a:r>
              <a:rPr lang="ja-JP" altLang="en-US" sz="2400" kern="0" dirty="0" smtClean="0">
                <a:solidFill>
                  <a:srgbClr val="00B0F0"/>
                </a:solidFill>
                <a:latin typeface="HGP創英角ｺﾞｼｯｸUB" pitchFamily="50" charset="-128"/>
                <a:ea typeface="HGP創英角ｺﾞｼｯｸUB" pitchFamily="50" charset="-128"/>
              </a:rPr>
              <a:t>依存性の注入</a:t>
            </a:r>
            <a:r>
              <a:rPr lang="ja-JP" altLang="en-US" sz="2400" kern="0" dirty="0" smtClean="0">
                <a:latin typeface="HGP創英角ｺﾞｼｯｸUB" pitchFamily="50" charset="-128"/>
                <a:ea typeface="HGP創英角ｺﾞｼｯｸUB" pitchFamily="50" charset="-128"/>
              </a:rPr>
              <a:t>」と呼ばれる。</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オブジェクト同士の依存関係を外部から作成できる機構。</a:t>
            </a:r>
            <a:r>
              <a:rPr lang="en-US" altLang="ja-JP" sz="2400" kern="0" dirty="0">
                <a:latin typeface="HGP創英角ｺﾞｼｯｸUB" pitchFamily="50" charset="-128"/>
                <a:ea typeface="HGP創英角ｺﾞｼｯｸUB" pitchFamily="50" charset="-128"/>
              </a:rPr>
              <a:t/>
            </a:r>
            <a:br>
              <a:rPr lang="en-US" altLang="ja-JP" sz="2400" kern="0" dirty="0">
                <a:latin typeface="HGP創英角ｺﾞｼｯｸUB" pitchFamily="50" charset="-128"/>
                <a:ea typeface="HGP創英角ｺﾞｼｯｸUB" pitchFamily="50" charset="-128"/>
              </a:rPr>
            </a:br>
            <a:r>
              <a:rPr lang="ja-JP" altLang="en-US" sz="2400" kern="0" dirty="0" smtClean="0">
                <a:latin typeface="HGP創英角ｺﾞｼｯｸUB" pitchFamily="50" charset="-128"/>
                <a:ea typeface="HGP創英角ｺﾞｼｯｸUB" pitchFamily="50" charset="-128"/>
              </a:rPr>
              <a:t>すなわち、プログラムを構成するオブジェクト間の依存性をソースコードから排除し、フレームワークが後から依存性を注入（設定）できる機能を提供する。</a:t>
            </a:r>
            <a:endParaRPr lang="en-US" altLang="ja-JP" sz="2400" kern="0" dirty="0">
              <a:latin typeface="HGP創英角ｺﾞｼｯｸUB" pitchFamily="50" charset="-128"/>
              <a:ea typeface="HGP創英角ｺﾞｼｯｸUB" pitchFamily="50" charset="-128"/>
            </a:endParaRPr>
          </a:p>
          <a:p>
            <a:pPr marL="400050" lvl="1" indent="0" eaLnBrk="1" hangingPunct="1">
              <a:buNone/>
            </a:pPr>
            <a:endParaRPr lang="en-US" altLang="ja-JP" kern="0" dirty="0" smtClean="0">
              <a:latin typeface="+mn-ea"/>
            </a:endParaRPr>
          </a:p>
        </p:txBody>
      </p:sp>
      <p:sp>
        <p:nvSpPr>
          <p:cNvPr id="25" name="正方形/長方形 24"/>
          <p:cNvSpPr/>
          <p:nvPr/>
        </p:nvSpPr>
        <p:spPr bwMode="auto">
          <a:xfrm>
            <a:off x="428425" y="4653136"/>
            <a:ext cx="6159800" cy="576064"/>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DI</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の</a:t>
            </a:r>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 </a:t>
            </a:r>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第２章 </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を熟読のこと</a:t>
            </a:r>
            <a:endPar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428425" y="3778124"/>
            <a:ext cx="6879879" cy="65898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2000" kern="0" dirty="0" smtClean="0">
                <a:solidFill>
                  <a:schemeClr val="bg1"/>
                </a:solidFill>
                <a:latin typeface="HGP創英角ｺﾞｼｯｸUB" pitchFamily="50" charset="-128"/>
                <a:ea typeface="HGP創英角ｺﾞｼｯｸUB" pitchFamily="50" charset="-128"/>
              </a:rPr>
              <a:t>DI</a:t>
            </a:r>
            <a:r>
              <a:rPr lang="ja-JP" altLang="en-US" sz="2000" kern="0" dirty="0" smtClean="0">
                <a:solidFill>
                  <a:schemeClr val="bg1"/>
                </a:solidFill>
                <a:latin typeface="HGP創英角ｺﾞｼｯｸUB" pitchFamily="50" charset="-128"/>
                <a:ea typeface="HGP創英角ｺﾞｼｯｸUB" pitchFamily="50" charset="-128"/>
              </a:rPr>
              <a:t>は</a:t>
            </a:r>
            <a:r>
              <a:rPr lang="en-US" altLang="ja-JP" sz="2000" kern="0" dirty="0" smtClean="0">
                <a:solidFill>
                  <a:schemeClr val="bg1"/>
                </a:solidFill>
                <a:latin typeface="HGP創英角ｺﾞｼｯｸUB" pitchFamily="50" charset="-128"/>
                <a:ea typeface="HGP創英角ｺﾞｼｯｸUB" pitchFamily="50" charset="-128"/>
              </a:rPr>
              <a:t>Web</a:t>
            </a:r>
            <a:r>
              <a:rPr lang="ja-JP" altLang="en-US" sz="2000" kern="0" dirty="0" smtClean="0">
                <a:solidFill>
                  <a:schemeClr val="bg1"/>
                </a:solidFill>
                <a:latin typeface="HGP創英角ｺﾞｼｯｸUB" pitchFamily="50" charset="-128"/>
                <a:ea typeface="HGP創英角ｺﾞｼｯｸUB" pitchFamily="50" charset="-128"/>
              </a:rPr>
              <a:t>アプリに限らず様々な</a:t>
            </a:r>
            <a:r>
              <a:rPr lang="en-US" altLang="ja-JP" sz="2000" kern="0" dirty="0" smtClean="0">
                <a:solidFill>
                  <a:schemeClr val="bg1"/>
                </a:solidFill>
                <a:latin typeface="HGP創英角ｺﾞｼｯｸUB" pitchFamily="50" charset="-128"/>
                <a:ea typeface="HGP創英角ｺﾞｼｯｸUB" pitchFamily="50" charset="-128"/>
              </a:rPr>
              <a:t>Spring</a:t>
            </a:r>
            <a:r>
              <a:rPr lang="ja-JP" altLang="en-US" sz="2000" kern="0" dirty="0" smtClean="0">
                <a:solidFill>
                  <a:schemeClr val="bg1"/>
                </a:solidFill>
                <a:latin typeface="HGP創英角ｺﾞｼｯｸUB" pitchFamily="50" charset="-128"/>
                <a:ea typeface="HGP創英角ｺﾞｼｯｸUB" pitchFamily="50" charset="-128"/>
              </a:rPr>
              <a:t>アプリで使用できる。</a:t>
            </a:r>
            <a:endParaRPr lang="en-US" altLang="ja-JP" sz="2000" kern="0" dirty="0">
              <a:solidFill>
                <a:schemeClr val="bg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598081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2000" dirty="0" smtClean="0">
                <a:latin typeface="HGP創英角ｺﾞｼｯｸUB" pitchFamily="50" charset="-128"/>
                <a:ea typeface="HGP創英角ｺﾞｼｯｸUB" pitchFamily="50" charset="-128"/>
              </a:rPr>
              <a:t>ちなみに・・ </a:t>
            </a:r>
            <a:r>
              <a:rPr lang="ja-JP" altLang="en-US" sz="3600" dirty="0" smtClean="0">
                <a:latin typeface="HGP創英角ｺﾞｼｯｸUB" pitchFamily="50" charset="-128"/>
                <a:ea typeface="HGP創英角ｺﾞｼｯｸUB" pitchFamily="50" charset="-128"/>
              </a:rPr>
              <a:t>昔は・・</a:t>
            </a:r>
            <a:endParaRPr lang="en-US" altLang="ja-JP" sz="3600" dirty="0">
              <a:latin typeface="HGP創英角ｺﾞｼｯｸUB" pitchFamily="50" charset="-128"/>
              <a:ea typeface="HGP創英角ｺﾞｼｯｸUB" pitchFamily="50" charset="-128"/>
            </a:endParaRPr>
          </a:p>
        </p:txBody>
      </p:sp>
      <p:sp>
        <p:nvSpPr>
          <p:cNvPr id="2071" name="正方形/長方形 2070"/>
          <p:cNvSpPr/>
          <p:nvPr/>
        </p:nvSpPr>
        <p:spPr bwMode="auto">
          <a:xfrm>
            <a:off x="363047" y="4181072"/>
            <a:ext cx="8313409" cy="792088"/>
          </a:xfrm>
          <a:prstGeom prst="rect">
            <a:avLst/>
          </a:prstGeom>
          <a:solidFill>
            <a:srgbClr val="FFFFE1"/>
          </a:solidFill>
          <a:ln w="9525">
            <a:solidFill>
              <a:srgbClr val="CC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indent="-57150"/>
            <a:r>
              <a:rPr lang="ja-JP" altLang="en-US" sz="1600" kern="0" dirty="0" smtClean="0">
                <a:latin typeface="HGP創英角ｺﾞｼｯｸUB" pitchFamily="50" charset="-128"/>
                <a:ea typeface="HGP創英角ｺﾞｼｯｸUB" pitchFamily="50" charset="-128"/>
              </a:rPr>
              <a:t>依存性を下げる工夫例 その１</a:t>
            </a:r>
            <a:r>
              <a:rPr lang="ja-JP" altLang="en-US" sz="1600" kern="0" dirty="0">
                <a:latin typeface="HGP創英角ｺﾞｼｯｸUB" pitchFamily="50" charset="-128"/>
                <a:ea typeface="HGP創英角ｺﾞｼｯｸUB" pitchFamily="50" charset="-128"/>
              </a:rPr>
              <a:t>）</a:t>
            </a:r>
            <a:r>
              <a:rPr lang="en-US" altLang="ja-JP" sz="1600" kern="0" dirty="0">
                <a:latin typeface="HGP創英角ｺﾞｼｯｸUB" pitchFamily="50" charset="-128"/>
                <a:ea typeface="HGP創英角ｺﾞｼｯｸUB" pitchFamily="50" charset="-128"/>
              </a:rPr>
              <a:t> </a:t>
            </a:r>
            <a:r>
              <a:rPr lang="ja-JP" altLang="en-US" sz="1600" kern="0" dirty="0">
                <a:latin typeface="HGP創英角ｺﾞｼｯｸUB" pitchFamily="50" charset="-128"/>
                <a:ea typeface="HGP創英角ｺﾞｼｯｸUB" pitchFamily="50" charset="-128"/>
              </a:rPr>
              <a:t>インターフェースで抽象化</a:t>
            </a:r>
            <a:endParaRPr lang="en-US" altLang="ja-JP" sz="1600" kern="0" dirty="0">
              <a:latin typeface="HGP創英角ｺﾞｼｯｸUB" pitchFamily="50" charset="-128"/>
              <a:ea typeface="HGP創英角ｺﾞｼｯｸUB" pitchFamily="50" charset="-128"/>
            </a:endParaRPr>
          </a:p>
          <a:p>
            <a:pPr indent="-57150"/>
            <a:r>
              <a:rPr lang="ja-JP" altLang="en-US" sz="1600" kern="0" dirty="0" smtClean="0">
                <a:latin typeface="+mn-ea"/>
              </a:rPr>
              <a:t>　</a:t>
            </a:r>
            <a:r>
              <a:rPr lang="en-US" altLang="ja-JP" sz="1600" kern="0" dirty="0">
                <a:solidFill>
                  <a:srgbClr val="C00000"/>
                </a:solidFill>
                <a:latin typeface="+mn-ea"/>
              </a:rPr>
              <a:t> </a:t>
            </a:r>
            <a:r>
              <a:rPr lang="en-US" altLang="ja-JP" sz="1600" kern="0" dirty="0" err="1" smtClean="0">
                <a:solidFill>
                  <a:srgbClr val="C00000"/>
                </a:solidFill>
                <a:latin typeface="+mn-ea"/>
              </a:rPr>
              <a:t>ProductInterface</a:t>
            </a:r>
            <a:r>
              <a:rPr lang="ja-JP" altLang="en-US" sz="1600" kern="0" dirty="0" smtClean="0">
                <a:solidFill>
                  <a:srgbClr val="C00000"/>
                </a:solidFill>
                <a:latin typeface="+mn-ea"/>
              </a:rPr>
              <a:t> </a:t>
            </a:r>
            <a:r>
              <a:rPr lang="en-US" altLang="ja-JP" sz="1600" kern="0" dirty="0" smtClean="0">
                <a:solidFill>
                  <a:srgbClr val="C00000"/>
                </a:solidFill>
                <a:latin typeface="+mn-ea"/>
              </a:rPr>
              <a:t>foo </a:t>
            </a:r>
            <a:r>
              <a:rPr lang="en-US" altLang="ja-JP" sz="1600" kern="0" dirty="0">
                <a:solidFill>
                  <a:srgbClr val="C00000"/>
                </a:solidFill>
                <a:latin typeface="+mn-ea"/>
              </a:rPr>
              <a:t>= new </a:t>
            </a:r>
            <a:r>
              <a:rPr lang="en-US" altLang="ja-JP" sz="1600" kern="0" dirty="0" err="1">
                <a:solidFill>
                  <a:srgbClr val="C00000"/>
                </a:solidFill>
                <a:latin typeface="+mn-ea"/>
              </a:rPr>
              <a:t>ProductImpl</a:t>
            </a:r>
            <a:r>
              <a:rPr lang="en-US" altLang="ja-JP" sz="1600" kern="0" dirty="0">
                <a:solidFill>
                  <a:srgbClr val="C00000"/>
                </a:solidFill>
                <a:latin typeface="+mn-ea"/>
              </a:rPr>
              <a:t>();</a:t>
            </a:r>
            <a:r>
              <a:rPr lang="en-US" altLang="ja-JP" sz="1600" kern="0" dirty="0">
                <a:latin typeface="+mn-ea"/>
              </a:rPr>
              <a:t>  </a:t>
            </a:r>
          </a:p>
        </p:txBody>
      </p:sp>
      <p:sp>
        <p:nvSpPr>
          <p:cNvPr id="63" name="正方形/長方形 62"/>
          <p:cNvSpPr/>
          <p:nvPr/>
        </p:nvSpPr>
        <p:spPr bwMode="auto">
          <a:xfrm>
            <a:off x="363047" y="5157192"/>
            <a:ext cx="8313409" cy="1008112"/>
          </a:xfrm>
          <a:prstGeom prst="rect">
            <a:avLst/>
          </a:prstGeom>
          <a:solidFill>
            <a:srgbClr val="FFFFE1"/>
          </a:solidFill>
          <a:ln w="9525">
            <a:solidFill>
              <a:srgbClr val="CC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indent="-57150"/>
            <a:r>
              <a:rPr lang="ja-JP" altLang="en-US" sz="1600" kern="0" dirty="0">
                <a:latin typeface="HGP創英角ｺﾞｼｯｸUB" pitchFamily="50" charset="-128"/>
                <a:ea typeface="HGP創英角ｺﾞｼｯｸUB" pitchFamily="50" charset="-128"/>
              </a:rPr>
              <a:t>依存性を下げる工夫例 </a:t>
            </a:r>
            <a:r>
              <a:rPr lang="ja-JP" altLang="en-US" sz="1600" kern="0" dirty="0" smtClean="0">
                <a:latin typeface="HGP創英角ｺﾞｼｯｸUB" pitchFamily="50" charset="-128"/>
                <a:ea typeface="HGP創英角ｺﾞｼｯｸUB" pitchFamily="50" charset="-128"/>
              </a:rPr>
              <a:t>その２</a:t>
            </a:r>
            <a:r>
              <a:rPr lang="ja-JP" altLang="en-US" sz="1600" kern="0" dirty="0">
                <a:latin typeface="HGP創英角ｺﾞｼｯｸUB" pitchFamily="50" charset="-128"/>
                <a:ea typeface="HGP創英角ｺﾞｼｯｸUB" pitchFamily="50" charset="-128"/>
              </a:rPr>
              <a:t>）</a:t>
            </a:r>
            <a:r>
              <a:rPr lang="en-US" altLang="ja-JP" sz="1600" kern="0" dirty="0">
                <a:latin typeface="HGP創英角ｺﾞｼｯｸUB" pitchFamily="50" charset="-128"/>
                <a:ea typeface="HGP創英角ｺﾞｼｯｸUB" pitchFamily="50" charset="-128"/>
              </a:rPr>
              <a:t> </a:t>
            </a:r>
            <a:r>
              <a:rPr lang="en-US" altLang="ja-JP" sz="1600" kern="0" dirty="0" err="1">
                <a:latin typeface="HGP創英角ｺﾞｼｯｸUB" pitchFamily="50" charset="-128"/>
                <a:ea typeface="HGP創英角ｺﾞｼｯｸUB" pitchFamily="50" charset="-128"/>
              </a:rPr>
              <a:t>Abstruct</a:t>
            </a:r>
            <a:r>
              <a:rPr lang="en-US" altLang="ja-JP" sz="1600" kern="0" dirty="0">
                <a:latin typeface="HGP創英角ｺﾞｼｯｸUB" pitchFamily="50" charset="-128"/>
                <a:ea typeface="HGP創英角ｺﾞｼｯｸUB" pitchFamily="50" charset="-128"/>
              </a:rPr>
              <a:t> Factory Pattern</a:t>
            </a:r>
          </a:p>
          <a:p>
            <a:pPr indent="-57150"/>
            <a:r>
              <a:rPr lang="ja-JP" altLang="en-US" sz="1600" kern="0" dirty="0" smtClean="0">
                <a:latin typeface="+mn-ea"/>
              </a:rPr>
              <a:t>　 </a:t>
            </a:r>
            <a:r>
              <a:rPr lang="en-US" altLang="ja-JP" sz="1600" kern="0" dirty="0" err="1" smtClean="0">
                <a:solidFill>
                  <a:srgbClr val="C00000"/>
                </a:solidFill>
                <a:latin typeface="+mn-ea"/>
              </a:rPr>
              <a:t>Fctory</a:t>
            </a:r>
            <a:r>
              <a:rPr lang="ja-JP" altLang="en-US" sz="1600" kern="0" dirty="0" smtClean="0">
                <a:solidFill>
                  <a:srgbClr val="C00000"/>
                </a:solidFill>
                <a:latin typeface="+mn-ea"/>
              </a:rPr>
              <a:t> </a:t>
            </a:r>
            <a:r>
              <a:rPr lang="en-US" altLang="ja-JP" sz="1600" kern="0" dirty="0">
                <a:solidFill>
                  <a:srgbClr val="C00000"/>
                </a:solidFill>
                <a:latin typeface="+mn-ea"/>
              </a:rPr>
              <a:t>factory = </a:t>
            </a:r>
            <a:r>
              <a:rPr lang="en-US" altLang="ja-JP" sz="1600" kern="0" dirty="0" err="1">
                <a:solidFill>
                  <a:srgbClr val="C00000"/>
                </a:solidFill>
                <a:latin typeface="+mn-ea"/>
              </a:rPr>
              <a:t>createFactory</a:t>
            </a:r>
            <a:r>
              <a:rPr lang="en-US" altLang="ja-JP" sz="1600" kern="0" dirty="0">
                <a:solidFill>
                  <a:srgbClr val="C00000"/>
                </a:solidFill>
                <a:latin typeface="+mn-ea"/>
              </a:rPr>
              <a:t>(type</a:t>
            </a:r>
            <a:r>
              <a:rPr lang="en-US" altLang="ja-JP" sz="1600" kern="0" dirty="0" smtClean="0">
                <a:solidFill>
                  <a:srgbClr val="C00000"/>
                </a:solidFill>
                <a:latin typeface="+mn-ea"/>
              </a:rPr>
              <a:t>);</a:t>
            </a:r>
            <a:r>
              <a:rPr lang="ja-JP" altLang="en-US" sz="1600" kern="0" dirty="0" smtClean="0">
                <a:solidFill>
                  <a:srgbClr val="C00000"/>
                </a:solidFill>
                <a:latin typeface="+mn-ea"/>
              </a:rPr>
              <a:t>  </a:t>
            </a:r>
            <a:r>
              <a:rPr lang="en-US" altLang="ja-JP" sz="1600" kern="0" dirty="0" smtClean="0">
                <a:solidFill>
                  <a:srgbClr val="C00000"/>
                </a:solidFill>
                <a:latin typeface="+mn-ea"/>
              </a:rPr>
              <a:t>// </a:t>
            </a:r>
            <a:r>
              <a:rPr lang="en-US" altLang="ja-JP" sz="1600" kern="0" dirty="0">
                <a:solidFill>
                  <a:srgbClr val="C00000"/>
                </a:solidFill>
                <a:latin typeface="+mn-ea"/>
              </a:rPr>
              <a:t>type</a:t>
            </a:r>
            <a:r>
              <a:rPr lang="ja-JP" altLang="en-US" sz="1600" kern="0" dirty="0">
                <a:solidFill>
                  <a:srgbClr val="C00000"/>
                </a:solidFill>
                <a:latin typeface="+mn-ea"/>
              </a:rPr>
              <a:t> に応じた</a:t>
            </a:r>
            <a:r>
              <a:rPr lang="en-US" altLang="ja-JP" sz="1600" kern="0" dirty="0">
                <a:solidFill>
                  <a:srgbClr val="C00000"/>
                </a:solidFill>
                <a:latin typeface="+mn-ea"/>
              </a:rPr>
              <a:t>Product</a:t>
            </a:r>
            <a:r>
              <a:rPr lang="ja-JP" altLang="en-US" sz="1600" kern="0" dirty="0">
                <a:solidFill>
                  <a:srgbClr val="C00000"/>
                </a:solidFill>
                <a:latin typeface="+mn-ea"/>
              </a:rPr>
              <a:t>を生成する</a:t>
            </a:r>
            <a:r>
              <a:rPr lang="en-US" altLang="ja-JP" sz="1600" kern="0" dirty="0">
                <a:solidFill>
                  <a:srgbClr val="C00000"/>
                </a:solidFill>
                <a:latin typeface="+mn-ea"/>
              </a:rPr>
              <a:t>Factory</a:t>
            </a:r>
          </a:p>
          <a:p>
            <a:pPr indent="-57150"/>
            <a:r>
              <a:rPr lang="ja-JP" altLang="en-US" sz="1600" kern="0" dirty="0" smtClean="0">
                <a:solidFill>
                  <a:srgbClr val="C00000"/>
                </a:solidFill>
                <a:latin typeface="+mn-ea"/>
              </a:rPr>
              <a:t>　 </a:t>
            </a:r>
            <a:r>
              <a:rPr lang="en-US" altLang="ja-JP" sz="1600" kern="0" dirty="0" err="1" smtClean="0">
                <a:solidFill>
                  <a:srgbClr val="C00000"/>
                </a:solidFill>
                <a:latin typeface="+mn-ea"/>
              </a:rPr>
              <a:t>ProductInterface</a:t>
            </a:r>
            <a:r>
              <a:rPr lang="ja-JP" altLang="en-US" sz="1600" kern="0" dirty="0" smtClean="0">
                <a:solidFill>
                  <a:srgbClr val="C00000"/>
                </a:solidFill>
                <a:latin typeface="+mn-ea"/>
              </a:rPr>
              <a:t> </a:t>
            </a:r>
            <a:r>
              <a:rPr lang="en-US" altLang="ja-JP" sz="1600" kern="0" dirty="0" smtClean="0">
                <a:solidFill>
                  <a:srgbClr val="C00000"/>
                </a:solidFill>
                <a:latin typeface="+mn-ea"/>
              </a:rPr>
              <a:t>foo </a:t>
            </a:r>
            <a:r>
              <a:rPr lang="en-US" altLang="ja-JP" sz="1600" kern="0" dirty="0">
                <a:solidFill>
                  <a:srgbClr val="C00000"/>
                </a:solidFill>
                <a:latin typeface="+mn-ea"/>
              </a:rPr>
              <a:t>= </a:t>
            </a:r>
            <a:r>
              <a:rPr lang="en-US" altLang="ja-JP" sz="1600" kern="0" dirty="0" err="1">
                <a:solidFill>
                  <a:srgbClr val="C00000"/>
                </a:solidFill>
                <a:latin typeface="+mn-ea"/>
              </a:rPr>
              <a:t>factory.getProduct</a:t>
            </a:r>
            <a:r>
              <a:rPr lang="en-US" altLang="ja-JP" sz="1600" kern="0" dirty="0">
                <a:solidFill>
                  <a:srgbClr val="C00000"/>
                </a:solidFill>
                <a:latin typeface="+mn-ea"/>
              </a:rPr>
              <a:t>();</a:t>
            </a:r>
          </a:p>
        </p:txBody>
      </p:sp>
      <p:sp>
        <p:nvSpPr>
          <p:cNvPr id="23" name="Rectangle 3"/>
          <p:cNvSpPr txBox="1">
            <a:spLocks noChangeArrowheads="1"/>
          </p:cNvSpPr>
          <p:nvPr/>
        </p:nvSpPr>
        <p:spPr bwMode="auto">
          <a:xfrm>
            <a:off x="363046" y="836712"/>
            <a:ext cx="8353425"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000" kern="0" dirty="0">
                <a:latin typeface="HGP創英角ｺﾞｼｯｸUB" pitchFamily="50" charset="-128"/>
                <a:ea typeface="HGP創英角ｺﾞｼｯｸUB" pitchFamily="50" charset="-128"/>
              </a:rPr>
              <a:t>DI</a:t>
            </a:r>
            <a:r>
              <a:rPr lang="ja-JP" altLang="en-US" sz="2000" kern="0" dirty="0" smtClean="0">
                <a:latin typeface="HGP創英角ｺﾞｼｯｸUB" pitchFamily="50" charset="-128"/>
                <a:ea typeface="HGP創英角ｺﾞｼｯｸUB" pitchFamily="50" charset="-128"/>
              </a:rPr>
              <a:t>が無い昔は、下記に示すような依存性が強いコードが一般的であった。</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それでも、優れた技術者たちは、工夫をしながら依存性を下げる努力をしていたが、ＤＩ</a:t>
            </a:r>
            <a:r>
              <a:rPr lang="ja-JP" altLang="en-US" sz="2000" kern="0" dirty="0">
                <a:latin typeface="HGP創英角ｺﾞｼｯｸUB" pitchFamily="50" charset="-128"/>
                <a:ea typeface="HGP創英角ｺﾞｼｯｸUB" pitchFamily="50" charset="-128"/>
              </a:rPr>
              <a:t>コンテナの</a:t>
            </a:r>
            <a:r>
              <a:rPr lang="ja-JP" altLang="en-US" sz="2000" kern="0" dirty="0" smtClean="0">
                <a:latin typeface="HGP創英角ｺﾞｼｯｸUB" pitchFamily="50" charset="-128"/>
                <a:ea typeface="HGP創英角ｺﾞｼｯｸUB" pitchFamily="50" charset="-128"/>
              </a:rPr>
              <a:t>登場により、</a:t>
            </a:r>
            <a:r>
              <a:rPr lang="ja-JP" altLang="en-US" sz="2000" kern="0" dirty="0">
                <a:latin typeface="HGP創英角ｺﾞｼｯｸUB" pitchFamily="50" charset="-128"/>
                <a:ea typeface="HGP創英角ｺﾞｼｯｸUB" pitchFamily="50" charset="-128"/>
              </a:rPr>
              <a:t>より簡単に、より効果的</a:t>
            </a:r>
            <a:r>
              <a:rPr lang="ja-JP" altLang="en-US" sz="2000" kern="0" dirty="0" smtClean="0">
                <a:latin typeface="HGP創英角ｺﾞｼｯｸUB" pitchFamily="50" charset="-128"/>
                <a:ea typeface="HGP創英角ｺﾞｼｯｸUB" pitchFamily="50" charset="-128"/>
              </a:rPr>
              <a:t>に、コンポーネント間の依存性</a:t>
            </a:r>
            <a:r>
              <a:rPr lang="ja-JP" altLang="en-US" sz="2000" kern="0" dirty="0">
                <a:latin typeface="HGP創英角ｺﾞｼｯｸUB" pitchFamily="50" charset="-128"/>
                <a:ea typeface="HGP創英角ｺﾞｼｯｸUB" pitchFamily="50" charset="-128"/>
              </a:rPr>
              <a:t>を下げることが可能となった</a:t>
            </a:r>
            <a:r>
              <a:rPr lang="ja-JP" altLang="en-US" sz="2000" kern="0" dirty="0" smtClean="0">
                <a:latin typeface="HGP創英角ｺﾞｼｯｸUB" pitchFamily="50" charset="-128"/>
                <a:ea typeface="HGP創英角ｺﾞｼｯｸUB" pitchFamily="50" charset="-128"/>
              </a:rPr>
              <a:t>。</a:t>
            </a:r>
            <a:endParaRPr lang="en-US" altLang="ja-JP" sz="2000" kern="0" dirty="0" smtClean="0">
              <a:latin typeface="HGP創英角ｺﾞｼｯｸUB" pitchFamily="50" charset="-128"/>
              <a:ea typeface="HGP創英角ｺﾞｼｯｸUB" pitchFamily="50" charset="-128"/>
            </a:endParaRPr>
          </a:p>
        </p:txBody>
      </p:sp>
      <p:sp>
        <p:nvSpPr>
          <p:cNvPr id="11" name="正方形/長方形 10"/>
          <p:cNvSpPr/>
          <p:nvPr/>
        </p:nvSpPr>
        <p:spPr bwMode="auto">
          <a:xfrm>
            <a:off x="363047" y="2492896"/>
            <a:ext cx="8353424" cy="1512168"/>
          </a:xfrm>
          <a:prstGeom prst="rect">
            <a:avLst/>
          </a:prstGeom>
          <a:solidFill>
            <a:srgbClr val="FFFFE1"/>
          </a:solidFill>
          <a:ln w="9525">
            <a:solidFill>
              <a:srgbClr val="CC66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indent="-57150"/>
            <a:r>
              <a:rPr lang="ja-JP" altLang="en-US" sz="1800" kern="0" dirty="0" smtClean="0">
                <a:latin typeface="HGP創英角ｺﾞｼｯｸUB" panose="020B0900000000000000" pitchFamily="50" charset="-128"/>
                <a:ea typeface="HGP創英角ｺﾞｼｯｸUB" panose="020B0900000000000000" pitchFamily="50" charset="-128"/>
              </a:rPr>
              <a:t>オブジェクトの依存例</a:t>
            </a:r>
            <a:endParaRPr lang="en-US" altLang="ja-JP" sz="1800" kern="0" dirty="0" smtClean="0">
              <a:latin typeface="HGP創英角ｺﾞｼｯｸUB" panose="020B0900000000000000" pitchFamily="50" charset="-128"/>
              <a:ea typeface="HGP創英角ｺﾞｼｯｸUB" panose="020B0900000000000000" pitchFamily="50" charset="-128"/>
            </a:endParaRPr>
          </a:p>
          <a:p>
            <a:pPr indent="-57150"/>
            <a:r>
              <a:rPr lang="ja-JP" altLang="en-US" sz="1600" kern="0" dirty="0" smtClean="0">
                <a:latin typeface="+mn-ea"/>
              </a:rPr>
              <a:t>あるオブジェクトを利用する側がコード上で直接インスタンスを生成するコード。モジュールのビルドを行う時から、</a:t>
            </a:r>
            <a:r>
              <a:rPr lang="en-US" altLang="ja-JP" sz="1600" kern="0" dirty="0" smtClean="0">
                <a:latin typeface="+mn-ea"/>
              </a:rPr>
              <a:t>Product</a:t>
            </a:r>
            <a:r>
              <a:rPr lang="ja-JP" altLang="en-US" sz="1600" kern="0" dirty="0" smtClean="0">
                <a:latin typeface="+mn-ea"/>
              </a:rPr>
              <a:t>クラスに依存している。</a:t>
            </a:r>
            <a:endParaRPr lang="en-US" altLang="ja-JP" sz="1600" kern="0" dirty="0" smtClean="0">
              <a:latin typeface="+mn-ea"/>
            </a:endParaRPr>
          </a:p>
          <a:p>
            <a:pPr indent="-57150"/>
            <a:endParaRPr lang="en-US" altLang="ja-JP" sz="1600" kern="0" dirty="0" smtClean="0">
              <a:latin typeface="+mn-ea"/>
            </a:endParaRPr>
          </a:p>
          <a:p>
            <a:pPr indent="-57150"/>
            <a:r>
              <a:rPr lang="ja-JP" altLang="en-US" sz="1600" kern="0" dirty="0" smtClean="0">
                <a:solidFill>
                  <a:srgbClr val="C00000"/>
                </a:solidFill>
                <a:latin typeface="+mn-ea"/>
              </a:rPr>
              <a:t>　</a:t>
            </a:r>
            <a:r>
              <a:rPr lang="en-US" altLang="ja-JP" sz="1600" kern="0" dirty="0" smtClean="0">
                <a:solidFill>
                  <a:srgbClr val="C00000"/>
                </a:solidFill>
                <a:latin typeface="+mn-ea"/>
              </a:rPr>
              <a:t>Product</a:t>
            </a:r>
            <a:r>
              <a:rPr lang="ja-JP" altLang="en-US" sz="1600" kern="0" dirty="0" smtClean="0">
                <a:solidFill>
                  <a:srgbClr val="C00000"/>
                </a:solidFill>
                <a:latin typeface="+mn-ea"/>
              </a:rPr>
              <a:t> </a:t>
            </a:r>
            <a:r>
              <a:rPr lang="en-US" altLang="ja-JP" sz="1600" kern="0" dirty="0" smtClean="0">
                <a:solidFill>
                  <a:srgbClr val="C00000"/>
                </a:solidFill>
                <a:latin typeface="+mn-ea"/>
              </a:rPr>
              <a:t>foo </a:t>
            </a:r>
            <a:r>
              <a:rPr lang="en-US" altLang="ja-JP" sz="1600" kern="0" dirty="0">
                <a:solidFill>
                  <a:srgbClr val="C00000"/>
                </a:solidFill>
                <a:latin typeface="+mn-ea"/>
              </a:rPr>
              <a:t>= new </a:t>
            </a:r>
            <a:r>
              <a:rPr lang="en-US" altLang="ja-JP" sz="1600" kern="0" dirty="0" smtClean="0">
                <a:solidFill>
                  <a:srgbClr val="C00000"/>
                </a:solidFill>
                <a:latin typeface="+mn-ea"/>
              </a:rPr>
              <a:t>Product</a:t>
            </a:r>
            <a:r>
              <a:rPr lang="ja-JP" altLang="en-US" sz="1600" kern="0" dirty="0" smtClean="0">
                <a:solidFill>
                  <a:srgbClr val="C00000"/>
                </a:solidFill>
                <a:latin typeface="+mn-ea"/>
              </a:rPr>
              <a:t> </a:t>
            </a:r>
            <a:r>
              <a:rPr lang="en-US" altLang="ja-JP" sz="1600" kern="0" dirty="0" smtClean="0">
                <a:solidFill>
                  <a:srgbClr val="C00000"/>
                </a:solidFill>
                <a:latin typeface="+mn-ea"/>
              </a:rPr>
              <a:t>(); </a:t>
            </a:r>
            <a:r>
              <a:rPr lang="en-US" altLang="ja-JP" sz="1600" kern="0" dirty="0" smtClean="0">
                <a:latin typeface="+mn-ea"/>
              </a:rPr>
              <a:t> </a:t>
            </a:r>
            <a:endParaRPr lang="en-US" altLang="ja-JP" sz="1600" kern="0" dirty="0">
              <a:latin typeface="+mn-ea"/>
            </a:endParaRPr>
          </a:p>
        </p:txBody>
      </p:sp>
    </p:spTree>
    <p:extLst>
      <p:ext uri="{BB962C8B-B14F-4D97-AF65-F5344CB8AC3E}">
        <p14:creationId xmlns:p14="http://schemas.microsoft.com/office/powerpoint/2010/main" val="2632714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ＤＩ 適用箇所</a:t>
            </a:r>
            <a:endParaRPr lang="en-US" altLang="ja-JP" sz="3600" dirty="0">
              <a:latin typeface="HGP創英角ｺﾞｼｯｸUB" pitchFamily="50" charset="-128"/>
              <a:ea typeface="HGP創英角ｺﾞｼｯｸUB"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795777375"/>
              </p:ext>
            </p:extLst>
          </p:nvPr>
        </p:nvGraphicFramePr>
        <p:xfrm>
          <a:off x="395536" y="908720"/>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ｱｰｷﾃｸﾁｬ</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tabLst/>
                      </a:pP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AOP</a:t>
                      </a:r>
                    </a:p>
                  </a:txBody>
                  <a:tcPr anchor="ctr">
                    <a:solidFill>
                      <a:srgbClr val="C00000"/>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例外処理他</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717032"/>
            <a:ext cx="1728192" cy="1584176"/>
          </a:xfrm>
          <a:prstGeom prst="roundRect">
            <a:avLst/>
          </a:prstGeom>
          <a:solidFill>
            <a:srgbClr val="FFCCCC"/>
          </a:solidFill>
          <a:ln>
            <a:solidFill>
              <a:srgbClr val="FF99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49080"/>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113076"/>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49082"/>
            <a:ext cx="1228315" cy="420617"/>
          </a:xfrm>
          <a:prstGeom prst="rect">
            <a:avLst/>
          </a:prstGeom>
          <a:solidFill>
            <a:srgbClr val="C00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49081"/>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49080"/>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59390"/>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59389"/>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83856"/>
            <a:ext cx="861809" cy="373336"/>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4017259"/>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29631"/>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82492"/>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38355"/>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708914"/>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69696"/>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MVC</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23898"/>
            <a:ext cx="1705684"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ﾊﾞﾘﾃﾞｰｼｮﾝ／</a:t>
            </a:r>
            <a:r>
              <a:rPr lang="ja-JP" altLang="en-US" sz="1100" dirty="0" smtClean="0">
                <a:solidFill>
                  <a:sysClr val="windowText" lastClr="000000"/>
                </a:solidFill>
                <a:latin typeface="HGP創英角ｺﾞｼｯｸUB" panose="020B0900000000000000" pitchFamily="50" charset="-128"/>
                <a:ea typeface="HGP創英角ｺﾞｼｯｸUB" panose="020B0900000000000000" pitchFamily="50" charset="-128"/>
              </a:rPr>
              <a:t>例外</a:t>
            </a:r>
            <a:r>
              <a:rPr lang="ja-JP" altLang="en-US" sz="1100" dirty="0">
                <a:solidFill>
                  <a:sysClr val="windowText" lastClr="000000"/>
                </a:solidFill>
                <a:latin typeface="HGP創英角ｺﾞｼｯｸUB" panose="020B0900000000000000" pitchFamily="50" charset="-128"/>
                <a:ea typeface="HGP創英角ｺﾞｼｯｸUB" panose="020B0900000000000000" pitchFamily="50" charset="-128"/>
              </a:rPr>
              <a:t>処理</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JDBC</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5805264"/>
            <a:ext cx="5976665" cy="309358"/>
          </a:xfrm>
          <a:prstGeom prst="rect">
            <a:avLst/>
          </a:prstGeom>
          <a:solidFill>
            <a:srgbClr val="C00000"/>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DI</a:t>
            </a:r>
            <a:r>
              <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AOP</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23898"/>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48671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3"/>
          <p:cNvSpPr txBox="1">
            <a:spLocks noChangeArrowheads="1"/>
          </p:cNvSpPr>
          <p:nvPr/>
        </p:nvSpPr>
        <p:spPr bwMode="auto">
          <a:xfrm>
            <a:off x="4283968" y="776435"/>
            <a:ext cx="4608494" cy="123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mj-lt"/>
              <a:buAutoNum type="arabicPeriod" startAt="2"/>
            </a:pPr>
            <a:r>
              <a:rPr lang="ja-JP" altLang="en-US" sz="1800" kern="0" dirty="0" smtClean="0">
                <a:latin typeface="HGP創英角ｺﾞｼｯｸUB" pitchFamily="50" charset="-128"/>
                <a:ea typeface="HGP創英角ｺﾞｼｯｸUB" pitchFamily="50" charset="-128"/>
              </a:rPr>
              <a:t>インジェクションを要求するクラス変数があると、変数の型（もしく</a:t>
            </a:r>
            <a:r>
              <a:rPr lang="ja-JP" altLang="en-US" sz="1800" kern="0" dirty="0">
                <a:latin typeface="HGP創英角ｺﾞｼｯｸUB" pitchFamily="50" charset="-128"/>
                <a:ea typeface="HGP創英角ｺﾞｼｯｸUB" pitchFamily="50" charset="-128"/>
              </a:rPr>
              <a:t>は名前）に合致するオブジェクトを</a:t>
            </a:r>
            <a:r>
              <a:rPr lang="en-US" altLang="ja-JP" sz="1800" kern="0" dirty="0">
                <a:latin typeface="HGP創英角ｺﾞｼｯｸUB" pitchFamily="50" charset="-128"/>
                <a:ea typeface="HGP創英角ｺﾞｼｯｸUB" pitchFamily="50" charset="-128"/>
              </a:rPr>
              <a:t>DI</a:t>
            </a:r>
            <a:r>
              <a:rPr lang="ja-JP" altLang="en-US" sz="1800" kern="0" dirty="0">
                <a:latin typeface="HGP創英角ｺﾞｼｯｸUB" pitchFamily="50" charset="-128"/>
                <a:ea typeface="HGP創英角ｺﾞｼｯｸUB" pitchFamily="50" charset="-128"/>
              </a:rPr>
              <a:t>コンテナから</a:t>
            </a:r>
            <a:r>
              <a:rPr lang="ja-JP" altLang="en-US" sz="1800" kern="0" dirty="0" smtClean="0">
                <a:latin typeface="HGP創英角ｺﾞｼｯｸUB" pitchFamily="50" charset="-128"/>
                <a:ea typeface="HGP創英角ｺﾞｼｯｸUB" pitchFamily="50" charset="-128"/>
              </a:rPr>
              <a:t>探し出して、該当変数にインジェクションする。</a:t>
            </a:r>
            <a:endParaRPr lang="ja-JP" altLang="en-US" sz="1800" kern="0" dirty="0">
              <a:latin typeface="HGP創英角ｺﾞｼｯｸUB" pitchFamily="50" charset="-128"/>
              <a:ea typeface="HGP創英角ｺﾞｼｯｸUB" pitchFamily="50" charset="-128"/>
            </a:endParaRPr>
          </a:p>
          <a:p>
            <a:pPr marL="0" indent="0" eaLnBrk="1" hangingPunct="1">
              <a:buNone/>
            </a:pPr>
            <a:endParaRPr lang="en-US" altLang="ja-JP" sz="1800" kern="0" dirty="0">
              <a:latin typeface="HGP創英角ｺﾞｼｯｸUB" pitchFamily="50" charset="-128"/>
              <a:ea typeface="HGP創英角ｺﾞｼｯｸUB" pitchFamily="50" charset="-128"/>
            </a:endParaRPr>
          </a:p>
          <a:p>
            <a:pPr marL="400050" lvl="1" indent="0" eaLnBrk="1" hangingPunct="1">
              <a:buNone/>
            </a:pPr>
            <a:endParaRPr lang="en-US" altLang="ja-JP" sz="1800" kern="0" dirty="0" smtClean="0">
              <a:latin typeface="+mn-ea"/>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ＤＩの仕組み</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179512" y="776435"/>
            <a:ext cx="3744416" cy="112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mj-lt"/>
              <a:buAutoNum type="arabicPeriod"/>
            </a:pPr>
            <a:r>
              <a:rPr lang="en-US" altLang="ja-JP" sz="1800" kern="0" dirty="0" smtClean="0">
                <a:latin typeface="HGP創英角ｺﾞｼｯｸUB" pitchFamily="50" charset="-128"/>
                <a:ea typeface="HGP創英角ｺﾞｼｯｸUB" pitchFamily="50" charset="-128"/>
              </a:rPr>
              <a:t>DI</a:t>
            </a:r>
            <a:r>
              <a:rPr lang="ja-JP" altLang="en-US" sz="1800" kern="0" dirty="0" smtClean="0">
                <a:latin typeface="HGP創英角ｺﾞｼｯｸUB" pitchFamily="50" charset="-128"/>
                <a:ea typeface="HGP創英角ｺﾞｼｯｸUB" pitchFamily="50" charset="-128"/>
              </a:rPr>
              <a:t>対象のオブジェクトは、</a:t>
            </a:r>
            <a:r>
              <a:rPr lang="en-US" altLang="ja-JP" sz="1800" kern="0" dirty="0">
                <a:latin typeface="HGP創英角ｺﾞｼｯｸUB" pitchFamily="50" charset="-128"/>
                <a:ea typeface="HGP創英角ｺﾞｼｯｸUB" pitchFamily="50" charset="-128"/>
              </a:rPr>
              <a:t> DI</a:t>
            </a:r>
            <a:r>
              <a:rPr lang="ja-JP" altLang="en-US" sz="1800" kern="0" dirty="0">
                <a:latin typeface="HGP創英角ｺﾞｼｯｸUB" pitchFamily="50" charset="-128"/>
                <a:ea typeface="HGP創英角ｺﾞｼｯｸUB" pitchFamily="50" charset="-128"/>
              </a:rPr>
              <a:t>を実現する</a:t>
            </a:r>
            <a:r>
              <a:rPr lang="ja-JP" altLang="en-US" sz="1800" kern="0" dirty="0" smtClean="0">
                <a:latin typeface="HGP創英角ｺﾞｼｯｸUB" pitchFamily="50" charset="-128"/>
                <a:ea typeface="HGP創英角ｺﾞｼｯｸUB" pitchFamily="50" charset="-128"/>
              </a:rPr>
              <a:t>ための</a:t>
            </a:r>
            <a:r>
              <a:rPr lang="en-US" altLang="ja-JP" sz="1800" kern="0" dirty="0" smtClean="0">
                <a:latin typeface="HGP創英角ｺﾞｼｯｸUB" pitchFamily="50" charset="-128"/>
                <a:ea typeface="HGP創英角ｺﾞｼｯｸUB" pitchFamily="50" charset="-128"/>
              </a:rPr>
              <a:t>DI</a:t>
            </a:r>
            <a:r>
              <a:rPr lang="ja-JP" altLang="en-US" sz="1800" kern="0" dirty="0" smtClean="0">
                <a:latin typeface="HGP創英角ｺﾞｼｯｸUB" pitchFamily="50" charset="-128"/>
                <a:ea typeface="HGP創英角ｺﾞｼｯｸUB" pitchFamily="50" charset="-128"/>
              </a:rPr>
              <a:t>コンテナと呼ばれる領域（箱）に格納する。</a:t>
            </a:r>
            <a:endParaRPr lang="en-US" altLang="ja-JP" sz="1800" kern="0" dirty="0" smtClean="0">
              <a:latin typeface="HGP創英角ｺﾞｼｯｸUB" pitchFamily="50" charset="-128"/>
              <a:ea typeface="HGP創英角ｺﾞｼｯｸUB" pitchFamily="50" charset="-128"/>
            </a:endParaRPr>
          </a:p>
          <a:p>
            <a:pPr marL="0" indent="0" eaLnBrk="1" hangingPunct="1">
              <a:buNone/>
            </a:pPr>
            <a:endParaRPr lang="en-US" altLang="ja-JP" sz="1800" kern="0" dirty="0">
              <a:latin typeface="HGP創英角ｺﾞｼｯｸUB" pitchFamily="50" charset="-128"/>
              <a:ea typeface="HGP創英角ｺﾞｼｯｸUB" pitchFamily="50" charset="-128"/>
            </a:endParaRPr>
          </a:p>
          <a:p>
            <a:pPr marL="400050" lvl="1" indent="0" eaLnBrk="1" hangingPunct="1">
              <a:buNone/>
            </a:pPr>
            <a:endParaRPr lang="en-US" altLang="ja-JP" sz="1800" kern="0" dirty="0" smtClean="0">
              <a:latin typeface="+mn-ea"/>
            </a:endParaRPr>
          </a:p>
        </p:txBody>
      </p:sp>
      <p:sp>
        <p:nvSpPr>
          <p:cNvPr id="2" name="角丸四角形 1"/>
          <p:cNvSpPr/>
          <p:nvPr/>
        </p:nvSpPr>
        <p:spPr bwMode="auto">
          <a:xfrm>
            <a:off x="395536" y="4506962"/>
            <a:ext cx="3420380" cy="1440160"/>
          </a:xfrm>
          <a:prstGeom prst="roundRect">
            <a:avLst/>
          </a:prstGeom>
          <a:solidFill>
            <a:srgbClr val="FFFF00"/>
          </a:solidFill>
          <a:ln>
            <a:solidFill>
              <a:srgbClr val="CC66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dirty="0">
                <a:solidFill>
                  <a:schemeClr val="tx1"/>
                </a:solidFill>
                <a:latin typeface="HGP創英角ｺﾞｼｯｸUB" panose="020B0900000000000000" pitchFamily="50" charset="-128"/>
                <a:ea typeface="HGP創英角ｺﾞｼｯｸUB" panose="020B0900000000000000" pitchFamily="50" charset="-128"/>
              </a:rPr>
              <a:t>ＤＩ</a:t>
            </a:r>
            <a:r>
              <a:rPr kumimoji="1" lang="ja-JP" altLang="en-US" sz="18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コンテナ</a:t>
            </a:r>
          </a:p>
        </p:txBody>
      </p:sp>
      <p:sp>
        <p:nvSpPr>
          <p:cNvPr id="3" name="正方形/長方形 2"/>
          <p:cNvSpPr/>
          <p:nvPr/>
        </p:nvSpPr>
        <p:spPr bwMode="auto">
          <a:xfrm>
            <a:off x="539553" y="2700642"/>
            <a:ext cx="1440000" cy="648000"/>
          </a:xfrm>
          <a:prstGeom prst="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@Controller</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SameController</a:t>
            </a:r>
            <a:endParaRPr kumimoji="1" lang="en-US" altLang="ja-JP" sz="11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p:txBody>
      </p:sp>
      <p:sp>
        <p:nvSpPr>
          <p:cNvPr id="21" name="正方形/長方形 20"/>
          <p:cNvSpPr/>
          <p:nvPr/>
        </p:nvSpPr>
        <p:spPr bwMode="auto">
          <a:xfrm>
            <a:off x="2267743" y="2706834"/>
            <a:ext cx="1440160" cy="648000"/>
          </a:xfrm>
          <a:prstGeom prst="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@Service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SomeServiceImpl</a:t>
            </a:r>
            <a:endParaRPr kumimoji="1" lang="ja-JP" altLang="en-US" sz="12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p:txBody>
      </p:sp>
      <p:sp>
        <p:nvSpPr>
          <p:cNvPr id="20" name="円/楕円 19"/>
          <p:cNvSpPr/>
          <p:nvPr/>
        </p:nvSpPr>
        <p:spPr bwMode="auto">
          <a:xfrm>
            <a:off x="2807803" y="2085406"/>
            <a:ext cx="360040" cy="324036"/>
          </a:xfrm>
          <a:prstGeom prst="ellipse">
            <a:avLst/>
          </a:prstGeom>
          <a:ln>
            <a:solidFill>
              <a:srgbClr val="00B050"/>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22" name="正方形/長方形 21"/>
          <p:cNvSpPr/>
          <p:nvPr/>
        </p:nvSpPr>
        <p:spPr bwMode="auto">
          <a:xfrm>
            <a:off x="2341042" y="1791618"/>
            <a:ext cx="1296144" cy="3254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SomeService</a:t>
            </a:r>
            <a:endParaRPr kumimoji="1" lang="ja-JP" altLang="en-US" sz="12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p:txBody>
      </p:sp>
      <p:cxnSp>
        <p:nvCxnSpPr>
          <p:cNvPr id="42" name="直線矢印コネクタ 41"/>
          <p:cNvCxnSpPr>
            <a:stCxn id="21" idx="0"/>
            <a:endCxn id="20" idx="4"/>
          </p:cNvCxnSpPr>
          <p:nvPr/>
        </p:nvCxnSpPr>
        <p:spPr bwMode="auto">
          <a:xfrm flipV="1">
            <a:off x="2987823" y="2409442"/>
            <a:ext cx="0" cy="297392"/>
          </a:xfrm>
          <a:prstGeom prst="straightConnector1">
            <a:avLst/>
          </a:prstGeom>
          <a:ln>
            <a:solidFill>
              <a:srgbClr val="00B050"/>
            </a:solidFill>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4" name="直線矢印コネクタ 63"/>
          <p:cNvCxnSpPr>
            <a:stCxn id="3" idx="2"/>
            <a:endCxn id="16" idx="0"/>
          </p:cNvCxnSpPr>
          <p:nvPr/>
        </p:nvCxnSpPr>
        <p:spPr bwMode="auto">
          <a:xfrm>
            <a:off x="1259553" y="3348642"/>
            <a:ext cx="0" cy="1662377"/>
          </a:xfrm>
          <a:prstGeom prst="straightConnector1">
            <a:avLst/>
          </a:prstGeom>
          <a:ln w="28575">
            <a:solidFill>
              <a:srgbClr val="CC66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角丸四角形 15"/>
          <p:cNvSpPr/>
          <p:nvPr/>
        </p:nvSpPr>
        <p:spPr bwMode="auto">
          <a:xfrm>
            <a:off x="539553" y="5011019"/>
            <a:ext cx="1440000" cy="720080"/>
          </a:xfrm>
          <a:prstGeom prst="roundRect">
            <a:avLst/>
          </a:prstGeom>
          <a:solidFill>
            <a:srgbClr val="CC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bg1"/>
                </a:solidFill>
                <a:effectLst/>
                <a:latin typeface="HGP創英角ｺﾞｼｯｸUB" panose="020B0900000000000000" pitchFamily="50" charset="-128"/>
                <a:ea typeface="HGP創英角ｺﾞｼｯｸUB" panose="020B0900000000000000" pitchFamily="50" charset="-128"/>
              </a:rPr>
              <a:t>SomeControlller</a:t>
            </a:r>
            <a:endParaRPr kumimoji="1" lang="ja-JP" altLang="en-US" sz="12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33" name="角丸四角形 32"/>
          <p:cNvSpPr/>
          <p:nvPr/>
        </p:nvSpPr>
        <p:spPr bwMode="auto">
          <a:xfrm>
            <a:off x="2267903" y="5011019"/>
            <a:ext cx="1440000" cy="720080"/>
          </a:xfrm>
          <a:prstGeom prst="roundRect">
            <a:avLst/>
          </a:prstGeom>
          <a:solidFill>
            <a:srgbClr val="CC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bg1"/>
                </a:solidFill>
                <a:effectLst/>
                <a:latin typeface="HGP創英角ｺﾞｼｯｸUB" panose="020B0900000000000000" pitchFamily="50" charset="-128"/>
                <a:ea typeface="HGP創英角ｺﾞｼｯｸUB" panose="020B0900000000000000" pitchFamily="50" charset="-128"/>
              </a:rPr>
              <a:t>SomeServiceImpl</a:t>
            </a:r>
            <a:endParaRPr kumimoji="1" lang="ja-JP" altLang="en-US" sz="12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34" name="直線矢印コネクタ 33"/>
          <p:cNvCxnSpPr>
            <a:stCxn id="21" idx="2"/>
            <a:endCxn id="33" idx="0"/>
          </p:cNvCxnSpPr>
          <p:nvPr/>
        </p:nvCxnSpPr>
        <p:spPr bwMode="auto">
          <a:xfrm>
            <a:off x="2987823" y="3354834"/>
            <a:ext cx="80" cy="1656185"/>
          </a:xfrm>
          <a:prstGeom prst="straightConnector1">
            <a:avLst/>
          </a:prstGeom>
          <a:ln w="28575">
            <a:solidFill>
              <a:srgbClr val="CC66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0" name="正方形/長方形 39"/>
          <p:cNvSpPr/>
          <p:nvPr/>
        </p:nvSpPr>
        <p:spPr bwMode="auto">
          <a:xfrm>
            <a:off x="791501" y="3950090"/>
            <a:ext cx="936104" cy="440710"/>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CC6600"/>
                </a:solidFill>
                <a:effectLst/>
                <a:latin typeface="HGP創英角ｺﾞｼｯｸUB" panose="020B0900000000000000" pitchFamily="50" charset="-128"/>
                <a:ea typeface="HGP創英角ｺﾞｼｯｸUB" panose="020B0900000000000000" pitchFamily="50" charset="-128"/>
              </a:rPr>
              <a:t>インスタンス生成</a:t>
            </a:r>
          </a:p>
        </p:txBody>
      </p:sp>
      <p:sp>
        <p:nvSpPr>
          <p:cNvPr id="41" name="角丸四角形 40"/>
          <p:cNvSpPr/>
          <p:nvPr/>
        </p:nvSpPr>
        <p:spPr bwMode="auto">
          <a:xfrm>
            <a:off x="4355976" y="2172464"/>
            <a:ext cx="4536486" cy="3992840"/>
          </a:xfrm>
          <a:prstGeom prst="roundRect">
            <a:avLst/>
          </a:prstGeom>
          <a:solidFill>
            <a:srgbClr val="FFFF00"/>
          </a:solidFill>
          <a:ln>
            <a:solidFill>
              <a:srgbClr val="CC66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ja-JP" altLang="en-US" sz="1800" dirty="0">
                <a:solidFill>
                  <a:schemeClr val="tx1"/>
                </a:solidFill>
                <a:latin typeface="HGP創英角ｺﾞｼｯｸUB" panose="020B0900000000000000" pitchFamily="50" charset="-128"/>
                <a:ea typeface="HGP創英角ｺﾞｼｯｸUB" panose="020B0900000000000000" pitchFamily="50" charset="-128"/>
              </a:rPr>
              <a:t>ＤＩ</a:t>
            </a:r>
            <a:r>
              <a:rPr kumimoji="1" lang="ja-JP" altLang="en-US" sz="18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コンテナ</a:t>
            </a:r>
          </a:p>
        </p:txBody>
      </p:sp>
      <p:sp>
        <p:nvSpPr>
          <p:cNvPr id="50" name="角丸四角形 49"/>
          <p:cNvSpPr/>
          <p:nvPr/>
        </p:nvSpPr>
        <p:spPr bwMode="auto">
          <a:xfrm>
            <a:off x="4572000" y="2564904"/>
            <a:ext cx="2232248" cy="2194800"/>
          </a:xfrm>
          <a:prstGeom prst="roundRect">
            <a:avLst/>
          </a:prstGeom>
          <a:solidFill>
            <a:srgbClr val="CC6600"/>
          </a:solidFill>
          <a:ln>
            <a:solidFill>
              <a:srgbClr val="CC66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bg1"/>
                </a:solidFill>
                <a:effectLst/>
                <a:latin typeface="HGP創英角ｺﾞｼｯｸUB" panose="020B0900000000000000" pitchFamily="50" charset="-128"/>
                <a:ea typeface="HGP創英角ｺﾞｼｯｸUB" panose="020B0900000000000000" pitchFamily="50" charset="-128"/>
              </a:rPr>
              <a:t>SomeControlller</a:t>
            </a:r>
            <a:endParaRPr kumimoji="1" lang="ja-JP" altLang="en-US" sz="12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51" name="角丸四角形 50"/>
          <p:cNvSpPr/>
          <p:nvPr/>
        </p:nvSpPr>
        <p:spPr bwMode="auto">
          <a:xfrm>
            <a:off x="7246738" y="5236613"/>
            <a:ext cx="1440000" cy="431460"/>
          </a:xfrm>
          <a:prstGeom prst="roundRect">
            <a:avLst/>
          </a:prstGeom>
          <a:solidFill>
            <a:srgbClr val="C00000"/>
          </a:solidFill>
          <a:ln>
            <a:solidFill>
              <a:srgbClr val="C000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bg1"/>
                </a:solidFill>
                <a:effectLst/>
                <a:latin typeface="HGP創英角ｺﾞｼｯｸUB" panose="020B0900000000000000" pitchFamily="50" charset="-128"/>
                <a:ea typeface="HGP創英角ｺﾞｼｯｸUB" panose="020B0900000000000000" pitchFamily="50" charset="-128"/>
              </a:rPr>
              <a:t>SomeServiceImpl</a:t>
            </a:r>
            <a:endParaRPr kumimoji="1" lang="ja-JP" altLang="en-US" sz="12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82" name="正方形/長方形 81"/>
          <p:cNvSpPr/>
          <p:nvPr/>
        </p:nvSpPr>
        <p:spPr bwMode="auto">
          <a:xfrm>
            <a:off x="4681869" y="5119745"/>
            <a:ext cx="1575032" cy="670716"/>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a:solidFill>
                  <a:srgbClr val="C00000"/>
                </a:solidFill>
                <a:latin typeface="HGP創英角ｺﾞｼｯｸUB" panose="020B0900000000000000" pitchFamily="50" charset="-128"/>
                <a:ea typeface="HGP創英角ｺﾞｼｯｸUB" panose="020B0900000000000000" pitchFamily="50" charset="-128"/>
              </a:rPr>
              <a:t>DI</a:t>
            </a:r>
            <a:r>
              <a:rPr lang="ja-JP" altLang="en-US" dirty="0">
                <a:solidFill>
                  <a:srgbClr val="C00000"/>
                </a:solidFill>
                <a:latin typeface="HGP創英角ｺﾞｼｯｸUB" panose="020B0900000000000000" pitchFamily="50" charset="-128"/>
                <a:ea typeface="HGP創英角ｺﾞｼｯｸUB" panose="020B0900000000000000" pitchFamily="50" charset="-128"/>
              </a:rPr>
              <a:t>コンテナ</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から、該当するタイプに合致するオブジェクトを探す。</a:t>
            </a:r>
            <a:endParaRPr kumimoji="1" lang="ja-JP" altLang="en-US" sz="12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endParaRPr>
          </a:p>
        </p:txBody>
      </p:sp>
      <p:sp>
        <p:nvSpPr>
          <p:cNvPr id="87" name="正方形/長方形 86"/>
          <p:cNvSpPr/>
          <p:nvPr/>
        </p:nvSpPr>
        <p:spPr bwMode="auto">
          <a:xfrm>
            <a:off x="4681869" y="3100296"/>
            <a:ext cx="2050371" cy="1386152"/>
          </a:xfrm>
          <a:prstGeom prst="rect">
            <a:avLst/>
          </a:prstGeom>
          <a:ln>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ja-JP" altLang="en-US" sz="1100" dirty="0">
                <a:solidFill>
                  <a:schemeClr val="tx1"/>
                </a:solidFill>
                <a:latin typeface="Arial" charset="0"/>
                <a:ea typeface="MS UI Gothic" pitchFamily="50" charset="-128"/>
              </a:rPr>
              <a:t>・・</a:t>
            </a:r>
            <a:endParaRPr lang="en-US" altLang="ja-JP" sz="1100" dirty="0">
              <a:solidFill>
                <a:schemeClr val="tx1"/>
              </a:solidFill>
              <a:latin typeface="Arial" charset="0"/>
              <a:ea typeface="MS UI Gothic"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100" dirty="0" smtClean="0">
                <a:solidFill>
                  <a:schemeClr val="tx1"/>
                </a:solidFill>
                <a:latin typeface="Arial" charset="0"/>
                <a:ea typeface="MS UI Gothic" pitchFamily="50" charset="-128"/>
              </a:rPr>
              <a:t>・</a:t>
            </a:r>
            <a:r>
              <a:rPr lang="ja-JP" altLang="en-US" sz="1100" dirty="0">
                <a:solidFill>
                  <a:schemeClr val="tx1"/>
                </a:solidFill>
                <a:latin typeface="Arial" charset="0"/>
                <a:ea typeface="MS UI Gothic" pitchFamily="50" charset="-128"/>
              </a:rPr>
              <a:t>・</a:t>
            </a:r>
            <a:endParaRPr lang="en-US" altLang="ja-JP" sz="1100" dirty="0">
              <a:solidFill>
                <a:schemeClr val="tx1"/>
              </a:solidFill>
              <a:latin typeface="Arial" charset="0"/>
              <a:ea typeface="MS UI Gothic"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a:t>
            </a:r>
            <a:r>
              <a:rPr kumimoji="1" lang="en-US" altLang="ja-JP" sz="1100" b="0" i="0" u="none" strike="noStrike" cap="none" normalizeH="0" baseline="0" dirty="0" err="1" smtClean="0">
                <a:ln>
                  <a:noFill/>
                </a:ln>
                <a:solidFill>
                  <a:srgbClr val="C00000"/>
                </a:solidFill>
                <a:effectLst/>
                <a:latin typeface="HGP創英角ｺﾞｼｯｸUB" panose="020B0900000000000000" pitchFamily="50" charset="-128"/>
                <a:ea typeface="HGP創英角ｺﾞｼｯｸUB" panose="020B0900000000000000" pitchFamily="50" charset="-128"/>
              </a:rPr>
              <a:t>Autowired</a:t>
            </a:r>
            <a:endParaRPr lang="en-US" altLang="ja-JP" sz="1100" dirty="0">
              <a:solidFill>
                <a:srgbClr val="C00000"/>
              </a:solidFill>
              <a:latin typeface="HGP創英角ｺﾞｼｯｸUB" panose="020B0900000000000000" pitchFamily="50" charset="-128"/>
              <a:ea typeface="HGP創英角ｺﾞｼｯｸUB" panose="020B0900000000000000"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100" dirty="0" err="1" smtClean="0">
                <a:solidFill>
                  <a:srgbClr val="00B050"/>
                </a:solidFill>
                <a:latin typeface="HGP創英角ｺﾞｼｯｸUB" panose="020B0900000000000000" pitchFamily="50" charset="-128"/>
                <a:ea typeface="HGP創英角ｺﾞｼｯｸUB" panose="020B0900000000000000" pitchFamily="50" charset="-128"/>
              </a:rPr>
              <a:t>SameService</a:t>
            </a:r>
            <a:r>
              <a:rPr kumimoji="1" lang="ja-JP" altLang="en-US" sz="11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someService</a:t>
            </a:r>
            <a:r>
              <a:rPr kumimoji="1" lang="en-US" altLang="ja-JP" sz="11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rgbClr val="00B050"/>
                </a:solidFill>
                <a:effectLst/>
                <a:latin typeface="+mn-ea"/>
              </a:rPr>
              <a:t>;</a:t>
            </a: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100" dirty="0">
              <a:solidFill>
                <a:schemeClr val="tx1"/>
              </a:solidFill>
              <a:latin typeface="+mn-ea"/>
            </a:endParaRPr>
          </a:p>
          <a:p>
            <a:r>
              <a:rPr lang="ja-JP" altLang="en-US" sz="1100" dirty="0">
                <a:solidFill>
                  <a:schemeClr val="tx1"/>
                </a:solidFill>
                <a:latin typeface="Arial" charset="0"/>
                <a:ea typeface="MS UI Gothic" pitchFamily="50" charset="-128"/>
              </a:rPr>
              <a:t>・・</a:t>
            </a:r>
            <a:endParaRPr lang="en-US" altLang="ja-JP" sz="1100" dirty="0">
              <a:solidFill>
                <a:schemeClr val="tx1"/>
              </a:solidFill>
              <a:latin typeface="Arial" charset="0"/>
              <a:ea typeface="MS UI Gothic" pitchFamily="50" charset="-128"/>
            </a:endParaRPr>
          </a:p>
          <a:p>
            <a:r>
              <a:rPr lang="ja-JP" altLang="en-US" sz="1100" dirty="0" smtClean="0">
                <a:solidFill>
                  <a:schemeClr val="tx1"/>
                </a:solidFill>
                <a:latin typeface="Arial" charset="0"/>
                <a:ea typeface="MS UI Gothic" pitchFamily="50" charset="-128"/>
              </a:rPr>
              <a:t>・・</a:t>
            </a:r>
            <a:endParaRPr lang="en-US" altLang="ja-JP" sz="1100" dirty="0">
              <a:solidFill>
                <a:schemeClr val="tx1"/>
              </a:solidFill>
              <a:latin typeface="Arial" charset="0"/>
              <a:ea typeface="MS UI Gothic" pitchFamily="50" charset="-128"/>
            </a:endParaRPr>
          </a:p>
        </p:txBody>
      </p:sp>
      <p:cxnSp>
        <p:nvCxnSpPr>
          <p:cNvPr id="71" name="直線矢印コネクタ 70"/>
          <p:cNvCxnSpPr/>
          <p:nvPr/>
        </p:nvCxnSpPr>
        <p:spPr bwMode="auto">
          <a:xfrm>
            <a:off x="5940152" y="4024256"/>
            <a:ext cx="1" cy="1113490"/>
          </a:xfrm>
          <a:prstGeom prst="straightConnector1">
            <a:avLst/>
          </a:prstGeom>
          <a:ln w="28575">
            <a:solidFill>
              <a:srgbClr val="C000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90" name="正方形/長方形 89"/>
          <p:cNvSpPr/>
          <p:nvPr/>
        </p:nvSpPr>
        <p:spPr bwMode="auto">
          <a:xfrm>
            <a:off x="2519771" y="3950090"/>
            <a:ext cx="936104" cy="440710"/>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CC6600"/>
                </a:solidFill>
                <a:effectLst/>
                <a:latin typeface="HGP創英角ｺﾞｼｯｸUB" panose="020B0900000000000000" pitchFamily="50" charset="-128"/>
                <a:ea typeface="HGP創英角ｺﾞｼｯｸUB" panose="020B0900000000000000" pitchFamily="50" charset="-128"/>
              </a:rPr>
              <a:t>インスタンス生成</a:t>
            </a:r>
          </a:p>
        </p:txBody>
      </p:sp>
      <p:cxnSp>
        <p:nvCxnSpPr>
          <p:cNvPr id="52" name="直線矢印コネクタ 51"/>
          <p:cNvCxnSpPr>
            <a:stCxn id="51" idx="0"/>
          </p:cNvCxnSpPr>
          <p:nvPr/>
        </p:nvCxnSpPr>
        <p:spPr bwMode="auto">
          <a:xfrm flipH="1" flipV="1">
            <a:off x="6438467" y="3861048"/>
            <a:ext cx="1528271" cy="1375565"/>
          </a:xfrm>
          <a:prstGeom prst="straightConnector1">
            <a:avLst/>
          </a:prstGeom>
          <a:ln w="28575">
            <a:solidFill>
              <a:srgbClr val="C00000"/>
            </a:solidFill>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93" name="直線矢印コネクタ 92"/>
          <p:cNvCxnSpPr>
            <a:stCxn id="82" idx="3"/>
            <a:endCxn id="51" idx="1"/>
          </p:cNvCxnSpPr>
          <p:nvPr/>
        </p:nvCxnSpPr>
        <p:spPr bwMode="auto">
          <a:xfrm flipV="1">
            <a:off x="6256901" y="5452343"/>
            <a:ext cx="989837" cy="2760"/>
          </a:xfrm>
          <a:prstGeom prst="straightConnector1">
            <a:avLst/>
          </a:prstGeom>
          <a:ln w="28575">
            <a:solidFill>
              <a:srgbClr val="C000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81" name="正方形/長方形 80"/>
          <p:cNvSpPr/>
          <p:nvPr/>
        </p:nvSpPr>
        <p:spPr bwMode="auto">
          <a:xfrm>
            <a:off x="6907058" y="4596964"/>
            <a:ext cx="1224136" cy="325481"/>
          </a:xfrm>
          <a:prstGeom prst="rect">
            <a:avLst/>
          </a:prstGeom>
          <a:solidFill>
            <a:schemeClr val="bg1"/>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インジェクション</a:t>
            </a:r>
          </a:p>
        </p:txBody>
      </p:sp>
      <p:sp>
        <p:nvSpPr>
          <p:cNvPr id="60" name="スマイル 59"/>
          <p:cNvSpPr/>
          <p:nvPr/>
        </p:nvSpPr>
        <p:spPr bwMode="auto">
          <a:xfrm>
            <a:off x="6438467" y="5169304"/>
            <a:ext cx="532866" cy="530327"/>
          </a:xfrm>
          <a:prstGeom prst="smileyFace">
            <a:avLst/>
          </a:prstGeom>
          <a:solidFill>
            <a:srgbClr val="C0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bg1"/>
              </a:solidFill>
              <a:effectLst/>
              <a:latin typeface="Arial" charset="0"/>
              <a:ea typeface="MS UI Gothic" pitchFamily="50" charset="-128"/>
            </a:endParaRPr>
          </a:p>
        </p:txBody>
      </p:sp>
      <p:sp>
        <p:nvSpPr>
          <p:cNvPr id="104" name="正方形/長方形 103"/>
          <p:cNvSpPr/>
          <p:nvPr/>
        </p:nvSpPr>
        <p:spPr bwMode="auto">
          <a:xfrm>
            <a:off x="6421859" y="5695807"/>
            <a:ext cx="759332" cy="3254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発見！</a:t>
            </a:r>
          </a:p>
        </p:txBody>
      </p:sp>
      <p:sp>
        <p:nvSpPr>
          <p:cNvPr id="108" name="角丸四角形 107"/>
          <p:cNvSpPr/>
          <p:nvPr/>
        </p:nvSpPr>
        <p:spPr bwMode="auto">
          <a:xfrm>
            <a:off x="4427984" y="3422807"/>
            <a:ext cx="2479074" cy="601449"/>
          </a:xfrm>
          <a:prstGeom prst="roundRect">
            <a:avLst/>
          </a:prstGeom>
          <a:noFill/>
          <a:ln w="28575"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cxnSp>
        <p:nvCxnSpPr>
          <p:cNvPr id="72" name="直線コネクタ 71"/>
          <p:cNvCxnSpPr/>
          <p:nvPr/>
        </p:nvCxnSpPr>
        <p:spPr bwMode="auto">
          <a:xfrm>
            <a:off x="4067944" y="776435"/>
            <a:ext cx="0" cy="5460877"/>
          </a:xfrm>
          <a:prstGeom prst="line">
            <a:avLst/>
          </a:prstGeom>
          <a:solidFill>
            <a:srgbClr val="0033CC"/>
          </a:solidFill>
          <a:ln w="9525" cap="flat" cmpd="sng" algn="ctr">
            <a:solidFill>
              <a:schemeClr val="tx1"/>
            </a:solidFill>
            <a:prstDash val="lgDashDotDot"/>
            <a:round/>
            <a:headEnd type="none" w="med" len="med"/>
            <a:tailEnd type="none" w="med" len="med"/>
          </a:ln>
          <a:effectLst/>
        </p:spPr>
      </p:cxnSp>
    </p:spTree>
    <p:extLst>
      <p:ext uri="{BB962C8B-B14F-4D97-AF65-F5344CB8AC3E}">
        <p14:creationId xmlns:p14="http://schemas.microsoft.com/office/powerpoint/2010/main" val="3009809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アノテーションによる </a:t>
            </a:r>
            <a:r>
              <a:rPr lang="ja-JP" altLang="en-US" sz="3600" dirty="0" smtClean="0">
                <a:latin typeface="HGP創英角ｺﾞｼｯｸUB" pitchFamily="50" charset="-128"/>
                <a:ea typeface="HGP創英角ｺﾞｼｯｸUB" pitchFamily="50" charset="-128"/>
              </a:rPr>
              <a:t>ＤＩ </a:t>
            </a:r>
            <a:r>
              <a:rPr lang="en-US" altLang="ja-JP" sz="3600" dirty="0" smtClean="0">
                <a:latin typeface="HGP創英角ｺﾞｼｯｸUB" pitchFamily="50" charset="-128"/>
                <a:ea typeface="HGP創英角ｺﾞｼｯｸUB" pitchFamily="50" charset="-128"/>
              </a:rPr>
              <a:t>(1/3)</a:t>
            </a:r>
            <a:endParaRPr lang="en-US" altLang="ja-JP" sz="3600" dirty="0">
              <a:latin typeface="HGP創英角ｺﾞｼｯｸUB" pitchFamily="50" charset="-128"/>
              <a:ea typeface="HGP創英角ｺﾞｼｯｸUB" pitchFamily="50" charset="-128"/>
            </a:endParaRPr>
          </a:p>
        </p:txBody>
      </p:sp>
      <p:sp>
        <p:nvSpPr>
          <p:cNvPr id="18" name="正方形/長方形 17"/>
          <p:cNvSpPr/>
          <p:nvPr/>
        </p:nvSpPr>
        <p:spPr bwMode="auto">
          <a:xfrm>
            <a:off x="287524" y="1084727"/>
            <a:ext cx="4788532" cy="2416281"/>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@Service</a:t>
            </a:r>
          </a:p>
          <a:p>
            <a:pPr defTabSz="360000"/>
            <a:r>
              <a:rPr lang="en-US" altLang="ja-JP" dirty="0" smtClean="0">
                <a:solidFill>
                  <a:srgbClr val="C00000"/>
                </a:solidFill>
                <a:latin typeface="+mn-ea"/>
              </a:rPr>
              <a:t>public </a:t>
            </a:r>
            <a:r>
              <a:rPr lang="en-US" altLang="ja-JP" dirty="0">
                <a:solidFill>
                  <a:srgbClr val="C00000"/>
                </a:solidFill>
                <a:latin typeface="+mn-ea"/>
              </a:rPr>
              <a:t>class </a:t>
            </a:r>
            <a:r>
              <a:rPr lang="en-US" altLang="ja-JP" dirty="0" err="1">
                <a:solidFill>
                  <a:srgbClr val="C00000"/>
                </a:solidFill>
                <a:latin typeface="+mn-ea"/>
              </a:rPr>
              <a:t>ListBookServiceImpl</a:t>
            </a:r>
            <a:r>
              <a:rPr lang="en-US" altLang="ja-JP" dirty="0">
                <a:solidFill>
                  <a:srgbClr val="C00000"/>
                </a:solidFill>
                <a:latin typeface="+mn-ea"/>
              </a:rPr>
              <a:t> implements </a:t>
            </a:r>
            <a:r>
              <a:rPr lang="en-US" altLang="ja-JP" dirty="0" err="1">
                <a:solidFill>
                  <a:srgbClr val="C00000"/>
                </a:solidFill>
                <a:latin typeface="+mn-ea"/>
              </a:rPr>
              <a:t>ListBookService</a:t>
            </a:r>
            <a:r>
              <a:rPr lang="en-US" altLang="ja-JP" dirty="0">
                <a:solidFill>
                  <a:schemeClr val="tx1"/>
                </a:solidFill>
                <a:latin typeface="+mn-ea"/>
              </a:rPr>
              <a:t> </a:t>
            </a:r>
            <a:r>
              <a:rPr lang="en-US" altLang="ja-JP" dirty="0">
                <a:latin typeface="+mn-ea"/>
              </a:rPr>
              <a:t>{</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a:t>
            </a:r>
            <a:r>
              <a:rPr lang="en-US" altLang="ja-JP" dirty="0" smtClean="0">
                <a:latin typeface="+mn-ea"/>
              </a:rPr>
              <a:t>//</a:t>
            </a:r>
            <a:r>
              <a:rPr lang="ja-JP" altLang="ja-JP" dirty="0">
                <a:latin typeface="+mn-ea"/>
              </a:rPr>
              <a:t>書籍一覧取得サービス</a:t>
            </a:r>
          </a:p>
          <a:p>
            <a:pPr defTabSz="360000"/>
            <a:r>
              <a:rPr lang="en-US" altLang="ja-JP" dirty="0">
                <a:latin typeface="+mn-ea"/>
              </a:rPr>
              <a:t>	@Override</a:t>
            </a:r>
            <a:endParaRPr lang="ja-JP" altLang="ja-JP" dirty="0">
              <a:latin typeface="+mn-ea"/>
            </a:endParaRPr>
          </a:p>
          <a:p>
            <a:pPr defTabSz="360000"/>
            <a:r>
              <a:rPr lang="en-US" altLang="ja-JP" dirty="0">
                <a:latin typeface="+mn-ea"/>
              </a:rPr>
              <a:t>	public List&lt;Book&gt; </a:t>
            </a:r>
            <a:r>
              <a:rPr lang="en-US" altLang="ja-JP" dirty="0" err="1">
                <a:latin typeface="+mn-ea"/>
              </a:rPr>
              <a:t>getBookList</a:t>
            </a:r>
            <a:r>
              <a:rPr lang="en-US" altLang="ja-JP" dirty="0">
                <a:latin typeface="+mn-ea"/>
              </a:rPr>
              <a:t>() throws Exception </a:t>
            </a:r>
            <a:r>
              <a:rPr lang="en-US" altLang="ja-JP" dirty="0" smtClean="0">
                <a:latin typeface="+mn-ea"/>
              </a:rPr>
              <a:t>{</a:t>
            </a:r>
          </a:p>
          <a:p>
            <a:pPr defTabSz="360000"/>
            <a:r>
              <a:rPr lang="en-US" altLang="ja-JP" dirty="0">
                <a:latin typeface="+mn-ea"/>
              </a:rPr>
              <a:t>	</a:t>
            </a:r>
            <a:r>
              <a:rPr lang="en-US" altLang="ja-JP" dirty="0" smtClean="0">
                <a:latin typeface="+mn-ea"/>
              </a:rPr>
              <a:t>	</a:t>
            </a:r>
            <a:r>
              <a:rPr lang="ja-JP" altLang="en-US" dirty="0" smtClean="0">
                <a:latin typeface="+mn-ea"/>
              </a:rPr>
              <a:t>・・</a:t>
            </a:r>
            <a:endParaRPr lang="ja-JP" altLang="ja-JP" dirty="0">
              <a:latin typeface="+mn-ea"/>
            </a:endParaRPr>
          </a:p>
          <a:p>
            <a:pPr defTabSz="360000"/>
            <a:r>
              <a:rPr lang="en-US" altLang="ja-JP" dirty="0">
                <a:latin typeface="+mn-ea"/>
              </a:rPr>
              <a:t> </a:t>
            </a:r>
            <a:r>
              <a:rPr lang="en-US" altLang="ja-JP" dirty="0" smtClean="0">
                <a:latin typeface="+mn-ea"/>
              </a:rPr>
              <a:t>		</a:t>
            </a:r>
            <a:r>
              <a:rPr lang="ja-JP" altLang="en-US" dirty="0" smtClean="0">
                <a:latin typeface="+mn-ea"/>
              </a:rPr>
              <a:t>・・ 処理をコーディング</a:t>
            </a:r>
            <a:endParaRPr lang="ja-JP" altLang="ja-JP" dirty="0">
              <a:latin typeface="+mn-ea"/>
            </a:endParaRPr>
          </a:p>
          <a:p>
            <a:pPr defTabSz="360000"/>
            <a:r>
              <a:rPr lang="en-US" altLang="ja-JP" dirty="0">
                <a:latin typeface="+mn-ea"/>
              </a:rPr>
              <a:t>		</a:t>
            </a:r>
            <a:r>
              <a:rPr lang="ja-JP" altLang="en-US" dirty="0" smtClean="0">
                <a:latin typeface="+mn-ea"/>
              </a:rPr>
              <a:t>・・</a:t>
            </a:r>
            <a:endParaRPr lang="ja-JP" altLang="ja-JP" dirty="0">
              <a:latin typeface="+mn-ea"/>
            </a:endParaRPr>
          </a:p>
          <a:p>
            <a:pPr defTabSz="360000"/>
            <a:r>
              <a:rPr lang="en-US" altLang="ja-JP" dirty="0">
                <a:latin typeface="+mn-ea"/>
              </a:rPr>
              <a:t>		return </a:t>
            </a:r>
            <a:r>
              <a:rPr lang="ja-JP" altLang="en-US" dirty="0" smtClean="0">
                <a:latin typeface="+mn-ea"/>
              </a:rPr>
              <a:t> </a:t>
            </a:r>
            <a:r>
              <a:rPr lang="en-US" altLang="ja-JP" dirty="0" err="1" smtClean="0">
                <a:latin typeface="+mn-ea"/>
              </a:rPr>
              <a:t>hoge</a:t>
            </a:r>
            <a:r>
              <a:rPr lang="en-US" altLang="ja-JP" dirty="0" smtClean="0">
                <a:latin typeface="+mn-ea"/>
              </a:rPr>
              <a:t>;</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a:t>
            </a:r>
            <a:endParaRPr lang="ja-JP" altLang="ja-JP" dirty="0">
              <a:latin typeface="+mn-ea"/>
            </a:endParaRPr>
          </a:p>
        </p:txBody>
      </p:sp>
      <p:sp>
        <p:nvSpPr>
          <p:cNvPr id="19" name="テキスト ボックス 18"/>
          <p:cNvSpPr txBox="1"/>
          <p:nvPr/>
        </p:nvSpPr>
        <p:spPr>
          <a:xfrm>
            <a:off x="179512" y="692696"/>
            <a:ext cx="5544615" cy="338554"/>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1600" dirty="0" smtClean="0">
                <a:latin typeface="HGP創英角ｺﾞｼｯｸUB" panose="020B0900000000000000" pitchFamily="50" charset="-128"/>
                <a:ea typeface="HGP創英角ｺﾞｼｯｸUB" panose="020B0900000000000000" pitchFamily="50" charset="-128"/>
              </a:rPr>
              <a:t>オブジェクトを</a:t>
            </a:r>
            <a:r>
              <a:rPr kumimoji="1" lang="en-US" altLang="ja-JP" sz="1600" dirty="0" smtClean="0">
                <a:latin typeface="HGP創英角ｺﾞｼｯｸUB" panose="020B0900000000000000" pitchFamily="50" charset="-128"/>
                <a:ea typeface="HGP創英角ｺﾞｼｯｸUB" panose="020B0900000000000000" pitchFamily="50" charset="-128"/>
              </a:rPr>
              <a:t>DI</a:t>
            </a:r>
            <a:r>
              <a:rPr kumimoji="1" lang="ja-JP" altLang="en-US" sz="1600" dirty="0" smtClean="0">
                <a:latin typeface="HGP創英角ｺﾞｼｯｸUB" panose="020B0900000000000000" pitchFamily="50" charset="-128"/>
                <a:ea typeface="HGP創英角ｺﾞｼｯｸUB" panose="020B0900000000000000" pitchFamily="50" charset="-128"/>
              </a:rPr>
              <a:t>コンテナに格納させる例：サービスクラス</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6" name="Rectangle 3"/>
          <p:cNvSpPr txBox="1">
            <a:spLocks noChangeArrowheads="1"/>
          </p:cNvSpPr>
          <p:nvPr/>
        </p:nvSpPr>
        <p:spPr bwMode="auto">
          <a:xfrm>
            <a:off x="5652119" y="1084726"/>
            <a:ext cx="3168353" cy="4656730"/>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eaLnBrk="1" hangingPunct="1">
              <a:buNone/>
            </a:pPr>
            <a:endParaRPr lang="en-US" altLang="ja-JP" sz="1600" kern="0" dirty="0" smtClean="0">
              <a:solidFill>
                <a:schemeClr val="bg1"/>
              </a:solidFill>
              <a:latin typeface="HGP創英角ｺﾞｼｯｸUB" pitchFamily="50" charset="-128"/>
              <a:ea typeface="HGP創英角ｺﾞｼｯｸUB" pitchFamily="50" charset="-128"/>
            </a:endParaRPr>
          </a:p>
          <a:p>
            <a:pPr marL="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オブジェクトを生成して</a:t>
            </a:r>
            <a:r>
              <a:rPr lang="en-US" altLang="ja-JP" sz="1600" kern="0" dirty="0" smtClean="0">
                <a:solidFill>
                  <a:schemeClr val="bg1"/>
                </a:solidFill>
                <a:latin typeface="HGP創英角ｺﾞｼｯｸUB" pitchFamily="50" charset="-128"/>
                <a:ea typeface="HGP創英角ｺﾞｼｯｸUB" pitchFamily="50" charset="-128"/>
              </a:rPr>
              <a:t>DI</a:t>
            </a:r>
            <a:r>
              <a:rPr lang="ja-JP" altLang="en-US" sz="1600" kern="0" dirty="0" smtClean="0">
                <a:solidFill>
                  <a:schemeClr val="bg1"/>
                </a:solidFill>
                <a:latin typeface="HGP創英角ｺﾞｼｯｸUB" pitchFamily="50" charset="-128"/>
                <a:ea typeface="HGP創英角ｺﾞｼｯｸUB" pitchFamily="50" charset="-128"/>
              </a:rPr>
              <a:t>コンテナに格納させるには、以下のアノテーションの何れかをクラスに付与すればＯＫ！</a:t>
            </a:r>
            <a:endParaRPr lang="en-US" altLang="ja-JP" sz="1600" kern="0" dirty="0" smtClean="0">
              <a:solidFill>
                <a:schemeClr val="bg1"/>
              </a:solidFill>
              <a:latin typeface="HGP創英角ｺﾞｼｯｸUB" pitchFamily="50" charset="-128"/>
              <a:ea typeface="HGP創英角ｺﾞｼｯｸUB" pitchFamily="50" charset="-128"/>
            </a:endParaRPr>
          </a:p>
          <a:p>
            <a:pPr marL="0" indent="0" eaLnBrk="1" hangingPunct="1">
              <a:buNone/>
            </a:pPr>
            <a:endParaRPr lang="en-US" altLang="ja-JP" sz="1600" kern="0" dirty="0" smtClean="0">
              <a:solidFill>
                <a:schemeClr val="bg1"/>
              </a:solidFill>
              <a:latin typeface="HGP創英角ｺﾞｼｯｸUB" pitchFamily="50" charset="-128"/>
              <a:ea typeface="HGP創英角ｺﾞｼｯｸUB" pitchFamily="50" charset="-128"/>
            </a:endParaRPr>
          </a:p>
          <a:p>
            <a:pPr marL="400050" lvl="1" indent="0" eaLnBrk="1" hangingPunct="1">
              <a:buNone/>
            </a:pPr>
            <a:r>
              <a:rPr lang="en-US" altLang="ja-JP" sz="1600" kern="0" dirty="0" smtClean="0">
                <a:solidFill>
                  <a:srgbClr val="FFC000"/>
                </a:solidFill>
                <a:latin typeface="HGP創英角ｺﾞｼｯｸUB" pitchFamily="50" charset="-128"/>
                <a:ea typeface="HGP創英角ｺﾞｼｯｸUB" pitchFamily="50" charset="-128"/>
              </a:rPr>
              <a:t>@Controller</a:t>
            </a:r>
          </a:p>
          <a:p>
            <a:pPr marL="400050" lvl="1" indent="0" eaLnBrk="1" hangingPunct="1">
              <a:buNone/>
            </a:pPr>
            <a:r>
              <a:rPr lang="en-US" altLang="ja-JP" sz="1600" kern="0" dirty="0" smtClean="0">
                <a:solidFill>
                  <a:srgbClr val="FFC000"/>
                </a:solidFill>
                <a:latin typeface="HGP創英角ｺﾞｼｯｸUB" pitchFamily="50" charset="-128"/>
                <a:ea typeface="HGP創英角ｺﾞｼｯｸUB" pitchFamily="50" charset="-128"/>
              </a:rPr>
              <a:t>@Service</a:t>
            </a:r>
            <a:endParaRPr lang="en-US" altLang="ja-JP" sz="1600" kern="0" dirty="0">
              <a:solidFill>
                <a:srgbClr val="FFC000"/>
              </a:solidFill>
              <a:latin typeface="HGP創英角ｺﾞｼｯｸUB" pitchFamily="50" charset="-128"/>
              <a:ea typeface="HGP創英角ｺﾞｼｯｸUB" pitchFamily="50" charset="-128"/>
            </a:endParaRPr>
          </a:p>
          <a:p>
            <a:pPr marL="400050" lvl="1" indent="0" eaLnBrk="1" hangingPunct="1">
              <a:buNone/>
            </a:pPr>
            <a:r>
              <a:rPr lang="en-US" altLang="ja-JP" sz="1600" kern="0" dirty="0" smtClean="0">
                <a:solidFill>
                  <a:srgbClr val="FFC000"/>
                </a:solidFill>
                <a:latin typeface="HGP創英角ｺﾞｼｯｸUB" pitchFamily="50" charset="-128"/>
                <a:ea typeface="HGP創英角ｺﾞｼｯｸUB" pitchFamily="50" charset="-128"/>
              </a:rPr>
              <a:t>@Repository</a:t>
            </a:r>
            <a:endParaRPr lang="en-US" altLang="ja-JP" sz="1600" kern="0" dirty="0">
              <a:solidFill>
                <a:srgbClr val="FFC000"/>
              </a:solidFill>
              <a:latin typeface="HGP創英角ｺﾞｼｯｸUB" pitchFamily="50" charset="-128"/>
              <a:ea typeface="HGP創英角ｺﾞｼｯｸUB" pitchFamily="50" charset="-128"/>
            </a:endParaRPr>
          </a:p>
          <a:p>
            <a:pPr marL="400050" lvl="1" indent="0" eaLnBrk="1" hangingPunct="1">
              <a:buNone/>
            </a:pPr>
            <a:r>
              <a:rPr lang="en-US" altLang="ja-JP" sz="1600" kern="0" dirty="0" smtClean="0">
                <a:solidFill>
                  <a:srgbClr val="FFC000"/>
                </a:solidFill>
                <a:latin typeface="HGP創英角ｺﾞｼｯｸUB" pitchFamily="50" charset="-128"/>
                <a:ea typeface="HGP創英角ｺﾞｼｯｸUB" pitchFamily="50" charset="-128"/>
              </a:rPr>
              <a:t>@Component</a:t>
            </a:r>
          </a:p>
          <a:p>
            <a:pPr marL="400050" lvl="1" indent="0" eaLnBrk="1" hangingPunct="1">
              <a:buNone/>
            </a:pPr>
            <a:endParaRPr lang="en-US" altLang="ja-JP" sz="1600" kern="0" dirty="0">
              <a:solidFill>
                <a:srgbClr val="FFC000"/>
              </a:solidFill>
              <a:latin typeface="HGP創英角ｺﾞｼｯｸUB" pitchFamily="50" charset="-128"/>
              <a:ea typeface="HGP創英角ｺﾞｼｯｸUB" pitchFamily="50" charset="-128"/>
            </a:endParaRPr>
          </a:p>
          <a:p>
            <a:pPr marL="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これらのアノテーションを付与することで、</a:t>
            </a:r>
            <a:r>
              <a:rPr lang="en-US" altLang="ja-JP" sz="1600" kern="0" dirty="0">
                <a:solidFill>
                  <a:schemeClr val="bg1"/>
                </a:solidFill>
                <a:latin typeface="HGP創英角ｺﾞｼｯｸUB" pitchFamily="50" charset="-128"/>
                <a:ea typeface="HGP創英角ｺﾞｼｯｸUB" pitchFamily="50" charset="-128"/>
              </a:rPr>
              <a:t> </a:t>
            </a:r>
            <a:r>
              <a:rPr lang="en-US" altLang="ja-JP" sz="1600" kern="0" dirty="0" smtClean="0">
                <a:solidFill>
                  <a:schemeClr val="bg1"/>
                </a:solidFill>
                <a:latin typeface="HGP創英角ｺﾞｼｯｸUB" pitchFamily="50" charset="-128"/>
                <a:ea typeface="HGP創英角ｺﾞｼｯｸUB" pitchFamily="50" charset="-128"/>
              </a:rPr>
              <a:t>Spring</a:t>
            </a:r>
            <a:r>
              <a:rPr lang="ja-JP" altLang="en-US" sz="1600" kern="0" dirty="0" smtClean="0">
                <a:solidFill>
                  <a:schemeClr val="bg1"/>
                </a:solidFill>
                <a:latin typeface="HGP創英角ｺﾞｼｯｸUB" pitchFamily="50" charset="-128"/>
                <a:ea typeface="HGP創英角ｺﾞｼｯｸUB" pitchFamily="50" charset="-128"/>
              </a:rPr>
              <a:t>により、自動的</a:t>
            </a:r>
            <a:r>
              <a:rPr lang="ja-JP" altLang="en-US" sz="1600" kern="0" dirty="0">
                <a:solidFill>
                  <a:schemeClr val="bg1"/>
                </a:solidFill>
                <a:latin typeface="HGP創英角ｺﾞｼｯｸUB" pitchFamily="50" charset="-128"/>
                <a:ea typeface="HGP創英角ｺﾞｼｯｸUB" pitchFamily="50" charset="-128"/>
              </a:rPr>
              <a:t>に</a:t>
            </a:r>
            <a:r>
              <a:rPr lang="ja-JP" altLang="en-US" sz="1600" kern="0" dirty="0" smtClean="0">
                <a:solidFill>
                  <a:schemeClr val="bg1"/>
                </a:solidFill>
                <a:latin typeface="HGP創英角ｺﾞｼｯｸUB" pitchFamily="50" charset="-128"/>
                <a:ea typeface="HGP創英角ｺﾞｼｯｸUB" pitchFamily="50" charset="-128"/>
              </a:rPr>
              <a:t>オブジェクト生成と</a:t>
            </a:r>
            <a:r>
              <a:rPr lang="en-US" altLang="ja-JP" sz="1600" kern="0" dirty="0" smtClean="0">
                <a:solidFill>
                  <a:schemeClr val="bg1"/>
                </a:solidFill>
                <a:latin typeface="HGP創英角ｺﾞｼｯｸUB" pitchFamily="50" charset="-128"/>
                <a:ea typeface="HGP創英角ｺﾞｼｯｸUB" pitchFamily="50" charset="-128"/>
              </a:rPr>
              <a:t>DI</a:t>
            </a:r>
            <a:r>
              <a:rPr lang="ja-JP" altLang="en-US" sz="1600" kern="0" dirty="0" smtClean="0">
                <a:solidFill>
                  <a:schemeClr val="bg1"/>
                </a:solidFill>
                <a:latin typeface="HGP創英角ｺﾞｼｯｸUB" pitchFamily="50" charset="-128"/>
                <a:ea typeface="HGP創英角ｺﾞｼｯｸUB" pitchFamily="50" charset="-128"/>
              </a:rPr>
              <a:t>コンテナ格納処理を行なってくれる。</a:t>
            </a:r>
            <a:endParaRPr lang="en-US" altLang="ja-JP" sz="1600" kern="0" dirty="0" smtClean="0">
              <a:solidFill>
                <a:schemeClr val="bg1"/>
              </a:solidFill>
              <a:latin typeface="HGP創英角ｺﾞｼｯｸUB" pitchFamily="50" charset="-128"/>
              <a:ea typeface="HGP創英角ｺﾞｼｯｸUB" pitchFamily="50" charset="-128"/>
            </a:endParaRPr>
          </a:p>
        </p:txBody>
      </p:sp>
      <p:sp>
        <p:nvSpPr>
          <p:cNvPr id="13" name="正方形/長方形 12"/>
          <p:cNvSpPr/>
          <p:nvPr/>
        </p:nvSpPr>
        <p:spPr bwMode="auto">
          <a:xfrm>
            <a:off x="287524" y="3954581"/>
            <a:ext cx="4788532" cy="842571"/>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@Controller </a:t>
            </a:r>
            <a:endPar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endParaRPr>
          </a:p>
          <a:p>
            <a:pPr defTabSz="360000"/>
            <a:r>
              <a:rPr lang="en-US" altLang="ja-JP" dirty="0" smtClean="0">
                <a:solidFill>
                  <a:srgbClr val="C00000"/>
                </a:solidFill>
                <a:latin typeface="+mn-ea"/>
              </a:rPr>
              <a:t>public </a:t>
            </a:r>
            <a:r>
              <a:rPr lang="en-US" altLang="ja-JP" dirty="0">
                <a:solidFill>
                  <a:srgbClr val="C00000"/>
                </a:solidFill>
                <a:latin typeface="+mn-ea"/>
              </a:rPr>
              <a:t>class </a:t>
            </a:r>
            <a:r>
              <a:rPr lang="en-US" altLang="ja-JP" dirty="0" err="1">
                <a:solidFill>
                  <a:srgbClr val="C00000"/>
                </a:solidFill>
                <a:latin typeface="+mn-ea"/>
              </a:rPr>
              <a:t>BookController</a:t>
            </a:r>
            <a:r>
              <a:rPr lang="en-US" altLang="ja-JP" dirty="0">
                <a:latin typeface="+mn-ea"/>
              </a:rPr>
              <a:t> {</a:t>
            </a:r>
            <a:endParaRPr lang="ja-JP" altLang="ja-JP" dirty="0">
              <a:latin typeface="+mn-ea"/>
            </a:endParaRPr>
          </a:p>
          <a:p>
            <a:pPr defTabSz="360000"/>
            <a:r>
              <a:rPr lang="en-US" altLang="ja-JP" dirty="0">
                <a:latin typeface="+mn-ea"/>
              </a:rPr>
              <a:t> </a:t>
            </a:r>
            <a:r>
              <a:rPr lang="ja-JP" altLang="en-US" dirty="0" smtClean="0">
                <a:latin typeface="+mn-ea"/>
              </a:rPr>
              <a:t> ・・</a:t>
            </a:r>
            <a:endParaRPr lang="en-US" altLang="ja-JP" dirty="0" smtClean="0">
              <a:latin typeface="+mn-ea"/>
            </a:endParaRPr>
          </a:p>
          <a:p>
            <a:pPr defTabSz="360000"/>
            <a:r>
              <a:rPr lang="ja-JP" altLang="en-US" dirty="0">
                <a:latin typeface="+mn-ea"/>
              </a:rPr>
              <a:t>　</a:t>
            </a:r>
            <a:r>
              <a:rPr lang="ja-JP" altLang="en-US" dirty="0" smtClean="0">
                <a:latin typeface="+mn-ea"/>
              </a:rPr>
              <a:t>・・</a:t>
            </a:r>
            <a:endParaRPr lang="ja-JP" altLang="ja-JP" dirty="0">
              <a:latin typeface="+mn-ea"/>
            </a:endParaRPr>
          </a:p>
          <a:p>
            <a:pPr defTabSz="360000"/>
            <a:r>
              <a:rPr lang="en-US" altLang="ja-JP" dirty="0" smtClean="0">
                <a:latin typeface="+mn-ea"/>
              </a:rPr>
              <a:t>	</a:t>
            </a:r>
            <a:endParaRPr lang="ja-JP" altLang="ja-JP" dirty="0">
              <a:latin typeface="+mn-ea"/>
            </a:endParaRPr>
          </a:p>
        </p:txBody>
      </p:sp>
      <p:sp>
        <p:nvSpPr>
          <p:cNvPr id="14" name="テキスト ボックス 13"/>
          <p:cNvSpPr txBox="1"/>
          <p:nvPr/>
        </p:nvSpPr>
        <p:spPr>
          <a:xfrm>
            <a:off x="179513" y="3573016"/>
            <a:ext cx="5184575" cy="338554"/>
          </a:xfrm>
          <a:prstGeom prst="rect">
            <a:avLst/>
          </a:prstGeom>
          <a:noFill/>
        </p:spPr>
        <p:txBody>
          <a:bodyPr wrap="square" rtlCol="0">
            <a:spAutoFit/>
          </a:bodyPr>
          <a:lstStyle/>
          <a:p>
            <a:pPr marL="285750" indent="-285750">
              <a:buFont typeface="Wingdings" panose="05000000000000000000" pitchFamily="2" charset="2"/>
              <a:buChar char="u"/>
            </a:pPr>
            <a:r>
              <a:rPr lang="ja-JP" altLang="en-US" sz="1600" dirty="0">
                <a:latin typeface="HGP創英角ｺﾞｼｯｸUB" panose="020B0900000000000000" pitchFamily="50" charset="-128"/>
                <a:ea typeface="HGP創英角ｺﾞｼｯｸUB" panose="020B0900000000000000" pitchFamily="50" charset="-128"/>
              </a:rPr>
              <a:t>オブジェクトを</a:t>
            </a:r>
            <a:r>
              <a:rPr lang="en-US" altLang="ja-JP" sz="1600" dirty="0">
                <a:latin typeface="HGP創英角ｺﾞｼｯｸUB" panose="020B0900000000000000" pitchFamily="50" charset="-128"/>
                <a:ea typeface="HGP創英角ｺﾞｼｯｸUB" panose="020B0900000000000000" pitchFamily="50" charset="-128"/>
              </a:rPr>
              <a:t>DI</a:t>
            </a:r>
            <a:r>
              <a:rPr lang="ja-JP" altLang="en-US" sz="1600" dirty="0">
                <a:latin typeface="HGP創英角ｺﾞｼｯｸUB" panose="020B0900000000000000" pitchFamily="50" charset="-128"/>
                <a:ea typeface="HGP創英角ｺﾞｼｯｸUB" panose="020B0900000000000000" pitchFamily="50" charset="-128"/>
              </a:rPr>
              <a:t>コンテナに格納させる例</a:t>
            </a:r>
            <a:r>
              <a:rPr lang="ja-JP" altLang="en-US" sz="1600" dirty="0" smtClean="0">
                <a:latin typeface="HGP創英角ｺﾞｼｯｸUB" panose="020B0900000000000000" pitchFamily="50" charset="-128"/>
                <a:ea typeface="HGP創英角ｺﾞｼｯｸUB" panose="020B0900000000000000" pitchFamily="50" charset="-128"/>
              </a:rPr>
              <a:t>：ｺﾝﾄﾛｰﾗｸﾗｽ</a:t>
            </a:r>
            <a:endParaRPr lang="ja-JP" altLang="en-US" sz="1600" dirty="0">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bwMode="auto">
          <a:xfrm>
            <a:off x="282980" y="5325083"/>
            <a:ext cx="4788532" cy="832746"/>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@Repository</a:t>
            </a:r>
          </a:p>
          <a:p>
            <a:pPr defTabSz="360000"/>
            <a:r>
              <a:rPr lang="en-US" altLang="ja-JP" dirty="0" smtClean="0">
                <a:solidFill>
                  <a:srgbClr val="C00000"/>
                </a:solidFill>
                <a:latin typeface="+mn-ea"/>
              </a:rPr>
              <a:t>public </a:t>
            </a:r>
            <a:r>
              <a:rPr lang="en-US" altLang="ja-JP" dirty="0">
                <a:solidFill>
                  <a:srgbClr val="C00000"/>
                </a:solidFill>
                <a:latin typeface="+mn-ea"/>
              </a:rPr>
              <a:t>class </a:t>
            </a:r>
            <a:r>
              <a:rPr lang="en-US" altLang="ja-JP" dirty="0" err="1" smtClean="0">
                <a:solidFill>
                  <a:srgbClr val="C00000"/>
                </a:solidFill>
                <a:latin typeface="+mn-ea"/>
              </a:rPr>
              <a:t>ListBookDaoImpl</a:t>
            </a:r>
            <a:r>
              <a:rPr lang="ja-JP" altLang="en-US" dirty="0" smtClean="0">
                <a:solidFill>
                  <a:srgbClr val="C00000"/>
                </a:solidFill>
                <a:latin typeface="+mn-ea"/>
              </a:rPr>
              <a:t> </a:t>
            </a:r>
            <a:r>
              <a:rPr lang="en-US" altLang="ja-JP" dirty="0" smtClean="0">
                <a:solidFill>
                  <a:srgbClr val="C00000"/>
                </a:solidFill>
                <a:latin typeface="+mn-ea"/>
              </a:rPr>
              <a:t>implements</a:t>
            </a:r>
            <a:r>
              <a:rPr lang="ja-JP" altLang="en-US" dirty="0" smtClean="0">
                <a:solidFill>
                  <a:srgbClr val="C00000"/>
                </a:solidFill>
                <a:latin typeface="+mn-ea"/>
              </a:rPr>
              <a:t> </a:t>
            </a:r>
            <a:r>
              <a:rPr lang="en-US" altLang="ja-JP" dirty="0" err="1" smtClean="0">
                <a:solidFill>
                  <a:srgbClr val="C00000"/>
                </a:solidFill>
                <a:latin typeface="+mn-ea"/>
              </a:rPr>
              <a:t>ListBookDao</a:t>
            </a:r>
            <a:r>
              <a:rPr lang="en-US" altLang="ja-JP" dirty="0" smtClean="0">
                <a:latin typeface="+mn-ea"/>
              </a:rPr>
              <a:t> </a:t>
            </a:r>
            <a:r>
              <a:rPr lang="en-US" altLang="ja-JP" dirty="0">
                <a:latin typeface="+mn-ea"/>
              </a:rPr>
              <a:t>{</a:t>
            </a:r>
            <a:endParaRPr lang="ja-JP" altLang="ja-JP" dirty="0">
              <a:latin typeface="+mn-ea"/>
            </a:endParaRPr>
          </a:p>
          <a:p>
            <a:pPr defTabSz="360000"/>
            <a:r>
              <a:rPr lang="en-US" altLang="ja-JP" dirty="0">
                <a:latin typeface="+mn-ea"/>
              </a:rPr>
              <a:t> </a:t>
            </a:r>
            <a:r>
              <a:rPr lang="ja-JP" altLang="en-US" dirty="0" smtClean="0">
                <a:latin typeface="+mn-ea"/>
              </a:rPr>
              <a:t> ・・</a:t>
            </a:r>
            <a:endParaRPr lang="en-US" altLang="ja-JP" dirty="0" smtClean="0">
              <a:latin typeface="+mn-ea"/>
            </a:endParaRPr>
          </a:p>
          <a:p>
            <a:pPr defTabSz="360000"/>
            <a:r>
              <a:rPr lang="ja-JP" altLang="en-US" dirty="0">
                <a:latin typeface="+mn-ea"/>
              </a:rPr>
              <a:t>　</a:t>
            </a:r>
            <a:r>
              <a:rPr lang="ja-JP" altLang="en-US" dirty="0" smtClean="0">
                <a:latin typeface="+mn-ea"/>
              </a:rPr>
              <a:t>・・</a:t>
            </a:r>
            <a:endParaRPr lang="ja-JP" altLang="ja-JP" dirty="0">
              <a:latin typeface="+mn-ea"/>
            </a:endParaRPr>
          </a:p>
          <a:p>
            <a:pPr defTabSz="360000"/>
            <a:r>
              <a:rPr lang="en-US" altLang="ja-JP" dirty="0" smtClean="0">
                <a:latin typeface="+mn-ea"/>
              </a:rPr>
              <a:t>	</a:t>
            </a:r>
            <a:endParaRPr lang="ja-JP" altLang="ja-JP" dirty="0">
              <a:latin typeface="+mn-ea"/>
            </a:endParaRPr>
          </a:p>
        </p:txBody>
      </p:sp>
      <p:sp>
        <p:nvSpPr>
          <p:cNvPr id="16" name="テキスト ボックス 15"/>
          <p:cNvSpPr txBox="1"/>
          <p:nvPr/>
        </p:nvSpPr>
        <p:spPr>
          <a:xfrm>
            <a:off x="179513" y="4957853"/>
            <a:ext cx="5184575" cy="338554"/>
          </a:xfrm>
          <a:prstGeom prst="rect">
            <a:avLst/>
          </a:prstGeom>
          <a:noFill/>
        </p:spPr>
        <p:txBody>
          <a:bodyPr wrap="square" rtlCol="0">
            <a:spAutoFit/>
          </a:bodyPr>
          <a:lstStyle/>
          <a:p>
            <a:pPr marL="285750" indent="-285750">
              <a:buFont typeface="Wingdings" panose="05000000000000000000" pitchFamily="2" charset="2"/>
              <a:buChar char="u"/>
            </a:pPr>
            <a:r>
              <a:rPr lang="ja-JP" altLang="en-US" sz="1600" dirty="0">
                <a:latin typeface="HGP創英角ｺﾞｼｯｸUB" panose="020B0900000000000000" pitchFamily="50" charset="-128"/>
                <a:ea typeface="HGP創英角ｺﾞｼｯｸUB" panose="020B0900000000000000" pitchFamily="50" charset="-128"/>
              </a:rPr>
              <a:t>オブジェクトを</a:t>
            </a:r>
            <a:r>
              <a:rPr lang="en-US" altLang="ja-JP" sz="1600" dirty="0">
                <a:latin typeface="HGP創英角ｺﾞｼｯｸUB" panose="020B0900000000000000" pitchFamily="50" charset="-128"/>
                <a:ea typeface="HGP創英角ｺﾞｼｯｸUB" panose="020B0900000000000000" pitchFamily="50" charset="-128"/>
              </a:rPr>
              <a:t>DI</a:t>
            </a:r>
            <a:r>
              <a:rPr lang="ja-JP" altLang="en-US" sz="1600" dirty="0">
                <a:latin typeface="HGP創英角ｺﾞｼｯｸUB" panose="020B0900000000000000" pitchFamily="50" charset="-128"/>
                <a:ea typeface="HGP創英角ｺﾞｼｯｸUB" panose="020B0900000000000000" pitchFamily="50" charset="-128"/>
              </a:rPr>
              <a:t>コンテナに格納させる例</a:t>
            </a:r>
            <a:r>
              <a:rPr lang="ja-JP" altLang="en-US" sz="1600" dirty="0" smtClean="0">
                <a:latin typeface="HGP創英角ｺﾞｼｯｸUB" panose="020B0900000000000000" pitchFamily="50" charset="-128"/>
                <a:ea typeface="HGP創英角ｺﾞｼｯｸUB" panose="020B0900000000000000" pitchFamily="50" charset="-128"/>
              </a:rPr>
              <a:t>：</a:t>
            </a:r>
            <a:r>
              <a:rPr lang="en-US" altLang="ja-JP" sz="1600" dirty="0" smtClean="0">
                <a:latin typeface="HGP創英角ｺﾞｼｯｸUB" panose="020B0900000000000000" pitchFamily="50" charset="-128"/>
                <a:ea typeface="HGP創英角ｺﾞｼｯｸUB" panose="020B0900000000000000" pitchFamily="50" charset="-128"/>
              </a:rPr>
              <a:t>DAO</a:t>
            </a:r>
            <a:r>
              <a:rPr lang="ja-JP" altLang="en-US" sz="1600" dirty="0" smtClean="0">
                <a:latin typeface="HGP創英角ｺﾞｼｯｸUB" panose="020B0900000000000000" pitchFamily="50" charset="-128"/>
                <a:ea typeface="HGP創英角ｺﾞｼｯｸUB" panose="020B0900000000000000" pitchFamily="50" charset="-128"/>
              </a:rPr>
              <a:t>クラス</a:t>
            </a:r>
            <a:endParaRPr lang="ja-JP" altLang="en-US" sz="1600" dirty="0">
              <a:latin typeface="HGP創英角ｺﾞｼｯｸUB" panose="020B0900000000000000" pitchFamily="50" charset="-128"/>
              <a:ea typeface="HGP創英角ｺﾞｼｯｸUB" panose="020B0900000000000000" pitchFamily="50" charset="-128"/>
            </a:endParaRPr>
          </a:p>
        </p:txBody>
      </p:sp>
      <p:cxnSp>
        <p:nvCxnSpPr>
          <p:cNvPr id="20" name="直線矢印コネクタ 19"/>
          <p:cNvCxnSpPr/>
          <p:nvPr/>
        </p:nvCxnSpPr>
        <p:spPr bwMode="auto">
          <a:xfrm flipH="1">
            <a:off x="1115616" y="1268760"/>
            <a:ext cx="4536503"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23" name="直線矢印コネクタ 22"/>
          <p:cNvCxnSpPr/>
          <p:nvPr/>
        </p:nvCxnSpPr>
        <p:spPr bwMode="auto">
          <a:xfrm flipH="1">
            <a:off x="1340024" y="4149080"/>
            <a:ext cx="4312095"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25" name="直線矢印コネクタ 24"/>
          <p:cNvCxnSpPr/>
          <p:nvPr/>
        </p:nvCxnSpPr>
        <p:spPr bwMode="auto">
          <a:xfrm flipH="1">
            <a:off x="1403649" y="5526432"/>
            <a:ext cx="4248470"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35" name="正方形/長方形 34"/>
          <p:cNvSpPr/>
          <p:nvPr/>
        </p:nvSpPr>
        <p:spPr bwMode="auto">
          <a:xfrm>
            <a:off x="6228183" y="5526432"/>
            <a:ext cx="2592289" cy="63139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詳細は </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 第２章</a:t>
            </a:r>
            <a:endPar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endParaRPr>
          </a:p>
          <a:p>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P60-62</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を参照</a:t>
            </a:r>
            <a:endPar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990703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アノテーションによる ＤＩ </a:t>
            </a:r>
            <a:r>
              <a:rPr lang="en-US" altLang="ja-JP" sz="3600" dirty="0" smtClean="0">
                <a:latin typeface="HGP創英角ｺﾞｼｯｸUB" pitchFamily="50" charset="-128"/>
                <a:ea typeface="HGP創英角ｺﾞｼｯｸUB" pitchFamily="50" charset="-128"/>
              </a:rPr>
              <a:t>(2/3)</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5796136" y="836712"/>
            <a:ext cx="3096344" cy="5328592"/>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eaLnBrk="1" hangingPunct="1">
              <a:buNone/>
            </a:pPr>
            <a:r>
              <a:rPr lang="en-US" altLang="ja-JP" sz="1600" kern="0" dirty="0" smtClean="0">
                <a:solidFill>
                  <a:schemeClr val="bg1"/>
                </a:solidFill>
                <a:latin typeface="HGP創英角ｺﾞｼｯｸUB" pitchFamily="50" charset="-128"/>
                <a:ea typeface="HGP創英角ｺﾞｼｯｸUB" pitchFamily="50" charset="-128"/>
              </a:rPr>
              <a:t>DI</a:t>
            </a:r>
            <a:r>
              <a:rPr lang="ja-JP" altLang="en-US" sz="1600" kern="0" dirty="0" smtClean="0">
                <a:solidFill>
                  <a:schemeClr val="bg1"/>
                </a:solidFill>
                <a:latin typeface="HGP創英角ｺﾞｼｯｸUB" pitchFamily="50" charset="-128"/>
                <a:ea typeface="HGP創英角ｺﾞｼｯｸUB" pitchFamily="50" charset="-128"/>
              </a:rPr>
              <a:t>コンテナに格納されているオブジェクトのうち、指定するオブジェクトを</a:t>
            </a:r>
            <a:r>
              <a:rPr lang="en-US" altLang="ja-JP" sz="1600" kern="0" dirty="0" smtClean="0">
                <a:solidFill>
                  <a:schemeClr val="bg1"/>
                </a:solidFill>
                <a:latin typeface="HGP創英角ｺﾞｼｯｸUB" pitchFamily="50" charset="-128"/>
                <a:ea typeface="HGP創英角ｺﾞｼｯｸUB" pitchFamily="50" charset="-128"/>
              </a:rPr>
              <a:t>DI</a:t>
            </a:r>
            <a:r>
              <a:rPr lang="ja-JP" altLang="en-US" sz="1600" kern="0" dirty="0" smtClean="0">
                <a:solidFill>
                  <a:schemeClr val="bg1"/>
                </a:solidFill>
                <a:latin typeface="HGP創英角ｺﾞｼｯｸUB" pitchFamily="50" charset="-128"/>
                <a:ea typeface="HGP創英角ｺﾞｼｯｸUB" pitchFamily="50" charset="-128"/>
              </a:rPr>
              <a:t>させるには、クラス変数に、以下のアノテーションを付加すればＯＫ！ </a:t>
            </a:r>
            <a:endParaRPr lang="en-US" altLang="ja-JP" sz="1600" kern="0" dirty="0" smtClean="0">
              <a:solidFill>
                <a:schemeClr val="bg1"/>
              </a:solidFill>
              <a:latin typeface="HGP創英角ｺﾞｼｯｸUB" pitchFamily="50" charset="-128"/>
              <a:ea typeface="HGP創英角ｺﾞｼｯｸUB" pitchFamily="50" charset="-128"/>
            </a:endParaRPr>
          </a:p>
          <a:p>
            <a:pPr marL="457200" lvl="1" indent="0" eaLnBrk="1" hangingPunct="1">
              <a:buNone/>
            </a:pPr>
            <a:r>
              <a:rPr lang="en-US" altLang="ja-JP" sz="1600" kern="0" dirty="0" smtClean="0">
                <a:solidFill>
                  <a:srgbClr val="FFC000"/>
                </a:solidFill>
                <a:latin typeface="HGP創英角ｺﾞｼｯｸUB" pitchFamily="50" charset="-128"/>
                <a:ea typeface="HGP創英角ｺﾞｼｯｸUB" pitchFamily="50" charset="-128"/>
              </a:rPr>
              <a:t>@</a:t>
            </a:r>
            <a:r>
              <a:rPr lang="en-US" altLang="ja-JP" sz="1600" kern="0" dirty="0" err="1">
                <a:solidFill>
                  <a:srgbClr val="FFC000"/>
                </a:solidFill>
                <a:latin typeface="HGP創英角ｺﾞｼｯｸUB" pitchFamily="50" charset="-128"/>
                <a:ea typeface="HGP創英角ｺﾞｼｯｸUB" pitchFamily="50" charset="-128"/>
              </a:rPr>
              <a:t>Autowired</a:t>
            </a:r>
            <a:endParaRPr lang="en-US" altLang="ja-JP" sz="1600" kern="0" dirty="0">
              <a:solidFill>
                <a:srgbClr val="FFC000"/>
              </a:solidFill>
              <a:latin typeface="HGP創英角ｺﾞｼｯｸUB" pitchFamily="50" charset="-128"/>
              <a:ea typeface="HGP創英角ｺﾞｼｯｸUB" pitchFamily="50" charset="-128"/>
            </a:endParaRPr>
          </a:p>
          <a:p>
            <a:pPr marL="457200" lvl="1" indent="0" eaLnBrk="1" hangingPunct="1">
              <a:buNone/>
            </a:pPr>
            <a:endParaRPr lang="en-US" altLang="ja-JP" sz="1600" kern="0" dirty="0" smtClean="0">
              <a:solidFill>
                <a:schemeClr val="bg1"/>
              </a:solidFill>
              <a:latin typeface="HGP創英角ｺﾞｼｯｸUB" pitchFamily="50" charset="-128"/>
              <a:ea typeface="HGP創英角ｺﾞｼｯｸUB" pitchFamily="50" charset="-128"/>
            </a:endParaRPr>
          </a:p>
          <a:p>
            <a:pPr marL="5715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本アノテーション</a:t>
            </a:r>
            <a:r>
              <a:rPr lang="ja-JP" altLang="en-US" sz="1600" kern="0" dirty="0">
                <a:solidFill>
                  <a:schemeClr val="bg1"/>
                </a:solidFill>
                <a:latin typeface="HGP創英角ｺﾞｼｯｸUB" pitchFamily="50" charset="-128"/>
                <a:ea typeface="HGP創英角ｺﾞｼｯｸUB" pitchFamily="50" charset="-128"/>
              </a:rPr>
              <a:t>を付与することで</a:t>
            </a:r>
            <a:r>
              <a:rPr lang="ja-JP" altLang="en-US" sz="1600" kern="0" dirty="0" smtClean="0">
                <a:solidFill>
                  <a:schemeClr val="bg1"/>
                </a:solidFill>
                <a:latin typeface="HGP創英角ｺﾞｼｯｸUB" pitchFamily="50" charset="-128"/>
                <a:ea typeface="HGP創英角ｺﾞｼｯｸUB" pitchFamily="50" charset="-128"/>
              </a:rPr>
              <a:t>、</a:t>
            </a:r>
            <a:r>
              <a:rPr lang="en-US" altLang="ja-JP" sz="1600" kern="0" dirty="0" smtClean="0">
                <a:solidFill>
                  <a:schemeClr val="bg1"/>
                </a:solidFill>
                <a:latin typeface="HGP創英角ｺﾞｼｯｸUB" pitchFamily="50" charset="-128"/>
                <a:ea typeface="HGP創英角ｺﾞｼｯｸUB" pitchFamily="50" charset="-128"/>
              </a:rPr>
              <a:t>Spring</a:t>
            </a:r>
            <a:r>
              <a:rPr lang="ja-JP" altLang="en-US" sz="1600" kern="0" dirty="0" smtClean="0">
                <a:solidFill>
                  <a:schemeClr val="bg1"/>
                </a:solidFill>
                <a:latin typeface="HGP創英角ｺﾞｼｯｸUB" pitchFamily="50" charset="-128"/>
                <a:ea typeface="HGP創英角ｺﾞｼｯｸUB" pitchFamily="50" charset="-128"/>
              </a:rPr>
              <a:t>が自動的に、指定オブジェクトの検索とインジェクションを実行してくれる。</a:t>
            </a:r>
            <a:endParaRPr lang="en-US" altLang="ja-JP" sz="1600" kern="0" dirty="0" smtClean="0">
              <a:solidFill>
                <a:schemeClr val="bg1"/>
              </a:solidFill>
              <a:latin typeface="HGP創英角ｺﾞｼｯｸUB" pitchFamily="50" charset="-128"/>
              <a:ea typeface="HGP創英角ｺﾞｼｯｸUB" pitchFamily="50" charset="-128"/>
            </a:endParaRPr>
          </a:p>
          <a:p>
            <a:pPr marL="57150" indent="0" eaLnBrk="1" hangingPunct="1">
              <a:buNone/>
            </a:pPr>
            <a:endParaRPr lang="en-US" altLang="ja-JP" sz="1600" kern="0" dirty="0">
              <a:solidFill>
                <a:schemeClr val="bg1"/>
              </a:solidFill>
              <a:latin typeface="HGP創英角ｺﾞｼｯｸUB" pitchFamily="50" charset="-128"/>
              <a:ea typeface="HGP創英角ｺﾞｼｯｸUB" pitchFamily="50" charset="-128"/>
            </a:endParaRPr>
          </a:p>
          <a:p>
            <a:pPr marL="5715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指定オブジェクトの検索方法は、型をベースに検索する方法（</a:t>
            </a:r>
            <a:r>
              <a:rPr lang="en-US" altLang="ja-JP" sz="1600" kern="0" dirty="0" err="1" smtClean="0">
                <a:solidFill>
                  <a:schemeClr val="bg1"/>
                </a:solidFill>
                <a:latin typeface="HGP創英角ｺﾞｼｯｸUB" pitchFamily="50" charset="-128"/>
                <a:ea typeface="HGP創英角ｺﾞｼｯｸUB" pitchFamily="50" charset="-128"/>
              </a:rPr>
              <a:t>byType</a:t>
            </a:r>
            <a:r>
              <a:rPr lang="ja-JP" altLang="en-US" sz="1600" kern="0" dirty="0" smtClean="0">
                <a:solidFill>
                  <a:schemeClr val="bg1"/>
                </a:solidFill>
                <a:latin typeface="HGP創英角ｺﾞｼｯｸUB" pitchFamily="50" charset="-128"/>
                <a:ea typeface="HGP創英角ｺﾞｼｯｸUB" pitchFamily="50" charset="-128"/>
              </a:rPr>
              <a:t>）と、名前による検索（</a:t>
            </a:r>
            <a:r>
              <a:rPr lang="en-US" altLang="ja-JP" sz="1600" kern="0" dirty="0" err="1" smtClean="0">
                <a:solidFill>
                  <a:schemeClr val="bg1"/>
                </a:solidFill>
                <a:latin typeface="HGP創英角ｺﾞｼｯｸUB" pitchFamily="50" charset="-128"/>
                <a:ea typeface="HGP創英角ｺﾞｼｯｸUB" pitchFamily="50" charset="-128"/>
              </a:rPr>
              <a:t>byName</a:t>
            </a:r>
            <a:r>
              <a:rPr lang="ja-JP" altLang="en-US" sz="1600" kern="0" dirty="0" smtClean="0">
                <a:solidFill>
                  <a:schemeClr val="bg1"/>
                </a:solidFill>
                <a:latin typeface="HGP創英角ｺﾞｼｯｸUB" pitchFamily="50" charset="-128"/>
                <a:ea typeface="HGP創英角ｺﾞｼｯｸUB" pitchFamily="50" charset="-128"/>
              </a:rPr>
              <a:t>）の</a:t>
            </a:r>
            <a:r>
              <a:rPr lang="en-US" altLang="ja-JP" sz="1600" kern="0" dirty="0" smtClean="0">
                <a:solidFill>
                  <a:schemeClr val="bg1"/>
                </a:solidFill>
                <a:latin typeface="HGP創英角ｺﾞｼｯｸUB" pitchFamily="50" charset="-128"/>
                <a:ea typeface="HGP創英角ｺﾞｼｯｸUB" pitchFamily="50" charset="-128"/>
              </a:rPr>
              <a:t>2</a:t>
            </a:r>
            <a:r>
              <a:rPr lang="ja-JP" altLang="en-US" sz="1600" kern="0" dirty="0" smtClean="0">
                <a:solidFill>
                  <a:schemeClr val="bg1"/>
                </a:solidFill>
                <a:latin typeface="HGP創英角ｺﾞｼｯｸUB" pitchFamily="50" charset="-128"/>
                <a:ea typeface="HGP創英角ｺﾞｼｯｸUB" pitchFamily="50" charset="-128"/>
              </a:rPr>
              <a:t>つがある。</a:t>
            </a:r>
            <a:endParaRPr lang="en-US" altLang="ja-JP" sz="1600" kern="0" dirty="0" smtClean="0">
              <a:solidFill>
                <a:schemeClr val="bg1"/>
              </a:solidFill>
              <a:latin typeface="HGP創英角ｺﾞｼｯｸUB" pitchFamily="50" charset="-128"/>
              <a:ea typeface="HGP創英角ｺﾞｼｯｸUB" pitchFamily="50" charset="-128"/>
            </a:endParaRPr>
          </a:p>
          <a:p>
            <a:pPr marL="5715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デフォルトは、</a:t>
            </a:r>
            <a:r>
              <a:rPr lang="en-US" altLang="ja-JP" sz="1600" kern="0" dirty="0" err="1" smtClean="0">
                <a:solidFill>
                  <a:schemeClr val="bg1"/>
                </a:solidFill>
                <a:latin typeface="HGP創英角ｺﾞｼｯｸUB" pitchFamily="50" charset="-128"/>
                <a:ea typeface="HGP創英角ｺﾞｼｯｸUB" pitchFamily="50" charset="-128"/>
              </a:rPr>
              <a:t>byType</a:t>
            </a:r>
            <a:r>
              <a:rPr lang="ja-JP" altLang="en-US" sz="1600" kern="0" dirty="0" smtClean="0">
                <a:solidFill>
                  <a:schemeClr val="bg1"/>
                </a:solidFill>
                <a:latin typeface="HGP創英角ｺﾞｼｯｸUB" pitchFamily="50" charset="-128"/>
                <a:ea typeface="HGP創英角ｺﾞｼｯｸUB" pitchFamily="50" charset="-128"/>
              </a:rPr>
              <a:t> による検索を行う。</a:t>
            </a:r>
            <a:endParaRPr lang="en-US" altLang="ja-JP" sz="1600" kern="0" dirty="0">
              <a:solidFill>
                <a:schemeClr val="bg1"/>
              </a:solidFill>
              <a:latin typeface="HGP創英角ｺﾞｼｯｸUB" pitchFamily="50" charset="-128"/>
              <a:ea typeface="HGP創英角ｺﾞｼｯｸUB" pitchFamily="50" charset="-128"/>
            </a:endParaRPr>
          </a:p>
        </p:txBody>
      </p:sp>
      <p:sp>
        <p:nvSpPr>
          <p:cNvPr id="2" name="正方形/長方形 1"/>
          <p:cNvSpPr/>
          <p:nvPr/>
        </p:nvSpPr>
        <p:spPr bwMode="auto">
          <a:xfrm>
            <a:off x="304850" y="1156459"/>
            <a:ext cx="5203254" cy="4341966"/>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en-US" altLang="ja-JP" sz="1400" dirty="0">
                <a:solidFill>
                  <a:srgbClr val="00B050"/>
                </a:solidFill>
                <a:latin typeface="HGP創英角ｺﾞｼｯｸUB" panose="020B0900000000000000" pitchFamily="50" charset="-128"/>
                <a:ea typeface="HGP創英角ｺﾞｼｯｸUB" panose="020B0900000000000000" pitchFamily="50" charset="-128"/>
              </a:rPr>
              <a:t>@Controller </a:t>
            </a:r>
            <a:endParaRPr lang="en-US" altLang="ja-JP" sz="1400" dirty="0" smtClean="0">
              <a:solidFill>
                <a:srgbClr val="00B050"/>
              </a:solidFill>
              <a:latin typeface="HGP創英角ｺﾞｼｯｸUB" panose="020B0900000000000000" pitchFamily="50" charset="-128"/>
              <a:ea typeface="HGP創英角ｺﾞｼｯｸUB" panose="020B0900000000000000" pitchFamily="50" charset="-128"/>
            </a:endParaRPr>
          </a:p>
          <a:p>
            <a:pPr defTabSz="360000"/>
            <a:r>
              <a:rPr lang="en-US" altLang="ja-JP" dirty="0" smtClean="0">
                <a:latin typeface="+mn-ea"/>
              </a:rPr>
              <a:t>public </a:t>
            </a:r>
            <a:r>
              <a:rPr lang="en-US" altLang="ja-JP" dirty="0">
                <a:latin typeface="+mn-ea"/>
              </a:rPr>
              <a:t>class </a:t>
            </a:r>
            <a:r>
              <a:rPr lang="en-US" altLang="ja-JP" dirty="0" err="1">
                <a:latin typeface="+mn-ea"/>
              </a:rPr>
              <a:t>BookController</a:t>
            </a:r>
            <a:r>
              <a:rPr lang="en-US" altLang="ja-JP" dirty="0">
                <a:latin typeface="+mn-ea"/>
              </a:rPr>
              <a:t> {</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a:t>
            </a:r>
            <a:r>
              <a:rPr lang="en-US" altLang="ja-JP" dirty="0" smtClean="0">
                <a:latin typeface="+mn-ea"/>
              </a:rPr>
              <a:t>//  </a:t>
            </a:r>
            <a:r>
              <a:rPr lang="ja-JP" altLang="ja-JP" dirty="0">
                <a:latin typeface="+mn-ea"/>
              </a:rPr>
              <a:t>書籍一覧処理を実装したビジネスロジックサービス</a:t>
            </a:r>
          </a:p>
          <a:p>
            <a:pPr defTabSz="360000"/>
            <a:r>
              <a:rPr lang="en-US" altLang="ja-JP" sz="1400" dirty="0">
                <a:solidFill>
                  <a:srgbClr val="C00000"/>
                </a:solidFill>
                <a:latin typeface="+mn-ea"/>
              </a:rPr>
              <a:t>	</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Autowired</a:t>
            </a:r>
            <a:endPar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endParaRPr>
          </a:p>
          <a:p>
            <a:pPr defTabSz="360000"/>
            <a:r>
              <a:rPr lang="en-US" altLang="ja-JP" dirty="0">
                <a:latin typeface="+mn-ea"/>
              </a:rPr>
              <a:t>	</a:t>
            </a:r>
            <a:r>
              <a:rPr lang="en-US" altLang="ja-JP" dirty="0" err="1" smtClean="0">
                <a:solidFill>
                  <a:srgbClr val="C00000"/>
                </a:solidFill>
                <a:latin typeface="+mn-ea"/>
              </a:rPr>
              <a:t>ListBookService</a:t>
            </a:r>
            <a:r>
              <a:rPr lang="ja-JP" altLang="en-US" dirty="0" smtClean="0">
                <a:solidFill>
                  <a:srgbClr val="C00000"/>
                </a:solidFill>
                <a:latin typeface="+mn-ea"/>
              </a:rPr>
              <a:t>  </a:t>
            </a:r>
            <a:r>
              <a:rPr lang="en-US" altLang="ja-JP" dirty="0" err="1" smtClean="0">
                <a:solidFill>
                  <a:srgbClr val="C00000"/>
                </a:solidFill>
                <a:latin typeface="+mn-ea"/>
              </a:rPr>
              <a:t>listBookService</a:t>
            </a:r>
            <a:r>
              <a:rPr lang="en-US" altLang="ja-JP" dirty="0">
                <a:solidFill>
                  <a:srgbClr val="C00000"/>
                </a:solidFill>
                <a:latin typeface="+mn-ea"/>
              </a:rPr>
              <a:t>;</a:t>
            </a:r>
            <a:endParaRPr lang="ja-JP" altLang="ja-JP" dirty="0">
              <a:solidFill>
                <a:srgbClr val="C00000"/>
              </a:solidFill>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a:t>
            </a:r>
            <a:r>
              <a:rPr lang="en-US" altLang="ja-JP" dirty="0" smtClean="0">
                <a:latin typeface="+mn-ea"/>
              </a:rPr>
              <a:t>// </a:t>
            </a:r>
            <a:r>
              <a:rPr lang="ja-JP" altLang="ja-JP" dirty="0">
                <a:latin typeface="+mn-ea"/>
              </a:rPr>
              <a:t>書籍一覧画面コントローラ</a:t>
            </a:r>
          </a:p>
          <a:p>
            <a:pPr defTabSz="360000"/>
            <a:r>
              <a:rPr lang="en-US" altLang="ja-JP" dirty="0">
                <a:latin typeface="+mn-ea"/>
              </a:rPr>
              <a:t>	@</a:t>
            </a:r>
            <a:r>
              <a:rPr lang="en-US" altLang="ja-JP" dirty="0" err="1">
                <a:latin typeface="+mn-ea"/>
              </a:rPr>
              <a:t>RequestMapping</a:t>
            </a:r>
            <a:r>
              <a:rPr lang="en-US" altLang="ja-JP" dirty="0">
                <a:latin typeface="+mn-ea"/>
              </a:rPr>
              <a:t>(value = "/</a:t>
            </a:r>
            <a:r>
              <a:rPr lang="en-US" altLang="ja-JP" dirty="0" err="1">
                <a:latin typeface="+mn-ea"/>
              </a:rPr>
              <a:t>listbook</a:t>
            </a:r>
            <a:r>
              <a:rPr lang="en-US" altLang="ja-JP" dirty="0">
                <a:latin typeface="+mn-ea"/>
              </a:rPr>
              <a:t>", method = </a:t>
            </a:r>
            <a:r>
              <a:rPr lang="en-US" altLang="ja-JP" dirty="0" err="1">
                <a:latin typeface="+mn-ea"/>
              </a:rPr>
              <a:t>RequestMethod.GET</a:t>
            </a:r>
            <a:r>
              <a:rPr lang="en-US" altLang="ja-JP" dirty="0">
                <a:latin typeface="+mn-ea"/>
              </a:rPr>
              <a:t>)</a:t>
            </a:r>
            <a:endParaRPr lang="ja-JP" altLang="ja-JP" dirty="0">
              <a:latin typeface="+mn-ea"/>
            </a:endParaRPr>
          </a:p>
          <a:p>
            <a:pPr defTabSz="360000"/>
            <a:r>
              <a:rPr lang="en-US" altLang="ja-JP" dirty="0">
                <a:latin typeface="+mn-ea"/>
              </a:rPr>
              <a:t>	public String </a:t>
            </a:r>
            <a:r>
              <a:rPr lang="en-US" altLang="ja-JP" dirty="0" err="1">
                <a:latin typeface="+mn-ea"/>
              </a:rPr>
              <a:t>listBook</a:t>
            </a:r>
            <a:r>
              <a:rPr lang="en-US" altLang="ja-JP" dirty="0">
                <a:latin typeface="+mn-ea"/>
              </a:rPr>
              <a:t>(Model model) throws Exception {</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 </a:t>
            </a:r>
            <a:r>
              <a:rPr lang="ja-JP" altLang="ja-JP" dirty="0">
                <a:latin typeface="+mn-ea"/>
              </a:rPr>
              <a:t>書籍一覧取得ロジック処理</a:t>
            </a:r>
          </a:p>
          <a:p>
            <a:pPr defTabSz="360000"/>
            <a:r>
              <a:rPr lang="en-US" altLang="ja-JP" dirty="0">
                <a:latin typeface="+mn-ea"/>
              </a:rPr>
              <a:t>		List&lt;Book&gt; books = </a:t>
            </a:r>
            <a:r>
              <a:rPr lang="en-US" altLang="ja-JP" dirty="0" err="1">
                <a:latin typeface="+mn-ea"/>
              </a:rPr>
              <a:t>listBookService.getBookList</a:t>
            </a:r>
            <a:r>
              <a:rPr lang="en-US" altLang="ja-JP" dirty="0">
                <a:latin typeface="+mn-ea"/>
              </a:rPr>
              <a:t>();</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 </a:t>
            </a:r>
            <a:r>
              <a:rPr lang="ja-JP" altLang="ja-JP" dirty="0">
                <a:latin typeface="+mn-ea"/>
              </a:rPr>
              <a:t>書籍一覧情報をモデルに登録</a:t>
            </a:r>
          </a:p>
          <a:p>
            <a:pPr defTabSz="360000"/>
            <a:r>
              <a:rPr lang="en-US" altLang="ja-JP" dirty="0">
                <a:latin typeface="+mn-ea"/>
              </a:rPr>
              <a:t>		</a:t>
            </a:r>
            <a:r>
              <a:rPr lang="en-US" altLang="ja-JP" dirty="0" err="1">
                <a:latin typeface="+mn-ea"/>
              </a:rPr>
              <a:t>model.addAttribute</a:t>
            </a:r>
            <a:r>
              <a:rPr lang="en-US" altLang="ja-JP" dirty="0">
                <a:latin typeface="+mn-ea"/>
              </a:rPr>
              <a:t>("books", books);</a:t>
            </a:r>
            <a:endParaRPr lang="ja-JP" altLang="ja-JP" dirty="0">
              <a:latin typeface="+mn-ea"/>
            </a:endParaRPr>
          </a:p>
          <a:p>
            <a:pPr defTabSz="360000"/>
            <a:r>
              <a:rPr lang="en-US" altLang="ja-JP" dirty="0">
                <a:latin typeface="+mn-ea"/>
              </a:rPr>
              <a:t>		</a:t>
            </a:r>
            <a:endParaRPr lang="ja-JP" altLang="ja-JP" dirty="0">
              <a:latin typeface="+mn-ea"/>
            </a:endParaRPr>
          </a:p>
          <a:p>
            <a:pPr defTabSz="360000"/>
            <a:r>
              <a:rPr lang="en-US" altLang="ja-JP" dirty="0">
                <a:latin typeface="+mn-ea"/>
              </a:rPr>
              <a:t>		// </a:t>
            </a:r>
            <a:r>
              <a:rPr lang="ja-JP" altLang="ja-JP" dirty="0">
                <a:latin typeface="+mn-ea"/>
              </a:rPr>
              <a:t>画面表示に</a:t>
            </a:r>
            <a:r>
              <a:rPr lang="en-US" altLang="ja-JP" dirty="0">
                <a:latin typeface="+mn-ea"/>
              </a:rPr>
              <a:t> </a:t>
            </a:r>
            <a:r>
              <a:rPr lang="en-US" altLang="ja-JP" dirty="0" err="1">
                <a:latin typeface="+mn-ea"/>
              </a:rPr>
              <a:t>listbook.jsp</a:t>
            </a:r>
            <a:r>
              <a:rPr lang="en-US" altLang="ja-JP" dirty="0">
                <a:latin typeface="+mn-ea"/>
              </a:rPr>
              <a:t> </a:t>
            </a:r>
            <a:r>
              <a:rPr lang="ja-JP" altLang="ja-JP" dirty="0">
                <a:latin typeface="+mn-ea"/>
              </a:rPr>
              <a:t>を呼び出す</a:t>
            </a:r>
          </a:p>
          <a:p>
            <a:pPr defTabSz="360000"/>
            <a:r>
              <a:rPr lang="en-US" altLang="ja-JP" dirty="0">
                <a:latin typeface="+mn-ea"/>
              </a:rPr>
              <a:t>		return "</a:t>
            </a:r>
            <a:r>
              <a:rPr lang="en-US" altLang="ja-JP" dirty="0" err="1">
                <a:latin typeface="+mn-ea"/>
              </a:rPr>
              <a:t>listbook</a:t>
            </a:r>
            <a:r>
              <a:rPr lang="en-US" altLang="ja-JP" dirty="0">
                <a:latin typeface="+mn-ea"/>
              </a:rPr>
              <a:t>";</a:t>
            </a:r>
            <a:endParaRPr lang="ja-JP" altLang="ja-JP" dirty="0">
              <a:latin typeface="+mn-ea"/>
            </a:endParaRPr>
          </a:p>
          <a:p>
            <a:pPr defTabSz="360000"/>
            <a:r>
              <a:rPr lang="en-US" altLang="ja-JP" dirty="0">
                <a:latin typeface="+mn-ea"/>
              </a:rPr>
              <a:t>	</a:t>
            </a:r>
            <a:r>
              <a:rPr lang="en-US" altLang="ja-JP" dirty="0" smtClean="0">
                <a:latin typeface="+mn-ea"/>
              </a:rPr>
              <a:t>}</a:t>
            </a:r>
          </a:p>
          <a:p>
            <a:pPr defTabSz="360000"/>
            <a:r>
              <a:rPr lang="en-US" altLang="ja-JP" dirty="0">
                <a:latin typeface="+mn-ea"/>
              </a:rPr>
              <a:t>}</a:t>
            </a:r>
            <a:endParaRPr lang="ja-JP" altLang="ja-JP" dirty="0">
              <a:latin typeface="+mn-ea"/>
            </a:endParaRPr>
          </a:p>
        </p:txBody>
      </p:sp>
      <p:sp>
        <p:nvSpPr>
          <p:cNvPr id="3" name="テキスト ボックス 2"/>
          <p:cNvSpPr txBox="1"/>
          <p:nvPr/>
        </p:nvSpPr>
        <p:spPr>
          <a:xfrm>
            <a:off x="179512" y="764704"/>
            <a:ext cx="5184575" cy="369332"/>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1800" dirty="0" smtClean="0">
                <a:latin typeface="HGP創英角ｺﾞｼｯｸUB" panose="020B0900000000000000" pitchFamily="50" charset="-128"/>
                <a:ea typeface="HGP創英角ｺﾞｼｯｸUB" panose="020B0900000000000000" pitchFamily="50" charset="-128"/>
              </a:rPr>
              <a:t>オブジェクトをインジェクションさせる例</a:t>
            </a:r>
            <a:endParaRPr kumimoji="1" lang="ja-JP" altLang="en-US" sz="1800" dirty="0">
              <a:latin typeface="HGP創英角ｺﾞｼｯｸUB" panose="020B0900000000000000" pitchFamily="50" charset="-128"/>
              <a:ea typeface="HGP創英角ｺﾞｼｯｸUB" panose="020B0900000000000000" pitchFamily="50" charset="-128"/>
            </a:endParaRPr>
          </a:p>
        </p:txBody>
      </p:sp>
      <p:cxnSp>
        <p:nvCxnSpPr>
          <p:cNvPr id="10" name="直線矢印コネクタ 9"/>
          <p:cNvCxnSpPr/>
          <p:nvPr/>
        </p:nvCxnSpPr>
        <p:spPr bwMode="auto">
          <a:xfrm flipH="1">
            <a:off x="1763689" y="2276872"/>
            <a:ext cx="4032447"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3" name="正方形/長方形 12"/>
          <p:cNvSpPr/>
          <p:nvPr/>
        </p:nvSpPr>
        <p:spPr bwMode="auto">
          <a:xfrm>
            <a:off x="304851" y="5652277"/>
            <a:ext cx="5203254" cy="36004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400" dirty="0" err="1">
                <a:solidFill>
                  <a:schemeClr val="bg1"/>
                </a:solidFill>
                <a:latin typeface="HGP創英角ｺﾞｼｯｸUB" panose="020B0900000000000000" pitchFamily="50" charset="-128"/>
                <a:ea typeface="HGP創英角ｺﾞｼｯｸUB" panose="020B0900000000000000" pitchFamily="50" charset="-128"/>
              </a:rPr>
              <a:t>Autowired</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の</a:t>
            </a:r>
            <a:r>
              <a:rPr lang="ja-JP" altLang="en-US" sz="14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 第２章 </a:t>
            </a:r>
            <a:r>
              <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rPr>
              <a:t>P55-60</a:t>
            </a:r>
            <a:r>
              <a:rPr lang="ja-JP" altLang="en-US" sz="1400" dirty="0" smtClean="0">
                <a:solidFill>
                  <a:schemeClr val="bg1"/>
                </a:solidFill>
                <a:latin typeface="HGP創英角ｺﾞｼｯｸUB" panose="020B0900000000000000" pitchFamily="50" charset="-128"/>
                <a:ea typeface="HGP創英角ｺﾞｼｯｸUB" panose="020B0900000000000000" pitchFamily="50" charset="-128"/>
              </a:rPr>
              <a:t>を参照</a:t>
            </a:r>
            <a:endParaRPr lang="en-US" altLang="ja-JP" sz="14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797657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Ｓｐｒｉｎｇ </a:t>
            </a:r>
            <a:r>
              <a:rPr lang="ja-JP" altLang="en-US" sz="3600" dirty="0" smtClean="0">
                <a:latin typeface="HGP創英角ｺﾞｼｯｸUB" pitchFamily="50" charset="-128"/>
                <a:ea typeface="HGP創英角ｺﾞｼｯｸUB" pitchFamily="50" charset="-128"/>
              </a:rPr>
              <a:t>Ｆｒａｍｅｗｏｒｋ とは？</a:t>
            </a:r>
            <a:endParaRPr lang="ja-JP" altLang="en-US"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467295" y="980728"/>
            <a:ext cx="8353425" cy="4392488"/>
          </a:xfrm>
        </p:spPr>
        <p:txBody>
          <a:bodyPr/>
          <a:lstStyle/>
          <a:p>
            <a:pPr marL="0" indent="0" eaLnBrk="1" hangingPunct="1">
              <a:buNone/>
            </a:pPr>
            <a:r>
              <a:rPr lang="en-US" altLang="ja-JP" sz="2400" dirty="0" smtClean="0">
                <a:latin typeface="HGP創英角ｺﾞｼｯｸUB" pitchFamily="50" charset="-128"/>
                <a:ea typeface="HGP創英角ｺﾞｼｯｸUB" pitchFamily="50" charset="-128"/>
              </a:rPr>
              <a:t>Java</a:t>
            </a:r>
            <a:r>
              <a:rPr lang="ja-JP" altLang="en-US" sz="2400" dirty="0">
                <a:latin typeface="HGP創英角ｺﾞｼｯｸUB" pitchFamily="50" charset="-128"/>
                <a:ea typeface="HGP創英角ｺﾞｼｯｸUB" pitchFamily="50" charset="-128"/>
              </a:rPr>
              <a:t>言語を用いて開発するアプリケーション向け</a:t>
            </a:r>
            <a:r>
              <a:rPr lang="ja-JP" altLang="en-US" sz="2400" dirty="0" smtClean="0">
                <a:latin typeface="HGP創英角ｺﾞｼｯｸUB" pitchFamily="50" charset="-128"/>
                <a:ea typeface="HGP創英角ｺﾞｼｯｸUB" pitchFamily="50" charset="-128"/>
              </a:rPr>
              <a:t>フレームワークのうち最も利用されているもののひとつ。</a:t>
            </a:r>
            <a:endParaRPr lang="en-US" altLang="ja-JP" sz="240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dirty="0">
                <a:latin typeface="HGP創英角ｺﾞｼｯｸUB" pitchFamily="50" charset="-128"/>
                <a:ea typeface="HGP創英角ｺﾞｼｯｸUB" pitchFamily="50" charset="-128"/>
                <a:hlinkClick r:id="rId3"/>
              </a:rPr>
              <a:t>http://projects.spring.io/spring-framework/</a:t>
            </a:r>
            <a:endParaRPr lang="en-US" altLang="ja-JP" sz="200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endParaRPr lang="en-US" altLang="ja-JP" sz="200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endParaRPr lang="en-US" altLang="ja-JP" sz="20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endParaRPr lang="en-US" altLang="ja-JP" sz="200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endParaRPr lang="en-US" altLang="ja-JP" sz="20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000" dirty="0" smtClean="0">
                <a:latin typeface="HGP創英角ｺﾞｼｯｸUB" pitchFamily="50" charset="-128"/>
                <a:ea typeface="HGP創英角ｺﾞｼｯｸUB" pitchFamily="50" charset="-128"/>
              </a:rPr>
              <a:t>フレームワーク</a:t>
            </a:r>
            <a:r>
              <a:rPr lang="ja-JP" altLang="en-US" sz="2000" dirty="0">
                <a:latin typeface="HGP創英角ｺﾞｼｯｸUB" pitchFamily="50" charset="-128"/>
                <a:ea typeface="HGP創英角ｺﾞｼｯｸUB" pitchFamily="50" charset="-128"/>
              </a:rPr>
              <a:t>・コア機能：</a:t>
            </a:r>
            <a:r>
              <a:rPr lang="en-US" altLang="ja-JP" sz="2000" dirty="0">
                <a:latin typeface="HGP創英角ｺﾞｼｯｸUB" pitchFamily="50" charset="-128"/>
                <a:ea typeface="HGP創英角ｺﾞｼｯｸUB" pitchFamily="50" charset="-128"/>
              </a:rPr>
              <a:t>Spring</a:t>
            </a:r>
            <a:r>
              <a:rPr lang="ja-JP" altLang="en-US" sz="2000" dirty="0">
                <a:latin typeface="HGP創英角ｺﾞｼｯｸUB" pitchFamily="50" charset="-128"/>
                <a:ea typeface="HGP創英角ｺﾞｼｯｸUB" pitchFamily="50" charset="-128"/>
              </a:rPr>
              <a:t> </a:t>
            </a:r>
            <a:r>
              <a:rPr lang="en-US" altLang="ja-JP" sz="2000" dirty="0" smtClean="0">
                <a:latin typeface="HGP創英角ｺﾞｼｯｸUB" pitchFamily="50" charset="-128"/>
                <a:ea typeface="HGP創英角ｺﾞｼｯｸUB" pitchFamily="50" charset="-128"/>
              </a:rPr>
              <a:t>Framework</a:t>
            </a:r>
            <a:r>
              <a:rPr lang="ja-JP" altLang="en-US" sz="2000" dirty="0" smtClean="0">
                <a:latin typeface="HGP創英角ｺﾞｼｯｸUB" pitchFamily="50" charset="-128"/>
                <a:ea typeface="HGP創英角ｺﾞｼｯｸUB" pitchFamily="50" charset="-128"/>
              </a:rPr>
              <a:t> </a:t>
            </a:r>
            <a:r>
              <a:rPr lang="en-US" altLang="ja-JP" sz="2000" dirty="0" smtClean="0">
                <a:latin typeface="HGP創英角ｺﾞｼｯｸUB" pitchFamily="50" charset="-128"/>
                <a:ea typeface="HGP創英角ｺﾞｼｯｸUB" pitchFamily="50" charset="-128"/>
              </a:rPr>
              <a:t>Core</a:t>
            </a:r>
          </a:p>
          <a:p>
            <a:pPr lvl="1" eaLnBrk="1" hangingPunct="1">
              <a:buFont typeface="Wingdings" panose="05000000000000000000" pitchFamily="2" charset="2"/>
              <a:buChar char="Ø"/>
            </a:pPr>
            <a:r>
              <a:rPr lang="en-US" altLang="ja-JP" sz="2000" dirty="0" smtClean="0">
                <a:latin typeface="HGP創英角ｺﾞｼｯｸUB" pitchFamily="50" charset="-128"/>
                <a:ea typeface="HGP創英角ｺﾞｼｯｸUB" pitchFamily="50" charset="-128"/>
              </a:rPr>
              <a:t>Web</a:t>
            </a:r>
            <a:r>
              <a:rPr lang="ja-JP" altLang="en-US" sz="2000" dirty="0">
                <a:latin typeface="HGP創英角ｺﾞｼｯｸUB" pitchFamily="50" charset="-128"/>
                <a:ea typeface="HGP創英角ｺﾞｼｯｸUB" pitchFamily="50" charset="-128"/>
              </a:rPr>
              <a:t>アプリケーション開発フレームワーク：</a:t>
            </a:r>
            <a:r>
              <a:rPr lang="en-US" altLang="ja-JP" sz="2000" dirty="0">
                <a:latin typeface="HGP創英角ｺﾞｼｯｸUB" pitchFamily="50" charset="-128"/>
                <a:ea typeface="HGP創英角ｺﾞｼｯｸUB" pitchFamily="50" charset="-128"/>
              </a:rPr>
              <a:t>Spring MVC</a:t>
            </a:r>
          </a:p>
          <a:p>
            <a:pPr lvl="1" eaLnBrk="1" hangingPunct="1">
              <a:buFont typeface="Wingdings" panose="05000000000000000000" pitchFamily="2" charset="2"/>
              <a:buChar char="Ø"/>
            </a:pPr>
            <a:r>
              <a:rPr lang="ja-JP" altLang="en-US" sz="2000" dirty="0">
                <a:latin typeface="HGP創英角ｺﾞｼｯｸUB" pitchFamily="50" charset="-128"/>
                <a:ea typeface="HGP創英角ｺﾞｼｯｸUB" pitchFamily="50" charset="-128"/>
              </a:rPr>
              <a:t>データベースアクセス機能：</a:t>
            </a:r>
            <a:r>
              <a:rPr lang="en-US" altLang="ja-JP" sz="2000" dirty="0">
                <a:latin typeface="HGP創英角ｺﾞｼｯｸUB" pitchFamily="50" charset="-128"/>
                <a:ea typeface="HGP創英角ｺﾞｼｯｸUB" pitchFamily="50" charset="-128"/>
              </a:rPr>
              <a:t>Spring JDBC</a:t>
            </a:r>
          </a:p>
          <a:p>
            <a:pPr lvl="1" eaLnBrk="1" hangingPunct="1">
              <a:buFont typeface="Wingdings" panose="05000000000000000000" pitchFamily="2" charset="2"/>
              <a:buChar char="Ø"/>
            </a:pPr>
            <a:r>
              <a:rPr lang="ja-JP" altLang="en-US" sz="2000" dirty="0">
                <a:latin typeface="HGP創英角ｺﾞｼｯｸUB" pitchFamily="50" charset="-128"/>
                <a:ea typeface="HGP創英角ｺﾞｼｯｸUB" pitchFamily="50" charset="-128"/>
              </a:rPr>
              <a:t>など</a:t>
            </a:r>
            <a:r>
              <a:rPr lang="en-US" altLang="ja-JP" sz="2000" dirty="0">
                <a:latin typeface="HGP創英角ｺﾞｼｯｸUB" pitchFamily="50" charset="-128"/>
                <a:ea typeface="HGP創英角ｺﾞｼｯｸUB" pitchFamily="50" charset="-128"/>
              </a:rPr>
              <a:t>...</a:t>
            </a:r>
            <a:endParaRPr lang="en-US" altLang="ja-JP" sz="1800" dirty="0" smtClean="0">
              <a:latin typeface="HGP創英角ｺﾞｼｯｸUB" pitchFamily="50" charset="-128"/>
              <a:ea typeface="HGP創英角ｺﾞｼｯｸUB" pitchFamily="50" charset="-128"/>
            </a:endParaRPr>
          </a:p>
        </p:txBody>
      </p:sp>
      <p:sp>
        <p:nvSpPr>
          <p:cNvPr id="6" name="角丸四角形吹き出し 5"/>
          <p:cNvSpPr/>
          <p:nvPr/>
        </p:nvSpPr>
        <p:spPr bwMode="auto">
          <a:xfrm>
            <a:off x="827584" y="2326722"/>
            <a:ext cx="7632848" cy="792088"/>
          </a:xfrm>
          <a:prstGeom prst="wedgeRoundRectCallout">
            <a:avLst>
              <a:gd name="adj1" fmla="val 7063"/>
              <a:gd name="adj2" fmla="val -73805"/>
              <a:gd name="adj3" fmla="val 16667"/>
            </a:avLst>
          </a:prstGeom>
          <a:solidFill>
            <a:srgbClr val="C00000"/>
          </a:solidFill>
          <a:ln>
            <a:solidFill>
              <a:srgbClr val="C00000"/>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2016</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年</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現在の最新バージョンは </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Spring 4.x</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 系です。</a:t>
            </a:r>
            <a:endPar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本研修では </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4.2.4.RELEASE</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 という版を利用します。</a:t>
            </a:r>
            <a:endParaRPr lang="en-US" altLang="ja-JP" sz="20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7" name="正方形/長方形 6"/>
          <p:cNvSpPr/>
          <p:nvPr/>
        </p:nvSpPr>
        <p:spPr bwMode="auto">
          <a:xfrm>
            <a:off x="395536" y="5373216"/>
            <a:ext cx="8424935" cy="866778"/>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r>
              <a:rPr lang="en-US" altLang="ja-JP" sz="1600" dirty="0" smtClean="0">
                <a:latin typeface="HGP創英角ｺﾞｼｯｸUB" panose="020B0900000000000000" pitchFamily="50" charset="-128"/>
                <a:ea typeface="HGP創英角ｺﾞｼｯｸUB" panose="020B0900000000000000" pitchFamily="50" charset="-128"/>
              </a:rPr>
              <a:t>Spring</a:t>
            </a:r>
            <a:r>
              <a:rPr lang="ja-JP" altLang="en-US" sz="1600" dirty="0" smtClean="0">
                <a:latin typeface="HGP創英角ｺﾞｼｯｸUB" panose="020B0900000000000000" pitchFamily="50" charset="-128"/>
                <a:ea typeface="HGP創英角ｺﾞｼｯｸUB" panose="020B0900000000000000" pitchFamily="50" charset="-128"/>
              </a:rPr>
              <a:t> </a:t>
            </a:r>
            <a:r>
              <a:rPr lang="en-US" altLang="ja-JP" sz="1600" dirty="0" smtClean="0">
                <a:latin typeface="HGP創英角ｺﾞｼｯｸUB" panose="020B0900000000000000" pitchFamily="50" charset="-128"/>
                <a:ea typeface="HGP創英角ｺﾞｼｯｸUB" panose="020B0900000000000000" pitchFamily="50" charset="-128"/>
              </a:rPr>
              <a:t>Framework</a:t>
            </a:r>
            <a:r>
              <a:rPr lang="ja-JP" altLang="en-US" sz="1600" dirty="0" smtClean="0">
                <a:latin typeface="HGP創英角ｺﾞｼｯｸUB" panose="020B0900000000000000" pitchFamily="50" charset="-128"/>
                <a:ea typeface="HGP創英角ｺﾞｼｯｸUB" panose="020B0900000000000000" pitchFamily="50" charset="-128"/>
              </a:rPr>
              <a:t> </a:t>
            </a:r>
            <a:r>
              <a:rPr lang="ja-JP" altLang="en-US" sz="1600" dirty="0">
                <a:latin typeface="HGP創英角ｺﾞｼｯｸUB" panose="020B0900000000000000" pitchFamily="50" charset="-128"/>
                <a:ea typeface="HGP創英角ｺﾞｼｯｸUB" panose="020B0900000000000000" pitchFamily="50" charset="-128"/>
              </a:rPr>
              <a:t>のドキュメントは以下を</a:t>
            </a:r>
            <a:r>
              <a:rPr lang="ja-JP" altLang="en-US" sz="1600" dirty="0" smtClean="0">
                <a:latin typeface="HGP創英角ｺﾞｼｯｸUB" panose="020B0900000000000000" pitchFamily="50" charset="-128"/>
                <a:ea typeface="HGP創英角ｺﾞｼｯｸUB" panose="020B0900000000000000" pitchFamily="50" charset="-128"/>
              </a:rPr>
              <a:t>参照 （バージョン</a:t>
            </a:r>
            <a:r>
              <a:rPr lang="en-US" altLang="ja-JP" sz="1600" dirty="0" smtClean="0">
                <a:latin typeface="HGP創英角ｺﾞｼｯｸUB" panose="020B0900000000000000" pitchFamily="50" charset="-128"/>
                <a:ea typeface="HGP創英角ｺﾞｼｯｸUB" panose="020B0900000000000000" pitchFamily="50" charset="-128"/>
              </a:rPr>
              <a:t>4.2.0.RELEASE</a:t>
            </a:r>
            <a:r>
              <a:rPr lang="ja-JP" altLang="en-US" sz="1600" dirty="0" smtClean="0">
                <a:latin typeface="HGP創英角ｺﾞｼｯｸUB" panose="020B0900000000000000" pitchFamily="50" charset="-128"/>
                <a:ea typeface="HGP創英角ｺﾞｼｯｸUB" panose="020B0900000000000000" pitchFamily="50" charset="-128"/>
              </a:rPr>
              <a:t> が見れる）</a:t>
            </a:r>
            <a:endParaRPr lang="en-US" altLang="ja-JP" sz="1600" dirty="0" smtClean="0">
              <a:latin typeface="HGP創英角ｺﾞｼｯｸUB" panose="020B0900000000000000" pitchFamily="50" charset="-128"/>
              <a:ea typeface="HGP創英角ｺﾞｼｯｸUB" panose="020B0900000000000000" pitchFamily="50" charset="-128"/>
            </a:endParaRPr>
          </a:p>
          <a:p>
            <a:r>
              <a:rPr lang="en-US" altLang="ja-JP" sz="1600" dirty="0">
                <a:latin typeface="HGP創英角ｺﾞｼｯｸUB" panose="020B0900000000000000" pitchFamily="50" charset="-128"/>
                <a:ea typeface="HGP創英角ｺﾞｼｯｸUB" panose="020B0900000000000000" pitchFamily="50" charset="-128"/>
              </a:rPr>
              <a:t>http://docs.spring.io/spring/docs/4.2.x/javadoc-api/</a:t>
            </a:r>
            <a:endParaRPr lang="en-US" altLang="ja-JP" sz="1600"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55488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29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アノテーションによる </a:t>
            </a:r>
            <a:r>
              <a:rPr lang="ja-JP" altLang="en-US" sz="3600" dirty="0" smtClean="0">
                <a:latin typeface="HGP創英角ｺﾞｼｯｸUB" pitchFamily="50" charset="-128"/>
                <a:ea typeface="HGP創英角ｺﾞｼｯｸUB" pitchFamily="50" charset="-128"/>
              </a:rPr>
              <a:t>ＤＩ </a:t>
            </a:r>
            <a:r>
              <a:rPr lang="en-US" altLang="ja-JP" sz="3600" dirty="0" smtClean="0">
                <a:latin typeface="HGP創英角ｺﾞｼｯｸUB" pitchFamily="50" charset="-128"/>
                <a:ea typeface="HGP創英角ｺﾞｼｯｸUB" pitchFamily="50" charset="-128"/>
              </a:rPr>
              <a:t>(3/3)</a:t>
            </a:r>
            <a:endParaRPr lang="en-US" altLang="ja-JP" sz="3600" dirty="0">
              <a:latin typeface="HGP創英角ｺﾞｼｯｸUB" pitchFamily="50" charset="-128"/>
              <a:ea typeface="HGP創英角ｺﾞｼｯｸUB" pitchFamily="50" charset="-128"/>
            </a:endParaRPr>
          </a:p>
        </p:txBody>
      </p:sp>
      <p:sp>
        <p:nvSpPr>
          <p:cNvPr id="2" name="正方形/長方形 1"/>
          <p:cNvSpPr/>
          <p:nvPr/>
        </p:nvSpPr>
        <p:spPr bwMode="auto">
          <a:xfrm>
            <a:off x="4339706" y="1052565"/>
            <a:ext cx="4336750" cy="1079221"/>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100" dirty="0" smtClean="0">
                <a:solidFill>
                  <a:schemeClr val="tx1"/>
                </a:solidFill>
                <a:latin typeface="+mn-ea"/>
              </a:rPr>
              <a:t>// </a:t>
            </a:r>
            <a:r>
              <a:rPr lang="ja-JP" altLang="en-US" sz="1100" dirty="0">
                <a:solidFill>
                  <a:schemeClr val="tx1"/>
                </a:solidFill>
                <a:latin typeface="+mn-ea"/>
              </a:rPr>
              <a:t>書籍一覧サービスクラスインターフェース</a:t>
            </a:r>
          </a:p>
          <a:p>
            <a:pPr defTabSz="360000"/>
            <a:r>
              <a:rPr lang="en-US" altLang="ja-JP" sz="1100" dirty="0" smtClean="0">
                <a:solidFill>
                  <a:schemeClr val="tx1"/>
                </a:solidFill>
                <a:latin typeface="+mn-ea"/>
              </a:rPr>
              <a:t>public </a:t>
            </a:r>
            <a:r>
              <a:rPr lang="en-US" altLang="ja-JP" sz="1100" dirty="0">
                <a:solidFill>
                  <a:srgbClr val="0000FF"/>
                </a:solidFill>
                <a:latin typeface="HGP創英角ｺﾞｼｯｸUB" panose="020B0900000000000000" pitchFamily="50" charset="-128"/>
                <a:ea typeface="HGP創英角ｺﾞｼｯｸUB" panose="020B0900000000000000" pitchFamily="50" charset="-128"/>
              </a:rPr>
              <a:t>interface</a:t>
            </a:r>
            <a:r>
              <a:rPr lang="en-US" altLang="ja-JP" sz="1100" dirty="0">
                <a:solidFill>
                  <a:srgbClr val="0000FF"/>
                </a:solidFill>
                <a:latin typeface="+mn-ea"/>
              </a:rPr>
              <a:t> </a:t>
            </a:r>
            <a:r>
              <a:rPr lang="en-US" altLang="ja-JP" sz="1100" dirty="0" err="1">
                <a:solidFill>
                  <a:schemeClr val="tx1"/>
                </a:solidFill>
                <a:latin typeface="+mn-ea"/>
              </a:rPr>
              <a:t>ListBookService</a:t>
            </a:r>
            <a:r>
              <a:rPr lang="en-US" altLang="ja-JP" sz="1100" dirty="0">
                <a:solidFill>
                  <a:schemeClr val="tx1"/>
                </a:solidFill>
                <a:latin typeface="+mn-ea"/>
              </a:rPr>
              <a:t> {</a:t>
            </a:r>
          </a:p>
          <a:p>
            <a:pPr defTabSz="360000"/>
            <a:endParaRPr lang="en-US" altLang="ja-JP" sz="1100" dirty="0" smtClean="0">
              <a:solidFill>
                <a:schemeClr val="tx1"/>
              </a:solidFill>
              <a:latin typeface="+mn-ea"/>
            </a:endParaRPr>
          </a:p>
          <a:p>
            <a:pPr defTabSz="360000"/>
            <a:r>
              <a:rPr lang="ja-JP" altLang="en-US" sz="1100" dirty="0">
                <a:solidFill>
                  <a:schemeClr val="tx1"/>
                </a:solidFill>
                <a:latin typeface="+mn-ea"/>
              </a:rPr>
              <a:t> </a:t>
            </a:r>
            <a:r>
              <a:rPr lang="ja-JP" altLang="en-US" sz="1100" dirty="0" smtClean="0">
                <a:solidFill>
                  <a:schemeClr val="tx1"/>
                </a:solidFill>
                <a:latin typeface="+mn-ea"/>
              </a:rPr>
              <a:t> </a:t>
            </a:r>
            <a:r>
              <a:rPr lang="en-US" altLang="ja-JP" sz="1100" dirty="0" smtClean="0">
                <a:solidFill>
                  <a:schemeClr val="tx1"/>
                </a:solidFill>
                <a:latin typeface="+mn-ea"/>
              </a:rPr>
              <a:t>//</a:t>
            </a:r>
            <a:r>
              <a:rPr lang="ja-JP" altLang="en-US" sz="1100" dirty="0">
                <a:solidFill>
                  <a:schemeClr val="tx1"/>
                </a:solidFill>
                <a:latin typeface="+mn-ea"/>
              </a:rPr>
              <a:t>書籍一覧取得サービス</a:t>
            </a:r>
          </a:p>
          <a:p>
            <a:pPr defTabSz="360000"/>
            <a:r>
              <a:rPr lang="ja-JP" altLang="en-US" sz="1100" dirty="0" smtClean="0">
                <a:solidFill>
                  <a:schemeClr val="tx1"/>
                </a:solidFill>
                <a:latin typeface="+mn-ea"/>
              </a:rPr>
              <a:t>  </a:t>
            </a:r>
            <a:r>
              <a:rPr lang="en-US" altLang="ja-JP" sz="1100" dirty="0" smtClean="0">
                <a:solidFill>
                  <a:schemeClr val="tx1"/>
                </a:solidFill>
                <a:latin typeface="+mn-ea"/>
              </a:rPr>
              <a:t>public </a:t>
            </a:r>
            <a:r>
              <a:rPr lang="en-US" altLang="ja-JP" sz="1100" dirty="0">
                <a:solidFill>
                  <a:schemeClr val="tx1"/>
                </a:solidFill>
                <a:latin typeface="+mn-ea"/>
              </a:rPr>
              <a:t>List&lt;Book&gt; </a:t>
            </a:r>
            <a:r>
              <a:rPr lang="en-US" altLang="ja-JP" sz="1100" dirty="0" err="1">
                <a:solidFill>
                  <a:schemeClr val="tx1"/>
                </a:solidFill>
                <a:latin typeface="+mn-ea"/>
              </a:rPr>
              <a:t>getBookList</a:t>
            </a:r>
            <a:r>
              <a:rPr lang="en-US" altLang="ja-JP" sz="1100" dirty="0">
                <a:solidFill>
                  <a:schemeClr val="tx1"/>
                </a:solidFill>
                <a:latin typeface="+mn-ea"/>
              </a:rPr>
              <a:t>() throws Exception;</a:t>
            </a:r>
          </a:p>
          <a:p>
            <a:pPr defTabSz="360000"/>
            <a:r>
              <a:rPr lang="en-US" altLang="ja-JP" sz="1100" dirty="0">
                <a:solidFill>
                  <a:schemeClr val="tx1"/>
                </a:solidFill>
                <a:latin typeface="+mn-ea"/>
              </a:rPr>
              <a:t>}</a:t>
            </a:r>
          </a:p>
        </p:txBody>
      </p:sp>
      <p:sp>
        <p:nvSpPr>
          <p:cNvPr id="3" name="テキスト ボックス 2"/>
          <p:cNvSpPr txBox="1"/>
          <p:nvPr/>
        </p:nvSpPr>
        <p:spPr>
          <a:xfrm>
            <a:off x="4283968" y="692696"/>
            <a:ext cx="4536504" cy="338554"/>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1600" dirty="0" smtClean="0">
                <a:latin typeface="HGP創英角ｺﾞｼｯｸUB" panose="020B0900000000000000" pitchFamily="50" charset="-128"/>
                <a:ea typeface="HGP創英角ｺﾞｼｯｸUB" panose="020B0900000000000000" pitchFamily="50" charset="-128"/>
              </a:rPr>
              <a:t>インターフェース例</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8" name="正方形/長方形 17"/>
          <p:cNvSpPr/>
          <p:nvPr/>
        </p:nvSpPr>
        <p:spPr bwMode="auto">
          <a:xfrm>
            <a:off x="4339706" y="2492896"/>
            <a:ext cx="4336750" cy="1944216"/>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100" dirty="0" smtClean="0">
                <a:solidFill>
                  <a:srgbClr val="00B050"/>
                </a:solidFill>
                <a:latin typeface="HGP創英角ｺﾞｼｯｸUB" panose="020B0900000000000000" pitchFamily="50" charset="-128"/>
                <a:ea typeface="HGP創英角ｺﾞｼｯｸUB" panose="020B0900000000000000" pitchFamily="50" charset="-128"/>
              </a:rPr>
              <a:t>@Service</a:t>
            </a:r>
          </a:p>
          <a:p>
            <a:pPr defTabSz="360000"/>
            <a:r>
              <a:rPr lang="en-US" altLang="ja-JP" sz="1100" dirty="0" smtClean="0">
                <a:latin typeface="+mn-ea"/>
              </a:rPr>
              <a:t>public </a:t>
            </a:r>
            <a:r>
              <a:rPr lang="en-US" altLang="ja-JP" sz="1100" dirty="0">
                <a:latin typeface="+mn-ea"/>
              </a:rPr>
              <a:t>class </a:t>
            </a:r>
            <a:r>
              <a:rPr lang="en-US" altLang="ja-JP" sz="1100" dirty="0" err="1" smtClean="0">
                <a:latin typeface="+mn-ea"/>
              </a:rPr>
              <a:t>ListBookServiceImpl</a:t>
            </a:r>
            <a:r>
              <a:rPr lang="en-US" altLang="ja-JP" sz="1100" dirty="0" smtClean="0">
                <a:latin typeface="+mn-ea"/>
              </a:rPr>
              <a:t> </a:t>
            </a:r>
            <a:r>
              <a:rPr lang="en-US" altLang="ja-JP" sz="1100" dirty="0" smtClean="0">
                <a:solidFill>
                  <a:srgbClr val="0000FF"/>
                </a:solidFill>
                <a:latin typeface="HGP創英角ｺﾞｼｯｸUB" panose="020B0900000000000000" pitchFamily="50" charset="-128"/>
                <a:ea typeface="HGP創英角ｺﾞｼｯｸUB" panose="020B0900000000000000" pitchFamily="50" charset="-128"/>
              </a:rPr>
              <a:t>implements </a:t>
            </a:r>
            <a:r>
              <a:rPr lang="en-US" altLang="ja-JP" sz="1100" dirty="0" err="1">
                <a:solidFill>
                  <a:srgbClr val="0000FF"/>
                </a:solidFill>
                <a:latin typeface="HGP創英角ｺﾞｼｯｸUB" panose="020B0900000000000000" pitchFamily="50" charset="-128"/>
                <a:ea typeface="HGP創英角ｺﾞｼｯｸUB" panose="020B0900000000000000" pitchFamily="50" charset="-128"/>
              </a:rPr>
              <a:t>ListBookService</a:t>
            </a:r>
            <a:r>
              <a:rPr lang="en-US" altLang="ja-JP" sz="1100" dirty="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100" dirty="0">
                <a:latin typeface="+mn-ea"/>
              </a:rPr>
              <a:t>{</a:t>
            </a:r>
            <a:endParaRPr lang="ja-JP" altLang="ja-JP" sz="1100" dirty="0">
              <a:latin typeface="+mn-ea"/>
            </a:endParaRPr>
          </a:p>
          <a:p>
            <a:pPr defTabSz="360000"/>
            <a:r>
              <a:rPr lang="en-US" altLang="ja-JP" sz="1100" dirty="0">
                <a:latin typeface="+mn-ea"/>
              </a:rPr>
              <a:t> </a:t>
            </a:r>
            <a:endParaRPr lang="ja-JP" altLang="ja-JP" sz="1100" dirty="0">
              <a:latin typeface="+mn-ea"/>
            </a:endParaRPr>
          </a:p>
          <a:p>
            <a:pPr defTabSz="360000"/>
            <a:r>
              <a:rPr lang="ja-JP" altLang="en-US" sz="1100" dirty="0">
                <a:latin typeface="+mn-ea"/>
              </a:rPr>
              <a:t> </a:t>
            </a:r>
            <a:r>
              <a:rPr lang="ja-JP" altLang="en-US" sz="1100" dirty="0" smtClean="0">
                <a:latin typeface="+mn-ea"/>
              </a:rPr>
              <a:t> </a:t>
            </a:r>
            <a:r>
              <a:rPr lang="en-US" altLang="ja-JP" sz="1100" dirty="0" smtClean="0">
                <a:latin typeface="+mn-ea"/>
              </a:rPr>
              <a:t>//</a:t>
            </a:r>
            <a:r>
              <a:rPr lang="ja-JP" altLang="ja-JP" sz="1100" dirty="0">
                <a:latin typeface="+mn-ea"/>
              </a:rPr>
              <a:t>書籍一覧取得サービス</a:t>
            </a:r>
          </a:p>
          <a:p>
            <a:pPr defTabSz="360000"/>
            <a:r>
              <a:rPr lang="ja-JP" altLang="en-US" sz="1100" dirty="0" smtClean="0">
                <a:latin typeface="+mn-ea"/>
              </a:rPr>
              <a:t>  </a:t>
            </a:r>
            <a:r>
              <a:rPr lang="en-US" altLang="ja-JP" sz="1100" dirty="0" smtClean="0">
                <a:latin typeface="+mn-ea"/>
              </a:rPr>
              <a:t>@</a:t>
            </a:r>
            <a:r>
              <a:rPr lang="en-US" altLang="ja-JP" sz="1100" dirty="0">
                <a:latin typeface="+mn-ea"/>
              </a:rPr>
              <a:t>Override</a:t>
            </a:r>
            <a:endParaRPr lang="ja-JP" altLang="ja-JP" sz="1100" dirty="0">
              <a:latin typeface="+mn-ea"/>
            </a:endParaRPr>
          </a:p>
          <a:p>
            <a:pPr defTabSz="360000"/>
            <a:r>
              <a:rPr lang="ja-JP" altLang="en-US" sz="1100" dirty="0" smtClean="0">
                <a:latin typeface="+mn-ea"/>
              </a:rPr>
              <a:t>  </a:t>
            </a:r>
            <a:r>
              <a:rPr lang="en-US" altLang="ja-JP" sz="1100" dirty="0" smtClean="0">
                <a:latin typeface="+mn-ea"/>
              </a:rPr>
              <a:t>public </a:t>
            </a:r>
            <a:r>
              <a:rPr lang="en-US" altLang="ja-JP" sz="1100" dirty="0">
                <a:latin typeface="+mn-ea"/>
              </a:rPr>
              <a:t>List&lt;Book&gt; </a:t>
            </a:r>
            <a:r>
              <a:rPr lang="en-US" altLang="ja-JP" sz="1100" dirty="0" err="1">
                <a:latin typeface="+mn-ea"/>
              </a:rPr>
              <a:t>getBookList</a:t>
            </a:r>
            <a:r>
              <a:rPr lang="en-US" altLang="ja-JP" sz="1100" dirty="0">
                <a:latin typeface="+mn-ea"/>
              </a:rPr>
              <a:t>() throws Exception </a:t>
            </a:r>
            <a:r>
              <a:rPr lang="en-US" altLang="ja-JP" sz="1100" dirty="0" smtClean="0">
                <a:latin typeface="+mn-ea"/>
              </a:rPr>
              <a:t>{</a:t>
            </a:r>
          </a:p>
          <a:p>
            <a:pPr defTabSz="360000"/>
            <a:r>
              <a:rPr lang="ja-JP" altLang="en-US" sz="1100" dirty="0" smtClean="0">
                <a:latin typeface="+mn-ea"/>
              </a:rPr>
              <a:t>    ・・</a:t>
            </a:r>
            <a:endParaRPr lang="ja-JP" altLang="ja-JP" sz="1100" dirty="0">
              <a:latin typeface="+mn-ea"/>
            </a:endParaRPr>
          </a:p>
          <a:p>
            <a:pPr defTabSz="360000"/>
            <a:r>
              <a:rPr lang="ja-JP" altLang="en-US" sz="1100" dirty="0" smtClean="0">
                <a:latin typeface="+mn-ea"/>
              </a:rPr>
              <a:t>    ・・</a:t>
            </a:r>
            <a:endParaRPr lang="ja-JP" altLang="ja-JP" sz="1100" dirty="0">
              <a:latin typeface="+mn-ea"/>
            </a:endParaRPr>
          </a:p>
          <a:p>
            <a:pPr defTabSz="360000"/>
            <a:r>
              <a:rPr lang="ja-JP" altLang="en-US" sz="1100" dirty="0">
                <a:latin typeface="+mn-ea"/>
              </a:rPr>
              <a:t> </a:t>
            </a:r>
            <a:r>
              <a:rPr lang="ja-JP" altLang="en-US" sz="1100" dirty="0" smtClean="0">
                <a:latin typeface="+mn-ea"/>
              </a:rPr>
              <a:t>   </a:t>
            </a:r>
            <a:r>
              <a:rPr lang="en-US" altLang="ja-JP" sz="1100" dirty="0" smtClean="0">
                <a:latin typeface="+mn-ea"/>
              </a:rPr>
              <a:t>return </a:t>
            </a:r>
            <a:r>
              <a:rPr lang="ja-JP" altLang="en-US" sz="1100" dirty="0" smtClean="0">
                <a:latin typeface="+mn-ea"/>
              </a:rPr>
              <a:t> </a:t>
            </a:r>
            <a:r>
              <a:rPr lang="en-US" altLang="ja-JP" sz="1100" dirty="0" err="1" smtClean="0">
                <a:latin typeface="+mn-ea"/>
              </a:rPr>
              <a:t>hoge</a:t>
            </a:r>
            <a:r>
              <a:rPr lang="en-US" altLang="ja-JP" sz="1100" dirty="0" smtClean="0">
                <a:latin typeface="+mn-ea"/>
              </a:rPr>
              <a:t>;</a:t>
            </a:r>
            <a:endParaRPr lang="ja-JP" altLang="ja-JP" sz="1100" dirty="0">
              <a:latin typeface="+mn-ea"/>
            </a:endParaRPr>
          </a:p>
          <a:p>
            <a:pPr defTabSz="360000"/>
            <a:r>
              <a:rPr lang="ja-JP" altLang="en-US" sz="1100" dirty="0">
                <a:latin typeface="+mn-ea"/>
              </a:rPr>
              <a:t> </a:t>
            </a:r>
            <a:r>
              <a:rPr lang="ja-JP" altLang="en-US" sz="1100" dirty="0" smtClean="0">
                <a:latin typeface="+mn-ea"/>
              </a:rPr>
              <a:t> </a:t>
            </a:r>
            <a:r>
              <a:rPr lang="en-US" altLang="ja-JP" sz="1100" dirty="0" smtClean="0">
                <a:latin typeface="+mn-ea"/>
              </a:rPr>
              <a:t>}</a:t>
            </a:r>
            <a:endParaRPr lang="ja-JP" altLang="ja-JP" sz="1100" dirty="0">
              <a:latin typeface="+mn-ea"/>
            </a:endParaRPr>
          </a:p>
          <a:p>
            <a:pPr defTabSz="360000"/>
            <a:r>
              <a:rPr lang="en-US" altLang="ja-JP" sz="1100" dirty="0">
                <a:latin typeface="+mn-ea"/>
              </a:rPr>
              <a:t>}</a:t>
            </a:r>
            <a:endParaRPr lang="ja-JP" altLang="ja-JP" sz="1100" dirty="0">
              <a:latin typeface="+mn-ea"/>
            </a:endParaRPr>
          </a:p>
        </p:txBody>
      </p:sp>
      <p:sp>
        <p:nvSpPr>
          <p:cNvPr id="17" name="正方形/長方形 16"/>
          <p:cNvSpPr/>
          <p:nvPr/>
        </p:nvSpPr>
        <p:spPr bwMode="auto">
          <a:xfrm>
            <a:off x="261734" y="3933056"/>
            <a:ext cx="3754956" cy="2664296"/>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ja-JP" altLang="en-US" sz="1400" kern="0" dirty="0" smtClean="0">
                <a:solidFill>
                  <a:schemeClr val="bg1"/>
                </a:solidFill>
                <a:latin typeface="HGP創英角ｺﾞｼｯｸUB" pitchFamily="50" charset="-128"/>
                <a:ea typeface="HGP創英角ｺﾞｼｯｸUB" pitchFamily="50" charset="-128"/>
              </a:rPr>
              <a:t>インターフェースで抽象化することにより、ソースコードを変更することなく、実行時に実装クラスを差し替えることが可能となる。</a:t>
            </a:r>
            <a:endParaRPr lang="en-US" altLang="ja-JP" sz="1400" kern="0" dirty="0" smtClean="0">
              <a:solidFill>
                <a:schemeClr val="bg1"/>
              </a:solidFill>
              <a:latin typeface="HGP創英角ｺﾞｼｯｸUB" pitchFamily="50" charset="-128"/>
              <a:ea typeface="HGP創英角ｺﾞｼｯｸUB" pitchFamily="50" charset="-128"/>
            </a:endParaRPr>
          </a:p>
          <a:p>
            <a:pPr marL="0" indent="0" eaLnBrk="1" hangingPunct="1">
              <a:buNone/>
            </a:pPr>
            <a:endParaRPr lang="en-US" altLang="ja-JP" sz="1400" kern="0" dirty="0" smtClean="0">
              <a:solidFill>
                <a:schemeClr val="bg1"/>
              </a:solidFill>
              <a:latin typeface="HGP創英角ｺﾞｼｯｸUB" pitchFamily="50" charset="-128"/>
              <a:ea typeface="HGP創英角ｺﾞｼｯｸUB" pitchFamily="50" charset="-128"/>
            </a:endParaRPr>
          </a:p>
          <a:p>
            <a:r>
              <a:rPr lang="ja-JP" altLang="en-US" sz="1400" kern="0" dirty="0" smtClean="0">
                <a:solidFill>
                  <a:schemeClr val="bg1"/>
                </a:solidFill>
                <a:latin typeface="HGP創英角ｺﾞｼｯｸUB" pitchFamily="50" charset="-128"/>
                <a:ea typeface="HGP創英角ｺﾞｼｯｸUB" pitchFamily="50" charset="-128"/>
              </a:rPr>
              <a:t>例えば、データ永続化の処理について、データ検索や更新などのインターフェースだけ決まっていれば、実際の永続化手段がデータベースなのか、ファイルなのかは実装クラスを差し替えれば対応できるようになる。</a:t>
            </a:r>
            <a:endParaRPr lang="en-US" altLang="ja-JP" sz="1400" kern="0" dirty="0" smtClean="0">
              <a:solidFill>
                <a:schemeClr val="bg1"/>
              </a:solidFill>
              <a:latin typeface="HGP創英角ｺﾞｼｯｸUB" pitchFamily="50" charset="-128"/>
              <a:ea typeface="HGP創英角ｺﾞｼｯｸUB" pitchFamily="50" charset="-128"/>
            </a:endParaRPr>
          </a:p>
          <a:p>
            <a:endParaRPr lang="en-US" altLang="ja-JP" sz="1400" kern="0" dirty="0" smtClean="0">
              <a:solidFill>
                <a:schemeClr val="bg1"/>
              </a:solidFill>
              <a:latin typeface="HGP創英角ｺﾞｼｯｸUB" pitchFamily="50" charset="-128"/>
              <a:ea typeface="HGP創英角ｺﾞｼｯｸUB" pitchFamily="50" charset="-128"/>
            </a:endParaRPr>
          </a:p>
          <a:p>
            <a:r>
              <a:rPr lang="ja-JP" altLang="en-US" sz="1400" kern="0" dirty="0" smtClean="0">
                <a:solidFill>
                  <a:schemeClr val="bg1"/>
                </a:solidFill>
                <a:latin typeface="HGP創英角ｺﾞｼｯｸUB" pitchFamily="50" charset="-128"/>
                <a:ea typeface="HGP創英角ｺﾞｼｯｸUB" pitchFamily="50" charset="-128"/>
              </a:rPr>
              <a:t>すなわち、これが依存しないということである。</a:t>
            </a:r>
            <a:endParaRPr lang="en-US" altLang="ja-JP" sz="1400" kern="0" dirty="0" smtClean="0">
              <a:solidFill>
                <a:schemeClr val="bg1"/>
              </a:solidFill>
              <a:latin typeface="HGP創英角ｺﾞｼｯｸUB" pitchFamily="50" charset="-128"/>
              <a:ea typeface="HGP創英角ｺﾞｼｯｸUB" pitchFamily="50" charset="-128"/>
            </a:endParaRPr>
          </a:p>
        </p:txBody>
      </p:sp>
      <p:sp>
        <p:nvSpPr>
          <p:cNvPr id="12" name="正方形/長方形 11"/>
          <p:cNvSpPr/>
          <p:nvPr/>
        </p:nvSpPr>
        <p:spPr bwMode="auto">
          <a:xfrm>
            <a:off x="312988" y="2072523"/>
            <a:ext cx="1929508" cy="1657254"/>
          </a:xfrm>
          <a:prstGeom prst="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rPr>
              <a:t>@Controller</a:t>
            </a:r>
          </a:p>
          <a:p>
            <a:pPr marL="0" marR="0" indent="0" algn="l" defTabSz="914400" rtl="0" eaLnBrk="1" fontAlgn="base" latinLnBrk="0" hangingPunct="1">
              <a:lnSpc>
                <a:spcPct val="100000"/>
              </a:lnSpc>
              <a:spcBef>
                <a:spcPct val="0"/>
              </a:spcBef>
              <a:spcAft>
                <a:spcPct val="0"/>
              </a:spcAft>
              <a:buClrTx/>
              <a:buSzTx/>
              <a:buFontTx/>
              <a:buNone/>
              <a:tabLst/>
            </a:pPr>
            <a:r>
              <a:rPr lang="ja-JP" altLang="en-US" sz="1100" dirty="0">
                <a:solidFill>
                  <a:srgbClr val="00B050"/>
                </a:solidFill>
                <a:latin typeface="HGP創英角ｺﾞｼｯｸUB" panose="020B0900000000000000" pitchFamily="50" charset="-128"/>
                <a:ea typeface="HGP創英角ｺﾞｼｯｸUB" panose="020B0900000000000000" pitchFamily="50" charset="-128"/>
              </a:rPr>
              <a:t>　</a:t>
            </a:r>
            <a:r>
              <a:rPr lang="ja-JP" altLang="en-US" sz="1100" dirty="0" smtClean="0">
                <a:solidFill>
                  <a:srgbClr val="00B050"/>
                </a:solidFill>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SameController</a:t>
            </a:r>
            <a:endParaRPr kumimoji="1" lang="en-US" altLang="ja-JP" sz="11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100" dirty="0">
              <a:solidFill>
                <a:srgbClr val="CC6600"/>
              </a:solidFill>
              <a:latin typeface="HGP創英角ｺﾞｼｯｸUB" panose="020B0900000000000000" pitchFamily="50" charset="-128"/>
              <a:ea typeface="HGP創英角ｺﾞｼｯｸUB" panose="020B0900000000000000"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a:t>
            </a:r>
            <a:endParaRPr kumimoji="1" lang="en-US" altLang="ja-JP" sz="11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1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100" dirty="0" err="1">
                <a:solidFill>
                  <a:srgbClr val="C00000"/>
                </a:solidFill>
                <a:latin typeface="HGP創英角ｺﾞｼｯｸUB" panose="020B0900000000000000" pitchFamily="50" charset="-128"/>
                <a:ea typeface="HGP創英角ｺﾞｼｯｸUB" panose="020B0900000000000000" pitchFamily="50" charset="-128"/>
              </a:rPr>
              <a:t>Autowired</a:t>
            </a:r>
            <a:endParaRPr lang="en-US" altLang="ja-JP" sz="11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100" dirty="0" err="1">
                <a:solidFill>
                  <a:srgbClr val="C00000"/>
                </a:solidFill>
                <a:latin typeface="HGP創英角ｺﾞｼｯｸUB" panose="020B0900000000000000" pitchFamily="50" charset="-128"/>
                <a:ea typeface="HGP創英角ｺﾞｼｯｸUB" panose="020B0900000000000000" pitchFamily="50" charset="-128"/>
              </a:rPr>
              <a:t>SameService</a:t>
            </a:r>
            <a:r>
              <a:rPr lang="ja-JP" altLang="en-US" sz="11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100" dirty="0" err="1">
                <a:solidFill>
                  <a:srgbClr val="C00000"/>
                </a:solidFill>
                <a:latin typeface="HGP創英角ｺﾞｼｯｸUB" panose="020B0900000000000000" pitchFamily="50" charset="-128"/>
                <a:ea typeface="HGP創英角ｺﾞｼｯｸUB" panose="020B0900000000000000" pitchFamily="50" charset="-128"/>
              </a:rPr>
              <a:t>someService</a:t>
            </a:r>
            <a:r>
              <a:rPr lang="en-US" altLang="ja-JP" sz="11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100" dirty="0">
                <a:solidFill>
                  <a:srgbClr val="C00000"/>
                </a:solidFill>
                <a:latin typeface="+mn-ea"/>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a:t>
            </a:r>
            <a:endParaRPr kumimoji="1" lang="en-US" altLang="ja-JP" sz="11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a:solidFill>
                  <a:schemeClr val="tx1"/>
                </a:solidFill>
                <a:latin typeface="HGP創英角ｺﾞｼｯｸUB" panose="020B0900000000000000" pitchFamily="50" charset="-128"/>
                <a:ea typeface="HGP創英角ｺﾞｼｯｸUB" panose="020B0900000000000000" pitchFamily="50" charset="-128"/>
              </a:rPr>
              <a:t>・・</a:t>
            </a:r>
            <a:endParaRPr kumimoji="1" lang="en-US" altLang="ja-JP" sz="11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2627784" y="2901150"/>
            <a:ext cx="1440160" cy="648000"/>
          </a:xfrm>
          <a:prstGeom prst="rect">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rPr>
              <a:t>@Service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SomeServiceImpl</a:t>
            </a:r>
            <a:endParaRPr kumimoji="1" lang="ja-JP" altLang="en-US" sz="12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p:txBody>
      </p:sp>
      <p:sp>
        <p:nvSpPr>
          <p:cNvPr id="14" name="円/楕円 13"/>
          <p:cNvSpPr/>
          <p:nvPr/>
        </p:nvSpPr>
        <p:spPr bwMode="auto">
          <a:xfrm>
            <a:off x="3167844" y="2024844"/>
            <a:ext cx="360040" cy="324036"/>
          </a:xfrm>
          <a:prstGeom prst="ellipse">
            <a:avLst/>
          </a:prstGeom>
          <a:ln>
            <a:solidFill>
              <a:srgbClr val="00B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5" name="正方形/長方形 14"/>
          <p:cNvSpPr/>
          <p:nvPr/>
        </p:nvSpPr>
        <p:spPr bwMode="auto">
          <a:xfrm>
            <a:off x="2699792" y="1735367"/>
            <a:ext cx="1296144" cy="3254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rgbClr val="00B050"/>
                </a:solidFill>
                <a:effectLst/>
                <a:latin typeface="HGP創英角ｺﾞｼｯｸUB" panose="020B0900000000000000" pitchFamily="50" charset="-128"/>
                <a:ea typeface="HGP創英角ｺﾞｼｯｸUB" panose="020B0900000000000000" pitchFamily="50" charset="-128"/>
              </a:rPr>
              <a:t>SomeService</a:t>
            </a:r>
            <a:endParaRPr kumimoji="1" lang="ja-JP" altLang="en-US" sz="1200" b="0" i="0" u="none" strike="noStrike" cap="none" normalizeH="0" baseline="0" dirty="0" smtClean="0">
              <a:ln>
                <a:noFill/>
              </a:ln>
              <a:solidFill>
                <a:srgbClr val="00B050"/>
              </a:solidFill>
              <a:effectLst/>
              <a:latin typeface="HGP創英角ｺﾞｼｯｸUB" panose="020B0900000000000000" pitchFamily="50" charset="-128"/>
              <a:ea typeface="HGP創英角ｺﾞｼｯｸUB" panose="020B0900000000000000" pitchFamily="50" charset="-128"/>
            </a:endParaRPr>
          </a:p>
        </p:txBody>
      </p:sp>
      <p:cxnSp>
        <p:nvCxnSpPr>
          <p:cNvPr id="16" name="直線矢印コネクタ 15"/>
          <p:cNvCxnSpPr>
            <a:stCxn id="13" idx="0"/>
            <a:endCxn id="14" idx="4"/>
          </p:cNvCxnSpPr>
          <p:nvPr/>
        </p:nvCxnSpPr>
        <p:spPr bwMode="auto">
          <a:xfrm flipV="1">
            <a:off x="3347864" y="2348880"/>
            <a:ext cx="0" cy="552270"/>
          </a:xfrm>
          <a:prstGeom prst="straightConnector1">
            <a:avLst/>
          </a:prstGeom>
          <a:ln w="19050">
            <a:solidFill>
              <a:srgbClr val="00B050"/>
            </a:solidFill>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直線矢印コネクタ 24"/>
          <p:cNvCxnSpPr>
            <a:stCxn id="13" idx="1"/>
          </p:cNvCxnSpPr>
          <p:nvPr/>
        </p:nvCxnSpPr>
        <p:spPr bwMode="auto">
          <a:xfrm flipH="1">
            <a:off x="2242497" y="3225150"/>
            <a:ext cx="385287" cy="0"/>
          </a:xfrm>
          <a:prstGeom prst="straightConnector1">
            <a:avLst/>
          </a:prstGeom>
          <a:ln w="28575">
            <a:solidFill>
              <a:srgbClr val="C000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6" name="正方形/長方形 25"/>
          <p:cNvSpPr/>
          <p:nvPr/>
        </p:nvSpPr>
        <p:spPr bwMode="auto">
          <a:xfrm>
            <a:off x="1338288" y="3271911"/>
            <a:ext cx="1224136" cy="3254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rgbClr val="C00000"/>
                </a:solidFill>
                <a:effectLst/>
                <a:latin typeface="HGP創英角ｺﾞｼｯｸUB" panose="020B0900000000000000" pitchFamily="50" charset="-128"/>
                <a:ea typeface="HGP創英角ｺﾞｼｯｸUB" panose="020B0900000000000000" pitchFamily="50" charset="-128"/>
              </a:rPr>
              <a:t>インジェクション</a:t>
            </a:r>
          </a:p>
        </p:txBody>
      </p:sp>
      <p:cxnSp>
        <p:nvCxnSpPr>
          <p:cNvPr id="29" name="直線矢印コネクタ 28"/>
          <p:cNvCxnSpPr>
            <a:endCxn id="14" idx="2"/>
          </p:cNvCxnSpPr>
          <p:nvPr/>
        </p:nvCxnSpPr>
        <p:spPr bwMode="auto">
          <a:xfrm flipV="1">
            <a:off x="2051720" y="2186862"/>
            <a:ext cx="1116124" cy="1029790"/>
          </a:xfrm>
          <a:prstGeom prst="straightConnector1">
            <a:avLst/>
          </a:prstGeom>
          <a:ln w="28575">
            <a:solidFill>
              <a:srgbClr val="C00000"/>
            </a:solidFill>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33" name="テキスト ボックス 32"/>
          <p:cNvSpPr txBox="1"/>
          <p:nvPr/>
        </p:nvSpPr>
        <p:spPr>
          <a:xfrm>
            <a:off x="2434864" y="2472544"/>
            <a:ext cx="1217489" cy="261610"/>
          </a:xfrm>
          <a:prstGeom prst="rect">
            <a:avLst/>
          </a:prstGeom>
          <a:solidFill>
            <a:srgbClr val="C00000"/>
          </a:solidFill>
          <a:ln>
            <a:solidFill>
              <a:srgbClr val="C0000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DI</a:t>
            </a:r>
            <a:r>
              <a:rPr kumimoji="1" lang="ja-JP" altLang="en-US" sz="1100" dirty="0" smtClean="0">
                <a:solidFill>
                  <a:schemeClr val="bg1"/>
                </a:solidFill>
                <a:latin typeface="HGP創英角ｺﾞｼｯｸUB" panose="020B0900000000000000" pitchFamily="50" charset="-128"/>
                <a:ea typeface="HGP創英角ｺﾞｼｯｸUB" panose="020B0900000000000000" pitchFamily="50" charset="-128"/>
              </a:rPr>
              <a:t>コンテナを検索 </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38" name="テキスト ボックス 37"/>
          <p:cNvSpPr txBox="1"/>
          <p:nvPr/>
        </p:nvSpPr>
        <p:spPr>
          <a:xfrm>
            <a:off x="4283968" y="2204864"/>
            <a:ext cx="4536504" cy="338554"/>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1600" dirty="0" smtClean="0">
                <a:latin typeface="HGP創英角ｺﾞｼｯｸUB" panose="020B0900000000000000" pitchFamily="50" charset="-128"/>
                <a:ea typeface="HGP創英角ｺﾞｼｯｸUB" panose="020B0900000000000000" pitchFamily="50" charset="-128"/>
              </a:rPr>
              <a:t>インジェクション対象の実装クラス例</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39" name="正方形/長方形 38"/>
          <p:cNvSpPr/>
          <p:nvPr/>
        </p:nvSpPr>
        <p:spPr bwMode="auto">
          <a:xfrm>
            <a:off x="4339706" y="4816747"/>
            <a:ext cx="4336750" cy="1420565"/>
          </a:xfrm>
          <a:prstGeom prst="rect">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defTabSz="360000"/>
            <a:r>
              <a:rPr lang="en-US" altLang="ja-JP" sz="1100" dirty="0">
                <a:solidFill>
                  <a:srgbClr val="00B050"/>
                </a:solidFill>
                <a:latin typeface="HGP創英角ｺﾞｼｯｸUB" panose="020B0900000000000000" pitchFamily="50" charset="-128"/>
                <a:ea typeface="HGP創英角ｺﾞｼｯｸUB" panose="020B0900000000000000" pitchFamily="50" charset="-128"/>
              </a:rPr>
              <a:t>@Controller </a:t>
            </a:r>
            <a:endParaRPr lang="en-US" altLang="ja-JP" sz="1100" dirty="0" smtClean="0">
              <a:solidFill>
                <a:srgbClr val="00B050"/>
              </a:solidFill>
              <a:latin typeface="HGP創英角ｺﾞｼｯｸUB" panose="020B0900000000000000" pitchFamily="50" charset="-128"/>
              <a:ea typeface="HGP創英角ｺﾞｼｯｸUB" panose="020B0900000000000000" pitchFamily="50" charset="-128"/>
            </a:endParaRPr>
          </a:p>
          <a:p>
            <a:pPr defTabSz="360000"/>
            <a:r>
              <a:rPr lang="en-US" altLang="ja-JP" sz="1100" dirty="0" smtClean="0">
                <a:latin typeface="+mn-ea"/>
              </a:rPr>
              <a:t>public </a:t>
            </a:r>
            <a:r>
              <a:rPr lang="en-US" altLang="ja-JP" sz="1100" dirty="0">
                <a:latin typeface="+mn-ea"/>
              </a:rPr>
              <a:t>class </a:t>
            </a:r>
            <a:r>
              <a:rPr lang="en-US" altLang="ja-JP" sz="1100" dirty="0" err="1">
                <a:latin typeface="+mn-ea"/>
              </a:rPr>
              <a:t>BookController</a:t>
            </a:r>
            <a:r>
              <a:rPr lang="en-US" altLang="ja-JP" sz="1100" dirty="0">
                <a:latin typeface="+mn-ea"/>
              </a:rPr>
              <a:t> {</a:t>
            </a:r>
            <a:endParaRPr lang="ja-JP" altLang="ja-JP" sz="1100" dirty="0">
              <a:latin typeface="+mn-ea"/>
            </a:endParaRPr>
          </a:p>
          <a:p>
            <a:pPr defTabSz="360000"/>
            <a:r>
              <a:rPr lang="en-US" altLang="ja-JP" sz="1100" dirty="0">
                <a:latin typeface="+mn-ea"/>
              </a:rPr>
              <a:t> </a:t>
            </a:r>
            <a:endParaRPr lang="ja-JP" altLang="ja-JP" sz="1100" dirty="0">
              <a:latin typeface="+mn-ea"/>
            </a:endParaRPr>
          </a:p>
          <a:p>
            <a:pPr defTabSz="360000"/>
            <a:r>
              <a:rPr lang="ja-JP" altLang="en-US" sz="1100" dirty="0" smtClean="0">
                <a:latin typeface="+mn-ea"/>
              </a:rPr>
              <a:t>  </a:t>
            </a:r>
            <a:r>
              <a:rPr lang="en-US" altLang="ja-JP" sz="1100" dirty="0" smtClean="0">
                <a:latin typeface="+mn-ea"/>
              </a:rPr>
              <a:t>//  </a:t>
            </a:r>
            <a:r>
              <a:rPr lang="ja-JP" altLang="ja-JP" sz="1100" dirty="0">
                <a:latin typeface="+mn-ea"/>
              </a:rPr>
              <a:t>書籍一覧処理を実装したビジネスロジックサービス</a:t>
            </a:r>
          </a:p>
          <a:p>
            <a:pPr defTabSz="360000"/>
            <a:r>
              <a:rPr lang="ja-JP" altLang="en-US" sz="11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1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100" dirty="0" err="1" smtClean="0">
                <a:solidFill>
                  <a:srgbClr val="C00000"/>
                </a:solidFill>
                <a:latin typeface="HGP創英角ｺﾞｼｯｸUB" panose="020B0900000000000000" pitchFamily="50" charset="-128"/>
                <a:ea typeface="HGP創英角ｺﾞｼｯｸUB" panose="020B0900000000000000" pitchFamily="50" charset="-128"/>
              </a:rPr>
              <a:t>Autowired</a:t>
            </a:r>
            <a:endParaRPr lang="en-US" altLang="ja-JP" sz="1100" dirty="0" smtClean="0">
              <a:solidFill>
                <a:srgbClr val="C00000"/>
              </a:solidFill>
              <a:latin typeface="HGP創英角ｺﾞｼｯｸUB" panose="020B0900000000000000" pitchFamily="50" charset="-128"/>
              <a:ea typeface="HGP創英角ｺﾞｼｯｸUB" panose="020B0900000000000000" pitchFamily="50" charset="-128"/>
            </a:endParaRPr>
          </a:p>
          <a:p>
            <a:pPr defTabSz="360000"/>
            <a:r>
              <a:rPr lang="ja-JP" altLang="en-US" sz="1100" dirty="0" smtClean="0">
                <a:solidFill>
                  <a:srgbClr val="C00000"/>
                </a:solidFill>
                <a:latin typeface="+mn-ea"/>
              </a:rPr>
              <a:t>   </a:t>
            </a:r>
            <a:r>
              <a:rPr lang="en-US" altLang="ja-JP" sz="1100" dirty="0" err="1" smtClean="0">
                <a:solidFill>
                  <a:srgbClr val="0000FF"/>
                </a:solidFill>
                <a:latin typeface="HGP創英角ｺﾞｼｯｸUB" panose="020B0900000000000000" pitchFamily="50" charset="-128"/>
                <a:ea typeface="HGP創英角ｺﾞｼｯｸUB" panose="020B0900000000000000" pitchFamily="50" charset="-128"/>
              </a:rPr>
              <a:t>ListBookService</a:t>
            </a:r>
            <a:r>
              <a:rPr lang="ja-JP" altLang="en-US" sz="1100" dirty="0" smtClean="0">
                <a:solidFill>
                  <a:srgbClr val="0000FF"/>
                </a:solidFill>
                <a:latin typeface="HGP創英角ｺﾞｼｯｸUB" panose="020B0900000000000000" pitchFamily="50" charset="-128"/>
                <a:ea typeface="HGP創英角ｺﾞｼｯｸUB" panose="020B0900000000000000" pitchFamily="50" charset="-128"/>
              </a:rPr>
              <a:t>  </a:t>
            </a:r>
            <a:r>
              <a:rPr lang="en-US" altLang="ja-JP" sz="1100" dirty="0" err="1" smtClean="0">
                <a:solidFill>
                  <a:srgbClr val="0000FF"/>
                </a:solidFill>
                <a:latin typeface="HGP創英角ｺﾞｼｯｸUB" panose="020B0900000000000000" pitchFamily="50" charset="-128"/>
                <a:ea typeface="HGP創英角ｺﾞｼｯｸUB" panose="020B0900000000000000" pitchFamily="50" charset="-128"/>
              </a:rPr>
              <a:t>listBookService</a:t>
            </a:r>
            <a:r>
              <a:rPr lang="en-US" altLang="ja-JP" sz="1100" dirty="0">
                <a:solidFill>
                  <a:srgbClr val="C00000"/>
                </a:solidFill>
                <a:latin typeface="+mn-ea"/>
              </a:rPr>
              <a:t>;</a:t>
            </a:r>
            <a:endParaRPr lang="ja-JP" altLang="ja-JP" sz="1100" dirty="0">
              <a:solidFill>
                <a:srgbClr val="C00000"/>
              </a:solidFill>
              <a:latin typeface="+mn-ea"/>
            </a:endParaRPr>
          </a:p>
          <a:p>
            <a:pPr defTabSz="360000"/>
            <a:r>
              <a:rPr lang="ja-JP" altLang="en-US" sz="1100" dirty="0" smtClean="0">
                <a:latin typeface="+mn-ea"/>
              </a:rPr>
              <a:t>  ・・</a:t>
            </a:r>
            <a:endParaRPr lang="en-US" altLang="ja-JP" sz="1100" dirty="0" smtClean="0">
              <a:latin typeface="+mn-ea"/>
            </a:endParaRPr>
          </a:p>
          <a:p>
            <a:pPr defTabSz="360000"/>
            <a:r>
              <a:rPr lang="ja-JP" altLang="en-US" sz="1100" dirty="0" smtClean="0">
                <a:latin typeface="+mn-ea"/>
              </a:rPr>
              <a:t>  ・・</a:t>
            </a:r>
            <a:endParaRPr lang="en-US" altLang="ja-JP" sz="1100" dirty="0" smtClean="0">
              <a:latin typeface="+mn-ea"/>
            </a:endParaRPr>
          </a:p>
        </p:txBody>
      </p:sp>
      <p:sp>
        <p:nvSpPr>
          <p:cNvPr id="40" name="テキスト ボックス 39"/>
          <p:cNvSpPr txBox="1"/>
          <p:nvPr/>
        </p:nvSpPr>
        <p:spPr>
          <a:xfrm>
            <a:off x="4283968" y="4509120"/>
            <a:ext cx="4536504" cy="338554"/>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1600" dirty="0" smtClean="0">
                <a:latin typeface="HGP創英角ｺﾞｼｯｸUB" panose="020B0900000000000000" pitchFamily="50" charset="-128"/>
                <a:ea typeface="HGP創英角ｺﾞｼｯｸUB" panose="020B0900000000000000" pitchFamily="50" charset="-128"/>
              </a:rPr>
              <a:t>インジェクションして利用するクラス例</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41" name="正方形/長方形 40"/>
          <p:cNvSpPr/>
          <p:nvPr/>
        </p:nvSpPr>
        <p:spPr bwMode="auto">
          <a:xfrm>
            <a:off x="7164287" y="5584624"/>
            <a:ext cx="1622503" cy="620774"/>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ja-JP" altLang="en-US" kern="0" dirty="0" smtClean="0">
                <a:solidFill>
                  <a:schemeClr val="bg1"/>
                </a:solidFill>
                <a:latin typeface="HGP創英角ｺﾞｼｯｸUB" pitchFamily="50" charset="-128"/>
                <a:ea typeface="HGP創英角ｺﾞｼｯｸUB" pitchFamily="50" charset="-128"/>
              </a:rPr>
              <a:t>インターフェースの型で</a:t>
            </a:r>
            <a:r>
              <a:rPr lang="en-US" altLang="ja-JP" kern="0" dirty="0" smtClean="0">
                <a:solidFill>
                  <a:schemeClr val="bg1"/>
                </a:solidFill>
                <a:latin typeface="HGP創英角ｺﾞｼｯｸUB" pitchFamily="50" charset="-128"/>
                <a:ea typeface="HGP創英角ｺﾞｼｯｸUB" pitchFamily="50" charset="-128"/>
              </a:rPr>
              <a:t>DI</a:t>
            </a:r>
            <a:r>
              <a:rPr lang="ja-JP" altLang="en-US" kern="0" dirty="0" smtClean="0">
                <a:solidFill>
                  <a:schemeClr val="bg1"/>
                </a:solidFill>
                <a:latin typeface="HGP創英角ｺﾞｼｯｸUB" pitchFamily="50" charset="-128"/>
                <a:ea typeface="HGP創英角ｺﾞｼｯｸUB" pitchFamily="50" charset="-128"/>
              </a:rPr>
              <a:t>させる！</a:t>
            </a:r>
            <a:endParaRPr lang="en-US" altLang="ja-JP" kern="0" dirty="0">
              <a:solidFill>
                <a:schemeClr val="bg1"/>
              </a:solidFill>
              <a:latin typeface="HGP創英角ｺﾞｼｯｸUB" pitchFamily="50" charset="-128"/>
              <a:ea typeface="HGP創英角ｺﾞｼｯｸUB" pitchFamily="50" charset="-128"/>
            </a:endParaRPr>
          </a:p>
        </p:txBody>
      </p:sp>
      <p:cxnSp>
        <p:nvCxnSpPr>
          <p:cNvPr id="42" name="直線矢印コネクタ 41"/>
          <p:cNvCxnSpPr/>
          <p:nvPr/>
        </p:nvCxnSpPr>
        <p:spPr bwMode="auto">
          <a:xfrm flipH="1">
            <a:off x="6730909" y="5805264"/>
            <a:ext cx="433379"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2" name="正方形/長方形 21"/>
          <p:cNvSpPr/>
          <p:nvPr/>
        </p:nvSpPr>
        <p:spPr bwMode="auto">
          <a:xfrm>
            <a:off x="257250" y="757833"/>
            <a:ext cx="3754956" cy="865234"/>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1400" kern="0" dirty="0" smtClean="0">
                <a:solidFill>
                  <a:srgbClr val="FFFF00"/>
                </a:solidFill>
                <a:latin typeface="HGP創英角ｺﾞｼｯｸUB" pitchFamily="50" charset="-128"/>
                <a:ea typeface="HGP創英角ｺﾞｼｯｸUB" pitchFamily="50" charset="-128"/>
              </a:rPr>
              <a:t>@</a:t>
            </a:r>
            <a:r>
              <a:rPr lang="en-US" altLang="ja-JP" sz="1400" kern="0" dirty="0" err="1" smtClean="0">
                <a:solidFill>
                  <a:srgbClr val="FFFF00"/>
                </a:solidFill>
                <a:latin typeface="HGP創英角ｺﾞｼｯｸUB" pitchFamily="50" charset="-128"/>
                <a:ea typeface="HGP創英角ｺﾞｼｯｸUB" pitchFamily="50" charset="-128"/>
              </a:rPr>
              <a:t>Autowired</a:t>
            </a:r>
            <a:r>
              <a:rPr lang="ja-JP" altLang="en-US" sz="1400" kern="0" dirty="0" smtClean="0">
                <a:solidFill>
                  <a:srgbClr val="FFFF00"/>
                </a:solidFill>
                <a:latin typeface="HGP創英角ｺﾞｼｯｸUB" pitchFamily="50" charset="-128"/>
                <a:ea typeface="HGP創英角ｺﾞｼｯｸUB" pitchFamily="50" charset="-128"/>
              </a:rPr>
              <a:t>  で</a:t>
            </a:r>
            <a:r>
              <a:rPr lang="ja-JP" altLang="en-US" sz="1400" kern="0" dirty="0">
                <a:solidFill>
                  <a:srgbClr val="FFFF00"/>
                </a:solidFill>
                <a:latin typeface="HGP創英角ｺﾞｼｯｸUB" pitchFamily="50" charset="-128"/>
                <a:ea typeface="HGP創英角ｺﾞｼｯｸUB" pitchFamily="50" charset="-128"/>
              </a:rPr>
              <a:t>注入</a:t>
            </a:r>
            <a:r>
              <a:rPr lang="ja-JP" altLang="en-US" sz="1400" kern="0" dirty="0" smtClean="0">
                <a:solidFill>
                  <a:srgbClr val="FFFF00"/>
                </a:solidFill>
                <a:latin typeface="HGP創英角ｺﾞｼｯｸUB" pitchFamily="50" charset="-128"/>
                <a:ea typeface="HGP創英角ｺﾞｼｯｸUB" pitchFamily="50" charset="-128"/>
              </a:rPr>
              <a:t>される変数は、インターフェース型とし、実装をセパレートにしておくことが重要！！</a:t>
            </a:r>
            <a:endParaRPr lang="en-US" altLang="ja-JP" sz="1400" kern="0" dirty="0" smtClean="0">
              <a:solidFill>
                <a:srgbClr val="FFFF00"/>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671560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latin typeface="HGP創英角ｺﾞｼｯｸUB" pitchFamily="50" charset="-128"/>
                <a:ea typeface="HGP創英角ｺﾞｼｯｸUB" pitchFamily="50" charset="-128"/>
              </a:rPr>
              <a:t>Ｓｐｒｉｎｇ設定ファイルによるＤＩ</a:t>
            </a:r>
          </a:p>
        </p:txBody>
      </p:sp>
      <p:sp>
        <p:nvSpPr>
          <p:cNvPr id="6" name="Rectangle 3"/>
          <p:cNvSpPr txBox="1">
            <a:spLocks noChangeArrowheads="1"/>
          </p:cNvSpPr>
          <p:nvPr/>
        </p:nvSpPr>
        <p:spPr bwMode="auto">
          <a:xfrm>
            <a:off x="310232" y="1052736"/>
            <a:ext cx="847231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smtClean="0">
                <a:latin typeface="HGP創英角ｺﾞｼｯｸUB" pitchFamily="50" charset="-128"/>
                <a:ea typeface="HGP創英角ｺﾞｼｯｸUB" pitchFamily="50" charset="-128"/>
              </a:rPr>
              <a:t>Spring</a:t>
            </a:r>
            <a:r>
              <a:rPr lang="ja-JP" altLang="en-US" sz="2400" kern="0" dirty="0">
                <a:latin typeface="HGP創英角ｺﾞｼｯｸUB" pitchFamily="50" charset="-128"/>
                <a:ea typeface="HGP創英角ｺﾞｼｯｸUB" pitchFamily="50" charset="-128"/>
              </a:rPr>
              <a:t>設定</a:t>
            </a:r>
            <a:r>
              <a:rPr lang="ja-JP" altLang="en-US" sz="2400" kern="0" dirty="0" smtClean="0">
                <a:latin typeface="HGP創英角ｺﾞｼｯｸUB" pitchFamily="50" charset="-128"/>
                <a:ea typeface="HGP創英角ｺﾞｼｯｸUB" pitchFamily="50" charset="-128"/>
              </a:rPr>
              <a:t>ファイルで、ＤＩ設定する方法もある。</a:t>
            </a:r>
            <a:r>
              <a:rPr lang="en-US" altLang="ja-JP" sz="2400" kern="0" dirty="0" smtClean="0">
                <a:latin typeface="HGP創英角ｺﾞｼｯｸUB" pitchFamily="50" charset="-128"/>
                <a:ea typeface="HGP創英角ｺﾞｼｯｸUB" pitchFamily="50" charset="-128"/>
              </a:rPr>
              <a:t/>
            </a:r>
            <a:br>
              <a:rPr lang="en-US" altLang="ja-JP" sz="2400" kern="0" dirty="0" smtClean="0">
                <a:latin typeface="HGP創英角ｺﾞｼｯｸUB" pitchFamily="50" charset="-128"/>
                <a:ea typeface="HGP創英角ｺﾞｼｯｸUB" pitchFamily="50" charset="-128"/>
              </a:rPr>
            </a:br>
            <a:r>
              <a:rPr lang="ja-JP" altLang="en-US" sz="2400" kern="0" dirty="0">
                <a:solidFill>
                  <a:srgbClr val="6699FF"/>
                </a:solidFill>
                <a:latin typeface="HGP創英角ｺﾞｼｯｸUB" pitchFamily="50" charset="-128"/>
                <a:ea typeface="HGP創英角ｺﾞｼｯｸUB" pitchFamily="50" charset="-128"/>
              </a:rPr>
              <a:t>（ただし本研修で</a:t>
            </a:r>
            <a:r>
              <a:rPr lang="ja-JP" altLang="en-US" sz="2400" kern="0" dirty="0" smtClean="0">
                <a:solidFill>
                  <a:srgbClr val="6699FF"/>
                </a:solidFill>
                <a:latin typeface="HGP創英角ｺﾞｼｯｸUB" pitchFamily="50" charset="-128"/>
                <a:ea typeface="HGP創英角ｺﾞｼｯｸUB" pitchFamily="50" charset="-128"/>
              </a:rPr>
              <a:t>はここで紹介する程度）</a:t>
            </a:r>
            <a:endParaRPr lang="en-US" altLang="ja-JP" sz="2400" kern="0" dirty="0">
              <a:solidFill>
                <a:srgbClr val="6699FF"/>
              </a:solidFill>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この方法は、ＤＩを集中的に設計・管理できるメリットが有る。このため、比較的大規模なアプリケーションの場合に有効である。</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そもそも</a:t>
            </a:r>
            <a:r>
              <a:rPr lang="en-US" altLang="ja-JP" sz="2400" kern="0" dirty="0" smtClean="0">
                <a:latin typeface="HGP創英角ｺﾞｼｯｸUB" pitchFamily="50" charset="-128"/>
                <a:ea typeface="HGP創英角ｺﾞｼｯｸUB" pitchFamily="50" charset="-128"/>
              </a:rPr>
              <a:t>Spring</a:t>
            </a:r>
            <a:r>
              <a:rPr lang="ja-JP" altLang="en-US" sz="2400" kern="0" dirty="0" smtClean="0">
                <a:latin typeface="HGP創英角ｺﾞｼｯｸUB" pitchFamily="50" charset="-128"/>
                <a:ea typeface="HGP創英角ｺﾞｼｯｸUB" pitchFamily="50" charset="-128"/>
              </a:rPr>
              <a:t>は</a:t>
            </a:r>
            <a:r>
              <a:rPr lang="en-US" altLang="ja-JP" sz="2400" kern="0" dirty="0" smtClean="0">
                <a:latin typeface="HGP創英角ｺﾞｼｯｸUB" pitchFamily="50" charset="-128"/>
                <a:ea typeface="HGP創英角ｺﾞｼｯｸUB" pitchFamily="50" charset="-128"/>
              </a:rPr>
              <a:t> </a:t>
            </a:r>
            <a:r>
              <a:rPr lang="ja-JP" altLang="en-US" sz="2400" kern="0" dirty="0" smtClean="0">
                <a:latin typeface="HGP創英角ｺﾞｼｯｸUB" pitchFamily="50" charset="-128"/>
                <a:ea typeface="HGP創英角ｺﾞｼｯｸUB" pitchFamily="50" charset="-128"/>
              </a:rPr>
              <a:t>設定ファイルによるＤＩのみサポートしていた。</a:t>
            </a:r>
            <a:r>
              <a:rPr lang="en-US" altLang="ja-JP" sz="2400" kern="0" dirty="0" smtClean="0">
                <a:latin typeface="HGP創英角ｺﾞｼｯｸUB" pitchFamily="50" charset="-128"/>
                <a:ea typeface="HGP創英角ｺﾞｼｯｸUB" pitchFamily="50" charset="-128"/>
              </a:rPr>
              <a:t>Spring2.5</a:t>
            </a:r>
            <a:r>
              <a:rPr lang="ja-JP" altLang="en-US" sz="2400" kern="0" dirty="0" smtClean="0">
                <a:latin typeface="HGP創英角ｺﾞｼｯｸUB" pitchFamily="50" charset="-128"/>
                <a:ea typeface="HGP創英角ｺﾞｼｯｸUB" pitchFamily="50" charset="-128"/>
              </a:rPr>
              <a:t>から、アノテーションによるＤＩがサポートされ、利便性が大幅に向上した。</a:t>
            </a:r>
            <a:r>
              <a:rPr lang="en-US" altLang="ja-JP" sz="2400" kern="0" dirty="0">
                <a:latin typeface="HGP創英角ｺﾞｼｯｸUB" pitchFamily="50" charset="-128"/>
                <a:ea typeface="HGP創英角ｺﾞｼｯｸUB" pitchFamily="50" charset="-128"/>
              </a:rPr>
              <a:t/>
            </a:r>
            <a:br>
              <a:rPr lang="en-US" altLang="ja-JP" sz="2400" kern="0" dirty="0">
                <a:latin typeface="HGP創英角ｺﾞｼｯｸUB" pitchFamily="50" charset="-128"/>
                <a:ea typeface="HGP創英角ｺﾞｼｯｸUB" pitchFamily="50" charset="-128"/>
              </a:rPr>
            </a:br>
            <a:endParaRPr lang="en-US" altLang="ja-JP" sz="2400" kern="0" dirty="0">
              <a:solidFill>
                <a:srgbClr val="C00000"/>
              </a:solidFill>
              <a:latin typeface="HGP創英角ｺﾞｼｯｸUB" pitchFamily="50" charset="-128"/>
              <a:ea typeface="HGP創英角ｺﾞｼｯｸUB" pitchFamily="50" charset="-128"/>
            </a:endParaRPr>
          </a:p>
        </p:txBody>
      </p:sp>
      <p:sp>
        <p:nvSpPr>
          <p:cNvPr id="16" name="正方形/長方形 15"/>
          <p:cNvSpPr/>
          <p:nvPr/>
        </p:nvSpPr>
        <p:spPr bwMode="auto">
          <a:xfrm>
            <a:off x="1907704" y="5085184"/>
            <a:ext cx="6768752" cy="936104"/>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DI</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の</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第２章 </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を熟読のこと</a:t>
            </a:r>
            <a:endPar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endParaRPr>
          </a:p>
          <a:p>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定義ファイルによる</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DI</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については、第</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２</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章 </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P63</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P70</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a:t>
            </a:r>
          </a:p>
        </p:txBody>
      </p:sp>
    </p:spTree>
    <p:extLst>
      <p:ext uri="{BB962C8B-B14F-4D97-AF65-F5344CB8AC3E}">
        <p14:creationId xmlns:p14="http://schemas.microsoft.com/office/powerpoint/2010/main" val="1156551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31</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6600" dirty="0" smtClean="0">
                <a:solidFill>
                  <a:srgbClr val="FFFF00"/>
                </a:solidFill>
                <a:latin typeface="HGP創英角ｺﾞｼｯｸUB" panose="020B0900000000000000" pitchFamily="50" charset="-128"/>
                <a:ea typeface="HGP創英角ｺﾞｼｯｸUB" panose="020B0900000000000000" pitchFamily="50" charset="-128"/>
              </a:rPr>
              <a:t>ＤＩコンテナの</a:t>
            </a:r>
            <a:endParaRPr lang="en-US" altLang="ja-JP" sz="6600" dirty="0" smtClean="0">
              <a:solidFill>
                <a:srgbClr val="FFFF0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6600" dirty="0" smtClean="0">
                <a:solidFill>
                  <a:srgbClr val="FFFF00"/>
                </a:solidFill>
                <a:latin typeface="HGP創英角ｺﾞｼｯｸUB" panose="020B0900000000000000" pitchFamily="50" charset="-128"/>
                <a:ea typeface="HGP創英角ｺﾞｼｯｸUB" panose="020B0900000000000000" pitchFamily="50" charset="-128"/>
              </a:rPr>
              <a:t>スコープ</a:t>
            </a:r>
            <a:endParaRPr lang="en-US" altLang="ja-JP" sz="6600" dirty="0" smtClean="0">
              <a:solidFill>
                <a:srgbClr val="FFFF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298076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スコープ </a:t>
            </a:r>
            <a:r>
              <a:rPr lang="en-US" altLang="ja-JP" sz="3600" dirty="0" smtClean="0">
                <a:latin typeface="HGP創英角ｺﾞｼｯｸUB" pitchFamily="50" charset="-128"/>
                <a:ea typeface="HGP創英角ｺﾞｼｯｸUB" pitchFamily="50" charset="-128"/>
              </a:rPr>
              <a:t>1/2</a:t>
            </a:r>
            <a:endParaRPr lang="ja-JP" altLang="en-US" sz="3600" dirty="0">
              <a:latin typeface="HGP創英角ｺﾞｼｯｸUB" pitchFamily="50" charset="-128"/>
              <a:ea typeface="HGP創英角ｺﾞｼｯｸUB" pitchFamily="50" charset="-128"/>
            </a:endParaRPr>
          </a:p>
        </p:txBody>
      </p:sp>
      <p:sp>
        <p:nvSpPr>
          <p:cNvPr id="8" name="Rectangle 3"/>
          <p:cNvSpPr txBox="1">
            <a:spLocks noChangeArrowheads="1"/>
          </p:cNvSpPr>
          <p:nvPr/>
        </p:nvSpPr>
        <p:spPr bwMode="auto">
          <a:xfrm>
            <a:off x="306809" y="836712"/>
            <a:ext cx="8472311"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2400" dirty="0">
                <a:latin typeface="HGP創英角ｺﾞｼｯｸUB" panose="020B0900000000000000" pitchFamily="50" charset="-128"/>
                <a:ea typeface="HGP創英角ｺﾞｼｯｸUB" panose="020B0900000000000000" pitchFamily="50" charset="-128"/>
              </a:rPr>
              <a:t>ＤＩコンテナに格納されるオブジェクトのスコープ</a:t>
            </a:r>
            <a:endParaRPr lang="en-US" altLang="ja-JP" sz="2400" dirty="0">
              <a:latin typeface="HGP創英角ｺﾞｼｯｸUB" panose="020B0900000000000000" pitchFamily="50" charset="-128"/>
              <a:ea typeface="HGP創英角ｺﾞｼｯｸUB" panose="020B0900000000000000" pitchFamily="50" charset="-128"/>
            </a:endParaRPr>
          </a:p>
          <a:p>
            <a:pPr lvl="1" indent="-342900" eaLnBrk="1" hangingPunct="1">
              <a:buFont typeface="Wingdings" panose="05000000000000000000" pitchFamily="2" charset="2"/>
              <a:buChar char="l"/>
            </a:pPr>
            <a:r>
              <a:rPr lang="en-US" altLang="ja-JP" sz="1800" kern="0" dirty="0" smtClean="0">
                <a:latin typeface="HGP創英角ｺﾞｼｯｸUB" pitchFamily="50" charset="-128"/>
                <a:ea typeface="HGP創英角ｺﾞｼｯｸUB" pitchFamily="50" charset="-128"/>
              </a:rPr>
              <a:t>singleton </a:t>
            </a:r>
            <a:r>
              <a:rPr lang="ja-JP" altLang="en-US" sz="1800" kern="0" dirty="0">
                <a:latin typeface="HGP創英角ｺﾞｼｯｸUB" pitchFamily="50" charset="-128"/>
                <a:ea typeface="HGP創英角ｺﾞｼｯｸUB" pitchFamily="50" charset="-128"/>
              </a:rPr>
              <a:t>・・・ </a:t>
            </a:r>
            <a:r>
              <a:rPr lang="en-US" altLang="ja-JP" sz="1800" kern="0" dirty="0">
                <a:latin typeface="HGP創英角ｺﾞｼｯｸUB" pitchFamily="50" charset="-128"/>
                <a:ea typeface="HGP創英角ｺﾞｼｯｸUB" pitchFamily="50" charset="-128"/>
              </a:rPr>
              <a:t>VM</a:t>
            </a:r>
            <a:r>
              <a:rPr lang="ja-JP" altLang="en-US" sz="1800" kern="0" dirty="0">
                <a:latin typeface="HGP創英角ｺﾞｼｯｸUB" pitchFamily="50" charset="-128"/>
                <a:ea typeface="HGP創英角ｺﾞｼｯｸUB" pitchFamily="50" charset="-128"/>
              </a:rPr>
              <a:t>（</a:t>
            </a:r>
            <a:r>
              <a:rPr lang="en-US" altLang="ja-JP" sz="1800" kern="0" dirty="0">
                <a:latin typeface="HGP創英角ｺﾞｼｯｸUB" pitchFamily="50" charset="-128"/>
                <a:ea typeface="HGP創英角ｺﾞｼｯｸUB" pitchFamily="50" charset="-128"/>
              </a:rPr>
              <a:t>Tomcat</a:t>
            </a:r>
            <a:r>
              <a:rPr lang="ja-JP" altLang="en-US" sz="1800" kern="0" dirty="0">
                <a:latin typeface="HGP創英角ｺﾞｼｯｸUB" pitchFamily="50" charset="-128"/>
                <a:ea typeface="HGP創英角ｺﾞｼｯｸUB" pitchFamily="50" charset="-128"/>
              </a:rPr>
              <a:t>）の中で一つだけインスタンスがある</a:t>
            </a:r>
          </a:p>
          <a:p>
            <a:pPr lvl="1" indent="-342900" eaLnBrk="1" hangingPunct="1">
              <a:buFont typeface="Wingdings" panose="05000000000000000000" pitchFamily="2" charset="2"/>
              <a:buChar char="l"/>
            </a:pPr>
            <a:r>
              <a:rPr lang="en-US" altLang="ja-JP" sz="1800" kern="0" dirty="0" smtClean="0">
                <a:latin typeface="HGP創英角ｺﾞｼｯｸUB" pitchFamily="50" charset="-128"/>
                <a:ea typeface="HGP創英角ｺﾞｼｯｸUB" pitchFamily="50" charset="-128"/>
              </a:rPr>
              <a:t>prototype </a:t>
            </a:r>
            <a:r>
              <a:rPr lang="ja-JP" altLang="en-US" sz="1800" kern="0" dirty="0">
                <a:latin typeface="HGP創英角ｺﾞｼｯｸUB" pitchFamily="50" charset="-128"/>
                <a:ea typeface="HGP創英角ｺﾞｼｯｸUB" pitchFamily="50" charset="-128"/>
              </a:rPr>
              <a:t>・・ 利用されるたびにインスタンス化される</a:t>
            </a:r>
          </a:p>
          <a:p>
            <a:pPr lvl="1" indent="-342900" eaLnBrk="1" hangingPunct="1">
              <a:buFont typeface="Wingdings" panose="05000000000000000000" pitchFamily="2" charset="2"/>
              <a:buChar char="l"/>
            </a:pPr>
            <a:r>
              <a:rPr lang="en-US" altLang="ja-JP" sz="1800" kern="0" dirty="0" smtClean="0">
                <a:latin typeface="HGP創英角ｺﾞｼｯｸUB" pitchFamily="50" charset="-128"/>
                <a:ea typeface="HGP創英角ｺﾞｼｯｸUB" pitchFamily="50" charset="-128"/>
              </a:rPr>
              <a:t>session </a:t>
            </a:r>
            <a:r>
              <a:rPr lang="ja-JP" altLang="en-US" sz="1800" kern="0" dirty="0">
                <a:latin typeface="HGP創英角ｺﾞｼｯｸUB" pitchFamily="50" charset="-128"/>
                <a:ea typeface="HGP創英角ｺﾞｼｯｸUB" pitchFamily="50" charset="-128"/>
              </a:rPr>
              <a:t>・・・・ </a:t>
            </a:r>
            <a:r>
              <a:rPr lang="en-US" altLang="ja-JP" sz="1800" kern="0" dirty="0">
                <a:latin typeface="HGP創英角ｺﾞｼｯｸUB" pitchFamily="50" charset="-128"/>
                <a:ea typeface="HGP創英角ｺﾞｼｯｸUB" pitchFamily="50" charset="-128"/>
              </a:rPr>
              <a:t>Servlet </a:t>
            </a:r>
            <a:r>
              <a:rPr lang="ja-JP" altLang="en-US" sz="1800" kern="0" dirty="0">
                <a:latin typeface="HGP創英角ｺﾞｼｯｸUB" pitchFamily="50" charset="-128"/>
                <a:ea typeface="HGP創英角ｺﾞｼｯｸUB" pitchFamily="50" charset="-128"/>
              </a:rPr>
              <a:t>の場合、</a:t>
            </a:r>
            <a:r>
              <a:rPr lang="en-US" altLang="ja-JP" sz="1800" kern="0" dirty="0">
                <a:latin typeface="HGP創英角ｺﾞｼｯｸUB" pitchFamily="50" charset="-128"/>
                <a:ea typeface="HGP創英角ｺﾞｼｯｸUB" pitchFamily="50" charset="-128"/>
              </a:rPr>
              <a:t>Session</a:t>
            </a:r>
            <a:r>
              <a:rPr lang="ja-JP" altLang="en-US" sz="1800" kern="0" dirty="0">
                <a:latin typeface="HGP創英角ｺﾞｼｯｸUB" pitchFamily="50" charset="-128"/>
                <a:ea typeface="HGP創英角ｺﾞｼｯｸUB" pitchFamily="50" charset="-128"/>
              </a:rPr>
              <a:t>スコープの間インスタンス化される</a:t>
            </a:r>
          </a:p>
          <a:p>
            <a:pPr lvl="1" indent="-342900" eaLnBrk="1" hangingPunct="1">
              <a:buFont typeface="Wingdings" panose="05000000000000000000" pitchFamily="2" charset="2"/>
              <a:buChar char="l"/>
            </a:pPr>
            <a:r>
              <a:rPr lang="en-US" altLang="ja-JP" sz="1800" kern="0" dirty="0" smtClean="0">
                <a:latin typeface="HGP創英角ｺﾞｼｯｸUB" pitchFamily="50" charset="-128"/>
                <a:ea typeface="HGP創英角ｺﾞｼｯｸUB" pitchFamily="50" charset="-128"/>
              </a:rPr>
              <a:t>request </a:t>
            </a:r>
            <a:r>
              <a:rPr lang="ja-JP" altLang="en-US" sz="1800" kern="0" dirty="0">
                <a:latin typeface="HGP創英角ｺﾞｼｯｸUB" pitchFamily="50" charset="-128"/>
                <a:ea typeface="HGP創英角ｺﾞｼｯｸUB" pitchFamily="50" charset="-128"/>
              </a:rPr>
              <a:t>・・・・ </a:t>
            </a:r>
            <a:r>
              <a:rPr lang="en-US" altLang="ja-JP" sz="1800" kern="0" dirty="0">
                <a:latin typeface="HGP創英角ｺﾞｼｯｸUB" pitchFamily="50" charset="-128"/>
                <a:ea typeface="HGP創英角ｺﾞｼｯｸUB" pitchFamily="50" charset="-128"/>
              </a:rPr>
              <a:t>Servlet </a:t>
            </a:r>
            <a:r>
              <a:rPr lang="ja-JP" altLang="en-US" sz="1800" kern="0" dirty="0">
                <a:latin typeface="HGP創英角ｺﾞｼｯｸUB" pitchFamily="50" charset="-128"/>
                <a:ea typeface="HGP創英角ｺﾞｼｯｸUB" pitchFamily="50" charset="-128"/>
              </a:rPr>
              <a:t>の場合、</a:t>
            </a:r>
            <a:r>
              <a:rPr lang="en-US" altLang="ja-JP" sz="1800" kern="0" dirty="0">
                <a:latin typeface="HGP創英角ｺﾞｼｯｸUB" pitchFamily="50" charset="-128"/>
                <a:ea typeface="HGP創英角ｺﾞｼｯｸUB" pitchFamily="50" charset="-128"/>
              </a:rPr>
              <a:t>Request</a:t>
            </a:r>
            <a:r>
              <a:rPr lang="ja-JP" altLang="en-US" sz="1800" kern="0" dirty="0">
                <a:latin typeface="HGP創英角ｺﾞｼｯｸUB" pitchFamily="50" charset="-128"/>
                <a:ea typeface="HGP創英角ｺﾞｼｯｸUB" pitchFamily="50" charset="-128"/>
              </a:rPr>
              <a:t>スコープの間インスタンス化される</a:t>
            </a:r>
          </a:p>
          <a:p>
            <a:pPr eaLnBrk="1" hangingPunct="1">
              <a:buFont typeface="Wingdings" panose="05000000000000000000" pitchFamily="2" charset="2"/>
              <a:buChar char="u"/>
            </a:pPr>
            <a:endParaRPr lang="ja-JP" altLang="en-US" sz="16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a:latin typeface="HGP創英角ｺﾞｼｯｸUB" pitchFamily="50" charset="-128"/>
                <a:ea typeface="HGP創英角ｺﾞｼｯｸUB" pitchFamily="50" charset="-128"/>
              </a:rPr>
              <a:t>複数のクライントからの同時アクセスにおける振る舞いの違いに</a:t>
            </a:r>
            <a:r>
              <a:rPr lang="ja-JP" altLang="en-US" sz="2400" kern="0" dirty="0" smtClean="0">
                <a:latin typeface="HGP創英角ｺﾞｼｯｸUB" pitchFamily="50" charset="-128"/>
                <a:ea typeface="HGP創英角ｺﾞｼｯｸUB" pitchFamily="50" charset="-128"/>
              </a:rPr>
              <a:t>注意すること</a:t>
            </a:r>
            <a:endParaRPr lang="ja-JP" altLang="en-US" sz="24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ja-JP" altLang="en-US" sz="16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2400" kern="0" dirty="0">
                <a:latin typeface="HGP創英角ｺﾞｼｯｸUB" pitchFamily="50" charset="-128"/>
                <a:ea typeface="HGP創英角ｺﾞｼｯｸUB" pitchFamily="50" charset="-128"/>
              </a:rPr>
              <a:t>@</a:t>
            </a:r>
            <a:r>
              <a:rPr lang="en-US" altLang="ja-JP" sz="2400" kern="0" dirty="0" smtClean="0">
                <a:latin typeface="HGP創英角ｺﾞｼｯｸUB" pitchFamily="50" charset="-128"/>
                <a:ea typeface="HGP創英角ｺﾞｼｯｸUB" pitchFamily="50" charset="-128"/>
              </a:rPr>
              <a:t>Controller</a:t>
            </a:r>
            <a:r>
              <a:rPr lang="ja-JP" altLang="en-US" sz="2400" kern="0" dirty="0" err="1" smtClean="0">
                <a:latin typeface="HGP創英角ｺﾞｼｯｸUB" pitchFamily="50" charset="-128"/>
                <a:ea typeface="HGP創英角ｺﾞｼｯｸUB" pitchFamily="50" charset="-128"/>
              </a:rPr>
              <a:t>、</a:t>
            </a:r>
            <a:r>
              <a:rPr lang="en-US" altLang="ja-JP" sz="2400" kern="0" dirty="0" smtClean="0">
                <a:latin typeface="HGP創英角ｺﾞｼｯｸUB" pitchFamily="50" charset="-128"/>
                <a:ea typeface="HGP創英角ｺﾞｼｯｸUB" pitchFamily="50" charset="-128"/>
              </a:rPr>
              <a:t>@Service</a:t>
            </a:r>
            <a:r>
              <a:rPr lang="ja-JP" altLang="en-US" sz="2400" kern="0" dirty="0" err="1" smtClean="0">
                <a:latin typeface="HGP創英角ｺﾞｼｯｸUB" pitchFamily="50" charset="-128"/>
                <a:ea typeface="HGP創英角ｺﾞｼｯｸUB" pitchFamily="50" charset="-128"/>
              </a:rPr>
              <a:t>、</a:t>
            </a:r>
            <a:r>
              <a:rPr lang="en-US" altLang="ja-JP" sz="2400" kern="0" dirty="0" smtClean="0">
                <a:latin typeface="HGP創英角ｺﾞｼｯｸUB" pitchFamily="50" charset="-128"/>
                <a:ea typeface="HGP創英角ｺﾞｼｯｸUB" pitchFamily="50" charset="-128"/>
              </a:rPr>
              <a:t>@Repository</a:t>
            </a:r>
            <a:r>
              <a:rPr lang="ja-JP" altLang="en-US" sz="2400" kern="0" dirty="0" err="1" smtClean="0">
                <a:latin typeface="HGP創英角ｺﾞｼｯｸUB" pitchFamily="50" charset="-128"/>
                <a:ea typeface="HGP創英角ｺﾞｼｯｸUB" pitchFamily="50" charset="-128"/>
              </a:rPr>
              <a:t>、</a:t>
            </a:r>
            <a:r>
              <a:rPr lang="en-US" altLang="ja-JP" sz="2400" kern="0" dirty="0" smtClean="0">
                <a:latin typeface="HGP創英角ｺﾞｼｯｸUB" pitchFamily="50" charset="-128"/>
                <a:ea typeface="HGP創英角ｺﾞｼｯｸUB" pitchFamily="50" charset="-128"/>
              </a:rPr>
              <a:t>@Component</a:t>
            </a:r>
            <a:r>
              <a:rPr lang="ja-JP" altLang="en-US" sz="2400" kern="0" dirty="0" smtClean="0">
                <a:latin typeface="HGP創英角ｺﾞｼｯｸUB" pitchFamily="50" charset="-128"/>
                <a:ea typeface="HGP創英角ｺﾞｼｯｸUB" pitchFamily="50" charset="-128"/>
              </a:rPr>
              <a:t> アノテーションの デフォルトは 「</a:t>
            </a:r>
            <a:r>
              <a:rPr lang="en-US" altLang="ja-JP" sz="2400" kern="0" dirty="0" smtClean="0">
                <a:solidFill>
                  <a:srgbClr val="C00000"/>
                </a:solidFill>
                <a:latin typeface="HGP創英角ｺﾞｼｯｸUB" pitchFamily="50" charset="-128"/>
                <a:ea typeface="HGP創英角ｺﾞｼｯｸUB" pitchFamily="50" charset="-128"/>
              </a:rPr>
              <a:t>singleton</a:t>
            </a:r>
            <a:r>
              <a:rPr lang="ja-JP" altLang="en-US" sz="2400" kern="0" dirty="0" smtClean="0">
                <a:latin typeface="HGP創英角ｺﾞｼｯｸUB" pitchFamily="50" charset="-128"/>
                <a:ea typeface="HGP創英角ｺﾞｼｯｸUB" pitchFamily="50" charset="-128"/>
              </a:rPr>
              <a:t>」 である。</a:t>
            </a:r>
            <a:r>
              <a:rPr lang="en-US" altLang="ja-JP" sz="2400" kern="0" dirty="0" smtClean="0">
                <a:latin typeface="HGP創英角ｺﾞｼｯｸUB" pitchFamily="50" charset="-128"/>
                <a:ea typeface="HGP創英角ｺﾞｼｯｸUB" pitchFamily="50" charset="-128"/>
              </a:rPr>
              <a:t/>
            </a:r>
            <a:br>
              <a:rPr lang="en-US" altLang="ja-JP" sz="2400" kern="0" dirty="0" smtClean="0">
                <a:latin typeface="HGP創英角ｺﾞｼｯｸUB" pitchFamily="50" charset="-128"/>
                <a:ea typeface="HGP創英角ｺﾞｼｯｸUB" pitchFamily="50" charset="-128"/>
              </a:rPr>
            </a:br>
            <a:r>
              <a:rPr lang="ja-JP" altLang="en-US" sz="2400" kern="0" dirty="0" smtClean="0">
                <a:latin typeface="HGP創英角ｺﾞｼｯｸUB" pitchFamily="50" charset="-128"/>
                <a:ea typeface="HGP創英角ｺﾞｼｯｸUB" pitchFamily="50" charset="-128"/>
              </a:rPr>
              <a:t>このため、ステートレス</a:t>
            </a:r>
            <a:r>
              <a:rPr lang="ja-JP" altLang="en-US" sz="2400" kern="0" dirty="0">
                <a:latin typeface="HGP創英角ｺﾞｼｯｸUB" pitchFamily="50" charset="-128"/>
                <a:ea typeface="HGP創英角ｺﾞｼｯｸUB" pitchFamily="50" charset="-128"/>
              </a:rPr>
              <a:t>な設計でなければ競合問題が発生</a:t>
            </a:r>
            <a:r>
              <a:rPr lang="ja-JP" altLang="en-US" sz="2400" kern="0" dirty="0" smtClean="0">
                <a:latin typeface="HGP創英角ｺﾞｼｯｸUB" pitchFamily="50" charset="-128"/>
                <a:ea typeface="HGP創英角ｺﾞｼｯｸUB" pitchFamily="50" charset="-128"/>
              </a:rPr>
              <a:t>する可能性もある！</a:t>
            </a:r>
            <a:endParaRPr lang="ja-JP" altLang="en-US" sz="2400" kern="0" dirty="0">
              <a:latin typeface="HGP創英角ｺﾞｼｯｸUB" pitchFamily="50" charset="-128"/>
              <a:ea typeface="HGP創英角ｺﾞｼｯｸUB" pitchFamily="50" charset="-128"/>
            </a:endParaRPr>
          </a:p>
          <a:p>
            <a:pPr marL="0" indent="0" eaLnBrk="1" hangingPunct="1">
              <a:buNone/>
            </a:pPr>
            <a:endParaRPr lang="en-US" altLang="ja-JP" sz="2400" kern="0" dirty="0">
              <a:latin typeface="HGP創英角ｺﾞｼｯｸUB" pitchFamily="50" charset="-128"/>
              <a:ea typeface="HGP創英角ｺﾞｼｯｸUB" pitchFamily="50" charset="-128"/>
            </a:endParaRPr>
          </a:p>
        </p:txBody>
      </p:sp>
      <p:sp>
        <p:nvSpPr>
          <p:cNvPr id="9" name="正方形/長方形 8"/>
          <p:cNvSpPr/>
          <p:nvPr/>
        </p:nvSpPr>
        <p:spPr bwMode="auto">
          <a:xfrm>
            <a:off x="4524692" y="5411570"/>
            <a:ext cx="4289824" cy="46805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詳細は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第２章 </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P61</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を参照</a:t>
            </a:r>
          </a:p>
        </p:txBody>
      </p:sp>
    </p:spTree>
    <p:extLst>
      <p:ext uri="{BB962C8B-B14F-4D97-AF65-F5344CB8AC3E}">
        <p14:creationId xmlns:p14="http://schemas.microsoft.com/office/powerpoint/2010/main" val="3035871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スコープ </a:t>
            </a:r>
            <a:r>
              <a:rPr lang="en-US" altLang="ja-JP" sz="3600" dirty="0" smtClean="0">
                <a:latin typeface="HGP創英角ｺﾞｼｯｸUB" pitchFamily="50" charset="-128"/>
                <a:ea typeface="HGP創英角ｺﾞｼｯｸUB" pitchFamily="50" charset="-128"/>
              </a:rPr>
              <a:t>2/2</a:t>
            </a:r>
            <a:endParaRPr lang="ja-JP" altLang="en-US" sz="3600" dirty="0">
              <a:latin typeface="HGP創英角ｺﾞｼｯｸUB" pitchFamily="50" charset="-128"/>
              <a:ea typeface="HGP創英角ｺﾞｼｯｸUB" pitchFamily="50" charset="-128"/>
            </a:endParaRPr>
          </a:p>
        </p:txBody>
      </p:sp>
      <p:sp>
        <p:nvSpPr>
          <p:cNvPr id="8" name="Rectangle 3"/>
          <p:cNvSpPr txBox="1">
            <a:spLocks noChangeArrowheads="1"/>
          </p:cNvSpPr>
          <p:nvPr/>
        </p:nvSpPr>
        <p:spPr bwMode="auto">
          <a:xfrm>
            <a:off x="306809" y="836712"/>
            <a:ext cx="847231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a:latin typeface="HGP創英角ｺﾞｼｯｸUB" pitchFamily="50" charset="-128"/>
                <a:ea typeface="HGP創英角ｺﾞｼｯｸUB" pitchFamily="50" charset="-128"/>
              </a:rPr>
              <a:t>singleton </a:t>
            </a:r>
            <a:r>
              <a:rPr lang="ja-JP" altLang="en-US" sz="2400" kern="0" dirty="0" smtClean="0">
                <a:latin typeface="HGP創英角ｺﾞｼｯｸUB" pitchFamily="50" charset="-128"/>
                <a:ea typeface="HGP創英角ｺﾞｼｯｸUB" pitchFamily="50" charset="-128"/>
              </a:rPr>
              <a:t>スコープのオブジェクトがＤＩコンテナに登録され、</a:t>
            </a:r>
            <a:r>
              <a:rPr lang="en-US" altLang="ja-JP" sz="2400" kern="0" dirty="0" smtClean="0">
                <a:latin typeface="HGP創英角ｺﾞｼｯｸUB" pitchFamily="50" charset="-128"/>
                <a:ea typeface="HGP創英角ｺﾞｼｯｸUB" pitchFamily="50" charset="-128"/>
              </a:rPr>
              <a:t>@</a:t>
            </a:r>
            <a:r>
              <a:rPr lang="en-US" altLang="ja-JP" sz="2400" kern="0" dirty="0" err="1" smtClean="0">
                <a:latin typeface="HGP創英角ｺﾞｼｯｸUB" pitchFamily="50" charset="-128"/>
                <a:ea typeface="HGP創英角ｺﾞｼｯｸUB" pitchFamily="50" charset="-128"/>
              </a:rPr>
              <a:t>Autowired</a:t>
            </a:r>
            <a:r>
              <a:rPr lang="ja-JP" altLang="en-US" sz="2400" kern="0" dirty="0" smtClean="0">
                <a:latin typeface="HGP創英角ｺﾞｼｯｸUB" pitchFamily="50" charset="-128"/>
                <a:ea typeface="HGP創英角ｺﾞｼｯｸUB" pitchFamily="50" charset="-128"/>
              </a:rPr>
              <a:t>によるインジェクションが行われるタイミングは、プログラム起動時、すなわち、</a:t>
            </a:r>
            <a:r>
              <a:rPr lang="en-US" altLang="ja-JP" sz="2400" kern="0" dirty="0" smtClean="0">
                <a:latin typeface="HGP創英角ｺﾞｼｯｸUB" pitchFamily="50" charset="-128"/>
                <a:ea typeface="HGP創英角ｺﾞｼｯｸUB" pitchFamily="50" charset="-128"/>
              </a:rPr>
              <a:t>Tomcat</a:t>
            </a:r>
            <a:r>
              <a:rPr lang="ja-JP" altLang="en-US" sz="2400" kern="0" dirty="0" smtClean="0">
                <a:latin typeface="HGP創英角ｺﾞｼｯｸUB" pitchFamily="50" charset="-128"/>
                <a:ea typeface="HGP創英角ｺﾞｼｯｸUB" pitchFamily="50" charset="-128"/>
              </a:rPr>
              <a:t>の場合は、</a:t>
            </a:r>
            <a:r>
              <a:rPr lang="en-US" altLang="ja-JP" sz="2400" kern="0" dirty="0" smtClean="0">
                <a:latin typeface="HGP創英角ｺﾞｼｯｸUB" pitchFamily="50" charset="-128"/>
                <a:ea typeface="HGP創英角ｺﾞｼｯｸUB" pitchFamily="50" charset="-128"/>
              </a:rPr>
              <a:t>Tomcat</a:t>
            </a:r>
            <a:r>
              <a:rPr lang="ja-JP" altLang="en-US" sz="2400" kern="0" dirty="0" smtClean="0">
                <a:latin typeface="HGP創英角ｺﾞｼｯｸUB" pitchFamily="50" charset="-128"/>
                <a:ea typeface="HGP創英角ｺﾞｼｯｸUB" pitchFamily="50" charset="-128"/>
              </a:rPr>
              <a:t>を起動したタイミングで</a:t>
            </a:r>
            <a:r>
              <a:rPr lang="ja-JP" altLang="en-US" sz="2400" kern="0" dirty="0">
                <a:latin typeface="HGP創英角ｺﾞｼｯｸUB" pitchFamily="50" charset="-128"/>
                <a:ea typeface="HGP創英角ｺﾞｼｯｸUB" pitchFamily="50" charset="-128"/>
              </a:rPr>
              <a:t>ある</a:t>
            </a:r>
            <a:r>
              <a:rPr lang="ja-JP" altLang="en-US" sz="2400" kern="0" dirty="0" smtClean="0">
                <a:latin typeface="HGP創英角ｺﾞｼｯｸUB" pitchFamily="50" charset="-128"/>
                <a:ea typeface="HGP創英角ｺﾞｼｯｸUB" pitchFamily="50" charset="-128"/>
              </a:rPr>
              <a:t>。</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これに対し、</a:t>
            </a:r>
            <a:r>
              <a:rPr lang="en-US" altLang="ja-JP" sz="2400" kern="0" dirty="0" smtClean="0">
                <a:latin typeface="HGP創英角ｺﾞｼｯｸUB" pitchFamily="50" charset="-128"/>
                <a:ea typeface="HGP創英角ｺﾞｼｯｸUB" pitchFamily="50" charset="-128"/>
              </a:rPr>
              <a:t>Session</a:t>
            </a:r>
            <a:r>
              <a:rPr lang="ja-JP" altLang="en-US" sz="2400" kern="0" dirty="0" smtClean="0">
                <a:latin typeface="HGP創英角ｺﾞｼｯｸUB" pitchFamily="50" charset="-128"/>
                <a:ea typeface="HGP創英角ｺﾞｼｯｸUB" pitchFamily="50" charset="-128"/>
              </a:rPr>
              <a:t>や</a:t>
            </a:r>
            <a:r>
              <a:rPr lang="en-US" altLang="ja-JP" sz="2400" kern="0" dirty="0" smtClean="0">
                <a:latin typeface="HGP創英角ｺﾞｼｯｸUB" pitchFamily="50" charset="-128"/>
                <a:ea typeface="HGP創英角ｺﾞｼｯｸUB" pitchFamily="50" charset="-128"/>
              </a:rPr>
              <a:t>Request</a:t>
            </a:r>
            <a:r>
              <a:rPr lang="ja-JP" altLang="en-US" sz="2400" kern="0" dirty="0" smtClean="0">
                <a:latin typeface="HGP創英角ｺﾞｼｯｸUB" pitchFamily="50" charset="-128"/>
                <a:ea typeface="HGP創英角ｺﾞｼｯｸUB" pitchFamily="50" charset="-128"/>
              </a:rPr>
              <a:t> 等のスコープを持つオブジェクトは、プログラム起動時には生成されておらず、該当するアクセスが発生したタイミングで、オブジェクトが生成されＤＩコンテナに格納される。</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この</a:t>
            </a:r>
            <a:r>
              <a:rPr lang="ja-JP" altLang="en-US" sz="2400" kern="0" dirty="0">
                <a:latin typeface="HGP創英角ｺﾞｼｯｸUB" pitchFamily="50" charset="-128"/>
                <a:ea typeface="HGP創英角ｺﾞｼｯｸUB" pitchFamily="50" charset="-128"/>
              </a:rPr>
              <a:t>様</a:t>
            </a:r>
            <a:r>
              <a:rPr lang="ja-JP" altLang="en-US" sz="2400" kern="0" dirty="0" smtClean="0">
                <a:latin typeface="HGP創英角ｺﾞｼｯｸUB" pitchFamily="50" charset="-128"/>
                <a:ea typeface="HGP創英角ｺﾞｼｯｸUB" pitchFamily="50" charset="-128"/>
              </a:rPr>
              <a:t>に、スコープによりオブジェクトのライフサイクルが異なるため注意が必要である。つまり、</a:t>
            </a:r>
            <a:r>
              <a:rPr lang="en-US" altLang="ja-JP" sz="2400" kern="0" dirty="0">
                <a:latin typeface="HGP創英角ｺﾞｼｯｸUB" pitchFamily="50" charset="-128"/>
                <a:ea typeface="HGP創英角ｺﾞｼｯｸUB" pitchFamily="50" charset="-128"/>
              </a:rPr>
              <a:t> singleton </a:t>
            </a:r>
            <a:r>
              <a:rPr lang="ja-JP" altLang="en-US" sz="2400" kern="0" dirty="0" smtClean="0">
                <a:latin typeface="HGP創英角ｺﾞｼｯｸUB" pitchFamily="50" charset="-128"/>
                <a:ea typeface="HGP創英角ｺﾞｼｯｸUB" pitchFamily="50" charset="-128"/>
              </a:rPr>
              <a:t>スコープのオブジェクトに、</a:t>
            </a:r>
            <a:r>
              <a:rPr lang="en-US" altLang="ja-JP" sz="2400" kern="0" dirty="0" smtClean="0">
                <a:latin typeface="HGP創英角ｺﾞｼｯｸUB" pitchFamily="50" charset="-128"/>
                <a:ea typeface="HGP創英角ｺﾞｼｯｸUB" pitchFamily="50" charset="-128"/>
              </a:rPr>
              <a:t>Session</a:t>
            </a:r>
            <a:r>
              <a:rPr lang="ja-JP" altLang="en-US" sz="2400" kern="0" dirty="0" smtClean="0">
                <a:latin typeface="HGP創英角ｺﾞｼｯｸUB" pitchFamily="50" charset="-128"/>
                <a:ea typeface="HGP創英角ｺﾞｼｯｸUB" pitchFamily="50" charset="-128"/>
              </a:rPr>
              <a:t>や</a:t>
            </a:r>
            <a:r>
              <a:rPr lang="en-US" altLang="ja-JP" sz="2400" kern="0" dirty="0" smtClean="0">
                <a:latin typeface="HGP創英角ｺﾞｼｯｸUB" pitchFamily="50" charset="-128"/>
                <a:ea typeface="HGP創英角ｺﾞｼｯｸUB" pitchFamily="50" charset="-128"/>
              </a:rPr>
              <a:t>Request</a:t>
            </a:r>
            <a:r>
              <a:rPr lang="ja-JP" altLang="en-US" sz="2400" kern="0" dirty="0" smtClean="0">
                <a:latin typeface="HGP創英角ｺﾞｼｯｸUB" pitchFamily="50" charset="-128"/>
                <a:ea typeface="HGP創英角ｺﾞｼｯｸUB" pitchFamily="50" charset="-128"/>
              </a:rPr>
              <a:t>スコープのオブジェクトを</a:t>
            </a:r>
            <a:r>
              <a:rPr lang="en-US" altLang="ja-JP" sz="2400" kern="0" dirty="0" smtClean="0">
                <a:latin typeface="HGP創英角ｺﾞｼｯｸUB" pitchFamily="50" charset="-128"/>
                <a:ea typeface="HGP創英角ｺﾞｼｯｸUB" pitchFamily="50" charset="-128"/>
              </a:rPr>
              <a:t>@</a:t>
            </a:r>
            <a:r>
              <a:rPr lang="en-US" altLang="ja-JP" sz="2400" kern="0" dirty="0" err="1" smtClean="0">
                <a:latin typeface="HGP創英角ｺﾞｼｯｸUB" pitchFamily="50" charset="-128"/>
                <a:ea typeface="HGP創英角ｺﾞｼｯｸUB" pitchFamily="50" charset="-128"/>
              </a:rPr>
              <a:t>Autowired</a:t>
            </a:r>
            <a:r>
              <a:rPr lang="ja-JP" altLang="en-US" sz="2400" kern="0" dirty="0" smtClean="0">
                <a:latin typeface="HGP創英角ｺﾞｼｯｸUB" pitchFamily="50" charset="-128"/>
                <a:ea typeface="HGP創英角ｺﾞｼｯｸUB" pitchFamily="50" charset="-128"/>
              </a:rPr>
              <a:t>すると、</a:t>
            </a:r>
            <a:r>
              <a:rPr lang="en-US" altLang="ja-JP" sz="2400" kern="0" dirty="0" smtClean="0">
                <a:latin typeface="HGP創英角ｺﾞｼｯｸUB" pitchFamily="50" charset="-128"/>
                <a:ea typeface="HGP創英角ｺﾞｼｯｸUB" pitchFamily="50" charset="-128"/>
              </a:rPr>
              <a:t>Tomcat</a:t>
            </a:r>
            <a:r>
              <a:rPr lang="ja-JP" altLang="en-US" sz="2400" kern="0" dirty="0" smtClean="0">
                <a:latin typeface="HGP創英角ｺﾞｼｯｸUB" pitchFamily="50" charset="-128"/>
                <a:ea typeface="HGP創英角ｺﾞｼｯｸUB" pitchFamily="50" charset="-128"/>
              </a:rPr>
              <a:t>起動時にインジェクションエラーが発生する。</a:t>
            </a:r>
            <a:endParaRPr lang="en-US" altLang="ja-JP" sz="24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01441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34</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6600" dirty="0" smtClean="0">
                <a:solidFill>
                  <a:srgbClr val="FFC000"/>
                </a:solidFill>
                <a:latin typeface="HGP創英角ｺﾞｼｯｸUB" panose="020B0900000000000000" pitchFamily="50" charset="-128"/>
                <a:ea typeface="HGP創英角ｺﾞｼｯｸUB" panose="020B0900000000000000" pitchFamily="50" charset="-128"/>
              </a:rPr>
              <a:t>Ｓｐｒｉｎｇ ＪＤＢＣ</a:t>
            </a:r>
            <a:endParaRPr lang="en-US" altLang="ja-JP" sz="6600" dirty="0" smtClean="0">
              <a:solidFill>
                <a:srgbClr val="FFC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1797026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Ｓｐｒｉｎｇ ＪＤＢＣとは</a:t>
            </a:r>
            <a:endParaRPr lang="en-US" altLang="ja-JP"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95289" y="980728"/>
            <a:ext cx="8353425"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ＪＤＢＣ</a:t>
            </a:r>
            <a:r>
              <a:rPr lang="en-US" altLang="ja-JP" sz="2400" kern="0" dirty="0" smtClean="0">
                <a:latin typeface="HGP創英角ｺﾞｼｯｸUB" pitchFamily="50" charset="-128"/>
                <a:ea typeface="HGP創英角ｺﾞｼｯｸUB" pitchFamily="50" charset="-128"/>
              </a:rPr>
              <a:t>(Java</a:t>
            </a:r>
            <a:r>
              <a:rPr lang="ja-JP" altLang="en-US" sz="2400" kern="0" dirty="0" smtClean="0">
                <a:latin typeface="HGP創英角ｺﾞｼｯｸUB" pitchFamily="50" charset="-128"/>
                <a:ea typeface="HGP創英角ｺﾞｼｯｸUB" pitchFamily="50" charset="-128"/>
              </a:rPr>
              <a:t> </a:t>
            </a:r>
            <a:r>
              <a:rPr lang="en-US" altLang="ja-JP" sz="2400" kern="0" dirty="0" smtClean="0">
                <a:latin typeface="HGP創英角ｺﾞｼｯｸUB" pitchFamily="50" charset="-128"/>
                <a:ea typeface="HGP創英角ｺﾞｼｯｸUB" pitchFamily="50" charset="-128"/>
              </a:rPr>
              <a:t>Data</a:t>
            </a:r>
            <a:r>
              <a:rPr lang="ja-JP" altLang="en-US" sz="2400" kern="0" dirty="0" smtClean="0">
                <a:latin typeface="HGP創英角ｺﾞｼｯｸUB" pitchFamily="50" charset="-128"/>
                <a:ea typeface="HGP創英角ｺﾞｼｯｸUB" pitchFamily="50" charset="-128"/>
              </a:rPr>
              <a:t> </a:t>
            </a:r>
            <a:r>
              <a:rPr lang="en-US" altLang="ja-JP" sz="2400" kern="0" dirty="0" smtClean="0">
                <a:latin typeface="HGP創英角ｺﾞｼｯｸUB" pitchFamily="50" charset="-128"/>
                <a:ea typeface="HGP創英角ｺﾞｼｯｸUB" pitchFamily="50" charset="-128"/>
              </a:rPr>
              <a:t>Base</a:t>
            </a:r>
            <a:r>
              <a:rPr lang="ja-JP" altLang="en-US" sz="2400" kern="0" dirty="0" smtClean="0">
                <a:latin typeface="HGP創英角ｺﾞｼｯｸUB" pitchFamily="50" charset="-128"/>
                <a:ea typeface="HGP創英角ｺﾞｼｯｸUB" pitchFamily="50" charset="-128"/>
              </a:rPr>
              <a:t> </a:t>
            </a:r>
            <a:r>
              <a:rPr lang="en-US" altLang="ja-JP" sz="2400" kern="0" dirty="0">
                <a:latin typeface="HGP創英角ｺﾞｼｯｸUB" pitchFamily="50" charset="-128"/>
                <a:ea typeface="HGP創英角ｺﾞｼｯｸUB" pitchFamily="50" charset="-128"/>
              </a:rPr>
              <a:t>C</a:t>
            </a:r>
            <a:r>
              <a:rPr lang="en-US" altLang="ja-JP" sz="2400" kern="0" dirty="0" smtClean="0">
                <a:latin typeface="HGP創英角ｺﾞｼｯｸUB" pitchFamily="50" charset="-128"/>
                <a:ea typeface="HGP創英角ｺﾞｼｯｸUB" pitchFamily="50" charset="-128"/>
              </a:rPr>
              <a:t>onnectivity)</a:t>
            </a:r>
            <a:r>
              <a:rPr lang="ja-JP" altLang="en-US" sz="2400" kern="0" dirty="0" smtClean="0">
                <a:latin typeface="HGP創英角ｺﾞｼｯｸUB" pitchFamily="50" charset="-128"/>
                <a:ea typeface="HGP創英角ｺﾞｼｯｸUB" pitchFamily="50" charset="-128"/>
              </a:rPr>
              <a:t>を </a:t>
            </a:r>
            <a:r>
              <a:rPr lang="en-US" altLang="ja-JP" sz="2400" kern="0" dirty="0" smtClean="0">
                <a:latin typeface="HGP創英角ｺﾞｼｯｸUB" pitchFamily="50" charset="-128"/>
                <a:ea typeface="HGP創英角ｺﾞｼｯｸUB" pitchFamily="50" charset="-128"/>
              </a:rPr>
              <a:t>Spring</a:t>
            </a:r>
            <a:r>
              <a:rPr lang="ja-JP" altLang="en-US" sz="2400" kern="0" dirty="0" smtClean="0">
                <a:latin typeface="HGP創英角ｺﾞｼｯｸUB" pitchFamily="50" charset="-128"/>
                <a:ea typeface="HGP創英角ｺﾞｼｯｸUB" pitchFamily="50" charset="-128"/>
              </a:rPr>
              <a:t> </a:t>
            </a:r>
            <a:r>
              <a:rPr lang="en-US" altLang="ja-JP" sz="2400" kern="0" dirty="0" smtClean="0">
                <a:latin typeface="HGP創英角ｺﾞｼｯｸUB" pitchFamily="50" charset="-128"/>
                <a:ea typeface="HGP創英角ｺﾞｼｯｸUB" pitchFamily="50" charset="-128"/>
              </a:rPr>
              <a:t>Framework</a:t>
            </a:r>
            <a:r>
              <a:rPr lang="ja-JP" altLang="en-US" sz="2400" kern="0" dirty="0" smtClean="0">
                <a:latin typeface="HGP創英角ｺﾞｼｯｸUB" pitchFamily="50" charset="-128"/>
                <a:ea typeface="HGP創英角ｺﾞｼｯｸUB" pitchFamily="50" charset="-128"/>
              </a:rPr>
              <a:t>で使いやすくオーバラップしたライブラリ。</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Ｓｐｒｉｎｇ</a:t>
            </a:r>
            <a:r>
              <a:rPr lang="ja-JP" altLang="en-US" sz="2400" kern="0" dirty="0">
                <a:latin typeface="HGP創英角ｺﾞｼｯｸUB" pitchFamily="50" charset="-128"/>
                <a:ea typeface="HGP創英角ｺﾞｼｯｸUB" pitchFamily="50" charset="-128"/>
              </a:rPr>
              <a:t>が用意する以下の機能を利用することに</a:t>
            </a:r>
            <a:r>
              <a:rPr lang="ja-JP" altLang="en-US" sz="2400" kern="0" dirty="0" smtClean="0">
                <a:latin typeface="HGP創英角ｺﾞｼｯｸUB" pitchFamily="50" charset="-128"/>
                <a:ea typeface="HGP創英角ｺﾞｼｯｸUB" pitchFamily="50" charset="-128"/>
              </a:rPr>
              <a:t>より、プレーンなＪＤＢＣを使う場合に比べて、シンプルなコードで実装することが可能となる。</a:t>
            </a:r>
            <a:endParaRPr lang="en-US" altLang="ja-JP" sz="24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ja-JP" altLang="en-US" sz="2000" kern="0" dirty="0" smtClean="0">
                <a:latin typeface="HGP創英角ｺﾞｼｯｸUB" pitchFamily="50" charset="-128"/>
                <a:ea typeface="HGP創英角ｺﾞｼｯｸUB" pitchFamily="50" charset="-128"/>
              </a:rPr>
              <a:t>データベースから取得したデータのドメインクラスへのマッピング</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ja-JP" altLang="en-US" sz="2000" kern="0" dirty="0" smtClean="0">
                <a:latin typeface="HGP創英角ｺﾞｼｯｸUB" pitchFamily="50" charset="-128"/>
                <a:ea typeface="HGP創英角ｺﾞｼｯｸUB" pitchFamily="50" charset="-128"/>
              </a:rPr>
              <a:t>ＳＱＬ発行時のプレースホルダ指定</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ja-JP" altLang="en-US" sz="2000" kern="0" dirty="0" smtClean="0">
                <a:latin typeface="HGP創英角ｺﾞｼｯｸUB" pitchFamily="50" charset="-128"/>
                <a:ea typeface="HGP創英角ｺﾞｼｯｸUB" pitchFamily="50" charset="-128"/>
              </a:rPr>
              <a:t>データアクセス時の例外処理</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ja-JP" altLang="en-US" sz="2000" kern="0" dirty="0" smtClean="0">
                <a:latin typeface="HGP創英角ｺﾞｼｯｸUB" pitchFamily="50" charset="-128"/>
                <a:ea typeface="HGP創英角ｺﾞｼｯｸUB" pitchFamily="50" charset="-128"/>
              </a:rPr>
              <a:t>トランザクション制御 </a:t>
            </a:r>
            <a:r>
              <a:rPr lang="ja-JP" altLang="en-US" sz="1400" kern="0" dirty="0" smtClean="0">
                <a:latin typeface="HGP創英角ｺﾞｼｯｸUB" pitchFamily="50" charset="-128"/>
                <a:ea typeface="HGP創英角ｺﾞｼｯｸUB" pitchFamily="50" charset="-128"/>
              </a:rPr>
              <a:t>（但し本研修では意識していない）</a:t>
            </a:r>
            <a:endParaRPr lang="en-US" altLang="ja-JP" kern="0" dirty="0" smtClean="0">
              <a:latin typeface="+mn-ea"/>
            </a:endParaRPr>
          </a:p>
        </p:txBody>
      </p:sp>
      <p:sp>
        <p:nvSpPr>
          <p:cNvPr id="25" name="正方形/長方形 24"/>
          <p:cNvSpPr/>
          <p:nvPr/>
        </p:nvSpPr>
        <p:spPr bwMode="auto">
          <a:xfrm>
            <a:off x="1619923" y="5445224"/>
            <a:ext cx="7128791"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Ｓｐｒｉｎｇ ＪＤＢＣの</a:t>
            </a:r>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 第４章 を参照のこと</a:t>
            </a:r>
            <a:endPar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707133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1600" dirty="0" smtClean="0">
                <a:latin typeface="HGP創英角ｺﾞｼｯｸUB" pitchFamily="50" charset="-128"/>
                <a:ea typeface="HGP創英角ｺﾞｼｯｸUB" pitchFamily="50" charset="-128"/>
              </a:rPr>
              <a:t>ちなみに・・  </a:t>
            </a:r>
            <a:r>
              <a:rPr lang="ja-JP" altLang="en-US" dirty="0" smtClean="0">
                <a:latin typeface="HGP創英角ｺﾞｼｯｸUB" pitchFamily="50" charset="-128"/>
                <a:ea typeface="HGP創英角ｺﾞｼｯｸUB" pitchFamily="50" charset="-128"/>
              </a:rPr>
              <a:t>Ｓｐｒｉｎｇ ＪＤＢＣ 以外の選択肢について</a:t>
            </a:r>
            <a:endParaRPr lang="en-US" altLang="ja-JP"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95288" y="980728"/>
            <a:ext cx="8353425"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データの永続化の手段として、必ず Ｓｐｒｉｎｇ ＪＤＢＣを使う必要があるということではない。</a:t>
            </a:r>
            <a:endParaRPr lang="en-US" altLang="ja-JP" sz="24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2400" kern="0" dirty="0" smtClean="0">
                <a:latin typeface="HGP創英角ｺﾞｼｯｸUB" pitchFamily="50" charset="-128"/>
                <a:ea typeface="HGP創英角ｺﾞｼｯｸUB" pitchFamily="50" charset="-128"/>
              </a:rPr>
              <a:t>Spring</a:t>
            </a:r>
            <a:r>
              <a:rPr lang="ja-JP" altLang="en-US" sz="2400" kern="0" dirty="0" smtClean="0">
                <a:latin typeface="HGP創英角ｺﾞｼｯｸUB" pitchFamily="50" charset="-128"/>
                <a:ea typeface="HGP創英角ｺﾞｼｯｸUB" pitchFamily="50" charset="-128"/>
              </a:rPr>
              <a:t>では、目的や機能に応じて、以下のライブラリを利用することも可能。</a:t>
            </a:r>
            <a:endParaRPr lang="en-US" altLang="ja-JP" sz="24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2000" kern="0" dirty="0" smtClean="0">
                <a:latin typeface="HGP創英角ｺﾞｼｯｸUB" pitchFamily="50" charset="-128"/>
                <a:ea typeface="HGP創英角ｺﾞｼｯｸUB" pitchFamily="50" charset="-128"/>
              </a:rPr>
              <a:t>Spring</a:t>
            </a:r>
            <a:r>
              <a:rPr lang="ja-JP" altLang="en-US" sz="2000" kern="0" dirty="0" smtClean="0">
                <a:latin typeface="HGP創英角ｺﾞｼｯｸUB" pitchFamily="50" charset="-128"/>
                <a:ea typeface="HGP創英角ｺﾞｼｯｸUB" pitchFamily="50" charset="-128"/>
              </a:rPr>
              <a:t> </a:t>
            </a:r>
            <a:r>
              <a:rPr lang="en-US" altLang="ja-JP" sz="2000" kern="0" dirty="0" smtClean="0">
                <a:latin typeface="HGP創英角ｺﾞｼｯｸUB" pitchFamily="50" charset="-128"/>
                <a:ea typeface="HGP創英角ｺﾞｼｯｸUB" pitchFamily="50" charset="-128"/>
              </a:rPr>
              <a:t>JDBC</a:t>
            </a:r>
          </a:p>
          <a:p>
            <a:pPr marL="914400" lvl="1" indent="-457200" eaLnBrk="1" hangingPunct="1">
              <a:buFont typeface="+mj-ea"/>
              <a:buAutoNum type="circleNumDbPlain"/>
            </a:pPr>
            <a:r>
              <a:rPr lang="en-US" altLang="ja-JP" sz="2000" kern="0" dirty="0" err="1" smtClean="0">
                <a:latin typeface="HGP創英角ｺﾞｼｯｸUB" pitchFamily="50" charset="-128"/>
                <a:ea typeface="HGP創英角ｺﾞｼｯｸUB" pitchFamily="50" charset="-128"/>
              </a:rPr>
              <a:t>Hybernate</a:t>
            </a:r>
            <a:r>
              <a:rPr lang="ja-JP" altLang="en-US" sz="2000" kern="0" dirty="0" smtClean="0">
                <a:latin typeface="HGP創英角ｺﾞｼｯｸUB" pitchFamily="50" charset="-128"/>
                <a:ea typeface="HGP創英角ｺﾞｼｯｸUB" pitchFamily="50" charset="-128"/>
              </a:rPr>
              <a:t> （</a:t>
            </a:r>
            <a:r>
              <a:rPr lang="en-US" altLang="ja-JP" sz="2000" kern="0" dirty="0" smtClean="0">
                <a:latin typeface="HGP創英角ｺﾞｼｯｸUB" pitchFamily="50" charset="-128"/>
                <a:ea typeface="HGP創英角ｺﾞｼｯｸUB" pitchFamily="50" charset="-128"/>
              </a:rPr>
              <a:t>Spring</a:t>
            </a:r>
            <a:r>
              <a:rPr lang="ja-JP" altLang="en-US" sz="2000" kern="0" dirty="0" smtClean="0">
                <a:latin typeface="HGP創英角ｺﾞｼｯｸUB" pitchFamily="50" charset="-128"/>
                <a:ea typeface="HGP創英角ｺﾞｼｯｸUB" pitchFamily="50" charset="-128"/>
              </a:rPr>
              <a:t>の</a:t>
            </a:r>
            <a:r>
              <a:rPr lang="en-US" altLang="ja-JP" sz="2000" kern="0" dirty="0" err="1" smtClean="0">
                <a:latin typeface="HGP創英角ｺﾞｼｯｸUB" pitchFamily="50" charset="-128"/>
                <a:ea typeface="HGP創英角ｺﾞｼｯｸUB" pitchFamily="50" charset="-128"/>
              </a:rPr>
              <a:t>Hybernate</a:t>
            </a:r>
            <a:r>
              <a:rPr lang="ja-JP" altLang="en-US" sz="2000" kern="0" dirty="0" smtClean="0">
                <a:latin typeface="HGP創英角ｺﾞｼｯｸUB" pitchFamily="50" charset="-128"/>
                <a:ea typeface="HGP創英角ｺﾞｼｯｸUB" pitchFamily="50" charset="-128"/>
              </a:rPr>
              <a:t>連携機能を利用）</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2000" kern="0" dirty="0" smtClean="0">
                <a:latin typeface="HGP創英角ｺﾞｼｯｸUB" pitchFamily="50" charset="-128"/>
                <a:ea typeface="HGP創英角ｺﾞｼｯｸUB" pitchFamily="50" charset="-128"/>
              </a:rPr>
              <a:t>JPA</a:t>
            </a:r>
            <a:r>
              <a:rPr lang="ja-JP" altLang="en-US" sz="2000" kern="0" dirty="0" smtClean="0">
                <a:latin typeface="HGP創英角ｺﾞｼｯｸUB" pitchFamily="50" charset="-128"/>
                <a:ea typeface="HGP創英角ｺﾞｼｯｸUB" pitchFamily="50" charset="-128"/>
              </a:rPr>
              <a:t> </a:t>
            </a:r>
            <a:r>
              <a:rPr lang="ja-JP" altLang="en-US" sz="2000" kern="0" dirty="0">
                <a:latin typeface="HGP創英角ｺﾞｼｯｸUB" pitchFamily="50" charset="-128"/>
                <a:ea typeface="HGP創英角ｺﾞｼｯｸUB" pitchFamily="50" charset="-128"/>
              </a:rPr>
              <a:t>（</a:t>
            </a:r>
            <a:r>
              <a:rPr lang="en-US" altLang="ja-JP" sz="2000" kern="0" dirty="0">
                <a:latin typeface="HGP創英角ｺﾞｼｯｸUB" pitchFamily="50" charset="-128"/>
                <a:ea typeface="HGP創英角ｺﾞｼｯｸUB" pitchFamily="50" charset="-128"/>
              </a:rPr>
              <a:t>Spring</a:t>
            </a:r>
            <a:r>
              <a:rPr lang="ja-JP" altLang="en-US" sz="2000" kern="0" dirty="0" smtClean="0">
                <a:latin typeface="HGP創英角ｺﾞｼｯｸUB" pitchFamily="50" charset="-128"/>
                <a:ea typeface="HGP創英角ｺﾞｼｯｸUB" pitchFamily="50" charset="-128"/>
              </a:rPr>
              <a:t>の</a:t>
            </a:r>
            <a:r>
              <a:rPr lang="en-US" altLang="ja-JP" sz="2000" kern="0" dirty="0" smtClean="0">
                <a:latin typeface="HGP創英角ｺﾞｼｯｸUB" pitchFamily="50" charset="-128"/>
                <a:ea typeface="HGP創英角ｺﾞｼｯｸUB" pitchFamily="50" charset="-128"/>
              </a:rPr>
              <a:t>JPA</a:t>
            </a:r>
            <a:r>
              <a:rPr lang="ja-JP" altLang="en-US" sz="2000" kern="0" dirty="0" smtClean="0">
                <a:latin typeface="HGP創英角ｺﾞｼｯｸUB" pitchFamily="50" charset="-128"/>
                <a:ea typeface="HGP創英角ｺﾞｼｯｸUB" pitchFamily="50" charset="-128"/>
              </a:rPr>
              <a:t>連携</a:t>
            </a:r>
            <a:r>
              <a:rPr lang="ja-JP" altLang="en-US" sz="2000" kern="0" dirty="0">
                <a:latin typeface="HGP創英角ｺﾞｼｯｸUB" pitchFamily="50" charset="-128"/>
                <a:ea typeface="HGP創英角ｺﾞｼｯｸUB" pitchFamily="50" charset="-128"/>
              </a:rPr>
              <a:t>機能を利用）</a:t>
            </a:r>
            <a:endParaRPr lang="en-US" altLang="ja-JP" sz="2000" kern="0" dirty="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2000" kern="0" dirty="0" err="1">
                <a:latin typeface="HGP創英角ｺﾞｼｯｸUB" pitchFamily="50" charset="-128"/>
                <a:ea typeface="HGP創英角ｺﾞｼｯｸUB" pitchFamily="50" charset="-128"/>
              </a:rPr>
              <a:t>MyBatis</a:t>
            </a:r>
            <a:r>
              <a:rPr lang="ja-JP" altLang="en-US" sz="2000" kern="0" dirty="0" smtClean="0">
                <a:latin typeface="HGP創英角ｺﾞｼｯｸUB" pitchFamily="50" charset="-128"/>
                <a:ea typeface="HGP創英角ｺﾞｼｯｸUB" pitchFamily="50" charset="-128"/>
              </a:rPr>
              <a:t> </a:t>
            </a:r>
            <a:r>
              <a:rPr lang="ja-JP" altLang="en-US" sz="2000" kern="0" dirty="0">
                <a:latin typeface="HGP創英角ｺﾞｼｯｸUB" pitchFamily="50" charset="-128"/>
                <a:ea typeface="HGP創英角ｺﾞｼｯｸUB" pitchFamily="50" charset="-128"/>
              </a:rPr>
              <a:t>（</a:t>
            </a:r>
            <a:r>
              <a:rPr lang="en-US" altLang="ja-JP" sz="2000" kern="0" dirty="0">
                <a:latin typeface="HGP創英角ｺﾞｼｯｸUB" pitchFamily="50" charset="-128"/>
                <a:ea typeface="HGP創英角ｺﾞｼｯｸUB" pitchFamily="50" charset="-128"/>
              </a:rPr>
              <a:t>Spring</a:t>
            </a:r>
            <a:r>
              <a:rPr lang="ja-JP" altLang="en-US" sz="2000" kern="0" dirty="0" smtClean="0">
                <a:latin typeface="HGP創英角ｺﾞｼｯｸUB" pitchFamily="50" charset="-128"/>
                <a:ea typeface="HGP創英角ｺﾞｼｯｸUB" pitchFamily="50" charset="-128"/>
              </a:rPr>
              <a:t>の</a:t>
            </a:r>
            <a:r>
              <a:rPr lang="en-US" altLang="ja-JP" sz="2000" kern="0" dirty="0" err="1" smtClean="0">
                <a:latin typeface="HGP創英角ｺﾞｼｯｸUB" pitchFamily="50" charset="-128"/>
                <a:ea typeface="HGP創英角ｺﾞｼｯｸUB" pitchFamily="50" charset="-128"/>
              </a:rPr>
              <a:t>MyBatis</a:t>
            </a:r>
            <a:r>
              <a:rPr lang="ja-JP" altLang="en-US" sz="2000" kern="0" dirty="0" smtClean="0">
                <a:latin typeface="HGP創英角ｺﾞｼｯｸUB" pitchFamily="50" charset="-128"/>
                <a:ea typeface="HGP創英角ｺﾞｼｯｸUB" pitchFamily="50" charset="-128"/>
              </a:rPr>
              <a:t>連携</a:t>
            </a:r>
            <a:r>
              <a:rPr lang="ja-JP" altLang="en-US" sz="2000" kern="0" dirty="0">
                <a:latin typeface="HGP創英角ｺﾞｼｯｸUB" pitchFamily="50" charset="-128"/>
                <a:ea typeface="HGP創英角ｺﾞｼｯｸUB" pitchFamily="50" charset="-128"/>
              </a:rPr>
              <a:t>機能を利用</a:t>
            </a:r>
            <a:r>
              <a:rPr lang="ja-JP" altLang="en-US" sz="2000" kern="0" dirty="0" smtClean="0">
                <a:latin typeface="HGP創英角ｺﾞｼｯｸUB" pitchFamily="50" charset="-128"/>
                <a:ea typeface="HGP創英角ｺﾞｼｯｸUB" pitchFamily="50" charset="-128"/>
              </a:rPr>
              <a:t>）</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2000" kern="0" dirty="0" smtClean="0">
                <a:latin typeface="HGP創英角ｺﾞｼｯｸUB" pitchFamily="50" charset="-128"/>
                <a:ea typeface="HGP創英角ｺﾞｼｯｸUB" pitchFamily="50" charset="-128"/>
              </a:rPr>
              <a:t>JDO</a:t>
            </a:r>
            <a:r>
              <a:rPr lang="ja-JP" altLang="en-US" sz="2000" kern="0" dirty="0" smtClean="0">
                <a:latin typeface="HGP創英角ｺﾞｼｯｸUB" pitchFamily="50" charset="-128"/>
                <a:ea typeface="HGP創英角ｺﾞｼｯｸUB" pitchFamily="50" charset="-128"/>
              </a:rPr>
              <a:t> </a:t>
            </a:r>
            <a:r>
              <a:rPr lang="ja-JP" altLang="en-US" sz="2000" kern="0" dirty="0">
                <a:latin typeface="HGP創英角ｺﾞｼｯｸUB" pitchFamily="50" charset="-128"/>
                <a:ea typeface="HGP創英角ｺﾞｼｯｸUB" pitchFamily="50" charset="-128"/>
              </a:rPr>
              <a:t>（</a:t>
            </a:r>
            <a:r>
              <a:rPr lang="en-US" altLang="ja-JP" sz="2000" kern="0" dirty="0">
                <a:latin typeface="HGP創英角ｺﾞｼｯｸUB" pitchFamily="50" charset="-128"/>
                <a:ea typeface="HGP創英角ｺﾞｼｯｸUB" pitchFamily="50" charset="-128"/>
              </a:rPr>
              <a:t>Spring</a:t>
            </a:r>
            <a:r>
              <a:rPr lang="ja-JP" altLang="en-US" sz="2000" kern="0" dirty="0" smtClean="0">
                <a:latin typeface="HGP創英角ｺﾞｼｯｸUB" pitchFamily="50" charset="-128"/>
                <a:ea typeface="HGP創英角ｺﾞｼｯｸUB" pitchFamily="50" charset="-128"/>
              </a:rPr>
              <a:t>の</a:t>
            </a:r>
            <a:r>
              <a:rPr lang="en-US" altLang="ja-JP" sz="2000" kern="0" dirty="0" smtClean="0">
                <a:latin typeface="HGP創英角ｺﾞｼｯｸUB" pitchFamily="50" charset="-128"/>
                <a:ea typeface="HGP創英角ｺﾞｼｯｸUB" pitchFamily="50" charset="-128"/>
              </a:rPr>
              <a:t>JDO</a:t>
            </a:r>
            <a:r>
              <a:rPr lang="ja-JP" altLang="en-US" sz="2000" kern="0" dirty="0" smtClean="0">
                <a:latin typeface="HGP創英角ｺﾞｼｯｸUB" pitchFamily="50" charset="-128"/>
                <a:ea typeface="HGP創英角ｺﾞｼｯｸUB" pitchFamily="50" charset="-128"/>
              </a:rPr>
              <a:t>連携</a:t>
            </a:r>
            <a:r>
              <a:rPr lang="ja-JP" altLang="en-US" sz="2000" kern="0" dirty="0">
                <a:latin typeface="HGP創英角ｺﾞｼｯｸUB" pitchFamily="50" charset="-128"/>
                <a:ea typeface="HGP創英角ｺﾞｼｯｸUB" pitchFamily="50" charset="-128"/>
              </a:rPr>
              <a:t>機能を利用</a:t>
            </a:r>
            <a:r>
              <a:rPr lang="ja-JP" altLang="en-US" sz="2000" kern="0" dirty="0" smtClean="0">
                <a:latin typeface="HGP創英角ｺﾞｼｯｸUB" pitchFamily="50" charset="-128"/>
                <a:ea typeface="HGP創英角ｺﾞｼｯｸUB" pitchFamily="50" charset="-128"/>
              </a:rPr>
              <a:t>）</a:t>
            </a:r>
            <a:endParaRPr lang="en-US" altLang="ja-JP" sz="20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endParaRPr lang="en-US" altLang="ja-JP" sz="20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すなわち、データアクセスを行うコンポーネントをセパレートにできる。</a:t>
            </a:r>
            <a:endParaRPr lang="en-US" altLang="ja-JP" sz="2400" kern="0" dirty="0">
              <a:latin typeface="HGP創英角ｺﾞｼｯｸUB" pitchFamily="50" charset="-128"/>
              <a:ea typeface="HGP創英角ｺﾞｼｯｸUB" pitchFamily="50" charset="-128"/>
            </a:endParaRPr>
          </a:p>
        </p:txBody>
      </p:sp>
      <p:sp>
        <p:nvSpPr>
          <p:cNvPr id="7" name="正方形/長方形 6"/>
          <p:cNvSpPr/>
          <p:nvPr/>
        </p:nvSpPr>
        <p:spPr bwMode="auto">
          <a:xfrm>
            <a:off x="1619923" y="6021288"/>
            <a:ext cx="7128791"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このへんの話は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第４章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P102-112</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を参照のこと</a:t>
            </a:r>
            <a:endPar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038426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Ｓｐｒｉｎｇ ＪＤＢＣ 適用箇所</a:t>
            </a:r>
            <a:endParaRPr lang="en-US" altLang="ja-JP" sz="3600" dirty="0">
              <a:latin typeface="HGP創英角ｺﾞｼｯｸUB" pitchFamily="50" charset="-128"/>
              <a:ea typeface="HGP創英角ｺﾞｼｯｸUB"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274878969"/>
              </p:ext>
            </p:extLst>
          </p:nvPr>
        </p:nvGraphicFramePr>
        <p:xfrm>
          <a:off x="395536" y="908720"/>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ｱｰｷﾃｸﾁｬ</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ctr">
                        <a:tabLst/>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AOP</a:t>
                      </a:r>
                    </a:p>
                  </a:txBody>
                  <a:tcPr anchor="ctr">
                    <a:solidFill>
                      <a:schemeClr val="bg1">
                        <a:lumMod val="85000"/>
                      </a:schemeClr>
                    </a:solidFill>
                  </a:tcPr>
                </a:tc>
              </a:tr>
              <a:tr h="720080">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例外処理他</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717032"/>
            <a:ext cx="1728192" cy="1584176"/>
          </a:xfrm>
          <a:prstGeom prst="roundRect">
            <a:avLst/>
          </a:prstGeom>
          <a:solidFill>
            <a:schemeClr val="bg1">
              <a:lumMod val="85000"/>
            </a:schemeClr>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717032"/>
            <a:ext cx="1728192" cy="1584176"/>
          </a:xfrm>
          <a:prstGeom prst="roundRect">
            <a:avLst/>
          </a:prstGeom>
          <a:solidFill>
            <a:schemeClr val="bg1">
              <a:lumMod val="85000"/>
            </a:schemeClr>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49080"/>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113076"/>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49082"/>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49081"/>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49080"/>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59390"/>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59389"/>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83856"/>
            <a:ext cx="861809" cy="373336"/>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4017259"/>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29631"/>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82492"/>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38355"/>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708914"/>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69696"/>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MVC</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23898"/>
            <a:ext cx="1705684"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ﾊﾞﾘﾃﾞｰｼｮﾝ／</a:t>
            </a:r>
            <a:r>
              <a:rPr lang="ja-JP" altLang="en-US" sz="1100" dirty="0" smtClean="0">
                <a:solidFill>
                  <a:sysClr val="windowText" lastClr="000000"/>
                </a:solidFill>
                <a:latin typeface="HGP創英角ｺﾞｼｯｸUB" panose="020B0900000000000000" pitchFamily="50" charset="-128"/>
                <a:ea typeface="HGP創英角ｺﾞｼｯｸUB" panose="020B0900000000000000" pitchFamily="50" charset="-128"/>
              </a:rPr>
              <a:t>例外</a:t>
            </a:r>
            <a:r>
              <a:rPr lang="ja-JP" altLang="en-US" sz="1100" dirty="0">
                <a:solidFill>
                  <a:sysClr val="windowText" lastClr="000000"/>
                </a:solidFill>
                <a:latin typeface="HGP創英角ｺﾞｼｯｸUB" panose="020B0900000000000000" pitchFamily="50" charset="-128"/>
                <a:ea typeface="HGP創英角ｺﾞｼｯｸUB" panose="020B0900000000000000" pitchFamily="50" charset="-128"/>
              </a:rPr>
              <a:t>処理</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423898"/>
            <a:ext cx="1728192" cy="309358"/>
          </a:xfrm>
          <a:prstGeom prst="rect">
            <a:avLst/>
          </a:prstGeom>
          <a:solidFill>
            <a:srgbClr val="C00000"/>
          </a:solidFill>
          <a:ln w="127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JDBC</a:t>
            </a:r>
            <a:endPar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5805264"/>
            <a:ext cx="5976665"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DI</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AOP</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23898"/>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868589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角丸四角形 125"/>
          <p:cNvSpPr/>
          <p:nvPr/>
        </p:nvSpPr>
        <p:spPr bwMode="auto">
          <a:xfrm>
            <a:off x="2929898" y="1916832"/>
            <a:ext cx="2171102" cy="2448272"/>
          </a:xfrm>
          <a:prstGeom prst="roundRect">
            <a:avLst/>
          </a:prstGeom>
          <a:noFill/>
          <a:ln w="38100"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1" name="正方形/長方形 10"/>
          <p:cNvSpPr/>
          <p:nvPr/>
        </p:nvSpPr>
        <p:spPr>
          <a:xfrm>
            <a:off x="3070703" y="2127338"/>
            <a:ext cx="1930358" cy="2021741"/>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ja-JP" sz="1400" dirty="0" err="1">
                <a:solidFill>
                  <a:schemeClr val="bg1"/>
                </a:solidFill>
                <a:latin typeface="HGP創英角ｺﾞｼｯｸUB" panose="020B0900000000000000" pitchFamily="50" charset="-128"/>
                <a:ea typeface="HGP創英角ｺﾞｼｯｸUB" panose="020B0900000000000000" pitchFamily="50" charset="-128"/>
              </a:rPr>
              <a:t>J</a:t>
            </a:r>
            <a:r>
              <a:rPr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dbcTemplate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9" name="正方形/長方形 58"/>
          <p:cNvSpPr/>
          <p:nvPr/>
        </p:nvSpPr>
        <p:spPr>
          <a:xfrm>
            <a:off x="3297968" y="2636912"/>
            <a:ext cx="1487068" cy="136815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query()</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200" dirty="0">
                <a:latin typeface="HGP創英角ｺﾞｼｯｸUB" pitchFamily="50" charset="-128"/>
                <a:ea typeface="HGP創英角ｺﾞｼｯｸUB" pitchFamily="50" charset="-128"/>
              </a:rPr>
              <a:t>Ｓｐｒｉｎｇ </a:t>
            </a:r>
            <a:r>
              <a:rPr lang="ja-JP" altLang="en-US" sz="3200" dirty="0" smtClean="0">
                <a:latin typeface="HGP創英角ｺﾞｼｯｸUB" pitchFamily="50" charset="-128"/>
                <a:ea typeface="HGP創英角ｺﾞｼｯｸUB" pitchFamily="50" charset="-128"/>
              </a:rPr>
              <a:t>ＪＤＢＣ によるＤＢ検索の流れ</a:t>
            </a:r>
            <a:endParaRPr lang="en-US" altLang="ja-JP" sz="3200" dirty="0">
              <a:latin typeface="HGP創英角ｺﾞｼｯｸUB" pitchFamily="50" charset="-128"/>
              <a:ea typeface="HGP創英角ｺﾞｼｯｸUB" pitchFamily="50" charset="-128"/>
            </a:endParaRPr>
          </a:p>
        </p:txBody>
      </p:sp>
      <p:sp>
        <p:nvSpPr>
          <p:cNvPr id="5" name="テキスト ボックス 4"/>
          <p:cNvSpPr txBox="1"/>
          <p:nvPr/>
        </p:nvSpPr>
        <p:spPr>
          <a:xfrm>
            <a:off x="362960" y="995717"/>
            <a:ext cx="7487500" cy="400110"/>
          </a:xfrm>
          <a:prstGeom prst="rect">
            <a:avLst/>
          </a:prstGeom>
          <a:noFill/>
          <a:ln>
            <a:noFill/>
          </a:ln>
        </p:spPr>
        <p:txBody>
          <a:bodyPr wrap="square" rtlCol="0">
            <a:spAutoFit/>
          </a:bodyPr>
          <a:lstStyle/>
          <a:p>
            <a:r>
              <a:rPr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ここでは、</a:t>
            </a:r>
            <a:r>
              <a:rPr lang="en-US" altLang="ja-JP" sz="2000" dirty="0" err="1" smtClean="0">
                <a:solidFill>
                  <a:sysClr val="windowText" lastClr="000000"/>
                </a:solidFill>
                <a:latin typeface="HGP創英角ｺﾞｼｯｸUB" panose="020B0900000000000000" pitchFamily="50" charset="-128"/>
                <a:ea typeface="HGP創英角ｺﾞｼｯｸUB" panose="020B0900000000000000" pitchFamily="50" charset="-128"/>
              </a:rPr>
              <a:t>JdbcTemplate</a:t>
            </a:r>
            <a:r>
              <a:rPr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クラスを使って</a:t>
            </a:r>
            <a:r>
              <a:rPr lang="en-US" altLang="ja-JP"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DB</a:t>
            </a:r>
            <a:r>
              <a:rPr lang="ja-JP" altLang="en-US" sz="2000" dirty="0">
                <a:solidFill>
                  <a:sysClr val="windowText" lastClr="000000"/>
                </a:solidFill>
                <a:latin typeface="HGP創英角ｺﾞｼｯｸUB" panose="020B0900000000000000" pitchFamily="50" charset="-128"/>
                <a:ea typeface="HGP創英角ｺﾞｼｯｸUB" panose="020B0900000000000000" pitchFamily="50" charset="-128"/>
              </a:rPr>
              <a:t>アクセス</a:t>
            </a:r>
            <a:r>
              <a:rPr kumimoji="1"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を実現する</a:t>
            </a:r>
            <a:endParaRPr kumimoji="1" lang="ja-JP" altLang="en-US" sz="2000" dirty="0">
              <a:solidFill>
                <a:sysClr val="windowText" lastClr="000000"/>
              </a:solidFill>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a:xfrm>
            <a:off x="697651" y="1724248"/>
            <a:ext cx="1623466" cy="2424831"/>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ja-JP" altLang="en-US" sz="1400" dirty="0">
                <a:solidFill>
                  <a:schemeClr val="tx1"/>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Dao</a:t>
            </a:r>
          </a:p>
        </p:txBody>
      </p:sp>
      <p:sp>
        <p:nvSpPr>
          <p:cNvPr id="8" name="正方形/長方形 7"/>
          <p:cNvSpPr/>
          <p:nvPr/>
        </p:nvSpPr>
        <p:spPr>
          <a:xfrm>
            <a:off x="3583401" y="3501008"/>
            <a:ext cx="864096" cy="321639"/>
          </a:xfrm>
          <a:prstGeom prst="rect">
            <a:avLst/>
          </a:prstGeom>
          <a:solidFill>
            <a:schemeClr val="bg1">
              <a:lumMod val="85000"/>
            </a:schemeClr>
          </a:solidFill>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1100" dirty="0" smtClean="0">
                <a:solidFill>
                  <a:schemeClr val="tx1"/>
                </a:solidFill>
                <a:latin typeface="HGP創英角ｺﾞｼｯｸUB" panose="020B0900000000000000" pitchFamily="50" charset="-128"/>
                <a:ea typeface="HGP創英角ｺﾞｼｯｸUB" panose="020B0900000000000000" pitchFamily="50" charset="-128"/>
              </a:rPr>
              <a:t>検索結果</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0" name="フローチャート : 磁気ディスク 9"/>
          <p:cNvSpPr/>
          <p:nvPr/>
        </p:nvSpPr>
        <p:spPr>
          <a:xfrm>
            <a:off x="6836604" y="1724249"/>
            <a:ext cx="1623828" cy="2496838"/>
          </a:xfrm>
          <a:prstGeom prst="flowChartMagneticDisk">
            <a:avLst/>
          </a:prstGeom>
        </p:spPr>
        <p:style>
          <a:lnRef idx="1">
            <a:schemeClr val="dk1"/>
          </a:lnRef>
          <a:fillRef idx="2">
            <a:schemeClr val="dk1"/>
          </a:fillRef>
          <a:effectRef idx="1">
            <a:schemeClr val="dk1"/>
          </a:effectRef>
          <a:fontRef idx="minor">
            <a:schemeClr val="dk1"/>
          </a:fontRef>
        </p:style>
        <p:txBody>
          <a:bodyPr rtlCol="0" anchor="t"/>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PostgreSQL</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13" name="直線矢印コネクタ 12"/>
          <p:cNvCxnSpPr>
            <a:endCxn id="15" idx="3"/>
          </p:cNvCxnSpPr>
          <p:nvPr/>
        </p:nvCxnSpPr>
        <p:spPr>
          <a:xfrm flipH="1">
            <a:off x="2004660" y="2506107"/>
            <a:ext cx="1066043" cy="0"/>
          </a:xfrm>
          <a:prstGeom prst="straightConnector1">
            <a:avLst/>
          </a:prstGeom>
          <a:ln w="57150">
            <a:solidFill>
              <a:srgbClr val="C00000"/>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14" name="テキスト ボックス 13"/>
          <p:cNvSpPr txBox="1"/>
          <p:nvPr/>
        </p:nvSpPr>
        <p:spPr>
          <a:xfrm>
            <a:off x="2227707" y="2223812"/>
            <a:ext cx="849918" cy="261610"/>
          </a:xfrm>
          <a:prstGeom prst="rect">
            <a:avLst/>
          </a:prstGeom>
          <a:noFill/>
        </p:spPr>
        <p:txBody>
          <a:bodyPr wrap="square" rtlCol="0">
            <a:spAutoFit/>
          </a:bodyPr>
          <a:lstStyle/>
          <a:p>
            <a:pPr algn="ctr"/>
            <a:r>
              <a:rPr kumimoji="1" lang="en-US" altLang="ja-JP" sz="1100" dirty="0" smtClean="0">
                <a:solidFill>
                  <a:srgbClr val="C00000"/>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967819" y="2375302"/>
            <a:ext cx="1036841" cy="261610"/>
          </a:xfrm>
          <a:prstGeom prst="rect">
            <a:avLst/>
          </a:prstGeom>
          <a:solidFill>
            <a:srgbClr val="C00000"/>
          </a:solidFill>
          <a:ln>
            <a:solidFill>
              <a:srgbClr val="C0000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16" name="直線矢印コネクタ 15"/>
          <p:cNvCxnSpPr>
            <a:endCxn id="8" idx="3"/>
          </p:cNvCxnSpPr>
          <p:nvPr/>
        </p:nvCxnSpPr>
        <p:spPr>
          <a:xfrm flipH="1" flipV="1">
            <a:off x="4447497" y="3661828"/>
            <a:ext cx="2734780" cy="0"/>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cxnSp>
        <p:nvCxnSpPr>
          <p:cNvPr id="19" name="直線矢印コネクタ 18"/>
          <p:cNvCxnSpPr/>
          <p:nvPr/>
        </p:nvCxnSpPr>
        <p:spPr>
          <a:xfrm>
            <a:off x="5001061" y="2454597"/>
            <a:ext cx="1961285" cy="0"/>
          </a:xfrm>
          <a:prstGeom prst="straightConnector1">
            <a:avLst/>
          </a:prstGeom>
          <a:ln w="38100">
            <a:solidFill>
              <a:schemeClr val="tx1"/>
            </a:solidFill>
            <a:tailEnd type="arrow"/>
          </a:ln>
        </p:spPr>
        <p:style>
          <a:lnRef idx="3">
            <a:schemeClr val="accent4"/>
          </a:lnRef>
          <a:fillRef idx="0">
            <a:schemeClr val="accent4"/>
          </a:fillRef>
          <a:effectRef idx="2">
            <a:schemeClr val="accent4"/>
          </a:effectRef>
          <a:fontRef idx="minor">
            <a:schemeClr val="tx1"/>
          </a:fontRef>
        </p:style>
      </p:cxnSp>
      <p:sp>
        <p:nvSpPr>
          <p:cNvPr id="32" name="正方形/長方形 31"/>
          <p:cNvSpPr/>
          <p:nvPr/>
        </p:nvSpPr>
        <p:spPr>
          <a:xfrm>
            <a:off x="1324562" y="3510040"/>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Domain</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40" name="直線矢印コネクタ 39"/>
          <p:cNvCxnSpPr>
            <a:stCxn id="8" idx="1"/>
            <a:endCxn id="32" idx="3"/>
          </p:cNvCxnSpPr>
          <p:nvPr/>
        </p:nvCxnSpPr>
        <p:spPr>
          <a:xfrm flipH="1">
            <a:off x="1998980" y="3661828"/>
            <a:ext cx="1584421" cy="9032"/>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5099048" y="1988840"/>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a:t>
            </a:r>
            <a:endParaRPr kumimoji="1" lang="ja-JP" altLang="en-US" dirty="0">
              <a:latin typeface="HGP創英角ｺﾞｼｯｸUB" panose="020B0900000000000000" pitchFamily="50" charset="-128"/>
              <a:ea typeface="HGP創英角ｺﾞｼｯｸUB" panose="020B0900000000000000" pitchFamily="50" charset="-128"/>
            </a:endParaRPr>
          </a:p>
        </p:txBody>
      </p:sp>
      <p:cxnSp>
        <p:nvCxnSpPr>
          <p:cNvPr id="61" name="直線矢印コネクタ 60"/>
          <p:cNvCxnSpPr>
            <a:stCxn id="35" idx="3"/>
            <a:endCxn id="34" idx="1"/>
          </p:cNvCxnSpPr>
          <p:nvPr/>
        </p:nvCxnSpPr>
        <p:spPr>
          <a:xfrm>
            <a:off x="2007364" y="3217876"/>
            <a:ext cx="1504029"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5" name="角丸四角形 34"/>
          <p:cNvSpPr/>
          <p:nvPr/>
        </p:nvSpPr>
        <p:spPr bwMode="auto">
          <a:xfrm>
            <a:off x="985551" y="3078760"/>
            <a:ext cx="1021813" cy="27823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5225994" y="2264847"/>
            <a:ext cx="1282983" cy="406956"/>
          </a:xfrm>
          <a:prstGeom prst="rect">
            <a:avLst/>
          </a:prstGeom>
          <a:solidFill>
            <a:srgbClr val="CCECFF"/>
          </a:solidFill>
          <a:ln>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jdbc.properties</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34" name="角丸四角形 33"/>
          <p:cNvSpPr/>
          <p:nvPr/>
        </p:nvSpPr>
        <p:spPr bwMode="auto">
          <a:xfrm>
            <a:off x="3511393" y="3078760"/>
            <a:ext cx="1008112" cy="27823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80" name="正方形/長方形 79"/>
          <p:cNvSpPr/>
          <p:nvPr/>
        </p:nvSpPr>
        <p:spPr>
          <a:xfrm>
            <a:off x="7182277" y="3116685"/>
            <a:ext cx="936450" cy="7149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TABLE</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127" name="コンテンツ プレースホルダー 1"/>
          <p:cNvSpPr txBox="1">
            <a:spLocks/>
          </p:cNvSpPr>
          <p:nvPr/>
        </p:nvSpPr>
        <p:spPr bwMode="auto">
          <a:xfrm>
            <a:off x="1979711" y="4797152"/>
            <a:ext cx="6840760" cy="504056"/>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lgn="ctr">
              <a:buFontTx/>
              <a:buNone/>
            </a:pPr>
            <a:r>
              <a:rPr lang="en-US" altLang="ja-JP" sz="1600" kern="0" dirty="0" err="1" smtClean="0">
                <a:solidFill>
                  <a:schemeClr val="bg1"/>
                </a:solidFill>
                <a:latin typeface="HGP創英角ｺﾞｼｯｸUB" panose="020B0900000000000000" pitchFamily="50" charset="-128"/>
                <a:ea typeface="HGP創英角ｺﾞｼｯｸUB" panose="020B0900000000000000" pitchFamily="50" charset="-128"/>
              </a:rPr>
              <a:t>JdbcTemplate</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 インスタンスは、</a:t>
            </a:r>
            <a:r>
              <a:rPr lang="en-US" altLang="ja-JP" sz="1600" kern="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定義ファイルで</a:t>
            </a:r>
            <a:r>
              <a:rPr lang="en-US" altLang="ja-JP" sz="1600" kern="0" dirty="0" smtClean="0">
                <a:solidFill>
                  <a:schemeClr val="bg1"/>
                </a:solidFill>
                <a:latin typeface="HGP創英角ｺﾞｼｯｸUB" panose="020B0900000000000000" pitchFamily="50" charset="-128"/>
                <a:ea typeface="HGP創英角ｺﾞｼｯｸUB" panose="020B0900000000000000" pitchFamily="50" charset="-128"/>
              </a:rPr>
              <a:t>DI</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コンテナに登録する</a:t>
            </a:r>
            <a:endParaRPr lang="ja-JP" altLang="en-US" sz="1600" kern="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41" name="直線矢印コネクタ 40"/>
          <p:cNvCxnSpPr>
            <a:endCxn id="126" idx="2"/>
          </p:cNvCxnSpPr>
          <p:nvPr/>
        </p:nvCxnSpPr>
        <p:spPr bwMode="auto">
          <a:xfrm flipV="1">
            <a:off x="4015449" y="4365104"/>
            <a:ext cx="0" cy="432048"/>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697651" y="4221087"/>
            <a:ext cx="1623466" cy="360041"/>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データアクセス層</a:t>
            </a:r>
          </a:p>
        </p:txBody>
      </p:sp>
      <p:cxnSp>
        <p:nvCxnSpPr>
          <p:cNvPr id="51" name="直線矢印コネクタ 50"/>
          <p:cNvCxnSpPr/>
          <p:nvPr/>
        </p:nvCxnSpPr>
        <p:spPr>
          <a:xfrm>
            <a:off x="4519505" y="3217876"/>
            <a:ext cx="2662772"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bwMode="auto">
          <a:xfrm>
            <a:off x="539552" y="5661248"/>
            <a:ext cx="8280919" cy="50405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JDBC</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によるデータ検索の</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は</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第４章</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P117</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P123 </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参照</a:t>
            </a:r>
          </a:p>
        </p:txBody>
      </p:sp>
    </p:spTree>
    <p:extLst>
      <p:ext uri="{BB962C8B-B14F-4D97-AF65-F5344CB8AC3E}">
        <p14:creationId xmlns:p14="http://schemas.microsoft.com/office/powerpoint/2010/main" val="1891338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a:t>
            </a:fld>
            <a:endParaRPr lang="en-US" altLang="ja-JP" dirty="0"/>
          </a:p>
        </p:txBody>
      </p:sp>
      <p:sp>
        <p:nvSpPr>
          <p:cNvPr id="2051" name="Rectangle 2"/>
          <p:cNvSpPr>
            <a:spLocks noGrp="1" noChangeArrowheads="1"/>
          </p:cNvSpPr>
          <p:nvPr>
            <p:ph type="title"/>
          </p:nvPr>
        </p:nvSpPr>
        <p:spPr>
          <a:xfrm>
            <a:off x="310231" y="0"/>
            <a:ext cx="8409441" cy="609600"/>
          </a:xfrm>
        </p:spPr>
        <p:txBody>
          <a:bodyPr/>
          <a:lstStyle/>
          <a:p>
            <a:pPr eaLnBrk="1" hangingPunct="1"/>
            <a:r>
              <a:rPr lang="ja-JP" altLang="en-US" sz="3600" dirty="0">
                <a:latin typeface="HGP創英角ｺﾞｼｯｸUB" pitchFamily="50" charset="-128"/>
                <a:ea typeface="HGP創英角ｺﾞｼｯｸUB" pitchFamily="50" charset="-128"/>
              </a:rPr>
              <a:t>Ｓｐｒｉｎｇ Ｆｒａｍｅｗｏｒｋ と周辺プロダクト</a:t>
            </a:r>
          </a:p>
        </p:txBody>
      </p:sp>
      <p:pic>
        <p:nvPicPr>
          <p:cNvPr id="8" name="Picture 2" descr="image:【ハウツー】概説 Springプロダクト(1) - まずはSpringの歴史と主要プロダクトを一覧 (1) バージョン2で革新を遂げた「Spring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052736"/>
            <a:ext cx="7100144" cy="4126958"/>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248819" y="5877272"/>
            <a:ext cx="4470854" cy="276999"/>
          </a:xfrm>
          <a:prstGeom prst="rect">
            <a:avLst/>
          </a:prstGeom>
        </p:spPr>
        <p:txBody>
          <a:bodyPr wrap="square">
            <a:spAutoFit/>
          </a:bodyPr>
          <a:lstStyle/>
          <a:p>
            <a:pPr algn="r"/>
            <a:r>
              <a:rPr lang="en-US" altLang="ja-JP" dirty="0" smtClean="0"/>
              <a:t>※</a:t>
            </a:r>
            <a:r>
              <a:rPr lang="ja-JP" altLang="en-US" dirty="0" smtClean="0"/>
              <a:t> </a:t>
            </a:r>
            <a:r>
              <a:rPr lang="en-US" altLang="ja-JP" dirty="0" smtClean="0"/>
              <a:t>http</a:t>
            </a:r>
            <a:r>
              <a:rPr lang="en-US" altLang="ja-JP" dirty="0"/>
              <a:t>://news.mynavi.jp/articles/2010/03/11/spring1</a:t>
            </a:r>
            <a:r>
              <a:rPr lang="en-US" altLang="ja-JP" dirty="0" smtClean="0"/>
              <a:t>/</a:t>
            </a:r>
            <a:r>
              <a:rPr lang="ja-JP" altLang="en-US" dirty="0" smtClean="0"/>
              <a:t> の図を引用</a:t>
            </a:r>
            <a:endParaRPr lang="ja-JP" altLang="en-US" dirty="0"/>
          </a:p>
        </p:txBody>
      </p:sp>
      <p:sp>
        <p:nvSpPr>
          <p:cNvPr id="7" name="角丸四角形 6"/>
          <p:cNvSpPr/>
          <p:nvPr/>
        </p:nvSpPr>
        <p:spPr bwMode="auto">
          <a:xfrm>
            <a:off x="971600" y="3861048"/>
            <a:ext cx="7100144" cy="1318646"/>
          </a:xfrm>
          <a:prstGeom prst="round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1" name="角丸四角形 10"/>
          <p:cNvSpPr/>
          <p:nvPr/>
        </p:nvSpPr>
        <p:spPr bwMode="auto">
          <a:xfrm>
            <a:off x="952178" y="3116215"/>
            <a:ext cx="2799928" cy="888850"/>
          </a:xfrm>
          <a:prstGeom prst="round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9" name="テキスト ボックス 8"/>
          <p:cNvSpPr txBox="1"/>
          <p:nvPr/>
        </p:nvSpPr>
        <p:spPr>
          <a:xfrm>
            <a:off x="971600" y="5445224"/>
            <a:ext cx="1404552" cy="276999"/>
          </a:xfrm>
          <a:prstGeom prst="rect">
            <a:avLst/>
          </a:prstGeom>
          <a:noFill/>
          <a:ln w="38100">
            <a:solidFill>
              <a:srgbClr val="FF0000"/>
            </a:solidFill>
            <a:prstDash val="sysDash"/>
          </a:ln>
        </p:spPr>
        <p:txBody>
          <a:bodyPr wrap="none" rtlCol="0">
            <a:spAutoFit/>
          </a:bodyPr>
          <a:lstStyle/>
          <a:p>
            <a:r>
              <a:rPr lang="ja-JP" altLang="en-US" dirty="0">
                <a:latin typeface="HGP創英角ｺﾞｼｯｸUB" panose="020B0900000000000000" pitchFamily="50" charset="-128"/>
                <a:ea typeface="HGP創英角ｺﾞｼｯｸUB" panose="020B0900000000000000" pitchFamily="50" charset="-128"/>
              </a:rPr>
              <a:t>本研修</a:t>
            </a:r>
            <a:r>
              <a:rPr kumimoji="1" lang="ja-JP" altLang="en-US" dirty="0" smtClean="0">
                <a:latin typeface="HGP創英角ｺﾞｼｯｸUB" panose="020B0900000000000000" pitchFamily="50" charset="-128"/>
                <a:ea typeface="HGP創英角ｺﾞｼｯｸUB" panose="020B0900000000000000" pitchFamily="50" charset="-128"/>
              </a:rPr>
              <a:t>の学習範囲</a:t>
            </a:r>
            <a:endParaRPr kumimoji="1"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985159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39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ＪＤＢＣによるＤＢ</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検索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(1/3)</a:t>
            </a:r>
            <a:endParaRPr lang="en-US" altLang="ja-JP" sz="3600" dirty="0">
              <a:solidFill>
                <a:schemeClr val="tx1"/>
              </a:solidFill>
              <a:latin typeface="HGP創英角ｺﾞｼｯｸUB" pitchFamily="50" charset="-128"/>
              <a:ea typeface="HGP創英角ｺﾞｼｯｸUB" pitchFamily="50" charset="-128"/>
            </a:endParaRPr>
          </a:p>
        </p:txBody>
      </p:sp>
      <p:sp>
        <p:nvSpPr>
          <p:cNvPr id="2" name="正方形/長方形 1"/>
          <p:cNvSpPr/>
          <p:nvPr/>
        </p:nvSpPr>
        <p:spPr bwMode="auto">
          <a:xfrm>
            <a:off x="397048" y="1427696"/>
            <a:ext cx="8351416" cy="2865400"/>
          </a:xfrm>
          <a:prstGeom prst="rect">
            <a:avLst/>
          </a:prstGeom>
          <a:solidFill>
            <a:srgbClr val="FFFFE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１）</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 </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一つの数値を取得する場合</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chemeClr val="tx1"/>
                </a:solidFill>
                <a:latin typeface="+mn-ea"/>
              </a:rPr>
              <a:t>int</a:t>
            </a:r>
            <a:r>
              <a:rPr lang="ja-JP" altLang="en-US" sz="1600" dirty="0" smtClean="0">
                <a:solidFill>
                  <a:schemeClr val="tx1"/>
                </a:solidFill>
                <a:latin typeface="+mn-ea"/>
              </a:rPr>
              <a:t> </a:t>
            </a:r>
            <a:r>
              <a:rPr lang="en-US" altLang="ja-JP" sz="1600" dirty="0" smtClean="0">
                <a:solidFill>
                  <a:schemeClr val="tx1"/>
                </a:solidFill>
                <a:latin typeface="+mn-ea"/>
              </a:rPr>
              <a:t>number</a:t>
            </a:r>
            <a:r>
              <a:rPr lang="ja-JP" altLang="en-US" sz="1600" dirty="0" smtClean="0">
                <a:solidFill>
                  <a:schemeClr val="tx1"/>
                </a:solidFill>
                <a:latin typeface="+mn-ea"/>
              </a:rPr>
              <a:t> </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jdbcTemplate.queryForInt</a:t>
            </a:r>
            <a:r>
              <a:rPr lang="en-US" altLang="ja-JP" sz="1600" dirty="0" smtClean="0">
                <a:solidFill>
                  <a:schemeClr val="tx1"/>
                </a:solidFill>
                <a:latin typeface="+mn-ea"/>
              </a:rPr>
              <a:t>(“SELECT …”) </a:t>
            </a:r>
          </a:p>
          <a:p>
            <a:pPr defTabSz="360000"/>
            <a:endParaRPr lang="en-US" altLang="ja-JP" sz="1600" dirty="0" smtClean="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２）</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一つのオブジェクト（主に</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String</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や</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Date</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等）を</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取得する場合</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smtClean="0">
                <a:solidFill>
                  <a:schemeClr val="tx1"/>
                </a:solidFill>
                <a:latin typeface="+mn-ea"/>
              </a:rPr>
              <a:t>String text</a:t>
            </a:r>
            <a:r>
              <a:rPr lang="ja-JP" altLang="en-US" sz="1600" dirty="0" smtClean="0">
                <a:solidFill>
                  <a:schemeClr val="tx1"/>
                </a:solidFill>
                <a:latin typeface="+mn-ea"/>
              </a:rPr>
              <a:t> </a:t>
            </a:r>
            <a:r>
              <a:rPr lang="en-US" altLang="ja-JP" sz="1600" dirty="0">
                <a:solidFill>
                  <a:schemeClr val="tx1"/>
                </a:solidFill>
                <a:latin typeface="+mn-ea"/>
              </a:rPr>
              <a:t>=</a:t>
            </a:r>
            <a:r>
              <a:rPr lang="ja-JP" altLang="en-US" sz="1600" dirty="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jdbcTemplate.queryForObject</a:t>
            </a:r>
            <a:r>
              <a:rPr lang="en-US" altLang="ja-JP" sz="1600" dirty="0" smtClean="0">
                <a:solidFill>
                  <a:schemeClr val="tx1"/>
                </a:solidFill>
                <a:latin typeface="+mn-ea"/>
              </a:rPr>
              <a:t>(“</a:t>
            </a:r>
            <a:r>
              <a:rPr lang="en-US" altLang="ja-JP" sz="1600" dirty="0">
                <a:solidFill>
                  <a:schemeClr val="tx1"/>
                </a:solidFill>
                <a:latin typeface="+mn-ea"/>
              </a:rPr>
              <a:t>SELECT </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smtClean="0">
                <a:solidFill>
                  <a:schemeClr val="tx1"/>
                </a:solidFill>
                <a:latin typeface="+mn-ea"/>
              </a:rPr>
              <a:t>//</a:t>
            </a:r>
            <a:endParaRPr lang="en-US" altLang="ja-JP" sz="1600" dirty="0">
              <a:solidFill>
                <a:schemeClr val="tx1"/>
              </a:solidFill>
              <a:latin typeface="+mn-ea"/>
            </a:endParaRPr>
          </a:p>
          <a:p>
            <a:pPr defTabSz="360000"/>
            <a:endParaRPr lang="en-US" altLang="ja-JP" sz="1600" dirty="0" smtClean="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３）</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ある単一行のデータを</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Map</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String</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にカラム名、</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Object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にデータ）</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に</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格納する場合</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smtClean="0">
                <a:solidFill>
                  <a:schemeClr val="tx1"/>
                </a:solidFill>
                <a:latin typeface="+mn-ea"/>
              </a:rPr>
              <a:t>Map&lt;String, Object&gt; map</a:t>
            </a:r>
            <a:r>
              <a:rPr lang="ja-JP" altLang="en-US" sz="1600" dirty="0" smtClean="0">
                <a:solidFill>
                  <a:schemeClr val="tx1"/>
                </a:solidFill>
                <a:latin typeface="+mn-ea"/>
              </a:rPr>
              <a:t> </a:t>
            </a:r>
            <a:r>
              <a:rPr lang="en-US" altLang="ja-JP" sz="1600" dirty="0">
                <a:solidFill>
                  <a:schemeClr val="tx1"/>
                </a:solidFill>
                <a:latin typeface="+mn-ea"/>
              </a:rPr>
              <a:t>=</a:t>
            </a:r>
            <a:r>
              <a:rPr lang="ja-JP" altLang="en-US" sz="1600" dirty="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jdbcTemplate.queryForMap</a:t>
            </a:r>
            <a:r>
              <a:rPr lang="en-US" altLang="ja-JP" sz="1600" dirty="0" smtClean="0">
                <a:solidFill>
                  <a:schemeClr val="tx1"/>
                </a:solidFill>
                <a:latin typeface="+mn-ea"/>
              </a:rPr>
              <a:t>(“</a:t>
            </a:r>
            <a:r>
              <a:rPr lang="en-US" altLang="ja-JP" sz="1600" dirty="0">
                <a:solidFill>
                  <a:schemeClr val="tx1"/>
                </a:solidFill>
                <a:latin typeface="+mn-ea"/>
              </a:rPr>
              <a:t>SELECT </a:t>
            </a:r>
            <a:r>
              <a:rPr lang="en-US" altLang="ja-JP" sz="1600" dirty="0" smtClean="0">
                <a:solidFill>
                  <a:schemeClr val="tx1"/>
                </a:solidFill>
                <a:latin typeface="+mn-ea"/>
              </a:rPr>
              <a:t>…”)</a:t>
            </a:r>
          </a:p>
          <a:p>
            <a:pPr defTabSz="360000"/>
            <a:endParaRPr lang="en-US" altLang="ja-JP" sz="1600" dirty="0" smtClean="0">
              <a:solidFill>
                <a:schemeClr val="tx1"/>
              </a:solidFill>
              <a:latin typeface="+mn-ea"/>
            </a:endParaRPr>
          </a:p>
        </p:txBody>
      </p:sp>
      <p:sp>
        <p:nvSpPr>
          <p:cNvPr id="3" name="テキスト ボックス 2"/>
          <p:cNvSpPr txBox="1"/>
          <p:nvPr/>
        </p:nvSpPr>
        <p:spPr>
          <a:xfrm>
            <a:off x="316880" y="1027586"/>
            <a:ext cx="5112568" cy="400110"/>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latin typeface="HGP創英角ｺﾞｼｯｸUB" panose="020B0900000000000000" pitchFamily="50" charset="-128"/>
                <a:ea typeface="HGP創英角ｺﾞｼｯｸUB" panose="020B0900000000000000" pitchFamily="50" charset="-128"/>
              </a:rPr>
              <a:t>単一データ取得例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1424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ＪＤＢＣによるＤＢ</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検索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3600" dirty="0">
                <a:solidFill>
                  <a:schemeClr val="tx1"/>
                </a:solidFill>
                <a:latin typeface="HGP創英角ｺﾞｼｯｸUB" panose="020B0900000000000000" pitchFamily="50" charset="-128"/>
                <a:ea typeface="HGP創英角ｺﾞｼｯｸUB" panose="020B0900000000000000" pitchFamily="50" charset="-128"/>
              </a:rPr>
              <a:t>2</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/3)</a:t>
            </a:r>
            <a:endParaRPr lang="en-US" altLang="ja-JP" sz="3600" dirty="0">
              <a:solidFill>
                <a:schemeClr val="tx1"/>
              </a:solidFill>
              <a:latin typeface="HGP創英角ｺﾞｼｯｸUB" pitchFamily="50" charset="-128"/>
              <a:ea typeface="HGP創英角ｺﾞｼｯｸUB" pitchFamily="50" charset="-128"/>
            </a:endParaRPr>
          </a:p>
        </p:txBody>
      </p:sp>
      <p:sp>
        <p:nvSpPr>
          <p:cNvPr id="2" name="正方形/長方形 1"/>
          <p:cNvSpPr/>
          <p:nvPr/>
        </p:nvSpPr>
        <p:spPr bwMode="auto">
          <a:xfrm>
            <a:off x="397048" y="1427696"/>
            <a:ext cx="8423424" cy="3585480"/>
          </a:xfrm>
          <a:prstGeom prst="rect">
            <a:avLst/>
          </a:prstGeom>
          <a:solidFill>
            <a:srgbClr val="FFFFE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４</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ある</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単一行</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の</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データ</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をドメインクラスにマッピングする場合</a:t>
            </a:r>
            <a:endPar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smtClean="0">
                <a:solidFill>
                  <a:srgbClr val="C00000"/>
                </a:solidFill>
                <a:latin typeface="+mn-ea"/>
              </a:rPr>
              <a:t>class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myRowMapper</a:t>
            </a:r>
            <a:r>
              <a:rPr lang="en-US" altLang="ja-JP" sz="1600" dirty="0" smtClean="0">
                <a:solidFill>
                  <a:srgbClr val="C00000"/>
                </a:solidFill>
                <a:latin typeface="+mn-ea"/>
              </a:rPr>
              <a:t> implements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RowMapper</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&lt;Book&gt;</a:t>
            </a:r>
            <a:r>
              <a:rPr lang="en-US" altLang="ja-JP" sz="1600" dirty="0" smtClean="0">
                <a:solidFill>
                  <a:srgbClr val="C00000"/>
                </a:solidFill>
                <a:latin typeface="+mn-ea"/>
              </a:rPr>
              <a:t> {</a:t>
            </a:r>
          </a:p>
          <a:p>
            <a:pPr defTabSz="360000"/>
            <a:r>
              <a:rPr lang="en-US" altLang="ja-JP" sz="1600" dirty="0">
                <a:solidFill>
                  <a:srgbClr val="C00000"/>
                </a:solidFill>
                <a:latin typeface="+mn-ea"/>
              </a:rPr>
              <a:t>	</a:t>
            </a:r>
            <a:r>
              <a:rPr lang="en-US" altLang="ja-JP" sz="1600" dirty="0" smtClean="0">
                <a:solidFill>
                  <a:srgbClr val="C00000"/>
                </a:solidFill>
                <a:latin typeface="+mn-ea"/>
              </a:rPr>
              <a:t>public Book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mapRow</a:t>
            </a:r>
            <a:r>
              <a:rPr lang="en-US" altLang="ja-JP" sz="1600" dirty="0" smtClean="0">
                <a:solidFill>
                  <a:srgbClr val="C00000"/>
                </a:solidFill>
                <a:latin typeface="+mn-ea"/>
              </a:rPr>
              <a:t>(</a:t>
            </a:r>
            <a:r>
              <a:rPr lang="en-US" altLang="ja-JP" sz="1600" dirty="0" err="1" smtClean="0">
                <a:solidFill>
                  <a:srgbClr val="C00000"/>
                </a:solidFill>
                <a:latin typeface="+mn-ea"/>
              </a:rPr>
              <a:t>ResultSet</a:t>
            </a:r>
            <a:r>
              <a:rPr lang="en-US" altLang="ja-JP" sz="1600" dirty="0" smtClean="0">
                <a:solidFill>
                  <a:srgbClr val="C00000"/>
                </a:solidFill>
                <a:latin typeface="+mn-ea"/>
              </a:rPr>
              <a:t> </a:t>
            </a:r>
            <a:r>
              <a:rPr lang="en-US" altLang="ja-JP" sz="1600" dirty="0" err="1" smtClean="0">
                <a:solidFill>
                  <a:srgbClr val="C00000"/>
                </a:solidFill>
                <a:latin typeface="+mn-ea"/>
              </a:rPr>
              <a:t>rs</a:t>
            </a:r>
            <a:r>
              <a:rPr lang="en-US" altLang="ja-JP" sz="1600" dirty="0" smtClean="0">
                <a:solidFill>
                  <a:srgbClr val="C00000"/>
                </a:solidFill>
                <a:latin typeface="+mn-ea"/>
              </a:rPr>
              <a:t>, </a:t>
            </a:r>
            <a:r>
              <a:rPr lang="en-US" altLang="ja-JP" sz="1600" dirty="0" err="1" smtClean="0">
                <a:solidFill>
                  <a:srgbClr val="C00000"/>
                </a:solidFill>
                <a:latin typeface="+mn-ea"/>
              </a:rPr>
              <a:t>int</a:t>
            </a:r>
            <a:r>
              <a:rPr lang="en-US" altLang="ja-JP" sz="1600" dirty="0" smtClean="0">
                <a:solidFill>
                  <a:srgbClr val="C00000"/>
                </a:solidFill>
                <a:latin typeface="+mn-ea"/>
              </a:rPr>
              <a:t> </a:t>
            </a:r>
            <a:r>
              <a:rPr lang="en-US" altLang="ja-JP" sz="1600" dirty="0" err="1" smtClean="0">
                <a:solidFill>
                  <a:srgbClr val="C00000"/>
                </a:solidFill>
                <a:latin typeface="+mn-ea"/>
              </a:rPr>
              <a:t>rowNum</a:t>
            </a:r>
            <a:r>
              <a:rPr lang="en-US" altLang="ja-JP" sz="1600" dirty="0" smtClean="0">
                <a:solidFill>
                  <a:srgbClr val="C00000"/>
                </a:solidFill>
                <a:latin typeface="+mn-ea"/>
              </a:rPr>
              <a:t>) throws </a:t>
            </a:r>
            <a:r>
              <a:rPr lang="en-US" altLang="ja-JP" sz="1600" dirty="0" err="1" smtClean="0">
                <a:solidFill>
                  <a:srgbClr val="C00000"/>
                </a:solidFill>
                <a:latin typeface="+mn-ea"/>
              </a:rPr>
              <a:t>SQLException</a:t>
            </a:r>
            <a:r>
              <a:rPr lang="en-US" altLang="ja-JP" sz="1600" dirty="0" smtClean="0">
                <a:solidFill>
                  <a:srgbClr val="C00000"/>
                </a:solidFill>
                <a:latin typeface="+mn-ea"/>
              </a:rPr>
              <a:t> {</a:t>
            </a:r>
          </a:p>
          <a:p>
            <a:pPr defTabSz="360000"/>
            <a:r>
              <a:rPr lang="en-US" altLang="ja-JP" sz="1600" dirty="0">
                <a:solidFill>
                  <a:srgbClr val="C00000"/>
                </a:solidFill>
                <a:latin typeface="+mn-ea"/>
              </a:rPr>
              <a:t>	</a:t>
            </a:r>
            <a:r>
              <a:rPr lang="en-US" altLang="ja-JP" sz="1600" dirty="0" smtClean="0">
                <a:solidFill>
                  <a:srgbClr val="C00000"/>
                </a:solidFill>
                <a:latin typeface="+mn-ea"/>
              </a:rPr>
              <a:t>	Book </a:t>
            </a:r>
            <a:r>
              <a:rPr lang="en-US" altLang="ja-JP" sz="1600" dirty="0" err="1" smtClean="0">
                <a:solidFill>
                  <a:srgbClr val="C00000"/>
                </a:solidFill>
                <a:latin typeface="+mn-ea"/>
              </a:rPr>
              <a:t>book</a:t>
            </a:r>
            <a:r>
              <a:rPr lang="en-US" altLang="ja-JP" sz="1600" dirty="0" smtClean="0">
                <a:solidFill>
                  <a:srgbClr val="C00000"/>
                </a:solidFill>
                <a:latin typeface="+mn-ea"/>
              </a:rPr>
              <a:t> = new Book();</a:t>
            </a:r>
          </a:p>
          <a:p>
            <a:pPr defTabSz="360000"/>
            <a:r>
              <a:rPr lang="en-US" altLang="ja-JP" sz="1600" dirty="0">
                <a:solidFill>
                  <a:srgbClr val="C00000"/>
                </a:solidFill>
                <a:latin typeface="+mn-ea"/>
              </a:rPr>
              <a:t>	</a:t>
            </a:r>
            <a:r>
              <a:rPr lang="en-US" altLang="ja-JP" sz="1600" dirty="0" smtClean="0">
                <a:solidFill>
                  <a:srgbClr val="C00000"/>
                </a:solidFill>
                <a:latin typeface="+mn-ea"/>
              </a:rPr>
              <a:t>	</a:t>
            </a:r>
            <a:r>
              <a:rPr lang="en-US" altLang="ja-JP" sz="1600" dirty="0" err="1" smtClean="0">
                <a:solidFill>
                  <a:srgbClr val="C00000"/>
                </a:solidFill>
                <a:latin typeface="+mn-ea"/>
              </a:rPr>
              <a:t>book.setId</a:t>
            </a:r>
            <a:r>
              <a:rPr lang="en-US" altLang="ja-JP" sz="1600" dirty="0" smtClean="0">
                <a:solidFill>
                  <a:srgbClr val="C00000"/>
                </a:solidFill>
                <a:latin typeface="+mn-ea"/>
              </a:rPr>
              <a:t>(</a:t>
            </a:r>
            <a:r>
              <a:rPr lang="en-US" altLang="ja-JP" sz="1600" dirty="0" err="1" smtClean="0">
                <a:solidFill>
                  <a:srgbClr val="C00000"/>
                </a:solidFill>
                <a:latin typeface="+mn-ea"/>
              </a:rPr>
              <a:t>rs.getInt</a:t>
            </a:r>
            <a:r>
              <a:rPr lang="en-US" altLang="ja-JP" sz="1600" dirty="0" smtClean="0">
                <a:solidFill>
                  <a:srgbClr val="C00000"/>
                </a:solidFill>
                <a:latin typeface="+mn-ea"/>
              </a:rPr>
              <a:t>(“ID”);</a:t>
            </a:r>
          </a:p>
          <a:p>
            <a:pPr defTabSz="360000"/>
            <a:r>
              <a:rPr lang="en-US" altLang="ja-JP" sz="1600" dirty="0">
                <a:solidFill>
                  <a:srgbClr val="C00000"/>
                </a:solidFill>
                <a:latin typeface="+mn-ea"/>
              </a:rPr>
              <a:t>		</a:t>
            </a:r>
            <a:r>
              <a:rPr lang="en-US" altLang="ja-JP" sz="1600" dirty="0" err="1" smtClean="0">
                <a:solidFill>
                  <a:srgbClr val="C00000"/>
                </a:solidFill>
                <a:latin typeface="+mn-ea"/>
              </a:rPr>
              <a:t>book.setIsbn</a:t>
            </a:r>
            <a:r>
              <a:rPr lang="en-US" altLang="ja-JP" sz="1600" dirty="0" smtClean="0">
                <a:solidFill>
                  <a:srgbClr val="C00000"/>
                </a:solidFill>
                <a:latin typeface="+mn-ea"/>
              </a:rPr>
              <a:t>(</a:t>
            </a:r>
            <a:r>
              <a:rPr lang="en-US" altLang="ja-JP" sz="1600" dirty="0" err="1" smtClean="0">
                <a:solidFill>
                  <a:srgbClr val="C00000"/>
                </a:solidFill>
                <a:latin typeface="+mn-ea"/>
              </a:rPr>
              <a:t>rs.getString</a:t>
            </a:r>
            <a:r>
              <a:rPr lang="en-US" altLang="ja-JP" sz="1600" dirty="0" smtClean="0">
                <a:solidFill>
                  <a:srgbClr val="C00000"/>
                </a:solidFill>
                <a:latin typeface="+mn-ea"/>
              </a:rPr>
              <a:t>(“ISBN”);</a:t>
            </a:r>
          </a:p>
          <a:p>
            <a:pPr defTabSz="360000"/>
            <a:r>
              <a:rPr lang="en-US" altLang="ja-JP" sz="1600" dirty="0">
                <a:solidFill>
                  <a:srgbClr val="C00000"/>
                </a:solidFill>
                <a:latin typeface="+mn-ea"/>
              </a:rPr>
              <a:t>		</a:t>
            </a:r>
            <a:r>
              <a:rPr lang="en-US" altLang="ja-JP" sz="1600" dirty="0" err="1" smtClean="0">
                <a:solidFill>
                  <a:srgbClr val="C00000"/>
                </a:solidFill>
                <a:latin typeface="+mn-ea"/>
              </a:rPr>
              <a:t>book.setName</a:t>
            </a:r>
            <a:r>
              <a:rPr lang="en-US" altLang="ja-JP" sz="1600" dirty="0" smtClean="0">
                <a:solidFill>
                  <a:srgbClr val="C00000"/>
                </a:solidFill>
                <a:latin typeface="+mn-ea"/>
              </a:rPr>
              <a:t>(</a:t>
            </a:r>
            <a:r>
              <a:rPr lang="en-US" altLang="ja-JP" sz="1600" dirty="0" err="1" smtClean="0">
                <a:solidFill>
                  <a:srgbClr val="C00000"/>
                </a:solidFill>
                <a:latin typeface="+mn-ea"/>
              </a:rPr>
              <a:t>rs.getString</a:t>
            </a:r>
            <a:r>
              <a:rPr lang="en-US" altLang="ja-JP" sz="1600" dirty="0" smtClean="0">
                <a:solidFill>
                  <a:srgbClr val="C00000"/>
                </a:solidFill>
                <a:latin typeface="+mn-ea"/>
              </a:rPr>
              <a:t>(“NAME”);</a:t>
            </a:r>
            <a:endParaRPr lang="en-US" altLang="ja-JP" sz="1600" dirty="0">
              <a:solidFill>
                <a:srgbClr val="C00000"/>
              </a:solidFill>
              <a:latin typeface="+mn-ea"/>
            </a:endParaRPr>
          </a:p>
          <a:p>
            <a:pPr defTabSz="360000"/>
            <a:r>
              <a:rPr lang="en-US" altLang="ja-JP" sz="1600" dirty="0">
                <a:solidFill>
                  <a:srgbClr val="C00000"/>
                </a:solidFill>
                <a:latin typeface="+mn-ea"/>
              </a:rPr>
              <a:t>	</a:t>
            </a:r>
            <a:r>
              <a:rPr lang="en-US" altLang="ja-JP" sz="1600" dirty="0" smtClean="0">
                <a:solidFill>
                  <a:srgbClr val="C00000"/>
                </a:solidFill>
                <a:latin typeface="+mn-ea"/>
              </a:rPr>
              <a:t>	return</a:t>
            </a:r>
            <a:r>
              <a:rPr lang="ja-JP" altLang="en-US" sz="1600" dirty="0" smtClean="0">
                <a:solidFill>
                  <a:srgbClr val="C00000"/>
                </a:solidFill>
                <a:latin typeface="+mn-ea"/>
              </a:rPr>
              <a:t> </a:t>
            </a:r>
            <a:r>
              <a:rPr lang="en-US" altLang="ja-JP" sz="1600" dirty="0" smtClean="0">
                <a:solidFill>
                  <a:srgbClr val="C00000"/>
                </a:solidFill>
                <a:latin typeface="+mn-ea"/>
              </a:rPr>
              <a:t>book;</a:t>
            </a:r>
          </a:p>
          <a:p>
            <a:pPr defTabSz="360000"/>
            <a:r>
              <a:rPr lang="en-US" altLang="ja-JP" sz="1600" dirty="0">
                <a:solidFill>
                  <a:srgbClr val="C00000"/>
                </a:solidFill>
                <a:latin typeface="+mn-ea"/>
              </a:rPr>
              <a:t>	}</a:t>
            </a:r>
          </a:p>
          <a:p>
            <a:pPr defTabSz="360000"/>
            <a:r>
              <a:rPr lang="en-US" altLang="ja-JP" sz="1600" dirty="0" smtClean="0">
                <a:solidFill>
                  <a:srgbClr val="C00000"/>
                </a:solidFill>
                <a:latin typeface="+mn-ea"/>
              </a:rPr>
              <a:t>}</a:t>
            </a:r>
            <a:endParaRPr lang="en-US" altLang="ja-JP" sz="1600" dirty="0">
              <a:solidFill>
                <a:srgbClr val="C00000"/>
              </a:solidFill>
              <a:latin typeface="+mn-ea"/>
            </a:endParaRPr>
          </a:p>
          <a:p>
            <a:pPr defTabSz="360000"/>
            <a:r>
              <a:rPr lang="en-US" altLang="ja-JP" sz="1600" dirty="0" smtClean="0">
                <a:solidFill>
                  <a:schemeClr val="tx1"/>
                </a:solidFill>
                <a:latin typeface="+mn-ea"/>
              </a:rPr>
              <a:t>Book</a:t>
            </a:r>
            <a:r>
              <a:rPr lang="ja-JP" altLang="en-US" sz="1600" dirty="0" smtClean="0">
                <a:solidFill>
                  <a:schemeClr val="tx1"/>
                </a:solidFill>
                <a:latin typeface="+mn-ea"/>
              </a:rPr>
              <a:t> </a:t>
            </a:r>
            <a:r>
              <a:rPr lang="en-US" altLang="ja-JP" sz="1600" dirty="0" smtClean="0">
                <a:solidFill>
                  <a:schemeClr val="tx1"/>
                </a:solidFill>
                <a:latin typeface="+mn-ea"/>
              </a:rPr>
              <a:t>book</a:t>
            </a:r>
            <a:r>
              <a:rPr lang="ja-JP" altLang="en-US" sz="1600" dirty="0" smtClean="0">
                <a:solidFill>
                  <a:schemeClr val="tx1"/>
                </a:solidFill>
                <a:latin typeface="+mn-ea"/>
              </a:rPr>
              <a:t> </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jdbcTemplate.queryForObject</a:t>
            </a:r>
            <a:r>
              <a:rPr lang="ja-JP" altLang="en-US" sz="16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tx1"/>
                </a:solidFill>
                <a:latin typeface="+mn-ea"/>
              </a:rPr>
              <a:t>(</a:t>
            </a:r>
          </a:p>
          <a:p>
            <a:pPr defTabSz="360000"/>
            <a:r>
              <a:rPr lang="en-US" altLang="ja-JP" sz="1600" dirty="0">
                <a:solidFill>
                  <a:schemeClr val="tx1"/>
                </a:solidFill>
                <a:latin typeface="+mn-ea"/>
              </a:rPr>
              <a:t>	</a:t>
            </a:r>
            <a:r>
              <a:rPr lang="en-US" altLang="ja-JP" sz="1600" dirty="0" smtClean="0">
                <a:solidFill>
                  <a:schemeClr val="tx1"/>
                </a:solidFill>
                <a:latin typeface="+mn-ea"/>
              </a:rPr>
              <a:t>			“SELECT</a:t>
            </a:r>
            <a:r>
              <a:rPr lang="ja-JP" altLang="en-US" sz="1600" dirty="0" smtClean="0">
                <a:solidFill>
                  <a:schemeClr val="tx1"/>
                </a:solidFill>
                <a:latin typeface="+mn-ea"/>
              </a:rPr>
              <a:t> * </a:t>
            </a:r>
            <a:r>
              <a:rPr lang="en-US" altLang="ja-JP" sz="1600" dirty="0" smtClean="0">
                <a:solidFill>
                  <a:schemeClr val="tx1"/>
                </a:solidFill>
                <a:latin typeface="+mn-ea"/>
              </a:rPr>
              <a:t>FROM</a:t>
            </a:r>
            <a:r>
              <a:rPr lang="ja-JP" altLang="en-US" sz="1600" dirty="0" smtClean="0">
                <a:solidFill>
                  <a:schemeClr val="tx1"/>
                </a:solidFill>
                <a:latin typeface="+mn-ea"/>
              </a:rPr>
              <a:t> </a:t>
            </a:r>
            <a:r>
              <a:rPr lang="en-US" altLang="ja-JP" sz="1600" dirty="0" smtClean="0">
                <a:solidFill>
                  <a:schemeClr val="tx1"/>
                </a:solidFill>
                <a:latin typeface="+mn-ea"/>
              </a:rPr>
              <a:t>BOOK</a:t>
            </a:r>
            <a:r>
              <a:rPr lang="ja-JP" altLang="en-US" sz="1600" dirty="0" smtClean="0">
                <a:solidFill>
                  <a:schemeClr val="tx1"/>
                </a:solidFill>
                <a:latin typeface="+mn-ea"/>
              </a:rPr>
              <a:t> </a:t>
            </a:r>
            <a:r>
              <a:rPr lang="en-US" altLang="ja-JP" sz="1600" dirty="0" smtClean="0">
                <a:solidFill>
                  <a:schemeClr val="tx1"/>
                </a:solidFill>
                <a:latin typeface="+mn-ea"/>
              </a:rPr>
              <a:t>WEHRE</a:t>
            </a:r>
            <a:r>
              <a:rPr lang="ja-JP" altLang="en-US" sz="1600" dirty="0" smtClean="0">
                <a:solidFill>
                  <a:schemeClr val="tx1"/>
                </a:solidFill>
                <a:latin typeface="+mn-ea"/>
              </a:rPr>
              <a:t> </a:t>
            </a:r>
            <a:r>
              <a:rPr lang="en-US" altLang="ja-JP" sz="1600" dirty="0" smtClean="0">
                <a:solidFill>
                  <a:schemeClr val="tx1"/>
                </a:solidFill>
                <a:latin typeface="+mn-ea"/>
              </a:rPr>
              <a:t>ID =</a:t>
            </a:r>
            <a:r>
              <a:rPr lang="ja-JP" altLang="en-US" sz="1600" dirty="0" smtClean="0">
                <a:solidFill>
                  <a:schemeClr val="tx1"/>
                </a:solidFill>
                <a:latin typeface="+mn-ea"/>
              </a:rPr>
              <a:t> </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new</a:t>
            </a:r>
            <a:r>
              <a:rPr lang="ja-JP" altLang="en-US" sz="16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myRowMapper</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smtClean="0">
                <a:solidFill>
                  <a:schemeClr val="tx1"/>
                </a:solidFill>
                <a:latin typeface="+mn-ea"/>
              </a:rPr>
              <a:t>id);</a:t>
            </a:r>
            <a:endParaRPr lang="en-US" altLang="ja-JP" sz="1600" dirty="0">
              <a:solidFill>
                <a:schemeClr val="tx1"/>
              </a:solidFill>
              <a:latin typeface="+mn-ea"/>
            </a:endParaRPr>
          </a:p>
        </p:txBody>
      </p:sp>
      <p:sp>
        <p:nvSpPr>
          <p:cNvPr id="3" name="テキスト ボックス 2"/>
          <p:cNvSpPr txBox="1"/>
          <p:nvPr/>
        </p:nvSpPr>
        <p:spPr>
          <a:xfrm>
            <a:off x="316880" y="1027586"/>
            <a:ext cx="5112568" cy="400110"/>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latin typeface="HGP創英角ｺﾞｼｯｸUB" panose="020B0900000000000000" pitchFamily="50" charset="-128"/>
                <a:ea typeface="HGP創英角ｺﾞｼｯｸUB" panose="020B0900000000000000" pitchFamily="50" charset="-128"/>
              </a:rPr>
              <a:t>単一データ取得例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5231593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ＪＤＢＣによるＤＢ検索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(3/3)</a:t>
            </a:r>
            <a:endParaRPr lang="en-US" altLang="ja-JP" sz="3600" dirty="0">
              <a:latin typeface="HGP創英角ｺﾞｼｯｸUB" pitchFamily="50" charset="-128"/>
              <a:ea typeface="HGP創英角ｺﾞｼｯｸUB" pitchFamily="50" charset="-128"/>
            </a:endParaRPr>
          </a:p>
        </p:txBody>
      </p:sp>
      <p:sp>
        <p:nvSpPr>
          <p:cNvPr id="2" name="正方形/長方形 1"/>
          <p:cNvSpPr/>
          <p:nvPr/>
        </p:nvSpPr>
        <p:spPr bwMode="auto">
          <a:xfrm>
            <a:off x="397048" y="1312666"/>
            <a:ext cx="8423424" cy="4204566"/>
          </a:xfrm>
          <a:prstGeom prst="rect">
            <a:avLst/>
          </a:prstGeom>
          <a:solidFill>
            <a:srgbClr val="FFFFE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１）複数レコードの</a:t>
            </a:r>
            <a:r>
              <a:rPr lang="en-US" altLang="ja-JP" sz="1600" dirty="0">
                <a:solidFill>
                  <a:schemeClr val="tx1"/>
                </a:solidFill>
                <a:latin typeface="HGP創英角ｺﾞｼｯｸUB" panose="020B0900000000000000" pitchFamily="50" charset="-128"/>
                <a:ea typeface="HGP創英角ｺﾞｼｯｸUB" panose="020B0900000000000000" pitchFamily="50" charset="-128"/>
              </a:rPr>
              <a:t>Map </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1600" dirty="0">
                <a:solidFill>
                  <a:schemeClr val="tx1"/>
                </a:solidFill>
                <a:latin typeface="HGP創英角ｺﾞｼｯｸUB" panose="020B0900000000000000" pitchFamily="50" charset="-128"/>
                <a:ea typeface="HGP創英角ｺﾞｼｯｸUB" panose="020B0900000000000000" pitchFamily="50" charset="-128"/>
              </a:rPr>
              <a:t>String</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にカラム名、</a:t>
            </a:r>
            <a:r>
              <a:rPr lang="en-US" altLang="ja-JP" sz="1600" dirty="0">
                <a:solidFill>
                  <a:schemeClr val="tx1"/>
                </a:solidFill>
                <a:latin typeface="HGP創英角ｺﾞｼｯｸUB" panose="020B0900000000000000" pitchFamily="50" charset="-128"/>
                <a:ea typeface="HGP創英角ｺﾞｼｯｸUB" panose="020B0900000000000000" pitchFamily="50" charset="-128"/>
              </a:rPr>
              <a:t>Object</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にデータ</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）データを</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List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に格納する場合</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smtClean="0">
                <a:solidFill>
                  <a:schemeClr val="tx1"/>
                </a:solidFill>
                <a:latin typeface="+mn-ea"/>
              </a:rPr>
              <a:t>List&lt;Map&lt;String, Object&gt;&gt; </a:t>
            </a:r>
            <a:r>
              <a:rPr lang="en-US" altLang="ja-JP" sz="1600" dirty="0" err="1" smtClean="0">
                <a:solidFill>
                  <a:schemeClr val="tx1"/>
                </a:solidFill>
                <a:latin typeface="+mn-ea"/>
              </a:rPr>
              <a:t>mapList</a:t>
            </a:r>
            <a:r>
              <a:rPr lang="ja-JP" altLang="en-US" sz="1600" dirty="0" smtClean="0">
                <a:solidFill>
                  <a:schemeClr val="tx1"/>
                </a:solidFill>
                <a:latin typeface="+mn-ea"/>
              </a:rPr>
              <a:t> </a:t>
            </a:r>
            <a:r>
              <a:rPr lang="en-US" altLang="ja-JP" sz="1600" dirty="0">
                <a:solidFill>
                  <a:schemeClr val="tx1"/>
                </a:solidFill>
                <a:latin typeface="+mn-ea"/>
              </a:rPr>
              <a:t>=</a:t>
            </a:r>
            <a:r>
              <a:rPr lang="ja-JP" altLang="en-US" sz="1600" dirty="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jdbcTemplate.queryForList</a:t>
            </a:r>
            <a:r>
              <a:rPr lang="en-US" altLang="ja-JP" sz="1600" dirty="0" smtClean="0">
                <a:solidFill>
                  <a:schemeClr val="tx1"/>
                </a:solidFill>
                <a:latin typeface="+mn-ea"/>
              </a:rPr>
              <a:t>(“</a:t>
            </a:r>
            <a:r>
              <a:rPr lang="en-US" altLang="ja-JP" sz="1600" dirty="0">
                <a:solidFill>
                  <a:schemeClr val="tx1"/>
                </a:solidFill>
                <a:latin typeface="+mn-ea"/>
              </a:rPr>
              <a:t>SELECT </a:t>
            </a:r>
            <a:r>
              <a:rPr lang="en-US" altLang="ja-JP" sz="1600" dirty="0" smtClean="0">
                <a:solidFill>
                  <a:schemeClr val="tx1"/>
                </a:solidFill>
                <a:latin typeface="+mn-ea"/>
              </a:rPr>
              <a:t>…”)</a:t>
            </a:r>
          </a:p>
          <a:p>
            <a:pPr defTabSz="360000"/>
            <a:endParaRPr lang="en-US" altLang="ja-JP" sz="1600" dirty="0" smtClean="0">
              <a:solidFill>
                <a:schemeClr val="tx1"/>
              </a:solidFill>
              <a:latin typeface="+mn-ea"/>
            </a:endParaRPr>
          </a:p>
          <a:p>
            <a:pPr defTabSz="360000"/>
            <a:endParaRPr lang="en-US" altLang="ja-JP" sz="1600" dirty="0">
              <a:solidFill>
                <a:schemeClr val="tx1"/>
              </a:solidFill>
              <a:latin typeface="+mn-ea"/>
            </a:endParaRPr>
          </a:p>
          <a:p>
            <a:pPr defTabSz="360000"/>
            <a:r>
              <a:rPr lang="en-US" altLang="ja-JP" sz="1600" dirty="0">
                <a:solidFill>
                  <a:schemeClr val="tx1"/>
                </a:solidFill>
                <a:latin typeface="HGP創英角ｺﾞｼｯｸUB" panose="020B0900000000000000" pitchFamily="50" charset="-128"/>
                <a:ea typeface="HGP創英角ｺﾞｼｯｸUB" panose="020B0900000000000000" pitchFamily="50" charset="-128"/>
              </a:rPr>
              <a:t>2</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）複数行の</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データ</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をドメインクラスの</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List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に</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格納する</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場合</a:t>
            </a:r>
            <a:endPar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smtClean="0">
                <a:solidFill>
                  <a:srgbClr val="C00000"/>
                </a:solidFill>
                <a:latin typeface="+mn-ea"/>
              </a:rPr>
              <a:t>class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myRowMapper</a:t>
            </a:r>
            <a:r>
              <a:rPr lang="en-US" altLang="ja-JP" sz="1600" dirty="0" smtClean="0">
                <a:solidFill>
                  <a:srgbClr val="C00000"/>
                </a:solidFill>
                <a:latin typeface="+mn-ea"/>
              </a:rPr>
              <a:t> implements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RowMapper</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&lt;Book&gt;</a:t>
            </a:r>
            <a:r>
              <a:rPr lang="en-US" altLang="ja-JP" sz="1600" dirty="0" smtClean="0">
                <a:solidFill>
                  <a:srgbClr val="C00000"/>
                </a:solidFill>
                <a:latin typeface="+mn-ea"/>
              </a:rPr>
              <a:t> {</a:t>
            </a:r>
          </a:p>
          <a:p>
            <a:pPr defTabSz="360000"/>
            <a:r>
              <a:rPr lang="en-US" altLang="ja-JP" sz="1600" dirty="0">
                <a:solidFill>
                  <a:srgbClr val="C00000"/>
                </a:solidFill>
                <a:latin typeface="+mn-ea"/>
              </a:rPr>
              <a:t>	</a:t>
            </a:r>
            <a:r>
              <a:rPr lang="en-US" altLang="ja-JP" sz="1600" dirty="0" smtClean="0">
                <a:solidFill>
                  <a:srgbClr val="C00000"/>
                </a:solidFill>
                <a:latin typeface="+mn-ea"/>
              </a:rPr>
              <a:t>public Book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mapRow</a:t>
            </a:r>
            <a:r>
              <a:rPr lang="en-US" altLang="ja-JP" sz="1600" dirty="0" smtClean="0">
                <a:solidFill>
                  <a:srgbClr val="C00000"/>
                </a:solidFill>
                <a:latin typeface="+mn-ea"/>
              </a:rPr>
              <a:t>(</a:t>
            </a:r>
            <a:r>
              <a:rPr lang="en-US" altLang="ja-JP" sz="1600" dirty="0" err="1" smtClean="0">
                <a:solidFill>
                  <a:srgbClr val="C00000"/>
                </a:solidFill>
                <a:latin typeface="+mn-ea"/>
              </a:rPr>
              <a:t>ResultSet</a:t>
            </a:r>
            <a:r>
              <a:rPr lang="en-US" altLang="ja-JP" sz="1600" dirty="0" smtClean="0">
                <a:solidFill>
                  <a:srgbClr val="C00000"/>
                </a:solidFill>
                <a:latin typeface="+mn-ea"/>
              </a:rPr>
              <a:t> </a:t>
            </a:r>
            <a:r>
              <a:rPr lang="en-US" altLang="ja-JP" sz="1600" dirty="0" err="1" smtClean="0">
                <a:solidFill>
                  <a:srgbClr val="C00000"/>
                </a:solidFill>
                <a:latin typeface="+mn-ea"/>
              </a:rPr>
              <a:t>rs</a:t>
            </a:r>
            <a:r>
              <a:rPr lang="en-US" altLang="ja-JP" sz="1600" dirty="0" smtClean="0">
                <a:solidFill>
                  <a:srgbClr val="C00000"/>
                </a:solidFill>
                <a:latin typeface="+mn-ea"/>
              </a:rPr>
              <a:t>, </a:t>
            </a:r>
            <a:r>
              <a:rPr lang="en-US" altLang="ja-JP" sz="1600" dirty="0" err="1" smtClean="0">
                <a:solidFill>
                  <a:srgbClr val="C00000"/>
                </a:solidFill>
                <a:latin typeface="+mn-ea"/>
              </a:rPr>
              <a:t>int</a:t>
            </a:r>
            <a:r>
              <a:rPr lang="en-US" altLang="ja-JP" sz="1600" dirty="0" smtClean="0">
                <a:solidFill>
                  <a:srgbClr val="C00000"/>
                </a:solidFill>
                <a:latin typeface="+mn-ea"/>
              </a:rPr>
              <a:t> </a:t>
            </a:r>
            <a:r>
              <a:rPr lang="en-US" altLang="ja-JP" sz="1600" dirty="0" err="1" smtClean="0">
                <a:solidFill>
                  <a:srgbClr val="C00000"/>
                </a:solidFill>
                <a:latin typeface="+mn-ea"/>
              </a:rPr>
              <a:t>rowNum</a:t>
            </a:r>
            <a:r>
              <a:rPr lang="en-US" altLang="ja-JP" sz="1600" dirty="0" smtClean="0">
                <a:solidFill>
                  <a:srgbClr val="C00000"/>
                </a:solidFill>
                <a:latin typeface="+mn-ea"/>
              </a:rPr>
              <a:t>) throws </a:t>
            </a:r>
            <a:r>
              <a:rPr lang="en-US" altLang="ja-JP" sz="1600" dirty="0" err="1" smtClean="0">
                <a:solidFill>
                  <a:srgbClr val="C00000"/>
                </a:solidFill>
                <a:latin typeface="+mn-ea"/>
              </a:rPr>
              <a:t>SQLException</a:t>
            </a:r>
            <a:r>
              <a:rPr lang="en-US" altLang="ja-JP" sz="1600" dirty="0" smtClean="0">
                <a:solidFill>
                  <a:srgbClr val="C00000"/>
                </a:solidFill>
                <a:latin typeface="+mn-ea"/>
              </a:rPr>
              <a:t> {</a:t>
            </a:r>
          </a:p>
          <a:p>
            <a:pPr defTabSz="360000"/>
            <a:r>
              <a:rPr lang="en-US" altLang="ja-JP" sz="1600" dirty="0">
                <a:solidFill>
                  <a:srgbClr val="C00000"/>
                </a:solidFill>
                <a:latin typeface="+mn-ea"/>
              </a:rPr>
              <a:t>	</a:t>
            </a:r>
            <a:r>
              <a:rPr lang="en-US" altLang="ja-JP" sz="1600" dirty="0" smtClean="0">
                <a:solidFill>
                  <a:srgbClr val="C00000"/>
                </a:solidFill>
                <a:latin typeface="+mn-ea"/>
              </a:rPr>
              <a:t>	Book </a:t>
            </a:r>
            <a:r>
              <a:rPr lang="en-US" altLang="ja-JP" sz="1600" dirty="0" err="1" smtClean="0">
                <a:solidFill>
                  <a:srgbClr val="C00000"/>
                </a:solidFill>
                <a:latin typeface="+mn-ea"/>
              </a:rPr>
              <a:t>book</a:t>
            </a:r>
            <a:r>
              <a:rPr lang="ja-JP" altLang="en-US" sz="1600" dirty="0" smtClean="0">
                <a:solidFill>
                  <a:srgbClr val="C00000"/>
                </a:solidFill>
                <a:latin typeface="+mn-ea"/>
              </a:rPr>
              <a:t> </a:t>
            </a:r>
            <a:r>
              <a:rPr lang="en-US" altLang="ja-JP" sz="1600" dirty="0" smtClean="0">
                <a:solidFill>
                  <a:srgbClr val="C00000"/>
                </a:solidFill>
                <a:latin typeface="+mn-ea"/>
              </a:rPr>
              <a:t>= new Book();</a:t>
            </a:r>
          </a:p>
          <a:p>
            <a:pPr defTabSz="360000"/>
            <a:r>
              <a:rPr lang="en-US" altLang="ja-JP" sz="1600" dirty="0">
                <a:solidFill>
                  <a:srgbClr val="C00000"/>
                </a:solidFill>
                <a:latin typeface="+mn-ea"/>
              </a:rPr>
              <a:t>	</a:t>
            </a:r>
            <a:r>
              <a:rPr lang="en-US" altLang="ja-JP" sz="1600" dirty="0" smtClean="0">
                <a:solidFill>
                  <a:srgbClr val="C00000"/>
                </a:solidFill>
                <a:latin typeface="+mn-ea"/>
              </a:rPr>
              <a:t>	</a:t>
            </a:r>
            <a:r>
              <a:rPr lang="en-US" altLang="ja-JP" sz="1600" dirty="0" err="1" smtClean="0">
                <a:solidFill>
                  <a:srgbClr val="C00000"/>
                </a:solidFill>
                <a:latin typeface="+mn-ea"/>
              </a:rPr>
              <a:t>book.setId</a:t>
            </a:r>
            <a:r>
              <a:rPr lang="en-US" altLang="ja-JP" sz="1600" dirty="0" smtClean="0">
                <a:solidFill>
                  <a:srgbClr val="C00000"/>
                </a:solidFill>
                <a:latin typeface="+mn-ea"/>
              </a:rPr>
              <a:t>(</a:t>
            </a:r>
            <a:r>
              <a:rPr lang="en-US" altLang="ja-JP" sz="1600" dirty="0" err="1" smtClean="0">
                <a:solidFill>
                  <a:srgbClr val="C00000"/>
                </a:solidFill>
                <a:latin typeface="+mn-ea"/>
              </a:rPr>
              <a:t>rs.getInt</a:t>
            </a:r>
            <a:r>
              <a:rPr lang="en-US" altLang="ja-JP" sz="1600" dirty="0" smtClean="0">
                <a:solidFill>
                  <a:srgbClr val="C00000"/>
                </a:solidFill>
                <a:latin typeface="+mn-ea"/>
              </a:rPr>
              <a:t>(“ID”);</a:t>
            </a:r>
          </a:p>
          <a:p>
            <a:pPr defTabSz="360000"/>
            <a:r>
              <a:rPr lang="en-US" altLang="ja-JP" sz="1600" dirty="0">
                <a:solidFill>
                  <a:srgbClr val="C00000"/>
                </a:solidFill>
                <a:latin typeface="+mn-ea"/>
              </a:rPr>
              <a:t>		</a:t>
            </a:r>
            <a:r>
              <a:rPr lang="en-US" altLang="ja-JP" sz="1600" dirty="0" err="1" smtClean="0">
                <a:solidFill>
                  <a:srgbClr val="C00000"/>
                </a:solidFill>
                <a:latin typeface="+mn-ea"/>
              </a:rPr>
              <a:t>book.setIsbn</a:t>
            </a:r>
            <a:r>
              <a:rPr lang="en-US" altLang="ja-JP" sz="1600" dirty="0" smtClean="0">
                <a:solidFill>
                  <a:srgbClr val="C00000"/>
                </a:solidFill>
                <a:latin typeface="+mn-ea"/>
              </a:rPr>
              <a:t>(</a:t>
            </a:r>
            <a:r>
              <a:rPr lang="en-US" altLang="ja-JP" sz="1600" dirty="0" err="1" smtClean="0">
                <a:solidFill>
                  <a:srgbClr val="C00000"/>
                </a:solidFill>
                <a:latin typeface="+mn-ea"/>
              </a:rPr>
              <a:t>rs.getString</a:t>
            </a:r>
            <a:r>
              <a:rPr lang="en-US" altLang="ja-JP" sz="1600" dirty="0" smtClean="0">
                <a:solidFill>
                  <a:srgbClr val="C00000"/>
                </a:solidFill>
                <a:latin typeface="+mn-ea"/>
              </a:rPr>
              <a:t>(“ISBN”);</a:t>
            </a:r>
          </a:p>
          <a:p>
            <a:pPr defTabSz="360000"/>
            <a:r>
              <a:rPr lang="en-US" altLang="ja-JP" sz="1600" dirty="0">
                <a:solidFill>
                  <a:srgbClr val="C00000"/>
                </a:solidFill>
                <a:latin typeface="+mn-ea"/>
              </a:rPr>
              <a:t>		</a:t>
            </a:r>
            <a:r>
              <a:rPr lang="en-US" altLang="ja-JP" sz="1600" dirty="0" err="1" smtClean="0">
                <a:solidFill>
                  <a:srgbClr val="C00000"/>
                </a:solidFill>
                <a:latin typeface="+mn-ea"/>
              </a:rPr>
              <a:t>book.setName</a:t>
            </a:r>
            <a:r>
              <a:rPr lang="en-US" altLang="ja-JP" sz="1600" dirty="0" smtClean="0">
                <a:solidFill>
                  <a:srgbClr val="C00000"/>
                </a:solidFill>
                <a:latin typeface="+mn-ea"/>
              </a:rPr>
              <a:t>(</a:t>
            </a:r>
            <a:r>
              <a:rPr lang="en-US" altLang="ja-JP" sz="1600" dirty="0" err="1" smtClean="0">
                <a:solidFill>
                  <a:srgbClr val="C00000"/>
                </a:solidFill>
                <a:latin typeface="+mn-ea"/>
              </a:rPr>
              <a:t>rs.getString</a:t>
            </a:r>
            <a:r>
              <a:rPr lang="en-US" altLang="ja-JP" sz="1600" dirty="0" smtClean="0">
                <a:solidFill>
                  <a:srgbClr val="C00000"/>
                </a:solidFill>
                <a:latin typeface="+mn-ea"/>
              </a:rPr>
              <a:t>(“NAME”);</a:t>
            </a:r>
            <a:endParaRPr lang="en-US" altLang="ja-JP" sz="1600" dirty="0">
              <a:solidFill>
                <a:srgbClr val="C00000"/>
              </a:solidFill>
              <a:latin typeface="+mn-ea"/>
            </a:endParaRPr>
          </a:p>
          <a:p>
            <a:pPr defTabSz="360000"/>
            <a:r>
              <a:rPr lang="en-US" altLang="ja-JP" sz="1600" dirty="0">
                <a:solidFill>
                  <a:srgbClr val="C00000"/>
                </a:solidFill>
                <a:latin typeface="+mn-ea"/>
              </a:rPr>
              <a:t>	</a:t>
            </a:r>
            <a:r>
              <a:rPr lang="en-US" altLang="ja-JP" sz="1600" dirty="0" smtClean="0">
                <a:solidFill>
                  <a:srgbClr val="C00000"/>
                </a:solidFill>
                <a:latin typeface="+mn-ea"/>
              </a:rPr>
              <a:t>	return</a:t>
            </a:r>
            <a:r>
              <a:rPr lang="ja-JP" altLang="en-US" sz="1600" dirty="0" smtClean="0">
                <a:solidFill>
                  <a:srgbClr val="C00000"/>
                </a:solidFill>
                <a:latin typeface="+mn-ea"/>
              </a:rPr>
              <a:t> </a:t>
            </a:r>
            <a:r>
              <a:rPr lang="en-US" altLang="ja-JP" sz="1600" dirty="0" smtClean="0">
                <a:solidFill>
                  <a:srgbClr val="C00000"/>
                </a:solidFill>
                <a:latin typeface="+mn-ea"/>
              </a:rPr>
              <a:t>book;</a:t>
            </a:r>
          </a:p>
          <a:p>
            <a:pPr defTabSz="360000"/>
            <a:r>
              <a:rPr lang="en-US" altLang="ja-JP" sz="1600" dirty="0">
                <a:solidFill>
                  <a:srgbClr val="C00000"/>
                </a:solidFill>
                <a:latin typeface="+mn-ea"/>
              </a:rPr>
              <a:t>	}</a:t>
            </a:r>
          </a:p>
          <a:p>
            <a:pPr defTabSz="360000"/>
            <a:r>
              <a:rPr lang="en-US" altLang="ja-JP" sz="1600" dirty="0" smtClean="0">
                <a:solidFill>
                  <a:srgbClr val="C00000"/>
                </a:solidFill>
                <a:latin typeface="+mn-ea"/>
              </a:rPr>
              <a:t>}</a:t>
            </a:r>
            <a:endParaRPr lang="en-US" altLang="ja-JP" sz="1600" dirty="0">
              <a:solidFill>
                <a:srgbClr val="C00000"/>
              </a:solidFill>
              <a:latin typeface="+mn-ea"/>
            </a:endParaRPr>
          </a:p>
          <a:p>
            <a:pPr defTabSz="360000"/>
            <a:r>
              <a:rPr lang="en-US" altLang="ja-JP" sz="1600" dirty="0" smtClean="0">
                <a:solidFill>
                  <a:schemeClr val="tx1"/>
                </a:solidFill>
                <a:latin typeface="+mn-ea"/>
              </a:rPr>
              <a:t>List&lt;Book&gt;</a:t>
            </a:r>
            <a:r>
              <a:rPr lang="ja-JP" altLang="en-US" sz="1600" dirty="0" smtClean="0">
                <a:solidFill>
                  <a:schemeClr val="tx1"/>
                </a:solidFill>
                <a:latin typeface="+mn-ea"/>
              </a:rPr>
              <a:t> </a:t>
            </a:r>
            <a:r>
              <a:rPr lang="en-US" altLang="ja-JP" sz="1600" dirty="0" err="1" smtClean="0">
                <a:solidFill>
                  <a:schemeClr val="tx1"/>
                </a:solidFill>
                <a:latin typeface="+mn-ea"/>
              </a:rPr>
              <a:t>bookList</a:t>
            </a:r>
            <a:r>
              <a:rPr lang="ja-JP" altLang="en-US" sz="1600" dirty="0" smtClean="0">
                <a:solidFill>
                  <a:schemeClr val="tx1"/>
                </a:solidFill>
                <a:latin typeface="+mn-ea"/>
              </a:rPr>
              <a:t> </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jdbcTemplate.query</a:t>
            </a:r>
            <a:r>
              <a:rPr lang="ja-JP" altLang="en-US" sz="16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tx1"/>
                </a:solidFill>
                <a:latin typeface="+mn-ea"/>
              </a:rPr>
              <a:t>(“</a:t>
            </a:r>
            <a:r>
              <a:rPr lang="en-US" altLang="ja-JP" sz="1600" dirty="0">
                <a:solidFill>
                  <a:schemeClr val="tx1"/>
                </a:solidFill>
                <a:latin typeface="+mn-ea"/>
              </a:rPr>
              <a:t>SELECT </a:t>
            </a:r>
            <a:r>
              <a:rPr lang="ja-JP" altLang="en-US" sz="1600" dirty="0" smtClean="0">
                <a:solidFill>
                  <a:schemeClr val="tx1"/>
                </a:solidFill>
                <a:latin typeface="+mn-ea"/>
              </a:rPr>
              <a:t>* </a:t>
            </a:r>
            <a:r>
              <a:rPr lang="en-US" altLang="ja-JP" sz="1600" dirty="0" smtClean="0">
                <a:solidFill>
                  <a:schemeClr val="tx1"/>
                </a:solidFill>
                <a:latin typeface="+mn-ea"/>
              </a:rPr>
              <a:t>FROM</a:t>
            </a:r>
            <a:r>
              <a:rPr lang="ja-JP" altLang="en-US" sz="1600" dirty="0" smtClean="0">
                <a:solidFill>
                  <a:schemeClr val="tx1"/>
                </a:solidFill>
                <a:latin typeface="+mn-ea"/>
              </a:rPr>
              <a:t> </a:t>
            </a:r>
            <a:r>
              <a:rPr lang="en-US" altLang="ja-JP" sz="1600" dirty="0" smtClean="0">
                <a:solidFill>
                  <a:schemeClr val="tx1"/>
                </a:solidFill>
                <a:latin typeface="+mn-ea"/>
              </a:rPr>
              <a:t>BOOK”,</a:t>
            </a:r>
            <a:r>
              <a:rPr lang="ja-JP" altLang="en-US" sz="1600" dirty="0" smtClean="0">
                <a:solidFill>
                  <a:schemeClr val="tx1"/>
                </a:solidFill>
                <a:latin typeface="+mn-ea"/>
              </a:rPr>
              <a:t>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new</a:t>
            </a:r>
            <a:r>
              <a:rPr lang="ja-JP" altLang="en-US" sz="16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myRowMapper</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smtClean="0">
                <a:solidFill>
                  <a:schemeClr val="tx1"/>
                </a:solidFill>
                <a:latin typeface="+mn-ea"/>
              </a:rPr>
              <a:t>);</a:t>
            </a:r>
            <a:endParaRPr lang="en-US" altLang="ja-JP" sz="1600" dirty="0">
              <a:solidFill>
                <a:schemeClr val="tx1"/>
              </a:solidFill>
              <a:latin typeface="+mn-ea"/>
            </a:endParaRPr>
          </a:p>
        </p:txBody>
      </p:sp>
      <p:sp>
        <p:nvSpPr>
          <p:cNvPr id="3" name="テキスト ボックス 2"/>
          <p:cNvSpPr txBox="1"/>
          <p:nvPr/>
        </p:nvSpPr>
        <p:spPr>
          <a:xfrm>
            <a:off x="310232" y="908720"/>
            <a:ext cx="5112568" cy="40011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a:latin typeface="HGP創英角ｺﾞｼｯｸUB" panose="020B0900000000000000" pitchFamily="50" charset="-128"/>
                <a:ea typeface="HGP創英角ｺﾞｼｯｸUB" panose="020B0900000000000000" pitchFamily="50" charset="-128"/>
              </a:rPr>
              <a:t>複数</a:t>
            </a:r>
            <a:r>
              <a:rPr kumimoji="1" lang="ja-JP" altLang="en-US" sz="2000" dirty="0" smtClean="0">
                <a:latin typeface="HGP創英角ｺﾞｼｯｸUB" panose="020B0900000000000000" pitchFamily="50" charset="-128"/>
                <a:ea typeface="HGP創英角ｺﾞｼｯｸUB" panose="020B0900000000000000" pitchFamily="50" charset="-128"/>
              </a:rPr>
              <a:t>データ取得例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533478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角丸四角形 125"/>
          <p:cNvSpPr/>
          <p:nvPr/>
        </p:nvSpPr>
        <p:spPr bwMode="auto">
          <a:xfrm>
            <a:off x="3001906" y="1700808"/>
            <a:ext cx="2171102" cy="2736304"/>
          </a:xfrm>
          <a:prstGeom prst="roundRect">
            <a:avLst/>
          </a:prstGeom>
          <a:noFill/>
          <a:ln w="38100" cap="flat" cmpd="sng" algn="ctr">
            <a:solidFill>
              <a:schemeClr val="accent2"/>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200" dirty="0">
                <a:latin typeface="HGP創英角ｺﾞｼｯｸUB" pitchFamily="50" charset="-128"/>
                <a:ea typeface="HGP創英角ｺﾞｼｯｸUB" pitchFamily="50" charset="-128"/>
              </a:rPr>
              <a:t>Ｓｐｒｉｎｇ </a:t>
            </a:r>
            <a:r>
              <a:rPr lang="ja-JP" altLang="en-US" sz="3200" dirty="0" smtClean="0">
                <a:latin typeface="HGP創英角ｺﾞｼｯｸUB" pitchFamily="50" charset="-128"/>
                <a:ea typeface="HGP創英角ｺﾞｼｯｸUB" pitchFamily="50" charset="-128"/>
              </a:rPr>
              <a:t>ＪＤＢＣ に</a:t>
            </a:r>
            <a:r>
              <a:rPr lang="ja-JP" altLang="en-US" sz="3200" dirty="0" smtClean="0">
                <a:solidFill>
                  <a:schemeClr val="tx1"/>
                </a:solidFill>
                <a:latin typeface="HGP創英角ｺﾞｼｯｸUB" panose="020B0900000000000000" pitchFamily="50" charset="-128"/>
                <a:ea typeface="HGP創英角ｺﾞｼｯｸUB" panose="020B0900000000000000" pitchFamily="50" charset="-128"/>
              </a:rPr>
              <a:t>よる</a:t>
            </a:r>
            <a:r>
              <a:rPr lang="ja-JP" altLang="en-US" sz="3200" dirty="0">
                <a:solidFill>
                  <a:schemeClr val="tx1"/>
                </a:solidFill>
                <a:latin typeface="HGP創英角ｺﾞｼｯｸUB" panose="020B0900000000000000" pitchFamily="50" charset="-128"/>
                <a:ea typeface="HGP創英角ｺﾞｼｯｸUB" panose="020B0900000000000000" pitchFamily="50" charset="-128"/>
              </a:rPr>
              <a:t>ＤＢ</a:t>
            </a:r>
            <a:r>
              <a:rPr lang="ja-JP" altLang="en-US" sz="3200" dirty="0" smtClean="0">
                <a:solidFill>
                  <a:schemeClr val="tx1"/>
                </a:solidFill>
                <a:latin typeface="HGP創英角ｺﾞｼｯｸUB" panose="020B0900000000000000" pitchFamily="50" charset="-128"/>
                <a:ea typeface="HGP創英角ｺﾞｼｯｸUB" panose="020B0900000000000000" pitchFamily="50" charset="-128"/>
              </a:rPr>
              <a:t>更新の流れ</a:t>
            </a:r>
            <a:endParaRPr lang="en-US" altLang="ja-JP" sz="3200" dirty="0">
              <a:latin typeface="HGP創英角ｺﾞｼｯｸUB" pitchFamily="50" charset="-128"/>
              <a:ea typeface="HGP創英角ｺﾞｼｯｸUB" pitchFamily="50" charset="-128"/>
            </a:endParaRPr>
          </a:p>
        </p:txBody>
      </p:sp>
      <p:sp>
        <p:nvSpPr>
          <p:cNvPr id="5" name="テキスト ボックス 4"/>
          <p:cNvSpPr txBox="1"/>
          <p:nvPr/>
        </p:nvSpPr>
        <p:spPr>
          <a:xfrm>
            <a:off x="362960" y="908720"/>
            <a:ext cx="7487500" cy="400110"/>
          </a:xfrm>
          <a:prstGeom prst="rect">
            <a:avLst/>
          </a:prstGeom>
          <a:noFill/>
          <a:ln>
            <a:noFill/>
          </a:ln>
        </p:spPr>
        <p:txBody>
          <a:bodyPr wrap="square" rtlCol="0">
            <a:spAutoFit/>
          </a:bodyPr>
          <a:lstStyle/>
          <a:p>
            <a:r>
              <a:rPr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ここでは、</a:t>
            </a:r>
            <a:r>
              <a:rPr lang="en-US" altLang="ja-JP" sz="2000" dirty="0" err="1" smtClean="0">
                <a:solidFill>
                  <a:sysClr val="windowText" lastClr="000000"/>
                </a:solidFill>
                <a:latin typeface="HGP創英角ｺﾞｼｯｸUB" panose="020B0900000000000000" pitchFamily="50" charset="-128"/>
                <a:ea typeface="HGP創英角ｺﾞｼｯｸUB" panose="020B0900000000000000" pitchFamily="50" charset="-128"/>
              </a:rPr>
              <a:t>NamedJdbcTemplate</a:t>
            </a:r>
            <a:r>
              <a:rPr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クラスを使った</a:t>
            </a:r>
            <a:r>
              <a:rPr lang="en-US" altLang="ja-JP"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DB</a:t>
            </a:r>
            <a:r>
              <a:rPr lang="ja-JP" altLang="en-US" sz="2000" dirty="0" smtClean="0">
                <a:solidFill>
                  <a:sysClr val="windowText" lastClr="000000"/>
                </a:solidFill>
                <a:latin typeface="HGP創英角ｺﾞｼｯｸUB" panose="020B0900000000000000" pitchFamily="50" charset="-128"/>
                <a:ea typeface="HGP創英角ｺﾞｼｯｸUB" panose="020B0900000000000000" pitchFamily="50" charset="-128"/>
              </a:rPr>
              <a:t>更新をやってみる</a:t>
            </a:r>
            <a:endParaRPr kumimoji="1" lang="ja-JP" altLang="en-US" sz="2000" dirty="0">
              <a:solidFill>
                <a:sysClr val="windowText" lastClr="000000"/>
              </a:solidFill>
              <a:latin typeface="HGP創英角ｺﾞｼｯｸUB" panose="020B0900000000000000" pitchFamily="50" charset="-128"/>
              <a:ea typeface="HGP創英角ｺﾞｼｯｸUB" panose="020B0900000000000000" pitchFamily="50" charset="-128"/>
            </a:endParaRPr>
          </a:p>
        </p:txBody>
      </p:sp>
      <p:sp>
        <p:nvSpPr>
          <p:cNvPr id="10" name="フローチャート : 磁気ディスク 9"/>
          <p:cNvSpPr/>
          <p:nvPr/>
        </p:nvSpPr>
        <p:spPr>
          <a:xfrm>
            <a:off x="6908612" y="1412776"/>
            <a:ext cx="1623828" cy="3096344"/>
          </a:xfrm>
          <a:prstGeom prst="flowChartMagneticDisk">
            <a:avLst/>
          </a:prstGeom>
        </p:spPr>
        <p:style>
          <a:lnRef idx="1">
            <a:schemeClr val="dk1"/>
          </a:lnRef>
          <a:fillRef idx="2">
            <a:schemeClr val="dk1"/>
          </a:fillRef>
          <a:effectRef idx="1">
            <a:schemeClr val="dk1"/>
          </a:effectRef>
          <a:fontRef idx="minor">
            <a:schemeClr val="dk1"/>
          </a:fontRef>
        </p:style>
        <p:txBody>
          <a:bodyPr rtlCol="0" anchor="t"/>
          <a:lstStyle/>
          <a:p>
            <a:pPr algn="ctr"/>
            <a:r>
              <a:rPr kumimoji="1" lang="en-US" altLang="ja-JP" sz="1800" dirty="0" smtClean="0">
                <a:solidFill>
                  <a:schemeClr val="tx1"/>
                </a:solidFill>
                <a:latin typeface="HGP創英角ｺﾞｼｯｸUB" panose="020B0900000000000000" pitchFamily="50" charset="-128"/>
                <a:ea typeface="HGP創英角ｺﾞｼｯｸUB" panose="020B0900000000000000" pitchFamily="50" charset="-128"/>
              </a:rPr>
              <a:t>PostgreSQL</a:t>
            </a:r>
            <a:endParaRPr kumimoji="1" lang="ja-JP" altLang="en-US" sz="18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7" name="正方形/長方形 36"/>
          <p:cNvSpPr/>
          <p:nvPr/>
        </p:nvSpPr>
        <p:spPr>
          <a:xfrm>
            <a:off x="3129639" y="1961670"/>
            <a:ext cx="1930358" cy="2259418"/>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NamedjdbcTemplate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38" name="正方形/長方形 37"/>
          <p:cNvSpPr/>
          <p:nvPr/>
        </p:nvSpPr>
        <p:spPr>
          <a:xfrm>
            <a:off x="3329370" y="2960948"/>
            <a:ext cx="1487068" cy="107297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update()</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9" name="正方形/長方形 38"/>
          <p:cNvSpPr/>
          <p:nvPr/>
        </p:nvSpPr>
        <p:spPr>
          <a:xfrm>
            <a:off x="743765" y="1776866"/>
            <a:ext cx="1623466" cy="2197242"/>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@Repository</a:t>
            </a:r>
          </a:p>
          <a:p>
            <a:pPr algn="ctr"/>
            <a:r>
              <a:rPr lang="ja-JP" altLang="en-US" sz="1400" dirty="0">
                <a:solidFill>
                  <a:schemeClr val="tx1"/>
                </a:solidFill>
                <a:latin typeface="HGP創英角ｺﾞｼｯｸUB" panose="020B0900000000000000" pitchFamily="50" charset="-128"/>
                <a:ea typeface="HGP創英角ｺﾞｼｯｸUB" panose="020B0900000000000000" pitchFamily="50" charset="-128"/>
              </a:rPr>
              <a:t>更新</a:t>
            </a: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Dao</a:t>
            </a:r>
          </a:p>
        </p:txBody>
      </p:sp>
      <p:sp>
        <p:nvSpPr>
          <p:cNvPr id="46" name="テキスト ボックス 45"/>
          <p:cNvSpPr txBox="1"/>
          <p:nvPr/>
        </p:nvSpPr>
        <p:spPr>
          <a:xfrm>
            <a:off x="1005562" y="2406563"/>
            <a:ext cx="1036841" cy="261610"/>
          </a:xfrm>
          <a:prstGeom prst="rect">
            <a:avLst/>
          </a:prstGeom>
          <a:solidFill>
            <a:srgbClr val="C00000"/>
          </a:solidFill>
          <a:ln>
            <a:solidFill>
              <a:srgbClr val="C00000"/>
            </a:solidFill>
          </a:ln>
        </p:spPr>
        <p:txBody>
          <a:bodyPr wrap="square" rtlCol="0">
            <a:spAutoFit/>
          </a:bodyPr>
          <a:lstStyle/>
          <a:p>
            <a:pPr algn="ctr"/>
            <a:r>
              <a:rPr kumimoji="1" lang="en-US" altLang="ja-JP" sz="1100" dirty="0" smtClean="0">
                <a:solidFill>
                  <a:schemeClr val="bg1"/>
                </a:solidFill>
                <a:latin typeface="HGP創英角ｺﾞｼｯｸUB" panose="020B0900000000000000" pitchFamily="50" charset="-128"/>
                <a:ea typeface="HGP創英角ｺﾞｼｯｸUB" panose="020B0900000000000000" pitchFamily="50" charset="-128"/>
              </a:rPr>
              <a:t>@</a:t>
            </a:r>
            <a:r>
              <a:rPr kumimoji="1" lang="en-US" altLang="ja-JP" sz="1100" dirty="0" err="1" smtClean="0">
                <a:solidFill>
                  <a:schemeClr val="bg1"/>
                </a:solidFill>
                <a:latin typeface="HGP創英角ｺﾞｼｯｸUB" panose="020B0900000000000000" pitchFamily="50" charset="-128"/>
                <a:ea typeface="HGP創英角ｺﾞｼｯｸUB" panose="020B0900000000000000" pitchFamily="50" charset="-128"/>
              </a:rPr>
              <a:t>Autowiired</a:t>
            </a:r>
            <a:endParaRPr kumimoji="1" lang="ja-JP" altLang="en-US" sz="11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7" name="正方形/長方形 46"/>
          <p:cNvSpPr/>
          <p:nvPr/>
        </p:nvSpPr>
        <p:spPr>
          <a:xfrm>
            <a:off x="1404954" y="2902288"/>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Domain</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8" name="角丸四角形 47"/>
          <p:cNvSpPr/>
          <p:nvPr/>
        </p:nvSpPr>
        <p:spPr bwMode="auto">
          <a:xfrm>
            <a:off x="1023294" y="3510808"/>
            <a:ext cx="1021813" cy="27823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更新</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49" name="直線矢印コネクタ 48"/>
          <p:cNvCxnSpPr/>
          <p:nvPr/>
        </p:nvCxnSpPr>
        <p:spPr>
          <a:xfrm flipH="1">
            <a:off x="2026017" y="2525156"/>
            <a:ext cx="1103622" cy="0"/>
          </a:xfrm>
          <a:prstGeom prst="straightConnector1">
            <a:avLst/>
          </a:prstGeom>
          <a:ln w="57150">
            <a:solidFill>
              <a:srgbClr val="C00000"/>
            </a:solidFill>
            <a:tailEnd type="arrow"/>
          </a:ln>
          <a:effectLst>
            <a:outerShdw blurRad="50800" dist="38100" dir="2700000" algn="tl" rotWithShape="0">
              <a:schemeClr val="bg1">
                <a:alpha val="40000"/>
              </a:schemeClr>
            </a:outerShdw>
          </a:effectLst>
        </p:spPr>
        <p:style>
          <a:lnRef idx="3">
            <a:schemeClr val="dk1"/>
          </a:lnRef>
          <a:fillRef idx="0">
            <a:schemeClr val="dk1"/>
          </a:fillRef>
          <a:effectRef idx="2">
            <a:schemeClr val="dk1"/>
          </a:effectRef>
          <a:fontRef idx="minor">
            <a:schemeClr val="tx1"/>
          </a:fontRef>
        </p:style>
      </p:cxnSp>
      <p:sp>
        <p:nvSpPr>
          <p:cNvPr id="50" name="テキスト ボックス 49"/>
          <p:cNvSpPr txBox="1"/>
          <p:nvPr/>
        </p:nvSpPr>
        <p:spPr>
          <a:xfrm>
            <a:off x="2310187" y="2271203"/>
            <a:ext cx="849918" cy="261610"/>
          </a:xfrm>
          <a:prstGeom prst="rect">
            <a:avLst/>
          </a:prstGeom>
          <a:noFill/>
        </p:spPr>
        <p:txBody>
          <a:bodyPr wrap="square" rtlCol="0">
            <a:spAutoFit/>
          </a:bodyPr>
          <a:lstStyle/>
          <a:p>
            <a:pPr algn="ctr"/>
            <a:r>
              <a:rPr kumimoji="1" lang="en-US" altLang="ja-JP" sz="1100" dirty="0" smtClean="0">
                <a:solidFill>
                  <a:srgbClr val="C00000"/>
                </a:solidFill>
                <a:latin typeface="HGP創英角ｺﾞｼｯｸUB" panose="020B0900000000000000" pitchFamily="50" charset="-128"/>
                <a:ea typeface="HGP創英角ｺﾞｼｯｸUB" panose="020B0900000000000000" pitchFamily="50" charset="-128"/>
              </a:rPr>
              <a:t>Injection</a:t>
            </a:r>
            <a:endParaRPr kumimoji="1" lang="ja-JP" altLang="en-US" sz="1100" dirty="0">
              <a:solidFill>
                <a:srgbClr val="C00000"/>
              </a:solidFill>
              <a:latin typeface="HGP創英角ｺﾞｼｯｸUB" panose="020B0900000000000000" pitchFamily="50" charset="-128"/>
              <a:ea typeface="HGP創英角ｺﾞｼｯｸUB" panose="020B0900000000000000" pitchFamily="50" charset="-128"/>
            </a:endParaRPr>
          </a:p>
        </p:txBody>
      </p:sp>
      <p:cxnSp>
        <p:nvCxnSpPr>
          <p:cNvPr id="92" name="直線矢印コネクタ 91"/>
          <p:cNvCxnSpPr>
            <a:stCxn id="48" idx="3"/>
            <a:endCxn id="119" idx="1"/>
          </p:cNvCxnSpPr>
          <p:nvPr/>
        </p:nvCxnSpPr>
        <p:spPr>
          <a:xfrm>
            <a:off x="2045107" y="3649924"/>
            <a:ext cx="1538294" cy="0"/>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7251135" y="3265923"/>
            <a:ext cx="936450" cy="76800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TABLE</a:t>
            </a:r>
            <a:endParaRPr kumimoji="1" lang="ja-JP" altLang="en-US" sz="1400" dirty="0">
              <a:solidFill>
                <a:schemeClr val="tx1"/>
              </a:solidFill>
              <a:latin typeface="HGP創英角ｺﾞｼｯｸUB" panose="020B0900000000000000" pitchFamily="50" charset="-128"/>
              <a:ea typeface="HGP創英角ｺﾞｼｯｸUB" panose="020B0900000000000000" pitchFamily="50" charset="-128"/>
            </a:endParaRPr>
          </a:p>
        </p:txBody>
      </p:sp>
      <p:cxnSp>
        <p:nvCxnSpPr>
          <p:cNvPr id="101" name="直線矢印コネクタ 100"/>
          <p:cNvCxnSpPr>
            <a:stCxn id="119" idx="3"/>
            <a:endCxn id="95" idx="1"/>
          </p:cNvCxnSpPr>
          <p:nvPr/>
        </p:nvCxnSpPr>
        <p:spPr>
          <a:xfrm>
            <a:off x="4591513" y="3649924"/>
            <a:ext cx="2659622" cy="0"/>
          </a:xfrm>
          <a:prstGeom prst="straightConnector1">
            <a:avLst/>
          </a:prstGeom>
          <a:ln w="57150">
            <a:solidFill>
              <a:schemeClr val="tx1"/>
            </a:solidFill>
            <a:tailEnd type="arrow"/>
          </a:ln>
        </p:spPr>
        <p:style>
          <a:lnRef idx="3">
            <a:schemeClr val="accent5"/>
          </a:lnRef>
          <a:fillRef idx="0">
            <a:schemeClr val="accent5"/>
          </a:fillRef>
          <a:effectRef idx="2">
            <a:schemeClr val="accent5"/>
          </a:effectRef>
          <a:fontRef idx="minor">
            <a:schemeClr val="tx1"/>
          </a:fontRef>
        </p:style>
      </p:cxnSp>
      <p:cxnSp>
        <p:nvCxnSpPr>
          <p:cNvPr id="107" name="直線矢印コネクタ 106"/>
          <p:cNvCxnSpPr/>
          <p:nvPr/>
        </p:nvCxnSpPr>
        <p:spPr>
          <a:xfrm>
            <a:off x="1921786" y="3223927"/>
            <a:ext cx="0" cy="261229"/>
          </a:xfrm>
          <a:prstGeom prst="straightConnector1">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bwMode="auto">
          <a:xfrm>
            <a:off x="3583401" y="3505994"/>
            <a:ext cx="1008112" cy="287859"/>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更新</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cxnSp>
        <p:nvCxnSpPr>
          <p:cNvPr id="122" name="直線矢印コネクタ 121"/>
          <p:cNvCxnSpPr/>
          <p:nvPr/>
        </p:nvCxnSpPr>
        <p:spPr>
          <a:xfrm>
            <a:off x="5075021" y="2166566"/>
            <a:ext cx="1833591" cy="0"/>
          </a:xfrm>
          <a:prstGeom prst="straightConnector1">
            <a:avLst/>
          </a:prstGeom>
          <a:ln w="38100">
            <a:solidFill>
              <a:schemeClr val="tx1"/>
            </a:solidFill>
            <a:tailEnd type="arrow"/>
          </a:ln>
        </p:spPr>
        <p:style>
          <a:lnRef idx="3">
            <a:schemeClr val="accent4"/>
          </a:lnRef>
          <a:fillRef idx="0">
            <a:schemeClr val="accent4"/>
          </a:fillRef>
          <a:effectRef idx="2">
            <a:schemeClr val="accent4"/>
          </a:effectRef>
          <a:fontRef idx="minor">
            <a:schemeClr val="tx1"/>
          </a:fontRef>
        </p:style>
      </p:cxnSp>
      <p:sp>
        <p:nvSpPr>
          <p:cNvPr id="123" name="テキスト ボックス 122"/>
          <p:cNvSpPr txBox="1"/>
          <p:nvPr/>
        </p:nvSpPr>
        <p:spPr>
          <a:xfrm>
            <a:off x="5173008" y="1700808"/>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接続</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124" name="正方形/長方形 123"/>
          <p:cNvSpPr/>
          <p:nvPr/>
        </p:nvSpPr>
        <p:spPr>
          <a:xfrm>
            <a:off x="5299954" y="1976816"/>
            <a:ext cx="1282983" cy="406956"/>
          </a:xfrm>
          <a:prstGeom prst="rect">
            <a:avLst/>
          </a:prstGeom>
          <a:solidFill>
            <a:srgbClr val="CCECFF"/>
          </a:solidFill>
          <a:ln>
            <a:solidFill>
              <a:srgbClr val="00B0F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100" dirty="0" err="1" smtClean="0">
                <a:latin typeface="HGP創英角ｺﾞｼｯｸUB" panose="020B0900000000000000" pitchFamily="50" charset="-128"/>
                <a:ea typeface="HGP創英角ｺﾞｼｯｸUB" panose="020B0900000000000000" pitchFamily="50" charset="-128"/>
              </a:rPr>
              <a:t>jdbc.properties</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
        <p:nvSpPr>
          <p:cNvPr id="127" name="コンテンツ プレースホルダー 1"/>
          <p:cNvSpPr txBox="1">
            <a:spLocks/>
          </p:cNvSpPr>
          <p:nvPr/>
        </p:nvSpPr>
        <p:spPr bwMode="auto">
          <a:xfrm>
            <a:off x="1404954" y="4797152"/>
            <a:ext cx="7168637" cy="432048"/>
          </a:xfrm>
          <a:prstGeom prst="rect">
            <a:avLst/>
          </a:prstGeom>
          <a:ln>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algn="ctr">
              <a:buFontTx/>
              <a:buNone/>
            </a:pPr>
            <a:r>
              <a:rPr lang="en-US" altLang="ja-JP" sz="1600" kern="0" dirty="0" err="1" smtClean="0">
                <a:solidFill>
                  <a:schemeClr val="bg1"/>
                </a:solidFill>
                <a:latin typeface="HGP創英角ｺﾞｼｯｸUB" panose="020B0900000000000000" pitchFamily="50" charset="-128"/>
                <a:ea typeface="HGP創英角ｺﾞｼｯｸUB" panose="020B0900000000000000" pitchFamily="50" charset="-128"/>
              </a:rPr>
              <a:t>NamedJdbcTemplate</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 インスタンスは、</a:t>
            </a:r>
            <a:r>
              <a:rPr lang="en-US" altLang="ja-JP" sz="1600" kern="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定義ファイルで</a:t>
            </a:r>
            <a:r>
              <a:rPr lang="en-US" altLang="ja-JP" sz="1600" kern="0" dirty="0" smtClean="0">
                <a:solidFill>
                  <a:schemeClr val="bg1"/>
                </a:solidFill>
                <a:latin typeface="HGP創英角ｺﾞｼｯｸUB" panose="020B0900000000000000" pitchFamily="50" charset="-128"/>
                <a:ea typeface="HGP創英角ｺﾞｼｯｸUB" panose="020B0900000000000000" pitchFamily="50" charset="-128"/>
              </a:rPr>
              <a:t>DI</a:t>
            </a:r>
            <a:r>
              <a:rPr lang="ja-JP" altLang="en-US" sz="1600" kern="0" dirty="0" smtClean="0">
                <a:solidFill>
                  <a:schemeClr val="bg1"/>
                </a:solidFill>
                <a:latin typeface="HGP創英角ｺﾞｼｯｸUB" panose="020B0900000000000000" pitchFamily="50" charset="-128"/>
                <a:ea typeface="HGP創英角ｺﾞｼｯｸUB" panose="020B0900000000000000" pitchFamily="50" charset="-128"/>
              </a:rPr>
              <a:t>コンテナに登録する</a:t>
            </a:r>
            <a:endParaRPr lang="ja-JP" altLang="en-US" sz="1600" kern="0" dirty="0">
              <a:solidFill>
                <a:schemeClr val="bg1"/>
              </a:solidFill>
              <a:latin typeface="HGP創英角ｺﾞｼｯｸUB" panose="020B0900000000000000" pitchFamily="50" charset="-128"/>
              <a:ea typeface="HGP創英角ｺﾞｼｯｸUB" panose="020B0900000000000000" pitchFamily="50" charset="-128"/>
            </a:endParaRPr>
          </a:p>
        </p:txBody>
      </p:sp>
      <p:cxnSp>
        <p:nvCxnSpPr>
          <p:cNvPr id="41" name="直線矢印コネクタ 40"/>
          <p:cNvCxnSpPr>
            <a:endCxn id="126" idx="2"/>
          </p:cNvCxnSpPr>
          <p:nvPr/>
        </p:nvCxnSpPr>
        <p:spPr bwMode="auto">
          <a:xfrm flipV="1">
            <a:off x="4087457" y="4437112"/>
            <a:ext cx="0" cy="36004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57" name="正方形/長方形 56"/>
          <p:cNvSpPr/>
          <p:nvPr/>
        </p:nvSpPr>
        <p:spPr bwMode="auto">
          <a:xfrm>
            <a:off x="539552" y="5661248"/>
            <a:ext cx="8064896" cy="4674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JDBC</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によるデータ更新方法の</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第４章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P124</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P128</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a:t>
            </a:r>
          </a:p>
        </p:txBody>
      </p:sp>
    </p:spTree>
    <p:extLst>
      <p:ext uri="{BB962C8B-B14F-4D97-AF65-F5344CB8AC3E}">
        <p14:creationId xmlns:p14="http://schemas.microsoft.com/office/powerpoint/2010/main" val="3343321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ＤＢ更新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(1/2)</a:t>
            </a:r>
            <a:endParaRPr lang="en-US" altLang="ja-JP" sz="3600" dirty="0">
              <a:solidFill>
                <a:schemeClr val="tx1"/>
              </a:solidFill>
              <a:latin typeface="HGP創英角ｺﾞｼｯｸUB" pitchFamily="50" charset="-128"/>
              <a:ea typeface="HGP創英角ｺﾞｼｯｸUB" pitchFamily="50" charset="-128"/>
            </a:endParaRPr>
          </a:p>
        </p:txBody>
      </p:sp>
      <p:sp>
        <p:nvSpPr>
          <p:cNvPr id="2" name="正方形/長方形 1"/>
          <p:cNvSpPr/>
          <p:nvPr/>
        </p:nvSpPr>
        <p:spPr bwMode="auto">
          <a:xfrm>
            <a:off x="397048" y="1427696"/>
            <a:ext cx="8423424" cy="3297448"/>
          </a:xfrm>
          <a:prstGeom prst="rect">
            <a:avLst/>
          </a:prstGeom>
          <a:solidFill>
            <a:srgbClr val="FFFFE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１）</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 INSERT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jdbcTemplate.update</a:t>
            </a:r>
            <a:r>
              <a:rPr lang="en-US" altLang="ja-JP" sz="1600" dirty="0" smtClean="0">
                <a:solidFill>
                  <a:schemeClr val="tx1"/>
                </a:solidFill>
                <a:latin typeface="+mn-ea"/>
              </a:rPr>
              <a:t>(“INSERT INTO BOOK (ID, ISDN, NAME) VALUES (?, ?, ?)”, </a:t>
            </a:r>
          </a:p>
          <a:p>
            <a:pPr defTabSz="360000"/>
            <a:r>
              <a:rPr lang="en-US" altLang="ja-JP" sz="1600" dirty="0" smtClean="0">
                <a:solidFill>
                  <a:schemeClr val="tx1"/>
                </a:solidFill>
                <a:latin typeface="+mn-ea"/>
              </a:rPr>
              <a:t>							</a:t>
            </a:r>
            <a:r>
              <a:rPr lang="en-US" altLang="ja-JP" sz="1600" dirty="0" err="1" smtClean="0">
                <a:solidFill>
                  <a:schemeClr val="tx1"/>
                </a:solidFill>
                <a:latin typeface="+mn-ea"/>
              </a:rPr>
              <a:t>book.getId</a:t>
            </a:r>
            <a:r>
              <a:rPr lang="en-US" altLang="ja-JP" sz="1600" dirty="0" smtClean="0">
                <a:solidFill>
                  <a:schemeClr val="tx1"/>
                </a:solidFill>
                <a:latin typeface="+mn-ea"/>
              </a:rPr>
              <a:t>(), </a:t>
            </a:r>
            <a:r>
              <a:rPr lang="en-US" altLang="ja-JP" sz="1600" dirty="0" err="1" smtClean="0">
                <a:solidFill>
                  <a:schemeClr val="tx1"/>
                </a:solidFill>
                <a:latin typeface="+mn-ea"/>
              </a:rPr>
              <a:t>book.getIsdn</a:t>
            </a:r>
            <a:r>
              <a:rPr lang="en-US" altLang="ja-JP" sz="1600" dirty="0" smtClean="0">
                <a:solidFill>
                  <a:schemeClr val="tx1"/>
                </a:solidFill>
                <a:latin typeface="+mn-ea"/>
              </a:rPr>
              <a:t>(), </a:t>
            </a:r>
            <a:r>
              <a:rPr lang="en-US" altLang="ja-JP" sz="1600" dirty="0" err="1" smtClean="0">
                <a:solidFill>
                  <a:schemeClr val="tx1"/>
                </a:solidFill>
                <a:latin typeface="+mn-ea"/>
              </a:rPr>
              <a:t>book.getName</a:t>
            </a:r>
            <a:r>
              <a:rPr lang="en-US" altLang="ja-JP" sz="1600" dirty="0" smtClean="0">
                <a:solidFill>
                  <a:schemeClr val="tx1"/>
                </a:solidFill>
                <a:latin typeface="+mn-ea"/>
              </a:rPr>
              <a:t>() ) ;</a:t>
            </a:r>
          </a:p>
          <a:p>
            <a:pPr defTabSz="360000"/>
            <a:endParaRPr lang="en-US" altLang="ja-JP" sz="1600" dirty="0" smtClean="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２</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UPDATE</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jdbcTemplate.update</a:t>
            </a:r>
            <a:r>
              <a:rPr lang="en-US" altLang="ja-JP" sz="1600" dirty="0" smtClean="0">
                <a:solidFill>
                  <a:schemeClr val="tx1"/>
                </a:solidFill>
                <a:latin typeface="+mn-ea"/>
              </a:rPr>
              <a:t>(“UPDATE BOOK ISDN = ?, NAME = ? WHERE ID = ?”, </a:t>
            </a:r>
            <a:endParaRPr lang="en-US" altLang="ja-JP" sz="1600" dirty="0">
              <a:solidFill>
                <a:schemeClr val="tx1"/>
              </a:solidFill>
              <a:latin typeface="+mn-ea"/>
            </a:endParaRPr>
          </a:p>
          <a:p>
            <a:pPr defTabSz="360000"/>
            <a:r>
              <a:rPr lang="en-US" altLang="ja-JP" sz="1600" dirty="0">
                <a:solidFill>
                  <a:schemeClr val="tx1"/>
                </a:solidFill>
                <a:latin typeface="+mn-ea"/>
              </a:rPr>
              <a:t>							</a:t>
            </a:r>
            <a:r>
              <a:rPr lang="en-US" altLang="ja-JP" sz="1600" dirty="0" err="1" smtClean="0">
                <a:solidFill>
                  <a:schemeClr val="tx1"/>
                </a:solidFill>
                <a:latin typeface="+mn-ea"/>
              </a:rPr>
              <a:t>book.getIsdn</a:t>
            </a:r>
            <a:r>
              <a:rPr lang="en-US" altLang="ja-JP" sz="1600" dirty="0">
                <a:solidFill>
                  <a:schemeClr val="tx1"/>
                </a:solidFill>
                <a:latin typeface="+mn-ea"/>
              </a:rPr>
              <a:t>(), </a:t>
            </a:r>
            <a:r>
              <a:rPr lang="en-US" altLang="ja-JP" sz="1600" dirty="0" err="1">
                <a:solidFill>
                  <a:schemeClr val="tx1"/>
                </a:solidFill>
                <a:latin typeface="+mn-ea"/>
              </a:rPr>
              <a:t>book.getName</a:t>
            </a:r>
            <a:r>
              <a:rPr lang="en-US" altLang="ja-JP" sz="1600" dirty="0" smtClean="0">
                <a:solidFill>
                  <a:schemeClr val="tx1"/>
                </a:solidFill>
                <a:latin typeface="+mn-ea"/>
              </a:rPr>
              <a:t>(), </a:t>
            </a:r>
            <a:r>
              <a:rPr lang="en-US" altLang="ja-JP" sz="1600" dirty="0" err="1">
                <a:solidFill>
                  <a:schemeClr val="tx1"/>
                </a:solidFill>
                <a:latin typeface="+mn-ea"/>
              </a:rPr>
              <a:t>book.getId</a:t>
            </a:r>
            <a:r>
              <a:rPr lang="en-US" altLang="ja-JP" sz="1600" dirty="0" smtClean="0">
                <a:solidFill>
                  <a:schemeClr val="tx1"/>
                </a:solidFill>
                <a:latin typeface="+mn-ea"/>
              </a:rPr>
              <a:t>(),) </a:t>
            </a:r>
            <a:r>
              <a:rPr lang="en-US" altLang="ja-JP" sz="1600" dirty="0">
                <a:solidFill>
                  <a:schemeClr val="tx1"/>
                </a:solidFill>
                <a:latin typeface="+mn-ea"/>
              </a:rPr>
              <a:t>;</a:t>
            </a:r>
          </a:p>
          <a:p>
            <a:pPr defTabSz="360000"/>
            <a:endParaRPr lang="en-US" altLang="ja-JP" sz="1600" dirty="0" smtClean="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３</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DELETE</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jdbcTemplate.update</a:t>
            </a:r>
            <a:r>
              <a:rPr lang="en-US" altLang="ja-JP" sz="1600" dirty="0" smtClean="0">
                <a:solidFill>
                  <a:schemeClr val="tx1"/>
                </a:solidFill>
                <a:latin typeface="+mn-ea"/>
              </a:rPr>
              <a:t>(“DELETE FROM BOOK WHERE </a:t>
            </a:r>
            <a:r>
              <a:rPr lang="en-US" altLang="ja-JP" sz="1600" dirty="0">
                <a:solidFill>
                  <a:schemeClr val="tx1"/>
                </a:solidFill>
                <a:latin typeface="+mn-ea"/>
              </a:rPr>
              <a:t>ID = ?”, </a:t>
            </a:r>
            <a:r>
              <a:rPr lang="en-US" altLang="ja-JP" sz="1600" dirty="0" err="1" smtClean="0">
                <a:solidFill>
                  <a:schemeClr val="tx1"/>
                </a:solidFill>
                <a:latin typeface="+mn-ea"/>
              </a:rPr>
              <a:t>book.getId</a:t>
            </a:r>
            <a:r>
              <a:rPr lang="en-US" altLang="ja-JP" sz="1600" dirty="0">
                <a:solidFill>
                  <a:schemeClr val="tx1"/>
                </a:solidFill>
                <a:latin typeface="+mn-ea"/>
              </a:rPr>
              <a:t>(),) </a:t>
            </a:r>
            <a:r>
              <a:rPr lang="en-US" altLang="ja-JP" sz="1600" dirty="0" smtClean="0">
                <a:solidFill>
                  <a:schemeClr val="tx1"/>
                </a:solidFill>
                <a:latin typeface="+mn-ea"/>
              </a:rPr>
              <a:t>;</a:t>
            </a:r>
            <a:endParaRPr lang="en-US" altLang="ja-JP" sz="1600" dirty="0">
              <a:solidFill>
                <a:schemeClr val="tx1"/>
              </a:solidFill>
              <a:latin typeface="+mn-ea"/>
            </a:endParaRPr>
          </a:p>
        </p:txBody>
      </p:sp>
      <p:sp>
        <p:nvSpPr>
          <p:cNvPr id="3" name="テキスト ボックス 2"/>
          <p:cNvSpPr txBox="1"/>
          <p:nvPr/>
        </p:nvSpPr>
        <p:spPr>
          <a:xfrm>
            <a:off x="316880" y="1027586"/>
            <a:ext cx="5119216" cy="40011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latin typeface="HGP創英角ｺﾞｼｯｸUB" panose="020B0900000000000000" pitchFamily="50" charset="-128"/>
                <a:ea typeface="HGP創英角ｺﾞｼｯｸUB" panose="020B0900000000000000" pitchFamily="50" charset="-128"/>
              </a:rPr>
              <a:t>プレースホルダによるパラメータ指定の例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685292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a:solidFill>
                  <a:schemeClr val="tx1"/>
                </a:solidFill>
                <a:latin typeface="HGP創英角ｺﾞｼｯｸUB" panose="020B0900000000000000" pitchFamily="50" charset="-128"/>
                <a:ea typeface="HGP創英角ｺﾞｼｯｸUB" panose="020B0900000000000000" pitchFamily="50" charset="-128"/>
              </a:rPr>
              <a:t>Ｓｐｒｉｎｇ ＪＤＢＣによる</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ＤＢ更新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(2/2)</a:t>
            </a:r>
            <a:endParaRPr lang="en-US" altLang="ja-JP" sz="3600" dirty="0">
              <a:solidFill>
                <a:schemeClr val="tx1"/>
              </a:solidFill>
              <a:latin typeface="HGP創英角ｺﾞｼｯｸUB" pitchFamily="50" charset="-128"/>
              <a:ea typeface="HGP創英角ｺﾞｼｯｸUB" pitchFamily="50" charset="-128"/>
            </a:endParaRPr>
          </a:p>
        </p:txBody>
      </p:sp>
      <p:sp>
        <p:nvSpPr>
          <p:cNvPr id="2" name="正方形/長方形 1"/>
          <p:cNvSpPr/>
          <p:nvPr/>
        </p:nvSpPr>
        <p:spPr bwMode="auto">
          <a:xfrm>
            <a:off x="316880" y="1427696"/>
            <a:ext cx="8503592" cy="4089536"/>
          </a:xfrm>
          <a:prstGeom prst="rect">
            <a:avLst/>
          </a:prstGeom>
          <a:solidFill>
            <a:srgbClr val="FFFFE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defTabSz="360000"/>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１）</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 INSERT</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MapSqlParameterSource</a:t>
            </a:r>
            <a:r>
              <a:rPr lang="en-US" altLang="ja-JP" sz="1600" dirty="0" smtClean="0">
                <a:solidFill>
                  <a:srgbClr val="C00000"/>
                </a:solidFill>
                <a:latin typeface="+mn-ea"/>
              </a:rPr>
              <a:t> </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pmap</a:t>
            </a:r>
            <a:r>
              <a:rPr lang="en-US" altLang="ja-JP" sz="1600" dirty="0">
                <a:solidFill>
                  <a:srgbClr val="C00000"/>
                </a:solidFill>
                <a:latin typeface="+mn-ea"/>
              </a:rPr>
              <a:t> = new </a:t>
            </a:r>
            <a:r>
              <a:rPr lang="en-US" altLang="ja-JP" sz="1600" dirty="0" err="1">
                <a:solidFill>
                  <a:srgbClr val="C00000"/>
                </a:solidFill>
                <a:latin typeface="+mn-ea"/>
              </a:rPr>
              <a:t>MapSqlParameterSource</a:t>
            </a:r>
            <a:r>
              <a:rPr lang="en-US" altLang="ja-JP" sz="1600" dirty="0" smtClean="0">
                <a:solidFill>
                  <a:srgbClr val="C00000"/>
                </a:solidFill>
                <a:latin typeface="+mn-ea"/>
              </a:rPr>
              <a:t>();</a:t>
            </a:r>
          </a:p>
          <a:p>
            <a:pPr defTabSz="360000"/>
            <a:r>
              <a:rPr lang="en-US" altLang="ja-JP" sz="1600" dirty="0">
                <a:solidFill>
                  <a:srgbClr val="C00000"/>
                </a:solidFill>
                <a:latin typeface="+mn-ea"/>
              </a:rPr>
              <a:t>		</a:t>
            </a:r>
            <a:r>
              <a:rPr lang="en-US" altLang="ja-JP" sz="1600" dirty="0" err="1">
                <a:solidFill>
                  <a:srgbClr val="C00000"/>
                </a:solidFill>
                <a:latin typeface="+mn-ea"/>
              </a:rPr>
              <a:t>pmap.addValue</a:t>
            </a:r>
            <a:r>
              <a:rPr lang="en-US" altLang="ja-JP" sz="1600" dirty="0">
                <a:solidFill>
                  <a:srgbClr val="C00000"/>
                </a:solidFill>
                <a:latin typeface="+mn-ea"/>
              </a:rPr>
              <a:t>("</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ID</a:t>
            </a:r>
            <a:r>
              <a:rPr lang="en-US" altLang="ja-JP" sz="1600" dirty="0" smtClean="0">
                <a:solidFill>
                  <a:srgbClr val="C00000"/>
                </a:solidFill>
                <a:latin typeface="+mn-ea"/>
              </a:rPr>
              <a:t>", </a:t>
            </a:r>
            <a:r>
              <a:rPr lang="en-US" altLang="ja-JP" sz="1600" dirty="0" err="1" smtClean="0">
                <a:solidFill>
                  <a:srgbClr val="C00000"/>
                </a:solidFill>
                <a:latin typeface="+mn-ea"/>
              </a:rPr>
              <a:t>book.getId</a:t>
            </a:r>
            <a:r>
              <a:rPr lang="en-US" altLang="ja-JP" sz="1600" dirty="0" smtClean="0">
                <a:solidFill>
                  <a:srgbClr val="C00000"/>
                </a:solidFill>
                <a:latin typeface="+mn-ea"/>
              </a:rPr>
              <a:t>());</a:t>
            </a:r>
            <a:endParaRPr lang="en-US" altLang="ja-JP" sz="1600" dirty="0">
              <a:solidFill>
                <a:srgbClr val="C00000"/>
              </a:solidFill>
              <a:latin typeface="+mn-ea"/>
            </a:endParaRPr>
          </a:p>
          <a:p>
            <a:pPr defTabSz="360000"/>
            <a:r>
              <a:rPr lang="en-US" altLang="ja-JP" sz="1600" dirty="0">
                <a:solidFill>
                  <a:srgbClr val="C00000"/>
                </a:solidFill>
                <a:latin typeface="+mn-ea"/>
              </a:rPr>
              <a:t>		</a:t>
            </a:r>
            <a:r>
              <a:rPr lang="en-US" altLang="ja-JP" sz="1600" dirty="0" err="1">
                <a:solidFill>
                  <a:srgbClr val="C00000"/>
                </a:solidFill>
                <a:latin typeface="+mn-ea"/>
              </a:rPr>
              <a:t>pmap.addValue</a:t>
            </a:r>
            <a:r>
              <a:rPr lang="en-US" altLang="ja-JP" sz="1600" dirty="0">
                <a:solidFill>
                  <a:srgbClr val="C00000"/>
                </a:solidFill>
                <a:latin typeface="+mn-ea"/>
              </a:rPr>
              <a: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ISBN</a:t>
            </a:r>
            <a:r>
              <a:rPr lang="en-US" altLang="ja-JP" sz="1600" dirty="0">
                <a:solidFill>
                  <a:srgbClr val="C00000"/>
                </a:solidFill>
                <a:latin typeface="+mn-ea"/>
              </a:rPr>
              <a:t>", </a:t>
            </a:r>
            <a:r>
              <a:rPr lang="en-US" altLang="ja-JP" sz="1600" dirty="0" err="1">
                <a:solidFill>
                  <a:srgbClr val="C00000"/>
                </a:solidFill>
                <a:latin typeface="+mn-ea"/>
              </a:rPr>
              <a:t>book.getIsbn</a:t>
            </a:r>
            <a:r>
              <a:rPr lang="en-US" altLang="ja-JP" sz="1600" dirty="0">
                <a:solidFill>
                  <a:srgbClr val="C00000"/>
                </a:solidFill>
                <a:latin typeface="+mn-ea"/>
              </a:rPr>
              <a:t>());</a:t>
            </a:r>
          </a:p>
          <a:p>
            <a:pPr defTabSz="360000"/>
            <a:r>
              <a:rPr lang="en-US" altLang="ja-JP" sz="1600" dirty="0">
                <a:solidFill>
                  <a:srgbClr val="C00000"/>
                </a:solidFill>
                <a:latin typeface="+mn-ea"/>
              </a:rPr>
              <a:t>		</a:t>
            </a:r>
            <a:r>
              <a:rPr lang="en-US" altLang="ja-JP" sz="1600" dirty="0" err="1">
                <a:solidFill>
                  <a:srgbClr val="C00000"/>
                </a:solidFill>
                <a:latin typeface="+mn-ea"/>
              </a:rPr>
              <a:t>pmap.addValue</a:t>
            </a:r>
            <a:r>
              <a:rPr lang="en-US" altLang="ja-JP" sz="1600" dirty="0">
                <a:solidFill>
                  <a:srgbClr val="C00000"/>
                </a:solidFill>
                <a:latin typeface="+mn-ea"/>
              </a:rPr>
              <a: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NAME</a:t>
            </a:r>
            <a:r>
              <a:rPr lang="en-US" altLang="ja-JP" sz="1600" dirty="0">
                <a:solidFill>
                  <a:srgbClr val="C00000"/>
                </a:solidFill>
                <a:latin typeface="+mn-ea"/>
              </a:rPr>
              <a:t>", </a:t>
            </a:r>
            <a:r>
              <a:rPr lang="en-US" altLang="ja-JP" sz="1600" dirty="0" err="1">
                <a:solidFill>
                  <a:srgbClr val="C00000"/>
                </a:solidFill>
                <a:latin typeface="+mn-ea"/>
              </a:rPr>
              <a:t>book.getName</a:t>
            </a:r>
            <a:r>
              <a:rPr lang="en-US" altLang="ja-JP" sz="1600" dirty="0">
                <a:solidFill>
                  <a:srgbClr val="C00000"/>
                </a:solidFill>
                <a:latin typeface="+mn-ea"/>
              </a:rPr>
              <a:t>());</a:t>
            </a:r>
          </a:p>
          <a:p>
            <a:pPr defTabSz="360000"/>
            <a:endPar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namedJdbcTemplate.update</a:t>
            </a:r>
            <a:r>
              <a:rPr lang="en-US" altLang="ja-JP" sz="1600" dirty="0" smtClean="0">
                <a:solidFill>
                  <a:schemeClr val="tx1"/>
                </a:solidFill>
                <a:latin typeface="+mn-ea"/>
              </a:rPr>
              <a:t>(</a:t>
            </a:r>
          </a:p>
          <a:p>
            <a:pPr defTabSz="360000"/>
            <a:r>
              <a:rPr lang="en-US" altLang="ja-JP" sz="1600" dirty="0">
                <a:solidFill>
                  <a:schemeClr val="tx1"/>
                </a:solidFill>
                <a:latin typeface="+mn-ea"/>
              </a:rPr>
              <a:t>	</a:t>
            </a:r>
            <a:r>
              <a:rPr lang="en-US" altLang="ja-JP" sz="1600" dirty="0" smtClean="0">
                <a:solidFill>
                  <a:schemeClr val="tx1"/>
                </a:solidFill>
                <a:latin typeface="+mn-ea"/>
              </a:rPr>
              <a:t>		“INSERT INTO BOOK (ID, ISDN, NAME)</a:t>
            </a:r>
            <a:r>
              <a:rPr lang="ja-JP" altLang="en-US" sz="1600" dirty="0" smtClean="0">
                <a:solidFill>
                  <a:schemeClr val="tx1"/>
                </a:solidFill>
                <a:latin typeface="+mn-ea"/>
              </a:rPr>
              <a:t>  </a:t>
            </a:r>
            <a:r>
              <a:rPr lang="en-US" altLang="ja-JP" sz="1600" dirty="0" smtClean="0">
                <a:solidFill>
                  <a:schemeClr val="tx1"/>
                </a:solidFill>
                <a:latin typeface="+mn-ea"/>
              </a:rPr>
              <a:t>VALUES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:ID</a:t>
            </a:r>
            <a:r>
              <a:rPr lang="en-US" altLang="ja-JP" sz="1600" dirty="0" smtClean="0">
                <a:solidFill>
                  <a:schemeClr val="tx1"/>
                </a:solidFill>
                <a:latin typeface="+mn-ea"/>
              </a:rPr>
              <a:t>,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:ISBN</a:t>
            </a:r>
            <a:r>
              <a:rPr lang="en-US" altLang="ja-JP" sz="1600" dirty="0" smtClean="0">
                <a:solidFill>
                  <a:schemeClr val="tx1"/>
                </a:solidFill>
                <a:latin typeface="+mn-ea"/>
              </a:rPr>
              <a:t>,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:NAME</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err="1" smtClean="0">
                <a:solidFill>
                  <a:srgbClr val="C00000"/>
                </a:solidFill>
                <a:latin typeface="+mn-ea"/>
              </a:rPr>
              <a:t>pmap</a:t>
            </a:r>
            <a:r>
              <a:rPr lang="ja-JP" altLang="en-US" sz="1600" dirty="0" smtClean="0">
                <a:solidFill>
                  <a:srgbClr val="C00000"/>
                </a:solidFill>
                <a:latin typeface="+mn-ea"/>
              </a:rPr>
              <a:t> </a:t>
            </a:r>
            <a:r>
              <a:rPr lang="en-US" altLang="ja-JP" sz="1600" dirty="0" smtClean="0">
                <a:solidFill>
                  <a:schemeClr val="tx1"/>
                </a:solidFill>
                <a:latin typeface="+mn-ea"/>
              </a:rPr>
              <a:t>) ;</a:t>
            </a:r>
          </a:p>
          <a:p>
            <a:pPr defTabSz="360000"/>
            <a:endParaRPr lang="en-US" altLang="ja-JP" sz="1600" dirty="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２</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 UPDATE</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namedJdbcTemplate.update</a:t>
            </a:r>
            <a:r>
              <a:rPr lang="en-US" altLang="ja-JP" sz="1600" dirty="0" smtClean="0">
                <a:solidFill>
                  <a:schemeClr val="tx1"/>
                </a:solidFill>
                <a:latin typeface="+mn-ea"/>
              </a:rPr>
              <a:t>(</a:t>
            </a:r>
          </a:p>
          <a:p>
            <a:pPr defTabSz="360000"/>
            <a:r>
              <a:rPr lang="en-US" altLang="ja-JP" sz="1600" dirty="0">
                <a:solidFill>
                  <a:schemeClr val="tx1"/>
                </a:solidFill>
                <a:latin typeface="+mn-ea"/>
              </a:rPr>
              <a:t>	</a:t>
            </a:r>
            <a:r>
              <a:rPr lang="en-US" altLang="ja-JP" sz="1600" dirty="0" smtClean="0">
                <a:solidFill>
                  <a:schemeClr val="tx1"/>
                </a:solidFill>
                <a:latin typeface="+mn-ea"/>
              </a:rPr>
              <a:t>		“</a:t>
            </a:r>
            <a:r>
              <a:rPr lang="en-US" altLang="ja-JP" sz="1600" dirty="0">
                <a:solidFill>
                  <a:schemeClr val="tx1"/>
                </a:solidFill>
                <a:latin typeface="+mn-ea"/>
              </a:rPr>
              <a:t>UPDATE BOOK ISDN =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:ISBN</a:t>
            </a:r>
            <a:r>
              <a:rPr lang="en-US" altLang="ja-JP" sz="1600" dirty="0" smtClean="0">
                <a:solidFill>
                  <a:schemeClr val="tx1"/>
                </a:solidFill>
                <a:latin typeface="+mn-ea"/>
              </a:rPr>
              <a:t>, </a:t>
            </a:r>
            <a:r>
              <a:rPr lang="en-US" altLang="ja-JP" sz="1600" dirty="0">
                <a:solidFill>
                  <a:schemeClr val="tx1"/>
                </a:solidFill>
                <a:latin typeface="+mn-ea"/>
              </a:rPr>
              <a:t>NAME =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:NAME</a:t>
            </a:r>
            <a:r>
              <a:rPr lang="en-US" altLang="ja-JP" sz="1600" dirty="0" smtClean="0">
                <a:solidFill>
                  <a:schemeClr val="tx1"/>
                </a:solidFill>
                <a:latin typeface="+mn-ea"/>
              </a:rPr>
              <a:t> </a:t>
            </a:r>
            <a:r>
              <a:rPr lang="en-US" altLang="ja-JP" sz="1600" dirty="0">
                <a:solidFill>
                  <a:schemeClr val="tx1"/>
                </a:solidFill>
                <a:latin typeface="+mn-ea"/>
              </a:rPr>
              <a:t>WHERE ID =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:ID</a:t>
            </a:r>
            <a:r>
              <a:rPr lang="en-US" altLang="ja-JP" sz="1600" dirty="0" smtClean="0">
                <a:solidFill>
                  <a:schemeClr val="tx1"/>
                </a:solidFill>
                <a:latin typeface="+mn-ea"/>
              </a:rPr>
              <a:t>”,</a:t>
            </a:r>
            <a:r>
              <a:rPr lang="ja-JP" altLang="en-US" sz="1600" dirty="0" smtClean="0">
                <a:solidFill>
                  <a:schemeClr val="tx1"/>
                </a:solidFill>
                <a:latin typeface="+mn-ea"/>
              </a:rPr>
              <a:t> </a:t>
            </a:r>
            <a:r>
              <a:rPr lang="en-US" altLang="ja-JP" sz="1600" dirty="0" err="1" smtClean="0">
                <a:solidFill>
                  <a:srgbClr val="C00000"/>
                </a:solidFill>
                <a:latin typeface="+mn-ea"/>
              </a:rPr>
              <a:t>pmap</a:t>
            </a:r>
            <a:r>
              <a:rPr lang="en-US" altLang="ja-JP" sz="1600" dirty="0" smtClean="0">
                <a:solidFill>
                  <a:schemeClr val="tx1"/>
                </a:solidFill>
                <a:latin typeface="+mn-ea"/>
              </a:rPr>
              <a:t>);</a:t>
            </a:r>
            <a:endParaRPr lang="en-US" altLang="ja-JP" sz="1600" dirty="0">
              <a:solidFill>
                <a:schemeClr val="tx1"/>
              </a:solidFill>
              <a:latin typeface="+mn-ea"/>
            </a:endParaRPr>
          </a:p>
          <a:p>
            <a:pPr defTabSz="360000"/>
            <a:endParaRPr lang="en-US" altLang="ja-JP" sz="1600" dirty="0">
              <a:solidFill>
                <a:schemeClr val="tx1"/>
              </a:solidFill>
              <a:latin typeface="+mn-ea"/>
            </a:endParaRPr>
          </a:p>
          <a:p>
            <a:pPr defTabSz="360000"/>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３</a:t>
            </a:r>
            <a:r>
              <a:rPr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DELETE</a:t>
            </a:r>
            <a:r>
              <a:rPr lang="ja-JP" altLang="en-US" sz="1600" dirty="0">
                <a:solidFill>
                  <a:schemeClr val="tx1"/>
                </a:solidFill>
                <a:latin typeface="HGP創英角ｺﾞｼｯｸUB" panose="020B0900000000000000" pitchFamily="50" charset="-128"/>
                <a:ea typeface="HGP創英角ｺﾞｼｯｸUB" panose="020B0900000000000000" pitchFamily="50" charset="-128"/>
              </a:rPr>
              <a:t>文</a:t>
            </a:r>
            <a:endParaRPr lang="en-US" altLang="ja-JP" sz="1600" dirty="0">
              <a:solidFill>
                <a:schemeClr val="tx1"/>
              </a:solidFill>
              <a:latin typeface="HGP創英角ｺﾞｼｯｸUB" panose="020B0900000000000000" pitchFamily="50" charset="-128"/>
              <a:ea typeface="HGP創英角ｺﾞｼｯｸUB" panose="020B0900000000000000" pitchFamily="50" charset="-128"/>
            </a:endParaRPr>
          </a:p>
          <a:p>
            <a:pPr defTabSz="360000"/>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namedJdbcTemplate.update</a:t>
            </a:r>
            <a:r>
              <a:rPr lang="en-US" altLang="ja-JP" sz="1600" dirty="0" smtClean="0">
                <a:solidFill>
                  <a:schemeClr val="tx1"/>
                </a:solidFill>
                <a:latin typeface="+mn-ea"/>
              </a:rPr>
              <a:t>(“</a:t>
            </a:r>
            <a:r>
              <a:rPr lang="en-US" altLang="ja-JP" sz="1600" dirty="0">
                <a:solidFill>
                  <a:schemeClr val="tx1"/>
                </a:solidFill>
                <a:latin typeface="+mn-ea"/>
              </a:rPr>
              <a:t>DELETE FROM BOOK WHERE ID =</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:ID</a:t>
            </a:r>
            <a:r>
              <a:rPr lang="en-US" altLang="ja-JP" sz="1600" dirty="0" smtClean="0">
                <a:solidFill>
                  <a:schemeClr val="tx1"/>
                </a:solidFill>
                <a:latin typeface="+mn-ea"/>
              </a:rPr>
              <a:t>”, </a:t>
            </a:r>
            <a:r>
              <a:rPr lang="en-US" altLang="ja-JP" sz="1600" dirty="0" err="1" smtClean="0">
                <a:solidFill>
                  <a:srgbClr val="C00000"/>
                </a:solidFill>
                <a:latin typeface="+mn-ea"/>
              </a:rPr>
              <a:t>pmap</a:t>
            </a:r>
            <a:r>
              <a:rPr lang="en-US" altLang="ja-JP" sz="1600" dirty="0" smtClean="0">
                <a:solidFill>
                  <a:schemeClr val="tx1"/>
                </a:solidFill>
                <a:latin typeface="+mn-ea"/>
              </a:rPr>
              <a:t>);</a:t>
            </a:r>
            <a:endParaRPr lang="en-US" altLang="ja-JP" sz="1600" dirty="0">
              <a:solidFill>
                <a:schemeClr val="tx1"/>
              </a:solidFill>
              <a:latin typeface="+mn-ea"/>
            </a:endParaRPr>
          </a:p>
          <a:p>
            <a:pPr defTabSz="360000"/>
            <a:endParaRPr lang="en-US" altLang="ja-JP" sz="1600" dirty="0" smtClean="0">
              <a:solidFill>
                <a:schemeClr val="tx1"/>
              </a:solidFill>
              <a:latin typeface="+mn-ea"/>
            </a:endParaRPr>
          </a:p>
        </p:txBody>
      </p:sp>
      <p:sp>
        <p:nvSpPr>
          <p:cNvPr id="3" name="テキスト ボックス 2"/>
          <p:cNvSpPr txBox="1"/>
          <p:nvPr/>
        </p:nvSpPr>
        <p:spPr>
          <a:xfrm>
            <a:off x="316880" y="980728"/>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en-US" altLang="ja-JP" sz="2000" dirty="0" err="1" smtClean="0">
                <a:latin typeface="HGP創英角ｺﾞｼｯｸUB" panose="020B0900000000000000" pitchFamily="50" charset="-128"/>
                <a:ea typeface="HGP創英角ｺﾞｼｯｸUB" panose="020B0900000000000000" pitchFamily="50" charset="-128"/>
              </a:rPr>
              <a:t>NamedParameterJDBCTemplate</a:t>
            </a:r>
            <a:r>
              <a:rPr lang="ja-JP" altLang="en-US" sz="2000" dirty="0" smtClean="0">
                <a:latin typeface="HGP創英角ｺﾞｼｯｸUB" panose="020B0900000000000000" pitchFamily="50" charset="-128"/>
                <a:ea typeface="HGP創英角ｺﾞｼｯｸUB" panose="020B0900000000000000" pitchFamily="50" charset="-128"/>
              </a:rPr>
              <a:t> によるパラメータ指定の例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375988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45</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accent1">
                    <a:lumMod val="60000"/>
                    <a:lumOff val="40000"/>
                  </a:schemeClr>
                </a:solidFill>
                <a:latin typeface="HGP創英角ｺﾞｼｯｸUB" panose="020B0900000000000000" pitchFamily="50" charset="-128"/>
                <a:ea typeface="HGP創英角ｺﾞｼｯｸUB" panose="020B0900000000000000" pitchFamily="50" charset="-128"/>
              </a:rPr>
              <a:t>Ｖａｌｉｄａｔｉｏｎ</a:t>
            </a:r>
            <a:endParaRPr lang="en-US" altLang="ja-JP" sz="7200" dirty="0" smtClean="0">
              <a:solidFill>
                <a:schemeClr val="accent1">
                  <a:lumMod val="60000"/>
                  <a:lumOff val="40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525663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ＪＳＲ</a:t>
            </a:r>
            <a:r>
              <a:rPr lang="en-US" altLang="ja-JP" sz="3600" dirty="0" smtClean="0">
                <a:latin typeface="HGP創英角ｺﾞｼｯｸUB" pitchFamily="50" charset="-128"/>
                <a:ea typeface="HGP創英角ｺﾞｼｯｸUB" pitchFamily="50" charset="-128"/>
              </a:rPr>
              <a:t>-</a:t>
            </a:r>
            <a:r>
              <a:rPr lang="ja-JP" altLang="en-US" sz="3600" dirty="0" smtClean="0">
                <a:latin typeface="HGP創英角ｺﾞｼｯｸUB" pitchFamily="50" charset="-128"/>
                <a:ea typeface="HGP創英角ｺﾞｼｯｸUB" pitchFamily="50" charset="-128"/>
              </a:rPr>
              <a:t>３０３</a:t>
            </a:r>
            <a:r>
              <a:rPr lang="ja-JP" altLang="en-US" sz="3600" dirty="0">
                <a:latin typeface="HGP創英角ｺﾞｼｯｸUB" pitchFamily="50" charset="-128"/>
                <a:ea typeface="HGP創英角ｺﾞｼｯｸUB" pitchFamily="50" charset="-128"/>
              </a:rPr>
              <a:t>（</a:t>
            </a:r>
            <a:r>
              <a:rPr lang="en-US" altLang="ja-JP" sz="3600" dirty="0">
                <a:latin typeface="HGP創英角ｺﾞｼｯｸUB" pitchFamily="50" charset="-128"/>
                <a:ea typeface="HGP創英角ｺﾞｼｯｸUB" pitchFamily="50" charset="-128"/>
              </a:rPr>
              <a:t>Bean Validation</a:t>
            </a:r>
            <a:r>
              <a:rPr lang="ja-JP" altLang="en-US" sz="3600" dirty="0">
                <a:latin typeface="HGP創英角ｺﾞｼｯｸUB" pitchFamily="50" charset="-128"/>
                <a:ea typeface="HGP創英角ｺﾞｼｯｸUB" pitchFamily="50" charset="-128"/>
              </a:rPr>
              <a:t>） </a:t>
            </a:r>
            <a:r>
              <a:rPr lang="ja-JP" altLang="en-US" sz="3600" dirty="0" smtClean="0">
                <a:latin typeface="HGP創英角ｺﾞｼｯｸUB" pitchFamily="50" charset="-128"/>
                <a:ea typeface="HGP創英角ｺﾞｼｯｸUB" pitchFamily="50" charset="-128"/>
              </a:rPr>
              <a:t>とは</a:t>
            </a:r>
            <a:endParaRPr lang="ja-JP" altLang="en-US" sz="3600" dirty="0">
              <a:latin typeface="HGP創英角ｺﾞｼｯｸUB" pitchFamily="50" charset="-128"/>
              <a:ea typeface="HGP創英角ｺﾞｼｯｸUB" pitchFamily="50" charset="-128"/>
            </a:endParaRPr>
          </a:p>
        </p:txBody>
      </p:sp>
      <p:sp>
        <p:nvSpPr>
          <p:cNvPr id="6" name="Rectangle 3"/>
          <p:cNvSpPr txBox="1">
            <a:spLocks noChangeArrowheads="1"/>
          </p:cNvSpPr>
          <p:nvPr/>
        </p:nvSpPr>
        <p:spPr bwMode="auto">
          <a:xfrm>
            <a:off x="310231" y="836712"/>
            <a:ext cx="8472311"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000" kern="0" dirty="0" smtClean="0">
                <a:latin typeface="HGP創英角ｺﾞｼｯｸUB" pitchFamily="50" charset="-128"/>
                <a:ea typeface="HGP創英角ｺﾞｼｯｸUB" pitchFamily="50" charset="-128"/>
              </a:rPr>
              <a:t>Java</a:t>
            </a:r>
            <a:r>
              <a:rPr lang="ja-JP" altLang="en-US" sz="2000" kern="0" dirty="0">
                <a:latin typeface="HGP創英角ｺﾞｼｯｸUB" pitchFamily="50" charset="-128"/>
                <a:ea typeface="HGP創英角ｺﾞｼｯｸUB" pitchFamily="50" charset="-128"/>
              </a:rPr>
              <a:t>仕様を策定している</a:t>
            </a:r>
            <a:r>
              <a:rPr lang="en-US" altLang="ja-JP" sz="2000" kern="0" dirty="0">
                <a:latin typeface="HGP創英角ｺﾞｼｯｸUB" pitchFamily="50" charset="-128"/>
                <a:ea typeface="HGP創英角ｺﾞｼｯｸUB" pitchFamily="50" charset="-128"/>
              </a:rPr>
              <a:t>JCP</a:t>
            </a:r>
            <a:r>
              <a:rPr lang="ja-JP" altLang="en-US" sz="2000" kern="0" dirty="0">
                <a:latin typeface="HGP創英角ｺﾞｼｯｸUB" pitchFamily="50" charset="-128"/>
                <a:ea typeface="HGP創英角ｺﾞｼｯｸUB" pitchFamily="50" charset="-128"/>
              </a:rPr>
              <a:t>（</a:t>
            </a:r>
            <a:r>
              <a:rPr lang="en-US" altLang="ja-JP" sz="2000" kern="0" dirty="0">
                <a:latin typeface="HGP創英角ｺﾞｼｯｸUB" pitchFamily="50" charset="-128"/>
                <a:ea typeface="HGP創英角ｺﾞｼｯｸUB" pitchFamily="50" charset="-128"/>
              </a:rPr>
              <a:t>Java Community Process</a:t>
            </a:r>
            <a:r>
              <a:rPr lang="ja-JP" altLang="en-US" sz="2000" kern="0" dirty="0">
                <a:latin typeface="HGP創英角ｺﾞｼｯｸUB" pitchFamily="50" charset="-128"/>
                <a:ea typeface="HGP創英角ｺﾞｼｯｸUB" pitchFamily="50" charset="-128"/>
              </a:rPr>
              <a:t>）が、</a:t>
            </a:r>
            <a:r>
              <a:rPr lang="en-US" altLang="ja-JP" sz="2000" kern="0" dirty="0">
                <a:latin typeface="HGP創英角ｺﾞｼｯｸUB" pitchFamily="50" charset="-128"/>
                <a:ea typeface="HGP創英角ｺﾞｼｯｸUB" pitchFamily="50" charset="-128"/>
              </a:rPr>
              <a:t>JavaBean</a:t>
            </a:r>
            <a:r>
              <a:rPr lang="ja-JP" altLang="en-US" sz="2000" kern="0" dirty="0">
                <a:latin typeface="HGP創英角ｺﾞｼｯｸUB" pitchFamily="50" charset="-128"/>
                <a:ea typeface="HGP創英角ｺﾞｼｯｸUB" pitchFamily="50" charset="-128"/>
              </a:rPr>
              <a:t>オブジェクトに関わる検証ロジックの共通化を図る事を目的に、「</a:t>
            </a:r>
            <a:r>
              <a:rPr lang="en-US" altLang="ja-JP" sz="2000" kern="0" dirty="0">
                <a:latin typeface="HGP創英角ｺﾞｼｯｸUB" pitchFamily="50" charset="-128"/>
                <a:ea typeface="HGP創英角ｺﾞｼｯｸUB" pitchFamily="50" charset="-128"/>
              </a:rPr>
              <a:t>JSR-303 Bean Validation</a:t>
            </a:r>
            <a:r>
              <a:rPr lang="ja-JP" altLang="en-US" sz="2000" kern="0" dirty="0" smtClean="0">
                <a:latin typeface="HGP創英角ｺﾞｼｯｸUB" pitchFamily="50" charset="-128"/>
                <a:ea typeface="HGP創英角ｺﾞｼｯｸUB" pitchFamily="50" charset="-128"/>
              </a:rPr>
              <a:t>」 仕様を策定した。</a:t>
            </a:r>
            <a:r>
              <a:rPr lang="en-US" altLang="ja-JP" sz="2000" kern="0" dirty="0">
                <a:latin typeface="HGP創英角ｺﾞｼｯｸUB" pitchFamily="50" charset="-128"/>
                <a:ea typeface="HGP創英角ｺﾞｼｯｸUB" pitchFamily="50" charset="-128"/>
              </a:rPr>
              <a:t/>
            </a:r>
            <a:br>
              <a:rPr lang="en-US" altLang="ja-JP" sz="2000" kern="0" dirty="0">
                <a:latin typeface="HGP創英角ｺﾞｼｯｸUB" pitchFamily="50" charset="-128"/>
                <a:ea typeface="HGP創英角ｺﾞｼｯｸUB" pitchFamily="50" charset="-128"/>
              </a:rPr>
            </a:br>
            <a:r>
              <a:rPr lang="en-US" altLang="ja-JP" sz="2000" kern="0" dirty="0" smtClean="0">
                <a:latin typeface="HGP創英角ｺﾞｼｯｸUB" pitchFamily="50" charset="-128"/>
                <a:ea typeface="HGP創英角ｺﾞｼｯｸUB" pitchFamily="50" charset="-128"/>
              </a:rPr>
              <a:t/>
            </a:r>
            <a:br>
              <a:rPr lang="en-US" altLang="ja-JP" sz="2000" kern="0" dirty="0" smtClean="0">
                <a:latin typeface="HGP創英角ｺﾞｼｯｸUB" pitchFamily="50" charset="-128"/>
                <a:ea typeface="HGP創英角ｺﾞｼｯｸUB" pitchFamily="50" charset="-128"/>
              </a:rPr>
            </a:br>
            <a:r>
              <a:rPr lang="en-US" altLang="ja-JP" sz="2000" dirty="0">
                <a:latin typeface="HGP創英角ｺﾞｼｯｸUB" panose="020B0900000000000000" pitchFamily="50" charset="-128"/>
                <a:ea typeface="HGP創英角ｺﾞｼｯｸUB" panose="020B0900000000000000" pitchFamily="50" charset="-128"/>
                <a:hlinkClick r:id="rId3"/>
              </a:rPr>
              <a:t>https://jcp.org/en/jsr/detail?id=303</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2000" kern="0" dirty="0" smtClean="0">
                <a:latin typeface="HGP創英角ｺﾞｼｯｸUB" pitchFamily="50" charset="-128"/>
                <a:ea typeface="HGP創英角ｺﾞｼｯｸUB" pitchFamily="50" charset="-128"/>
              </a:rPr>
              <a:t>JavaBeans</a:t>
            </a:r>
            <a:r>
              <a:rPr lang="ja-JP" altLang="en-US" sz="2000" kern="0" dirty="0">
                <a:latin typeface="HGP創英角ｺﾞｼｯｸUB" pitchFamily="50" charset="-128"/>
                <a:ea typeface="HGP創英角ｺﾞｼｯｸUB" pitchFamily="50" charset="-128"/>
              </a:rPr>
              <a:t>用のバリデーションの</a:t>
            </a:r>
            <a:r>
              <a:rPr lang="ja-JP" altLang="en-US" sz="2000" kern="0" dirty="0" smtClean="0">
                <a:latin typeface="HGP創英角ｺﾞｼｯｸUB" pitchFamily="50" charset="-128"/>
                <a:ea typeface="HGP創英角ｺﾞｼｯｸUB" pitchFamily="50" charset="-128"/>
              </a:rPr>
              <a:t>仕様。</a:t>
            </a:r>
            <a:r>
              <a:rPr lang="en-US" altLang="ja-JP" sz="2000" kern="0" dirty="0" smtClean="0">
                <a:latin typeface="HGP創英角ｺﾞｼｯｸUB" pitchFamily="50" charset="-128"/>
                <a:ea typeface="HGP創英角ｺﾞｼｯｸUB" pitchFamily="50" charset="-128"/>
              </a:rPr>
              <a:t>JavaBean</a:t>
            </a:r>
            <a:r>
              <a:rPr lang="ja-JP" altLang="en-US" sz="2000" kern="0" dirty="0">
                <a:latin typeface="HGP創英角ｺﾞｼｯｸUB" pitchFamily="50" charset="-128"/>
                <a:ea typeface="HGP創英角ｺﾞｼｯｸUB" pitchFamily="50" charset="-128"/>
              </a:rPr>
              <a:t>オブジェクトの検証</a:t>
            </a:r>
            <a:r>
              <a:rPr lang="ja-JP" altLang="en-US" sz="2000" kern="0" dirty="0" smtClean="0">
                <a:latin typeface="HGP創英角ｺﾞｼｯｸUB" pitchFamily="50" charset="-128"/>
                <a:ea typeface="HGP創英角ｺﾞｼｯｸUB" pitchFamily="50" charset="-128"/>
              </a:rPr>
              <a:t>ロジック（バリデート処理）を</a:t>
            </a:r>
            <a:r>
              <a:rPr lang="ja-JP" altLang="en-US" sz="2000" kern="0" dirty="0">
                <a:latin typeface="HGP創英角ｺﾞｼｯｸUB" pitchFamily="50" charset="-128"/>
                <a:ea typeface="HGP創英角ｺﾞｼｯｸUB" pitchFamily="50" charset="-128"/>
              </a:rPr>
              <a:t>対象</a:t>
            </a:r>
            <a:r>
              <a:rPr lang="ja-JP" altLang="en-US" sz="2000" kern="0" dirty="0" smtClean="0">
                <a:latin typeface="HGP創英角ｺﾞｼｯｸUB" pitchFamily="50" charset="-128"/>
                <a:ea typeface="HGP創英角ｺﾞｼｯｸUB" pitchFamily="50" charset="-128"/>
              </a:rPr>
              <a:t>とする。</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幾つ</a:t>
            </a:r>
            <a:r>
              <a:rPr lang="ja-JP" altLang="en-US" sz="2000" kern="0" dirty="0">
                <a:latin typeface="HGP創英角ｺﾞｼｯｸUB" pitchFamily="50" charset="-128"/>
                <a:ea typeface="HGP創英角ｺﾞｼｯｸUB" pitchFamily="50" charset="-128"/>
              </a:rPr>
              <a:t>かのプロダクトにより実装されている。現時点で最も利用されている実装は「</a:t>
            </a:r>
            <a:r>
              <a:rPr lang="en-US" altLang="ja-JP" sz="2000" kern="0" dirty="0">
                <a:latin typeface="HGP創英角ｺﾞｼｯｸUB" pitchFamily="50" charset="-128"/>
                <a:ea typeface="HGP創英角ｺﾞｼｯｸUB" pitchFamily="50" charset="-128"/>
              </a:rPr>
              <a:t>Hibernate Validator</a:t>
            </a:r>
            <a:r>
              <a:rPr lang="ja-JP" altLang="en-US" sz="2000" kern="0" dirty="0">
                <a:latin typeface="HGP創英角ｺﾞｼｯｸUB" pitchFamily="50" charset="-128"/>
                <a:ea typeface="HGP創英角ｺﾞｼｯｸUB" pitchFamily="50" charset="-128"/>
              </a:rPr>
              <a:t>」であり、単体での利用も可能</a:t>
            </a:r>
            <a:r>
              <a:rPr lang="ja-JP" altLang="en-US" sz="2000" kern="0" dirty="0" smtClean="0">
                <a:latin typeface="HGP創英角ｺﾞｼｯｸUB" pitchFamily="50" charset="-128"/>
                <a:ea typeface="HGP創英角ｺﾞｼｯｸUB" pitchFamily="50" charset="-128"/>
              </a:rPr>
              <a:t>。</a:t>
            </a:r>
            <a:endParaRPr lang="ja-JP" altLang="en-US" sz="20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Ｓｐｒｉｎｇ でも、本仕様に準じたバリデーションを実装することが可能。</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ja-JP" altLang="en-US" sz="20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本仕様により、一般的</a:t>
            </a:r>
            <a:r>
              <a:rPr lang="ja-JP" altLang="en-US" sz="2000" kern="0" dirty="0">
                <a:latin typeface="HGP創英角ｺﾞｼｯｸUB" pitchFamily="50" charset="-128"/>
                <a:ea typeface="HGP創英角ｺﾞｼｯｸUB" pitchFamily="50" charset="-128"/>
              </a:rPr>
              <a:t>に使用される検証ロジック定義をアノテーション</a:t>
            </a:r>
            <a:r>
              <a:rPr lang="ja-JP" altLang="en-US" sz="2000" kern="0" dirty="0" smtClean="0">
                <a:latin typeface="HGP創英角ｺﾞｼｯｸUB" pitchFamily="50" charset="-128"/>
                <a:ea typeface="HGP創英角ｺﾞｼｯｸUB" pitchFamily="50" charset="-128"/>
              </a:rPr>
              <a:t>で実現可能となった。</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独自</a:t>
            </a:r>
            <a:r>
              <a:rPr lang="ja-JP" altLang="en-US" sz="2000" kern="0" dirty="0">
                <a:latin typeface="HGP創英角ｺﾞｼｯｸUB" pitchFamily="50" charset="-128"/>
                <a:ea typeface="HGP創英角ｺﾞｼｯｸUB" pitchFamily="50" charset="-128"/>
              </a:rPr>
              <a:t>に</a:t>
            </a:r>
            <a:r>
              <a:rPr lang="ja-JP" altLang="en-US" sz="2000" kern="0" dirty="0" smtClean="0">
                <a:latin typeface="HGP創英角ｺﾞｼｯｸUB" pitchFamily="50" charset="-128"/>
                <a:ea typeface="HGP創英角ｺﾞｼｯｸUB" pitchFamily="50" charset="-128"/>
              </a:rPr>
              <a:t>定義する検証処理（</a:t>
            </a:r>
            <a:r>
              <a:rPr lang="ja-JP" altLang="en-US" sz="2000" kern="0" dirty="0">
                <a:latin typeface="HGP創英角ｺﾞｼｯｸUB" pitchFamily="50" charset="-128"/>
                <a:ea typeface="HGP創英角ｺﾞｼｯｸUB" pitchFamily="50" charset="-128"/>
              </a:rPr>
              <a:t>バリデータ</a:t>
            </a:r>
            <a:r>
              <a:rPr lang="ja-JP" altLang="en-US" sz="2000" kern="0" dirty="0" smtClean="0">
                <a:latin typeface="HGP創英角ｺﾞｼｯｸUB" pitchFamily="50" charset="-128"/>
                <a:ea typeface="HGP創英角ｺﾞｼｯｸUB" pitchFamily="50" charset="-128"/>
              </a:rPr>
              <a:t>）を作成する事もできる。</a:t>
            </a:r>
            <a:endParaRPr lang="ja-JP" altLang="en-US" sz="20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ja-JP" altLang="en-US" sz="20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0072498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Ｖａｌｉｄａｔｉｏｎ 適用箇所</a:t>
            </a:r>
            <a:endParaRPr lang="en-US" altLang="ja-JP" sz="3600" dirty="0">
              <a:latin typeface="HGP創英角ｺﾞｼｯｸUB" pitchFamily="50" charset="-128"/>
              <a:ea typeface="HGP創英角ｺﾞｼｯｸUB"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467228623"/>
              </p:ext>
            </p:extLst>
          </p:nvPr>
        </p:nvGraphicFramePr>
        <p:xfrm>
          <a:off x="395536" y="908720"/>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ｱｰｷﾃｸﾁｬ</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tabLst/>
                      </a:pP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AOP</a:t>
                      </a:r>
                    </a:p>
                  </a:txBody>
                  <a:tcPr anchor="ctr">
                    <a:solidFill>
                      <a:schemeClr val="bg1">
                        <a:lumMod val="85000"/>
                      </a:schemeClr>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例外処理他</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717032"/>
            <a:ext cx="1728192" cy="1584176"/>
          </a:xfrm>
          <a:prstGeom prst="roundRect">
            <a:avLst/>
          </a:prstGeom>
          <a:solidFill>
            <a:schemeClr val="bg1">
              <a:lumMod val="85000"/>
            </a:schemeClr>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49080"/>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113076"/>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49082"/>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49081"/>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49080"/>
            <a:ext cx="1228315" cy="420617"/>
          </a:xfrm>
          <a:prstGeom prst="rect">
            <a:avLst/>
          </a:prstGeom>
          <a:solidFill>
            <a:schemeClr val="tx1">
              <a:lumMod val="65000"/>
              <a:lumOff val="35000"/>
            </a:schemeClr>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59390"/>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59389"/>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83856"/>
            <a:ext cx="861809" cy="373336"/>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4017259"/>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29631"/>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82492"/>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38355"/>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708914"/>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69696"/>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423898"/>
            <a:ext cx="1728192" cy="309358"/>
          </a:xfrm>
          <a:prstGeom prst="rect">
            <a:avLst/>
          </a:prstGeom>
          <a:solidFill>
            <a:srgbClr val="C00000"/>
          </a:solidFill>
          <a:ln w="127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MVC</a:t>
            </a:r>
            <a:endPar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23898"/>
            <a:ext cx="1705684" cy="309358"/>
          </a:xfrm>
          <a:prstGeom prst="rect">
            <a:avLst/>
          </a:prstGeom>
          <a:solidFill>
            <a:srgbClr val="C00000"/>
          </a:solidFill>
          <a:ln w="1270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ﾊﾞﾘﾃﾞｰｼｮﾝ</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a:t>
            </a:r>
            <a:r>
              <a:rPr lang="ja-JP" altLang="en-US" sz="1100" dirty="0" smtClean="0">
                <a:latin typeface="HGP創英角ｺﾞｼｯｸUB" panose="020B0900000000000000" pitchFamily="50" charset="-128"/>
                <a:ea typeface="HGP創英角ｺﾞｼｯｸUB" panose="020B0900000000000000" pitchFamily="50" charset="-128"/>
              </a:rPr>
              <a:t>例外</a:t>
            </a:r>
            <a:r>
              <a:rPr lang="ja-JP" altLang="en-US" sz="1100" dirty="0">
                <a:latin typeface="HGP創英角ｺﾞｼｯｸUB" panose="020B0900000000000000" pitchFamily="50" charset="-128"/>
                <a:ea typeface="HGP創英角ｺﾞｼｯｸUB" panose="020B0900000000000000" pitchFamily="50" charset="-128"/>
              </a:rPr>
              <a:t>処理</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JDBC</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5805264"/>
            <a:ext cx="5976665"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DI</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AOP</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23898"/>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560058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Ｖａｌｉｄａｔｉｏｎ用のアノテーション</a:t>
            </a:r>
            <a:endParaRPr lang="ja-JP" altLang="en-US" sz="3600" dirty="0">
              <a:latin typeface="HGP創英角ｺﾞｼｯｸUB" pitchFamily="50" charset="-128"/>
              <a:ea typeface="HGP創英角ｺﾞｼｯｸUB" pitchFamily="50" charset="-128"/>
            </a:endParaRPr>
          </a:p>
        </p:txBody>
      </p:sp>
      <p:sp>
        <p:nvSpPr>
          <p:cNvPr id="5" name="正方形/長方形 4"/>
          <p:cNvSpPr/>
          <p:nvPr/>
        </p:nvSpPr>
        <p:spPr>
          <a:xfrm>
            <a:off x="316880" y="1377752"/>
            <a:ext cx="8509272" cy="345638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ja-JP" altLang="en-US" sz="1600" dirty="0">
              <a:latin typeface="ＭＳ ゴシック" panose="020B0609070205080204" pitchFamily="49" charset="-128"/>
              <a:ea typeface="ＭＳ ゴシック" panose="020B0609070205080204" pitchFamily="49" charset="-128"/>
            </a:endParaRPr>
          </a:p>
          <a:p>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NotNull</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600" dirty="0">
                <a:latin typeface="ＭＳ ゴシック" panose="020B0609070205080204" pitchFamily="49" charset="-128"/>
                <a:ea typeface="ＭＳ ゴシック" panose="020B0609070205080204" pitchFamily="49" charset="-128"/>
              </a:rPr>
              <a:t>private </a:t>
            </a:r>
            <a:r>
              <a:rPr lang="en-US" altLang="ja-JP" sz="1600" dirty="0" err="1">
                <a:latin typeface="ＭＳ ゴシック" panose="020B0609070205080204" pitchFamily="49" charset="-128"/>
                <a:ea typeface="ＭＳ ゴシック" panose="020B0609070205080204" pitchFamily="49" charset="-128"/>
              </a:rPr>
              <a:t>int</a:t>
            </a:r>
            <a:r>
              <a:rPr lang="en-US" altLang="ja-JP" sz="1600" dirty="0">
                <a:latin typeface="ＭＳ ゴシック" panose="020B0609070205080204" pitchFamily="49" charset="-128"/>
                <a:ea typeface="ＭＳ ゴシック" panose="020B0609070205080204" pitchFamily="49" charset="-128"/>
              </a:rPr>
              <a:t> id = 0;</a:t>
            </a:r>
          </a:p>
          <a:p>
            <a:endParaRPr lang="ja-JP" altLang="en-US" sz="1600" dirty="0">
              <a:latin typeface="ＭＳ ゴシック" panose="020B0609070205080204" pitchFamily="49" charset="-128"/>
              <a:ea typeface="ＭＳ ゴシック" panose="020B0609070205080204" pitchFamily="49" charset="-128"/>
            </a:endParaRPr>
          </a:p>
          <a:p>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NotBlank</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@Size(min=10, max=17)</a:t>
            </a:r>
          </a:p>
          <a:p>
            <a:r>
              <a:rPr lang="en-US" altLang="ja-JP" sz="1600" dirty="0">
                <a:latin typeface="ＭＳ ゴシック" panose="020B0609070205080204" pitchFamily="49" charset="-128"/>
                <a:ea typeface="ＭＳ ゴシック" panose="020B0609070205080204" pitchFamily="49" charset="-128"/>
              </a:rPr>
              <a:t>private String </a:t>
            </a:r>
            <a:r>
              <a:rPr lang="en-US" altLang="ja-JP" sz="1600" dirty="0" err="1">
                <a:latin typeface="ＭＳ ゴシック" panose="020B0609070205080204" pitchFamily="49" charset="-128"/>
                <a:ea typeface="ＭＳ ゴシック" panose="020B0609070205080204" pitchFamily="49" charset="-128"/>
              </a:rPr>
              <a:t>isbn</a:t>
            </a:r>
            <a:r>
              <a:rPr lang="en-US" altLang="ja-JP" sz="1600" dirty="0">
                <a:latin typeface="ＭＳ ゴシック" panose="020B0609070205080204" pitchFamily="49" charset="-128"/>
                <a:ea typeface="ＭＳ ゴシック" panose="020B0609070205080204" pitchFamily="49" charset="-128"/>
              </a:rPr>
              <a:t> = "";</a:t>
            </a:r>
          </a:p>
          <a:p>
            <a:endParaRPr lang="ja-JP" altLang="en-US" sz="1600" dirty="0">
              <a:latin typeface="ＭＳ ゴシック" panose="020B0609070205080204" pitchFamily="49" charset="-128"/>
              <a:ea typeface="ＭＳ ゴシック" panose="020B0609070205080204" pitchFamily="49" charset="-128"/>
            </a:endParaRPr>
          </a:p>
          <a:p>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NotBlank</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600" dirty="0">
                <a:latin typeface="ＭＳ ゴシック" panose="020B0609070205080204" pitchFamily="49" charset="-128"/>
                <a:ea typeface="ＭＳ ゴシック" panose="020B0609070205080204" pitchFamily="49" charset="-128"/>
              </a:rPr>
              <a:t>private String name = "";</a:t>
            </a:r>
          </a:p>
          <a:p>
            <a:endParaRPr lang="ja-JP" altLang="en-US" sz="1600" dirty="0">
              <a:latin typeface="ＭＳ ゴシック" panose="020B0609070205080204" pitchFamily="49" charset="-128"/>
              <a:ea typeface="ＭＳ ゴシック" panose="020B0609070205080204" pitchFamily="49" charset="-128"/>
            </a:endParaRPr>
          </a:p>
          <a:p>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NotNull</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600" dirty="0">
                <a:latin typeface="ＭＳ ゴシック" panose="020B0609070205080204" pitchFamily="49" charset="-128"/>
                <a:ea typeface="ＭＳ ゴシック" panose="020B0609070205080204" pitchFamily="49" charset="-128"/>
              </a:rPr>
              <a:t>private </a:t>
            </a:r>
            <a:r>
              <a:rPr lang="en-US" altLang="ja-JP" sz="1600" dirty="0" err="1">
                <a:latin typeface="ＭＳ ゴシック" panose="020B0609070205080204" pitchFamily="49" charset="-128"/>
                <a:ea typeface="ＭＳ ゴシック" panose="020B0609070205080204" pitchFamily="49" charset="-128"/>
              </a:rPr>
              <a:t>int</a:t>
            </a:r>
            <a:r>
              <a:rPr lang="en-US" altLang="ja-JP" sz="1600" dirty="0">
                <a:latin typeface="ＭＳ ゴシック" panose="020B0609070205080204" pitchFamily="49" charset="-128"/>
                <a:ea typeface="ＭＳ ゴシック" panose="020B0609070205080204" pitchFamily="49" charset="-128"/>
              </a:rPr>
              <a:t> price = 0</a:t>
            </a:r>
            <a:r>
              <a:rPr lang="en-US" altLang="ja-JP" sz="1600" dirty="0" smtClean="0">
                <a:latin typeface="ＭＳ ゴシック" panose="020B0609070205080204" pitchFamily="49" charset="-128"/>
                <a:ea typeface="ＭＳ ゴシック" panose="020B0609070205080204" pitchFamily="49" charset="-128"/>
              </a:rPr>
              <a:t>;</a:t>
            </a:r>
          </a:p>
          <a:p>
            <a:endParaRPr kumimoji="1" lang="en-US" altLang="ja-JP" sz="1600" dirty="0">
              <a:solidFill>
                <a:srgbClr val="0070C0"/>
              </a:solidFill>
              <a:latin typeface="ＭＳ ゴシック" panose="020B0609070205080204" pitchFamily="49" charset="-128"/>
              <a:ea typeface="ＭＳ ゴシック" panose="020B0609070205080204" pitchFamily="49" charset="-128"/>
            </a:endParaRPr>
          </a:p>
        </p:txBody>
      </p:sp>
      <p:sp>
        <p:nvSpPr>
          <p:cNvPr id="7" name="正方形/長方形 6"/>
          <p:cNvSpPr/>
          <p:nvPr/>
        </p:nvSpPr>
        <p:spPr bwMode="auto">
          <a:xfrm>
            <a:off x="316880" y="5157192"/>
            <a:ext cx="8509272" cy="86409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Ｖａｌｉｄａｔｉｏｎ用アノテーションの</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第６章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P207</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P211</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主なアノテーションの種類と意味の一覧は、 </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a:solidFill>
                  <a:schemeClr val="bg1"/>
                </a:solidFill>
                <a:latin typeface="HGP創英角ｺﾞｼｯｸUB" panose="020B0900000000000000" pitchFamily="50" charset="-128"/>
                <a:ea typeface="HGP創英角ｺﾞｼｯｸUB" panose="020B0900000000000000" pitchFamily="50" charset="-128"/>
              </a:rPr>
              <a:t> 第６章</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P208</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の表</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6.9</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を参照。</a:t>
            </a:r>
            <a:endPar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8" name="テキスト ボックス 7"/>
          <p:cNvSpPr txBox="1"/>
          <p:nvPr/>
        </p:nvSpPr>
        <p:spPr>
          <a:xfrm>
            <a:off x="316880" y="836712"/>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latin typeface="HGP創英角ｺﾞｼｯｸUB" panose="020B0900000000000000" pitchFamily="50" charset="-128"/>
                <a:ea typeface="HGP創英角ｺﾞｼｯｸUB" panose="020B0900000000000000" pitchFamily="50" charset="-128"/>
              </a:rPr>
              <a:t>Ｖａｌｉｄａｔｉｏｎ を定義するアノテーション： ドメインクラス例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bwMode="auto">
          <a:xfrm>
            <a:off x="4571516" y="3121844"/>
            <a:ext cx="3902211" cy="1008112"/>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1600" kern="0" dirty="0" smtClean="0">
                <a:solidFill>
                  <a:schemeClr val="bg1"/>
                </a:solidFill>
                <a:latin typeface="HGP創英角ｺﾞｼｯｸUB" pitchFamily="50" charset="-128"/>
                <a:ea typeface="HGP創英角ｺﾞｼｯｸUB" pitchFamily="50" charset="-128"/>
              </a:rPr>
              <a:t>Validation</a:t>
            </a:r>
            <a:r>
              <a:rPr lang="ja-JP" altLang="en-US" sz="1600" kern="0" dirty="0" smtClean="0">
                <a:solidFill>
                  <a:schemeClr val="bg1"/>
                </a:solidFill>
                <a:latin typeface="HGP創英角ｺﾞｼｯｸUB" pitchFamily="50" charset="-128"/>
                <a:ea typeface="HGP創英角ｺﾞｼｯｸUB" pitchFamily="50" charset="-128"/>
              </a:rPr>
              <a:t>用のアノテーションは、ドメインクラスのクラス変数（プロパティ）に付与！</a:t>
            </a:r>
            <a:endParaRPr lang="en-US" altLang="ja-JP" sz="1600" kern="0" dirty="0">
              <a:solidFill>
                <a:schemeClr val="bg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611584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a:t>
            </a:fld>
            <a:endParaRPr lang="en-US" altLang="ja-JP" dirty="0"/>
          </a:p>
        </p:txBody>
      </p:sp>
      <p:sp>
        <p:nvSpPr>
          <p:cNvPr id="2051" name="Rectangle 2"/>
          <p:cNvSpPr>
            <a:spLocks noGrp="1" noChangeArrowheads="1"/>
          </p:cNvSpPr>
          <p:nvPr>
            <p:ph type="title"/>
          </p:nvPr>
        </p:nvSpPr>
        <p:spPr>
          <a:xfrm>
            <a:off x="395289" y="0"/>
            <a:ext cx="8209159" cy="609600"/>
          </a:xfrm>
        </p:spPr>
        <p:txBody>
          <a:bodyPr/>
          <a:lstStyle/>
          <a:p>
            <a:pPr eaLnBrk="1" hangingPunct="1"/>
            <a:r>
              <a:rPr lang="ja-JP" altLang="en-US" sz="3600" dirty="0" smtClean="0">
                <a:latin typeface="HGP創英角ｺﾞｼｯｸUB" panose="020B0900000000000000" pitchFamily="50" charset="-128"/>
                <a:ea typeface="HGP創英角ｺﾞｼｯｸUB" panose="020B0900000000000000" pitchFamily="50" charset="-128"/>
              </a:rPr>
              <a:t>Ｗｅｂアプリケーション</a:t>
            </a:r>
            <a:r>
              <a:rPr lang="ja-JP" altLang="en-US" sz="3600" dirty="0">
                <a:latin typeface="HGP創英角ｺﾞｼｯｸUB" panose="020B0900000000000000" pitchFamily="50" charset="-128"/>
                <a:ea typeface="HGP創英角ｺﾞｼｯｸUB" panose="020B0900000000000000" pitchFamily="50" charset="-128"/>
              </a:rPr>
              <a:t>のアーキテクチャ</a:t>
            </a:r>
          </a:p>
        </p:txBody>
      </p:sp>
      <p:sp>
        <p:nvSpPr>
          <p:cNvPr id="6" name="Rectangle 3"/>
          <p:cNvSpPr txBox="1">
            <a:spLocks noChangeArrowheads="1"/>
          </p:cNvSpPr>
          <p:nvPr/>
        </p:nvSpPr>
        <p:spPr bwMode="auto">
          <a:xfrm>
            <a:off x="395289" y="836712"/>
            <a:ext cx="813715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2000" kern="0" dirty="0" smtClean="0">
                <a:latin typeface="HGP創英角ｺﾞｼｯｸUB" pitchFamily="50" charset="-128"/>
                <a:ea typeface="HGP創英角ｺﾞｼｯｸUB" pitchFamily="50" charset="-128"/>
              </a:rPr>
              <a:t>Ｗｅｂアプリケーションの一般的なレイヤ （論理階層）</a:t>
            </a:r>
            <a:endParaRPr lang="en-US" altLang="ja-JP" sz="2000" kern="0" dirty="0" smtClean="0">
              <a:latin typeface="HGP創英角ｺﾞｼｯｸUB" pitchFamily="50" charset="-128"/>
              <a:ea typeface="HGP創英角ｺﾞｼｯｸUB"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799579431"/>
              </p:ext>
            </p:extLst>
          </p:nvPr>
        </p:nvGraphicFramePr>
        <p:xfrm>
          <a:off x="467544" y="1268761"/>
          <a:ext cx="8064896" cy="2907195"/>
        </p:xfrm>
        <a:graphic>
          <a:graphicData uri="http://schemas.openxmlformats.org/drawingml/2006/table">
            <a:tbl>
              <a:tblPr firstRow="1" bandRow="1">
                <a:tableStyleId>{5940675A-B579-460E-94D1-54222C63F5DA}</a:tableStyleId>
              </a:tblPr>
              <a:tblGrid>
                <a:gridCol w="2520280"/>
                <a:gridCol w="5544616"/>
              </a:tblGrid>
              <a:tr h="288031">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レイヤ</a:t>
                      </a:r>
                      <a:endParaRPr kumimoji="1" lang="ja-JP" altLang="en-US" sz="1800" b="0" dirty="0">
                        <a:latin typeface="HGP創英角ｺﾞｼｯｸUB" panose="020B0900000000000000" pitchFamily="50" charset="-128"/>
                        <a:ea typeface="HGP創英角ｺﾞｼｯｸUB" panose="020B0900000000000000" pitchFamily="50" charset="-128"/>
                      </a:endParaRPr>
                    </a:p>
                  </a:txBody>
                  <a:tcPr>
                    <a:solidFill>
                      <a:schemeClr val="bg1">
                        <a:lumMod val="95000"/>
                      </a:schemeClr>
                    </a:solidFill>
                  </a:tcPr>
                </a:tc>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役割</a:t>
                      </a:r>
                      <a:endParaRPr kumimoji="1" lang="ja-JP" altLang="en-US" sz="1800" b="0" dirty="0">
                        <a:latin typeface="HGP創英角ｺﾞｼｯｸUB" panose="020B0900000000000000" pitchFamily="50" charset="-128"/>
                        <a:ea typeface="HGP創英角ｺﾞｼｯｸUB" panose="020B0900000000000000" pitchFamily="50" charset="-128"/>
                      </a:endParaRPr>
                    </a:p>
                  </a:txBody>
                  <a:tcPr>
                    <a:solidFill>
                      <a:schemeClr val="bg1">
                        <a:lumMod val="95000"/>
                      </a:schemeClr>
                    </a:solidFill>
                  </a:tcPr>
                </a:tc>
              </a:tr>
              <a:tr h="847145">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l"/>
                      <a:r>
                        <a:rPr kumimoji="1" lang="ja-JP" altLang="en-US" sz="1800" dirty="0" smtClean="0">
                          <a:latin typeface="HGP創英角ｺﾞｼｯｸUB" panose="020B0900000000000000" pitchFamily="50" charset="-128"/>
                          <a:ea typeface="HGP創英角ｺﾞｼｯｸUB" panose="020B0900000000000000" pitchFamily="50" charset="-128"/>
                        </a:rPr>
                        <a:t>ユーザインタフェースを提供する。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algn="l"/>
                      <a:r>
                        <a:rPr kumimoji="1" lang="en-US" altLang="ja-JP" sz="1800" dirty="0" smtClean="0">
                          <a:latin typeface="HGP創英角ｺﾞｼｯｸUB" panose="020B0900000000000000" pitchFamily="50" charset="-128"/>
                          <a:ea typeface="HGP創英角ｺﾞｼｯｸUB" panose="020B0900000000000000" pitchFamily="50" charset="-128"/>
                        </a:rPr>
                        <a:t>Spring MVC</a:t>
                      </a:r>
                      <a:r>
                        <a:rPr kumimoji="1" lang="ja-JP" altLang="en-US" sz="1800" dirty="0" smtClean="0">
                          <a:latin typeface="HGP創英角ｺﾞｼｯｸUB" panose="020B0900000000000000" pitchFamily="50" charset="-128"/>
                          <a:ea typeface="HGP創英角ｺﾞｼｯｸUB" panose="020B0900000000000000" pitchFamily="50" charset="-128"/>
                        </a:rPr>
                        <a:t>はここに該当。</a:t>
                      </a:r>
                      <a:endParaRPr kumimoji="1" lang="ja-JP" altLang="en-US" sz="1800" dirty="0">
                        <a:latin typeface="HGP創英角ｺﾞｼｯｸUB" panose="020B0900000000000000" pitchFamily="50" charset="-128"/>
                        <a:ea typeface="HGP創英角ｺﾞｼｯｸUB" panose="020B0900000000000000" pitchFamily="50" charset="-128"/>
                      </a:endParaRPr>
                    </a:p>
                  </a:txBody>
                  <a:tcPr anchor="ctr"/>
                </a:tc>
              </a:tr>
              <a:tr h="847145">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ビジネスロジック層</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l"/>
                      <a:r>
                        <a:rPr kumimoji="1" lang="ja-JP" altLang="en-US" sz="1800" dirty="0" smtClean="0">
                          <a:latin typeface="HGP創英角ｺﾞｼｯｸUB" panose="020B0900000000000000" pitchFamily="50" charset="-128"/>
                          <a:ea typeface="HGP創英角ｺﾞｼｯｸUB" panose="020B0900000000000000" pitchFamily="50" charset="-128"/>
                        </a:rPr>
                        <a:t>ビジネスロジック（業務要件を実現する機能）を提供する。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r h="847145">
                <a:tc>
                  <a:txBody>
                    <a:bodyPr/>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データアクセス層</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l"/>
                      <a:r>
                        <a:rPr kumimoji="1" lang="ja-JP" altLang="en-US" sz="1800" dirty="0" smtClean="0">
                          <a:latin typeface="HGP創英角ｺﾞｼｯｸUB" panose="020B0900000000000000" pitchFamily="50" charset="-128"/>
                          <a:ea typeface="HGP創英角ｺﾞｼｯｸUB" panose="020B0900000000000000" pitchFamily="50" charset="-128"/>
                        </a:rPr>
                        <a:t>データ永続化機能を提供する。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p>
                      <a:pPr algn="l"/>
                      <a:r>
                        <a:rPr kumimoji="1" lang="ja-JP" altLang="en-US" sz="1800" dirty="0" smtClean="0">
                          <a:latin typeface="HGP創英角ｺﾞｼｯｸUB" panose="020B0900000000000000" pitchFamily="50" charset="-128"/>
                          <a:ea typeface="HGP創英角ｺﾞｼｯｸUB" panose="020B0900000000000000" pitchFamily="50" charset="-128"/>
                        </a:rPr>
                        <a:t>一般的にはデータベースへのアクセスを抽象化する。</a:t>
                      </a:r>
                      <a:endParaRPr kumimoji="1" lang="en-US" altLang="ja-JP" sz="18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8" name="正方形/長方形 7"/>
          <p:cNvSpPr/>
          <p:nvPr/>
        </p:nvSpPr>
        <p:spPr bwMode="auto">
          <a:xfrm>
            <a:off x="476792" y="4581128"/>
            <a:ext cx="8055649" cy="864096"/>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レイヤやコンポーネント名称は</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フレームワークに</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よって異なる場合がある。</a:t>
            </a:r>
            <a:endPar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endParaRPr>
          </a:p>
          <a:p>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但し基本的な考え方は同様である</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p>
        </p:txBody>
      </p:sp>
      <p:pic>
        <p:nvPicPr>
          <p:cNvPr id="10" name="図 9" descr="C:\Users\nagazumi\AppData\Local\Microsoft\Windows\Temporary Internet Files\Content.IE5\W71ETJYL\MC900438000[1].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4780890"/>
            <a:ext cx="659130" cy="448310"/>
          </a:xfrm>
          <a:prstGeom prst="rect">
            <a:avLst/>
          </a:prstGeom>
          <a:noFill/>
          <a:ln>
            <a:noFill/>
          </a:ln>
        </p:spPr>
      </p:pic>
      <p:sp>
        <p:nvSpPr>
          <p:cNvPr id="9" name="正方形/長方形 8"/>
          <p:cNvSpPr/>
          <p:nvPr/>
        </p:nvSpPr>
        <p:spPr bwMode="auto">
          <a:xfrm>
            <a:off x="467544" y="5625244"/>
            <a:ext cx="6530995" cy="46805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アーキテクチャについて </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Spring3</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入門 </a:t>
            </a:r>
            <a:r>
              <a:rPr kumimoji="1" lang="ja-JP" altLang="en-US" sz="1600" b="0" i="0" u="none" strike="noStrike" cap="none" normalizeH="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第１章もあわせて学習すること。</a:t>
            </a:r>
          </a:p>
        </p:txBody>
      </p:sp>
    </p:spTree>
    <p:extLst>
      <p:ext uri="{BB962C8B-B14F-4D97-AF65-F5344CB8AC3E}">
        <p14:creationId xmlns:p14="http://schemas.microsoft.com/office/powerpoint/2010/main" val="3335323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49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Ｖａｌｉｄａｔｉｏｎの適用</a:t>
            </a:r>
            <a:endParaRPr lang="ja-JP" altLang="en-US" sz="3600" dirty="0">
              <a:latin typeface="HGP創英角ｺﾞｼｯｸUB" pitchFamily="50" charset="-128"/>
              <a:ea typeface="HGP創英角ｺﾞｼｯｸUB" pitchFamily="50" charset="-128"/>
            </a:endParaRPr>
          </a:p>
        </p:txBody>
      </p:sp>
      <p:sp>
        <p:nvSpPr>
          <p:cNvPr id="5" name="正方形/長方形 4"/>
          <p:cNvSpPr/>
          <p:nvPr/>
        </p:nvSpPr>
        <p:spPr>
          <a:xfrm>
            <a:off x="316880" y="1377752"/>
            <a:ext cx="8509272" cy="399546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600" dirty="0" err="1" smtClean="0">
                <a:latin typeface="ＭＳ ゴシック" panose="020B0609070205080204" pitchFamily="49" charset="-128"/>
                <a:ea typeface="ＭＳ ゴシック" panose="020B0609070205080204" pitchFamily="49" charset="-128"/>
              </a:rPr>
              <a:t>RequestMapping</a:t>
            </a:r>
            <a:r>
              <a:rPr lang="en-US" altLang="ja-JP" sz="1600" dirty="0" smtClean="0">
                <a:latin typeface="ＭＳ ゴシック" panose="020B0609070205080204" pitchFamily="49" charset="-128"/>
                <a:ea typeface="ＭＳ ゴシック" panose="020B0609070205080204" pitchFamily="49" charset="-128"/>
              </a:rPr>
              <a:t>(value </a:t>
            </a:r>
            <a:r>
              <a:rPr lang="en-US" altLang="ja-JP" sz="1600" dirty="0">
                <a:latin typeface="ＭＳ ゴシック" panose="020B0609070205080204" pitchFamily="49" charset="-128"/>
                <a:ea typeface="ＭＳ ゴシック" panose="020B0609070205080204" pitchFamily="49" charset="-128"/>
              </a:rPr>
              <a:t>= "/book/add", method = </a:t>
            </a:r>
            <a:r>
              <a:rPr lang="en-US" altLang="ja-JP" sz="1600" dirty="0" err="1">
                <a:latin typeface="ＭＳ ゴシック" panose="020B0609070205080204" pitchFamily="49" charset="-128"/>
                <a:ea typeface="ＭＳ ゴシック" panose="020B0609070205080204" pitchFamily="49" charset="-128"/>
              </a:rPr>
              <a:t>RequestMethod.POST</a:t>
            </a:r>
            <a:r>
              <a:rPr lang="en-US" altLang="ja-JP" sz="1600" dirty="0">
                <a:latin typeface="ＭＳ ゴシック" panose="020B0609070205080204" pitchFamily="49" charset="-128"/>
                <a:ea typeface="ＭＳ ゴシック" panose="020B0609070205080204" pitchFamily="49" charset="-128"/>
              </a:rPr>
              <a:t>)</a:t>
            </a:r>
          </a:p>
          <a:p>
            <a:r>
              <a:rPr lang="en-US" altLang="ja-JP" sz="1600" dirty="0">
                <a:latin typeface="ＭＳ ゴシック" panose="020B0609070205080204" pitchFamily="49" charset="-128"/>
                <a:ea typeface="ＭＳ ゴシック" panose="020B0609070205080204" pitchFamily="49" charset="-128"/>
              </a:rPr>
              <a:t>public String </a:t>
            </a:r>
            <a:r>
              <a:rPr lang="en-US" altLang="ja-JP" sz="1600" dirty="0" err="1">
                <a:latin typeface="ＭＳ ゴシック" panose="020B0609070205080204" pitchFamily="49" charset="-128"/>
                <a:ea typeface="ＭＳ ゴシック" panose="020B0609070205080204" pitchFamily="49" charset="-128"/>
              </a:rPr>
              <a:t>addBook</a:t>
            </a:r>
            <a:r>
              <a:rPr lang="en-US" altLang="ja-JP" sz="1600" dirty="0">
                <a:solidFill>
                  <a:schemeClr val="tx1"/>
                </a:solidFill>
                <a:latin typeface="+mn-ea"/>
              </a:rPr>
              <a: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@Valid </a:t>
            </a:r>
            <a:r>
              <a:rPr lang="en-US" altLang="ja-JP" sz="1600" dirty="0">
                <a:solidFill>
                  <a:srgbClr val="C00000"/>
                </a:solidFill>
                <a:latin typeface="+mn-ea"/>
              </a:rPr>
              <a:t>@</a:t>
            </a:r>
            <a:r>
              <a:rPr lang="en-US" altLang="ja-JP" sz="1600" dirty="0" err="1">
                <a:solidFill>
                  <a:srgbClr val="C00000"/>
                </a:solidFill>
                <a:latin typeface="+mn-ea"/>
              </a:rPr>
              <a:t>ModelAttribute</a:t>
            </a:r>
            <a:r>
              <a:rPr lang="en-US" altLang="ja-JP" sz="1600" dirty="0">
                <a:solidFill>
                  <a:srgbClr val="C00000"/>
                </a:solidFill>
                <a:latin typeface="+mn-ea"/>
              </a:rPr>
              <a:t>("book") Book </a:t>
            </a:r>
            <a:r>
              <a:rPr lang="en-US" altLang="ja-JP" sz="1600" dirty="0" err="1">
                <a:solidFill>
                  <a:srgbClr val="C00000"/>
                </a:solidFill>
                <a:latin typeface="+mn-ea"/>
              </a:rPr>
              <a:t>book</a:t>
            </a:r>
            <a:r>
              <a:rPr lang="en-US" altLang="ja-JP" sz="1600" dirty="0">
                <a:solidFill>
                  <a:srgbClr val="C00000"/>
                </a:solidFill>
                <a:latin typeface="+mn-ea"/>
              </a:rPr>
              <a:t>,</a:t>
            </a:r>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BindingResult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 result</a:t>
            </a:r>
            <a:r>
              <a:rPr lang="en-US" altLang="ja-JP" sz="1600" dirty="0">
                <a:latin typeface="ＭＳ ゴシック" panose="020B0609070205080204" pitchFamily="49" charset="-128"/>
                <a:ea typeface="ＭＳ ゴシック" panose="020B0609070205080204" pitchFamily="49" charset="-128"/>
              </a:rPr>
              <a:t>) </a:t>
            </a:r>
          </a:p>
          <a:p>
            <a:r>
              <a:rPr lang="ja-JP" altLang="en-US" sz="1600" dirty="0">
                <a:latin typeface="ＭＳ ゴシック" panose="020B0609070205080204" pitchFamily="49" charset="-128"/>
                <a:ea typeface="ＭＳ ゴシック" panose="020B0609070205080204" pitchFamily="49" charset="-128"/>
              </a:rPr>
              <a:t>              </a:t>
            </a:r>
            <a:r>
              <a:rPr lang="en-US" altLang="ja-JP" sz="1600" dirty="0">
                <a:latin typeface="ＭＳ ゴシック" panose="020B0609070205080204" pitchFamily="49" charset="-128"/>
                <a:ea typeface="ＭＳ ゴシック" panose="020B0609070205080204" pitchFamily="49" charset="-128"/>
              </a:rPr>
              <a:t>throws Exception {</a:t>
            </a:r>
          </a:p>
          <a:p>
            <a:endParaRPr lang="ja-JP" altLang="en-US"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    </a:t>
            </a:r>
            <a:r>
              <a:rPr lang="en-US" altLang="ja-JP" sz="1600" dirty="0">
                <a:latin typeface="ＭＳ ゴシック" panose="020B0609070205080204" pitchFamily="49" charset="-128"/>
                <a:ea typeface="ＭＳ ゴシック" panose="020B0609070205080204" pitchFamily="49" charset="-128"/>
              </a:rPr>
              <a:t>// Validation </a:t>
            </a:r>
            <a:r>
              <a:rPr lang="ja-JP" altLang="en-US" sz="1600" dirty="0">
                <a:latin typeface="ＭＳ ゴシック" panose="020B0609070205080204" pitchFamily="49" charset="-128"/>
                <a:ea typeface="ＭＳ ゴシック" panose="020B0609070205080204" pitchFamily="49" charset="-128"/>
              </a:rPr>
              <a:t>エラーが発生しているときは登録フォームに戻る</a:t>
            </a:r>
          </a:p>
          <a:p>
            <a:r>
              <a:rPr lang="ja-JP" altLang="en-US" sz="1600" dirty="0">
                <a:latin typeface="ＭＳ ゴシック" panose="020B0609070205080204" pitchFamily="49" charset="-128"/>
                <a:ea typeface="ＭＳ ゴシック" panose="020B0609070205080204" pitchFamily="49" charset="-128"/>
              </a:rPr>
              <a:t>    </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if(</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result.hasErrors</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return "book-form";</a:t>
            </a:r>
          </a:p>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sz="1600" dirty="0">
              <a:latin typeface="ＭＳ ゴシック" panose="020B0609070205080204" pitchFamily="49" charset="-128"/>
              <a:ea typeface="ＭＳ ゴシック" panose="020B0609070205080204" pitchFamily="49" charset="-128"/>
            </a:endParaRPr>
          </a:p>
          <a:p>
            <a:r>
              <a:rPr lang="ja-JP" altLang="en-US" sz="1600" dirty="0">
                <a:latin typeface="ＭＳ ゴシック" panose="020B0609070205080204" pitchFamily="49" charset="-128"/>
                <a:ea typeface="ＭＳ ゴシック" panose="020B0609070205080204" pitchFamily="49" charset="-128"/>
              </a:rPr>
              <a:t>    </a:t>
            </a:r>
            <a:r>
              <a:rPr lang="en-US" altLang="ja-JP" sz="1600" dirty="0">
                <a:latin typeface="ＭＳ ゴシック" panose="020B0609070205080204" pitchFamily="49" charset="-128"/>
                <a:ea typeface="ＭＳ ゴシック" panose="020B0609070205080204" pitchFamily="49" charset="-128"/>
              </a:rPr>
              <a:t>// DB</a:t>
            </a:r>
            <a:r>
              <a:rPr lang="ja-JP" altLang="en-US" sz="1600" dirty="0">
                <a:latin typeface="ＭＳ ゴシック" panose="020B0609070205080204" pitchFamily="49" charset="-128"/>
                <a:ea typeface="ＭＳ ゴシック" panose="020B0609070205080204" pitchFamily="49" charset="-128"/>
              </a:rPr>
              <a:t>登録処理</a:t>
            </a:r>
          </a:p>
          <a:p>
            <a:r>
              <a:rPr lang="ja-JP" altLang="en-US"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addService.addBook</a:t>
            </a:r>
            <a:r>
              <a:rPr lang="en-US" altLang="ja-JP" sz="1600" dirty="0">
                <a:latin typeface="ＭＳ ゴシック" panose="020B0609070205080204" pitchFamily="49" charset="-128"/>
                <a:ea typeface="ＭＳ ゴシック" panose="020B0609070205080204" pitchFamily="49" charset="-128"/>
              </a:rPr>
              <a:t>(book);</a:t>
            </a:r>
          </a:p>
          <a:p>
            <a:r>
              <a:rPr lang="ja-JP" altLang="en-US" sz="1600" dirty="0">
                <a:latin typeface="ＭＳ ゴシック" panose="020B0609070205080204" pitchFamily="49" charset="-128"/>
                <a:ea typeface="ＭＳ ゴシック" panose="020B0609070205080204" pitchFamily="49" charset="-128"/>
              </a:rPr>
              <a:t>    </a:t>
            </a:r>
            <a:r>
              <a:rPr lang="en-US" altLang="ja-JP" sz="1600" dirty="0">
                <a:latin typeface="ＭＳ ゴシック" panose="020B0609070205080204" pitchFamily="49" charset="-128"/>
                <a:ea typeface="ＭＳ ゴシック" panose="020B0609070205080204" pitchFamily="49" charset="-128"/>
              </a:rPr>
              <a:t>return "</a:t>
            </a:r>
            <a:r>
              <a:rPr lang="en-US" altLang="ja-JP" sz="1600" dirty="0" err="1">
                <a:latin typeface="ＭＳ ゴシック" panose="020B0609070205080204" pitchFamily="49" charset="-128"/>
                <a:ea typeface="ＭＳ ゴシック" panose="020B0609070205080204" pitchFamily="49" charset="-128"/>
              </a:rPr>
              <a:t>redirect:result</a:t>
            </a:r>
            <a:r>
              <a:rPr lang="en-US" altLang="ja-JP" sz="1600" dirty="0">
                <a:latin typeface="ＭＳ ゴシック" panose="020B0609070205080204" pitchFamily="49" charset="-128"/>
                <a:ea typeface="ＭＳ ゴシック" panose="020B0609070205080204" pitchFamily="49" charset="-128"/>
              </a:rPr>
              <a:t>";</a:t>
            </a:r>
          </a:p>
          <a:p>
            <a:r>
              <a:rPr lang="en-US" altLang="ja-JP" sz="1600" dirty="0">
                <a:latin typeface="ＭＳ ゴシック" panose="020B0609070205080204" pitchFamily="49" charset="-128"/>
                <a:ea typeface="ＭＳ ゴシック" panose="020B0609070205080204" pitchFamily="49" charset="-128"/>
              </a:rPr>
              <a:t>}</a:t>
            </a:r>
          </a:p>
        </p:txBody>
      </p:sp>
      <p:sp>
        <p:nvSpPr>
          <p:cNvPr id="7" name="正方形/長方形 6"/>
          <p:cNvSpPr/>
          <p:nvPr/>
        </p:nvSpPr>
        <p:spPr bwMode="auto">
          <a:xfrm>
            <a:off x="316880" y="5661248"/>
            <a:ext cx="8509272"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Ｖａｌｉｄａｔｉｏ適用方法の詳細は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第６章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P213</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P215</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8" name="テキスト ボックス 7"/>
          <p:cNvSpPr txBox="1"/>
          <p:nvPr/>
        </p:nvSpPr>
        <p:spPr>
          <a:xfrm>
            <a:off x="316880" y="836712"/>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latin typeface="HGP創英角ｺﾞｼｯｸUB" panose="020B0900000000000000" pitchFamily="50" charset="-128"/>
                <a:ea typeface="HGP創英角ｺﾞｼｯｸUB" panose="020B0900000000000000" pitchFamily="50" charset="-128"/>
              </a:rPr>
              <a:t>Ｖａｌｉｄａｔｉｏｎ の適用方法：コントロールクラス例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bwMode="auto">
          <a:xfrm>
            <a:off x="4377308" y="3320492"/>
            <a:ext cx="4261767" cy="1728192"/>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コントロールメソッドの入力値データ（引数）の前に </a:t>
            </a:r>
            <a:r>
              <a:rPr lang="en-US" altLang="ja-JP" sz="1600" kern="0" dirty="0" smtClean="0">
                <a:solidFill>
                  <a:schemeClr val="bg1"/>
                </a:solidFill>
                <a:latin typeface="HGP創英角ｺﾞｼｯｸUB" pitchFamily="50" charset="-128"/>
                <a:ea typeface="HGP創英角ｺﾞｼｯｸUB" pitchFamily="50" charset="-128"/>
              </a:rPr>
              <a:t>@valid</a:t>
            </a:r>
            <a:r>
              <a:rPr lang="ja-JP" altLang="en-US" sz="1600" kern="0" dirty="0" smtClean="0">
                <a:solidFill>
                  <a:schemeClr val="bg1"/>
                </a:solidFill>
                <a:latin typeface="HGP創英角ｺﾞｼｯｸUB" pitchFamily="50" charset="-128"/>
                <a:ea typeface="HGP創英角ｺﾞｼｯｸUB" pitchFamily="50" charset="-128"/>
              </a:rPr>
              <a:t> おまじないを付ける！</a:t>
            </a:r>
            <a:endParaRPr lang="en-US" altLang="ja-JP" sz="1600" kern="0" dirty="0" smtClean="0">
              <a:solidFill>
                <a:schemeClr val="bg1"/>
              </a:solidFill>
              <a:latin typeface="HGP創英角ｺﾞｼｯｸUB" pitchFamily="50" charset="-128"/>
              <a:ea typeface="HGP創英角ｺﾞｼｯｸUB" pitchFamily="50" charset="-128"/>
            </a:endParaRPr>
          </a:p>
          <a:p>
            <a:pPr marL="0" indent="0" eaLnBrk="1" hangingPunct="1">
              <a:buNone/>
            </a:pPr>
            <a:endParaRPr lang="en-US" altLang="ja-JP" sz="1600" kern="0" dirty="0">
              <a:solidFill>
                <a:schemeClr val="bg1"/>
              </a:solidFill>
              <a:latin typeface="HGP創英角ｺﾞｼｯｸUB" pitchFamily="50" charset="-128"/>
              <a:ea typeface="HGP創英角ｺﾞｼｯｸUB" pitchFamily="50" charset="-128"/>
            </a:endParaRPr>
          </a:p>
          <a:p>
            <a:pPr marL="0" indent="0" eaLnBrk="1" hangingPunct="1">
              <a:buNone/>
            </a:pPr>
            <a:r>
              <a:rPr lang="ja-JP" altLang="en-US" sz="1600" kern="0" dirty="0">
                <a:solidFill>
                  <a:schemeClr val="bg1"/>
                </a:solidFill>
                <a:latin typeface="HGP創英角ｺﾞｼｯｸUB" pitchFamily="50" charset="-128"/>
                <a:ea typeface="HGP創英角ｺﾞｼｯｸUB" pitchFamily="50" charset="-128"/>
              </a:rPr>
              <a:t>入力値データ（引数</a:t>
            </a:r>
            <a:r>
              <a:rPr lang="ja-JP" altLang="en-US" sz="1600" kern="0" dirty="0" smtClean="0">
                <a:solidFill>
                  <a:schemeClr val="bg1"/>
                </a:solidFill>
                <a:latin typeface="HGP創英角ｺﾞｼｯｸUB" pitchFamily="50" charset="-128"/>
                <a:ea typeface="HGP創英角ｺﾞｼｯｸUB" pitchFamily="50" charset="-128"/>
              </a:rPr>
              <a:t>）の直後に </a:t>
            </a:r>
            <a:r>
              <a:rPr lang="en-US" altLang="ja-JP" sz="1600" kern="0" dirty="0" err="1" smtClean="0">
                <a:solidFill>
                  <a:schemeClr val="bg1"/>
                </a:solidFill>
                <a:latin typeface="HGP創英角ｺﾞｼｯｸUB" pitchFamily="50" charset="-128"/>
                <a:ea typeface="HGP創英角ｺﾞｼｯｸUB" pitchFamily="50" charset="-128"/>
              </a:rPr>
              <a:t>BindinguResult</a:t>
            </a:r>
            <a:r>
              <a:rPr lang="ja-JP" altLang="en-US" sz="1600" kern="0" dirty="0" smtClean="0">
                <a:solidFill>
                  <a:schemeClr val="bg1"/>
                </a:solidFill>
                <a:latin typeface="HGP創英角ｺﾞｼｯｸUB" pitchFamily="50" charset="-128"/>
                <a:ea typeface="HGP創英角ｺﾞｼｯｸUB" pitchFamily="50" charset="-128"/>
              </a:rPr>
              <a:t> 型の引数を追加する！</a:t>
            </a:r>
            <a:endParaRPr lang="en-US" altLang="ja-JP" sz="1600" kern="0" dirty="0">
              <a:solidFill>
                <a:schemeClr val="bg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909903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Ｖａｌｉｄａｔｉｏｎ エラーメッセージの表示</a:t>
            </a:r>
            <a:endParaRPr lang="ja-JP" altLang="en-US" sz="3600" dirty="0">
              <a:latin typeface="HGP創英角ｺﾞｼｯｸUB" pitchFamily="50" charset="-128"/>
              <a:ea typeface="HGP創英角ｺﾞｼｯｸUB" pitchFamily="50" charset="-128"/>
            </a:endParaRPr>
          </a:p>
        </p:txBody>
      </p:sp>
      <p:sp>
        <p:nvSpPr>
          <p:cNvPr id="5" name="正方形/長方形 4"/>
          <p:cNvSpPr/>
          <p:nvPr/>
        </p:nvSpPr>
        <p:spPr>
          <a:xfrm>
            <a:off x="316880" y="1255674"/>
            <a:ext cx="8509272" cy="4067472"/>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600" dirty="0">
                <a:latin typeface="ＭＳ ゴシック" panose="020B0609070205080204" pitchFamily="49" charset="-128"/>
                <a:ea typeface="ＭＳ ゴシック" panose="020B0609070205080204" pitchFamily="49" charset="-128"/>
              </a:rPr>
              <a:t>&lt;</a:t>
            </a:r>
            <a:r>
              <a:rPr lang="en-US" altLang="ja-JP" sz="1600" dirty="0" err="1">
                <a:latin typeface="ＭＳ ゴシック" panose="020B0609070205080204" pitchFamily="49" charset="-128"/>
                <a:ea typeface="ＭＳ ゴシック" panose="020B0609070205080204" pitchFamily="49" charset="-128"/>
              </a:rPr>
              <a:t>form:form</a:t>
            </a:r>
            <a:r>
              <a:rPr lang="en-US" altLang="ja-JP" sz="1600" dirty="0">
                <a:latin typeface="ＭＳ ゴシック" panose="020B0609070205080204" pitchFamily="49" charset="-128"/>
                <a:ea typeface="ＭＳ ゴシック" panose="020B0609070205080204" pitchFamily="49" charset="-128"/>
              </a:rPr>
              <a:t> action="</a:t>
            </a:r>
            <a:r>
              <a:rPr lang="en-US" altLang="ja-JP" sz="1600" dirty="0" err="1">
                <a:latin typeface="ＭＳ ゴシック" panose="020B0609070205080204" pitchFamily="49" charset="-128"/>
                <a:ea typeface="ＭＳ ゴシック" panose="020B0609070205080204" pitchFamily="49" charset="-128"/>
              </a:rPr>
              <a:t>addbook</a:t>
            </a:r>
            <a:r>
              <a:rPr lang="en-US" altLang="ja-JP" sz="1600" dirty="0">
                <a:latin typeface="ＭＳ ゴシック" panose="020B0609070205080204" pitchFamily="49" charset="-128"/>
                <a:ea typeface="ＭＳ ゴシック" panose="020B0609070205080204" pitchFamily="49" charset="-128"/>
              </a:rPr>
              <a:t>" method="POST" </a:t>
            </a:r>
            <a:r>
              <a:rPr lang="en-US" altLang="ja-JP" sz="1600" dirty="0" err="1">
                <a:solidFill>
                  <a:srgbClr val="C00000"/>
                </a:solidFill>
                <a:latin typeface="ＭＳ ゴシック" panose="020B0609070205080204" pitchFamily="49" charset="-128"/>
                <a:ea typeface="ＭＳ ゴシック" panose="020B0609070205080204" pitchFamily="49" charset="-128"/>
              </a:rPr>
              <a:t>modelAttribute</a:t>
            </a:r>
            <a:r>
              <a:rPr lang="en-US" altLang="ja-JP" sz="1600" dirty="0">
                <a:solidFill>
                  <a:srgbClr val="C00000"/>
                </a:solidFill>
                <a:latin typeface="ＭＳ ゴシック" panose="020B0609070205080204" pitchFamily="49" charset="-128"/>
                <a:ea typeface="ＭＳ ゴシック" panose="020B0609070205080204" pitchFamily="49" charset="-128"/>
              </a:rPr>
              <a:t>="book</a:t>
            </a:r>
            <a:r>
              <a:rPr lang="en-US" altLang="ja-JP" sz="1600" dirty="0" smtClean="0">
                <a:solidFill>
                  <a:srgbClr val="C00000"/>
                </a:solidFill>
                <a:latin typeface="ＭＳ ゴシック" panose="020B0609070205080204" pitchFamily="49" charset="-128"/>
                <a:ea typeface="ＭＳ ゴシック" panose="020B0609070205080204" pitchFamily="49" charset="-128"/>
              </a:rPr>
              <a:t>"</a:t>
            </a:r>
            <a:r>
              <a:rPr lang="en-US" altLang="ja-JP" sz="1600" dirty="0" smtClean="0">
                <a:latin typeface="ＭＳ ゴシック" panose="020B0609070205080204" pitchFamily="49" charset="-128"/>
                <a:ea typeface="ＭＳ ゴシック" panose="020B0609070205080204" pitchFamily="49" charset="-128"/>
              </a:rPr>
              <a:t>&gt;</a:t>
            </a:r>
          </a:p>
          <a:p>
            <a:r>
              <a:rPr lang="en-US" altLang="ja-JP" sz="1600" dirty="0" smtClean="0">
                <a:latin typeface="ＭＳ ゴシック" panose="020B0609070205080204" pitchFamily="49" charset="-128"/>
                <a:ea typeface="ＭＳ ゴシック" panose="020B0609070205080204" pitchFamily="49" charset="-128"/>
              </a:rPr>
              <a:t>&lt;</a:t>
            </a:r>
            <a:r>
              <a:rPr lang="en-US" altLang="ja-JP" sz="1600" dirty="0">
                <a:latin typeface="ＭＳ ゴシック" panose="020B0609070205080204" pitchFamily="49" charset="-128"/>
                <a:ea typeface="ＭＳ ゴシック" panose="020B0609070205080204" pitchFamily="49" charset="-128"/>
              </a:rPr>
              <a:t>table</a:t>
            </a:r>
            <a:r>
              <a:rPr lang="en-US" altLang="ja-JP" sz="1600" dirty="0" smtClean="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a:t>
            </a:r>
            <a:r>
              <a:rPr lang="en-US" altLang="ja-JP" sz="1600" dirty="0" smtClean="0">
                <a:latin typeface="ＭＳ ゴシック" panose="020B0609070205080204" pitchFamily="49" charset="-128"/>
                <a:ea typeface="ＭＳ ゴシック" panose="020B0609070205080204" pitchFamily="49" charset="-128"/>
              </a:rPr>
              <a:t>&lt;</a:t>
            </a:r>
            <a:r>
              <a:rPr lang="en-US" altLang="ja-JP" sz="1600" dirty="0" err="1">
                <a:latin typeface="ＭＳ ゴシック" panose="020B0609070205080204" pitchFamily="49" charset="-128"/>
                <a:ea typeface="ＭＳ ゴシック" panose="020B0609070205080204" pitchFamily="49" charset="-128"/>
              </a:rPr>
              <a:t>tr</a:t>
            </a:r>
            <a:r>
              <a:rPr lang="en-US" altLang="ja-JP" sz="1600" dirty="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&lt;</a:t>
            </a:r>
            <a:r>
              <a:rPr lang="en-US" altLang="ja-JP" sz="1600" dirty="0" err="1">
                <a:latin typeface="ＭＳ ゴシック" panose="020B0609070205080204" pitchFamily="49" charset="-128"/>
                <a:ea typeface="ＭＳ ゴシック" panose="020B0609070205080204" pitchFamily="49" charset="-128"/>
              </a:rPr>
              <a:t>th</a:t>
            </a:r>
            <a:r>
              <a:rPr lang="en-US" altLang="ja-JP" sz="1600" dirty="0">
                <a:latin typeface="ＭＳ ゴシック" panose="020B0609070205080204" pitchFamily="49" charset="-128"/>
                <a:ea typeface="ＭＳ ゴシック" panose="020B0609070205080204" pitchFamily="49" charset="-128"/>
              </a:rPr>
              <a:t>&gt;</a:t>
            </a:r>
            <a:r>
              <a:rPr lang="ja-JP" altLang="en-US" sz="1600" dirty="0">
                <a:latin typeface="ＭＳ ゴシック" panose="020B0609070205080204" pitchFamily="49" charset="-128"/>
                <a:ea typeface="ＭＳ ゴシック" panose="020B0609070205080204" pitchFamily="49" charset="-128"/>
              </a:rPr>
              <a:t>書籍</a:t>
            </a:r>
            <a:r>
              <a:rPr lang="en-US" altLang="ja-JP" sz="1600" dirty="0">
                <a:latin typeface="ＭＳ ゴシック" panose="020B0609070205080204" pitchFamily="49" charset="-128"/>
                <a:ea typeface="ＭＳ ゴシック" panose="020B0609070205080204" pitchFamily="49" charset="-128"/>
              </a:rPr>
              <a:t>ID&lt;/</a:t>
            </a:r>
            <a:r>
              <a:rPr lang="en-US" altLang="ja-JP" sz="1600" dirty="0" err="1">
                <a:latin typeface="ＭＳ ゴシック" panose="020B0609070205080204" pitchFamily="49" charset="-128"/>
                <a:ea typeface="ＭＳ ゴシック" panose="020B0609070205080204" pitchFamily="49" charset="-128"/>
              </a:rPr>
              <a:t>th</a:t>
            </a:r>
            <a:r>
              <a:rPr lang="en-US" altLang="ja-JP" sz="1600" dirty="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&lt;td&gt;&lt;</a:t>
            </a:r>
            <a:r>
              <a:rPr lang="en-US" altLang="ja-JP" sz="1600" dirty="0" err="1">
                <a:latin typeface="ＭＳ ゴシック" panose="020B0609070205080204" pitchFamily="49" charset="-128"/>
                <a:ea typeface="ＭＳ ゴシック" panose="020B0609070205080204" pitchFamily="49" charset="-128"/>
              </a:rPr>
              <a:t>form:input</a:t>
            </a:r>
            <a:r>
              <a:rPr lang="en-US" altLang="ja-JP" sz="1600" dirty="0">
                <a:latin typeface="ＭＳ ゴシック" panose="020B0609070205080204" pitchFamily="49" charset="-128"/>
                <a:ea typeface="ＭＳ ゴシック" panose="020B0609070205080204" pitchFamily="49" charset="-128"/>
              </a:rPr>
              <a:t> path="id"/&gt;&lt;/td&gt;</a:t>
            </a:r>
          </a:p>
          <a:p>
            <a:r>
              <a:rPr lang="en-US" altLang="ja-JP" sz="1600" dirty="0">
                <a:latin typeface="ＭＳ ゴシック" panose="020B0609070205080204" pitchFamily="49" charset="-128"/>
                <a:ea typeface="ＭＳ ゴシック" panose="020B0609070205080204" pitchFamily="49" charset="-128"/>
              </a:rPr>
              <a:t>  &lt;td&gt;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form:errors</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 path="id" </a:t>
            </a:r>
            <a:r>
              <a:rPr lang="en-US" altLang="ja-JP" sz="1600" dirty="0" err="1">
                <a:solidFill>
                  <a:srgbClr val="C00000"/>
                </a:solidFill>
                <a:latin typeface="+mn-ea"/>
              </a:rPr>
              <a:t>cssStyle</a:t>
            </a:r>
            <a:r>
              <a:rPr lang="en-US" altLang="ja-JP" sz="1600" dirty="0">
                <a:solidFill>
                  <a:srgbClr val="C00000"/>
                </a:solidFill>
                <a:latin typeface="+mn-ea"/>
              </a:rPr>
              <a:t>="</a:t>
            </a:r>
            <a:r>
              <a:rPr lang="en-US" altLang="ja-JP" sz="1600" dirty="0" err="1">
                <a:solidFill>
                  <a:srgbClr val="C00000"/>
                </a:solidFill>
                <a:latin typeface="+mn-ea"/>
              </a:rPr>
              <a:t>color:red</a:t>
            </a:r>
            <a:r>
              <a:rPr lang="en-US" altLang="ja-JP" sz="1600" dirty="0">
                <a:solidFill>
                  <a:srgbClr val="C00000"/>
                </a:solidFill>
                <a:latin typeface="+mn-ea"/>
              </a:rPr>
              <a: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/&gt;</a:t>
            </a:r>
            <a:r>
              <a:rPr lang="en-US" altLang="ja-JP" sz="1600" dirty="0">
                <a:latin typeface="ＭＳ ゴシック" panose="020B0609070205080204" pitchFamily="49" charset="-128"/>
                <a:ea typeface="ＭＳ ゴシック" panose="020B0609070205080204" pitchFamily="49" charset="-128"/>
              </a:rPr>
              <a:t>&lt;/td&gt;</a:t>
            </a:r>
          </a:p>
          <a:p>
            <a:r>
              <a:rPr lang="en-US" altLang="ja-JP" sz="1600" dirty="0">
                <a:latin typeface="ＭＳ ゴシック" panose="020B0609070205080204" pitchFamily="49" charset="-128"/>
                <a:ea typeface="ＭＳ ゴシック" panose="020B0609070205080204" pitchFamily="49" charset="-128"/>
              </a:rPr>
              <a:t> &lt;/</a:t>
            </a:r>
            <a:r>
              <a:rPr lang="en-US" altLang="ja-JP" sz="1600" dirty="0" err="1">
                <a:latin typeface="ＭＳ ゴシック" panose="020B0609070205080204" pitchFamily="49" charset="-128"/>
                <a:ea typeface="ＭＳ ゴシック" panose="020B0609070205080204" pitchFamily="49" charset="-128"/>
              </a:rPr>
              <a:t>tr</a:t>
            </a:r>
            <a:r>
              <a:rPr lang="en-US" altLang="ja-JP" sz="1600" dirty="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&lt;</a:t>
            </a:r>
            <a:r>
              <a:rPr lang="en-US" altLang="ja-JP" sz="1600" dirty="0" err="1">
                <a:latin typeface="ＭＳ ゴシック" panose="020B0609070205080204" pitchFamily="49" charset="-128"/>
                <a:ea typeface="ＭＳ ゴシック" panose="020B0609070205080204" pitchFamily="49" charset="-128"/>
              </a:rPr>
              <a:t>tr</a:t>
            </a:r>
            <a:r>
              <a:rPr lang="en-US" altLang="ja-JP" sz="1600" dirty="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&lt;</a:t>
            </a:r>
            <a:r>
              <a:rPr lang="en-US" altLang="ja-JP" sz="1600" dirty="0" err="1">
                <a:latin typeface="ＭＳ ゴシック" panose="020B0609070205080204" pitchFamily="49" charset="-128"/>
                <a:ea typeface="ＭＳ ゴシック" panose="020B0609070205080204" pitchFamily="49" charset="-128"/>
              </a:rPr>
              <a:t>th</a:t>
            </a:r>
            <a:r>
              <a:rPr lang="en-US" altLang="ja-JP" sz="1600" dirty="0">
                <a:latin typeface="ＭＳ ゴシック" panose="020B0609070205080204" pitchFamily="49" charset="-128"/>
                <a:ea typeface="ＭＳ ゴシック" panose="020B0609070205080204" pitchFamily="49" charset="-128"/>
              </a:rPr>
              <a:t>&gt;ISBN</a:t>
            </a:r>
            <a:r>
              <a:rPr lang="ja-JP" altLang="en-US" sz="1600" dirty="0">
                <a:latin typeface="ＭＳ ゴシック" panose="020B0609070205080204" pitchFamily="49" charset="-128"/>
                <a:ea typeface="ＭＳ ゴシック" panose="020B0609070205080204" pitchFamily="49" charset="-128"/>
              </a:rPr>
              <a:t>コード</a:t>
            </a:r>
            <a:r>
              <a:rPr lang="en-US" altLang="ja-JP" sz="1600" dirty="0">
                <a:latin typeface="ＭＳ ゴシック" panose="020B0609070205080204" pitchFamily="49" charset="-128"/>
                <a:ea typeface="ＭＳ ゴシック" panose="020B0609070205080204" pitchFamily="49" charset="-128"/>
              </a:rPr>
              <a:t>&lt;/</a:t>
            </a:r>
            <a:r>
              <a:rPr lang="en-US" altLang="ja-JP" sz="1600" dirty="0" err="1">
                <a:latin typeface="ＭＳ ゴシック" panose="020B0609070205080204" pitchFamily="49" charset="-128"/>
                <a:ea typeface="ＭＳ ゴシック" panose="020B0609070205080204" pitchFamily="49" charset="-128"/>
              </a:rPr>
              <a:t>th</a:t>
            </a:r>
            <a:r>
              <a:rPr lang="en-US" altLang="ja-JP" sz="1600" dirty="0">
                <a:latin typeface="ＭＳ ゴシック" panose="020B0609070205080204" pitchFamily="49" charset="-128"/>
                <a:ea typeface="ＭＳ ゴシック" panose="020B0609070205080204" pitchFamily="49" charset="-128"/>
              </a:rPr>
              <a:t>&gt;</a:t>
            </a:r>
          </a:p>
          <a:p>
            <a:r>
              <a:rPr lang="en-US" altLang="ja-JP" sz="1600" dirty="0">
                <a:latin typeface="ＭＳ ゴシック" panose="020B0609070205080204" pitchFamily="49" charset="-128"/>
                <a:ea typeface="ＭＳ ゴシック" panose="020B0609070205080204" pitchFamily="49" charset="-128"/>
              </a:rPr>
              <a:t>  &lt;td&gt;&lt;</a:t>
            </a:r>
            <a:r>
              <a:rPr lang="en-US" altLang="ja-JP" sz="1600" dirty="0" err="1">
                <a:latin typeface="ＭＳ ゴシック" panose="020B0609070205080204" pitchFamily="49" charset="-128"/>
                <a:ea typeface="ＭＳ ゴシック" panose="020B0609070205080204" pitchFamily="49" charset="-128"/>
              </a:rPr>
              <a:t>form:input</a:t>
            </a:r>
            <a:r>
              <a:rPr lang="en-US" altLang="ja-JP" sz="1600" dirty="0">
                <a:latin typeface="ＭＳ ゴシック" panose="020B0609070205080204" pitchFamily="49" charset="-128"/>
                <a:ea typeface="ＭＳ ゴシック" panose="020B0609070205080204" pitchFamily="49" charset="-128"/>
              </a:rPr>
              <a:t> path="</a:t>
            </a:r>
            <a:r>
              <a:rPr lang="en-US" altLang="ja-JP" sz="1600" dirty="0" err="1">
                <a:latin typeface="ＭＳ ゴシック" panose="020B0609070205080204" pitchFamily="49" charset="-128"/>
                <a:ea typeface="ＭＳ ゴシック" panose="020B0609070205080204" pitchFamily="49" charset="-128"/>
              </a:rPr>
              <a:t>isbn</a:t>
            </a:r>
            <a:r>
              <a:rPr lang="en-US" altLang="ja-JP" sz="1600" dirty="0">
                <a:latin typeface="ＭＳ ゴシック" panose="020B0609070205080204" pitchFamily="49" charset="-128"/>
                <a:ea typeface="ＭＳ ゴシック" panose="020B0609070205080204" pitchFamily="49" charset="-128"/>
              </a:rPr>
              <a:t>"/&gt;&lt;/td&gt;</a:t>
            </a:r>
          </a:p>
          <a:p>
            <a:r>
              <a:rPr lang="en-US" altLang="ja-JP" sz="1600" dirty="0">
                <a:latin typeface="ＭＳ ゴシック" panose="020B0609070205080204" pitchFamily="49" charset="-128"/>
                <a:ea typeface="ＭＳ ゴシック" panose="020B0609070205080204" pitchFamily="49" charset="-128"/>
              </a:rPr>
              <a:t>  &lt;td&gt;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&lt;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form:errors</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 path="</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isbn</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a:solidFill>
                  <a:srgbClr val="C00000"/>
                </a:solidFill>
                <a:latin typeface="+mn-ea"/>
              </a:rPr>
              <a:t> </a:t>
            </a:r>
            <a:r>
              <a:rPr lang="en-US" altLang="ja-JP" sz="1600" dirty="0" err="1">
                <a:solidFill>
                  <a:srgbClr val="C00000"/>
                </a:solidFill>
                <a:latin typeface="+mn-ea"/>
              </a:rPr>
              <a:t>cssStyle</a:t>
            </a:r>
            <a:r>
              <a:rPr lang="en-US" altLang="ja-JP" sz="1600" dirty="0">
                <a:solidFill>
                  <a:srgbClr val="C00000"/>
                </a:solidFill>
                <a:latin typeface="+mn-ea"/>
              </a:rPr>
              <a:t>="</a:t>
            </a:r>
            <a:r>
              <a:rPr lang="en-US" altLang="ja-JP" sz="1600" dirty="0" err="1">
                <a:solidFill>
                  <a:srgbClr val="C00000"/>
                </a:solidFill>
                <a:latin typeface="+mn-ea"/>
              </a:rPr>
              <a:t>color:red</a:t>
            </a:r>
            <a:r>
              <a:rPr lang="en-US" altLang="ja-JP" sz="1600" dirty="0">
                <a:solidFill>
                  <a:srgbClr val="C00000"/>
                </a:solidFill>
                <a:latin typeface="+mn-ea"/>
              </a:rPr>
              <a:t>"</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/&gt;</a:t>
            </a:r>
            <a:r>
              <a:rPr lang="en-US" altLang="ja-JP" sz="1600" dirty="0">
                <a:latin typeface="ＭＳ ゴシック" panose="020B0609070205080204" pitchFamily="49" charset="-128"/>
                <a:ea typeface="ＭＳ ゴシック" panose="020B0609070205080204" pitchFamily="49" charset="-128"/>
              </a:rPr>
              <a:t>&lt;/td&gt;</a:t>
            </a:r>
          </a:p>
          <a:p>
            <a:r>
              <a:rPr lang="en-US" altLang="ja-JP" sz="1600" dirty="0">
                <a:latin typeface="ＭＳ ゴシック" panose="020B0609070205080204" pitchFamily="49" charset="-128"/>
                <a:ea typeface="ＭＳ ゴシック" panose="020B0609070205080204" pitchFamily="49" charset="-128"/>
              </a:rPr>
              <a:t> &lt;/</a:t>
            </a:r>
            <a:r>
              <a:rPr lang="en-US" altLang="ja-JP" sz="1600" dirty="0" err="1">
                <a:latin typeface="ＭＳ ゴシック" panose="020B0609070205080204" pitchFamily="49" charset="-128"/>
                <a:ea typeface="ＭＳ ゴシック" panose="020B0609070205080204" pitchFamily="49" charset="-128"/>
              </a:rPr>
              <a:t>tr</a:t>
            </a:r>
            <a:r>
              <a:rPr lang="en-US" altLang="ja-JP" sz="1600" dirty="0" smtClean="0">
                <a:latin typeface="ＭＳ ゴシック" panose="020B0609070205080204" pitchFamily="49" charset="-128"/>
                <a:ea typeface="ＭＳ ゴシック" panose="020B0609070205080204" pitchFamily="49" charset="-128"/>
              </a:rPr>
              <a:t>&gt;</a:t>
            </a:r>
          </a:p>
          <a:p>
            <a:r>
              <a:rPr lang="en-US" altLang="ja-JP" sz="1600" dirty="0" smtClean="0">
                <a:latin typeface="ＭＳ ゴシック" panose="020B0609070205080204" pitchFamily="49" charset="-128"/>
                <a:ea typeface="ＭＳ ゴシック" panose="020B0609070205080204" pitchFamily="49" charset="-128"/>
              </a:rPr>
              <a:t>&lt;/table&gt;</a:t>
            </a:r>
          </a:p>
          <a:p>
            <a:r>
              <a:rPr lang="en-US" altLang="ja-JP" sz="1600" dirty="0">
                <a:latin typeface="ＭＳ ゴシック" panose="020B0609070205080204" pitchFamily="49" charset="-128"/>
                <a:ea typeface="ＭＳ ゴシック" panose="020B0609070205080204" pitchFamily="49" charset="-128"/>
              </a:rPr>
              <a:t>&lt;/</a:t>
            </a:r>
            <a:r>
              <a:rPr lang="en-US" altLang="ja-JP" sz="1600" dirty="0" err="1">
                <a:latin typeface="ＭＳ ゴシック" panose="020B0609070205080204" pitchFamily="49" charset="-128"/>
                <a:ea typeface="ＭＳ ゴシック" panose="020B0609070205080204" pitchFamily="49" charset="-128"/>
              </a:rPr>
              <a:t>form:form</a:t>
            </a:r>
            <a:r>
              <a:rPr lang="en-US" altLang="ja-JP" sz="1600" dirty="0">
                <a:latin typeface="ＭＳ ゴシック" panose="020B0609070205080204" pitchFamily="49" charset="-128"/>
                <a:ea typeface="ＭＳ ゴシック" panose="020B0609070205080204" pitchFamily="49" charset="-128"/>
              </a:rPr>
              <a:t>&gt;</a:t>
            </a:r>
          </a:p>
        </p:txBody>
      </p:sp>
      <p:sp>
        <p:nvSpPr>
          <p:cNvPr id="7" name="正方形/長方形 6"/>
          <p:cNvSpPr/>
          <p:nvPr/>
        </p:nvSpPr>
        <p:spPr bwMode="auto">
          <a:xfrm>
            <a:off x="316880" y="5661248"/>
            <a:ext cx="8509272"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Ｖａｌｉｄａｔｉｏエラー表示の詳細は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第６章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P216</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P222</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8" name="テキスト ボックス 7"/>
          <p:cNvSpPr txBox="1"/>
          <p:nvPr/>
        </p:nvSpPr>
        <p:spPr>
          <a:xfrm>
            <a:off x="316880" y="836712"/>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latin typeface="HGP創英角ｺﾞｼｯｸUB" panose="020B0900000000000000" pitchFamily="50" charset="-128"/>
                <a:ea typeface="HGP創英角ｺﾞｼｯｸUB" panose="020B0900000000000000" pitchFamily="50" charset="-128"/>
              </a:rPr>
              <a:t>Ｖａｌｉｄａｔｉｏｎ エラーメッセージ表示例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bwMode="auto">
          <a:xfrm>
            <a:off x="2051720" y="4653136"/>
            <a:ext cx="6858521" cy="792088"/>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1600" kern="0" dirty="0" smtClean="0">
                <a:solidFill>
                  <a:schemeClr val="bg1"/>
                </a:solidFill>
                <a:latin typeface="HGP創英角ｺﾞｼｯｸUB" pitchFamily="50" charset="-128"/>
                <a:ea typeface="HGP創英角ｺﾞｼｯｸUB" pitchFamily="50" charset="-128"/>
              </a:rPr>
              <a:t>Spring</a:t>
            </a:r>
            <a:r>
              <a:rPr lang="en-US" altLang="ja-JP" sz="1600" kern="0" dirty="0">
                <a:solidFill>
                  <a:schemeClr val="bg1"/>
                </a:solidFill>
                <a:latin typeface="HGP創英角ｺﾞｼｯｸUB" pitchFamily="50" charset="-128"/>
                <a:ea typeface="HGP創英角ｺﾞｼｯｸUB" pitchFamily="50" charset="-128"/>
              </a:rPr>
              <a:t> </a:t>
            </a:r>
            <a:r>
              <a:rPr lang="en-US" altLang="ja-JP" sz="1600" kern="0" dirty="0" smtClean="0">
                <a:solidFill>
                  <a:schemeClr val="bg1"/>
                </a:solidFill>
                <a:latin typeface="HGP創英角ｺﾞｼｯｸUB" pitchFamily="50" charset="-128"/>
                <a:ea typeface="HGP創英角ｺﾞｼｯｸUB" pitchFamily="50" charset="-128"/>
              </a:rPr>
              <a:t>form </a:t>
            </a:r>
            <a:r>
              <a:rPr lang="ja-JP" altLang="en-US" sz="1600" kern="0" dirty="0" smtClean="0">
                <a:solidFill>
                  <a:schemeClr val="bg1"/>
                </a:solidFill>
                <a:latin typeface="HGP創英角ｺﾞｼｯｸUB" pitchFamily="50" charset="-128"/>
                <a:ea typeface="HGP創英角ｺﾞｼｯｸUB" pitchFamily="50" charset="-128"/>
              </a:rPr>
              <a:t>タグライブラリを使用している場合のエラーメッセージ表示方法 </a:t>
            </a:r>
            <a:endParaRPr lang="en-US" altLang="ja-JP" sz="1600" kern="0" dirty="0" smtClean="0">
              <a:solidFill>
                <a:schemeClr val="bg1"/>
              </a:solidFill>
              <a:latin typeface="HGP創英角ｺﾞｼｯｸUB" pitchFamily="50" charset="-128"/>
              <a:ea typeface="HGP創英角ｺﾞｼｯｸUB" pitchFamily="50" charset="-128"/>
            </a:endParaRPr>
          </a:p>
          <a:p>
            <a:pPr marL="0" indent="0" eaLnBrk="1" hangingPunct="1">
              <a:buNone/>
            </a:pPr>
            <a:r>
              <a:rPr lang="ja-JP" altLang="en-US" sz="1600" kern="0" dirty="0" smtClean="0">
                <a:solidFill>
                  <a:schemeClr val="bg1"/>
                </a:solidFill>
                <a:latin typeface="HGP創英角ｺﾞｼｯｸUB" pitchFamily="50" charset="-128"/>
                <a:ea typeface="HGP創英角ｺﾞｼｯｸUB" pitchFamily="50" charset="-128"/>
              </a:rPr>
              <a:t>　</a:t>
            </a:r>
            <a:r>
              <a:rPr lang="en-US" altLang="ja-JP" sz="1600" kern="0" dirty="0" smtClean="0">
                <a:solidFill>
                  <a:schemeClr val="bg1"/>
                </a:solidFill>
                <a:latin typeface="HGP創英角ｺﾞｼｯｸUB" pitchFamily="50" charset="-128"/>
                <a:ea typeface="HGP創英角ｺﾞｼｯｸUB" pitchFamily="50" charset="-128"/>
              </a:rPr>
              <a:t>&lt;</a:t>
            </a:r>
            <a:r>
              <a:rPr lang="en-US" altLang="ja-JP" sz="1600" kern="0" dirty="0" err="1" smtClean="0">
                <a:solidFill>
                  <a:schemeClr val="bg1"/>
                </a:solidFill>
                <a:latin typeface="HGP創英角ｺﾞｼｯｸUB" pitchFamily="50" charset="-128"/>
                <a:ea typeface="HGP創英角ｺﾞｼｯｸUB" pitchFamily="50" charset="-128"/>
              </a:rPr>
              <a:t>form:errors</a:t>
            </a:r>
            <a:r>
              <a:rPr lang="ja-JP" altLang="en-US" sz="1600" kern="0" dirty="0" smtClean="0">
                <a:solidFill>
                  <a:schemeClr val="bg1"/>
                </a:solidFill>
                <a:latin typeface="HGP創英角ｺﾞｼｯｸUB" pitchFamily="50" charset="-128"/>
                <a:ea typeface="HGP創英角ｺﾞｼｯｸUB" pitchFamily="50" charset="-128"/>
              </a:rPr>
              <a:t> </a:t>
            </a:r>
            <a:r>
              <a:rPr lang="en-US" altLang="ja-JP" sz="1600" kern="0" dirty="0" smtClean="0">
                <a:solidFill>
                  <a:schemeClr val="bg1"/>
                </a:solidFill>
                <a:latin typeface="HGP創英角ｺﾞｼｯｸUB" pitchFamily="50" charset="-128"/>
                <a:ea typeface="HGP創英角ｺﾞｼｯｸUB" pitchFamily="50" charset="-128"/>
              </a:rPr>
              <a:t>path=“</a:t>
            </a:r>
            <a:r>
              <a:rPr lang="ja-JP" altLang="en-US" sz="1600" kern="0" dirty="0" smtClean="0">
                <a:solidFill>
                  <a:schemeClr val="bg1"/>
                </a:solidFill>
                <a:latin typeface="HGP創英角ｺﾞｼｯｸUB" pitchFamily="50" charset="-128"/>
                <a:ea typeface="HGP創英角ｺﾞｼｯｸUB" pitchFamily="50" charset="-128"/>
              </a:rPr>
              <a:t>オブジェクトのプロパティ名</a:t>
            </a:r>
            <a:r>
              <a:rPr lang="en-US" altLang="ja-JP" sz="1600" kern="0" dirty="0" smtClean="0">
                <a:solidFill>
                  <a:schemeClr val="bg1"/>
                </a:solidFill>
                <a:latin typeface="HGP創英角ｺﾞｼｯｸUB" pitchFamily="50" charset="-128"/>
                <a:ea typeface="HGP創英角ｺﾞｼｯｸUB" pitchFamily="50" charset="-128"/>
              </a:rPr>
              <a:t>”&gt;</a:t>
            </a:r>
          </a:p>
        </p:txBody>
      </p:sp>
    </p:spTree>
    <p:extLst>
      <p:ext uri="{BB962C8B-B14F-4D97-AF65-F5344CB8AC3E}">
        <p14:creationId xmlns:p14="http://schemas.microsoft.com/office/powerpoint/2010/main" val="3498607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51</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8000" dirty="0" smtClean="0">
                <a:solidFill>
                  <a:srgbClr val="00B0F0"/>
                </a:solidFill>
                <a:latin typeface="HGP創英角ｺﾞｼｯｸUB" panose="020B0900000000000000" pitchFamily="50" charset="-128"/>
                <a:ea typeface="HGP創英角ｺﾞｼｯｸUB" panose="020B0900000000000000" pitchFamily="50" charset="-128"/>
              </a:rPr>
              <a:t>ＡＯＰ</a:t>
            </a:r>
            <a:endParaRPr lang="en-US" altLang="ja-JP" sz="7200" dirty="0" smtClean="0">
              <a:solidFill>
                <a:srgbClr val="00B0F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(Aspect</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 </a:t>
            </a: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Oriented</a:t>
            </a:r>
            <a:r>
              <a:rPr lang="ja-JP" altLang="en-US" sz="3600" dirty="0" smtClean="0">
                <a:solidFill>
                  <a:srgbClr val="00B0F0"/>
                </a:solidFill>
                <a:latin typeface="HGP創英角ｺﾞｼｯｸUB" panose="020B0900000000000000" pitchFamily="50" charset="-128"/>
                <a:ea typeface="HGP創英角ｺﾞｼｯｸUB" panose="020B0900000000000000" pitchFamily="50" charset="-128"/>
              </a:rPr>
              <a:t> </a:t>
            </a:r>
            <a:r>
              <a:rPr lang="en-US" altLang="ja-JP" sz="3600" dirty="0" smtClean="0">
                <a:solidFill>
                  <a:srgbClr val="00B0F0"/>
                </a:solidFill>
                <a:latin typeface="HGP創英角ｺﾞｼｯｸUB" panose="020B0900000000000000" pitchFamily="50" charset="-128"/>
                <a:ea typeface="HGP創英角ｺﾞｼｯｸUB" panose="020B0900000000000000" pitchFamily="50" charset="-128"/>
              </a:rPr>
              <a:t>Programming)</a:t>
            </a:r>
            <a:endParaRPr lang="en-US" altLang="ja-JP" sz="8000" dirty="0" smtClean="0">
              <a:solidFill>
                <a:srgbClr val="00B0F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565106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5289" y="836712"/>
            <a:ext cx="8353425"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smtClean="0">
                <a:solidFill>
                  <a:srgbClr val="00B0F0"/>
                </a:solidFill>
                <a:latin typeface="HGP創英角ｺﾞｼｯｸUB" pitchFamily="50" charset="-128"/>
                <a:ea typeface="HGP創英角ｺﾞｼｯｸUB" pitchFamily="50" charset="-128"/>
              </a:rPr>
              <a:t>Aspect</a:t>
            </a:r>
            <a:r>
              <a:rPr lang="ja-JP" altLang="en-US" sz="2400" kern="0" dirty="0" smtClean="0">
                <a:solidFill>
                  <a:srgbClr val="00B0F0"/>
                </a:solidFill>
                <a:latin typeface="HGP創英角ｺﾞｼｯｸUB" pitchFamily="50" charset="-128"/>
                <a:ea typeface="HGP創英角ｺﾞｼｯｸUB" pitchFamily="50" charset="-128"/>
              </a:rPr>
              <a:t> </a:t>
            </a:r>
            <a:r>
              <a:rPr lang="en-US" altLang="ja-JP" sz="2400" kern="0" dirty="0" smtClean="0">
                <a:solidFill>
                  <a:srgbClr val="00B0F0"/>
                </a:solidFill>
                <a:latin typeface="HGP創英角ｺﾞｼｯｸUB" pitchFamily="50" charset="-128"/>
                <a:ea typeface="HGP創英角ｺﾞｼｯｸUB" pitchFamily="50" charset="-128"/>
              </a:rPr>
              <a:t>Oriented</a:t>
            </a:r>
            <a:r>
              <a:rPr lang="ja-JP" altLang="en-US" sz="2400" kern="0" dirty="0" smtClean="0">
                <a:solidFill>
                  <a:srgbClr val="00B0F0"/>
                </a:solidFill>
                <a:latin typeface="HGP創英角ｺﾞｼｯｸUB" pitchFamily="50" charset="-128"/>
                <a:ea typeface="HGP創英角ｺﾞｼｯｸUB" pitchFamily="50" charset="-128"/>
              </a:rPr>
              <a:t> </a:t>
            </a:r>
            <a:r>
              <a:rPr lang="en-US" altLang="ja-JP" sz="2400" kern="0" dirty="0" smtClean="0">
                <a:solidFill>
                  <a:srgbClr val="00B0F0"/>
                </a:solidFill>
                <a:latin typeface="HGP創英角ｺﾞｼｯｸUB" pitchFamily="50" charset="-128"/>
                <a:ea typeface="HGP創英角ｺﾞｼｯｸUB" pitchFamily="50" charset="-128"/>
              </a:rPr>
              <a:t>Programming</a:t>
            </a:r>
            <a:br>
              <a:rPr lang="en-US" altLang="ja-JP" sz="2400" kern="0" dirty="0" smtClean="0">
                <a:solidFill>
                  <a:srgbClr val="00B0F0"/>
                </a:solidFill>
                <a:latin typeface="HGP創英角ｺﾞｼｯｸUB" pitchFamily="50" charset="-128"/>
                <a:ea typeface="HGP創英角ｺﾞｼｯｸUB" pitchFamily="50" charset="-128"/>
              </a:rPr>
            </a:br>
            <a:r>
              <a:rPr lang="ja-JP" altLang="en-US" sz="2400" kern="0" dirty="0" smtClean="0">
                <a:latin typeface="HGP創英角ｺﾞｼｯｸUB" pitchFamily="50" charset="-128"/>
                <a:ea typeface="HGP創英角ｺﾞｼｯｸUB" pitchFamily="50" charset="-128"/>
              </a:rPr>
              <a:t>日本語</a:t>
            </a:r>
            <a:r>
              <a:rPr lang="ja-JP" altLang="en-US" sz="2400" kern="0" dirty="0">
                <a:latin typeface="HGP創英角ｺﾞｼｯｸUB" pitchFamily="50" charset="-128"/>
                <a:ea typeface="HGP創英角ｺﾞｼｯｸUB" pitchFamily="50" charset="-128"/>
              </a:rPr>
              <a:t>で</a:t>
            </a:r>
            <a:r>
              <a:rPr lang="ja-JP" altLang="en-US" sz="2400" kern="0" dirty="0" smtClean="0">
                <a:latin typeface="HGP創英角ｺﾞｼｯｸUB" pitchFamily="50" charset="-128"/>
                <a:ea typeface="HGP創英角ｺﾞｼｯｸUB" pitchFamily="50" charset="-128"/>
              </a:rPr>
              <a:t>は「</a:t>
            </a:r>
            <a:r>
              <a:rPr lang="ja-JP" altLang="en-US" sz="2400" kern="0" dirty="0" smtClean="0">
                <a:solidFill>
                  <a:srgbClr val="00B0F0"/>
                </a:solidFill>
                <a:latin typeface="HGP創英角ｺﾞｼｯｸUB" pitchFamily="50" charset="-128"/>
                <a:ea typeface="HGP創英角ｺﾞｼｯｸUB" pitchFamily="50" charset="-128"/>
              </a:rPr>
              <a:t>アスペクト指向プログラミング</a:t>
            </a:r>
            <a:r>
              <a:rPr lang="ja-JP" altLang="en-US" sz="2400" kern="0" dirty="0" smtClean="0">
                <a:latin typeface="HGP創英角ｺﾞｼｯｸUB" pitchFamily="50" charset="-128"/>
                <a:ea typeface="HGP創英角ｺﾞｼｯｸUB" pitchFamily="50" charset="-128"/>
              </a:rPr>
              <a:t>」と呼ばれる。</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2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あるオブジェクトが本来行う必要のないロギングやトランザクション、例外処理などを分離して、別のオブジェクトで実現させるための機能。</a:t>
            </a:r>
            <a:endParaRPr lang="en-US" altLang="ja-JP" sz="24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2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a:latin typeface="HGP創英角ｺﾞｼｯｸUB" pitchFamily="50" charset="-128"/>
                <a:ea typeface="HGP創英角ｺﾞｼｯｸUB" pitchFamily="50" charset="-128"/>
              </a:rPr>
              <a:t>すなわち</a:t>
            </a:r>
            <a:r>
              <a:rPr lang="ja-JP" altLang="en-US" sz="2400" kern="0" dirty="0" smtClean="0">
                <a:latin typeface="HGP創英角ｺﾞｼｯｸUB" pitchFamily="50" charset="-128"/>
                <a:ea typeface="HGP創英角ｺﾞｼｯｸUB" pitchFamily="50" charset="-128"/>
              </a:rPr>
              <a:t>、オブジェクトが本来行うべき本質的な処理と、それ以外の「横断的感心事」を分離する。</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2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横断的感心事は、一般的には複数のオブジェクトにおける共通処理であるが、ＡＯＰにより、これを任意に追加したり、取り外ししたりできるようになる。</a:t>
            </a:r>
            <a:endParaRPr lang="en-US" altLang="ja-JP" sz="2400" kern="0" dirty="0">
              <a:latin typeface="HGP創英角ｺﾞｼｯｸUB" pitchFamily="50" charset="-128"/>
              <a:ea typeface="HGP創英角ｺﾞｼｯｸUB" pitchFamily="50" charset="-128"/>
            </a:endParaRPr>
          </a:p>
          <a:p>
            <a:pPr marL="400050" lvl="1" indent="0" eaLnBrk="1" hangingPunct="1">
              <a:buNone/>
            </a:pPr>
            <a:endParaRPr lang="en-US" altLang="ja-JP" kern="0" dirty="0" smtClean="0">
              <a:latin typeface="+mn-ea"/>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ＡＯＰとは</a:t>
            </a:r>
            <a:endParaRPr lang="ja-JP" altLang="en-US" sz="3600" dirty="0">
              <a:latin typeface="HGP創英角ｺﾞｼｯｸUB" pitchFamily="50" charset="-128"/>
              <a:ea typeface="HGP創英角ｺﾞｼｯｸUB" pitchFamily="50" charset="-128"/>
            </a:endParaRPr>
          </a:p>
        </p:txBody>
      </p:sp>
      <p:sp>
        <p:nvSpPr>
          <p:cNvPr id="97" name="正方形/長方形 96"/>
          <p:cNvSpPr/>
          <p:nvPr/>
        </p:nvSpPr>
        <p:spPr bwMode="auto">
          <a:xfrm>
            <a:off x="3206322" y="6149264"/>
            <a:ext cx="5542392" cy="40735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600" dirty="0">
                <a:solidFill>
                  <a:schemeClr val="bg1"/>
                </a:solidFill>
                <a:latin typeface="HGP創英角ｺﾞｼｯｸUB" panose="020B0900000000000000" pitchFamily="50" charset="-128"/>
                <a:ea typeface="HGP創英角ｺﾞｼｯｸUB" panose="020B0900000000000000" pitchFamily="50" charset="-128"/>
              </a:rPr>
              <a:t>AOP</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に関する詳細は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第３章</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bwMode="auto">
          <a:xfrm>
            <a:off x="2120187" y="5617216"/>
            <a:ext cx="6622759" cy="432048"/>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indent="0" eaLnBrk="1" hangingPunct="1">
              <a:buNone/>
            </a:pPr>
            <a:r>
              <a:rPr lang="en-US" altLang="ja-JP" sz="2000" kern="0" dirty="0">
                <a:solidFill>
                  <a:schemeClr val="bg1"/>
                </a:solidFill>
                <a:latin typeface="HGP創英角ｺﾞｼｯｸUB" pitchFamily="50" charset="-128"/>
                <a:ea typeface="HGP創英角ｺﾞｼｯｸUB" pitchFamily="50" charset="-128"/>
              </a:rPr>
              <a:t>AOP</a:t>
            </a:r>
            <a:r>
              <a:rPr lang="ja-JP" altLang="en-US" sz="2000" kern="0" dirty="0" smtClean="0">
                <a:solidFill>
                  <a:schemeClr val="bg1"/>
                </a:solidFill>
                <a:latin typeface="HGP創英角ｺﾞｼｯｸUB" pitchFamily="50" charset="-128"/>
                <a:ea typeface="HGP創英角ｺﾞｼｯｸUB" pitchFamily="50" charset="-128"/>
              </a:rPr>
              <a:t>は</a:t>
            </a:r>
            <a:r>
              <a:rPr lang="en-US" altLang="ja-JP" sz="2000" kern="0" dirty="0" smtClean="0">
                <a:solidFill>
                  <a:schemeClr val="bg1"/>
                </a:solidFill>
                <a:latin typeface="HGP創英角ｺﾞｼｯｸUB" pitchFamily="50" charset="-128"/>
                <a:ea typeface="HGP創英角ｺﾞｼｯｸUB" pitchFamily="50" charset="-128"/>
              </a:rPr>
              <a:t>Web</a:t>
            </a:r>
            <a:r>
              <a:rPr lang="ja-JP" altLang="en-US" sz="2000" kern="0" dirty="0" smtClean="0">
                <a:solidFill>
                  <a:schemeClr val="bg1"/>
                </a:solidFill>
                <a:latin typeface="HGP創英角ｺﾞｼｯｸUB" pitchFamily="50" charset="-128"/>
                <a:ea typeface="HGP創英角ｺﾞｼｯｸUB" pitchFamily="50" charset="-128"/>
              </a:rPr>
              <a:t>アプリに限らず様々な</a:t>
            </a:r>
            <a:r>
              <a:rPr lang="en-US" altLang="ja-JP" sz="2000" kern="0" dirty="0" smtClean="0">
                <a:solidFill>
                  <a:schemeClr val="bg1"/>
                </a:solidFill>
                <a:latin typeface="HGP創英角ｺﾞｼｯｸUB" pitchFamily="50" charset="-128"/>
                <a:ea typeface="HGP創英角ｺﾞｼｯｸUB" pitchFamily="50" charset="-128"/>
              </a:rPr>
              <a:t>Spring</a:t>
            </a:r>
            <a:r>
              <a:rPr lang="ja-JP" altLang="en-US" sz="2000" kern="0" dirty="0" smtClean="0">
                <a:solidFill>
                  <a:schemeClr val="bg1"/>
                </a:solidFill>
                <a:latin typeface="HGP創英角ｺﾞｼｯｸUB" pitchFamily="50" charset="-128"/>
                <a:ea typeface="HGP創英角ｺﾞｼｯｸUB" pitchFamily="50" charset="-128"/>
              </a:rPr>
              <a:t>アプリで使用できる。</a:t>
            </a:r>
            <a:endParaRPr lang="en-US" altLang="ja-JP" sz="2000" kern="0" dirty="0">
              <a:solidFill>
                <a:schemeClr val="bg1"/>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0628423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ＡＯＰ 適用箇所</a:t>
            </a:r>
            <a:endParaRPr lang="en-US" altLang="ja-JP" sz="3600" dirty="0">
              <a:latin typeface="HGP創英角ｺﾞｼｯｸUB" pitchFamily="50" charset="-128"/>
              <a:ea typeface="HGP創英角ｺﾞｼｯｸUB"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683086966"/>
              </p:ext>
            </p:extLst>
          </p:nvPr>
        </p:nvGraphicFramePr>
        <p:xfrm>
          <a:off x="395536" y="908720"/>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ｱｰｷﾃｸﾁｬ</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tabLst/>
                      </a:pP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ysClr val="windowText" lastClr="000000"/>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AOP</a:t>
                      </a:r>
                    </a:p>
                  </a:txBody>
                  <a:tcPr anchor="ctr">
                    <a:solidFill>
                      <a:srgbClr val="C00000"/>
                    </a:solidFill>
                  </a:tcPr>
                </a:tc>
              </a:tr>
              <a:tr h="720080">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例外処理他</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bg1"/>
                        </a:solidFill>
                        <a:latin typeface="HGP創英角ｺﾞｼｯｸUB" panose="020B0900000000000000" pitchFamily="50" charset="-128"/>
                        <a:ea typeface="HGP創英角ｺﾞｼｯｸUB" panose="020B0900000000000000" pitchFamily="50" charset="-128"/>
                      </a:endParaRPr>
                    </a:p>
                  </a:txBody>
                  <a:tcPr anchor="ctr">
                    <a:solidFill>
                      <a:srgbClr val="C00000"/>
                    </a:solidFill>
                  </a:tcPr>
                </a:tc>
                <a:tc>
                  <a:txBody>
                    <a:bodyPr/>
                    <a:lstStyle/>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chemeClr val="bg1">
                        <a:lumMod val="85000"/>
                      </a:schemeClr>
                    </a:solidFill>
                  </a:tcP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717032"/>
            <a:ext cx="1728192" cy="1584176"/>
          </a:xfrm>
          <a:prstGeom prst="roundRect">
            <a:avLst/>
          </a:prstGeom>
          <a:solidFill>
            <a:srgbClr val="FFCCCC"/>
          </a:solidFill>
          <a:ln>
            <a:solidFill>
              <a:srgbClr val="FF99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717032"/>
            <a:ext cx="1728192" cy="1584176"/>
          </a:xfrm>
          <a:prstGeom prst="roundRect">
            <a:avLst/>
          </a:prstGeom>
          <a:solidFill>
            <a:srgbClr val="FFCCCC"/>
          </a:solidFill>
          <a:ln>
            <a:solidFill>
              <a:schemeClr val="bg1">
                <a:lumMod val="50000"/>
              </a:schemeClr>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49080"/>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113076"/>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49082"/>
            <a:ext cx="1228315" cy="420617"/>
          </a:xfrm>
          <a:prstGeom prst="rect">
            <a:avLst/>
          </a:prstGeom>
          <a:solidFill>
            <a:srgbClr val="C00000"/>
          </a:solidFill>
          <a:ln>
            <a:solidFill>
              <a:srgbClr val="CC66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49081"/>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49080"/>
            <a:ext cx="1228315" cy="420617"/>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chemeClr val="bg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59390"/>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509120"/>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59389"/>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83856"/>
            <a:ext cx="861809" cy="373336"/>
          </a:xfrm>
          <a:prstGeom prst="rect">
            <a:avLst/>
          </a:prstGeom>
          <a:solidFill>
            <a:srgbClr val="C00000"/>
          </a:solidFill>
          <a:ln>
            <a:solidFill>
              <a:srgbClr val="C0000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4017259"/>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29631"/>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82492"/>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38355"/>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708914"/>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69696"/>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MVC</a:t>
            </a:r>
            <a:endPar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23898"/>
            <a:ext cx="1705684"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ﾊﾞﾘﾃﾞｰｼｮﾝ／</a:t>
            </a:r>
            <a:r>
              <a:rPr lang="ja-JP" altLang="en-US" sz="1100" dirty="0" smtClean="0">
                <a:solidFill>
                  <a:sysClr val="windowText" lastClr="000000"/>
                </a:solidFill>
                <a:latin typeface="HGP創英角ｺﾞｼｯｸUB" panose="020B0900000000000000" pitchFamily="50" charset="-128"/>
                <a:ea typeface="HGP創英角ｺﾞｼｯｸUB" panose="020B0900000000000000" pitchFamily="50" charset="-128"/>
              </a:rPr>
              <a:t>例外</a:t>
            </a:r>
            <a:r>
              <a:rPr lang="ja-JP" altLang="en-US" sz="1100" dirty="0">
                <a:solidFill>
                  <a:sysClr val="windowText" lastClr="000000"/>
                </a:solidFill>
                <a:latin typeface="HGP創英角ｺﾞｼｯｸUB" panose="020B0900000000000000" pitchFamily="50" charset="-128"/>
                <a:ea typeface="HGP創英角ｺﾞｼｯｸUB" panose="020B0900000000000000" pitchFamily="50" charset="-128"/>
              </a:rPr>
              <a:t>処理</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423898"/>
            <a:ext cx="1728192" cy="30935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Spring</a:t>
            </a:r>
            <a:r>
              <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 </a:t>
            </a:r>
            <a:r>
              <a:rPr kumimoji="1" lang="en-US" altLang="ja-JP"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rPr>
              <a:t>JDBC</a:t>
            </a:r>
            <a:endParaRPr kumimoji="1" lang="ja-JP" altLang="en-US" sz="11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5805264"/>
            <a:ext cx="5976665" cy="309358"/>
          </a:xfrm>
          <a:prstGeom prst="rect">
            <a:avLst/>
          </a:prstGeom>
          <a:solidFill>
            <a:srgbClr val="C00000"/>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DI</a:t>
            </a:r>
            <a:r>
              <a:rPr kumimoji="1" lang="ja-JP" altLang="en-US" sz="11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 </a:t>
            </a: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AOP</a:t>
            </a:r>
            <a:endParaRPr kumimoji="1" lang="ja-JP" altLang="en-US" sz="11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23898"/>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722360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ＡＯＰの仕組み</a:t>
            </a:r>
            <a:endParaRPr lang="ja-JP" altLang="en-US" sz="3600" dirty="0">
              <a:latin typeface="HGP創英角ｺﾞｼｯｸUB" pitchFamily="50" charset="-128"/>
              <a:ea typeface="HGP創英角ｺﾞｼｯｸUB" pitchFamily="50" charset="-128"/>
            </a:endParaRPr>
          </a:p>
        </p:txBody>
      </p:sp>
      <p:sp>
        <p:nvSpPr>
          <p:cNvPr id="7" name="正方形/長方形 6"/>
          <p:cNvSpPr/>
          <p:nvPr/>
        </p:nvSpPr>
        <p:spPr>
          <a:xfrm>
            <a:off x="1006488" y="2541734"/>
            <a:ext cx="1944216" cy="2397195"/>
          </a:xfrm>
          <a:prstGeom prst="rect">
            <a:avLst/>
          </a:prstGeom>
          <a:solidFill>
            <a:srgbClr val="FFFFCC"/>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ja-JP" altLang="en-US" sz="1800" dirty="0" smtClean="0">
                <a:latin typeface="HGP創英角ｺﾞｼｯｸUB" panose="020B0900000000000000" pitchFamily="50" charset="-128"/>
                <a:ea typeface="HGP創英角ｺﾞｼｯｸUB" panose="020B0900000000000000" pitchFamily="50" charset="-128"/>
              </a:rPr>
              <a:t>クラス</a:t>
            </a:r>
            <a:endParaRPr kumimoji="1" lang="ja-JP" altLang="en-US" sz="1800" dirty="0">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1312447" y="2977299"/>
            <a:ext cx="1332298" cy="346244"/>
          </a:xfrm>
          <a:prstGeom prst="rect">
            <a:avLst/>
          </a:prstGeom>
          <a:solidFill>
            <a:srgbClr val="CC6600"/>
          </a:solidFill>
          <a:ln>
            <a:solidFill>
              <a:srgbClr val="CC66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メソッド１</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a:xfrm>
            <a:off x="1302598" y="3614583"/>
            <a:ext cx="1332298" cy="346244"/>
          </a:xfrm>
          <a:prstGeom prst="rect">
            <a:avLst/>
          </a:prstGeom>
          <a:solidFill>
            <a:srgbClr val="CC6600"/>
          </a:solidFill>
          <a:ln>
            <a:solidFill>
              <a:srgbClr val="CC66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メソッド２</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0" name="正方形/長方形 9"/>
          <p:cNvSpPr/>
          <p:nvPr/>
        </p:nvSpPr>
        <p:spPr>
          <a:xfrm>
            <a:off x="1312447" y="4284659"/>
            <a:ext cx="1332298" cy="346244"/>
          </a:xfrm>
          <a:prstGeom prst="rect">
            <a:avLst/>
          </a:prstGeom>
          <a:solidFill>
            <a:srgbClr val="CC6600"/>
          </a:solidFill>
          <a:ln>
            <a:solidFill>
              <a:srgbClr val="CC66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メソッド３</a:t>
            </a:r>
            <a:endParaRPr kumimoji="1" lang="ja-JP" altLang="en-US" sz="16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11" name="正方形/長方形 10"/>
          <p:cNvSpPr/>
          <p:nvPr/>
        </p:nvSpPr>
        <p:spPr>
          <a:xfrm>
            <a:off x="4338637" y="2543750"/>
            <a:ext cx="4032448" cy="3045490"/>
          </a:xfrm>
          <a:prstGeom prst="rect">
            <a:avLst/>
          </a:prstGeom>
          <a:solidFill>
            <a:srgbClr val="CCECFF"/>
          </a:solidFill>
          <a:ln>
            <a:solidFill>
              <a:srgbClr val="CCECFF"/>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kumimoji="1" lang="en-US" altLang="ja-JP" sz="1800" dirty="0" smtClean="0">
                <a:latin typeface="HGP創英角ｺﾞｼｯｸUB" panose="020B0900000000000000" pitchFamily="50" charset="-128"/>
                <a:ea typeface="HGP創英角ｺﾞｼｯｸUB" panose="020B0900000000000000" pitchFamily="50" charset="-128"/>
              </a:rPr>
              <a:t>Aspect</a:t>
            </a:r>
            <a:endParaRPr kumimoji="1" lang="ja-JP" altLang="en-US" sz="1800" dirty="0">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a:xfrm>
            <a:off x="6642893" y="2967597"/>
            <a:ext cx="1332298" cy="86296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Advice</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a:xfrm>
            <a:off x="6642893" y="4407521"/>
            <a:ext cx="1332298" cy="962297"/>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600" dirty="0">
                <a:latin typeface="HGP創英角ｺﾞｼｯｸUB" panose="020B0900000000000000" pitchFamily="50" charset="-128"/>
                <a:ea typeface="HGP創英角ｺﾞｼｯｸUB" panose="020B0900000000000000" pitchFamily="50" charset="-128"/>
              </a:rPr>
              <a:t>Advice</a:t>
            </a:r>
            <a:endParaRPr lang="ja-JP" altLang="en-US" sz="1600" dirty="0">
              <a:latin typeface="HGP創英角ｺﾞｼｯｸUB" panose="020B0900000000000000" pitchFamily="50" charset="-128"/>
              <a:ea typeface="HGP創英角ｺﾞｼｯｸUB" panose="020B0900000000000000" pitchFamily="50" charset="-128"/>
            </a:endParaRPr>
          </a:p>
        </p:txBody>
      </p:sp>
      <p:sp>
        <p:nvSpPr>
          <p:cNvPr id="14" name="角丸四角形 13"/>
          <p:cNvSpPr/>
          <p:nvPr/>
        </p:nvSpPr>
        <p:spPr>
          <a:xfrm>
            <a:off x="4664000" y="3225955"/>
            <a:ext cx="1224136" cy="3462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err="1" smtClean="0">
                <a:latin typeface="HGP創英角ｺﾞｼｯｸUB" panose="020B0900000000000000" pitchFamily="50" charset="-128"/>
                <a:ea typeface="HGP創英角ｺﾞｼｯｸUB" panose="020B0900000000000000" pitchFamily="50" charset="-128"/>
              </a:rPr>
              <a:t>PointCut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15" name="角丸四角形 14"/>
          <p:cNvSpPr/>
          <p:nvPr/>
        </p:nvSpPr>
        <p:spPr>
          <a:xfrm>
            <a:off x="4638476" y="4715547"/>
            <a:ext cx="1224136" cy="3462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600" dirty="0" err="1">
                <a:latin typeface="HGP創英角ｺﾞｼｯｸUB" panose="020B0900000000000000" pitchFamily="50" charset="-128"/>
                <a:ea typeface="HGP創英角ｺﾞｼｯｸUB" panose="020B0900000000000000" pitchFamily="50" charset="-128"/>
              </a:rPr>
              <a:t>PointCut</a:t>
            </a:r>
            <a:endParaRPr lang="ja-JP" altLang="en-US" sz="1600" dirty="0">
              <a:latin typeface="HGP創英角ｺﾞｼｯｸUB" panose="020B0900000000000000" pitchFamily="50" charset="-128"/>
              <a:ea typeface="HGP創英角ｺﾞｼｯｸUB" panose="020B0900000000000000" pitchFamily="50" charset="-128"/>
            </a:endParaRPr>
          </a:p>
        </p:txBody>
      </p:sp>
      <p:cxnSp>
        <p:nvCxnSpPr>
          <p:cNvPr id="16" name="直線矢印コネクタ 15"/>
          <p:cNvCxnSpPr>
            <a:stCxn id="14" idx="3"/>
            <a:endCxn id="12" idx="1"/>
          </p:cNvCxnSpPr>
          <p:nvPr/>
        </p:nvCxnSpPr>
        <p:spPr>
          <a:xfrm>
            <a:off x="5888136" y="3399077"/>
            <a:ext cx="754757" cy="0"/>
          </a:xfrm>
          <a:prstGeom prst="straightConnector1">
            <a:avLst/>
          </a:prstGeom>
          <a:ln w="57150">
            <a:solidFill>
              <a:srgbClr val="6699FF"/>
            </a:solidFill>
            <a:tailEnd type="arrow"/>
          </a:ln>
        </p:spPr>
        <p:style>
          <a:lnRef idx="3">
            <a:schemeClr val="accent6"/>
          </a:lnRef>
          <a:fillRef idx="0">
            <a:schemeClr val="accent6"/>
          </a:fillRef>
          <a:effectRef idx="2">
            <a:schemeClr val="accent6"/>
          </a:effectRef>
          <a:fontRef idx="minor">
            <a:schemeClr val="tx1"/>
          </a:fontRef>
        </p:style>
      </p:cxnSp>
      <p:cxnSp>
        <p:nvCxnSpPr>
          <p:cNvPr id="17" name="直線矢印コネクタ 16"/>
          <p:cNvCxnSpPr>
            <a:stCxn id="15" idx="3"/>
            <a:endCxn id="13" idx="1"/>
          </p:cNvCxnSpPr>
          <p:nvPr/>
        </p:nvCxnSpPr>
        <p:spPr>
          <a:xfrm>
            <a:off x="5862612" y="4888669"/>
            <a:ext cx="780281" cy="1"/>
          </a:xfrm>
          <a:prstGeom prst="straightConnector1">
            <a:avLst/>
          </a:prstGeom>
          <a:ln w="57150">
            <a:solidFill>
              <a:srgbClr val="6699FF"/>
            </a:solidFill>
            <a:tailEnd type="arrow"/>
          </a:ln>
        </p:spPr>
        <p:style>
          <a:lnRef idx="3">
            <a:schemeClr val="accent6"/>
          </a:lnRef>
          <a:fillRef idx="0">
            <a:schemeClr val="accent6"/>
          </a:fillRef>
          <a:effectRef idx="2">
            <a:schemeClr val="accent6"/>
          </a:effectRef>
          <a:fontRef idx="minor">
            <a:schemeClr val="tx1"/>
          </a:fontRef>
        </p:style>
      </p:cxnSp>
      <p:cxnSp>
        <p:nvCxnSpPr>
          <p:cNvPr id="18" name="直線矢印コネクタ 17"/>
          <p:cNvCxnSpPr>
            <a:stCxn id="14" idx="1"/>
            <a:endCxn id="8" idx="3"/>
          </p:cNvCxnSpPr>
          <p:nvPr/>
        </p:nvCxnSpPr>
        <p:spPr>
          <a:xfrm flipH="1" flipV="1">
            <a:off x="2644745" y="3150421"/>
            <a:ext cx="2019255" cy="248656"/>
          </a:xfrm>
          <a:prstGeom prst="straightConnector1">
            <a:avLst/>
          </a:prstGeom>
          <a:ln w="57150">
            <a:solidFill>
              <a:srgbClr val="6699FF"/>
            </a:solidFill>
            <a:tailEnd type="arrow"/>
          </a:ln>
        </p:spPr>
        <p:style>
          <a:lnRef idx="3">
            <a:schemeClr val="accent6"/>
          </a:lnRef>
          <a:fillRef idx="0">
            <a:schemeClr val="accent6"/>
          </a:fillRef>
          <a:effectRef idx="2">
            <a:schemeClr val="accent6"/>
          </a:effectRef>
          <a:fontRef idx="minor">
            <a:schemeClr val="tx1"/>
          </a:fontRef>
        </p:style>
      </p:cxnSp>
      <p:cxnSp>
        <p:nvCxnSpPr>
          <p:cNvPr id="19" name="直線矢印コネクタ 18"/>
          <p:cNvCxnSpPr>
            <a:stCxn id="14" idx="1"/>
            <a:endCxn id="9" idx="3"/>
          </p:cNvCxnSpPr>
          <p:nvPr/>
        </p:nvCxnSpPr>
        <p:spPr>
          <a:xfrm flipH="1">
            <a:off x="2634896" y="3399077"/>
            <a:ext cx="2029104" cy="388628"/>
          </a:xfrm>
          <a:prstGeom prst="straightConnector1">
            <a:avLst/>
          </a:prstGeom>
          <a:ln w="57150">
            <a:solidFill>
              <a:srgbClr val="6699FF"/>
            </a:solidFill>
            <a:tailEnd type="arrow"/>
          </a:ln>
        </p:spPr>
        <p:style>
          <a:lnRef idx="3">
            <a:schemeClr val="accent6"/>
          </a:lnRef>
          <a:fillRef idx="0">
            <a:schemeClr val="accent6"/>
          </a:fillRef>
          <a:effectRef idx="2">
            <a:schemeClr val="accent6"/>
          </a:effectRef>
          <a:fontRef idx="minor">
            <a:schemeClr val="tx1"/>
          </a:fontRef>
        </p:style>
      </p:cxnSp>
      <p:cxnSp>
        <p:nvCxnSpPr>
          <p:cNvPr id="20" name="直線矢印コネクタ 19"/>
          <p:cNvCxnSpPr>
            <a:stCxn id="15" idx="1"/>
            <a:endCxn id="10" idx="3"/>
          </p:cNvCxnSpPr>
          <p:nvPr/>
        </p:nvCxnSpPr>
        <p:spPr>
          <a:xfrm flipH="1" flipV="1">
            <a:off x="2644745" y="4457781"/>
            <a:ext cx="1993731" cy="430888"/>
          </a:xfrm>
          <a:prstGeom prst="straightConnector1">
            <a:avLst/>
          </a:prstGeom>
          <a:ln w="57150">
            <a:solidFill>
              <a:srgbClr val="6699FF"/>
            </a:solidFill>
            <a:tailEnd type="arrow"/>
          </a:ln>
        </p:spPr>
        <p:style>
          <a:lnRef idx="3">
            <a:schemeClr val="accent6"/>
          </a:lnRef>
          <a:fillRef idx="0">
            <a:schemeClr val="accent6"/>
          </a:fillRef>
          <a:effectRef idx="2">
            <a:schemeClr val="accent6"/>
          </a:effectRef>
          <a:fontRef idx="minor">
            <a:schemeClr val="tx1"/>
          </a:fontRef>
        </p:style>
      </p:cxnSp>
      <p:sp>
        <p:nvSpPr>
          <p:cNvPr id="21" name="角丸四角形 20"/>
          <p:cNvSpPr/>
          <p:nvPr/>
        </p:nvSpPr>
        <p:spPr>
          <a:xfrm>
            <a:off x="2875000" y="1586519"/>
            <a:ext cx="1224136" cy="3462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600" dirty="0" err="1">
                <a:latin typeface="HGP創英角ｺﾞｼｯｸUB" panose="020B0900000000000000" pitchFamily="50" charset="-128"/>
                <a:ea typeface="HGP創英角ｺﾞｼｯｸUB" panose="020B0900000000000000" pitchFamily="50" charset="-128"/>
              </a:rPr>
              <a:t>JoinPoint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22" name="円/楕円 21"/>
          <p:cNvSpPr/>
          <p:nvPr/>
        </p:nvSpPr>
        <p:spPr>
          <a:xfrm>
            <a:off x="862472" y="2541734"/>
            <a:ext cx="2232248" cy="2397195"/>
          </a:xfrm>
          <a:prstGeom prst="ellipse">
            <a:avLst/>
          </a:prstGeom>
          <a:no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V="1">
            <a:off x="2518656" y="1932763"/>
            <a:ext cx="432048" cy="776157"/>
          </a:xfrm>
          <a:prstGeom prst="straightConnector1">
            <a:avLst/>
          </a:prstGeom>
          <a:ln w="38100">
            <a:solidFill>
              <a:schemeClr val="tx1"/>
            </a:solidFill>
            <a:prstDash val="sysDash"/>
            <a:tailEnd type="arrow"/>
          </a:ln>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4499992" y="915697"/>
            <a:ext cx="4158611" cy="523220"/>
          </a:xfrm>
          <a:prstGeom prst="rect">
            <a:avLst/>
          </a:prstGeom>
          <a:noFill/>
          <a:ln>
            <a:solidFill>
              <a:srgbClr val="6600FF"/>
            </a:solidFill>
          </a:ln>
        </p:spPr>
        <p:txBody>
          <a:bodyPr wrap="square" rtlCol="0">
            <a:spAutoFit/>
          </a:bodyPr>
          <a:lstStyle/>
          <a:p>
            <a:r>
              <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Advice</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が行う処理を割りこませるタイミング。</a:t>
            </a:r>
            <a:endPar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endParaRPr>
          </a:p>
          <a:p>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すなわち、</a:t>
            </a:r>
            <a:r>
              <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AOP</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対象となるメソッドのことと思えば良い。</a:t>
            </a:r>
            <a:endParaRPr kumimoji="1" lang="ja-JP" altLang="en-US" sz="14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51" name="直線矢印コネクタ 50"/>
          <p:cNvCxnSpPr/>
          <p:nvPr/>
        </p:nvCxnSpPr>
        <p:spPr>
          <a:xfrm>
            <a:off x="4099136" y="1932763"/>
            <a:ext cx="239501" cy="610986"/>
          </a:xfrm>
          <a:prstGeom prst="straightConnector1">
            <a:avLst/>
          </a:prstGeom>
          <a:ln w="38100">
            <a:solidFill>
              <a:schemeClr val="tx1"/>
            </a:solidFill>
            <a:prstDash val="sysDash"/>
            <a:tailEnd type="arrow"/>
          </a:ln>
        </p:spPr>
        <p:style>
          <a:lnRef idx="3">
            <a:schemeClr val="accent6"/>
          </a:lnRef>
          <a:fillRef idx="0">
            <a:schemeClr val="accent6"/>
          </a:fillRef>
          <a:effectRef idx="2">
            <a:schemeClr val="accent6"/>
          </a:effectRef>
          <a:fontRef idx="minor">
            <a:schemeClr val="tx1"/>
          </a:fontRef>
        </p:style>
      </p:cxnSp>
      <p:sp>
        <p:nvSpPr>
          <p:cNvPr id="62" name="テキスト ボックス 61"/>
          <p:cNvSpPr txBox="1"/>
          <p:nvPr/>
        </p:nvSpPr>
        <p:spPr>
          <a:xfrm>
            <a:off x="1128167" y="5795391"/>
            <a:ext cx="3933106" cy="307777"/>
          </a:xfrm>
          <a:prstGeom prst="rect">
            <a:avLst/>
          </a:prstGeom>
          <a:noFill/>
          <a:ln>
            <a:solidFill>
              <a:srgbClr val="6600FF"/>
            </a:solidFill>
          </a:ln>
        </p:spPr>
        <p:txBody>
          <a:bodyPr wrap="square" rtlCol="0">
            <a:spAutoFit/>
          </a:bodyPr>
          <a:lstStyle/>
          <a:p>
            <a:pPr algn="ctr"/>
            <a:r>
              <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Advice</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を実行するかどうかをフィルタリングするもの</a:t>
            </a:r>
            <a:endParaRPr kumimoji="1" lang="ja-JP" altLang="en-US" sz="14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sp>
        <p:nvSpPr>
          <p:cNvPr id="63" name="テキスト ボックス 62"/>
          <p:cNvSpPr txBox="1"/>
          <p:nvPr/>
        </p:nvSpPr>
        <p:spPr>
          <a:xfrm>
            <a:off x="5959480" y="5795391"/>
            <a:ext cx="2699123" cy="307777"/>
          </a:xfrm>
          <a:prstGeom prst="rect">
            <a:avLst/>
          </a:prstGeom>
          <a:noFill/>
          <a:ln w="12700">
            <a:solidFill>
              <a:srgbClr val="0070C0"/>
            </a:solidFill>
          </a:ln>
        </p:spPr>
        <p:txBody>
          <a:bodyPr wrap="square" rtlCol="0">
            <a:spAutoFit/>
          </a:bodyPr>
          <a:lstStyle/>
          <a:p>
            <a:pPr algn="ctr"/>
            <a:r>
              <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AOP</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として実行する処理、コード</a:t>
            </a:r>
            <a:endParaRPr kumimoji="1" lang="ja-JP" altLang="en-US" sz="14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2078" name="直線矢印コネクタ 2077"/>
          <p:cNvCxnSpPr>
            <a:stCxn id="63" idx="0"/>
            <a:endCxn id="13" idx="2"/>
          </p:cNvCxnSpPr>
          <p:nvPr/>
        </p:nvCxnSpPr>
        <p:spPr bwMode="auto">
          <a:xfrm flipV="1">
            <a:off x="7309042" y="5369818"/>
            <a:ext cx="0" cy="425573"/>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68" name="直線矢印コネクタ 67"/>
          <p:cNvCxnSpPr/>
          <p:nvPr/>
        </p:nvCxnSpPr>
        <p:spPr bwMode="auto">
          <a:xfrm flipV="1">
            <a:off x="4788024" y="5061791"/>
            <a:ext cx="0" cy="73360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24" idx="1"/>
          </p:cNvCxnSpPr>
          <p:nvPr/>
        </p:nvCxnSpPr>
        <p:spPr bwMode="auto">
          <a:xfrm flipH="1">
            <a:off x="4099137" y="1177307"/>
            <a:ext cx="400855" cy="409212"/>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90" name="テキスト ボックス 89"/>
          <p:cNvSpPr txBox="1"/>
          <p:nvPr/>
        </p:nvSpPr>
        <p:spPr>
          <a:xfrm>
            <a:off x="5508104" y="1778874"/>
            <a:ext cx="2771428" cy="307777"/>
          </a:xfrm>
          <a:prstGeom prst="rect">
            <a:avLst/>
          </a:prstGeom>
          <a:noFill/>
          <a:ln>
            <a:solidFill>
              <a:srgbClr val="6600FF"/>
            </a:solidFill>
          </a:ln>
        </p:spPr>
        <p:txBody>
          <a:bodyPr wrap="square" rtlCol="0">
            <a:spAutoFit/>
          </a:bodyPr>
          <a:lstStyle/>
          <a:p>
            <a:pPr algn="ctr"/>
            <a:r>
              <a:rPr lang="en-US" altLang="ja-JP"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Advice</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と</a:t>
            </a:r>
            <a:r>
              <a:rPr lang="en-US" altLang="ja-JP" sz="1400" dirty="0" err="1" smtClean="0">
                <a:solidFill>
                  <a:schemeClr val="tx2">
                    <a:lumMod val="75000"/>
                  </a:schemeClr>
                </a:solidFill>
                <a:latin typeface="HGP創英角ｺﾞｼｯｸUB" panose="020B0900000000000000" pitchFamily="50" charset="-128"/>
                <a:ea typeface="HGP創英角ｺﾞｼｯｸUB" panose="020B0900000000000000" pitchFamily="50" charset="-128"/>
              </a:rPr>
              <a:t>PointCut</a:t>
            </a:r>
            <a:r>
              <a:rPr lang="ja-JP" altLang="en-US" sz="1400" dirty="0" smtClean="0">
                <a:solidFill>
                  <a:schemeClr val="tx2">
                    <a:lumMod val="75000"/>
                  </a:schemeClr>
                </a:solidFill>
                <a:latin typeface="HGP創英角ｺﾞｼｯｸUB" panose="020B0900000000000000" pitchFamily="50" charset="-128"/>
                <a:ea typeface="HGP創英角ｺﾞｼｯｸUB" panose="020B0900000000000000" pitchFamily="50" charset="-128"/>
              </a:rPr>
              <a:t>をまとめたもの</a:t>
            </a:r>
            <a:endParaRPr kumimoji="1" lang="ja-JP" altLang="en-US" sz="1400" dirty="0">
              <a:solidFill>
                <a:schemeClr val="tx2">
                  <a:lumMod val="75000"/>
                </a:schemeClr>
              </a:solidFill>
              <a:latin typeface="HGP創英角ｺﾞｼｯｸUB" panose="020B0900000000000000" pitchFamily="50" charset="-128"/>
              <a:ea typeface="HGP創英角ｺﾞｼｯｸUB" panose="020B0900000000000000" pitchFamily="50" charset="-128"/>
            </a:endParaRPr>
          </a:p>
        </p:txBody>
      </p:sp>
      <p:cxnSp>
        <p:nvCxnSpPr>
          <p:cNvPr id="92" name="直線矢印コネクタ 91"/>
          <p:cNvCxnSpPr>
            <a:endCxn id="11" idx="0"/>
          </p:cNvCxnSpPr>
          <p:nvPr/>
        </p:nvCxnSpPr>
        <p:spPr bwMode="auto">
          <a:xfrm>
            <a:off x="6354861" y="2086651"/>
            <a:ext cx="0" cy="457099"/>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057730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Ａｄｖｉｃｅの種類</a:t>
            </a:r>
            <a:endParaRPr lang="ja-JP" altLang="en-US" sz="3600" dirty="0">
              <a:latin typeface="HGP創英角ｺﾞｼｯｸUB" pitchFamily="50" charset="-128"/>
              <a:ea typeface="HGP創英角ｺﾞｼｯｸUB"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64835920"/>
              </p:ext>
            </p:extLst>
          </p:nvPr>
        </p:nvGraphicFramePr>
        <p:xfrm>
          <a:off x="467544" y="1124744"/>
          <a:ext cx="8280920" cy="4085485"/>
        </p:xfrm>
        <a:graphic>
          <a:graphicData uri="http://schemas.openxmlformats.org/drawingml/2006/table">
            <a:tbl>
              <a:tblPr firstRow="1" bandRow="1">
                <a:tableStyleId>{5940675A-B579-460E-94D1-54222C63F5DA}</a:tableStyleId>
              </a:tblPr>
              <a:tblGrid>
                <a:gridCol w="2016224"/>
                <a:gridCol w="6264696"/>
              </a:tblGrid>
              <a:tr h="360040">
                <a:tc>
                  <a:txBody>
                    <a:bodyPr/>
                    <a:lstStyle/>
                    <a:p>
                      <a:pPr algn="ctr"/>
                      <a:r>
                        <a:rPr kumimoji="1" lang="ja-JP" altLang="en-US" sz="2000" dirty="0" smtClean="0">
                          <a:latin typeface="HGP創英角ｺﾞｼｯｸUB" panose="020B0900000000000000" pitchFamily="50" charset="-128"/>
                          <a:ea typeface="HGP創英角ｺﾞｼｯｸUB" panose="020B0900000000000000" pitchFamily="50" charset="-128"/>
                        </a:rPr>
                        <a:t>タイプ</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c>
                  <a:txBody>
                    <a:bodyPr/>
                    <a:lstStyle/>
                    <a:p>
                      <a:pPr algn="ctr"/>
                      <a:r>
                        <a:rPr kumimoji="1" lang="ja-JP" altLang="en-US" sz="2000" dirty="0" smtClean="0">
                          <a:latin typeface="HGP創英角ｺﾞｼｯｸUB" panose="020B0900000000000000" pitchFamily="50" charset="-128"/>
                          <a:ea typeface="HGP創英角ｺﾞｼｯｸUB" panose="020B0900000000000000" pitchFamily="50" charset="-128"/>
                        </a:rPr>
                        <a:t>説明</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solidFill>
                      <a:srgbClr val="CCECFF"/>
                    </a:solidFill>
                  </a:tcPr>
                </a:tc>
              </a:tr>
              <a:tr h="737849">
                <a:tc>
                  <a:txBody>
                    <a:bodyPr/>
                    <a:lstStyle/>
                    <a:p>
                      <a:r>
                        <a:rPr kumimoji="1" lang="en-US" altLang="ja-JP" sz="2000" dirty="0" smtClean="0">
                          <a:latin typeface="HGP創英角ｺﾞｼｯｸUB" panose="020B0900000000000000" pitchFamily="50" charset="-128"/>
                          <a:ea typeface="HGP創英角ｺﾞｼｯｸUB" panose="020B0900000000000000" pitchFamily="50" charset="-128"/>
                        </a:rPr>
                        <a:t>Before</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JoinPoint</a:t>
                      </a:r>
                      <a:r>
                        <a:rPr kumimoji="1" lang="ja-JP" altLang="en-US" sz="2000" dirty="0" smtClean="0">
                          <a:latin typeface="HGP創英角ｺﾞｼｯｸUB" panose="020B0900000000000000" pitchFamily="50" charset="-128"/>
                          <a:ea typeface="HGP創英角ｺﾞｼｯｸUB" panose="020B0900000000000000" pitchFamily="50" charset="-128"/>
                        </a:rPr>
                        <a:t>の前に</a:t>
                      </a:r>
                      <a:r>
                        <a:rPr kumimoji="1" lang="en-US" altLang="ja-JP" sz="2000" dirty="0" smtClean="0">
                          <a:latin typeface="HGP創英角ｺﾞｼｯｸUB" panose="020B0900000000000000" pitchFamily="50" charset="-128"/>
                          <a:ea typeface="HGP創英角ｺﾞｼｯｸUB" panose="020B0900000000000000" pitchFamily="50" charset="-128"/>
                        </a:rPr>
                        <a:t>Advice</a:t>
                      </a:r>
                      <a:r>
                        <a:rPr kumimoji="1" lang="ja-JP" altLang="en-US" sz="2000" dirty="0" smtClean="0">
                          <a:latin typeface="HGP創英角ｺﾞｼｯｸUB" panose="020B0900000000000000" pitchFamily="50" charset="-128"/>
                          <a:ea typeface="HGP創英角ｺﾞｼｯｸUB" panose="020B0900000000000000" pitchFamily="50" charset="-128"/>
                        </a:rPr>
                        <a:t>を実行する</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r>
              <a:tr h="737849">
                <a:tc>
                  <a:txBody>
                    <a:bodyPr/>
                    <a:lstStyle/>
                    <a:p>
                      <a:r>
                        <a:rPr kumimoji="1" lang="en-US" altLang="ja-JP" sz="2000" dirty="0" smtClean="0">
                          <a:latin typeface="HGP創英角ｺﾞｼｯｸUB" panose="020B0900000000000000" pitchFamily="50" charset="-128"/>
                          <a:ea typeface="HGP創英角ｺﾞｼｯｸUB" panose="020B0900000000000000" pitchFamily="50" charset="-128"/>
                        </a:rPr>
                        <a:t>After</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JoinPoint</a:t>
                      </a:r>
                      <a:r>
                        <a:rPr kumimoji="1" lang="ja-JP" altLang="en-US" sz="2000" dirty="0" smtClean="0">
                          <a:latin typeface="HGP創英角ｺﾞｼｯｸUB" panose="020B0900000000000000" pitchFamily="50" charset="-128"/>
                          <a:ea typeface="HGP創英角ｺﾞｼｯｸUB" panose="020B0900000000000000" pitchFamily="50" charset="-128"/>
                        </a:rPr>
                        <a:t>の後に</a:t>
                      </a:r>
                      <a:r>
                        <a:rPr kumimoji="1" lang="en-US" altLang="ja-JP" sz="2000" dirty="0" smtClean="0">
                          <a:latin typeface="HGP創英角ｺﾞｼｯｸUB" panose="020B0900000000000000" pitchFamily="50" charset="-128"/>
                          <a:ea typeface="HGP創英角ｺﾞｼｯｸUB" panose="020B0900000000000000" pitchFamily="50" charset="-128"/>
                        </a:rPr>
                        <a:t>Advice</a:t>
                      </a:r>
                      <a:r>
                        <a:rPr kumimoji="1" lang="ja-JP" altLang="en-US" sz="2000" dirty="0" smtClean="0">
                          <a:latin typeface="HGP創英角ｺﾞｼｯｸUB" panose="020B0900000000000000" pitchFamily="50" charset="-128"/>
                          <a:ea typeface="HGP創英角ｺﾞｼｯｸUB" panose="020B0900000000000000" pitchFamily="50" charset="-128"/>
                        </a:rPr>
                        <a:t>を実行する</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r>
              <a:tr h="737849">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AfterReturning</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JoinPoint</a:t>
                      </a:r>
                      <a:r>
                        <a:rPr kumimoji="1" lang="ja-JP" altLang="en-US" sz="2000" dirty="0" smtClean="0">
                          <a:latin typeface="HGP創英角ｺﾞｼｯｸUB" panose="020B0900000000000000" pitchFamily="50" charset="-128"/>
                          <a:ea typeface="HGP創英角ｺﾞｼｯｸUB" panose="020B0900000000000000" pitchFamily="50" charset="-128"/>
                        </a:rPr>
                        <a:t>が完全に終了した後に</a:t>
                      </a:r>
                      <a:r>
                        <a:rPr kumimoji="1" lang="en-US" altLang="ja-JP" sz="2000" dirty="0" smtClean="0">
                          <a:latin typeface="HGP創英角ｺﾞｼｯｸUB" panose="020B0900000000000000" pitchFamily="50" charset="-128"/>
                          <a:ea typeface="HGP創英角ｺﾞｼｯｸUB" panose="020B0900000000000000" pitchFamily="50" charset="-128"/>
                        </a:rPr>
                        <a:t>Advice</a:t>
                      </a:r>
                      <a:r>
                        <a:rPr kumimoji="1" lang="ja-JP" altLang="en-US" sz="2000" dirty="0" smtClean="0">
                          <a:latin typeface="HGP創英角ｺﾞｼｯｸUB" panose="020B0900000000000000" pitchFamily="50" charset="-128"/>
                          <a:ea typeface="HGP創英角ｺﾞｼｯｸUB" panose="020B0900000000000000" pitchFamily="50" charset="-128"/>
                        </a:rPr>
                        <a:t>を実行する</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r>
              <a:tr h="737849">
                <a:tc>
                  <a:txBody>
                    <a:bodyPr/>
                    <a:lstStyle/>
                    <a:p>
                      <a:r>
                        <a:rPr kumimoji="1" lang="en-US" altLang="ja-JP" sz="2000" dirty="0" smtClean="0">
                          <a:latin typeface="HGP創英角ｺﾞｼｯｸUB" panose="020B0900000000000000" pitchFamily="50" charset="-128"/>
                          <a:ea typeface="HGP創英角ｺﾞｼｯｸUB" panose="020B0900000000000000" pitchFamily="50" charset="-128"/>
                        </a:rPr>
                        <a:t>Around</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JoinPoint</a:t>
                      </a:r>
                      <a:r>
                        <a:rPr kumimoji="1" lang="ja-JP" altLang="en-US" sz="2000" dirty="0" smtClean="0">
                          <a:latin typeface="HGP創英角ｺﾞｼｯｸUB" panose="020B0900000000000000" pitchFamily="50" charset="-128"/>
                          <a:ea typeface="HGP創英角ｺﾞｼｯｸUB" panose="020B0900000000000000" pitchFamily="50" charset="-128"/>
                        </a:rPr>
                        <a:t>の前後で</a:t>
                      </a:r>
                      <a:r>
                        <a:rPr kumimoji="1" lang="en-US" altLang="ja-JP" sz="2000" dirty="0" smtClean="0">
                          <a:latin typeface="HGP創英角ｺﾞｼｯｸUB" panose="020B0900000000000000" pitchFamily="50" charset="-128"/>
                          <a:ea typeface="HGP創英角ｺﾞｼｯｸUB" panose="020B0900000000000000" pitchFamily="50" charset="-128"/>
                        </a:rPr>
                        <a:t>Advice</a:t>
                      </a:r>
                      <a:r>
                        <a:rPr kumimoji="1" lang="ja-JP" altLang="en-US" sz="2000" dirty="0" smtClean="0">
                          <a:latin typeface="HGP創英角ｺﾞｼｯｸUB" panose="020B0900000000000000" pitchFamily="50" charset="-128"/>
                          <a:ea typeface="HGP創英角ｺﾞｼｯｸUB" panose="020B0900000000000000" pitchFamily="50" charset="-128"/>
                        </a:rPr>
                        <a:t>を実行する</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r>
              <a:tr h="737849">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AfterThrowing</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c>
                  <a:txBody>
                    <a:bodyPr/>
                    <a:lstStyle/>
                    <a:p>
                      <a:r>
                        <a:rPr kumimoji="1" lang="en-US" altLang="ja-JP" sz="2000" dirty="0" err="1" smtClean="0">
                          <a:latin typeface="HGP創英角ｺﾞｼｯｸUB" panose="020B0900000000000000" pitchFamily="50" charset="-128"/>
                          <a:ea typeface="HGP創英角ｺﾞｼｯｸUB" panose="020B0900000000000000" pitchFamily="50" charset="-128"/>
                        </a:rPr>
                        <a:t>JoinPoint</a:t>
                      </a:r>
                      <a:r>
                        <a:rPr kumimoji="1" lang="ja-JP" altLang="en-US" sz="2000" dirty="0" smtClean="0">
                          <a:latin typeface="HGP創英角ｺﾞｼｯｸUB" panose="020B0900000000000000" pitchFamily="50" charset="-128"/>
                          <a:ea typeface="HGP創英角ｺﾞｼｯｸUB" panose="020B0900000000000000" pitchFamily="50" charset="-128"/>
                        </a:rPr>
                        <a:t>で例外が発生した場合に</a:t>
                      </a:r>
                      <a:r>
                        <a:rPr kumimoji="1" lang="en-US" altLang="ja-JP" sz="2000" dirty="0" smtClean="0">
                          <a:latin typeface="HGP創英角ｺﾞｼｯｸUB" panose="020B0900000000000000" pitchFamily="50" charset="-128"/>
                          <a:ea typeface="HGP創英角ｺﾞｼｯｸUB" panose="020B0900000000000000" pitchFamily="50" charset="-128"/>
                        </a:rPr>
                        <a:t>Advice</a:t>
                      </a:r>
                      <a:r>
                        <a:rPr kumimoji="1" lang="ja-JP" altLang="en-US" sz="2000" dirty="0" smtClean="0">
                          <a:latin typeface="HGP創英角ｺﾞｼｯｸUB" panose="020B0900000000000000" pitchFamily="50" charset="-128"/>
                          <a:ea typeface="HGP創英角ｺﾞｼｯｸUB" panose="020B0900000000000000" pitchFamily="50" charset="-128"/>
                        </a:rPr>
                        <a:t>を実行する</a:t>
                      </a:r>
                      <a:endParaRPr kumimoji="1" lang="ja-JP" altLang="en-US" sz="2000" dirty="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31" name="正方形/長方形 30"/>
          <p:cNvSpPr/>
          <p:nvPr/>
        </p:nvSpPr>
        <p:spPr bwMode="auto">
          <a:xfrm>
            <a:off x="3275856" y="5661248"/>
            <a:ext cx="5550296"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第３章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P84</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P85</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802508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ＰｏｉｎｔＣｕｔについて</a:t>
            </a:r>
            <a:endParaRPr lang="ja-JP" altLang="en-US" sz="3600" dirty="0">
              <a:latin typeface="HGP創英角ｺﾞｼｯｸUB" pitchFamily="50" charset="-128"/>
              <a:ea typeface="HGP創英角ｺﾞｼｯｸUB" pitchFamily="50" charset="-128"/>
            </a:endParaRPr>
          </a:p>
        </p:txBody>
      </p:sp>
      <p:sp>
        <p:nvSpPr>
          <p:cNvPr id="30" name="Rectangle 3"/>
          <p:cNvSpPr txBox="1">
            <a:spLocks noChangeArrowheads="1"/>
          </p:cNvSpPr>
          <p:nvPr/>
        </p:nvSpPr>
        <p:spPr bwMode="auto">
          <a:xfrm>
            <a:off x="310231" y="764704"/>
            <a:ext cx="8472311"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err="1" smtClean="0">
                <a:latin typeface="HGP創英角ｺﾞｼｯｸUB" pitchFamily="50" charset="-128"/>
                <a:ea typeface="HGP創英角ｺﾞｼｯｸUB" pitchFamily="50" charset="-128"/>
              </a:rPr>
              <a:t>PointCut</a:t>
            </a:r>
            <a:r>
              <a:rPr lang="ja-JP" altLang="en-US" sz="2400" kern="0" dirty="0" smtClean="0">
                <a:latin typeface="HGP創英角ｺﾞｼｯｸUB" pitchFamily="50" charset="-128"/>
                <a:ea typeface="HGP創英角ｺﾞｼｯｸUB" pitchFamily="50" charset="-128"/>
              </a:rPr>
              <a:t> とは、下記の条件にて</a:t>
            </a:r>
            <a:r>
              <a:rPr lang="en-US" altLang="ja-JP" sz="2400" kern="0" dirty="0" smtClean="0">
                <a:latin typeface="HGP創英角ｺﾞｼｯｸUB" pitchFamily="50" charset="-128"/>
                <a:ea typeface="HGP創英角ｺﾞｼｯｸUB" pitchFamily="50" charset="-128"/>
              </a:rPr>
              <a:t>Advice</a:t>
            </a:r>
            <a:r>
              <a:rPr lang="ja-JP" altLang="en-US" sz="2400" kern="0" dirty="0" smtClean="0">
                <a:latin typeface="HGP創英角ｺﾞｼｯｸUB" pitchFamily="50" charset="-128"/>
                <a:ea typeface="HGP創英角ｺﾞｼｯｸUB" pitchFamily="50" charset="-128"/>
              </a:rPr>
              <a:t> を実行するかどうかをフィルタリングする機構。</a:t>
            </a:r>
            <a:endParaRPr lang="en-US" altLang="ja-JP" sz="24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smtClean="0">
                <a:latin typeface="HGP創英角ｺﾞｼｯｸUB" pitchFamily="50" charset="-128"/>
                <a:ea typeface="HGP創英角ｺﾞｼｯｸUB" pitchFamily="50" charset="-128"/>
              </a:rPr>
              <a:t>JoinPoint</a:t>
            </a:r>
            <a:r>
              <a:rPr lang="ja-JP" altLang="en-US" sz="1800" kern="0" dirty="0" smtClean="0">
                <a:latin typeface="HGP創英角ｺﾞｼｯｸUB" pitchFamily="50" charset="-128"/>
                <a:ea typeface="HGP創英角ｺﾞｼｯｸUB" pitchFamily="50" charset="-128"/>
              </a:rPr>
              <a:t>となるメソッド修飾子（</a:t>
            </a:r>
            <a:r>
              <a:rPr lang="en-US" altLang="ja-JP" sz="1800" kern="0" dirty="0" smtClean="0">
                <a:latin typeface="HGP創英角ｺﾞｼｯｸUB" pitchFamily="50" charset="-128"/>
                <a:ea typeface="HGP創英角ｺﾞｼｯｸUB" pitchFamily="50" charset="-128"/>
              </a:rPr>
              <a:t>Public</a:t>
            </a:r>
            <a:r>
              <a:rPr lang="ja-JP" altLang="en-US" sz="1800" kern="0" dirty="0" err="1" smtClean="0">
                <a:latin typeface="HGP創英角ｺﾞｼｯｸUB" pitchFamily="50" charset="-128"/>
                <a:ea typeface="HGP創英角ｺﾞｼｯｸUB" pitchFamily="50" charset="-128"/>
              </a:rPr>
              <a:t>、</a:t>
            </a:r>
            <a:r>
              <a:rPr lang="en-US" altLang="ja-JP" sz="1800" kern="0" dirty="0" smtClean="0">
                <a:latin typeface="HGP創英角ｺﾞｼｯｸUB" pitchFamily="50" charset="-128"/>
                <a:ea typeface="HGP創英角ｺﾞｼｯｸUB" pitchFamily="50" charset="-128"/>
              </a:rPr>
              <a:t>Private</a:t>
            </a:r>
            <a:r>
              <a:rPr lang="ja-JP" altLang="en-US" sz="1800" kern="0" dirty="0">
                <a:latin typeface="HGP創英角ｺﾞｼｯｸUB" pitchFamily="50" charset="-128"/>
                <a:ea typeface="HGP創英角ｺﾞｼｯｸUB" pitchFamily="50" charset="-128"/>
              </a:rPr>
              <a:t>等</a:t>
            </a:r>
            <a:r>
              <a:rPr lang="ja-JP" altLang="en-US" sz="1800" kern="0" dirty="0" smtClean="0">
                <a:latin typeface="HGP創英角ｺﾞｼｯｸUB" pitchFamily="50" charset="-128"/>
                <a:ea typeface="HGP創英角ｺﾞｼｯｸUB" pitchFamily="50" charset="-128"/>
              </a:rPr>
              <a:t>）</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a:t>
            </a:r>
            <a:r>
              <a:rPr lang="ja-JP" altLang="en-US" sz="1800" kern="0" dirty="0" smtClean="0">
                <a:latin typeface="HGP創英角ｺﾞｼｯｸUB" pitchFamily="50" charset="-128"/>
                <a:ea typeface="HGP創英角ｺﾞｼｯｸUB" pitchFamily="50" charset="-128"/>
              </a:rPr>
              <a:t>メソッドの戻り値型</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となるメソッド</a:t>
            </a:r>
            <a:r>
              <a:rPr lang="ja-JP" altLang="en-US" sz="1800" kern="0" dirty="0" smtClean="0">
                <a:latin typeface="HGP創英角ｺﾞｼｯｸUB" pitchFamily="50" charset="-128"/>
                <a:ea typeface="HGP創英角ｺﾞｼｯｸUB" pitchFamily="50" charset="-128"/>
              </a:rPr>
              <a:t>のパッケージ名</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となるメソッドの</a:t>
            </a:r>
            <a:r>
              <a:rPr lang="ja-JP" altLang="en-US" sz="1800" kern="0" dirty="0" smtClean="0">
                <a:latin typeface="HGP創英角ｺﾞｼｯｸUB" pitchFamily="50" charset="-128"/>
                <a:ea typeface="HGP創英角ｺﾞｼｯｸUB" pitchFamily="50" charset="-128"/>
              </a:rPr>
              <a:t>クラス（インターフェース名）</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となるメソッドの</a:t>
            </a:r>
            <a:r>
              <a:rPr lang="ja-JP" altLang="en-US" sz="1800" kern="0" dirty="0" smtClean="0">
                <a:latin typeface="HGP創英角ｺﾞｼｯｸUB" pitchFamily="50" charset="-128"/>
                <a:ea typeface="HGP創英角ｺﾞｼｯｸUB" pitchFamily="50" charset="-128"/>
              </a:rPr>
              <a:t>メソッド名</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となるメソッド</a:t>
            </a:r>
            <a:r>
              <a:rPr lang="ja-JP" altLang="en-US" sz="1800" kern="0" dirty="0" smtClean="0">
                <a:latin typeface="HGP創英角ｺﾞｼｯｸUB" pitchFamily="50" charset="-128"/>
                <a:ea typeface="HGP創英角ｺﾞｼｯｸUB" pitchFamily="50" charset="-128"/>
              </a:rPr>
              <a:t>の引数の型</a:t>
            </a:r>
            <a:endParaRPr lang="en-US" altLang="ja-JP" sz="1800" kern="0" dirty="0" smtClean="0">
              <a:latin typeface="HGP創英角ｺﾞｼｯｸUB" pitchFamily="50" charset="-128"/>
              <a:ea typeface="HGP創英角ｺﾞｼｯｸUB" pitchFamily="50" charset="-128"/>
            </a:endParaRPr>
          </a:p>
          <a:p>
            <a:pPr marL="914400" lvl="1" indent="-457200" eaLnBrk="1" hangingPunct="1">
              <a:buFont typeface="+mj-ea"/>
              <a:buAutoNum type="circleNumDbPlain"/>
            </a:pPr>
            <a:r>
              <a:rPr lang="en-US" altLang="ja-JP" sz="1800" kern="0" dirty="0" err="1">
                <a:latin typeface="HGP創英角ｺﾞｼｯｸUB" pitchFamily="50" charset="-128"/>
                <a:ea typeface="HGP創英角ｺﾞｼｯｸUB" pitchFamily="50" charset="-128"/>
              </a:rPr>
              <a:t>JoinPoint</a:t>
            </a:r>
            <a:r>
              <a:rPr lang="ja-JP" altLang="en-US" sz="1800" kern="0" dirty="0">
                <a:latin typeface="HGP創英角ｺﾞｼｯｸUB" pitchFamily="50" charset="-128"/>
                <a:ea typeface="HGP創英角ｺﾞｼｯｸUB" pitchFamily="50" charset="-128"/>
              </a:rPr>
              <a:t>となる</a:t>
            </a:r>
            <a:r>
              <a:rPr lang="ja-JP" altLang="en-US" sz="1800" kern="0" dirty="0" smtClean="0">
                <a:latin typeface="HGP創英角ｺﾞｼｯｸUB" pitchFamily="50" charset="-128"/>
                <a:ea typeface="HGP創英角ｺﾞｼｯｸUB" pitchFamily="50" charset="-128"/>
              </a:rPr>
              <a:t>メソッドがスローする例外</a:t>
            </a:r>
            <a:endParaRPr lang="en-US" altLang="ja-JP" sz="20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en-US" altLang="ja-JP" sz="2400" kern="0" dirty="0" err="1" smtClean="0">
                <a:latin typeface="HGP創英角ｺﾞｼｯｸUB" pitchFamily="50" charset="-128"/>
                <a:ea typeface="HGP創英角ｺﾞｼｯｸUB" pitchFamily="50" charset="-128"/>
              </a:rPr>
              <a:t>PointCut</a:t>
            </a:r>
            <a:r>
              <a:rPr lang="ja-JP" altLang="en-US" sz="2400" kern="0" dirty="0" smtClean="0">
                <a:latin typeface="HGP創英角ｺﾞｼｯｸUB" pitchFamily="50" charset="-128"/>
                <a:ea typeface="HGP創英角ｺﾞｼｯｸUB" pitchFamily="50" charset="-128"/>
              </a:rPr>
              <a:t> はワイルドカードによる指定も可能。</a:t>
            </a: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論理積（</a:t>
            </a:r>
            <a:r>
              <a:rPr lang="en-US" altLang="ja-JP" sz="2400" kern="0" dirty="0" smtClean="0">
                <a:latin typeface="HGP創英角ｺﾞｼｯｸUB" pitchFamily="50" charset="-128"/>
                <a:ea typeface="HGP創英角ｺﾞｼｯｸUB" pitchFamily="50" charset="-128"/>
              </a:rPr>
              <a:t>AND</a:t>
            </a:r>
            <a:r>
              <a:rPr lang="ja-JP" altLang="en-US" sz="2400" kern="0" dirty="0" smtClean="0">
                <a:latin typeface="HGP創英角ｺﾞｼｯｸUB" pitchFamily="50" charset="-128"/>
                <a:ea typeface="HGP創英角ｺﾞｼｯｸUB" pitchFamily="50" charset="-128"/>
              </a:rPr>
              <a:t>）や論理和（</a:t>
            </a:r>
            <a:r>
              <a:rPr lang="en-US" altLang="ja-JP" sz="2400" kern="0" dirty="0" smtClean="0">
                <a:latin typeface="HGP創英角ｺﾞｼｯｸUB" pitchFamily="50" charset="-128"/>
                <a:ea typeface="HGP創英角ｺﾞｼｯｸUB" pitchFamily="50" charset="-128"/>
              </a:rPr>
              <a:t>OR</a:t>
            </a:r>
            <a:r>
              <a:rPr lang="ja-JP" altLang="en-US" sz="2400" kern="0" dirty="0" smtClean="0">
                <a:latin typeface="HGP創英角ｺﾞｼｯｸUB" pitchFamily="50" charset="-128"/>
                <a:ea typeface="HGP創英角ｺﾞｼｯｸUB" pitchFamily="50" charset="-128"/>
              </a:rPr>
              <a:t>）といった論理演算子も利用可能。</a:t>
            </a:r>
            <a:endParaRPr lang="en-US" altLang="ja-JP" sz="2400" kern="0" dirty="0">
              <a:latin typeface="HGP創英角ｺﾞｼｯｸUB" pitchFamily="50" charset="-128"/>
              <a:ea typeface="HGP創英角ｺﾞｼｯｸUB" pitchFamily="50" charset="-128"/>
            </a:endParaRPr>
          </a:p>
        </p:txBody>
      </p:sp>
      <p:sp>
        <p:nvSpPr>
          <p:cNvPr id="31" name="正方形/長方形 30"/>
          <p:cNvSpPr/>
          <p:nvPr/>
        </p:nvSpPr>
        <p:spPr bwMode="auto">
          <a:xfrm>
            <a:off x="1259632" y="5661248"/>
            <a:ext cx="7560840"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altLang="ja-JP" sz="1600" dirty="0" err="1" smtClean="0">
                <a:solidFill>
                  <a:schemeClr val="bg1"/>
                </a:solidFill>
                <a:latin typeface="HGP創英角ｺﾞｼｯｸUB" panose="020B0900000000000000" pitchFamily="50" charset="-128"/>
                <a:ea typeface="HGP創英角ｺﾞｼｯｸUB" panose="020B0900000000000000" pitchFamily="50" charset="-128"/>
              </a:rPr>
              <a:t>JoinPoint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記述方法などの詳細は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第３章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P90</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P92</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8118032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57</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アノテーションベースのＡＯＰ</a:t>
            </a:r>
            <a:endParaRPr lang="ja-JP" altLang="en-US" sz="3600" dirty="0">
              <a:latin typeface="HGP創英角ｺﾞｼｯｸUB" pitchFamily="50" charset="-128"/>
              <a:ea typeface="HGP創英角ｺﾞｼｯｸUB" pitchFamily="50" charset="-128"/>
            </a:endParaRPr>
          </a:p>
        </p:txBody>
      </p:sp>
      <p:sp>
        <p:nvSpPr>
          <p:cNvPr id="5" name="正方形/長方形 4"/>
          <p:cNvSpPr/>
          <p:nvPr/>
        </p:nvSpPr>
        <p:spPr>
          <a:xfrm>
            <a:off x="316880" y="1183666"/>
            <a:ext cx="8509272" cy="4333566"/>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@Aspect</a:t>
            </a:r>
          </a:p>
          <a:p>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@Component</a:t>
            </a:r>
          </a:p>
          <a:p>
            <a:r>
              <a:rPr lang="en-US" altLang="ja-JP" sz="1400" dirty="0">
                <a:latin typeface="ＭＳ ゴシック" panose="020B0609070205080204" pitchFamily="49" charset="-128"/>
                <a:ea typeface="ＭＳ ゴシック" panose="020B0609070205080204" pitchFamily="49" charset="-128"/>
              </a:rPr>
              <a:t>public class </a:t>
            </a:r>
            <a:r>
              <a:rPr lang="en-US" altLang="ja-JP" sz="1400" dirty="0" err="1">
                <a:latin typeface="ＭＳ ゴシック" panose="020B0609070205080204" pitchFamily="49" charset="-128"/>
                <a:ea typeface="ＭＳ ゴシック" panose="020B0609070205080204" pitchFamily="49" charset="-128"/>
              </a:rPr>
              <a:t>BookMgrAspect</a:t>
            </a:r>
            <a:r>
              <a:rPr lang="en-US" altLang="ja-JP" sz="1400" dirty="0">
                <a:latin typeface="ＭＳ ゴシック" panose="020B0609070205080204" pitchFamily="49" charset="-128"/>
                <a:ea typeface="ＭＳ ゴシック" panose="020B0609070205080204" pitchFamily="49" charset="-128"/>
              </a:rPr>
              <a:t> {</a:t>
            </a: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private </a:t>
            </a:r>
            <a:r>
              <a:rPr lang="en-US" altLang="ja-JP" sz="1400" dirty="0">
                <a:latin typeface="ＭＳ ゴシック" panose="020B0609070205080204" pitchFamily="49" charset="-128"/>
                <a:ea typeface="ＭＳ ゴシック" panose="020B0609070205080204" pitchFamily="49" charset="-128"/>
              </a:rPr>
              <a:t>static final Logger </a:t>
            </a:r>
            <a:r>
              <a:rPr lang="en-US" altLang="ja-JP" sz="1400" dirty="0" err="1">
                <a:latin typeface="ＭＳ ゴシック" panose="020B0609070205080204" pitchFamily="49" charset="-128"/>
                <a:ea typeface="ＭＳ ゴシック" panose="020B0609070205080204" pitchFamily="49" charset="-128"/>
              </a:rPr>
              <a:t>logger</a:t>
            </a:r>
            <a:r>
              <a:rPr lang="en-US" altLang="ja-JP" sz="1400" dirty="0">
                <a:latin typeface="ＭＳ ゴシック" panose="020B0609070205080204" pitchFamily="49" charset="-128"/>
                <a:ea typeface="ＭＳ ゴシック" panose="020B0609070205080204" pitchFamily="49" charset="-128"/>
              </a:rPr>
              <a:t> = </a:t>
            </a:r>
            <a:r>
              <a:rPr lang="en-US" altLang="ja-JP" sz="1400" dirty="0" err="1">
                <a:latin typeface="ＭＳ ゴシック" panose="020B0609070205080204" pitchFamily="49" charset="-128"/>
                <a:ea typeface="ＭＳ ゴシック" panose="020B0609070205080204" pitchFamily="49" charset="-128"/>
              </a:rPr>
              <a:t>LoggerFactory.getLogger</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BookMgrAspect.class</a:t>
            </a:r>
            <a:r>
              <a:rPr lang="en-US" altLang="ja-JP" sz="1400" dirty="0">
                <a:latin typeface="ＭＳ ゴシック" panose="020B0609070205080204" pitchFamily="49" charset="-128"/>
                <a:ea typeface="ＭＳ ゴシック" panose="020B0609070205080204" pitchFamily="49" charset="-128"/>
              </a:rPr>
              <a:t>);</a:t>
            </a:r>
          </a:p>
          <a:p>
            <a:r>
              <a:rPr lang="en-US" altLang="ja-JP" sz="1400" dirty="0">
                <a:latin typeface="ＭＳ ゴシック" panose="020B0609070205080204" pitchFamily="49" charset="-128"/>
                <a:ea typeface="ＭＳ ゴシック" panose="020B0609070205080204" pitchFamily="49" charset="-128"/>
              </a:rPr>
              <a:t>	</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solidFill>
                  <a:srgbClr val="C00000"/>
                </a:solidFill>
                <a:latin typeface="HGS創英角ｺﾞｼｯｸUB" panose="020B0900000000000000" pitchFamily="50" charset="-128"/>
                <a:ea typeface="HGS創英角ｺﾞｼｯｸUB" panose="020B0900000000000000" pitchFamily="50" charset="-128"/>
              </a:rPr>
              <a:t>@</a:t>
            </a:r>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Before("execution(* </a:t>
            </a:r>
            <a:r>
              <a:rPr lang="en-US" altLang="ja-JP" sz="1400" dirty="0" err="1">
                <a:solidFill>
                  <a:srgbClr val="C00000"/>
                </a:solidFill>
                <a:latin typeface="HGS創英角ｺﾞｼｯｸUB" panose="020B0900000000000000" pitchFamily="50" charset="-128"/>
                <a:ea typeface="HGS創英角ｺﾞｼｯｸUB" panose="020B0900000000000000" pitchFamily="50" charset="-128"/>
              </a:rPr>
              <a:t>jp.sample.bookmgr</a:t>
            </a:r>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public </a:t>
            </a:r>
            <a:r>
              <a:rPr lang="en-US" altLang="ja-JP" sz="1400" dirty="0">
                <a:latin typeface="ＭＳ ゴシック" panose="020B0609070205080204" pitchFamily="49" charset="-128"/>
                <a:ea typeface="ＭＳ ゴシック" panose="020B0609070205080204" pitchFamily="49" charset="-128"/>
              </a:rPr>
              <a:t>void </a:t>
            </a:r>
            <a:r>
              <a:rPr lang="en-US" altLang="ja-JP" sz="1400" dirty="0" err="1">
                <a:latin typeface="ＭＳ ゴシック" panose="020B0609070205080204" pitchFamily="49" charset="-128"/>
                <a:ea typeface="ＭＳ ゴシック" panose="020B0609070205080204" pitchFamily="49" charset="-128"/>
              </a:rPr>
              <a:t>beforeMethod</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solidFill>
                  <a:srgbClr val="C00000"/>
                </a:solidFill>
                <a:latin typeface="ＭＳ ゴシック" panose="020B0609070205080204" pitchFamily="49" charset="-128"/>
                <a:ea typeface="ＭＳ ゴシック" panose="020B0609070205080204" pitchFamily="49" charset="-128"/>
              </a:rPr>
              <a:t>JoinPoint</a:t>
            </a:r>
            <a:r>
              <a:rPr lang="en-US" altLang="ja-JP" sz="1400" dirty="0">
                <a:solidFill>
                  <a:srgbClr val="C00000"/>
                </a:solidFill>
                <a:latin typeface="ＭＳ ゴシック" panose="020B0609070205080204" pitchFamily="49" charset="-128"/>
                <a:ea typeface="ＭＳ ゴシック" panose="020B0609070205080204" pitchFamily="49" charset="-128"/>
              </a:rPr>
              <a:t> </a:t>
            </a:r>
            <a:r>
              <a:rPr lang="en-US" altLang="ja-JP" sz="1400" dirty="0" err="1">
                <a:solidFill>
                  <a:srgbClr val="C00000"/>
                </a:solidFill>
                <a:latin typeface="ＭＳ ゴシック" panose="020B0609070205080204" pitchFamily="49" charset="-128"/>
                <a:ea typeface="ＭＳ ゴシック" panose="020B0609070205080204" pitchFamily="49" charset="-128"/>
              </a:rPr>
              <a:t>jp</a:t>
            </a:r>
            <a:r>
              <a:rPr lang="en-US" altLang="ja-JP" sz="1400" dirty="0">
                <a:latin typeface="ＭＳ ゴシック" panose="020B0609070205080204" pitchFamily="49" charset="-128"/>
                <a:ea typeface="ＭＳ ゴシック" panose="020B0609070205080204" pitchFamily="49" charset="-128"/>
              </a:rPr>
              <a:t>) {</a:t>
            </a: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 </a:t>
            </a:r>
            <a:r>
              <a:rPr lang="en-US" altLang="ja-JP" sz="1400" dirty="0">
                <a:latin typeface="ＭＳ ゴシック" panose="020B0609070205080204" pitchFamily="49" charset="-128"/>
                <a:ea typeface="ＭＳ ゴシック" panose="020B0609070205080204" pitchFamily="49" charset="-128"/>
              </a:rPr>
              <a:t>AOP</a:t>
            </a:r>
            <a:r>
              <a:rPr lang="ja-JP" altLang="en-US" sz="1400" dirty="0">
                <a:latin typeface="ＭＳ ゴシック" panose="020B0609070205080204" pitchFamily="49" charset="-128"/>
                <a:ea typeface="ＭＳ ゴシック" panose="020B0609070205080204" pitchFamily="49" charset="-128"/>
              </a:rPr>
              <a:t>対象のクラス名を取得</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String </a:t>
            </a:r>
            <a:r>
              <a:rPr lang="en-US" altLang="ja-JP" sz="1400" dirty="0" err="1">
                <a:latin typeface="ＭＳ ゴシック" panose="020B0609070205080204" pitchFamily="49" charset="-128"/>
                <a:ea typeface="ＭＳ ゴシック" panose="020B0609070205080204" pitchFamily="49" charset="-128"/>
              </a:rPr>
              <a:t>className</a:t>
            </a:r>
            <a:r>
              <a:rPr lang="en-US" altLang="ja-JP" sz="1400" dirty="0">
                <a:latin typeface="ＭＳ ゴシック" panose="020B0609070205080204" pitchFamily="49" charset="-128"/>
                <a:ea typeface="ＭＳ ゴシック" panose="020B0609070205080204" pitchFamily="49" charset="-128"/>
              </a:rPr>
              <a:t> = </a:t>
            </a:r>
            <a:r>
              <a:rPr lang="en-US" altLang="ja-JP" sz="1400" dirty="0" err="1">
                <a:latin typeface="ＭＳ ゴシック" panose="020B0609070205080204" pitchFamily="49" charset="-128"/>
                <a:ea typeface="ＭＳ ゴシック" panose="020B0609070205080204" pitchFamily="49" charset="-128"/>
              </a:rPr>
              <a:t>jp.getTarget</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getClass</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getName</a:t>
            </a:r>
            <a:r>
              <a:rPr lang="en-US" altLang="ja-JP" sz="1400" dirty="0">
                <a:latin typeface="ＭＳ ゴシック" panose="020B0609070205080204" pitchFamily="49" charset="-128"/>
                <a:ea typeface="ＭＳ ゴシック" panose="020B0609070205080204" pitchFamily="49" charset="-128"/>
              </a:rPr>
              <a:t>();</a:t>
            </a: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 </a:t>
            </a:r>
            <a:r>
              <a:rPr lang="en-US" altLang="ja-JP" sz="1400" dirty="0">
                <a:latin typeface="ＭＳ ゴシック" panose="020B0609070205080204" pitchFamily="49" charset="-128"/>
                <a:ea typeface="ＭＳ ゴシック" panose="020B0609070205080204" pitchFamily="49" charset="-128"/>
              </a:rPr>
              <a:t>AOP</a:t>
            </a:r>
            <a:r>
              <a:rPr lang="ja-JP" altLang="en-US" sz="1400" dirty="0">
                <a:latin typeface="ＭＳ ゴシック" panose="020B0609070205080204" pitchFamily="49" charset="-128"/>
                <a:ea typeface="ＭＳ ゴシック" panose="020B0609070205080204" pitchFamily="49" charset="-128"/>
              </a:rPr>
              <a:t>対象のメソッド名を取得</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String </a:t>
            </a:r>
            <a:r>
              <a:rPr lang="en-US" altLang="ja-JP" sz="1400" dirty="0" err="1">
                <a:latin typeface="ＭＳ ゴシック" panose="020B0609070205080204" pitchFamily="49" charset="-128"/>
                <a:ea typeface="ＭＳ ゴシック" panose="020B0609070205080204" pitchFamily="49" charset="-128"/>
              </a:rPr>
              <a:t>methodName</a:t>
            </a:r>
            <a:r>
              <a:rPr lang="en-US" altLang="ja-JP" sz="1400" dirty="0">
                <a:latin typeface="ＭＳ ゴシック" panose="020B0609070205080204" pitchFamily="49" charset="-128"/>
                <a:ea typeface="ＭＳ ゴシック" panose="020B0609070205080204" pitchFamily="49" charset="-128"/>
              </a:rPr>
              <a:t> = </a:t>
            </a:r>
            <a:r>
              <a:rPr lang="en-US" altLang="ja-JP" sz="1400" dirty="0" err="1">
                <a:latin typeface="ＭＳ ゴシック" panose="020B0609070205080204" pitchFamily="49" charset="-128"/>
                <a:ea typeface="ＭＳ ゴシック" panose="020B0609070205080204" pitchFamily="49" charset="-128"/>
              </a:rPr>
              <a:t>jp.getSignature</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getName</a:t>
            </a:r>
            <a:r>
              <a:rPr lang="en-US" altLang="ja-JP" sz="1400" dirty="0">
                <a:latin typeface="ＭＳ ゴシック" panose="020B0609070205080204" pitchFamily="49" charset="-128"/>
                <a:ea typeface="ＭＳ ゴシック" panose="020B0609070205080204" pitchFamily="49" charset="-128"/>
              </a:rPr>
              <a:t>();</a:t>
            </a: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ログ出力</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logger.info</a:t>
            </a:r>
            <a:r>
              <a:rPr lang="en-US" altLang="ja-JP" sz="1400" dirty="0">
                <a:latin typeface="ＭＳ ゴシック" panose="020B0609070205080204" pitchFamily="49" charset="-128"/>
                <a:ea typeface="ＭＳ ゴシック" panose="020B0609070205080204" pitchFamily="49" charset="-128"/>
              </a:rPr>
              <a:t>("Before: " + </a:t>
            </a:r>
            <a:r>
              <a:rPr lang="en-US" altLang="ja-JP" sz="1400" dirty="0" err="1">
                <a:latin typeface="ＭＳ ゴシック" panose="020B0609070205080204" pitchFamily="49" charset="-128"/>
                <a:ea typeface="ＭＳ ゴシック" panose="020B0609070205080204" pitchFamily="49" charset="-128"/>
              </a:rPr>
              <a:t>className</a:t>
            </a:r>
            <a:r>
              <a:rPr lang="en-US" altLang="ja-JP" sz="1400" dirty="0">
                <a:latin typeface="ＭＳ ゴシック" panose="020B0609070205080204" pitchFamily="49" charset="-128"/>
                <a:ea typeface="ＭＳ ゴシック" panose="020B0609070205080204" pitchFamily="49" charset="-128"/>
              </a:rPr>
              <a:t> + "#" + </a:t>
            </a:r>
            <a:r>
              <a:rPr lang="en-US" altLang="ja-JP" sz="1400" dirty="0" err="1">
                <a:latin typeface="ＭＳ ゴシック" panose="020B0609070205080204" pitchFamily="49" charset="-128"/>
                <a:ea typeface="ＭＳ ゴシック" panose="020B0609070205080204" pitchFamily="49" charset="-128"/>
              </a:rPr>
              <a:t>methodName</a:t>
            </a:r>
            <a:r>
              <a:rPr lang="en-US" altLang="ja-JP" sz="1400" dirty="0">
                <a:latin typeface="ＭＳ ゴシック" panose="020B0609070205080204" pitchFamily="49" charset="-128"/>
                <a:ea typeface="ＭＳ ゴシック" panose="020B0609070205080204" pitchFamily="49" charset="-128"/>
              </a:rPr>
              <a:t> + " START!!");</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a:t>
            </a:r>
          </a:p>
          <a:p>
            <a:r>
              <a:rPr lang="en-US" altLang="ja-JP" sz="1400" dirty="0">
                <a:latin typeface="ＭＳ ゴシック" panose="020B0609070205080204" pitchFamily="49" charset="-128"/>
                <a:ea typeface="ＭＳ ゴシック" panose="020B0609070205080204" pitchFamily="49" charset="-128"/>
              </a:rPr>
              <a:t>}</a:t>
            </a:r>
          </a:p>
        </p:txBody>
      </p:sp>
      <p:sp>
        <p:nvSpPr>
          <p:cNvPr id="6" name="テキスト ボックス 5"/>
          <p:cNvSpPr txBox="1"/>
          <p:nvPr/>
        </p:nvSpPr>
        <p:spPr>
          <a:xfrm>
            <a:off x="316880" y="764704"/>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en-US" altLang="ja-JP" sz="2000" dirty="0">
                <a:latin typeface="HGP創英角ｺﾞｼｯｸUB" panose="020B0900000000000000" pitchFamily="50" charset="-128"/>
                <a:ea typeface="HGP創英角ｺﾞｼｯｸUB" panose="020B0900000000000000" pitchFamily="50" charset="-128"/>
              </a:rPr>
              <a:t>Before</a:t>
            </a:r>
            <a:r>
              <a:rPr lang="ja-JP" altLang="en-US" sz="2000" dirty="0" smtClean="0">
                <a:latin typeface="HGP創英角ｺﾞｼｯｸUB" panose="020B0900000000000000" pitchFamily="50" charset="-128"/>
                <a:ea typeface="HGP創英角ｺﾞｼｯｸUB" panose="020B0900000000000000" pitchFamily="50" charset="-128"/>
              </a:rPr>
              <a:t> </a:t>
            </a:r>
            <a:r>
              <a:rPr lang="en-US" altLang="ja-JP" sz="2000" dirty="0" smtClean="0">
                <a:latin typeface="HGP創英角ｺﾞｼｯｸUB" panose="020B0900000000000000" pitchFamily="50" charset="-128"/>
                <a:ea typeface="HGP創英角ｺﾞｼｯｸUB" panose="020B0900000000000000" pitchFamily="50" charset="-128"/>
              </a:rPr>
              <a:t>Advice</a:t>
            </a:r>
            <a:r>
              <a:rPr lang="ja-JP" altLang="en-US" sz="2000" dirty="0" smtClean="0">
                <a:latin typeface="HGP創英角ｺﾞｼｯｸUB" panose="020B0900000000000000" pitchFamily="50" charset="-128"/>
                <a:ea typeface="HGP創英角ｺﾞｼｯｸUB" panose="020B0900000000000000" pitchFamily="50" charset="-128"/>
              </a:rPr>
              <a:t>実装例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7387480" y="3595060"/>
            <a:ext cx="1144960" cy="86296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Advice</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9" name="角丸四角形 8"/>
          <p:cNvSpPr/>
          <p:nvPr/>
        </p:nvSpPr>
        <p:spPr>
          <a:xfrm>
            <a:off x="7372796" y="2564904"/>
            <a:ext cx="1148054" cy="3462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err="1" smtClean="0">
                <a:latin typeface="HGP創英角ｺﾞｼｯｸUB" panose="020B0900000000000000" pitchFamily="50" charset="-128"/>
                <a:ea typeface="HGP創英角ｺﾞｼｯｸUB" panose="020B0900000000000000" pitchFamily="50" charset="-128"/>
              </a:rPr>
              <a:t>PointCut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cxnSp>
        <p:nvCxnSpPr>
          <p:cNvPr id="10" name="直線矢印コネクタ 9"/>
          <p:cNvCxnSpPr>
            <a:stCxn id="9" idx="1"/>
          </p:cNvCxnSpPr>
          <p:nvPr/>
        </p:nvCxnSpPr>
        <p:spPr bwMode="auto">
          <a:xfrm flipH="1">
            <a:off x="4780508" y="2738026"/>
            <a:ext cx="2592288"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右中かっこ 15"/>
          <p:cNvSpPr/>
          <p:nvPr/>
        </p:nvSpPr>
        <p:spPr bwMode="auto">
          <a:xfrm>
            <a:off x="6872182" y="2967896"/>
            <a:ext cx="436122" cy="2117288"/>
          </a:xfrm>
          <a:prstGeom prst="rightBrace">
            <a:avLst/>
          </a:prstGeom>
          <a:noFill/>
          <a:ln w="9525"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21" name="正方形/長方形 20"/>
          <p:cNvSpPr/>
          <p:nvPr/>
        </p:nvSpPr>
        <p:spPr bwMode="auto">
          <a:xfrm>
            <a:off x="316880" y="5733256"/>
            <a:ext cx="8530356" cy="43204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アノテーションによる</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AOP</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実装方法の詳細は </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6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600" dirty="0" smtClean="0">
                <a:solidFill>
                  <a:schemeClr val="bg1"/>
                </a:solidFill>
                <a:latin typeface="HGP創英角ｺﾞｼｯｸUB" panose="020B0900000000000000" pitchFamily="50" charset="-128"/>
                <a:ea typeface="HGP創英角ｺﾞｼｯｸUB" panose="020B0900000000000000" pitchFamily="50" charset="-128"/>
              </a:rPr>
              <a:t> 第３章</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P92</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P97</a:t>
            </a:r>
            <a:r>
              <a:rPr kumimoji="1" lang="ja-JP" altLang="en-US"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endParaRPr kumimoji="1" lang="en-US" altLang="ja-JP" sz="16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614773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アノテーションベースのＡＯＰ</a:t>
            </a:r>
            <a:endParaRPr lang="ja-JP" altLang="en-US" sz="3600" dirty="0">
              <a:latin typeface="HGP創英角ｺﾞｼｯｸUB" pitchFamily="50" charset="-128"/>
              <a:ea typeface="HGP創英角ｺﾞｼｯｸUB" pitchFamily="50" charset="-128"/>
            </a:endParaRPr>
          </a:p>
        </p:txBody>
      </p:sp>
      <p:sp>
        <p:nvSpPr>
          <p:cNvPr id="5" name="正方形/長方形 4"/>
          <p:cNvSpPr/>
          <p:nvPr/>
        </p:nvSpPr>
        <p:spPr>
          <a:xfrm>
            <a:off x="316880" y="1111658"/>
            <a:ext cx="8509272" cy="512565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@Aspect</a:t>
            </a:r>
          </a:p>
          <a:p>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@Component</a:t>
            </a:r>
          </a:p>
          <a:p>
            <a:r>
              <a:rPr lang="en-US" altLang="ja-JP" sz="1400" dirty="0">
                <a:latin typeface="ＭＳ ゴシック" panose="020B0609070205080204" pitchFamily="49" charset="-128"/>
                <a:ea typeface="ＭＳ ゴシック" panose="020B0609070205080204" pitchFamily="49" charset="-128"/>
              </a:rPr>
              <a:t>public class </a:t>
            </a:r>
            <a:r>
              <a:rPr lang="en-US" altLang="ja-JP" sz="1400" dirty="0" err="1">
                <a:latin typeface="ＭＳ ゴシック" panose="020B0609070205080204" pitchFamily="49" charset="-128"/>
                <a:ea typeface="ＭＳ ゴシック" panose="020B0609070205080204" pitchFamily="49" charset="-128"/>
              </a:rPr>
              <a:t>BookMgrAspect</a:t>
            </a:r>
            <a:r>
              <a:rPr lang="en-US" altLang="ja-JP" sz="1400" dirty="0">
                <a:latin typeface="ＭＳ ゴシック" panose="020B0609070205080204" pitchFamily="49" charset="-128"/>
                <a:ea typeface="ＭＳ ゴシック" panose="020B0609070205080204" pitchFamily="49" charset="-128"/>
              </a:rPr>
              <a:t> {</a:t>
            </a: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private </a:t>
            </a:r>
            <a:r>
              <a:rPr lang="en-US" altLang="ja-JP" sz="1400" dirty="0">
                <a:latin typeface="ＭＳ ゴシック" panose="020B0609070205080204" pitchFamily="49" charset="-128"/>
                <a:ea typeface="ＭＳ ゴシック" panose="020B0609070205080204" pitchFamily="49" charset="-128"/>
              </a:rPr>
              <a:t>static final Logger </a:t>
            </a:r>
            <a:r>
              <a:rPr lang="en-US" altLang="ja-JP" sz="1400" dirty="0" err="1">
                <a:latin typeface="ＭＳ ゴシック" panose="020B0609070205080204" pitchFamily="49" charset="-128"/>
                <a:ea typeface="ＭＳ ゴシック" panose="020B0609070205080204" pitchFamily="49" charset="-128"/>
              </a:rPr>
              <a:t>logger</a:t>
            </a:r>
            <a:r>
              <a:rPr lang="en-US" altLang="ja-JP" sz="1400" dirty="0">
                <a:latin typeface="ＭＳ ゴシック" panose="020B0609070205080204" pitchFamily="49" charset="-128"/>
                <a:ea typeface="ＭＳ ゴシック" panose="020B0609070205080204" pitchFamily="49" charset="-128"/>
              </a:rPr>
              <a:t> = </a:t>
            </a:r>
            <a:r>
              <a:rPr lang="en-US" altLang="ja-JP" sz="1400" dirty="0" err="1">
                <a:latin typeface="ＭＳ ゴシック" panose="020B0609070205080204" pitchFamily="49" charset="-128"/>
                <a:ea typeface="ＭＳ ゴシック" panose="020B0609070205080204" pitchFamily="49" charset="-128"/>
              </a:rPr>
              <a:t>LoggerFactory.getLogger</a:t>
            </a:r>
            <a:r>
              <a:rPr lang="en-US" altLang="ja-JP" sz="1400" dirty="0">
                <a:latin typeface="ＭＳ ゴシック" panose="020B0609070205080204" pitchFamily="49" charset="-128"/>
                <a:ea typeface="ＭＳ ゴシック" panose="020B0609070205080204" pitchFamily="49" charset="-128"/>
              </a:rPr>
              <a:t>(</a:t>
            </a:r>
            <a:r>
              <a:rPr lang="en-US" altLang="ja-JP" sz="1400" dirty="0" err="1">
                <a:latin typeface="ＭＳ ゴシック" panose="020B0609070205080204" pitchFamily="49" charset="-128"/>
                <a:ea typeface="ＭＳ ゴシック" panose="020B0609070205080204" pitchFamily="49" charset="-128"/>
              </a:rPr>
              <a:t>BookMgrAspect.class</a:t>
            </a:r>
            <a:r>
              <a:rPr lang="en-US" altLang="ja-JP" sz="1400" dirty="0">
                <a:latin typeface="ＭＳ ゴシック" panose="020B0609070205080204" pitchFamily="49" charset="-128"/>
                <a:ea typeface="ＭＳ ゴシック" panose="020B0609070205080204" pitchFamily="49" charset="-128"/>
              </a:rPr>
              <a:t>);</a:t>
            </a:r>
          </a:p>
          <a:p>
            <a:r>
              <a:rPr lang="en-US" altLang="ja-JP" sz="1400" dirty="0">
                <a:latin typeface="ＭＳ ゴシック" panose="020B0609070205080204" pitchFamily="49" charset="-128"/>
                <a:ea typeface="ＭＳ ゴシック" panose="020B0609070205080204" pitchFamily="49" charset="-128"/>
              </a:rPr>
              <a:t>	</a:t>
            </a:r>
          </a:p>
          <a:p>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solidFill>
                  <a:srgbClr val="C00000"/>
                </a:solidFill>
                <a:latin typeface="HGS創英角ｺﾞｼｯｸUB" panose="020B0900000000000000" pitchFamily="50" charset="-128"/>
                <a:ea typeface="HGS創英角ｺﾞｼｯｸUB" panose="020B0900000000000000" pitchFamily="50" charset="-128"/>
              </a:rPr>
              <a:t>@</a:t>
            </a:r>
            <a:r>
              <a:rPr lang="en-US" altLang="ja-JP" sz="1400" dirty="0" err="1">
                <a:solidFill>
                  <a:srgbClr val="C00000"/>
                </a:solidFill>
                <a:latin typeface="HGS創英角ｺﾞｼｯｸUB" panose="020B0900000000000000" pitchFamily="50" charset="-128"/>
                <a:ea typeface="HGS創英角ｺﾞｼｯｸUB" panose="020B0900000000000000" pitchFamily="50" charset="-128"/>
              </a:rPr>
              <a:t>AfterReturning</a:t>
            </a:r>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(value="execution(* </a:t>
            </a:r>
            <a:r>
              <a:rPr lang="en-US" altLang="ja-JP" sz="1400" dirty="0" err="1">
                <a:solidFill>
                  <a:srgbClr val="C00000"/>
                </a:solidFill>
                <a:latin typeface="HGS創英角ｺﾞｼｯｸUB" panose="020B0900000000000000" pitchFamily="50" charset="-128"/>
                <a:ea typeface="HGS創英角ｺﾞｼｯｸUB" panose="020B0900000000000000" pitchFamily="50" charset="-128"/>
              </a:rPr>
              <a:t>jp.sample.bookmgr</a:t>
            </a:r>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.*Controller.*(..))", returning="</a:t>
            </a:r>
            <a:r>
              <a:rPr lang="en-US" altLang="ja-JP" sz="1400" dirty="0" err="1">
                <a:solidFill>
                  <a:srgbClr val="C00000"/>
                </a:solidFill>
                <a:latin typeface="HGS創英角ｺﾞｼｯｸUB" panose="020B0900000000000000" pitchFamily="50" charset="-128"/>
                <a:ea typeface="HGS創英角ｺﾞｼｯｸUB" panose="020B0900000000000000" pitchFamily="50" charset="-128"/>
              </a:rPr>
              <a:t>returnValue</a:t>
            </a:r>
            <a:r>
              <a:rPr lang="en-US" altLang="ja-JP" sz="1400" dirty="0">
                <a:solidFill>
                  <a:srgbClr val="C00000"/>
                </a:solidFill>
                <a:latin typeface="HGS創英角ｺﾞｼｯｸUB" panose="020B0900000000000000" pitchFamily="50" charset="-128"/>
                <a:ea typeface="HGS創英角ｺﾞｼｯｸUB" panose="020B0900000000000000" pitchFamily="50" charset="-128"/>
              </a:rPr>
              <a:t>")</a:t>
            </a:r>
          </a:p>
          <a:p>
            <a:r>
              <a:rPr lang="ja-JP" altLang="en-US" sz="1400" dirty="0" smtClean="0">
                <a:solidFill>
                  <a:schemeClr val="tx1"/>
                </a:solidFill>
                <a:latin typeface="+mn-ea"/>
              </a:rPr>
              <a:t>  </a:t>
            </a:r>
            <a:r>
              <a:rPr lang="en-US" altLang="ja-JP" sz="1400" dirty="0" smtClean="0">
                <a:solidFill>
                  <a:schemeClr val="tx1"/>
                </a:solidFill>
                <a:latin typeface="+mn-ea"/>
              </a:rPr>
              <a:t>public </a:t>
            </a:r>
            <a:r>
              <a:rPr lang="en-US" altLang="ja-JP" sz="1400" dirty="0">
                <a:solidFill>
                  <a:schemeClr val="tx1"/>
                </a:solidFill>
                <a:latin typeface="+mn-ea"/>
              </a:rPr>
              <a:t>void </a:t>
            </a:r>
            <a:r>
              <a:rPr lang="en-US" altLang="ja-JP" sz="1400" dirty="0" err="1">
                <a:solidFill>
                  <a:schemeClr val="tx1"/>
                </a:solidFill>
                <a:latin typeface="+mn-ea"/>
              </a:rPr>
              <a:t>afterReturningMethod</a:t>
            </a:r>
            <a:r>
              <a:rPr lang="en-US" altLang="ja-JP" sz="1400" dirty="0">
                <a:solidFill>
                  <a:schemeClr val="tx1"/>
                </a:solidFill>
                <a:latin typeface="+mn-ea"/>
              </a:rPr>
              <a:t>(</a:t>
            </a:r>
            <a:r>
              <a:rPr lang="en-US" altLang="ja-JP" sz="1400" dirty="0" err="1">
                <a:solidFill>
                  <a:srgbClr val="C00000"/>
                </a:solidFill>
                <a:latin typeface="+mn-ea"/>
              </a:rPr>
              <a:t>JoinPoint</a:t>
            </a:r>
            <a:r>
              <a:rPr lang="en-US" altLang="ja-JP" sz="1400" dirty="0">
                <a:solidFill>
                  <a:srgbClr val="C00000"/>
                </a:solidFill>
                <a:latin typeface="+mn-ea"/>
              </a:rPr>
              <a:t> </a:t>
            </a:r>
            <a:r>
              <a:rPr lang="en-US" altLang="ja-JP" sz="1400" dirty="0" err="1">
                <a:solidFill>
                  <a:srgbClr val="C00000"/>
                </a:solidFill>
                <a:latin typeface="+mn-ea"/>
              </a:rPr>
              <a:t>jp</a:t>
            </a:r>
            <a:r>
              <a:rPr lang="en-US" altLang="ja-JP" sz="1400" dirty="0">
                <a:solidFill>
                  <a:srgbClr val="C00000"/>
                </a:solidFill>
                <a:latin typeface="+mn-ea"/>
              </a:rPr>
              <a:t>, Object </a:t>
            </a:r>
            <a:r>
              <a:rPr lang="en-US" altLang="ja-JP" sz="1400" dirty="0" err="1">
                <a:solidFill>
                  <a:srgbClr val="C00000"/>
                </a:solidFill>
                <a:latin typeface="+mn-ea"/>
              </a:rPr>
              <a:t>returnValue</a:t>
            </a:r>
            <a:r>
              <a:rPr lang="en-US" altLang="ja-JP" sz="1400" dirty="0">
                <a:solidFill>
                  <a:schemeClr val="tx1"/>
                </a:solidFill>
                <a:latin typeface="+mn-ea"/>
              </a:rPr>
              <a:t>) {</a:t>
            </a:r>
          </a:p>
          <a:p>
            <a:endParaRPr lang="en-US" altLang="ja-JP" sz="1400" dirty="0" smtClean="0">
              <a:solidFill>
                <a:schemeClr val="tx1"/>
              </a:solidFill>
              <a:latin typeface="+mn-ea"/>
            </a:endParaRPr>
          </a:p>
          <a:p>
            <a:r>
              <a:rPr lang="ja-JP" altLang="en-US" sz="1400" dirty="0" smtClean="0">
                <a:solidFill>
                  <a:schemeClr val="tx1"/>
                </a:solidFill>
                <a:latin typeface="+mn-ea"/>
              </a:rPr>
              <a:t>    </a:t>
            </a:r>
            <a:r>
              <a:rPr lang="en-US" altLang="ja-JP" sz="1400" dirty="0" smtClean="0">
                <a:solidFill>
                  <a:schemeClr val="tx1"/>
                </a:solidFill>
                <a:latin typeface="+mn-ea"/>
              </a:rPr>
              <a:t>// </a:t>
            </a:r>
            <a:r>
              <a:rPr lang="en-US" altLang="ja-JP" sz="1400" dirty="0">
                <a:solidFill>
                  <a:schemeClr val="tx1"/>
                </a:solidFill>
                <a:latin typeface="+mn-ea"/>
              </a:rPr>
              <a:t>AOP</a:t>
            </a:r>
            <a:r>
              <a:rPr lang="ja-JP" altLang="en-US" sz="1400" dirty="0">
                <a:solidFill>
                  <a:schemeClr val="tx1"/>
                </a:solidFill>
                <a:latin typeface="+mn-ea"/>
              </a:rPr>
              <a:t>対象のクラス名を取得</a:t>
            </a:r>
          </a:p>
          <a:p>
            <a:r>
              <a:rPr lang="ja-JP" altLang="en-US" sz="1400" dirty="0" smtClean="0">
                <a:solidFill>
                  <a:schemeClr val="tx1"/>
                </a:solidFill>
                <a:latin typeface="+mn-ea"/>
              </a:rPr>
              <a:t>    </a:t>
            </a:r>
            <a:r>
              <a:rPr lang="en-US" altLang="ja-JP" sz="1400" dirty="0" smtClean="0">
                <a:solidFill>
                  <a:schemeClr val="tx1"/>
                </a:solidFill>
                <a:latin typeface="+mn-ea"/>
              </a:rPr>
              <a:t>String </a:t>
            </a:r>
            <a:r>
              <a:rPr lang="en-US" altLang="ja-JP" sz="1400" dirty="0" err="1">
                <a:solidFill>
                  <a:schemeClr val="tx1"/>
                </a:solidFill>
                <a:latin typeface="+mn-ea"/>
              </a:rPr>
              <a:t>className</a:t>
            </a:r>
            <a:r>
              <a:rPr lang="en-US" altLang="ja-JP" sz="1400" dirty="0">
                <a:solidFill>
                  <a:schemeClr val="tx1"/>
                </a:solidFill>
                <a:latin typeface="+mn-ea"/>
              </a:rPr>
              <a:t> = </a:t>
            </a:r>
            <a:r>
              <a:rPr lang="en-US" altLang="ja-JP" sz="1400" dirty="0" err="1">
                <a:solidFill>
                  <a:schemeClr val="tx1"/>
                </a:solidFill>
                <a:latin typeface="+mn-ea"/>
              </a:rPr>
              <a:t>jp.getTarget</a:t>
            </a:r>
            <a:r>
              <a:rPr lang="en-US" altLang="ja-JP" sz="1400" dirty="0">
                <a:solidFill>
                  <a:schemeClr val="tx1"/>
                </a:solidFill>
                <a:latin typeface="+mn-ea"/>
              </a:rPr>
              <a:t>().</a:t>
            </a:r>
            <a:r>
              <a:rPr lang="en-US" altLang="ja-JP" sz="1400" dirty="0" err="1">
                <a:solidFill>
                  <a:schemeClr val="tx1"/>
                </a:solidFill>
                <a:latin typeface="+mn-ea"/>
              </a:rPr>
              <a:t>getClass</a:t>
            </a:r>
            <a:r>
              <a:rPr lang="en-US" altLang="ja-JP" sz="1400" dirty="0">
                <a:solidFill>
                  <a:schemeClr val="tx1"/>
                </a:solidFill>
                <a:latin typeface="+mn-ea"/>
              </a:rPr>
              <a:t>().</a:t>
            </a:r>
            <a:r>
              <a:rPr lang="en-US" altLang="ja-JP" sz="1400" dirty="0" err="1">
                <a:solidFill>
                  <a:schemeClr val="tx1"/>
                </a:solidFill>
                <a:latin typeface="+mn-ea"/>
              </a:rPr>
              <a:t>getName</a:t>
            </a:r>
            <a:r>
              <a:rPr lang="en-US" altLang="ja-JP" sz="1400" dirty="0">
                <a:solidFill>
                  <a:schemeClr val="tx1"/>
                </a:solidFill>
                <a:latin typeface="+mn-ea"/>
              </a:rPr>
              <a:t>();</a:t>
            </a:r>
          </a:p>
          <a:p>
            <a:endParaRPr lang="en-US" altLang="ja-JP" sz="1400" dirty="0" smtClean="0">
              <a:solidFill>
                <a:schemeClr val="tx1"/>
              </a:solidFill>
              <a:latin typeface="+mn-ea"/>
            </a:endParaRPr>
          </a:p>
          <a:p>
            <a:r>
              <a:rPr lang="ja-JP" altLang="en-US" sz="1400" dirty="0" smtClean="0">
                <a:solidFill>
                  <a:schemeClr val="tx1"/>
                </a:solidFill>
                <a:latin typeface="+mn-ea"/>
              </a:rPr>
              <a:t>    </a:t>
            </a:r>
            <a:r>
              <a:rPr lang="en-US" altLang="ja-JP" sz="1400" dirty="0" smtClean="0">
                <a:solidFill>
                  <a:schemeClr val="tx1"/>
                </a:solidFill>
                <a:latin typeface="+mn-ea"/>
              </a:rPr>
              <a:t>// </a:t>
            </a:r>
            <a:r>
              <a:rPr lang="en-US" altLang="ja-JP" sz="1400" dirty="0">
                <a:solidFill>
                  <a:schemeClr val="tx1"/>
                </a:solidFill>
                <a:latin typeface="+mn-ea"/>
              </a:rPr>
              <a:t>AOP</a:t>
            </a:r>
            <a:r>
              <a:rPr lang="ja-JP" altLang="en-US" sz="1400" dirty="0">
                <a:solidFill>
                  <a:schemeClr val="tx1"/>
                </a:solidFill>
                <a:latin typeface="+mn-ea"/>
              </a:rPr>
              <a:t>対象のメソッド名を取得</a:t>
            </a:r>
          </a:p>
          <a:p>
            <a:r>
              <a:rPr lang="ja-JP" altLang="en-US" sz="1400" dirty="0" smtClean="0">
                <a:solidFill>
                  <a:schemeClr val="tx1"/>
                </a:solidFill>
                <a:latin typeface="+mn-ea"/>
              </a:rPr>
              <a:t>    </a:t>
            </a:r>
            <a:r>
              <a:rPr lang="en-US" altLang="ja-JP" sz="1400" dirty="0" smtClean="0">
                <a:solidFill>
                  <a:schemeClr val="tx1"/>
                </a:solidFill>
                <a:latin typeface="+mn-ea"/>
              </a:rPr>
              <a:t>String </a:t>
            </a:r>
            <a:r>
              <a:rPr lang="en-US" altLang="ja-JP" sz="1400" dirty="0" err="1">
                <a:solidFill>
                  <a:schemeClr val="tx1"/>
                </a:solidFill>
                <a:latin typeface="+mn-ea"/>
              </a:rPr>
              <a:t>methodName</a:t>
            </a:r>
            <a:r>
              <a:rPr lang="en-US" altLang="ja-JP" sz="1400" dirty="0">
                <a:solidFill>
                  <a:schemeClr val="tx1"/>
                </a:solidFill>
                <a:latin typeface="+mn-ea"/>
              </a:rPr>
              <a:t> = </a:t>
            </a:r>
            <a:r>
              <a:rPr lang="en-US" altLang="ja-JP" sz="1400" dirty="0" err="1">
                <a:solidFill>
                  <a:schemeClr val="tx1"/>
                </a:solidFill>
                <a:latin typeface="+mn-ea"/>
              </a:rPr>
              <a:t>jp.getSignature</a:t>
            </a:r>
            <a:r>
              <a:rPr lang="en-US" altLang="ja-JP" sz="1400" dirty="0">
                <a:solidFill>
                  <a:schemeClr val="tx1"/>
                </a:solidFill>
                <a:latin typeface="+mn-ea"/>
              </a:rPr>
              <a:t>().</a:t>
            </a:r>
            <a:r>
              <a:rPr lang="en-US" altLang="ja-JP" sz="1400" dirty="0" err="1">
                <a:solidFill>
                  <a:schemeClr val="tx1"/>
                </a:solidFill>
                <a:latin typeface="+mn-ea"/>
              </a:rPr>
              <a:t>getName</a:t>
            </a:r>
            <a:r>
              <a:rPr lang="en-US" altLang="ja-JP" sz="1400" dirty="0">
                <a:solidFill>
                  <a:schemeClr val="tx1"/>
                </a:solidFill>
                <a:latin typeface="+mn-ea"/>
              </a:rPr>
              <a:t>();</a:t>
            </a:r>
          </a:p>
          <a:p>
            <a:endParaRPr lang="en-US" altLang="ja-JP" sz="1400" dirty="0" smtClean="0">
              <a:solidFill>
                <a:schemeClr val="tx1"/>
              </a:solidFill>
              <a:latin typeface="+mn-ea"/>
            </a:endParaRPr>
          </a:p>
          <a:p>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リターン値を取得</a:t>
            </a:r>
          </a:p>
          <a:p>
            <a:r>
              <a:rPr lang="ja-JP" altLang="en-US" sz="1400" dirty="0" smtClean="0">
                <a:solidFill>
                  <a:schemeClr val="tx1"/>
                </a:solidFill>
                <a:latin typeface="+mn-ea"/>
              </a:rPr>
              <a:t>    </a:t>
            </a:r>
            <a:r>
              <a:rPr lang="en-US" altLang="ja-JP" sz="1400" dirty="0" smtClean="0">
                <a:solidFill>
                  <a:schemeClr val="tx1"/>
                </a:solidFill>
                <a:latin typeface="+mn-ea"/>
              </a:rPr>
              <a:t>String </a:t>
            </a:r>
            <a:r>
              <a:rPr lang="en-US" altLang="ja-JP" sz="1400" dirty="0" err="1">
                <a:solidFill>
                  <a:schemeClr val="tx1"/>
                </a:solidFill>
                <a:latin typeface="+mn-ea"/>
              </a:rPr>
              <a:t>retVal</a:t>
            </a:r>
            <a:r>
              <a:rPr lang="en-US" altLang="ja-JP" sz="1400" dirty="0">
                <a:solidFill>
                  <a:schemeClr val="tx1"/>
                </a:solidFill>
                <a:latin typeface="+mn-ea"/>
              </a:rPr>
              <a:t> = </a:t>
            </a:r>
            <a:r>
              <a:rPr lang="en-US" altLang="ja-JP" sz="1400" dirty="0" err="1">
                <a:solidFill>
                  <a:schemeClr val="tx1"/>
                </a:solidFill>
                <a:latin typeface="+mn-ea"/>
              </a:rPr>
              <a:t>returnValue.toString</a:t>
            </a:r>
            <a:r>
              <a:rPr lang="en-US" altLang="ja-JP" sz="1400" dirty="0">
                <a:solidFill>
                  <a:schemeClr val="tx1"/>
                </a:solidFill>
                <a:latin typeface="+mn-ea"/>
              </a:rPr>
              <a:t>();</a:t>
            </a:r>
          </a:p>
          <a:p>
            <a:endParaRPr lang="en-US" altLang="ja-JP" sz="1400" dirty="0" smtClean="0">
              <a:solidFill>
                <a:schemeClr val="tx1"/>
              </a:solidFill>
              <a:latin typeface="+mn-ea"/>
            </a:endParaRPr>
          </a:p>
          <a:p>
            <a:r>
              <a:rPr lang="ja-JP" altLang="en-US" sz="1400" dirty="0" smtClean="0">
                <a:solidFill>
                  <a:schemeClr val="tx1"/>
                </a:solidFill>
                <a:latin typeface="+mn-ea"/>
              </a:rPr>
              <a:t>    </a:t>
            </a:r>
            <a:r>
              <a:rPr lang="en-US" altLang="ja-JP" sz="1400" dirty="0" smtClean="0">
                <a:solidFill>
                  <a:schemeClr val="tx1"/>
                </a:solidFill>
                <a:latin typeface="+mn-ea"/>
              </a:rPr>
              <a:t>// </a:t>
            </a:r>
            <a:r>
              <a:rPr lang="ja-JP" altLang="en-US" sz="1400" dirty="0">
                <a:solidFill>
                  <a:schemeClr val="tx1"/>
                </a:solidFill>
                <a:latin typeface="+mn-ea"/>
              </a:rPr>
              <a:t>ログ出力</a:t>
            </a:r>
          </a:p>
          <a:p>
            <a:r>
              <a:rPr lang="ja-JP" altLang="en-US" sz="1400" dirty="0" smtClean="0">
                <a:solidFill>
                  <a:schemeClr val="tx1"/>
                </a:solidFill>
                <a:latin typeface="+mn-ea"/>
              </a:rPr>
              <a:t>    </a:t>
            </a:r>
            <a:r>
              <a:rPr lang="en-US" altLang="ja-JP" sz="1400" dirty="0" smtClean="0">
                <a:solidFill>
                  <a:schemeClr val="tx1"/>
                </a:solidFill>
                <a:latin typeface="+mn-ea"/>
              </a:rPr>
              <a:t>logger.info</a:t>
            </a:r>
            <a:r>
              <a:rPr lang="en-US" altLang="ja-JP" sz="1400" dirty="0">
                <a:solidFill>
                  <a:schemeClr val="tx1"/>
                </a:solidFill>
                <a:latin typeface="+mn-ea"/>
              </a:rPr>
              <a:t>("</a:t>
            </a:r>
            <a:r>
              <a:rPr lang="en-US" altLang="ja-JP" sz="1400" dirty="0" err="1">
                <a:solidFill>
                  <a:schemeClr val="tx1"/>
                </a:solidFill>
                <a:latin typeface="+mn-ea"/>
              </a:rPr>
              <a:t>AfterReturning</a:t>
            </a:r>
            <a:r>
              <a:rPr lang="en-US" altLang="ja-JP" sz="1400" dirty="0">
                <a:solidFill>
                  <a:schemeClr val="tx1"/>
                </a:solidFill>
                <a:latin typeface="+mn-ea"/>
              </a:rPr>
              <a:t>: " + </a:t>
            </a:r>
            <a:r>
              <a:rPr lang="en-US" altLang="ja-JP" sz="1400" dirty="0" err="1">
                <a:solidFill>
                  <a:schemeClr val="tx1"/>
                </a:solidFill>
                <a:latin typeface="+mn-ea"/>
              </a:rPr>
              <a:t>className</a:t>
            </a:r>
            <a:r>
              <a:rPr lang="en-US" altLang="ja-JP" sz="1400" dirty="0">
                <a:solidFill>
                  <a:schemeClr val="tx1"/>
                </a:solidFill>
                <a:latin typeface="+mn-ea"/>
              </a:rPr>
              <a:t> + </a:t>
            </a:r>
            <a:r>
              <a:rPr lang="en-US" altLang="ja-JP" sz="1400" dirty="0" smtClean="0">
                <a:solidFill>
                  <a:schemeClr val="tx1"/>
                </a:solidFill>
                <a:latin typeface="+mn-ea"/>
              </a:rPr>
              <a:t>"#"</a:t>
            </a:r>
          </a:p>
          <a:p>
            <a:r>
              <a:rPr lang="ja-JP" altLang="en-US" sz="1400" dirty="0">
                <a:solidFill>
                  <a:schemeClr val="tx1"/>
                </a:solidFill>
                <a:latin typeface="+mn-ea"/>
              </a:rPr>
              <a:t> </a:t>
            </a:r>
            <a:r>
              <a:rPr lang="ja-JP" altLang="en-US" sz="1400" dirty="0" smtClean="0">
                <a:solidFill>
                  <a:schemeClr val="tx1"/>
                </a:solidFill>
                <a:latin typeface="+mn-ea"/>
              </a:rPr>
              <a:t>                   </a:t>
            </a:r>
            <a:r>
              <a:rPr lang="en-US" altLang="ja-JP" sz="1400" dirty="0" smtClean="0">
                <a:solidFill>
                  <a:schemeClr val="tx1"/>
                </a:solidFill>
                <a:latin typeface="+mn-ea"/>
              </a:rPr>
              <a:t>+</a:t>
            </a:r>
            <a:r>
              <a:rPr lang="ja-JP" altLang="en-US" sz="1400" dirty="0" smtClean="0">
                <a:solidFill>
                  <a:schemeClr val="tx1"/>
                </a:solidFill>
                <a:latin typeface="+mn-ea"/>
              </a:rPr>
              <a:t> </a:t>
            </a:r>
            <a:r>
              <a:rPr lang="en-US" altLang="ja-JP" sz="1400" dirty="0" err="1" smtClean="0">
                <a:solidFill>
                  <a:schemeClr val="tx1"/>
                </a:solidFill>
                <a:latin typeface="+mn-ea"/>
              </a:rPr>
              <a:t>methodName</a:t>
            </a:r>
            <a:r>
              <a:rPr lang="en-US" altLang="ja-JP" sz="1400" dirty="0" smtClean="0">
                <a:solidFill>
                  <a:schemeClr val="tx1"/>
                </a:solidFill>
                <a:latin typeface="+mn-ea"/>
              </a:rPr>
              <a:t> </a:t>
            </a:r>
            <a:r>
              <a:rPr lang="en-US" altLang="ja-JP" sz="1400" dirty="0">
                <a:solidFill>
                  <a:schemeClr val="tx1"/>
                </a:solidFill>
                <a:latin typeface="+mn-ea"/>
              </a:rPr>
              <a:t>+ " RETURN(\"" + </a:t>
            </a:r>
            <a:r>
              <a:rPr lang="en-US" altLang="ja-JP" sz="1400" dirty="0" err="1">
                <a:solidFill>
                  <a:schemeClr val="tx1"/>
                </a:solidFill>
                <a:latin typeface="+mn-ea"/>
              </a:rPr>
              <a:t>retVal</a:t>
            </a:r>
            <a:r>
              <a:rPr lang="en-US" altLang="ja-JP" sz="1400" dirty="0">
                <a:solidFill>
                  <a:schemeClr val="tx1"/>
                </a:solidFill>
                <a:latin typeface="+mn-ea"/>
              </a:rPr>
              <a:t> + "\")");</a:t>
            </a:r>
          </a:p>
          <a:p>
            <a:r>
              <a:rPr lang="ja-JP" altLang="en-US" sz="1400" dirty="0" smtClean="0">
                <a:solidFill>
                  <a:schemeClr val="tx1"/>
                </a:solidFill>
                <a:latin typeface="+mn-ea"/>
              </a:rPr>
              <a:t>  </a:t>
            </a:r>
            <a:r>
              <a:rPr lang="en-US" altLang="ja-JP" sz="1400" dirty="0" smtClean="0">
                <a:solidFill>
                  <a:schemeClr val="tx1"/>
                </a:solidFill>
                <a:latin typeface="+mn-ea"/>
              </a:rPr>
              <a:t>}</a:t>
            </a:r>
            <a:endParaRPr lang="en-US" altLang="ja-JP" sz="1400" dirty="0">
              <a:solidFill>
                <a:schemeClr val="tx1"/>
              </a:solidFill>
              <a:latin typeface="+mn-ea"/>
            </a:endParaRPr>
          </a:p>
          <a:p>
            <a:r>
              <a:rPr lang="en-US" altLang="ja-JP" sz="1400" dirty="0" smtClean="0">
                <a:latin typeface="ＭＳ ゴシック" panose="020B0609070205080204" pitchFamily="49" charset="-128"/>
                <a:ea typeface="ＭＳ ゴシック" panose="020B0609070205080204" pitchFamily="49" charset="-128"/>
              </a:rPr>
              <a:t>}</a:t>
            </a:r>
            <a:endParaRPr lang="en-US" altLang="ja-JP" sz="1400" dirty="0">
              <a:latin typeface="ＭＳ ゴシック" panose="020B0609070205080204" pitchFamily="49" charset="-128"/>
              <a:ea typeface="ＭＳ ゴシック" panose="020B0609070205080204" pitchFamily="49" charset="-128"/>
            </a:endParaRPr>
          </a:p>
        </p:txBody>
      </p:sp>
      <p:sp>
        <p:nvSpPr>
          <p:cNvPr id="6" name="テキスト ボックス 5"/>
          <p:cNvSpPr txBox="1"/>
          <p:nvPr/>
        </p:nvSpPr>
        <p:spPr>
          <a:xfrm>
            <a:off x="316880" y="692696"/>
            <a:ext cx="7351464" cy="400110"/>
          </a:xfrm>
          <a:prstGeom prst="rect">
            <a:avLst/>
          </a:prstGeom>
          <a:noFill/>
        </p:spPr>
        <p:txBody>
          <a:bodyPr wrap="square" rtlCol="0">
            <a:spAutoFit/>
          </a:bodyPr>
          <a:lstStyle/>
          <a:p>
            <a:pPr marL="285750" indent="-285750">
              <a:buFont typeface="Wingdings" panose="05000000000000000000" pitchFamily="2" charset="2"/>
              <a:buChar char="u"/>
            </a:pPr>
            <a:r>
              <a:rPr lang="en-US" altLang="ja-JP" sz="2000" dirty="0" err="1" smtClean="0">
                <a:latin typeface="HGP創英角ｺﾞｼｯｸUB" panose="020B0900000000000000" pitchFamily="50" charset="-128"/>
                <a:ea typeface="HGP創英角ｺﾞｼｯｸUB" panose="020B0900000000000000" pitchFamily="50" charset="-128"/>
              </a:rPr>
              <a:t>After</a:t>
            </a:r>
            <a:r>
              <a:rPr lang="en-US" altLang="ja-JP" sz="2000" dirty="0" err="1">
                <a:latin typeface="HGP創英角ｺﾞｼｯｸUB" panose="020B0900000000000000" pitchFamily="50" charset="-128"/>
                <a:ea typeface="HGP創英角ｺﾞｼｯｸUB" panose="020B0900000000000000" pitchFamily="50" charset="-128"/>
              </a:rPr>
              <a:t>Returning</a:t>
            </a:r>
            <a:r>
              <a:rPr lang="ja-JP" altLang="en-US" sz="2000" dirty="0" smtClean="0">
                <a:latin typeface="HGP創英角ｺﾞｼｯｸUB" panose="020B0900000000000000" pitchFamily="50" charset="-128"/>
                <a:ea typeface="HGP創英角ｺﾞｼｯｸUB" panose="020B0900000000000000" pitchFamily="50" charset="-128"/>
              </a:rPr>
              <a:t> </a:t>
            </a:r>
            <a:r>
              <a:rPr lang="en-US" altLang="ja-JP" sz="2000" dirty="0" smtClean="0">
                <a:latin typeface="HGP創英角ｺﾞｼｯｸUB" panose="020B0900000000000000" pitchFamily="50" charset="-128"/>
                <a:ea typeface="HGP創英角ｺﾞｼｯｸUB" panose="020B0900000000000000" pitchFamily="50" charset="-128"/>
              </a:rPr>
              <a:t>Advice</a:t>
            </a:r>
            <a:r>
              <a:rPr lang="ja-JP" altLang="en-US" sz="2000" dirty="0" smtClean="0">
                <a:latin typeface="HGP創英角ｺﾞｼｯｸUB" panose="020B0900000000000000" pitchFamily="50" charset="-128"/>
                <a:ea typeface="HGP創英角ｺﾞｼｯｸUB" panose="020B0900000000000000" pitchFamily="50" charset="-128"/>
              </a:rPr>
              <a:t>実装例</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6147166" y="4035812"/>
            <a:ext cx="1144960" cy="86296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Advice</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9" name="角丸四角形 8"/>
          <p:cNvSpPr/>
          <p:nvPr/>
        </p:nvSpPr>
        <p:spPr>
          <a:xfrm>
            <a:off x="6948264" y="3068960"/>
            <a:ext cx="1148054" cy="3462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600" dirty="0" err="1" smtClean="0">
                <a:latin typeface="HGP創英角ｺﾞｼｯｸUB" panose="020B0900000000000000" pitchFamily="50" charset="-128"/>
                <a:ea typeface="HGP創英角ｺﾞｼｯｸUB" panose="020B0900000000000000" pitchFamily="50" charset="-128"/>
              </a:rPr>
              <a:t>PointCut</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cxnSp>
        <p:nvCxnSpPr>
          <p:cNvPr id="10" name="直線矢印コネクタ 9"/>
          <p:cNvCxnSpPr>
            <a:stCxn id="9" idx="1"/>
          </p:cNvCxnSpPr>
          <p:nvPr/>
        </p:nvCxnSpPr>
        <p:spPr bwMode="auto">
          <a:xfrm flipH="1" flipV="1">
            <a:off x="5870181" y="2780928"/>
            <a:ext cx="1078083" cy="46115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6" name="右中かっこ 15"/>
          <p:cNvSpPr/>
          <p:nvPr/>
        </p:nvSpPr>
        <p:spPr bwMode="auto">
          <a:xfrm>
            <a:off x="5652120" y="2895888"/>
            <a:ext cx="436122" cy="2981384"/>
          </a:xfrm>
          <a:prstGeom prst="rightBrace">
            <a:avLst>
              <a:gd name="adj1" fmla="val 22893"/>
              <a:gd name="adj2" fmla="val 50000"/>
            </a:avLst>
          </a:prstGeom>
          <a:noFill/>
          <a:ln w="9525"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2437318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anose="020B0900000000000000" pitchFamily="50" charset="-128"/>
                <a:ea typeface="HGP創英角ｺﾞｼｯｸUB" panose="020B0900000000000000" pitchFamily="50" charset="-128"/>
              </a:rPr>
              <a:t>Ｓｐｒｉｎｇ コンポーネント階層</a:t>
            </a:r>
            <a:endParaRPr lang="ja-JP" altLang="en-US" sz="3600" dirty="0">
              <a:latin typeface="HGP創英角ｺﾞｼｯｸUB" panose="020B0900000000000000" pitchFamily="50" charset="-128"/>
              <a:ea typeface="HGP創英角ｺﾞｼｯｸUB" panose="020B09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09764500"/>
              </p:ext>
            </p:extLst>
          </p:nvPr>
        </p:nvGraphicFramePr>
        <p:xfrm>
          <a:off x="395536" y="887394"/>
          <a:ext cx="8280922" cy="2560320"/>
        </p:xfrm>
        <a:graphic>
          <a:graphicData uri="http://schemas.openxmlformats.org/drawingml/2006/table">
            <a:tbl>
              <a:tblPr firstRow="1" bandRow="1">
                <a:tableStyleId>{5940675A-B579-460E-94D1-54222C63F5DA}</a:tableStyleId>
              </a:tblPr>
              <a:tblGrid>
                <a:gridCol w="2520280"/>
                <a:gridCol w="2376264"/>
                <a:gridCol w="2664296"/>
                <a:gridCol w="720082"/>
              </a:tblGrid>
              <a:tr h="288032">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レイヤ</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コンポーネント</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gridSpan="2">
                  <a:txBody>
                    <a:bodyPr/>
                    <a:lstStyle/>
                    <a:p>
                      <a:pPr algn="ctr"/>
                      <a:r>
                        <a:rPr kumimoji="1" lang="en-US" altLang="ja-JP" sz="1600" dirty="0" smtClean="0">
                          <a:latin typeface="HGP創英角ｺﾞｼｯｸUB" panose="020B0900000000000000" pitchFamily="50" charset="-128"/>
                          <a:ea typeface="HGP創英角ｺﾞｼｯｸUB" panose="020B0900000000000000" pitchFamily="50" charset="-128"/>
                        </a:rPr>
                        <a:t>Spring</a:t>
                      </a:r>
                      <a:r>
                        <a:rPr kumimoji="1" lang="ja-JP" altLang="en-US" sz="1600" dirty="0" smtClean="0">
                          <a:latin typeface="HGP創英角ｺﾞｼｯｸUB" panose="020B0900000000000000" pitchFamily="50" charset="-128"/>
                          <a:ea typeface="HGP創英角ｺﾞｼｯｸUB" panose="020B0900000000000000" pitchFamily="50" charset="-128"/>
                        </a:rPr>
                        <a:t>の主な機能</a:t>
                      </a:r>
                      <a:endParaRPr kumimoji="1" lang="ja-JP" altLang="en-US" sz="1600" b="0" dirty="0">
                        <a:latin typeface="HGP創英角ｺﾞｼｯｸUB" panose="020B0900000000000000" pitchFamily="50" charset="-128"/>
                        <a:ea typeface="HGP創英角ｺﾞｼｯｸUB" panose="020B0900000000000000" pitchFamily="50" charset="-128"/>
                      </a:endParaRPr>
                    </a:p>
                  </a:txBody>
                  <a:tcPr anchor="ctr">
                    <a:solidFill>
                      <a:schemeClr val="bg1">
                        <a:lumMod val="95000"/>
                      </a:schemeClr>
                    </a:solidFill>
                  </a:tcPr>
                </a:tc>
                <a:tc hMerge="1">
                  <a:txBody>
                    <a:bodyPr/>
                    <a:lstStyle/>
                    <a:p>
                      <a:pPr algn="ctr"/>
                      <a:endParaRPr kumimoji="1" lang="ja-JP" altLang="en-US" sz="2000" b="0" dirty="0">
                        <a:latin typeface="HGP創英角ｺﾞｼｯｸUB" panose="020B0900000000000000" pitchFamily="50" charset="-128"/>
                        <a:ea typeface="HGP創英角ｺﾞｼｯｸUB" panose="020B0900000000000000" pitchFamily="50" charset="-128"/>
                      </a:endParaRPr>
                    </a:p>
                  </a:txBody>
                  <a:tcPr>
                    <a:solidFill>
                      <a:srgbClr val="CCECFF"/>
                    </a:solidFill>
                  </a:tcPr>
                </a:tc>
              </a:tr>
              <a:tr h="72008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プレゼンテーション層</a:t>
                      </a:r>
                      <a:endParaRPr kumimoji="1" lang="ja-JP" altLang="en-US" sz="1600" dirty="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ctr">
                        <a:tabLst/>
                      </a:pP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コントローラ</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rgbClr val="00B050"/>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MVC</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Flow</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Web</a:t>
                      </a:r>
                      <a:r>
                        <a:rPr kumimoji="1" lang="ja-JP" altLang="en-US"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endParaRPr>
                    </a:p>
                  </a:txBody>
                  <a:tcPr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DI</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AOP</a:t>
                      </a:r>
                    </a:p>
                  </a:txBody>
                  <a:tcPr anchor="ctr"/>
                </a:tc>
              </a:tr>
              <a:tr h="720080">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ビジネスロジック層</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サービス</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ドメイン</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B050"/>
                          </a:solidFill>
                          <a:latin typeface="HGP創英角ｺﾞｼｯｸUB" panose="020B0900000000000000" pitchFamily="50" charset="-128"/>
                          <a:ea typeface="HGP創英角ｺﾞｼｯｸUB" panose="020B0900000000000000" pitchFamily="50" charset="-128"/>
                        </a:rPr>
                        <a:t>バリデーション</a:t>
                      </a:r>
                      <a:endPar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endParaRPr>
                    </a:p>
                    <a:p>
                      <a:pPr algn="l"/>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rgbClr val="00B050"/>
                          </a:solidFill>
                          <a:latin typeface="HGP創英角ｺﾞｼｯｸUB" panose="020B0900000000000000" pitchFamily="50" charset="-128"/>
                          <a:ea typeface="HGP創英角ｺﾞｼｯｸUB" panose="020B0900000000000000" pitchFamily="50" charset="-128"/>
                        </a:rPr>
                        <a:t>ﾄﾗﾝｻﾞｸｼｮﾝ</a:t>
                      </a:r>
                      <a:endPar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endParaRPr>
                    </a:p>
                    <a:p>
                      <a:pPr algn="l"/>
                      <a:r>
                        <a:rPr kumimoji="1" lang="ja-JP" altLang="en-US"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他</a:t>
                      </a:r>
                      <a:endPar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endParaRPr>
                    </a:p>
                  </a:txBody>
                  <a:tcPr anchor="ct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r h="504056">
                <a:tc>
                  <a:txBody>
                    <a:bodyPr/>
                    <a:lstStyle/>
                    <a:p>
                      <a:pPr algn="ctr"/>
                      <a:r>
                        <a:rPr kumimoji="1" lang="ja-JP" altLang="en-US" sz="1600" dirty="0" smtClean="0">
                          <a:latin typeface="HGP創英角ｺﾞｼｯｸUB" panose="020B0900000000000000" pitchFamily="50" charset="-128"/>
                          <a:ea typeface="HGP創英角ｺﾞｼｯｸUB" panose="020B0900000000000000" pitchFamily="50" charset="-128"/>
                        </a:rPr>
                        <a:t>データアクセス層</a:t>
                      </a:r>
                      <a:endParaRPr kumimoji="1" lang="en-US" altLang="ja-JP" sz="1600" dirty="0" smtClean="0">
                        <a:latin typeface="HGP創英角ｺﾞｼｯｸUB" panose="020B0900000000000000" pitchFamily="50" charset="-128"/>
                        <a:ea typeface="HGP創英角ｺﾞｼｯｸUB" panose="020B0900000000000000" pitchFamily="50" charset="-128"/>
                      </a:endParaRPr>
                    </a:p>
                  </a:txBody>
                  <a:tcPr anchor="ctr">
                    <a:solidFill>
                      <a:srgbClr val="FFFFCC"/>
                    </a:solidFill>
                  </a:tcPr>
                </a:tc>
                <a:tc>
                  <a:txBody>
                    <a:bodyPr/>
                    <a:lstStyle/>
                    <a:p>
                      <a:pPr algn="ctr"/>
                      <a:r>
                        <a:rPr kumimoji="1" lang="ja-JP" altLang="en-US" sz="1600" dirty="0" smtClean="0">
                          <a:solidFill>
                            <a:schemeClr val="tx1"/>
                          </a:solidFill>
                          <a:latin typeface="HGP創英角ｺﾞｼｯｸUB" panose="020B0900000000000000" pitchFamily="50" charset="-128"/>
                          <a:ea typeface="HGP創英角ｺﾞｼｯｸUB" panose="020B0900000000000000" pitchFamily="50" charset="-128"/>
                        </a:rPr>
                        <a:t>ＤＡＯ</a:t>
                      </a:r>
                      <a:endPar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endParaRPr>
                    </a:p>
                  </a:txBody>
                  <a:tcPr anchor="ctr">
                    <a:solidFill>
                      <a:srgbClr val="99CCFF"/>
                    </a:solidFill>
                  </a:tcPr>
                </a:tc>
                <a:tc>
                  <a:txBody>
                    <a:bodyPr/>
                    <a:lstStyle/>
                    <a:p>
                      <a:pPr algn="l"/>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Spring</a:t>
                      </a:r>
                      <a:r>
                        <a:rPr kumimoji="1" lang="ja-JP" altLang="en-US" sz="1600" dirty="0" smtClean="0">
                          <a:solidFill>
                            <a:srgbClr val="00B050"/>
                          </a:solidFill>
                          <a:latin typeface="HGP創英角ｺﾞｼｯｸUB" panose="020B0900000000000000" pitchFamily="50" charset="-128"/>
                          <a:ea typeface="HGP創英角ｺﾞｼｯｸUB" panose="020B0900000000000000" pitchFamily="50" charset="-128"/>
                        </a:rPr>
                        <a:t> </a:t>
                      </a:r>
                      <a:r>
                        <a:rPr kumimoji="1" lang="en-US" altLang="ja-JP" sz="1600" dirty="0" smtClean="0">
                          <a:solidFill>
                            <a:srgbClr val="00B050"/>
                          </a:solidFill>
                          <a:latin typeface="HGP創英角ｺﾞｼｯｸUB" panose="020B0900000000000000" pitchFamily="50" charset="-128"/>
                          <a:ea typeface="HGP創英角ｺﾞｼｯｸUB" panose="020B0900000000000000" pitchFamily="50" charset="-128"/>
                        </a:rPr>
                        <a:t>JDBC</a:t>
                      </a:r>
                    </a:p>
                    <a:p>
                      <a:pPr algn="l"/>
                      <a:r>
                        <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ORM</a:t>
                      </a:r>
                      <a:r>
                        <a:rPr kumimoji="1" lang="ja-JP" altLang="en-US"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rPr>
                        <a:t>ｲﾝﾃｸﾚｰｼｮﾝ</a:t>
                      </a:r>
                      <a:endParaRPr kumimoji="1" lang="en-US" altLang="ja-JP" sz="1600" dirty="0" smtClean="0">
                        <a:solidFill>
                          <a:schemeClr val="bg1">
                            <a:lumMod val="65000"/>
                          </a:schemeClr>
                        </a:solidFill>
                        <a:latin typeface="HGP創英角ｺﾞｼｯｸUB" panose="020B0900000000000000" pitchFamily="50" charset="-128"/>
                        <a:ea typeface="HGP創英角ｺﾞｼｯｸUB" panose="020B0900000000000000" pitchFamily="50" charset="-128"/>
                      </a:endParaRPr>
                    </a:p>
                  </a:txBody>
                  <a:tcPr anchor="ctr"/>
                </a:tc>
                <a:tc vMerge="1">
                  <a:txBody>
                    <a:bodyPr/>
                    <a:lstStyle/>
                    <a:p>
                      <a:pPr algn="l"/>
                      <a:endParaRPr kumimoji="1" lang="en-US" altLang="ja-JP" sz="2000" dirty="0" smtClean="0">
                        <a:latin typeface="HGP創英角ｺﾞｼｯｸUB" panose="020B0900000000000000" pitchFamily="50" charset="-128"/>
                        <a:ea typeface="HGP創英角ｺﾞｼｯｸUB" panose="020B0900000000000000" pitchFamily="50" charset="-128"/>
                      </a:endParaRPr>
                    </a:p>
                  </a:txBody>
                  <a:tcPr anchor="ctr"/>
                </a:tc>
              </a:tr>
            </a:tbl>
          </a:graphicData>
        </a:graphic>
      </p:graphicFrame>
      <p:sp>
        <p:nvSpPr>
          <p:cNvPr id="2" name="角丸四角形 1"/>
          <p:cNvSpPr/>
          <p:nvPr/>
        </p:nvSpPr>
        <p:spPr bwMode="auto">
          <a:xfrm>
            <a:off x="1619672" y="3695706"/>
            <a:ext cx="1728192" cy="1584176"/>
          </a:xfrm>
          <a:prstGeom prst="roundRect">
            <a:avLst/>
          </a:prstGeom>
          <a:solidFill>
            <a:srgbClr val="FFFFCC"/>
          </a:solidFill>
          <a:ln>
            <a:solidFill>
              <a:srgbClr val="CC66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プレゼンテーション層</a:t>
            </a:r>
          </a:p>
        </p:txBody>
      </p:sp>
      <p:sp>
        <p:nvSpPr>
          <p:cNvPr id="7" name="角丸四角形 6"/>
          <p:cNvSpPr/>
          <p:nvPr/>
        </p:nvSpPr>
        <p:spPr bwMode="auto">
          <a:xfrm>
            <a:off x="3748285" y="3695706"/>
            <a:ext cx="1728192" cy="1584176"/>
          </a:xfrm>
          <a:prstGeom prst="roundRect">
            <a:avLst/>
          </a:prstGeom>
          <a:solidFill>
            <a:srgbClr val="FFFFCC"/>
          </a:solidFill>
          <a:ln>
            <a:solidFill>
              <a:srgbClr val="CC66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ビジネスロジック層</a:t>
            </a:r>
          </a:p>
        </p:txBody>
      </p:sp>
      <p:sp>
        <p:nvSpPr>
          <p:cNvPr id="8" name="角丸四角形 7"/>
          <p:cNvSpPr/>
          <p:nvPr/>
        </p:nvSpPr>
        <p:spPr bwMode="auto">
          <a:xfrm>
            <a:off x="5868144" y="3695706"/>
            <a:ext cx="1728192" cy="1584176"/>
          </a:xfrm>
          <a:prstGeom prst="roundRect">
            <a:avLst/>
          </a:prstGeom>
          <a:solidFill>
            <a:srgbClr val="FFFFCC"/>
          </a:solidFill>
          <a:ln>
            <a:solidFill>
              <a:srgbClr val="CC66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データアクセス</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層</a:t>
            </a:r>
            <a:endParaRPr kumimoji="1" lang="ja-JP" altLang="en-US" sz="12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3" name="正方形/長方形 2"/>
          <p:cNvSpPr/>
          <p:nvPr/>
        </p:nvSpPr>
        <p:spPr bwMode="auto">
          <a:xfrm>
            <a:off x="395536" y="4127754"/>
            <a:ext cx="792088" cy="720080"/>
          </a:xfrm>
          <a:prstGeom prst="rect">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ブラウザ</a:t>
            </a:r>
          </a:p>
        </p:txBody>
      </p:sp>
      <p:sp>
        <p:nvSpPr>
          <p:cNvPr id="9" name="フローチャート : 磁気ディスク 8"/>
          <p:cNvSpPr/>
          <p:nvPr/>
        </p:nvSpPr>
        <p:spPr bwMode="auto">
          <a:xfrm>
            <a:off x="8028384" y="4091750"/>
            <a:ext cx="648072" cy="792088"/>
          </a:xfrm>
          <a:prstGeom prst="flowChartMagneticDisk">
            <a:avLst/>
          </a:prstGeom>
          <a:solidFill>
            <a:schemeClr val="bg1">
              <a:lumMod val="85000"/>
            </a:schemeClr>
          </a:solidFill>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MS UI Gothic" pitchFamily="50" charset="-128"/>
              </a:rPr>
              <a:t>データベース</a:t>
            </a:r>
          </a:p>
        </p:txBody>
      </p:sp>
      <p:sp>
        <p:nvSpPr>
          <p:cNvPr id="11" name="正方形/長方形 10"/>
          <p:cNvSpPr/>
          <p:nvPr/>
        </p:nvSpPr>
        <p:spPr bwMode="auto">
          <a:xfrm>
            <a:off x="1869610" y="4127756"/>
            <a:ext cx="1228315" cy="420617"/>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Controller</a:t>
            </a:r>
            <a:endParaRPr kumimoji="1" lang="ja-JP" altLang="en-US"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12" name="正方形/長方形 11"/>
          <p:cNvSpPr/>
          <p:nvPr/>
        </p:nvSpPr>
        <p:spPr bwMode="auto">
          <a:xfrm>
            <a:off x="3998222" y="4127755"/>
            <a:ext cx="1228315" cy="420617"/>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Service</a:t>
            </a:r>
            <a:endParaRPr kumimoji="1" lang="ja-JP" altLang="en-US"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sp>
        <p:nvSpPr>
          <p:cNvPr id="13" name="正方形/長方形 12"/>
          <p:cNvSpPr/>
          <p:nvPr/>
        </p:nvSpPr>
        <p:spPr bwMode="auto">
          <a:xfrm>
            <a:off x="6118081" y="4127754"/>
            <a:ext cx="1228315" cy="420617"/>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Dao</a:t>
            </a:r>
            <a:endParaRPr kumimoji="1" lang="ja-JP" altLang="en-US"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cxnSp>
        <p:nvCxnSpPr>
          <p:cNvPr id="14" name="直線コネクタ 13"/>
          <p:cNvCxnSpPr>
            <a:stCxn id="3" idx="3"/>
            <a:endCxn id="2" idx="1"/>
          </p:cNvCxnSpPr>
          <p:nvPr/>
        </p:nvCxnSpPr>
        <p:spPr bwMode="auto">
          <a:xfrm>
            <a:off x="1187624" y="4487794"/>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直線コネクタ 16"/>
          <p:cNvCxnSpPr>
            <a:stCxn id="11" idx="3"/>
            <a:endCxn id="12" idx="1"/>
          </p:cNvCxnSpPr>
          <p:nvPr/>
        </p:nvCxnSpPr>
        <p:spPr bwMode="auto">
          <a:xfrm flipV="1">
            <a:off x="3097925" y="4338064"/>
            <a:ext cx="900297"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直線コネクタ 20"/>
          <p:cNvCxnSpPr>
            <a:stCxn id="8" idx="3"/>
            <a:endCxn id="9" idx="2"/>
          </p:cNvCxnSpPr>
          <p:nvPr/>
        </p:nvCxnSpPr>
        <p:spPr bwMode="auto">
          <a:xfrm>
            <a:off x="7596336" y="4487794"/>
            <a:ext cx="4320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直線コネクタ 26"/>
          <p:cNvCxnSpPr>
            <a:stCxn id="12" idx="3"/>
            <a:endCxn id="13" idx="1"/>
          </p:cNvCxnSpPr>
          <p:nvPr/>
        </p:nvCxnSpPr>
        <p:spPr bwMode="auto">
          <a:xfrm flipV="1">
            <a:off x="5226537" y="4338063"/>
            <a:ext cx="891544"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5" name="正方形/長方形 34"/>
          <p:cNvSpPr/>
          <p:nvPr/>
        </p:nvSpPr>
        <p:spPr bwMode="auto">
          <a:xfrm>
            <a:off x="4364728" y="4762530"/>
            <a:ext cx="861809" cy="373336"/>
          </a:xfrm>
          <a:prstGeom prst="rect">
            <a:avLst/>
          </a:prstGeom>
          <a:solidFill>
            <a:srgbClr val="99CCFF"/>
          </a:solidFill>
          <a:ln>
            <a:solidFill>
              <a:srgbClr val="0070C0"/>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rPr>
              <a:t>Domain</a:t>
            </a:r>
            <a:endParaRPr kumimoji="1" lang="ja-JP" altLang="en-US" sz="1400" b="0" i="0" u="none" strike="noStrike" cap="none" normalizeH="0" baseline="0" dirty="0" smtClean="0">
              <a:ln>
                <a:noFill/>
              </a:ln>
              <a:solidFill>
                <a:schemeClr val="tx1"/>
              </a:solidFill>
              <a:effectLst/>
              <a:latin typeface="HGP創英角ｺﾞｼｯｸUB" panose="020B0900000000000000" pitchFamily="50" charset="-128"/>
              <a:ea typeface="HGP創英角ｺﾞｼｯｸUB" panose="020B0900000000000000" pitchFamily="50" charset="-128"/>
            </a:endParaRPr>
          </a:p>
        </p:txBody>
      </p:sp>
      <p:cxnSp>
        <p:nvCxnSpPr>
          <p:cNvPr id="2056" name="直線矢印コネクタ 2055"/>
          <p:cNvCxnSpPr>
            <a:stCxn id="13" idx="2"/>
            <a:endCxn id="35" idx="3"/>
          </p:cNvCxnSpPr>
          <p:nvPr/>
        </p:nvCxnSpPr>
        <p:spPr bwMode="auto">
          <a:xfrm rot="5400000">
            <a:off x="5778975" y="3995933"/>
            <a:ext cx="400827" cy="1505702"/>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直線矢印コネクタ 2055"/>
          <p:cNvCxnSpPr>
            <a:stCxn id="11" idx="2"/>
            <a:endCxn id="35" idx="1"/>
          </p:cNvCxnSpPr>
          <p:nvPr/>
        </p:nvCxnSpPr>
        <p:spPr bwMode="auto">
          <a:xfrm rot="16200000" flipH="1">
            <a:off x="3223836" y="3808305"/>
            <a:ext cx="400825" cy="1880960"/>
          </a:xfrm>
          <a:prstGeom prst="bentConnector2">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直線矢印コネクタ 2055"/>
          <p:cNvCxnSpPr>
            <a:endCxn id="35" idx="0"/>
          </p:cNvCxnSpPr>
          <p:nvPr/>
        </p:nvCxnSpPr>
        <p:spPr bwMode="auto">
          <a:xfrm rot="16200000" flipH="1">
            <a:off x="4694269" y="4661166"/>
            <a:ext cx="202726" cy="1"/>
          </a:xfrm>
          <a:prstGeom prst="bentConnector3">
            <a:avLst>
              <a:gd name="adj1" fmla="val 50000"/>
            </a:avLst>
          </a:prstGeom>
          <a:ln>
            <a:solidFill>
              <a:schemeClr val="tx1"/>
            </a:solidFill>
            <a:prstDash val="dash"/>
            <a:headEnd type="none" w="med" len="med"/>
            <a:tailEnd type="arrow"/>
          </a:ln>
        </p:spPr>
        <p:style>
          <a:lnRef idx="1">
            <a:schemeClr val="dk1"/>
          </a:lnRef>
          <a:fillRef idx="0">
            <a:schemeClr val="dk1"/>
          </a:fillRef>
          <a:effectRef idx="0">
            <a:schemeClr val="dk1"/>
          </a:effectRef>
          <a:fontRef idx="minor">
            <a:schemeClr val="tx1"/>
          </a:fontRef>
        </p:style>
      </p:cxnSp>
      <p:sp>
        <p:nvSpPr>
          <p:cNvPr id="2067" name="テキスト ボックス 2066"/>
          <p:cNvSpPr txBox="1"/>
          <p:nvPr/>
        </p:nvSpPr>
        <p:spPr>
          <a:xfrm>
            <a:off x="5979388" y="4717029"/>
            <a:ext cx="608836" cy="246221"/>
          </a:xfrm>
          <a:prstGeom prst="rect">
            <a:avLst/>
          </a:prstGeom>
          <a:noFill/>
        </p:spPr>
        <p:txBody>
          <a:bodyPr wrap="square" rtlCol="0">
            <a:spAutoFit/>
          </a:bodyPr>
          <a:lstStyle/>
          <a:p>
            <a:r>
              <a:rPr kumimoji="1" lang="ja-JP" altLang="en-US" sz="1000" dirty="0" smtClean="0">
                <a:latin typeface="+mn-ea"/>
                <a:ea typeface="+mn-ea"/>
              </a:rPr>
              <a:t>生成</a:t>
            </a:r>
            <a:endParaRPr kumimoji="1" lang="ja-JP" altLang="en-US" sz="1000" dirty="0">
              <a:latin typeface="+mn-ea"/>
              <a:ea typeface="+mn-ea"/>
            </a:endParaRPr>
          </a:p>
        </p:txBody>
      </p:sp>
      <p:sp>
        <p:nvSpPr>
          <p:cNvPr id="55" name="テキスト ボックス 54"/>
          <p:cNvSpPr txBox="1"/>
          <p:nvPr/>
        </p:nvSpPr>
        <p:spPr>
          <a:xfrm>
            <a:off x="2699792" y="4687588"/>
            <a:ext cx="608836" cy="246221"/>
          </a:xfrm>
          <a:prstGeom prst="rect">
            <a:avLst/>
          </a:prstGeom>
          <a:noFill/>
        </p:spPr>
        <p:txBody>
          <a:bodyPr wrap="square" rtlCol="0">
            <a:spAutoFit/>
          </a:bodyPr>
          <a:lstStyle/>
          <a:p>
            <a:r>
              <a:rPr lang="ja-JP" altLang="en-US" sz="1000" dirty="0">
                <a:latin typeface="+mn-ea"/>
                <a:ea typeface="+mn-ea"/>
              </a:rPr>
              <a:t>利用</a:t>
            </a:r>
            <a:endParaRPr kumimoji="1" lang="ja-JP" altLang="en-US" sz="1000" dirty="0">
              <a:latin typeface="+mn-ea"/>
              <a:ea typeface="+mn-ea"/>
            </a:endParaRPr>
          </a:p>
        </p:txBody>
      </p:sp>
      <p:sp>
        <p:nvSpPr>
          <p:cNvPr id="56" name="テキスト ボックス 55"/>
          <p:cNvSpPr txBox="1"/>
          <p:nvPr/>
        </p:nvSpPr>
        <p:spPr>
          <a:xfrm>
            <a:off x="4845133" y="4548370"/>
            <a:ext cx="608836" cy="246221"/>
          </a:xfrm>
          <a:prstGeom prst="rect">
            <a:avLst/>
          </a:prstGeom>
          <a:noFill/>
        </p:spPr>
        <p:txBody>
          <a:bodyPr wrap="square" rtlCol="0">
            <a:spAutoFit/>
          </a:bodyPr>
          <a:lstStyle/>
          <a:p>
            <a:r>
              <a:rPr kumimoji="1" lang="ja-JP" altLang="en-US" sz="1000" dirty="0" smtClean="0">
                <a:latin typeface="+mn-ea"/>
                <a:ea typeface="+mn-ea"/>
              </a:rPr>
              <a:t>利用</a:t>
            </a:r>
            <a:endParaRPr kumimoji="1" lang="ja-JP" altLang="en-US" sz="1000" dirty="0">
              <a:latin typeface="+mn-ea"/>
              <a:ea typeface="+mn-ea"/>
            </a:endParaRPr>
          </a:p>
        </p:txBody>
      </p:sp>
      <p:sp>
        <p:nvSpPr>
          <p:cNvPr id="10" name="正方形/長方形 9"/>
          <p:cNvSpPr/>
          <p:nvPr/>
        </p:nvSpPr>
        <p:spPr bwMode="auto">
          <a:xfrm>
            <a:off x="1619672" y="5517232"/>
            <a:ext cx="1728192" cy="309358"/>
          </a:xfrm>
          <a:prstGeom prst="rect">
            <a:avLst/>
          </a:prstGeom>
          <a:solidFill>
            <a:srgbClr val="CCFFCC"/>
          </a:solidFill>
          <a:ln w="1270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MVC</a:t>
            </a:r>
            <a:endPar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28" name="正方形/長方形 27"/>
          <p:cNvSpPr/>
          <p:nvPr/>
        </p:nvSpPr>
        <p:spPr bwMode="auto">
          <a:xfrm>
            <a:off x="3748285" y="5402571"/>
            <a:ext cx="1705684" cy="546709"/>
          </a:xfrm>
          <a:prstGeom prst="rect">
            <a:avLst/>
          </a:prstGeom>
          <a:solidFill>
            <a:srgbClr val="CCFFCC"/>
          </a:solidFill>
          <a:ln w="1270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ﾊﾞﾘﾃﾞｰｼｮﾝ</a:t>
            </a:r>
            <a:endParaRPr lang="en-US" altLang="ja-JP" sz="1400" dirty="0">
              <a:latin typeface="HGP創英角ｺﾞｼｯｸUB" panose="020B0900000000000000" pitchFamily="50" charset="-128"/>
              <a:ea typeface="HGP創英角ｺﾞｼｯｸUB" panose="020B0900000000000000"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lang="ja-JP" altLang="en-US" sz="1400" dirty="0">
                <a:latin typeface="HGP創英角ｺﾞｼｯｸUB" panose="020B0900000000000000" pitchFamily="50" charset="-128"/>
                <a:ea typeface="HGP創英角ｺﾞｼｯｸUB" panose="020B0900000000000000" pitchFamily="50" charset="-128"/>
              </a:rPr>
              <a:t>ﾄﾗﾝｻﾞｸｼｮﾝ</a:t>
            </a:r>
            <a:endPar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30" name="正方形/長方形 29"/>
          <p:cNvSpPr/>
          <p:nvPr/>
        </p:nvSpPr>
        <p:spPr bwMode="auto">
          <a:xfrm>
            <a:off x="5868144" y="5517232"/>
            <a:ext cx="1728192" cy="309358"/>
          </a:xfrm>
          <a:prstGeom prst="rect">
            <a:avLst/>
          </a:prstGeom>
          <a:solidFill>
            <a:srgbClr val="CCFFCC"/>
          </a:solidFill>
          <a:ln w="1270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Spring</a:t>
            </a:r>
            <a:r>
              <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a:t>
            </a: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JDBC</a:t>
            </a:r>
            <a:endPar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bwMode="auto">
          <a:xfrm>
            <a:off x="1619671" y="6071970"/>
            <a:ext cx="5976665" cy="309358"/>
          </a:xfrm>
          <a:prstGeom prst="rect">
            <a:avLst/>
          </a:prstGeom>
          <a:solidFill>
            <a:srgbClr val="CCFFCC"/>
          </a:solidFill>
          <a:ln w="12700" cap="flat" cmpd="sng" algn="ctr">
            <a:solidFill>
              <a:srgbClr val="92D05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DI</a:t>
            </a:r>
            <a:r>
              <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 ／ </a:t>
            </a:r>
            <a:r>
              <a:rPr kumimoji="1" lang="en-US" altLang="ja-JP"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rPr>
              <a:t>AOP</a:t>
            </a:r>
            <a:endParaRPr kumimoji="1" lang="ja-JP" altLang="en-US" sz="1400" b="0" i="0" u="none" strike="noStrike" cap="none" normalizeH="0" baseline="0" dirty="0" smtClean="0">
              <a:ln>
                <a:noFill/>
              </a:ln>
              <a:effectLst/>
              <a:latin typeface="HGP創英角ｺﾞｼｯｸUB" panose="020B0900000000000000" pitchFamily="50" charset="-128"/>
              <a:ea typeface="HGP創英角ｺﾞｼｯｸUB" panose="020B0900000000000000" pitchFamily="50" charset="-128"/>
            </a:endParaRPr>
          </a:p>
        </p:txBody>
      </p:sp>
      <p:sp>
        <p:nvSpPr>
          <p:cNvPr id="15" name="テキスト ボックス 14"/>
          <p:cNvSpPr txBox="1"/>
          <p:nvPr/>
        </p:nvSpPr>
        <p:spPr>
          <a:xfrm>
            <a:off x="514392" y="5445224"/>
            <a:ext cx="1080120" cy="430887"/>
          </a:xfrm>
          <a:prstGeom prst="rect">
            <a:avLst/>
          </a:prstGeom>
          <a:noFill/>
        </p:spPr>
        <p:txBody>
          <a:bodyPr wrap="square" rtlCol="0">
            <a:spAutoFit/>
          </a:bodyPr>
          <a:lstStyle/>
          <a:p>
            <a:pPr algn="r"/>
            <a:r>
              <a:rPr kumimoji="1" lang="ja-JP" altLang="en-US" sz="1100" dirty="0" smtClean="0">
                <a:latin typeface="HGP創英角ｺﾞｼｯｸUB" panose="020B0900000000000000" pitchFamily="50" charset="-128"/>
                <a:ea typeface="HGP創英角ｺﾞｼｯｸUB" panose="020B0900000000000000" pitchFamily="50" charset="-128"/>
              </a:rPr>
              <a:t>本研修で主に学習する機能</a:t>
            </a:r>
            <a:endParaRPr kumimoji="1" lang="ja-JP" altLang="en-US" sz="11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9154519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59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設定ファイルによるＡＯＰ</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310232" y="1052736"/>
            <a:ext cx="847231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2400" kern="0" dirty="0" smtClean="0">
                <a:latin typeface="HGP創英角ｺﾞｼｯｸUB" pitchFamily="50" charset="-128"/>
                <a:ea typeface="HGP創英角ｺﾞｼｯｸUB" pitchFamily="50" charset="-128"/>
              </a:rPr>
              <a:t>Spring</a:t>
            </a:r>
            <a:r>
              <a:rPr lang="ja-JP" altLang="en-US" sz="2400" kern="0" dirty="0">
                <a:latin typeface="HGP創英角ｺﾞｼｯｸUB" pitchFamily="50" charset="-128"/>
                <a:ea typeface="HGP創英角ｺﾞｼｯｸUB" pitchFamily="50" charset="-128"/>
              </a:rPr>
              <a:t>設定</a:t>
            </a:r>
            <a:r>
              <a:rPr lang="ja-JP" altLang="en-US" sz="2400" kern="0" dirty="0" smtClean="0">
                <a:latin typeface="HGP創英角ｺﾞｼｯｸUB" pitchFamily="50" charset="-128"/>
                <a:ea typeface="HGP創英角ｺﾞｼｯｸUB" pitchFamily="50" charset="-128"/>
              </a:rPr>
              <a:t>ファイルで、ＡＯＰ設定する方法もある。</a:t>
            </a:r>
            <a:r>
              <a:rPr lang="en-US" altLang="ja-JP" sz="2400" kern="0" dirty="0" smtClean="0">
                <a:latin typeface="HGP創英角ｺﾞｼｯｸUB" pitchFamily="50" charset="-128"/>
                <a:ea typeface="HGP創英角ｺﾞｼｯｸUB" pitchFamily="50" charset="-128"/>
              </a:rPr>
              <a:t/>
            </a:r>
            <a:br>
              <a:rPr lang="en-US" altLang="ja-JP" sz="2400" kern="0" dirty="0" smtClean="0">
                <a:latin typeface="HGP創英角ｺﾞｼｯｸUB" pitchFamily="50" charset="-128"/>
                <a:ea typeface="HGP創英角ｺﾞｼｯｸUB" pitchFamily="50" charset="-128"/>
              </a:rPr>
            </a:br>
            <a:r>
              <a:rPr lang="ja-JP" altLang="en-US" sz="2400" kern="0" dirty="0">
                <a:latin typeface="HGP創英角ｺﾞｼｯｸUB" pitchFamily="50" charset="-128"/>
                <a:ea typeface="HGP創英角ｺﾞｼｯｸUB" pitchFamily="50" charset="-128"/>
              </a:rPr>
              <a:t>（ただし本研修で</a:t>
            </a:r>
            <a:r>
              <a:rPr lang="ja-JP" altLang="en-US" sz="2400" kern="0" dirty="0" smtClean="0">
                <a:latin typeface="HGP創英角ｺﾞｼｯｸUB" pitchFamily="50" charset="-128"/>
                <a:ea typeface="HGP創英角ｺﾞｼｯｸUB" pitchFamily="50" charset="-128"/>
              </a:rPr>
              <a:t>はここで紹介する程度）</a:t>
            </a:r>
            <a:endParaRPr lang="en-US" altLang="ja-JP" sz="24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24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この方法は、ＤＩと同様にＡＯＰを集中的に設計・管理できるメリットが有る。このため、比較的大規模なアプリケーションの場合に有効である。</a:t>
            </a:r>
            <a:endParaRPr lang="en-US" altLang="ja-JP" sz="2400" kern="0" dirty="0" smtClean="0">
              <a:latin typeface="HGP創英角ｺﾞｼｯｸUB" pitchFamily="50" charset="-128"/>
              <a:ea typeface="HGP創英角ｺﾞｼｯｸUB" pitchFamily="50" charset="-128"/>
            </a:endParaRPr>
          </a:p>
        </p:txBody>
      </p:sp>
      <p:sp>
        <p:nvSpPr>
          <p:cNvPr id="6" name="正方形/長方形 5"/>
          <p:cNvSpPr/>
          <p:nvPr/>
        </p:nvSpPr>
        <p:spPr bwMode="auto">
          <a:xfrm>
            <a:off x="1272379" y="5157192"/>
            <a:ext cx="7510164" cy="92427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US" altLang="ja-JP" sz="1800" dirty="0">
                <a:solidFill>
                  <a:schemeClr val="bg1"/>
                </a:solidFill>
                <a:latin typeface="HGP創英角ｺﾞｼｯｸUB" panose="020B0900000000000000" pitchFamily="50" charset="-128"/>
                <a:ea typeface="HGP創英角ｺﾞｼｯｸUB" panose="020B0900000000000000" pitchFamily="50" charset="-128"/>
              </a:rPr>
              <a:t>AOP</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の</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詳細</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は </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『Spring3</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入門</a:t>
            </a:r>
            <a:r>
              <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1800" dirty="0" smtClean="0">
                <a:solidFill>
                  <a:schemeClr val="bg1"/>
                </a:solidFill>
                <a:latin typeface="HGP創英角ｺﾞｼｯｸUB" panose="020B0900000000000000" pitchFamily="50" charset="-128"/>
                <a:ea typeface="HGP創英角ｺﾞｼｯｸUB" panose="020B0900000000000000" pitchFamily="50" charset="-128"/>
              </a:rPr>
              <a:t> 第３章 で理解を深めること</a:t>
            </a:r>
            <a:endParaRPr lang="en-US" altLang="ja-JP" sz="1800" dirty="0" smtClean="0">
              <a:solidFill>
                <a:schemeClr val="bg1"/>
              </a:solidFill>
              <a:latin typeface="HGP創英角ｺﾞｼｯｸUB" panose="020B0900000000000000" pitchFamily="50" charset="-128"/>
              <a:ea typeface="HGP創英角ｺﾞｼｯｸUB" panose="020B0900000000000000" pitchFamily="50" charset="-128"/>
            </a:endParaRPr>
          </a:p>
          <a:p>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Spring</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定義ファイルによる</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AOP</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については、第</a:t>
            </a:r>
            <a:r>
              <a:rPr lang="ja-JP" altLang="en-US" sz="1800" dirty="0">
                <a:solidFill>
                  <a:schemeClr val="bg1"/>
                </a:solidFill>
                <a:latin typeface="HGP創英角ｺﾞｼｯｸUB" panose="020B0900000000000000" pitchFamily="50" charset="-128"/>
                <a:ea typeface="HGP創英角ｺﾞｼｯｸUB" panose="020B0900000000000000" pitchFamily="50" charset="-128"/>
              </a:rPr>
              <a:t>３</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章 </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P97</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a:t>
            </a:r>
            <a:r>
              <a:rPr kumimoji="1" lang="en-US" altLang="ja-JP"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P99</a:t>
            </a:r>
            <a:r>
              <a:rPr kumimoji="1" lang="ja-JP" altLang="en-US" sz="18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 を参照のこと</a:t>
            </a:r>
          </a:p>
        </p:txBody>
      </p:sp>
    </p:spTree>
    <p:extLst>
      <p:ext uri="{BB962C8B-B14F-4D97-AF65-F5344CB8AC3E}">
        <p14:creationId xmlns:p14="http://schemas.microsoft.com/office/powerpoint/2010/main" val="42280862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60</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6000" dirty="0" smtClean="0">
                <a:solidFill>
                  <a:srgbClr val="FF7C80"/>
                </a:solidFill>
                <a:latin typeface="HGP創英角ｺﾞｼｯｸUB" panose="020B0900000000000000" pitchFamily="50" charset="-128"/>
                <a:ea typeface="HGP創英角ｺﾞｼｯｸUB" panose="020B0900000000000000" pitchFamily="50" charset="-128"/>
              </a:rPr>
              <a:t>Ｓｐｒｉｎｇを使用した</a:t>
            </a:r>
            <a:endParaRPr lang="en-US" altLang="ja-JP" sz="6000" dirty="0" smtClean="0">
              <a:solidFill>
                <a:srgbClr val="FF7C80"/>
              </a:solidFill>
              <a:latin typeface="HGP創英角ｺﾞｼｯｸUB" panose="020B0900000000000000" pitchFamily="50" charset="-128"/>
              <a:ea typeface="HGP創英角ｺﾞｼｯｸUB" panose="020B0900000000000000" pitchFamily="50" charset="-128"/>
            </a:endParaRPr>
          </a:p>
          <a:p>
            <a:pPr marL="0" indent="0" algn="ctr" eaLnBrk="1" hangingPunct="1">
              <a:buNone/>
            </a:pPr>
            <a:r>
              <a:rPr lang="ja-JP" altLang="en-US" sz="6000" dirty="0" smtClean="0">
                <a:solidFill>
                  <a:srgbClr val="FF7C80"/>
                </a:solidFill>
                <a:latin typeface="HGP創英角ｺﾞｼｯｸUB" panose="020B0900000000000000" pitchFamily="50" charset="-128"/>
                <a:ea typeface="HGP創英角ｺﾞｼｯｸUB" panose="020B0900000000000000" pitchFamily="50" charset="-128"/>
              </a:rPr>
              <a:t>プログラムのテスト</a:t>
            </a:r>
            <a:endParaRPr lang="en-US" altLang="ja-JP" sz="6000" dirty="0" smtClean="0">
              <a:solidFill>
                <a:srgbClr val="FF7C8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6712974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5288" y="980728"/>
            <a:ext cx="8353425"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ＪＵｎｉｔ</a:t>
            </a:r>
            <a:endParaRPr lang="en-US" altLang="ja-JP" sz="2400" kern="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kern="0" dirty="0" smtClean="0">
                <a:latin typeface="HGP創英角ｺﾞｼｯｸUB" pitchFamily="50" charset="-128"/>
                <a:ea typeface="HGP創英角ｺﾞｼｯｸUB" pitchFamily="50" charset="-128"/>
              </a:rPr>
              <a:t>Java</a:t>
            </a:r>
            <a:r>
              <a:rPr lang="ja-JP" altLang="en-US" sz="2000" kern="0" dirty="0" smtClean="0">
                <a:latin typeface="HGP創英角ｺﾞｼｯｸUB" pitchFamily="50" charset="-128"/>
                <a:ea typeface="HGP創英角ｺﾞｼｯｸUB" pitchFamily="50" charset="-128"/>
              </a:rPr>
              <a:t>によるテストフレームワーク</a:t>
            </a:r>
            <a:endParaRPr lang="en-US" altLang="ja-JP" sz="2000" kern="0" dirty="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Ｍｏｃｋｉｔｏ</a:t>
            </a:r>
            <a:endParaRPr lang="en-US" altLang="ja-JP" sz="2400" kern="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000" kern="0" dirty="0" smtClean="0">
                <a:latin typeface="HGP創英角ｺﾞｼｯｸUB" pitchFamily="50" charset="-128"/>
                <a:ea typeface="HGP創英角ｺﾞｼｯｸUB" pitchFamily="50" charset="-128"/>
              </a:rPr>
              <a:t>Java</a:t>
            </a:r>
            <a:r>
              <a:rPr lang="ja-JP" altLang="en-US" sz="2000" kern="0" dirty="0" smtClean="0">
                <a:latin typeface="HGP創英角ｺﾞｼｯｸUB" pitchFamily="50" charset="-128"/>
                <a:ea typeface="HGP創英角ｺﾞｼｯｸUB" pitchFamily="50" charset="-128"/>
              </a:rPr>
              <a:t>オブジェクトのモック</a:t>
            </a:r>
            <a:r>
              <a:rPr lang="ja-JP" altLang="en-US" sz="2000" kern="0" dirty="0">
                <a:latin typeface="HGP創英角ｺﾞｼｯｸUB" pitchFamily="50" charset="-128"/>
                <a:ea typeface="HGP創英角ｺﾞｼｯｸUB" pitchFamily="50" charset="-128"/>
              </a:rPr>
              <a:t>を作るときなどに</a:t>
            </a:r>
            <a:r>
              <a:rPr lang="ja-JP" altLang="en-US" sz="2000" kern="0" dirty="0" smtClean="0">
                <a:latin typeface="HGP創英角ｺﾞｼｯｸUB" pitchFamily="50" charset="-128"/>
                <a:ea typeface="HGP創英角ｺﾞｼｯｸUB" pitchFamily="50" charset="-128"/>
              </a:rPr>
              <a:t>使用するテスト用ライブラリ</a:t>
            </a:r>
            <a:endParaRPr lang="en-US" altLang="ja-JP" sz="2000" kern="0" dirty="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Ｓｐｒｉｎｇ テストランナ－</a:t>
            </a:r>
            <a:endParaRPr lang="en-US" altLang="ja-JP" sz="2400" kern="0" dirty="0">
              <a:latin typeface="HGP創英角ｺﾞｼｯｸUB" pitchFamily="50" charset="-128"/>
              <a:ea typeface="HGP創英角ｺﾞｼｯｸUB" pitchFamily="50" charset="-128"/>
            </a:endParaRPr>
          </a:p>
          <a:p>
            <a:pPr marL="857250" lvl="1" indent="-457200" eaLnBrk="1" hangingPunct="1">
              <a:buFont typeface="Wingdings" panose="05000000000000000000" pitchFamily="2" charset="2"/>
              <a:buChar char="Ø"/>
            </a:pPr>
            <a:r>
              <a:rPr lang="ja-JP" altLang="en-US" sz="2000" kern="0" dirty="0" smtClean="0">
                <a:latin typeface="HGP創英角ｺﾞｼｯｸUB" pitchFamily="50" charset="-128"/>
                <a:ea typeface="HGP創英角ｺﾞｼｯｸUB" pitchFamily="50" charset="-128"/>
              </a:rPr>
              <a:t>Ｊｕｎｉｔテストで、Ｓｐｒｉｎｇが提供するＤＩやＡＯＰを利用したコードを動かすためのテストランナー</a:t>
            </a:r>
            <a:endParaRPr lang="en-US" altLang="ja-JP" sz="2000" kern="0" dirty="0">
              <a:latin typeface="HGP創英角ｺﾞｼｯｸUB" pitchFamily="50" charset="-128"/>
              <a:ea typeface="HGP創英角ｺﾞｼｯｸUB" pitchFamily="50" charset="-128"/>
            </a:endParaRPr>
          </a:p>
          <a:p>
            <a:pPr marL="857250" lvl="1" indent="-457200" eaLnBrk="1" hangingPunct="1">
              <a:buFont typeface="Wingdings" panose="05000000000000000000" pitchFamily="2" charset="2"/>
              <a:buChar char="Ø"/>
            </a:pPr>
            <a:endParaRPr lang="en-US" altLang="ja-JP" sz="16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2400" kern="0" dirty="0" smtClean="0">
                <a:latin typeface="HGP創英角ｺﾞｼｯｸUB" pitchFamily="50" charset="-128"/>
                <a:ea typeface="HGP創英角ｺﾞｼｯｸUB" pitchFamily="50" charset="-128"/>
              </a:rPr>
              <a:t>Ｓｐｒｉｎｇ ＭＶＣ ＭｏｃｋＭＶＣ</a:t>
            </a:r>
            <a:endParaRPr lang="en-US" altLang="ja-JP" sz="2400" kern="0" dirty="0" smtClean="0">
              <a:latin typeface="HGP創英角ｺﾞｼｯｸUB" pitchFamily="50" charset="-128"/>
              <a:ea typeface="HGP創英角ｺﾞｼｯｸUB" pitchFamily="50" charset="-128"/>
            </a:endParaRPr>
          </a:p>
          <a:p>
            <a:pPr lvl="1" indent="-342900" eaLnBrk="1" hangingPunct="1">
              <a:buFont typeface="Wingdings" panose="05000000000000000000" pitchFamily="2" charset="2"/>
              <a:buChar char="Ø"/>
            </a:pPr>
            <a:r>
              <a:rPr lang="en-US" altLang="ja-JP" sz="2000" kern="0" dirty="0" smtClean="0">
                <a:latin typeface="HGP創英角ｺﾞｼｯｸUB" panose="020B0900000000000000" pitchFamily="50" charset="-128"/>
                <a:ea typeface="HGP創英角ｺﾞｼｯｸUB" panose="020B0900000000000000" pitchFamily="50" charset="-128"/>
              </a:rPr>
              <a:t>Spring</a:t>
            </a:r>
            <a:r>
              <a:rPr lang="ja-JP" altLang="en-US" sz="2000" kern="0" dirty="0" smtClean="0">
                <a:latin typeface="HGP創英角ｺﾞｼｯｸUB" panose="020B0900000000000000" pitchFamily="50" charset="-128"/>
                <a:ea typeface="HGP創英角ｺﾞｼｯｸUB" panose="020B0900000000000000" pitchFamily="50" charset="-128"/>
              </a:rPr>
              <a:t> </a:t>
            </a:r>
            <a:r>
              <a:rPr lang="en-US" altLang="ja-JP" sz="2000" kern="0" dirty="0" smtClean="0">
                <a:latin typeface="HGP創英角ｺﾞｼｯｸUB" panose="020B0900000000000000" pitchFamily="50" charset="-128"/>
                <a:ea typeface="HGP創英角ｺﾞｼｯｸUB" panose="020B0900000000000000" pitchFamily="50" charset="-128"/>
              </a:rPr>
              <a:t>MVC</a:t>
            </a:r>
            <a:r>
              <a:rPr lang="ja-JP" altLang="en-US" sz="2000" kern="0" dirty="0" smtClean="0">
                <a:latin typeface="HGP創英角ｺﾞｼｯｸUB" panose="020B0900000000000000" pitchFamily="50" charset="-128"/>
                <a:ea typeface="HGP創英角ｺﾞｼｯｸUB" panose="020B0900000000000000" pitchFamily="50" charset="-128"/>
              </a:rPr>
              <a:t>を使用したアプリケーションのテスト用フレームワーク。</a:t>
            </a:r>
            <a:r>
              <a:rPr lang="en-US" altLang="ja-JP" sz="2000" kern="0" dirty="0" smtClean="0">
                <a:latin typeface="HGP創英角ｺﾞｼｯｸUB" panose="020B0900000000000000" pitchFamily="50" charset="-128"/>
                <a:ea typeface="HGP創英角ｺﾞｼｯｸUB" panose="020B0900000000000000" pitchFamily="50" charset="-128"/>
              </a:rPr>
              <a:t>Web</a:t>
            </a:r>
            <a:r>
              <a:rPr lang="ja-JP" altLang="en-US" sz="2000" kern="0" dirty="0" smtClean="0">
                <a:latin typeface="HGP創英角ｺﾞｼｯｸUB" panose="020B0900000000000000" pitchFamily="50" charset="-128"/>
                <a:ea typeface="HGP創英角ｺﾞｼｯｸUB" panose="020B0900000000000000" pitchFamily="50" charset="-128"/>
              </a:rPr>
              <a:t>による各種リクエストを模倣し、レスポンス取得し評価することができる。</a:t>
            </a:r>
            <a:endParaRPr lang="en-US" altLang="ja-JP" kern="0" dirty="0" smtClean="0">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61</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使用するテストツール</a:t>
            </a:r>
            <a:endParaRPr lang="ja-JP" altLang="en-US" sz="36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4463831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62</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ＪＵｎｉｔの基本 </a:t>
            </a:r>
            <a:r>
              <a:rPr lang="en-US" altLang="ja-JP" sz="3600" dirty="0" smtClean="0">
                <a:latin typeface="HGP創英角ｺﾞｼｯｸUB" pitchFamily="50" charset="-128"/>
                <a:ea typeface="HGP創英角ｺﾞｼｯｸUB" pitchFamily="50" charset="-128"/>
              </a:rPr>
              <a:t>(1/2)</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310232" y="716608"/>
            <a:ext cx="8472311" cy="76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JUnit3</a:t>
            </a:r>
            <a:r>
              <a:rPr lang="ja-JP" altLang="en-US" sz="1800" kern="0" dirty="0" smtClean="0">
                <a:latin typeface="HGP創英角ｺﾞｼｯｸUB" pitchFamily="50" charset="-128"/>
                <a:ea typeface="HGP創英角ｺﾞｼｯｸUB" pitchFamily="50" charset="-128"/>
              </a:rPr>
              <a:t> と </a:t>
            </a:r>
            <a:r>
              <a:rPr lang="en-US" altLang="ja-JP" sz="1800" kern="0" dirty="0" smtClean="0">
                <a:latin typeface="HGP創英角ｺﾞｼｯｸUB" pitchFamily="50" charset="-128"/>
                <a:ea typeface="HGP創英角ｺﾞｼｯｸUB" pitchFamily="50" charset="-128"/>
              </a:rPr>
              <a:t>JUnit4</a:t>
            </a:r>
            <a:r>
              <a:rPr lang="ja-JP" altLang="en-US" sz="1800" kern="0" dirty="0" smtClean="0">
                <a:latin typeface="HGP創英角ｺﾞｼｯｸUB" pitchFamily="50" charset="-128"/>
                <a:ea typeface="HGP創英角ｺﾞｼｯｸUB" pitchFamily="50" charset="-128"/>
              </a:rPr>
              <a:t> でテストコードの書き方が大きく変わった。</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1800" kern="0" dirty="0" smtClean="0">
                <a:latin typeface="HGP創英角ｺﾞｼｯｸUB" pitchFamily="50" charset="-128"/>
                <a:ea typeface="HGP創英角ｺﾞｼｯｸUB" pitchFamily="50" charset="-128"/>
              </a:rPr>
              <a:t>以下は</a:t>
            </a:r>
            <a:r>
              <a:rPr lang="en-US" altLang="ja-JP" sz="1800" kern="0" dirty="0" smtClean="0">
                <a:latin typeface="HGP創英角ｺﾞｼｯｸUB" pitchFamily="50" charset="-128"/>
                <a:ea typeface="HGP創英角ｺﾞｼｯｸUB" pitchFamily="50" charset="-128"/>
              </a:rPr>
              <a:t>JUnit4</a:t>
            </a:r>
            <a:r>
              <a:rPr lang="ja-JP" altLang="en-US" sz="1800" kern="0" dirty="0" smtClean="0">
                <a:latin typeface="HGP創英角ｺﾞｼｯｸUB" pitchFamily="50" charset="-128"/>
                <a:ea typeface="HGP創英角ｺﾞｼｯｸUB" pitchFamily="50" charset="-128"/>
              </a:rPr>
              <a:t>のコーディング例</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800" kern="0" dirty="0" smtClean="0">
              <a:latin typeface="HGP創英角ｺﾞｼｯｸUB" pitchFamily="50" charset="-128"/>
              <a:ea typeface="HGP創英角ｺﾞｼｯｸUB" pitchFamily="50" charset="-128"/>
            </a:endParaRPr>
          </a:p>
        </p:txBody>
      </p:sp>
      <p:sp>
        <p:nvSpPr>
          <p:cNvPr id="12" name="正方形/長方形 11"/>
          <p:cNvSpPr/>
          <p:nvPr/>
        </p:nvSpPr>
        <p:spPr>
          <a:xfrm>
            <a:off x="251520" y="1484784"/>
            <a:ext cx="4232335" cy="5092360"/>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en-US" altLang="ja-JP" dirty="0">
                <a:solidFill>
                  <a:schemeClr val="tx1"/>
                </a:solidFill>
                <a:latin typeface="+mn-ea"/>
              </a:rPr>
              <a:t>package </a:t>
            </a:r>
            <a:r>
              <a:rPr lang="en-US" altLang="ja-JP" dirty="0" err="1">
                <a:solidFill>
                  <a:schemeClr val="tx1"/>
                </a:solidFill>
                <a:latin typeface="+mn-ea"/>
              </a:rPr>
              <a:t>jp.sample.bookmgr.domain</a:t>
            </a:r>
            <a:r>
              <a:rPr lang="en-US" altLang="ja-JP" dirty="0">
                <a:solidFill>
                  <a:schemeClr val="tx1"/>
                </a:solidFill>
                <a:latin typeface="+mn-ea"/>
              </a:rPr>
              <a:t>;</a:t>
            </a:r>
          </a:p>
          <a:p>
            <a:endParaRPr lang="en-US" altLang="ja-JP" dirty="0">
              <a:solidFill>
                <a:schemeClr val="tx1"/>
              </a:solidFill>
              <a:latin typeface="+mn-ea"/>
            </a:endParaRP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import static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org.junit.Assert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import static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org.hamcrest.CoreMatchers</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import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org.junit.Before</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import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org.junit.Test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dirty="0">
              <a:solidFill>
                <a:schemeClr val="tx1"/>
              </a:solidFill>
              <a:latin typeface="+mn-ea"/>
            </a:endParaRPr>
          </a:p>
          <a:p>
            <a:r>
              <a:rPr lang="en-US" altLang="ja-JP" dirty="0">
                <a:solidFill>
                  <a:schemeClr val="tx1"/>
                </a:solidFill>
                <a:latin typeface="+mn-ea"/>
              </a:rPr>
              <a:t>public class </a:t>
            </a:r>
            <a:r>
              <a:rPr lang="en-US" altLang="ja-JP" dirty="0" err="1">
                <a:solidFill>
                  <a:schemeClr val="tx1"/>
                </a:solidFill>
                <a:latin typeface="+mn-ea"/>
              </a:rPr>
              <a:t>BookTest</a:t>
            </a:r>
            <a:r>
              <a:rPr lang="en-US" altLang="ja-JP" dirty="0">
                <a:solidFill>
                  <a:schemeClr val="tx1"/>
                </a:solidFill>
                <a:latin typeface="+mn-ea"/>
              </a:rPr>
              <a:t> {</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Book </a:t>
            </a:r>
            <a:r>
              <a:rPr lang="en-US" altLang="ja-JP" dirty="0" err="1">
                <a:solidFill>
                  <a:schemeClr val="tx1"/>
                </a:solidFill>
                <a:latin typeface="+mn-ea"/>
              </a:rPr>
              <a:t>book</a:t>
            </a:r>
            <a:r>
              <a:rPr lang="en-US" altLang="ja-JP" dirty="0">
                <a:solidFill>
                  <a:schemeClr val="tx1"/>
                </a:solidFill>
                <a:latin typeface="+mn-ea"/>
              </a:rPr>
              <a:t>;</a:t>
            </a:r>
          </a:p>
          <a:p>
            <a:endParaRPr lang="en-US" altLang="ja-JP" dirty="0" smtClean="0">
              <a:solidFill>
                <a:schemeClr val="tx1"/>
              </a:solidFill>
              <a:latin typeface="+mn-ea"/>
            </a:endParaRPr>
          </a:p>
          <a:p>
            <a:r>
              <a:rPr lang="ja-JP" altLang="en-US" dirty="0">
                <a:solidFill>
                  <a:schemeClr val="tx1"/>
                </a:solidFill>
                <a:latin typeface="+mn-ea"/>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Before</a:t>
            </a: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setup() {</a:t>
            </a:r>
          </a:p>
          <a:p>
            <a:r>
              <a:rPr lang="ja-JP" altLang="en-US" dirty="0" smtClean="0">
                <a:solidFill>
                  <a:schemeClr val="tx1"/>
                </a:solidFill>
                <a:latin typeface="+mn-ea"/>
              </a:rPr>
              <a:t>    </a:t>
            </a:r>
            <a:r>
              <a:rPr lang="en-US" altLang="ja-JP" dirty="0" smtClean="0">
                <a:solidFill>
                  <a:schemeClr val="tx1"/>
                </a:solidFill>
                <a:latin typeface="+mn-ea"/>
              </a:rPr>
              <a:t>book </a:t>
            </a:r>
            <a:r>
              <a:rPr lang="en-US" altLang="ja-JP" dirty="0">
                <a:solidFill>
                  <a:schemeClr val="tx1"/>
                </a:solidFill>
                <a:latin typeface="+mn-ea"/>
              </a:rPr>
              <a:t>= new Book();</a:t>
            </a:r>
          </a:p>
          <a:p>
            <a:r>
              <a:rPr lang="ja-JP" altLang="en-US" dirty="0" smtClean="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@Test</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a:t>
            </a:r>
            <a:r>
              <a:rPr lang="en-US" altLang="ja-JP" dirty="0" err="1">
                <a:solidFill>
                  <a:schemeClr val="tx1"/>
                </a:solidFill>
                <a:latin typeface="+mn-ea"/>
              </a:rPr>
              <a:t>testIsbn</a:t>
            </a:r>
            <a:r>
              <a:rPr lang="en-US" altLang="ja-JP" dirty="0">
                <a:solidFill>
                  <a:schemeClr val="tx1"/>
                </a:solidFill>
                <a:latin typeface="+mn-ea"/>
              </a:rPr>
              <a:t>_</a:t>
            </a:r>
            <a:r>
              <a:rPr lang="ja-JP" altLang="en-US" dirty="0">
                <a:solidFill>
                  <a:schemeClr val="tx1"/>
                </a:solidFill>
                <a:latin typeface="+mn-ea"/>
              </a:rPr>
              <a:t>成功する</a:t>
            </a:r>
            <a:r>
              <a:rPr lang="en-US" altLang="ja-JP" dirty="0">
                <a:solidFill>
                  <a:schemeClr val="tx1"/>
                </a:solidFill>
                <a:latin typeface="+mn-ea"/>
              </a:rPr>
              <a:t>() {</a:t>
            </a:r>
          </a:p>
          <a:p>
            <a:r>
              <a:rPr lang="ja-JP" altLang="en-US" dirty="0" smtClean="0">
                <a:solidFill>
                  <a:schemeClr val="tx1"/>
                </a:solidFill>
                <a:latin typeface="+mn-ea"/>
              </a:rPr>
              <a:t>    </a:t>
            </a:r>
            <a:r>
              <a:rPr lang="en-US" altLang="ja-JP" dirty="0" err="1" smtClean="0">
                <a:solidFill>
                  <a:schemeClr val="tx1"/>
                </a:solidFill>
                <a:latin typeface="+mn-ea"/>
              </a:rPr>
              <a:t>book.setIsbn</a:t>
            </a:r>
            <a:r>
              <a:rPr lang="en-US" altLang="ja-JP" dirty="0">
                <a:solidFill>
                  <a:schemeClr val="tx1"/>
                </a:solidFill>
                <a:latin typeface="+mn-ea"/>
              </a:rPr>
              <a:t>("ISBN-1234567890");</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a:solidFill>
                  <a:schemeClr val="tx1"/>
                </a:solidFill>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notNullValue</a:t>
            </a:r>
            <a:r>
              <a:rPr lang="en-US" altLang="ja-JP" dirty="0">
                <a:solidFill>
                  <a:schemeClr val="tx1"/>
                </a:solidFill>
                <a:latin typeface="+mn-ea"/>
              </a:rPr>
              <a:t>());</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a:solidFill>
                  <a:schemeClr val="tx1"/>
                </a:solidFill>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instanceOf</a:t>
            </a:r>
            <a:r>
              <a:rPr lang="en-US" altLang="ja-JP" dirty="0">
                <a:solidFill>
                  <a:schemeClr val="tx1"/>
                </a:solidFill>
                <a:latin typeface="+mn-ea"/>
              </a:rPr>
              <a:t>(</a:t>
            </a:r>
            <a:r>
              <a:rPr lang="en-US" altLang="ja-JP" dirty="0" err="1">
                <a:solidFill>
                  <a:schemeClr val="tx1"/>
                </a:solidFill>
                <a:latin typeface="+mn-ea"/>
              </a:rPr>
              <a:t>String.class</a:t>
            </a:r>
            <a:r>
              <a:rPr lang="en-US" altLang="ja-JP" dirty="0">
                <a:solidFill>
                  <a:schemeClr val="tx1"/>
                </a:solidFill>
                <a:latin typeface="+mn-ea"/>
              </a:rPr>
              <a:t>));</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a:solidFill>
                  <a:schemeClr val="tx1"/>
                </a:solidFill>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isA</a:t>
            </a:r>
            <a:r>
              <a:rPr lang="en-US" altLang="ja-JP" dirty="0">
                <a:solidFill>
                  <a:schemeClr val="tx1"/>
                </a:solidFill>
                <a:latin typeface="+mn-ea"/>
              </a:rPr>
              <a:t>(</a:t>
            </a:r>
            <a:r>
              <a:rPr lang="en-US" altLang="ja-JP" dirty="0" err="1">
                <a:solidFill>
                  <a:schemeClr val="tx1"/>
                </a:solidFill>
                <a:latin typeface="+mn-ea"/>
              </a:rPr>
              <a:t>String.class</a:t>
            </a:r>
            <a:r>
              <a:rPr lang="en-US" altLang="ja-JP" dirty="0" smtClean="0">
                <a:solidFill>
                  <a:schemeClr val="tx1"/>
                </a:solidFill>
                <a:latin typeface="+mn-ea"/>
              </a:rPr>
              <a:t>)); </a:t>
            </a:r>
            <a:endParaRPr lang="en-US" altLang="ja-JP" dirty="0">
              <a:solidFill>
                <a:schemeClr val="tx1"/>
              </a:solidFill>
              <a:latin typeface="+mn-ea"/>
            </a:endParaRP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a:solidFill>
                  <a:schemeClr val="tx1"/>
                </a:solidFill>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is</a:t>
            </a:r>
            <a:r>
              <a:rPr lang="en-US" altLang="ja-JP" dirty="0">
                <a:solidFill>
                  <a:schemeClr val="tx1"/>
                </a:solidFill>
                <a:latin typeface="+mn-ea"/>
              </a:rPr>
              <a:t>("ISBN-1234567890"));</a:t>
            </a:r>
          </a:p>
          <a:p>
            <a:r>
              <a:rPr lang="en-US" altLang="ja-JP" dirty="0" smtClean="0">
                <a:solidFill>
                  <a:schemeClr val="tx1"/>
                </a:solidFill>
                <a:latin typeface="+mn-ea"/>
              </a:rPr>
              <a:t>}</a:t>
            </a:r>
          </a:p>
          <a:p>
            <a:endParaRPr lang="en-US" altLang="ja-JP" dirty="0" smtClean="0">
              <a:solidFill>
                <a:schemeClr val="tx1"/>
              </a:solidFill>
              <a:latin typeface="+mn-ea"/>
            </a:endParaRPr>
          </a:p>
          <a:p>
            <a:pPr algn="ctr"/>
            <a:r>
              <a:rPr lang="ja-JP" altLang="en-US" sz="1800" dirty="0" smtClean="0">
                <a:solidFill>
                  <a:srgbClr val="00B050"/>
                </a:solidFill>
                <a:latin typeface="HGP創英角ｺﾞｼｯｸUB" panose="020B0900000000000000" pitchFamily="50" charset="-128"/>
                <a:ea typeface="HGP創英角ｺﾞｼｯｸUB" panose="020B0900000000000000" pitchFamily="50" charset="-128"/>
              </a:rPr>
              <a:t>続く →</a:t>
            </a:r>
            <a:endParaRPr lang="en-US" altLang="ja-JP" sz="1800" dirty="0">
              <a:solidFill>
                <a:srgbClr val="00B050"/>
              </a:solidFill>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4546388" y="1484784"/>
            <a:ext cx="4317640" cy="489334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dirty="0">
                <a:solidFill>
                  <a:schemeClr val="tx1"/>
                </a:solidFill>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Test</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a:solidFill>
                  <a:schemeClr val="tx1"/>
                </a:solidFill>
                <a:latin typeface="+mn-ea"/>
              </a:rPr>
              <a:t>  </a:t>
            </a:r>
            <a:r>
              <a:rPr lang="en-US" altLang="ja-JP" dirty="0">
                <a:solidFill>
                  <a:schemeClr val="tx1"/>
                </a:solidFill>
                <a:latin typeface="+mn-ea"/>
              </a:rPr>
              <a:t>public void </a:t>
            </a:r>
            <a:r>
              <a:rPr lang="en-US" altLang="ja-JP" dirty="0" err="1">
                <a:solidFill>
                  <a:schemeClr val="tx1"/>
                </a:solidFill>
                <a:latin typeface="+mn-ea"/>
              </a:rPr>
              <a:t>testIsbn</a:t>
            </a:r>
            <a:r>
              <a:rPr lang="en-US" altLang="ja-JP" dirty="0">
                <a:solidFill>
                  <a:schemeClr val="tx1"/>
                </a:solidFill>
                <a:latin typeface="+mn-ea"/>
              </a:rPr>
              <a:t>_</a:t>
            </a:r>
            <a:r>
              <a:rPr lang="ja-JP" altLang="en-US" dirty="0">
                <a:solidFill>
                  <a:schemeClr val="tx1"/>
                </a:solidFill>
                <a:latin typeface="+mn-ea"/>
              </a:rPr>
              <a:t>失敗する１</a:t>
            </a:r>
            <a:r>
              <a:rPr lang="en-US" altLang="ja-JP" dirty="0">
                <a:solidFill>
                  <a:schemeClr val="tx1"/>
                </a:solidFill>
                <a:latin typeface="+mn-ea"/>
              </a:rPr>
              <a:t>() {</a:t>
            </a:r>
          </a:p>
          <a:p>
            <a:r>
              <a:rPr lang="ja-JP" altLang="en-US" dirty="0">
                <a:solidFill>
                  <a:schemeClr val="tx1"/>
                </a:solidFill>
                <a:latin typeface="+mn-ea"/>
              </a:rPr>
              <a:t>    </a:t>
            </a:r>
            <a:r>
              <a:rPr lang="en-US" altLang="ja-JP" dirty="0" err="1">
                <a:solidFill>
                  <a:schemeClr val="tx1"/>
                </a:solidFill>
                <a:latin typeface="+mn-ea"/>
              </a:rPr>
              <a:t>book.setIsbn</a:t>
            </a:r>
            <a:r>
              <a:rPr lang="en-US" altLang="ja-JP" dirty="0">
                <a:solidFill>
                  <a:schemeClr val="tx1"/>
                </a:solidFill>
                <a:latin typeface="+mn-ea"/>
              </a:rPr>
              <a:t>("ISBN-1234567890");</a:t>
            </a:r>
          </a:p>
          <a:p>
            <a:r>
              <a:rPr lang="ja-JP" altLang="en-US" dirty="0">
                <a:solidFill>
                  <a:schemeClr val="tx1"/>
                </a:solidFill>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a:solidFill>
                  <a:schemeClr val="tx1"/>
                </a:solidFill>
                <a:latin typeface="+mn-ea"/>
              </a:rPr>
              <a:t>(</a:t>
            </a:r>
            <a:r>
              <a:rPr lang="en-US" altLang="ja-JP" dirty="0" err="1">
                <a:solidFill>
                  <a:schemeClr val="tx1"/>
                </a:solidFill>
                <a:latin typeface="+mn-ea"/>
              </a:rPr>
              <a:t>book.getIsbn</a:t>
            </a:r>
            <a:r>
              <a:rPr lang="en-US" altLang="ja-JP" dirty="0">
                <a:solidFill>
                  <a:schemeClr val="tx1"/>
                </a:solidFill>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nullValue</a:t>
            </a:r>
            <a:r>
              <a:rPr lang="en-US" altLang="ja-JP" dirty="0">
                <a:solidFill>
                  <a:schemeClr val="tx1"/>
                </a:solidFill>
                <a:latin typeface="+mn-ea"/>
              </a:rPr>
              <a:t>());</a:t>
            </a:r>
          </a:p>
          <a:p>
            <a:r>
              <a:rPr lang="ja-JP" altLang="en-US" dirty="0">
                <a:solidFill>
                  <a:schemeClr val="tx1"/>
                </a:solidFill>
                <a:latin typeface="+mn-ea"/>
              </a:rPr>
              <a:t>  </a:t>
            </a:r>
            <a:r>
              <a:rPr lang="en-US" altLang="ja-JP" dirty="0" smtClean="0">
                <a:solidFill>
                  <a:schemeClr val="tx1"/>
                </a:solidFill>
                <a:latin typeface="+mn-ea"/>
              </a:rPr>
              <a:t>}</a:t>
            </a:r>
          </a:p>
          <a:p>
            <a:r>
              <a:rPr lang="ja-JP" altLang="en-US" dirty="0">
                <a:solidFill>
                  <a:schemeClr val="tx1"/>
                </a:solidFill>
                <a:latin typeface="+mn-ea"/>
              </a:rPr>
              <a:t> </a:t>
            </a:r>
            <a:r>
              <a:rPr lang="ja-JP" altLang="en-US"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@Test</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a:t>
            </a:r>
            <a:r>
              <a:rPr lang="en-US" altLang="ja-JP" dirty="0" err="1">
                <a:solidFill>
                  <a:schemeClr val="tx1"/>
                </a:solidFill>
                <a:latin typeface="+mn-ea"/>
              </a:rPr>
              <a:t>testIsbn</a:t>
            </a:r>
            <a:r>
              <a:rPr lang="en-US" altLang="ja-JP" dirty="0">
                <a:solidFill>
                  <a:schemeClr val="tx1"/>
                </a:solidFill>
                <a:latin typeface="+mn-ea"/>
              </a:rPr>
              <a:t>_</a:t>
            </a:r>
            <a:r>
              <a:rPr lang="ja-JP" altLang="en-US" dirty="0">
                <a:solidFill>
                  <a:schemeClr val="tx1"/>
                </a:solidFill>
                <a:latin typeface="+mn-ea"/>
              </a:rPr>
              <a:t>失敗する２</a:t>
            </a:r>
            <a:r>
              <a:rPr lang="en-US" altLang="ja-JP" dirty="0">
                <a:solidFill>
                  <a:schemeClr val="tx1"/>
                </a:solidFill>
                <a:latin typeface="+mn-ea"/>
              </a:rPr>
              <a:t>() {</a:t>
            </a:r>
          </a:p>
          <a:p>
            <a:r>
              <a:rPr lang="ja-JP" altLang="en-US" dirty="0" smtClean="0">
                <a:solidFill>
                  <a:schemeClr val="tx1"/>
                </a:solidFill>
                <a:latin typeface="+mn-ea"/>
              </a:rPr>
              <a:t>    </a:t>
            </a:r>
            <a:r>
              <a:rPr lang="en-US" altLang="ja-JP" dirty="0" err="1" smtClean="0">
                <a:solidFill>
                  <a:schemeClr val="tx1"/>
                </a:solidFill>
                <a:latin typeface="+mn-ea"/>
              </a:rPr>
              <a:t>book.setIsbn</a:t>
            </a:r>
            <a:r>
              <a:rPr lang="en-US" altLang="ja-JP" dirty="0">
                <a:solidFill>
                  <a:schemeClr val="tx1"/>
                </a:solidFill>
                <a:latin typeface="+mn-ea"/>
              </a:rPr>
              <a:t>("ISBN-1234567890");</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a:solidFill>
                  <a:schemeClr val="tx1"/>
                </a:solidFill>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not</a:t>
            </a:r>
            <a:r>
              <a:rPr lang="en-US" altLang="ja-JP" dirty="0">
                <a:solidFill>
                  <a:schemeClr val="tx1"/>
                </a:solidFill>
                <a:latin typeface="+mn-ea"/>
              </a:rPr>
              <a:t>("ISBN-1234567890"));</a:t>
            </a:r>
          </a:p>
          <a:p>
            <a:r>
              <a:rPr lang="ja-JP" altLang="en-US" dirty="0" smtClean="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@Test</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a:t>
            </a:r>
            <a:r>
              <a:rPr lang="en-US" altLang="ja-JP" dirty="0" err="1">
                <a:solidFill>
                  <a:schemeClr val="tx1"/>
                </a:solidFill>
                <a:latin typeface="+mn-ea"/>
              </a:rPr>
              <a:t>testIsbn</a:t>
            </a:r>
            <a:r>
              <a:rPr lang="en-US" altLang="ja-JP" dirty="0">
                <a:solidFill>
                  <a:schemeClr val="tx1"/>
                </a:solidFill>
                <a:latin typeface="+mn-ea"/>
              </a:rPr>
              <a:t>_</a:t>
            </a:r>
            <a:r>
              <a:rPr lang="ja-JP" altLang="en-US" dirty="0">
                <a:solidFill>
                  <a:schemeClr val="tx1"/>
                </a:solidFill>
                <a:latin typeface="+mn-ea"/>
              </a:rPr>
              <a:t>失敗する３</a:t>
            </a:r>
            <a:r>
              <a:rPr lang="en-US" altLang="ja-JP" dirty="0">
                <a:solidFill>
                  <a:schemeClr val="tx1"/>
                </a:solidFill>
                <a:latin typeface="+mn-ea"/>
              </a:rPr>
              <a:t>() {</a:t>
            </a:r>
          </a:p>
          <a:p>
            <a:r>
              <a:rPr lang="ja-JP" altLang="en-US" dirty="0" smtClean="0">
                <a:solidFill>
                  <a:schemeClr val="tx1"/>
                </a:solidFill>
                <a:latin typeface="+mn-ea"/>
              </a:rPr>
              <a:t>    </a:t>
            </a:r>
            <a:r>
              <a:rPr lang="en-US" altLang="ja-JP" dirty="0" err="1" smtClean="0">
                <a:solidFill>
                  <a:schemeClr val="tx1"/>
                </a:solidFill>
                <a:latin typeface="+mn-ea"/>
              </a:rPr>
              <a:t>book.setIsbn</a:t>
            </a:r>
            <a:r>
              <a:rPr lang="en-US" altLang="ja-JP" dirty="0" smtClean="0">
                <a:solidFill>
                  <a:schemeClr val="tx1"/>
                </a:solidFill>
                <a:latin typeface="+mn-ea"/>
              </a:rPr>
              <a:t>(new </a:t>
            </a:r>
            <a:r>
              <a:rPr lang="en-US" altLang="ja-JP" dirty="0">
                <a:solidFill>
                  <a:schemeClr val="tx1"/>
                </a:solidFill>
                <a:latin typeface="+mn-ea"/>
              </a:rPr>
              <a:t>String("ISBN-1234567890"));</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solidFill>
                  <a:schemeClr val="tx1"/>
                </a:solidFill>
                <a:latin typeface="+mn-ea"/>
              </a:rPr>
              <a:t>(</a:t>
            </a:r>
            <a:r>
              <a:rPr lang="en-US" altLang="ja-JP" dirty="0" err="1" smtClean="0">
                <a:solidFill>
                  <a:schemeClr val="tx1"/>
                </a:solidFill>
                <a:latin typeface="+mn-ea"/>
              </a:rPr>
              <a:t>book.getIsbn</a:t>
            </a:r>
            <a:r>
              <a:rPr lang="en-US" altLang="ja-JP" dirty="0" smtClean="0">
                <a:solidFill>
                  <a:schemeClr val="tx1"/>
                </a:solidFill>
                <a:latin typeface="+mn-ea"/>
              </a:rPr>
              <a:t>(),</a:t>
            </a:r>
          </a:p>
          <a:p>
            <a:r>
              <a:rPr lang="ja-JP" altLang="en-US" dirty="0">
                <a:solidFill>
                  <a:schemeClr val="tx1"/>
                </a:solidFill>
                <a:latin typeface="+mn-ea"/>
              </a:rPr>
              <a:t> </a:t>
            </a:r>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sameInstance</a:t>
            </a:r>
            <a:r>
              <a:rPr lang="en-US" altLang="ja-JP" dirty="0" smtClean="0">
                <a:solidFill>
                  <a:schemeClr val="tx1"/>
                </a:solidFill>
                <a:latin typeface="+mn-ea"/>
              </a:rPr>
              <a:t>(new </a:t>
            </a:r>
            <a:r>
              <a:rPr lang="en-US" altLang="ja-JP" dirty="0">
                <a:solidFill>
                  <a:schemeClr val="tx1"/>
                </a:solidFill>
                <a:latin typeface="+mn-ea"/>
              </a:rPr>
              <a:t>String("ISBN-1234567890")));</a:t>
            </a:r>
          </a:p>
          <a:p>
            <a:r>
              <a:rPr lang="ja-JP" altLang="en-US" dirty="0" smtClean="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a:p>
            <a:r>
              <a:rPr lang="ja-JP" altLang="en-US" dirty="0" smtClean="0">
                <a:solidFill>
                  <a:schemeClr val="tx1"/>
                </a:solidFill>
                <a:latin typeface="+mn-ea"/>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Test(expected=</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Exception.class</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a:t>
            </a:r>
            <a:r>
              <a:rPr lang="en-US" altLang="ja-JP" dirty="0" err="1">
                <a:solidFill>
                  <a:schemeClr val="tx1"/>
                </a:solidFill>
                <a:latin typeface="+mn-ea"/>
              </a:rPr>
              <a:t>testIsbn</a:t>
            </a:r>
            <a:r>
              <a:rPr lang="en-US" altLang="ja-JP" dirty="0">
                <a:solidFill>
                  <a:schemeClr val="tx1"/>
                </a:solidFill>
                <a:latin typeface="+mn-ea"/>
              </a:rPr>
              <a:t>_</a:t>
            </a:r>
            <a:r>
              <a:rPr lang="ja-JP" altLang="en-US" dirty="0">
                <a:solidFill>
                  <a:schemeClr val="tx1"/>
                </a:solidFill>
                <a:latin typeface="+mn-ea"/>
              </a:rPr>
              <a:t>失敗する４</a:t>
            </a:r>
            <a:r>
              <a:rPr lang="en-US" altLang="ja-JP" dirty="0">
                <a:solidFill>
                  <a:schemeClr val="tx1"/>
                </a:solidFill>
                <a:latin typeface="+mn-ea"/>
              </a:rPr>
              <a:t>() {</a:t>
            </a:r>
          </a:p>
          <a:p>
            <a:r>
              <a:rPr lang="ja-JP" altLang="en-US" dirty="0" smtClean="0">
                <a:solidFill>
                  <a:schemeClr val="tx1"/>
                </a:solidFill>
                <a:latin typeface="+mn-ea"/>
              </a:rPr>
              <a:t>    </a:t>
            </a:r>
            <a:r>
              <a:rPr lang="en-US" altLang="ja-JP" dirty="0" err="1" smtClean="0">
                <a:solidFill>
                  <a:schemeClr val="tx1"/>
                </a:solidFill>
                <a:latin typeface="+mn-ea"/>
              </a:rPr>
              <a:t>book.setIsbn</a:t>
            </a:r>
            <a:r>
              <a:rPr lang="en-US" altLang="ja-JP" dirty="0">
                <a:solidFill>
                  <a:schemeClr val="tx1"/>
                </a:solidFill>
                <a:latin typeface="+mn-ea"/>
              </a:rPr>
              <a:t>("ISBN-1234567890");</a:t>
            </a:r>
          </a:p>
          <a:p>
            <a:r>
              <a:rPr lang="ja-JP" altLang="en-US" dirty="0" smtClean="0">
                <a:solidFill>
                  <a:schemeClr val="tx1"/>
                </a:solidFill>
                <a:latin typeface="+mn-ea"/>
              </a:rPr>
              <a:t>    </a:t>
            </a:r>
            <a:r>
              <a:rPr lang="en-US" altLang="ja-JP" dirty="0" err="1" smtClean="0">
                <a:solidFill>
                  <a:schemeClr val="tx1"/>
                </a:solidFill>
                <a:latin typeface="+mn-ea"/>
              </a:rPr>
              <a:t>book.getIsbn</a:t>
            </a:r>
            <a:r>
              <a:rPr lang="en-US" altLang="ja-JP" dirty="0">
                <a:solidFill>
                  <a:schemeClr val="tx1"/>
                </a:solidFill>
                <a:latin typeface="+mn-ea"/>
              </a:rPr>
              <a:t>();</a:t>
            </a:r>
          </a:p>
          <a:p>
            <a:r>
              <a:rPr lang="ja-JP" altLang="en-US" dirty="0" smtClean="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a:p>
            <a:r>
              <a:rPr lang="en-US" altLang="ja-JP" dirty="0">
                <a:solidFill>
                  <a:schemeClr val="tx1"/>
                </a:solidFill>
                <a:latin typeface="+mn-ea"/>
              </a:rPr>
              <a:t>}</a:t>
            </a:r>
          </a:p>
        </p:txBody>
      </p:sp>
      <p:sp>
        <p:nvSpPr>
          <p:cNvPr id="16" name="正方形/長方形 15"/>
          <p:cNvSpPr/>
          <p:nvPr/>
        </p:nvSpPr>
        <p:spPr>
          <a:xfrm>
            <a:off x="2262436" y="2680276"/>
            <a:ext cx="1981934" cy="5757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テストの前に呼ばれるメソッドを示すおまじない</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17" name="直線矢印コネクタ 16"/>
          <p:cNvCxnSpPr>
            <a:stCxn id="16" idx="1"/>
          </p:cNvCxnSpPr>
          <p:nvPr/>
        </p:nvCxnSpPr>
        <p:spPr bwMode="auto">
          <a:xfrm flipH="1">
            <a:off x="1043608" y="2968166"/>
            <a:ext cx="1218828" cy="676858"/>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4" name="正方形/長方形 23"/>
          <p:cNvSpPr/>
          <p:nvPr/>
        </p:nvSpPr>
        <p:spPr>
          <a:xfrm>
            <a:off x="2262436" y="3931456"/>
            <a:ext cx="1981934" cy="55946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テスト実行メソッドであることを示すおまじない</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25" name="直線矢印コネクタ 24"/>
          <p:cNvCxnSpPr>
            <a:stCxn id="24" idx="1"/>
          </p:cNvCxnSpPr>
          <p:nvPr/>
        </p:nvCxnSpPr>
        <p:spPr bwMode="auto">
          <a:xfrm flipH="1">
            <a:off x="899592" y="4211188"/>
            <a:ext cx="1362844" cy="36994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8" name="正方形/長方形 27"/>
          <p:cNvSpPr/>
          <p:nvPr/>
        </p:nvSpPr>
        <p:spPr>
          <a:xfrm>
            <a:off x="3563888" y="5806494"/>
            <a:ext cx="2664296" cy="64764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他に、</a:t>
            </a:r>
            <a:r>
              <a:rPr kumimoji="1" lang="en-US" altLang="ja-JP" sz="1400" dirty="0" smtClean="0">
                <a:latin typeface="HGP創英角ｺﾞｼｯｸUB" panose="020B0900000000000000" pitchFamily="50" charset="-128"/>
                <a:ea typeface="HGP創英角ｺﾞｼｯｸUB" panose="020B0900000000000000" pitchFamily="50" charset="-128"/>
              </a:rPr>
              <a:t>@</a:t>
            </a:r>
            <a:r>
              <a:rPr kumimoji="1" lang="en-US" altLang="ja-JP" sz="1400" dirty="0" err="1" smtClean="0">
                <a:latin typeface="HGP創英角ｺﾞｼｯｸUB" panose="020B0900000000000000" pitchFamily="50" charset="-128"/>
                <a:ea typeface="HGP創英角ｺﾞｼｯｸUB" panose="020B0900000000000000" pitchFamily="50" charset="-128"/>
              </a:rPr>
              <a:t>BeforeClass</a:t>
            </a:r>
            <a:r>
              <a:rPr kumimoji="1" lang="ja-JP" altLang="en-US" sz="1400" dirty="0" err="1" smtClean="0">
                <a:latin typeface="HGP創英角ｺﾞｼｯｸUB" panose="020B0900000000000000" pitchFamily="50" charset="-128"/>
                <a:ea typeface="HGP創英角ｺﾞｼｯｸUB" panose="020B0900000000000000" pitchFamily="50" charset="-128"/>
              </a:rPr>
              <a:t>、</a:t>
            </a:r>
            <a:r>
              <a:rPr kumimoji="1" lang="en-US" altLang="ja-JP" sz="1400" dirty="0" smtClean="0">
                <a:latin typeface="HGP創英角ｺﾞｼｯｸUB" panose="020B0900000000000000" pitchFamily="50" charset="-128"/>
                <a:ea typeface="HGP創英角ｺﾞｼｯｸUB" panose="020B0900000000000000" pitchFamily="50" charset="-128"/>
              </a:rPr>
              <a:t>@After</a:t>
            </a:r>
            <a:r>
              <a:rPr lang="ja-JP" altLang="en-US" sz="1400" dirty="0" err="1" smtClean="0">
                <a:latin typeface="HGP創英角ｺﾞｼｯｸUB" panose="020B0900000000000000" pitchFamily="50" charset="-128"/>
                <a:ea typeface="HGP創英角ｺﾞｼｯｸUB" panose="020B0900000000000000" pitchFamily="50" charset="-128"/>
              </a:rPr>
              <a:t>、</a:t>
            </a:r>
            <a:r>
              <a:rPr lang="en-US" altLang="ja-JP" sz="1400" dirty="0" smtClean="0">
                <a:latin typeface="HGP創英角ｺﾞｼｯｸUB" panose="020B0900000000000000" pitchFamily="50" charset="-128"/>
                <a:ea typeface="HGP創英角ｺﾞｼｯｸUB" panose="020B0900000000000000" pitchFamily="50" charset="-128"/>
              </a:rPr>
              <a:t>@</a:t>
            </a:r>
            <a:r>
              <a:rPr lang="en-US" altLang="ja-JP" sz="1400" dirty="0" err="1" smtClean="0">
                <a:latin typeface="HGP創英角ｺﾞｼｯｸUB" panose="020B0900000000000000" pitchFamily="50" charset="-128"/>
                <a:ea typeface="HGP創英角ｺﾞｼｯｸUB" panose="020B0900000000000000" pitchFamily="50" charset="-128"/>
              </a:rPr>
              <a:t>AfterClass</a:t>
            </a:r>
            <a:r>
              <a:rPr lang="ja-JP" altLang="en-US" sz="1400" dirty="0" smtClean="0">
                <a:latin typeface="HGP創英角ｺﾞｼｯｸUB" panose="020B0900000000000000" pitchFamily="50" charset="-128"/>
                <a:ea typeface="HGP創英角ｺﾞｼｯｸUB" panose="020B0900000000000000" pitchFamily="50" charset="-128"/>
              </a:rPr>
              <a:t> アノテーションもある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29" name="正方形/長方形 28"/>
          <p:cNvSpPr/>
          <p:nvPr/>
        </p:nvSpPr>
        <p:spPr>
          <a:xfrm>
            <a:off x="7082804" y="5157192"/>
            <a:ext cx="1699739" cy="5757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この例外が発生するはす！という指定</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30" name="直線矢印コネクタ 29"/>
          <p:cNvCxnSpPr>
            <a:stCxn id="29" idx="0"/>
          </p:cNvCxnSpPr>
          <p:nvPr/>
        </p:nvCxnSpPr>
        <p:spPr bwMode="auto">
          <a:xfrm flipH="1" flipV="1">
            <a:off x="7212594" y="4581128"/>
            <a:ext cx="720080" cy="57606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984567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63</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ＪＵｎｉｔの基本 </a:t>
            </a:r>
            <a:r>
              <a:rPr lang="en-US" altLang="ja-JP" sz="3600" dirty="0" smtClean="0">
                <a:latin typeface="HGP創英角ｺﾞｼｯｸUB" pitchFamily="50" charset="-128"/>
                <a:ea typeface="HGP創英角ｺﾞｼｯｸUB" pitchFamily="50" charset="-128"/>
              </a:rPr>
              <a:t>(2/2)</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310232" y="716608"/>
            <a:ext cx="8472311" cy="3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a:latin typeface="HGP創英角ｺﾞｼｯｸUB" pitchFamily="50" charset="-128"/>
                <a:ea typeface="HGP創英角ｺﾞｼｯｸUB" pitchFamily="50" charset="-128"/>
              </a:rPr>
              <a:t>JUnit4 </a:t>
            </a:r>
            <a:r>
              <a:rPr lang="ja-JP" altLang="en-US" sz="1800" kern="0" dirty="0" smtClean="0">
                <a:latin typeface="HGP創英角ｺﾞｼｯｸUB" pitchFamily="50" charset="-128"/>
                <a:ea typeface="HGP創英角ｺﾞｼｯｸUB" pitchFamily="50" charset="-128"/>
              </a:rPr>
              <a:t>では </a:t>
            </a:r>
            <a:r>
              <a:rPr lang="en-US" altLang="ja-JP" sz="1800" kern="0" dirty="0" err="1" smtClean="0">
                <a:latin typeface="HGP創英角ｺﾞｼｯｸUB" pitchFamily="50" charset="-128"/>
                <a:ea typeface="HGP創英角ｺﾞｼｯｸUB" pitchFamily="50" charset="-128"/>
              </a:rPr>
              <a:t>assertThat</a:t>
            </a:r>
            <a:r>
              <a:rPr lang="ja-JP" altLang="en-US" sz="1800" kern="0" dirty="0" smtClean="0">
                <a:latin typeface="HGP創英角ｺﾞｼｯｸUB" pitchFamily="50" charset="-128"/>
                <a:ea typeface="HGP創英角ｺﾞｼｯｸUB" pitchFamily="50" charset="-128"/>
              </a:rPr>
              <a:t> と </a:t>
            </a:r>
            <a:r>
              <a:rPr lang="en-US" altLang="ja-JP" sz="1800" kern="0" dirty="0" err="1" smtClean="0">
                <a:latin typeface="HGP創英角ｺﾞｼｯｸUB" pitchFamily="50" charset="-128"/>
                <a:ea typeface="HGP創英角ｺﾞｼｯｸUB" pitchFamily="50" charset="-128"/>
              </a:rPr>
              <a:t>CoreMatchers</a:t>
            </a:r>
            <a:r>
              <a:rPr lang="ja-JP" altLang="en-US" sz="1800" kern="0" dirty="0" smtClean="0">
                <a:latin typeface="HGP創英角ｺﾞｼｯｸUB" pitchFamily="50" charset="-128"/>
                <a:ea typeface="HGP創英角ｺﾞｼｯｸUB" pitchFamily="50" charset="-128"/>
              </a:rPr>
              <a:t> をセットで使用し様々な検証を行う</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800" kern="0" dirty="0" smtClean="0">
              <a:latin typeface="HGP創英角ｺﾞｼｯｸUB" pitchFamily="50" charset="-128"/>
              <a:ea typeface="HGP創英角ｺﾞｼｯｸUB" pitchFamily="50" charset="-128"/>
            </a:endParaRPr>
          </a:p>
        </p:txBody>
      </p:sp>
      <p:sp>
        <p:nvSpPr>
          <p:cNvPr id="12" name="正方形/長方形 11"/>
          <p:cNvSpPr/>
          <p:nvPr/>
        </p:nvSpPr>
        <p:spPr>
          <a:xfrm>
            <a:off x="310232" y="1206004"/>
            <a:ext cx="4685828" cy="5043760"/>
          </a:xfrm>
          <a:prstGeom prst="rect">
            <a:avLst/>
          </a:prstGeom>
          <a:solidFill>
            <a:srgbClr val="FFFFE1"/>
          </a:solidFill>
          <a:ln/>
        </p:spPr>
        <p:style>
          <a:lnRef idx="2">
            <a:schemeClr val="dk1"/>
          </a:lnRef>
          <a:fillRef idx="1">
            <a:schemeClr val="lt1"/>
          </a:fillRef>
          <a:effectRef idx="0">
            <a:schemeClr val="dk1"/>
          </a:effectRef>
          <a:fontRef idx="minor">
            <a:schemeClr val="dk1"/>
          </a:fontRef>
        </p:style>
        <p:txBody>
          <a:bodyPr rtlCol="0" anchor="ctr"/>
          <a:lstStyle/>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■等価であること</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(“Hello”, </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is</a:t>
            </a:r>
            <a:r>
              <a:rPr lang="en-US" altLang="ja-JP" sz="1400" dirty="0" smtClean="0">
                <a:solidFill>
                  <a:schemeClr val="tx1"/>
                </a:solidFill>
                <a:latin typeface="+mn-ea"/>
              </a:rPr>
              <a:t>(“Hello"));</a:t>
            </a:r>
          </a:p>
          <a:p>
            <a:endParaRPr lang="en-US" altLang="ja-JP" sz="1400" dirty="0" smtClean="0">
              <a:solidFill>
                <a:schemeClr val="tx1"/>
              </a:solidFill>
              <a:latin typeface="+mn-ea"/>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■等価</a:t>
            </a:r>
            <a:r>
              <a:rPr lang="ja-JP" altLang="en-US" sz="1400" dirty="0">
                <a:solidFill>
                  <a:schemeClr val="tx1"/>
                </a:solidFill>
                <a:latin typeface="HGP創英角ｺﾞｼｯｸUB" panose="020B0900000000000000" pitchFamily="50" charset="-128"/>
                <a:ea typeface="HGP創英角ｺﾞｼｯｸUB" panose="020B0900000000000000" pitchFamily="50" charset="-128"/>
              </a:rPr>
              <a:t>でないこと</a:t>
            </a:r>
            <a:endParaRPr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(true), </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not</a:t>
            </a:r>
            <a:r>
              <a:rPr lang="en-US" altLang="ja-JP" sz="1400" dirty="0" smtClean="0">
                <a:solidFill>
                  <a:schemeClr val="tx1"/>
                </a:solidFill>
                <a:latin typeface="+mn-ea"/>
              </a:rPr>
              <a:t>(false));</a:t>
            </a:r>
          </a:p>
          <a:p>
            <a:endParaRPr lang="en-US" altLang="ja-JP" sz="1400" dirty="0">
              <a:solidFill>
                <a:schemeClr val="tx1"/>
              </a:solidFill>
              <a:latin typeface="+mn-ea"/>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NULL</a:t>
            </a:r>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であること</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(null, </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nullValue</a:t>
            </a:r>
            <a:r>
              <a:rPr lang="en-US" altLang="ja-JP" sz="1400" dirty="0">
                <a:solidFill>
                  <a:schemeClr val="tx1"/>
                </a:solidFill>
                <a:latin typeface="+mn-ea"/>
              </a:rPr>
              <a:t>());</a:t>
            </a:r>
          </a:p>
          <a:p>
            <a:endPar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NULL</a:t>
            </a:r>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でないこと</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(new</a:t>
            </a:r>
            <a:r>
              <a:rPr lang="ja-JP" altLang="en-US" sz="1400" dirty="0" smtClean="0">
                <a:solidFill>
                  <a:schemeClr val="tx1"/>
                </a:solidFill>
                <a:latin typeface="+mn-ea"/>
              </a:rPr>
              <a:t> </a:t>
            </a:r>
            <a:r>
              <a:rPr lang="en-US" altLang="ja-JP" sz="1400" dirty="0" smtClean="0">
                <a:solidFill>
                  <a:schemeClr val="tx1"/>
                </a:solidFill>
                <a:latin typeface="+mn-ea"/>
              </a:rPr>
              <a:t>String(“Hello”), </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notNullValue</a:t>
            </a:r>
            <a:r>
              <a:rPr lang="en-US" altLang="ja-JP" sz="1400" dirty="0">
                <a:solidFill>
                  <a:schemeClr val="tx1"/>
                </a:solidFill>
                <a:latin typeface="+mn-ea"/>
              </a:rPr>
              <a:t>());</a:t>
            </a:r>
          </a:p>
          <a:p>
            <a:endParaRPr lang="en-US" altLang="ja-JP" sz="1400" dirty="0" smtClean="0">
              <a:solidFill>
                <a:schemeClr val="tx1"/>
              </a:solidFill>
              <a:latin typeface="+mn-ea"/>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■指定クラスのインスタンスであること</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a:t>
            </a:r>
            <a:r>
              <a:rPr lang="en-US" altLang="ja-JP" sz="1400" dirty="0">
                <a:solidFill>
                  <a:schemeClr val="tx1"/>
                </a:solidFill>
                <a:latin typeface="+mn-ea"/>
              </a:rPr>
              <a:t>new</a:t>
            </a:r>
            <a:r>
              <a:rPr lang="ja-JP" altLang="en-US" sz="1400" dirty="0">
                <a:solidFill>
                  <a:schemeClr val="tx1"/>
                </a:solidFill>
                <a:latin typeface="+mn-ea"/>
              </a:rPr>
              <a:t> </a:t>
            </a:r>
            <a:r>
              <a:rPr lang="en-US" altLang="ja-JP" sz="1400" dirty="0">
                <a:solidFill>
                  <a:schemeClr val="tx1"/>
                </a:solidFill>
                <a:latin typeface="+mn-ea"/>
              </a:rPr>
              <a:t>String(“Hello”)</a:t>
            </a:r>
            <a:r>
              <a:rPr lang="en-US" altLang="ja-JP" sz="1400" dirty="0" smtClean="0">
                <a:solidFill>
                  <a:schemeClr val="tx1"/>
                </a:solidFill>
                <a:latin typeface="+mn-ea"/>
              </a:rPr>
              <a:t>, </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instanceOf</a:t>
            </a:r>
            <a:r>
              <a:rPr lang="en-US" altLang="ja-JP" sz="1400" dirty="0">
                <a:solidFill>
                  <a:schemeClr val="tx1"/>
                </a:solidFill>
                <a:latin typeface="+mn-ea"/>
              </a:rPr>
              <a:t>(</a:t>
            </a:r>
            <a:r>
              <a:rPr lang="en-US" altLang="ja-JP" sz="1400" dirty="0" err="1">
                <a:solidFill>
                  <a:schemeClr val="tx1"/>
                </a:solidFill>
                <a:latin typeface="+mn-ea"/>
              </a:rPr>
              <a:t>String.class</a:t>
            </a:r>
            <a:r>
              <a:rPr lang="en-US" altLang="ja-JP" sz="1400" dirty="0" smtClean="0">
                <a:solidFill>
                  <a:schemeClr val="tx1"/>
                </a:solidFill>
                <a:latin typeface="+mn-ea"/>
              </a:rPr>
              <a:t>));</a:t>
            </a:r>
          </a:p>
          <a:p>
            <a:endParaRPr lang="en-US" altLang="ja-JP" sz="1400" dirty="0" smtClean="0">
              <a:solidFill>
                <a:schemeClr val="tx1"/>
              </a:solidFill>
              <a:latin typeface="+mn-ea"/>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a:t>
            </a:r>
            <a:r>
              <a:rPr lang="en-US" altLang="ja-JP" sz="1400" dirty="0" err="1" smtClean="0">
                <a:solidFill>
                  <a:schemeClr val="tx1"/>
                </a:solidFill>
                <a:latin typeface="HGP創英角ｺﾞｼｯｸUB" panose="020B0900000000000000" pitchFamily="50" charset="-128"/>
                <a:ea typeface="HGP創英角ｺﾞｼｯｸUB" panose="020B0900000000000000" pitchFamily="50" charset="-128"/>
              </a:rPr>
              <a:t>instanceOf</a:t>
            </a:r>
            <a:r>
              <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rPr>
              <a:t>()</a:t>
            </a:r>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と同じ</a:t>
            </a:r>
            <a:endParaRPr lang="en-US" altLang="ja-JP" sz="1400" dirty="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a:t>
            </a:r>
            <a:r>
              <a:rPr lang="en-US" altLang="ja-JP" sz="1400" dirty="0">
                <a:solidFill>
                  <a:schemeClr val="tx1"/>
                </a:solidFill>
                <a:latin typeface="+mn-ea"/>
              </a:rPr>
              <a:t>new</a:t>
            </a:r>
            <a:r>
              <a:rPr lang="ja-JP" altLang="en-US" sz="1400" dirty="0">
                <a:solidFill>
                  <a:schemeClr val="tx1"/>
                </a:solidFill>
                <a:latin typeface="+mn-ea"/>
              </a:rPr>
              <a:t> </a:t>
            </a:r>
            <a:r>
              <a:rPr lang="en-US" altLang="ja-JP" sz="1400" dirty="0" smtClean="0">
                <a:solidFill>
                  <a:schemeClr val="tx1"/>
                </a:solidFill>
                <a:latin typeface="+mn-ea"/>
              </a:rPr>
              <a:t>Integer(123), </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isA</a:t>
            </a:r>
            <a:r>
              <a:rPr lang="en-US" altLang="ja-JP" sz="1400" dirty="0" smtClean="0">
                <a:solidFill>
                  <a:schemeClr val="tx1"/>
                </a:solidFill>
                <a:latin typeface="+mn-ea"/>
              </a:rPr>
              <a:t>(</a:t>
            </a:r>
            <a:r>
              <a:rPr lang="en-US" altLang="ja-JP" sz="1400" dirty="0" err="1" smtClean="0">
                <a:solidFill>
                  <a:schemeClr val="tx1"/>
                </a:solidFill>
                <a:latin typeface="+mn-ea"/>
              </a:rPr>
              <a:t>Integer.class</a:t>
            </a:r>
            <a:r>
              <a:rPr lang="en-US" altLang="ja-JP" sz="1400" dirty="0">
                <a:solidFill>
                  <a:schemeClr val="tx1"/>
                </a:solidFill>
                <a:latin typeface="+mn-ea"/>
              </a:rPr>
              <a:t>)); </a:t>
            </a:r>
          </a:p>
          <a:p>
            <a:endPar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sz="1400" dirty="0" smtClean="0">
                <a:solidFill>
                  <a:schemeClr val="tx1"/>
                </a:solidFill>
                <a:latin typeface="HGP創英角ｺﾞｼｯｸUB" panose="020B0900000000000000" pitchFamily="50" charset="-128"/>
                <a:ea typeface="HGP創英角ｺﾞｼｯｸUB" panose="020B0900000000000000" pitchFamily="50" charset="-128"/>
              </a:rPr>
              <a:t>■同一インスタンスであること</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String</a:t>
            </a:r>
            <a:r>
              <a:rPr lang="ja-JP" altLang="en-US" sz="14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hello</a:t>
            </a:r>
            <a:r>
              <a:rPr lang="ja-JP" altLang="en-US" sz="14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ja-JP" altLang="en-US" sz="1400"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400" dirty="0">
                <a:solidFill>
                  <a:schemeClr val="tx1"/>
                </a:solidFill>
                <a:latin typeface="+mn-ea"/>
              </a:rPr>
              <a:t>new</a:t>
            </a:r>
            <a:r>
              <a:rPr lang="ja-JP" altLang="en-US" sz="1400" dirty="0">
                <a:solidFill>
                  <a:schemeClr val="tx1"/>
                </a:solidFill>
                <a:latin typeface="+mn-ea"/>
              </a:rPr>
              <a:t> </a:t>
            </a:r>
            <a:r>
              <a:rPr lang="en-US" altLang="ja-JP" sz="1400" dirty="0">
                <a:solidFill>
                  <a:schemeClr val="tx1"/>
                </a:solidFill>
                <a:latin typeface="+mn-ea"/>
              </a:rPr>
              <a:t>String(“Hello</a:t>
            </a:r>
            <a:r>
              <a:rPr lang="en-US" altLang="ja-JP" sz="1400" dirty="0" smtClean="0">
                <a:solidFill>
                  <a:schemeClr val="tx1"/>
                </a:solidFill>
                <a:latin typeface="+mn-ea"/>
              </a:rPr>
              <a:t>”);</a:t>
            </a:r>
            <a:endParaRPr lang="en-US" altLang="ja-JP" sz="14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sz="1400" dirty="0" smtClean="0">
                <a:solidFill>
                  <a:schemeClr val="tx1"/>
                </a:solidFill>
                <a:latin typeface="+mn-ea"/>
              </a:rPr>
              <a:t>(hello,</a:t>
            </a:r>
            <a:r>
              <a:rPr lang="ja-JP" altLang="en-US" sz="1400" dirty="0" smtClean="0">
                <a:solidFill>
                  <a:schemeClr val="tx1"/>
                </a:solidFill>
                <a:latin typeface="+mn-ea"/>
              </a:rPr>
              <a:t> </a:t>
            </a:r>
            <a:r>
              <a:rPr lang="en-US" altLang="ja-JP" sz="1400" dirty="0" err="1" smtClean="0">
                <a:solidFill>
                  <a:srgbClr val="C00000"/>
                </a:solidFill>
                <a:latin typeface="HGP創英角ｺﾞｼｯｸUB" panose="020B0900000000000000" pitchFamily="50" charset="-128"/>
                <a:ea typeface="HGP創英角ｺﾞｼｯｸUB" panose="020B0900000000000000" pitchFamily="50" charset="-128"/>
              </a:rPr>
              <a:t>sameInstance</a:t>
            </a:r>
            <a:r>
              <a:rPr lang="en-US" altLang="ja-JP" sz="1400" dirty="0" smtClean="0">
                <a:solidFill>
                  <a:schemeClr val="tx1"/>
                </a:solidFill>
                <a:latin typeface="+mn-ea"/>
              </a:rPr>
              <a:t>(hello));</a:t>
            </a:r>
            <a:endParaRPr lang="en-US" altLang="ja-JP" sz="1400" dirty="0">
              <a:solidFill>
                <a:schemeClr val="tx1"/>
              </a:solidFill>
              <a:latin typeface="+mn-ea"/>
            </a:endParaRPr>
          </a:p>
        </p:txBody>
      </p:sp>
      <p:sp>
        <p:nvSpPr>
          <p:cNvPr id="14" name="正方形/長方形 13"/>
          <p:cNvSpPr/>
          <p:nvPr/>
        </p:nvSpPr>
        <p:spPr>
          <a:xfrm>
            <a:off x="5263481" y="3727884"/>
            <a:ext cx="3490462" cy="2509428"/>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dirty="0">
                <a:solidFill>
                  <a:schemeClr val="tx1"/>
                </a:solidFill>
                <a:latin typeface="+mn-ea"/>
              </a:rPr>
              <a:t> </a:t>
            </a:r>
            <a:r>
              <a:rPr lang="ja-JP" altLang="en-US" dirty="0" smtClean="0">
                <a:solidFill>
                  <a:schemeClr val="tx1"/>
                </a:solidFill>
                <a:latin typeface="+mn-ea"/>
              </a:rPr>
              <a:t>ちなみに、</a:t>
            </a:r>
            <a:r>
              <a:rPr lang="en-US" altLang="ja-JP" dirty="0" smtClean="0">
                <a:solidFill>
                  <a:schemeClr val="tx1"/>
                </a:solidFill>
                <a:latin typeface="+mn-ea"/>
              </a:rPr>
              <a:t>JUnit3</a:t>
            </a:r>
            <a:r>
              <a:rPr lang="ja-JP" altLang="en-US" dirty="0" smtClean="0">
                <a:solidFill>
                  <a:schemeClr val="tx1"/>
                </a:solidFill>
                <a:latin typeface="+mn-ea"/>
              </a:rPr>
              <a:t> までは </a:t>
            </a:r>
            <a:r>
              <a:rPr lang="en-US" altLang="ja-JP" dirty="0" err="1" smtClean="0">
                <a:solidFill>
                  <a:schemeClr val="tx1"/>
                </a:solidFill>
                <a:latin typeface="+mn-ea"/>
              </a:rPr>
              <a:t>assertThat</a:t>
            </a:r>
            <a:r>
              <a:rPr lang="en-US" altLang="ja-JP" dirty="0" smtClean="0">
                <a:solidFill>
                  <a:schemeClr val="tx1"/>
                </a:solidFill>
                <a:latin typeface="+mn-ea"/>
              </a:rPr>
              <a:t>()</a:t>
            </a:r>
            <a:r>
              <a:rPr lang="ja-JP" altLang="en-US" dirty="0" smtClean="0">
                <a:solidFill>
                  <a:schemeClr val="tx1"/>
                </a:solidFill>
                <a:latin typeface="+mn-ea"/>
              </a:rPr>
              <a:t> がなかったので、以下の様な比較メソッドを使用していた。</a:t>
            </a:r>
            <a:endParaRPr lang="en-US" altLang="ja-JP" dirty="0" smtClean="0">
              <a:solidFill>
                <a:schemeClr val="tx1"/>
              </a:solidFill>
              <a:latin typeface="+mn-ea"/>
            </a:endParaRPr>
          </a:p>
          <a:p>
            <a:r>
              <a:rPr lang="ja-JP" altLang="en-US" dirty="0">
                <a:solidFill>
                  <a:schemeClr val="tx1"/>
                </a:solidFill>
                <a:latin typeface="+mn-ea"/>
              </a:rPr>
              <a:t>今</a:t>
            </a:r>
            <a:r>
              <a:rPr lang="ja-JP" altLang="en-US" dirty="0" smtClean="0">
                <a:solidFill>
                  <a:schemeClr val="tx1"/>
                </a:solidFill>
                <a:latin typeface="+mn-ea"/>
              </a:rPr>
              <a:t>でも使用できるが古い書き方。</a:t>
            </a:r>
            <a:endParaRPr lang="en-US" altLang="ja-JP" dirty="0" smtClean="0">
              <a:solidFill>
                <a:schemeClr val="tx1"/>
              </a:solidFill>
              <a:latin typeface="+mn-ea"/>
            </a:endParaRPr>
          </a:p>
          <a:p>
            <a:endParaRPr lang="en-US" altLang="ja-JP" dirty="0">
              <a:solidFill>
                <a:schemeClr val="tx1"/>
              </a:solidFill>
              <a:latin typeface="+mn-ea"/>
            </a:endParaRPr>
          </a:p>
          <a:p>
            <a:r>
              <a:rPr lang="en-US" altLang="ja-JP" dirty="0" err="1">
                <a:solidFill>
                  <a:schemeClr val="tx1"/>
                </a:solidFill>
                <a:latin typeface="+mn-ea"/>
              </a:rPr>
              <a:t>sertEquals</a:t>
            </a:r>
            <a:r>
              <a:rPr lang="en-US" altLang="ja-JP" dirty="0">
                <a:solidFill>
                  <a:schemeClr val="tx1"/>
                </a:solidFill>
                <a:latin typeface="+mn-ea"/>
              </a:rPr>
              <a:t>(smp1, smp2)</a:t>
            </a:r>
          </a:p>
          <a:p>
            <a:r>
              <a:rPr lang="en-US" altLang="ja-JP" dirty="0" err="1">
                <a:solidFill>
                  <a:schemeClr val="tx1"/>
                </a:solidFill>
                <a:latin typeface="+mn-ea"/>
              </a:rPr>
              <a:t>assertEquals</a:t>
            </a:r>
            <a:r>
              <a:rPr lang="en-US" altLang="ja-JP" dirty="0">
                <a:solidFill>
                  <a:schemeClr val="tx1"/>
                </a:solidFill>
                <a:latin typeface="+mn-ea"/>
              </a:rPr>
              <a:t>(</a:t>
            </a:r>
            <a:r>
              <a:rPr lang="en-US" altLang="ja-JP" dirty="0" err="1">
                <a:solidFill>
                  <a:schemeClr val="tx1"/>
                </a:solidFill>
                <a:latin typeface="+mn-ea"/>
              </a:rPr>
              <a:t>msg</a:t>
            </a:r>
            <a:r>
              <a:rPr lang="en-US" altLang="ja-JP" dirty="0">
                <a:solidFill>
                  <a:schemeClr val="tx1"/>
                </a:solidFill>
                <a:latin typeface="+mn-ea"/>
              </a:rPr>
              <a:t>, smp1, smp2)</a:t>
            </a:r>
          </a:p>
          <a:p>
            <a:r>
              <a:rPr lang="en-US" altLang="ja-JP" dirty="0" err="1">
                <a:solidFill>
                  <a:schemeClr val="tx1"/>
                </a:solidFill>
                <a:latin typeface="+mn-ea"/>
              </a:rPr>
              <a:t>assertTrue</a:t>
            </a:r>
            <a:r>
              <a:rPr lang="en-US" altLang="ja-JP" dirty="0">
                <a:solidFill>
                  <a:schemeClr val="tx1"/>
                </a:solidFill>
                <a:latin typeface="+mn-ea"/>
              </a:rPr>
              <a:t>(</a:t>
            </a:r>
            <a:r>
              <a:rPr lang="en-US" altLang="ja-JP" dirty="0" err="1">
                <a:solidFill>
                  <a:schemeClr val="tx1"/>
                </a:solidFill>
                <a:latin typeface="+mn-ea"/>
              </a:rPr>
              <a:t>boolean</a:t>
            </a:r>
            <a:r>
              <a:rPr lang="en-US" altLang="ja-JP" dirty="0">
                <a:solidFill>
                  <a:schemeClr val="tx1"/>
                </a:solidFill>
                <a:latin typeface="+mn-ea"/>
              </a:rPr>
              <a:t>)</a:t>
            </a:r>
          </a:p>
          <a:p>
            <a:r>
              <a:rPr lang="en-US" altLang="ja-JP" dirty="0" err="1" smtClean="0">
                <a:solidFill>
                  <a:schemeClr val="tx1"/>
                </a:solidFill>
                <a:latin typeface="+mn-ea"/>
              </a:rPr>
              <a:t>assertFalse</a:t>
            </a:r>
            <a:r>
              <a:rPr lang="en-US" altLang="ja-JP" dirty="0" smtClean="0">
                <a:solidFill>
                  <a:schemeClr val="tx1"/>
                </a:solidFill>
                <a:latin typeface="+mn-ea"/>
              </a:rPr>
              <a:t>(</a:t>
            </a:r>
            <a:r>
              <a:rPr lang="en-US" altLang="ja-JP" dirty="0" err="1" smtClean="0">
                <a:solidFill>
                  <a:schemeClr val="tx1"/>
                </a:solidFill>
                <a:latin typeface="+mn-ea"/>
              </a:rPr>
              <a:t>boolean</a:t>
            </a:r>
            <a:r>
              <a:rPr lang="en-US" altLang="ja-JP" dirty="0">
                <a:solidFill>
                  <a:schemeClr val="tx1"/>
                </a:solidFill>
                <a:latin typeface="+mn-ea"/>
              </a:rPr>
              <a:t>)</a:t>
            </a:r>
          </a:p>
          <a:p>
            <a:r>
              <a:rPr lang="en-US" altLang="ja-JP" dirty="0" err="1" smtClean="0">
                <a:solidFill>
                  <a:schemeClr val="tx1"/>
                </a:solidFill>
                <a:latin typeface="+mn-ea"/>
              </a:rPr>
              <a:t>assertNotNull</a:t>
            </a:r>
            <a:r>
              <a:rPr lang="en-US" altLang="ja-JP" dirty="0" smtClean="0">
                <a:solidFill>
                  <a:schemeClr val="tx1"/>
                </a:solidFill>
                <a:latin typeface="+mn-ea"/>
              </a:rPr>
              <a:t>(Object</a:t>
            </a:r>
            <a:r>
              <a:rPr lang="en-US" altLang="ja-JP" dirty="0">
                <a:solidFill>
                  <a:schemeClr val="tx1"/>
                </a:solidFill>
                <a:latin typeface="+mn-ea"/>
              </a:rPr>
              <a:t>)</a:t>
            </a:r>
          </a:p>
          <a:p>
            <a:r>
              <a:rPr lang="en-US" altLang="ja-JP" dirty="0" err="1" smtClean="0">
                <a:solidFill>
                  <a:schemeClr val="tx1"/>
                </a:solidFill>
                <a:latin typeface="+mn-ea"/>
              </a:rPr>
              <a:t>assertNull</a:t>
            </a:r>
            <a:r>
              <a:rPr lang="en-US" altLang="ja-JP" dirty="0" smtClean="0">
                <a:solidFill>
                  <a:schemeClr val="tx1"/>
                </a:solidFill>
                <a:latin typeface="+mn-ea"/>
              </a:rPr>
              <a:t>(Object</a:t>
            </a:r>
            <a:r>
              <a:rPr lang="en-US" altLang="ja-JP" dirty="0">
                <a:solidFill>
                  <a:schemeClr val="tx1"/>
                </a:solidFill>
                <a:latin typeface="+mn-ea"/>
              </a:rPr>
              <a:t>)</a:t>
            </a:r>
          </a:p>
          <a:p>
            <a:r>
              <a:rPr lang="en-US" altLang="ja-JP" dirty="0" err="1" smtClean="0">
                <a:solidFill>
                  <a:schemeClr val="tx1"/>
                </a:solidFill>
                <a:latin typeface="+mn-ea"/>
              </a:rPr>
              <a:t>assertSame</a:t>
            </a:r>
            <a:r>
              <a:rPr lang="en-US" altLang="ja-JP" dirty="0" smtClean="0">
                <a:solidFill>
                  <a:schemeClr val="tx1"/>
                </a:solidFill>
                <a:latin typeface="+mn-ea"/>
              </a:rPr>
              <a:t>(Object1</a:t>
            </a:r>
            <a:r>
              <a:rPr lang="en-US" altLang="ja-JP" dirty="0">
                <a:solidFill>
                  <a:schemeClr val="tx1"/>
                </a:solidFill>
                <a:latin typeface="+mn-ea"/>
              </a:rPr>
              <a:t>, Object2)</a:t>
            </a:r>
          </a:p>
          <a:p>
            <a:r>
              <a:rPr lang="en-US" altLang="ja-JP" dirty="0" err="1" smtClean="0">
                <a:solidFill>
                  <a:schemeClr val="tx1"/>
                </a:solidFill>
                <a:latin typeface="+mn-ea"/>
              </a:rPr>
              <a:t>assertNotSame</a:t>
            </a:r>
            <a:r>
              <a:rPr lang="en-US" altLang="ja-JP" dirty="0" smtClean="0">
                <a:solidFill>
                  <a:schemeClr val="tx1"/>
                </a:solidFill>
                <a:latin typeface="+mn-ea"/>
              </a:rPr>
              <a:t>(Object1</a:t>
            </a:r>
            <a:r>
              <a:rPr lang="en-US" altLang="ja-JP" dirty="0">
                <a:solidFill>
                  <a:schemeClr val="tx1"/>
                </a:solidFill>
                <a:latin typeface="+mn-ea"/>
              </a:rPr>
              <a:t>, Object2)</a:t>
            </a:r>
          </a:p>
          <a:p>
            <a:r>
              <a:rPr lang="en-US" altLang="ja-JP" dirty="0" smtClean="0">
                <a:solidFill>
                  <a:schemeClr val="tx1"/>
                </a:solidFill>
                <a:latin typeface="+mn-ea"/>
              </a:rPr>
              <a:t>fail</a:t>
            </a:r>
            <a:r>
              <a:rPr lang="en-US" altLang="ja-JP" dirty="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p:txBody>
      </p:sp>
      <p:sp>
        <p:nvSpPr>
          <p:cNvPr id="15" name="正方形/長方形 14"/>
          <p:cNvSpPr/>
          <p:nvPr/>
        </p:nvSpPr>
        <p:spPr>
          <a:xfrm>
            <a:off x="4214664" y="1340768"/>
            <a:ext cx="4567879" cy="201622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ja-JP" altLang="en-US" sz="1400" dirty="0" smtClean="0">
                <a:latin typeface="HGP創英角ｺﾞｼｯｸUB" panose="020B0900000000000000" pitchFamily="50" charset="-128"/>
                <a:ea typeface="HGP創英角ｺﾞｼｯｸUB" panose="020B0900000000000000" pitchFamily="50" charset="-128"/>
              </a:rPr>
              <a:t>左記の </a:t>
            </a:r>
            <a:r>
              <a:rPr lang="en-US" altLang="ja-JP" sz="1400" dirty="0" smtClean="0">
                <a:latin typeface="HGP創英角ｺﾞｼｯｸUB" panose="020B0900000000000000" pitchFamily="50" charset="-128"/>
                <a:ea typeface="HGP創英角ｺﾞｼｯｸUB" panose="020B0900000000000000" pitchFamily="50" charset="-128"/>
              </a:rPr>
              <a:t>Is</a:t>
            </a:r>
            <a:r>
              <a:rPr lang="ja-JP" altLang="en-US" sz="1400" dirty="0" smtClean="0">
                <a:latin typeface="HGP創英角ｺﾞｼｯｸUB" panose="020B0900000000000000" pitchFamily="50" charset="-128"/>
                <a:ea typeface="HGP創英角ｺﾞｼｯｸUB" panose="020B0900000000000000" pitchFamily="50" charset="-128"/>
              </a:rPr>
              <a:t> や </a:t>
            </a:r>
            <a:r>
              <a:rPr lang="en-US" altLang="ja-JP" sz="1400" dirty="0" smtClean="0">
                <a:latin typeface="HGP創英角ｺﾞｼｯｸUB" panose="020B0900000000000000" pitchFamily="50" charset="-128"/>
                <a:ea typeface="HGP創英角ｺﾞｼｯｸUB" panose="020B0900000000000000" pitchFamily="50" charset="-128"/>
              </a:rPr>
              <a:t>not</a:t>
            </a:r>
            <a:r>
              <a:rPr lang="ja-JP" altLang="en-US" sz="1400" dirty="0" err="1" smtClean="0">
                <a:latin typeface="HGP創英角ｺﾞｼｯｸUB" panose="020B0900000000000000" pitchFamily="50" charset="-128"/>
                <a:ea typeface="HGP創英角ｺﾞｼｯｸUB" panose="020B0900000000000000" pitchFamily="50" charset="-128"/>
              </a:rPr>
              <a:t>、</a:t>
            </a:r>
            <a:r>
              <a:rPr lang="ja-JP" altLang="en-US" sz="1400" dirty="0" smtClean="0">
                <a:latin typeface="HGP創英角ｺﾞｼｯｸUB" panose="020B0900000000000000" pitchFamily="50" charset="-128"/>
                <a:ea typeface="HGP創英角ｺﾞｼｯｸUB" panose="020B0900000000000000" pitchFamily="50" charset="-128"/>
              </a:rPr>
              <a:t> </a:t>
            </a:r>
            <a:r>
              <a:rPr lang="en-US" altLang="ja-JP" sz="1400" dirty="0" err="1" smtClean="0">
                <a:latin typeface="HGP創英角ｺﾞｼｯｸUB" panose="020B0900000000000000" pitchFamily="50" charset="-128"/>
                <a:ea typeface="HGP創英角ｺﾞｼｯｸUB" panose="020B0900000000000000" pitchFamily="50" charset="-128"/>
              </a:rPr>
              <a:t>nullValue</a:t>
            </a:r>
            <a:r>
              <a:rPr lang="ja-JP" altLang="en-US" sz="1400" dirty="0">
                <a:latin typeface="HGP創英角ｺﾞｼｯｸUB" panose="020B0900000000000000" pitchFamily="50" charset="-128"/>
                <a:ea typeface="HGP創英角ｺﾞｼｯｸUB" panose="020B0900000000000000" pitchFamily="50" charset="-128"/>
              </a:rPr>
              <a:t> </a:t>
            </a:r>
            <a:r>
              <a:rPr lang="ja-JP" altLang="en-US" sz="1400" dirty="0" smtClean="0">
                <a:latin typeface="HGP創英角ｺﾞｼｯｸUB" panose="020B0900000000000000" pitchFamily="50" charset="-128"/>
                <a:ea typeface="HGP創英角ｺﾞｼｯｸUB" panose="020B0900000000000000" pitchFamily="50" charset="-128"/>
              </a:rPr>
              <a:t>・・ 等は </a:t>
            </a:r>
            <a:r>
              <a:rPr lang="en-US" altLang="ja-JP" sz="1400" dirty="0" err="1" smtClean="0">
                <a:latin typeface="HGP創英角ｺﾞｼｯｸUB" panose="020B0900000000000000" pitchFamily="50" charset="-128"/>
                <a:ea typeface="HGP創英角ｺﾞｼｯｸUB" panose="020B0900000000000000" pitchFamily="50" charset="-128"/>
              </a:rPr>
              <a:t>CoreMatchers</a:t>
            </a:r>
            <a:r>
              <a:rPr lang="ja-JP" altLang="en-US" sz="1400" dirty="0" smtClean="0">
                <a:latin typeface="HGP創英角ｺﾞｼｯｸUB" panose="020B0900000000000000" pitchFamily="50" charset="-128"/>
                <a:ea typeface="HGP創英角ｺﾞｼｯｸUB" panose="020B0900000000000000" pitchFamily="50" charset="-128"/>
              </a:rPr>
              <a:t> が提供する比較メソッドである。</a:t>
            </a:r>
            <a:endParaRPr lang="en-US" altLang="ja-JP" sz="1400" dirty="0" smtClean="0">
              <a:latin typeface="HGP創英角ｺﾞｼｯｸUB" panose="020B0900000000000000" pitchFamily="50" charset="-128"/>
              <a:ea typeface="HGP創英角ｺﾞｼｯｸUB" panose="020B0900000000000000" pitchFamily="50" charset="-128"/>
            </a:endParaRPr>
          </a:p>
          <a:p>
            <a:endParaRPr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err="1" smtClean="0">
                <a:latin typeface="HGP創英角ｺﾞｼｯｸUB" panose="020B0900000000000000" pitchFamily="50" charset="-128"/>
                <a:ea typeface="HGP創英角ｺﾞｼｯｸUB" panose="020B0900000000000000" pitchFamily="50" charset="-128"/>
              </a:rPr>
              <a:t>CoreMatchers</a:t>
            </a:r>
            <a:r>
              <a:rPr lang="ja-JP" altLang="en-US" sz="1400" dirty="0" smtClean="0">
                <a:latin typeface="HGP創英角ｺﾞｼｯｸUB" panose="020B0900000000000000" pitchFamily="50" charset="-128"/>
                <a:ea typeface="HGP創英角ｺﾞｼｯｸUB" panose="020B0900000000000000" pitchFamily="50" charset="-128"/>
              </a:rPr>
              <a:t> とは 「</a:t>
            </a:r>
            <a:r>
              <a:rPr lang="en-US" altLang="ja-JP" sz="1400" dirty="0" err="1" smtClean="0">
                <a:latin typeface="HGP創英角ｺﾞｼｯｸUB" panose="020B0900000000000000" pitchFamily="50" charset="-128"/>
                <a:ea typeface="HGP創英角ｺﾞｼｯｸUB" panose="020B0900000000000000" pitchFamily="50" charset="-128"/>
              </a:rPr>
              <a:t>org.hamcrest.CoreMatchers</a:t>
            </a:r>
            <a:r>
              <a:rPr lang="ja-JP" altLang="en-US" sz="1400" dirty="0" smtClean="0">
                <a:latin typeface="HGP創英角ｺﾞｼｯｸUB" panose="020B0900000000000000" pitchFamily="50" charset="-128"/>
                <a:ea typeface="HGP創英角ｺﾞｼｯｸUB" panose="020B0900000000000000" pitchFamily="50" charset="-128"/>
              </a:rPr>
              <a:t>」 のことで、</a:t>
            </a:r>
            <a:r>
              <a:rPr lang="en-US" altLang="ja-JP" sz="1400" dirty="0" smtClean="0">
                <a:latin typeface="HGP創英角ｺﾞｼｯｸUB" panose="020B0900000000000000" pitchFamily="50" charset="-128"/>
                <a:ea typeface="HGP創英角ｺﾞｼｯｸUB" panose="020B0900000000000000" pitchFamily="50" charset="-128"/>
              </a:rPr>
              <a:t>Unit4.4</a:t>
            </a:r>
            <a:r>
              <a:rPr lang="ja-JP" altLang="en-US" sz="1400" dirty="0" smtClean="0">
                <a:latin typeface="HGP創英角ｺﾞｼｯｸUB" panose="020B0900000000000000" pitchFamily="50" charset="-128"/>
                <a:ea typeface="HGP創英角ｺﾞｼｯｸUB" panose="020B0900000000000000" pitchFamily="50" charset="-128"/>
              </a:rPr>
              <a:t>から</a:t>
            </a:r>
            <a:r>
              <a:rPr lang="en-US" altLang="ja-JP" sz="1400" dirty="0" smtClean="0">
                <a:latin typeface="HGP創英角ｺﾞｼｯｸUB" panose="020B0900000000000000" pitchFamily="50" charset="-128"/>
                <a:ea typeface="HGP創英角ｺﾞｼｯｸUB" panose="020B0900000000000000" pitchFamily="50" charset="-128"/>
              </a:rPr>
              <a:t>Junit</a:t>
            </a:r>
            <a:r>
              <a:rPr lang="ja-JP" altLang="en-US" sz="1400" dirty="0" smtClean="0">
                <a:latin typeface="HGP創英角ｺﾞｼｯｸUB" panose="020B0900000000000000" pitchFamily="50" charset="-128"/>
                <a:ea typeface="HGP創英角ｺﾞｼｯｸUB" panose="020B0900000000000000" pitchFamily="50" charset="-128"/>
              </a:rPr>
              <a:t>に内包するようになったライブラリ。</a:t>
            </a:r>
            <a:endParaRPr lang="en-US" altLang="ja-JP" sz="1400" dirty="0" smtClean="0">
              <a:latin typeface="HGP創英角ｺﾞｼｯｸUB" panose="020B0900000000000000" pitchFamily="50" charset="-128"/>
              <a:ea typeface="HGP創英角ｺﾞｼｯｸUB" panose="020B0900000000000000" pitchFamily="50" charset="-128"/>
            </a:endParaRPr>
          </a:p>
          <a:p>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err="1" smtClean="0">
                <a:latin typeface="HGP創英角ｺﾞｼｯｸUB" panose="020B0900000000000000" pitchFamily="50" charset="-128"/>
                <a:ea typeface="HGP創英角ｺﾞｼｯｸUB" panose="020B0900000000000000" pitchFamily="50" charset="-128"/>
              </a:rPr>
              <a:t>CoreMatchers</a:t>
            </a:r>
            <a:r>
              <a:rPr lang="ja-JP" altLang="en-US" sz="1400" dirty="0" smtClean="0">
                <a:latin typeface="HGP創英角ｺﾞｼｯｸUB" panose="020B0900000000000000" pitchFamily="50" charset="-128"/>
                <a:ea typeface="HGP創英角ｺﾞｼｯｸUB" panose="020B0900000000000000" pitchFamily="50" charset="-128"/>
              </a:rPr>
              <a:t>の詳細は以下の</a:t>
            </a:r>
            <a:r>
              <a:rPr lang="en-US" altLang="ja-JP" sz="1400" dirty="0" smtClean="0">
                <a:latin typeface="HGP創英角ｺﾞｼｯｸUB" panose="020B0900000000000000" pitchFamily="50" charset="-128"/>
                <a:ea typeface="HGP創英角ｺﾞｼｯｸUB" panose="020B0900000000000000" pitchFamily="50" charset="-128"/>
              </a:rPr>
              <a:t>DOC</a:t>
            </a:r>
            <a:r>
              <a:rPr lang="ja-JP" altLang="en-US" sz="1400" dirty="0" smtClean="0">
                <a:latin typeface="HGP創英角ｺﾞｼｯｸUB" panose="020B0900000000000000" pitchFamily="50" charset="-128"/>
                <a:ea typeface="HGP創英角ｺﾞｼｯｸUB" panose="020B0900000000000000" pitchFamily="50" charset="-128"/>
              </a:rPr>
              <a:t>ページ参照のこと</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smtClean="0">
                <a:latin typeface="HGP創英角ｺﾞｼｯｸUB" panose="020B0900000000000000" pitchFamily="50" charset="-128"/>
                <a:ea typeface="HGP創英角ｺﾞｼｯｸUB" panose="020B0900000000000000" pitchFamily="50" charset="-128"/>
                <a:hlinkClick r:id="rId3"/>
              </a:rPr>
              <a:t>http</a:t>
            </a:r>
            <a:r>
              <a:rPr lang="en-US" altLang="ja-JP" sz="1400" dirty="0">
                <a:latin typeface="HGP創英角ｺﾞｼｯｸUB" panose="020B0900000000000000" pitchFamily="50" charset="-128"/>
                <a:ea typeface="HGP創英角ｺﾞｼｯｸUB" panose="020B0900000000000000" pitchFamily="50" charset="-128"/>
                <a:hlinkClick r:id="rId3"/>
              </a:rPr>
              <a:t>://hamcrest.org/JavaHamcrest/javadoc/1.3/</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687889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64</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Ｓｐｒｉｎｇテストランナー</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310232" y="860624"/>
            <a:ext cx="8472311"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800" kern="0" dirty="0" smtClean="0">
                <a:latin typeface="HGP創英角ｺﾞｼｯｸUB" pitchFamily="50" charset="-128"/>
                <a:ea typeface="HGP創英角ｺﾞｼｯｸUB" pitchFamily="50" charset="-128"/>
              </a:rPr>
              <a:t>Spring</a:t>
            </a:r>
            <a:r>
              <a:rPr lang="ja-JP" altLang="en-US" sz="1800" kern="0" dirty="0">
                <a:latin typeface="HGP創英角ｺﾞｼｯｸUB" pitchFamily="50" charset="-128"/>
                <a:ea typeface="HGP創英角ｺﾞｼｯｸUB" pitchFamily="50" charset="-128"/>
              </a:rPr>
              <a:t> </a:t>
            </a:r>
            <a:r>
              <a:rPr lang="en-US" altLang="ja-JP" sz="1800" kern="0" dirty="0" smtClean="0">
                <a:latin typeface="HGP創英角ｺﾞｼｯｸUB" pitchFamily="50" charset="-128"/>
                <a:ea typeface="HGP創英角ｺﾞｼｯｸUB" pitchFamily="50" charset="-128"/>
              </a:rPr>
              <a:t>Framework</a:t>
            </a:r>
            <a:r>
              <a:rPr lang="ja-JP" altLang="en-US" sz="1800" kern="0" dirty="0" smtClean="0">
                <a:latin typeface="HGP創英角ｺﾞｼｯｸUB" pitchFamily="50" charset="-128"/>
                <a:ea typeface="HGP創英角ｺﾞｼｯｸUB" pitchFamily="50" charset="-128"/>
              </a:rPr>
              <a:t>を使用したアプリケーショは、</a:t>
            </a:r>
            <a:r>
              <a:rPr lang="en-US" altLang="ja-JP" sz="1800" kern="0" dirty="0" smtClean="0">
                <a:latin typeface="HGP創英角ｺﾞｼｯｸUB" pitchFamily="50" charset="-128"/>
                <a:ea typeface="HGP創英角ｺﾞｼｯｸUB" pitchFamily="50" charset="-128"/>
              </a:rPr>
              <a:t>DI</a:t>
            </a:r>
            <a:r>
              <a:rPr lang="ja-JP" altLang="en-US" sz="1800" kern="0" dirty="0" smtClean="0">
                <a:latin typeface="HGP創英角ｺﾞｼｯｸUB" pitchFamily="50" charset="-128"/>
                <a:ea typeface="HGP創英角ｺﾞｼｯｸUB" pitchFamily="50" charset="-128"/>
              </a:rPr>
              <a:t>や</a:t>
            </a:r>
            <a:r>
              <a:rPr lang="en-US" altLang="ja-JP" sz="1800" kern="0" dirty="0" smtClean="0">
                <a:latin typeface="HGP創英角ｺﾞｼｯｸUB" pitchFamily="50" charset="-128"/>
                <a:ea typeface="HGP創英角ｺﾞｼｯｸUB" pitchFamily="50" charset="-128"/>
              </a:rPr>
              <a:t>AOP</a:t>
            </a:r>
            <a:r>
              <a:rPr lang="ja-JP" altLang="en-US" sz="1800" kern="0" dirty="0" smtClean="0">
                <a:latin typeface="HGP創英角ｺﾞｼｯｸUB" pitchFamily="50" charset="-128"/>
                <a:ea typeface="HGP創英角ｺﾞｼｯｸUB" pitchFamily="50" charset="-128"/>
              </a:rPr>
              <a:t>など</a:t>
            </a:r>
            <a:r>
              <a:rPr lang="en-US" altLang="ja-JP" sz="1800" kern="0" dirty="0" smtClean="0">
                <a:latin typeface="HGP創英角ｺﾞｼｯｸUB" pitchFamily="50" charset="-128"/>
                <a:ea typeface="HGP創英角ｺﾞｼｯｸUB" pitchFamily="50" charset="-128"/>
              </a:rPr>
              <a:t>Spring</a:t>
            </a:r>
            <a:r>
              <a:rPr lang="ja-JP" altLang="en-US" sz="1800" kern="0" dirty="0" smtClean="0">
                <a:latin typeface="HGP創英角ｺﾞｼｯｸUB" pitchFamily="50" charset="-128"/>
                <a:ea typeface="HGP創英角ｺﾞｼｯｸUB" pitchFamily="50" charset="-128"/>
              </a:rPr>
              <a:t>独自の機能を使用しているため、一般的な </a:t>
            </a:r>
            <a:r>
              <a:rPr lang="en-US" altLang="ja-JP" sz="1800" kern="0" dirty="0" err="1" smtClean="0">
                <a:latin typeface="HGP創英角ｺﾞｼｯｸUB" pitchFamily="50" charset="-128"/>
                <a:ea typeface="HGP創英角ｺﾞｼｯｸUB" pitchFamily="50" charset="-128"/>
              </a:rPr>
              <a:t>jUnit</a:t>
            </a:r>
            <a:r>
              <a:rPr lang="ja-JP" altLang="en-US" sz="1800" kern="0" dirty="0" smtClean="0">
                <a:latin typeface="HGP創英角ｺﾞｼｯｸUB" pitchFamily="50" charset="-128"/>
                <a:ea typeface="HGP創英角ｺﾞｼｯｸUB" pitchFamily="50" charset="-128"/>
              </a:rPr>
              <a:t> によるテストコードでは動作しない。</a:t>
            </a: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endParaRPr lang="en-US" altLang="ja-JP" sz="1800" kern="0"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1800" kern="0" dirty="0" smtClean="0">
                <a:latin typeface="HGP創英角ｺﾞｼｯｸUB" pitchFamily="50" charset="-128"/>
                <a:ea typeface="HGP創英角ｺﾞｼｯｸUB" pitchFamily="50" charset="-128"/>
              </a:rPr>
              <a:t>このため、</a:t>
            </a:r>
            <a:r>
              <a:rPr lang="en-US" altLang="ja-JP" sz="1800" kern="0" dirty="0" smtClean="0">
                <a:latin typeface="HGP創英角ｺﾞｼｯｸUB" pitchFamily="50" charset="-128"/>
                <a:ea typeface="HGP創英角ｺﾞｼｯｸUB" pitchFamily="50" charset="-128"/>
              </a:rPr>
              <a:t>Spring</a:t>
            </a:r>
            <a:r>
              <a:rPr lang="ja-JP" altLang="en-US" sz="1800" kern="0" dirty="0" smtClean="0">
                <a:latin typeface="HGP創英角ｺﾞｼｯｸUB" pitchFamily="50" charset="-128"/>
                <a:ea typeface="HGP創英角ｺﾞｼｯｸUB" pitchFamily="50" charset="-128"/>
              </a:rPr>
              <a:t>のアプリケーションテストには、</a:t>
            </a:r>
            <a:r>
              <a:rPr lang="en-US" altLang="ja-JP" sz="1800" kern="0" dirty="0" smtClean="0">
                <a:latin typeface="HGP創英角ｺﾞｼｯｸUB" pitchFamily="50" charset="-128"/>
                <a:ea typeface="HGP創英角ｺﾞｼｯｸUB" pitchFamily="50" charset="-128"/>
              </a:rPr>
              <a:t>Spring</a:t>
            </a:r>
            <a:r>
              <a:rPr lang="ja-JP" altLang="en-US" sz="1800" kern="0" dirty="0" smtClean="0">
                <a:latin typeface="HGP創英角ｺﾞｼｯｸUB" pitchFamily="50" charset="-128"/>
                <a:ea typeface="HGP創英角ｺﾞｼｯｸUB" pitchFamily="50" charset="-128"/>
              </a:rPr>
              <a:t>が動作できる</a:t>
            </a:r>
            <a:r>
              <a:rPr lang="en-US" altLang="ja-JP" sz="1800" kern="0" dirty="0" smtClean="0">
                <a:latin typeface="HGP創英角ｺﾞｼｯｸUB" pitchFamily="50" charset="-128"/>
                <a:ea typeface="HGP創英角ｺﾞｼｯｸUB" pitchFamily="50" charset="-128"/>
              </a:rPr>
              <a:t>Spring</a:t>
            </a:r>
            <a:r>
              <a:rPr lang="ja-JP" altLang="en-US" sz="1800" kern="0" dirty="0">
                <a:latin typeface="HGP創英角ｺﾞｼｯｸUB" pitchFamily="50" charset="-128"/>
                <a:ea typeface="HGP創英角ｺﾞｼｯｸUB" pitchFamily="50" charset="-128"/>
              </a:rPr>
              <a:t>用</a:t>
            </a:r>
            <a:r>
              <a:rPr lang="ja-JP" altLang="en-US" sz="1800" kern="0" dirty="0" smtClean="0">
                <a:latin typeface="HGP創英角ｺﾞｼｯｸUB" pitchFamily="50" charset="-128"/>
                <a:ea typeface="HGP創英角ｺﾞｼｯｸUB" pitchFamily="50" charset="-128"/>
              </a:rPr>
              <a:t>のテストランナー（</a:t>
            </a:r>
            <a:r>
              <a:rPr lang="en-US" altLang="ja-JP" sz="1800" kern="0" dirty="0">
                <a:solidFill>
                  <a:srgbClr val="C00000"/>
                </a:solidFill>
                <a:latin typeface="HGP創英角ｺﾞｼｯｸUB" pitchFamily="50" charset="-128"/>
                <a:ea typeface="HGP創英角ｺﾞｼｯｸUB" pitchFamily="50" charset="-128"/>
              </a:rPr>
              <a:t>SpringJUnit4ClassRunner</a:t>
            </a:r>
            <a:r>
              <a:rPr lang="ja-JP" altLang="en-US" sz="1800" kern="0" dirty="0" smtClean="0">
                <a:latin typeface="HGP創英角ｺﾞｼｯｸUB" pitchFamily="50" charset="-128"/>
                <a:ea typeface="HGP創英角ｺﾞｼｯｸUB" pitchFamily="50" charset="-128"/>
              </a:rPr>
              <a:t>）を使用したテストコードを書く必要がある。</a:t>
            </a:r>
            <a:r>
              <a:rPr lang="en-US" altLang="ja-JP" sz="1800" kern="0" dirty="0">
                <a:latin typeface="HGP創英角ｺﾞｼｯｸUB" pitchFamily="50" charset="-128"/>
                <a:ea typeface="HGP創英角ｺﾞｼｯｸUB" pitchFamily="50" charset="-128"/>
              </a:rPr>
              <a:t/>
            </a:r>
            <a:br>
              <a:rPr lang="en-US" altLang="ja-JP" sz="1800" kern="0" dirty="0">
                <a:latin typeface="HGP創英角ｺﾞｼｯｸUB" pitchFamily="50" charset="-128"/>
                <a:ea typeface="HGP創英角ｺﾞｼｯｸUB" pitchFamily="50" charset="-128"/>
              </a:rPr>
            </a:br>
            <a:r>
              <a:rPr lang="ja-JP" altLang="en-US" sz="1800" kern="0" dirty="0" smtClean="0">
                <a:latin typeface="HGP創英角ｺﾞｼｯｸUB" pitchFamily="50" charset="-128"/>
                <a:ea typeface="HGP創英角ｺﾞｼｯｸUB" pitchFamily="50" charset="-128"/>
              </a:rPr>
              <a:t>ちなみに、標準</a:t>
            </a:r>
            <a:r>
              <a:rPr lang="ja-JP" altLang="en-US" sz="1800" kern="0" dirty="0">
                <a:latin typeface="HGP創英角ｺﾞｼｯｸUB" pitchFamily="50" charset="-128"/>
                <a:ea typeface="HGP創英角ｺﾞｼｯｸUB" pitchFamily="50" charset="-128"/>
              </a:rPr>
              <a:t>の</a:t>
            </a:r>
            <a:r>
              <a:rPr lang="ja-JP" altLang="en-US" sz="1800" kern="0" dirty="0" smtClean="0">
                <a:latin typeface="HGP創英角ｺﾞｼｯｸUB" pitchFamily="50" charset="-128"/>
                <a:ea typeface="HGP創英角ｺﾞｼｯｸUB" pitchFamily="50" charset="-128"/>
              </a:rPr>
              <a:t>テストランナは、</a:t>
            </a:r>
            <a:r>
              <a:rPr lang="en-US" altLang="ja-JP" sz="1800" kern="0" dirty="0" smtClean="0">
                <a:latin typeface="HGP創英角ｺﾞｼｯｸUB" pitchFamily="50" charset="-128"/>
                <a:ea typeface="HGP創英角ｺﾞｼｯｸUB" pitchFamily="50" charset="-128"/>
              </a:rPr>
              <a:t>BlockJUnit4ClassRunner</a:t>
            </a:r>
            <a:r>
              <a:rPr lang="ja-JP" altLang="en-US" sz="1800" kern="0" dirty="0" smtClean="0">
                <a:latin typeface="HGP創英角ｺﾞｼｯｸUB" pitchFamily="50" charset="-128"/>
                <a:ea typeface="HGP創英角ｺﾞｼｯｸUB" pitchFamily="50" charset="-128"/>
              </a:rPr>
              <a:t> というものとなる。</a:t>
            </a:r>
            <a:endParaRPr lang="en-US" altLang="ja-JP" sz="1800" kern="0" dirty="0" smtClean="0">
              <a:latin typeface="HGP創英角ｺﾞｼｯｸUB" pitchFamily="50" charset="-128"/>
              <a:ea typeface="HGP創英角ｺﾞｼｯｸUB" pitchFamily="50" charset="-128"/>
            </a:endParaRPr>
          </a:p>
        </p:txBody>
      </p:sp>
      <p:sp>
        <p:nvSpPr>
          <p:cNvPr id="7" name="正方形/長方形 6"/>
          <p:cNvSpPr/>
          <p:nvPr/>
        </p:nvSpPr>
        <p:spPr>
          <a:xfrm>
            <a:off x="433264" y="2996952"/>
            <a:ext cx="7883152" cy="309634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RunWith</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(SpringJUnit4ClassRunner.class)</a:t>
            </a:r>
          </a:p>
          <a:p>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ContextConfiguration</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classpath:spring-sample-applicationContext.xml</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sz="1400" dirty="0">
                <a:solidFill>
                  <a:schemeClr val="tx1"/>
                </a:solidFill>
                <a:latin typeface="+mn-ea"/>
              </a:rPr>
              <a:t>public class </a:t>
            </a:r>
            <a:r>
              <a:rPr lang="en-US" altLang="ja-JP" sz="1400" dirty="0" err="1" smtClean="0">
                <a:solidFill>
                  <a:schemeClr val="tx1"/>
                </a:solidFill>
                <a:latin typeface="+mn-ea"/>
              </a:rPr>
              <a:t>SampleClassTest</a:t>
            </a:r>
            <a:r>
              <a:rPr lang="en-US" altLang="ja-JP" sz="1400" dirty="0" smtClean="0">
                <a:solidFill>
                  <a:schemeClr val="tx1"/>
                </a:solidFill>
                <a:latin typeface="+mn-ea"/>
              </a:rPr>
              <a:t> </a:t>
            </a:r>
            <a:r>
              <a:rPr lang="en-US" altLang="ja-JP" sz="1400" dirty="0">
                <a:solidFill>
                  <a:schemeClr val="tx1"/>
                </a:solidFill>
                <a:latin typeface="+mn-ea"/>
              </a:rPr>
              <a:t>{</a:t>
            </a:r>
          </a:p>
          <a:p>
            <a:r>
              <a:rPr lang="en-US" altLang="ja-JP" sz="1400" dirty="0">
                <a:solidFill>
                  <a:schemeClr val="tx1"/>
                </a:solidFill>
                <a:latin typeface="+mn-ea"/>
              </a:rPr>
              <a:t> </a:t>
            </a:r>
          </a:p>
          <a:p>
            <a:r>
              <a:rPr lang="en-US" altLang="ja-JP" sz="1400" dirty="0">
                <a:solidFill>
                  <a:schemeClr val="tx1"/>
                </a:solidFill>
                <a:latin typeface="+mn-ea"/>
              </a:rPr>
              <a:t>    </a:t>
            </a:r>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sz="1400" dirty="0" err="1">
                <a:solidFill>
                  <a:srgbClr val="C00000"/>
                </a:solidFill>
                <a:latin typeface="HGP創英角ｺﾞｼｯｸUB" panose="020B0900000000000000" pitchFamily="50" charset="-128"/>
                <a:ea typeface="HGP創英角ｺﾞｼｯｸUB" panose="020B0900000000000000" pitchFamily="50" charset="-128"/>
              </a:rPr>
              <a:t>Autowired</a:t>
            </a:r>
            <a:endParaRPr lang="en-US" altLang="ja-JP" sz="1400"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sz="1400"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sz="1400" dirty="0" err="1" smtClean="0">
                <a:solidFill>
                  <a:srgbClr val="C00000"/>
                </a:solidFill>
                <a:latin typeface="+mn-ea"/>
              </a:rPr>
              <a:t>SampleClass</a:t>
            </a:r>
            <a:r>
              <a:rPr lang="en-US" altLang="ja-JP" sz="1400" dirty="0" smtClean="0">
                <a:solidFill>
                  <a:srgbClr val="C00000"/>
                </a:solidFill>
                <a:latin typeface="+mn-ea"/>
              </a:rPr>
              <a:t> </a:t>
            </a:r>
            <a:r>
              <a:rPr lang="en-US" altLang="ja-JP" sz="1400" dirty="0" err="1" smtClean="0">
                <a:solidFill>
                  <a:srgbClr val="C00000"/>
                </a:solidFill>
                <a:latin typeface="+mn-ea"/>
              </a:rPr>
              <a:t>sampleClass</a:t>
            </a:r>
            <a:r>
              <a:rPr lang="en-US" altLang="ja-JP" sz="1400" dirty="0" smtClean="0">
                <a:solidFill>
                  <a:srgbClr val="C00000"/>
                </a:solidFill>
                <a:latin typeface="+mn-ea"/>
              </a:rPr>
              <a:t>;</a:t>
            </a:r>
            <a:r>
              <a:rPr lang="ja-JP" altLang="en-US" sz="1400" dirty="0" smtClean="0">
                <a:solidFill>
                  <a:srgbClr val="C00000"/>
                </a:solidFill>
                <a:latin typeface="+mn-ea"/>
              </a:rPr>
              <a:t> </a:t>
            </a:r>
            <a:endParaRPr lang="en-US" altLang="ja-JP" sz="1400" dirty="0">
              <a:solidFill>
                <a:srgbClr val="C00000"/>
              </a:solidFill>
              <a:latin typeface="+mn-ea"/>
            </a:endParaRPr>
          </a:p>
          <a:p>
            <a:r>
              <a:rPr lang="en-US" altLang="ja-JP" sz="1400" dirty="0">
                <a:solidFill>
                  <a:schemeClr val="tx1"/>
                </a:solidFill>
                <a:latin typeface="+mn-ea"/>
              </a:rPr>
              <a:t> </a:t>
            </a:r>
          </a:p>
          <a:p>
            <a:r>
              <a:rPr lang="en-US" altLang="ja-JP" sz="1400" dirty="0">
                <a:solidFill>
                  <a:schemeClr val="tx1"/>
                </a:solidFill>
                <a:latin typeface="+mn-ea"/>
              </a:rPr>
              <a:t>    @Test</a:t>
            </a:r>
          </a:p>
          <a:p>
            <a:r>
              <a:rPr lang="en-US" altLang="ja-JP" sz="1400" dirty="0">
                <a:solidFill>
                  <a:schemeClr val="tx1"/>
                </a:solidFill>
                <a:latin typeface="+mn-ea"/>
              </a:rPr>
              <a:t>    public void </a:t>
            </a:r>
            <a:r>
              <a:rPr lang="en-US" altLang="ja-JP" sz="1400" dirty="0" err="1">
                <a:solidFill>
                  <a:schemeClr val="tx1"/>
                </a:solidFill>
                <a:latin typeface="+mn-ea"/>
              </a:rPr>
              <a:t>test_hello</a:t>
            </a:r>
            <a:r>
              <a:rPr lang="en-US" altLang="ja-JP" sz="1400" dirty="0">
                <a:solidFill>
                  <a:schemeClr val="tx1"/>
                </a:solidFill>
                <a:latin typeface="+mn-ea"/>
              </a:rPr>
              <a:t>() {</a:t>
            </a:r>
          </a:p>
          <a:p>
            <a:r>
              <a:rPr lang="en-US" altLang="ja-JP" sz="1400" dirty="0" smtClean="0">
                <a:solidFill>
                  <a:schemeClr val="tx1"/>
                </a:solidFill>
                <a:latin typeface="+mn-ea"/>
              </a:rPr>
              <a:t>        String </a:t>
            </a:r>
            <a:r>
              <a:rPr lang="en-US" altLang="ja-JP" sz="1400" dirty="0" err="1" smtClean="0">
                <a:solidFill>
                  <a:schemeClr val="tx1"/>
                </a:solidFill>
                <a:latin typeface="+mn-ea"/>
              </a:rPr>
              <a:t>messege</a:t>
            </a:r>
            <a:r>
              <a:rPr lang="en-US" altLang="ja-JP" sz="1400" dirty="0" smtClean="0">
                <a:solidFill>
                  <a:schemeClr val="tx1"/>
                </a:solidFill>
                <a:latin typeface="+mn-ea"/>
              </a:rPr>
              <a:t> </a:t>
            </a:r>
            <a:r>
              <a:rPr lang="en-US" altLang="ja-JP" sz="1400" dirty="0">
                <a:solidFill>
                  <a:schemeClr val="tx1"/>
                </a:solidFill>
                <a:latin typeface="+mn-ea"/>
              </a:rPr>
              <a:t>= </a:t>
            </a:r>
            <a:r>
              <a:rPr lang="en-US" altLang="ja-JP" sz="1400" dirty="0" err="1" smtClean="0">
                <a:solidFill>
                  <a:schemeClr val="tx1"/>
                </a:solidFill>
                <a:latin typeface="+mn-ea"/>
              </a:rPr>
              <a:t>sampleClass.getMessage</a:t>
            </a:r>
            <a:r>
              <a:rPr lang="en-US" altLang="ja-JP" sz="1400" dirty="0" smtClean="0">
                <a:solidFill>
                  <a:schemeClr val="tx1"/>
                </a:solidFill>
                <a:latin typeface="+mn-ea"/>
              </a:rPr>
              <a:t>();</a:t>
            </a:r>
            <a:endParaRPr lang="en-US" altLang="ja-JP" sz="1400" dirty="0">
              <a:solidFill>
                <a:schemeClr val="tx1"/>
              </a:solidFill>
              <a:latin typeface="+mn-ea"/>
            </a:endParaRPr>
          </a:p>
          <a:p>
            <a:r>
              <a:rPr lang="en-US" altLang="ja-JP" sz="1400" dirty="0">
                <a:solidFill>
                  <a:schemeClr val="tx1"/>
                </a:solidFill>
                <a:latin typeface="+mn-ea"/>
              </a:rPr>
              <a:t>        </a:t>
            </a:r>
            <a:r>
              <a:rPr lang="en-US" altLang="ja-JP" sz="1400" dirty="0" err="1" smtClean="0">
                <a:solidFill>
                  <a:schemeClr val="tx1"/>
                </a:solidFill>
                <a:latin typeface="+mn-ea"/>
              </a:rPr>
              <a:t>assertThat</a:t>
            </a:r>
            <a:r>
              <a:rPr lang="en-US" altLang="ja-JP" sz="1400" dirty="0" smtClean="0">
                <a:solidFill>
                  <a:schemeClr val="tx1"/>
                </a:solidFill>
                <a:latin typeface="+mn-ea"/>
              </a:rPr>
              <a:t>(message,</a:t>
            </a:r>
            <a:r>
              <a:rPr lang="ja-JP" altLang="en-US" sz="1400" dirty="0" smtClean="0">
                <a:solidFill>
                  <a:schemeClr val="tx1"/>
                </a:solidFill>
                <a:latin typeface="+mn-ea"/>
              </a:rPr>
              <a:t> </a:t>
            </a:r>
            <a:r>
              <a:rPr lang="en-US" altLang="ja-JP" sz="1400" dirty="0" smtClean="0">
                <a:solidFill>
                  <a:schemeClr val="tx1"/>
                </a:solidFill>
                <a:latin typeface="+mn-ea"/>
              </a:rPr>
              <a:t>is(“</a:t>
            </a:r>
            <a:r>
              <a:rPr lang="en-US" altLang="ja-JP" sz="1400" dirty="0" err="1" smtClean="0">
                <a:solidFill>
                  <a:schemeClr val="tx1"/>
                </a:solidFill>
                <a:latin typeface="+mn-ea"/>
              </a:rPr>
              <a:t>hoge</a:t>
            </a:r>
            <a:r>
              <a:rPr lang="en-US" altLang="ja-JP" sz="1400" dirty="0" smtClean="0">
                <a:solidFill>
                  <a:schemeClr val="tx1"/>
                </a:solidFill>
                <a:latin typeface="+mn-ea"/>
              </a:rPr>
              <a:t> </a:t>
            </a:r>
            <a:r>
              <a:rPr lang="en-US" altLang="ja-JP" sz="1400" dirty="0" err="1" smtClean="0">
                <a:solidFill>
                  <a:schemeClr val="tx1"/>
                </a:solidFill>
                <a:latin typeface="+mn-ea"/>
              </a:rPr>
              <a:t>hoge</a:t>
            </a:r>
            <a:r>
              <a:rPr lang="en-US" altLang="ja-JP" sz="1400" dirty="0" smtClean="0">
                <a:solidFill>
                  <a:schemeClr val="tx1"/>
                </a:solidFill>
                <a:latin typeface="+mn-ea"/>
              </a:rPr>
              <a:t> </a:t>
            </a:r>
            <a:r>
              <a:rPr lang="en-US" altLang="ja-JP" sz="1400" dirty="0" err="1" smtClean="0">
                <a:solidFill>
                  <a:schemeClr val="tx1"/>
                </a:solidFill>
                <a:latin typeface="+mn-ea"/>
              </a:rPr>
              <a:t>hoge</a:t>
            </a:r>
            <a:r>
              <a:rPr lang="en-US" altLang="ja-JP" sz="1400" dirty="0" smtClean="0">
                <a:solidFill>
                  <a:schemeClr val="tx1"/>
                </a:solidFill>
                <a:latin typeface="+mn-ea"/>
              </a:rPr>
              <a:t>“));</a:t>
            </a:r>
            <a:endParaRPr lang="en-US" altLang="ja-JP" sz="1400" dirty="0">
              <a:solidFill>
                <a:schemeClr val="tx1"/>
              </a:solidFill>
              <a:latin typeface="+mn-ea"/>
            </a:endParaRPr>
          </a:p>
          <a:p>
            <a:r>
              <a:rPr lang="en-US" altLang="ja-JP" sz="1400" dirty="0" smtClean="0">
                <a:solidFill>
                  <a:schemeClr val="tx1"/>
                </a:solidFill>
                <a:latin typeface="+mn-ea"/>
              </a:rPr>
              <a:t>    }</a:t>
            </a:r>
            <a:endParaRPr lang="en-US" altLang="ja-JP" sz="1400" dirty="0">
              <a:solidFill>
                <a:schemeClr val="tx1"/>
              </a:solidFill>
              <a:latin typeface="+mn-ea"/>
            </a:endParaRPr>
          </a:p>
          <a:p>
            <a:r>
              <a:rPr lang="en-US" altLang="ja-JP" sz="1400" dirty="0">
                <a:solidFill>
                  <a:schemeClr val="tx1"/>
                </a:solidFill>
                <a:latin typeface="+mn-ea"/>
              </a:rPr>
              <a:t>}</a:t>
            </a:r>
          </a:p>
        </p:txBody>
      </p:sp>
      <p:sp>
        <p:nvSpPr>
          <p:cNvPr id="8" name="正方形/長方形 7"/>
          <p:cNvSpPr/>
          <p:nvPr/>
        </p:nvSpPr>
        <p:spPr>
          <a:xfrm>
            <a:off x="6735824" y="2862012"/>
            <a:ext cx="2156656" cy="57549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Spring</a:t>
            </a:r>
            <a:r>
              <a:rPr kumimoji="1" lang="ja-JP" altLang="en-US" sz="1400" dirty="0" smtClean="0">
                <a:latin typeface="HGP創英角ｺﾞｼｯｸUB" panose="020B0900000000000000" pitchFamily="50" charset="-128"/>
                <a:ea typeface="HGP創英角ｺﾞｼｯｸUB" panose="020B0900000000000000" pitchFamily="50" charset="-128"/>
              </a:rPr>
              <a:t>テストランナーを使うおまじない</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9" name="直線矢印コネクタ 8"/>
          <p:cNvCxnSpPr/>
          <p:nvPr/>
        </p:nvCxnSpPr>
        <p:spPr bwMode="auto">
          <a:xfrm flipH="1">
            <a:off x="3923928" y="3293492"/>
            <a:ext cx="2811896"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13" name="直線矢印コネクタ 12"/>
          <p:cNvCxnSpPr>
            <a:stCxn id="15" idx="1"/>
          </p:cNvCxnSpPr>
          <p:nvPr/>
        </p:nvCxnSpPr>
        <p:spPr bwMode="auto">
          <a:xfrm flipH="1" flipV="1">
            <a:off x="5834066" y="3674740"/>
            <a:ext cx="878342" cy="27757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6712408" y="3674740"/>
            <a:ext cx="2156656" cy="55514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テストで使用する</a:t>
            </a:r>
            <a:r>
              <a:rPr kumimoji="1" lang="en-US" altLang="ja-JP" sz="1400" dirty="0" smtClean="0">
                <a:latin typeface="HGP創英角ｺﾞｼｯｸUB" panose="020B0900000000000000" pitchFamily="50" charset="-128"/>
                <a:ea typeface="HGP創英角ｺﾞｼｯｸUB" panose="020B0900000000000000" pitchFamily="50" charset="-128"/>
              </a:rPr>
              <a:t>Spring</a:t>
            </a:r>
            <a:r>
              <a:rPr kumimoji="1" lang="ja-JP" altLang="en-US" sz="1400" dirty="0" smtClean="0">
                <a:latin typeface="HGP創英角ｺﾞｼｯｸUB" panose="020B0900000000000000" pitchFamily="50" charset="-128"/>
                <a:ea typeface="HGP創英角ｺﾞｼｯｸUB" panose="020B0900000000000000" pitchFamily="50" charset="-128"/>
              </a:rPr>
              <a:t>定義ファイルの指定も必要</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22" name="正方形/長方形 21"/>
          <p:cNvSpPr/>
          <p:nvPr/>
        </p:nvSpPr>
        <p:spPr>
          <a:xfrm>
            <a:off x="3396050" y="3942132"/>
            <a:ext cx="2472093" cy="57549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smtClean="0">
                <a:latin typeface="HGP創英角ｺﾞｼｯｸUB" panose="020B0900000000000000" pitchFamily="50" charset="-128"/>
                <a:ea typeface="HGP創英角ｺﾞｼｯｸUB" panose="020B0900000000000000" pitchFamily="50" charset="-128"/>
              </a:rPr>
              <a:t>Spring</a:t>
            </a:r>
            <a:r>
              <a:rPr kumimoji="1" lang="ja-JP" altLang="en-US" sz="1400" dirty="0" smtClean="0">
                <a:latin typeface="HGP創英角ｺﾞｼｯｸUB" panose="020B0900000000000000" pitchFamily="50" charset="-128"/>
                <a:ea typeface="HGP創英角ｺﾞｼｯｸUB" panose="020B0900000000000000" pitchFamily="50" charset="-128"/>
              </a:rPr>
              <a:t>テストランナーを使うので </a:t>
            </a:r>
            <a:r>
              <a:rPr kumimoji="1" lang="en-US" altLang="ja-JP" sz="1400" dirty="0" err="1" smtClean="0">
                <a:latin typeface="HGP創英角ｺﾞｼｯｸUB" panose="020B0900000000000000" pitchFamily="50" charset="-128"/>
                <a:ea typeface="HGP創英角ｺﾞｼｯｸUB" panose="020B0900000000000000" pitchFamily="50" charset="-128"/>
              </a:rPr>
              <a:t>Autowired</a:t>
            </a:r>
            <a:r>
              <a:rPr kumimoji="1" lang="ja-JP" altLang="en-US" sz="1400" dirty="0" smtClean="0">
                <a:latin typeface="HGP創英角ｺﾞｼｯｸUB" panose="020B0900000000000000" pitchFamily="50" charset="-128"/>
                <a:ea typeface="HGP創英角ｺﾞｼｯｸUB" panose="020B0900000000000000" pitchFamily="50" charset="-128"/>
              </a:rPr>
              <a:t> できる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23" name="直線矢印コネクタ 22"/>
          <p:cNvCxnSpPr/>
          <p:nvPr/>
        </p:nvCxnSpPr>
        <p:spPr bwMode="auto">
          <a:xfrm flipH="1">
            <a:off x="1835696" y="4149080"/>
            <a:ext cx="1560354" cy="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92389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65</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err="1" smtClean="0">
                <a:latin typeface="HGP創英角ｺﾞｼｯｸUB" panose="020B0900000000000000" pitchFamily="50" charset="-128"/>
                <a:ea typeface="HGP創英角ｺﾞｼｯｸUB" panose="020B0900000000000000" pitchFamily="50" charset="-128"/>
              </a:rPr>
              <a:t>Mockito</a:t>
            </a:r>
            <a:r>
              <a:rPr lang="ja-JP" altLang="en-US" sz="3600" dirty="0" smtClean="0">
                <a:latin typeface="HGP創英角ｺﾞｼｯｸUB" panose="020B0900000000000000" pitchFamily="50" charset="-128"/>
                <a:ea typeface="HGP創英角ｺﾞｼｯｸUB" panose="020B0900000000000000" pitchFamily="50" charset="-128"/>
              </a:rPr>
              <a:t> </a:t>
            </a:r>
            <a:r>
              <a:rPr lang="en-US" altLang="ja-JP" sz="3600" dirty="0" smtClean="0">
                <a:latin typeface="HGP創英角ｺﾞｼｯｸUB" panose="020B0900000000000000" pitchFamily="50" charset="-128"/>
                <a:ea typeface="HGP創英角ｺﾞｼｯｸUB" panose="020B0900000000000000" pitchFamily="50" charset="-128"/>
              </a:rPr>
              <a:t>(1/3)</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2987824" y="5517232"/>
            <a:ext cx="5904656" cy="635135"/>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eaLnBrk="1" hangingPunct="1">
              <a:buFont typeface="Wingdings" panose="05000000000000000000" pitchFamily="2" charset="2"/>
              <a:buChar char="u"/>
            </a:pPr>
            <a:r>
              <a:rPr lang="en-US" altLang="ja-JP" sz="1400" kern="0" dirty="0" err="1" smtClean="0">
                <a:solidFill>
                  <a:schemeClr val="bg1"/>
                </a:solidFill>
                <a:latin typeface="HGP創英角ｺﾞｼｯｸUB" pitchFamily="50" charset="-128"/>
                <a:ea typeface="HGP創英角ｺﾞｼｯｸUB" pitchFamily="50" charset="-128"/>
              </a:rPr>
              <a:t>Mockito</a:t>
            </a:r>
            <a:r>
              <a:rPr lang="en-US" altLang="ja-JP" sz="1400" kern="0" dirty="0" smtClean="0">
                <a:solidFill>
                  <a:schemeClr val="bg1"/>
                </a:solidFill>
                <a:latin typeface="HGP創英角ｺﾞｼｯｸUB" pitchFamily="50" charset="-128"/>
                <a:ea typeface="HGP創英角ｺﾞｼｯｸUB" pitchFamily="50" charset="-128"/>
              </a:rPr>
              <a:t> </a:t>
            </a:r>
            <a:r>
              <a:rPr lang="ja-JP" altLang="en-US" sz="1400" kern="0" dirty="0" smtClean="0">
                <a:solidFill>
                  <a:schemeClr val="bg1"/>
                </a:solidFill>
                <a:latin typeface="HGP創英角ｺﾞｼｯｸUB" pitchFamily="50" charset="-128"/>
                <a:ea typeface="HGP創英角ｺﾞｼｯｸUB" pitchFamily="50" charset="-128"/>
              </a:rPr>
              <a:t>は、</a:t>
            </a:r>
            <a:r>
              <a:rPr lang="en-US" altLang="ja-JP" sz="1400" kern="0" dirty="0" smtClean="0">
                <a:solidFill>
                  <a:schemeClr val="bg1"/>
                </a:solidFill>
                <a:latin typeface="HGP創英角ｺﾞｼｯｸUB" pitchFamily="50" charset="-128"/>
                <a:ea typeface="HGP創英角ｺﾞｼｯｸUB" pitchFamily="50" charset="-128"/>
              </a:rPr>
              <a:t>Java</a:t>
            </a:r>
            <a:r>
              <a:rPr lang="ja-JP" altLang="en-US" sz="1400" kern="0" dirty="0" smtClean="0">
                <a:solidFill>
                  <a:schemeClr val="bg1"/>
                </a:solidFill>
                <a:latin typeface="HGP創英角ｺﾞｼｯｸUB" pitchFamily="50" charset="-128"/>
                <a:ea typeface="HGP創英角ｺﾞｼｯｸUB" pitchFamily="50" charset="-128"/>
              </a:rPr>
              <a:t>プログラムで使用できるモックフレームワーク。</a:t>
            </a:r>
            <a:endParaRPr lang="en-US" altLang="ja-JP" sz="1400" kern="0" dirty="0" smtClean="0">
              <a:solidFill>
                <a:schemeClr val="bg1"/>
              </a:solidFill>
              <a:latin typeface="HGP創英角ｺﾞｼｯｸUB" pitchFamily="50" charset="-128"/>
              <a:ea typeface="HGP創英角ｺﾞｼｯｸUB" pitchFamily="50" charset="-128"/>
            </a:endParaRPr>
          </a:p>
          <a:p>
            <a:pPr eaLnBrk="1" hangingPunct="1">
              <a:buFont typeface="Wingdings" panose="05000000000000000000" pitchFamily="2" charset="2"/>
              <a:buChar char="u"/>
            </a:pPr>
            <a:r>
              <a:rPr lang="ja-JP" altLang="en-US" sz="1400" kern="0" dirty="0" smtClean="0">
                <a:solidFill>
                  <a:schemeClr val="bg1"/>
                </a:solidFill>
                <a:latin typeface="HGP創英角ｺﾞｼｯｸUB" pitchFamily="50" charset="-128"/>
                <a:ea typeface="HGP創英角ｺﾞｼｯｸUB" pitchFamily="50" charset="-128"/>
              </a:rPr>
              <a:t>任意のクラスインスタンスをモック化（スタブ化）することができます。</a:t>
            </a:r>
            <a:endParaRPr lang="en-US" altLang="ja-JP" sz="1400" kern="0" dirty="0" smtClean="0">
              <a:solidFill>
                <a:schemeClr val="bg1"/>
              </a:solidFill>
              <a:latin typeface="HGP創英角ｺﾞｼｯｸUB" pitchFamily="50" charset="-128"/>
              <a:ea typeface="HGP創英角ｺﾞｼｯｸUB" pitchFamily="50" charset="-128"/>
            </a:endParaRPr>
          </a:p>
        </p:txBody>
      </p:sp>
      <p:sp>
        <p:nvSpPr>
          <p:cNvPr id="7" name="正方形/長方形 6"/>
          <p:cNvSpPr/>
          <p:nvPr/>
        </p:nvSpPr>
        <p:spPr>
          <a:xfrm>
            <a:off x="251520" y="1125028"/>
            <a:ext cx="3240360" cy="3816708"/>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en-US" altLang="ja-JP" dirty="0" smtClean="0">
              <a:solidFill>
                <a:schemeClr val="tx1"/>
              </a:solidFill>
              <a:latin typeface="+mn-ea"/>
            </a:endParaRPr>
          </a:p>
          <a:p>
            <a:r>
              <a:rPr lang="en-US" altLang="ja-JP" dirty="0" smtClean="0">
                <a:solidFill>
                  <a:schemeClr val="tx1"/>
                </a:solidFill>
                <a:latin typeface="+mn-ea"/>
              </a:rPr>
              <a:t>public </a:t>
            </a:r>
            <a:r>
              <a:rPr lang="en-US" altLang="ja-JP" dirty="0">
                <a:solidFill>
                  <a:schemeClr val="tx1"/>
                </a:solidFill>
                <a:latin typeface="+mn-ea"/>
              </a:rPr>
              <a:t>class </a:t>
            </a:r>
            <a:r>
              <a:rPr lang="en-US" altLang="ja-JP" dirty="0" err="1">
                <a:solidFill>
                  <a:schemeClr val="tx1"/>
                </a:solidFill>
                <a:latin typeface="+mn-ea"/>
              </a:rPr>
              <a:t>ListBookDaoSpringJdbcTest</a:t>
            </a:r>
            <a:r>
              <a:rPr lang="en-US" altLang="ja-JP" dirty="0">
                <a:solidFill>
                  <a:schemeClr val="tx1"/>
                </a:solidFill>
                <a:latin typeface="+mn-ea"/>
              </a:rPr>
              <a:t> {</a:t>
            </a:r>
          </a:p>
          <a:p>
            <a:r>
              <a:rPr lang="en-US" altLang="ja-JP" dirty="0">
                <a:solidFill>
                  <a:schemeClr val="tx1"/>
                </a:solidFill>
                <a:latin typeface="+mn-ea"/>
              </a:rPr>
              <a:t>	</a:t>
            </a:r>
          </a:p>
          <a:p>
            <a:r>
              <a:rPr lang="en-US" altLang="ja-JP" dirty="0" smtClean="0">
                <a:solidFill>
                  <a:schemeClr val="tx1"/>
                </a:solidFill>
                <a:latin typeface="+mn-ea"/>
              </a:rPr>
              <a:t>  // </a:t>
            </a:r>
            <a:r>
              <a:rPr lang="en-US" altLang="ja-JP" dirty="0" err="1">
                <a:solidFill>
                  <a:schemeClr val="tx1"/>
                </a:solidFill>
                <a:latin typeface="+mn-ea"/>
              </a:rPr>
              <a:t>JdbcTemplate</a:t>
            </a:r>
            <a:r>
              <a:rPr lang="en-US" altLang="ja-JP" dirty="0">
                <a:solidFill>
                  <a:schemeClr val="tx1"/>
                </a:solidFill>
                <a:latin typeface="+mn-ea"/>
              </a:rPr>
              <a:t> </a:t>
            </a:r>
            <a:r>
              <a:rPr lang="ja-JP" altLang="en-US" dirty="0">
                <a:solidFill>
                  <a:schemeClr val="tx1"/>
                </a:solidFill>
                <a:latin typeface="+mn-ea"/>
              </a:rPr>
              <a:t>オブジェクトのモック</a:t>
            </a:r>
          </a:p>
          <a:p>
            <a:r>
              <a:rPr lang="en-US" altLang="ja-JP"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Mock(name="template")</a:t>
            </a:r>
          </a:p>
          <a:p>
            <a:r>
              <a:rPr lang="en-US" altLang="ja-JP"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private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JdbcTemplate</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mockJdbc</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dirty="0">
              <a:solidFill>
                <a:schemeClr val="tx1"/>
              </a:solidFill>
              <a:latin typeface="+mn-ea"/>
            </a:endParaRPr>
          </a:p>
          <a:p>
            <a:r>
              <a:rPr lang="en-US" altLang="ja-JP" dirty="0" smtClean="0">
                <a:solidFill>
                  <a:schemeClr val="tx1"/>
                </a:solidFill>
                <a:latin typeface="+mn-ea"/>
              </a:rPr>
              <a:t>  // </a:t>
            </a:r>
            <a:r>
              <a:rPr lang="ja-JP" altLang="en-US" dirty="0">
                <a:solidFill>
                  <a:schemeClr val="tx1"/>
                </a:solidFill>
                <a:latin typeface="+mn-ea"/>
              </a:rPr>
              <a:t>テスト対象となる </a:t>
            </a:r>
            <a:r>
              <a:rPr lang="en-US" altLang="ja-JP" dirty="0" err="1">
                <a:solidFill>
                  <a:schemeClr val="tx1"/>
                </a:solidFill>
                <a:latin typeface="+mn-ea"/>
              </a:rPr>
              <a:t>ListBookDao</a:t>
            </a:r>
            <a:r>
              <a:rPr lang="en-US" altLang="ja-JP" dirty="0">
                <a:solidFill>
                  <a:schemeClr val="tx1"/>
                </a:solidFill>
                <a:latin typeface="+mn-ea"/>
              </a:rPr>
              <a:t> </a:t>
            </a:r>
            <a:r>
              <a:rPr lang="ja-JP" altLang="en-US" dirty="0">
                <a:solidFill>
                  <a:schemeClr val="tx1"/>
                </a:solidFill>
                <a:latin typeface="+mn-ea"/>
              </a:rPr>
              <a:t>クラス</a:t>
            </a:r>
          </a:p>
          <a:p>
            <a:r>
              <a:rPr lang="en-US" altLang="ja-JP"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InjectMocks</a:t>
            </a:r>
            <a:r>
              <a:rPr lang="en-US" altLang="ja-JP" dirty="0" smtClean="0">
                <a:solidFill>
                  <a:schemeClr val="tx1"/>
                </a:solidFill>
                <a:latin typeface="+mn-ea"/>
              </a:rPr>
              <a:t>  @</a:t>
            </a:r>
            <a:r>
              <a:rPr lang="en-US" altLang="ja-JP" dirty="0" err="1" smtClean="0">
                <a:solidFill>
                  <a:schemeClr val="tx1"/>
                </a:solidFill>
                <a:latin typeface="+mn-ea"/>
              </a:rPr>
              <a:t>Autowired</a:t>
            </a:r>
            <a:endParaRPr lang="en-US" altLang="ja-JP" dirty="0" smtClean="0">
              <a:solidFill>
                <a:schemeClr val="tx1"/>
              </a:solidFill>
              <a:latin typeface="+mn-ea"/>
            </a:endParaRPr>
          </a:p>
          <a:p>
            <a:r>
              <a:rPr lang="en-US" altLang="ja-JP"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private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ListBookDao</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listBookDao</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モック化</a:t>
            </a:r>
            <a:r>
              <a:rPr lang="ja-JP" altLang="en-US" dirty="0">
                <a:solidFill>
                  <a:schemeClr val="tx1"/>
                </a:solidFill>
                <a:latin typeface="+mn-ea"/>
              </a:rPr>
              <a:t>のおまじない</a:t>
            </a:r>
          </a:p>
          <a:p>
            <a:r>
              <a:rPr lang="en-US" altLang="ja-JP" dirty="0" smtClean="0">
                <a:solidFill>
                  <a:schemeClr val="tx1"/>
                </a:solidFill>
                <a:latin typeface="+mn-ea"/>
              </a:rPr>
              <a:t>  @</a:t>
            </a:r>
            <a:r>
              <a:rPr lang="en-US" altLang="ja-JP" dirty="0">
                <a:solidFill>
                  <a:schemeClr val="tx1"/>
                </a:solidFill>
                <a:latin typeface="+mn-ea"/>
              </a:rPr>
              <a:t>Before</a:t>
            </a:r>
          </a:p>
          <a:p>
            <a:r>
              <a:rPr lang="en-US" altLang="ja-JP" dirty="0" smtClean="0">
                <a:solidFill>
                  <a:schemeClr val="tx1"/>
                </a:solidFill>
                <a:latin typeface="+mn-ea"/>
              </a:rPr>
              <a:t>  public </a:t>
            </a:r>
            <a:r>
              <a:rPr lang="en-US" altLang="ja-JP" dirty="0">
                <a:solidFill>
                  <a:schemeClr val="tx1"/>
                </a:solidFill>
                <a:latin typeface="+mn-ea"/>
              </a:rPr>
              <a:t>void </a:t>
            </a:r>
            <a:r>
              <a:rPr lang="en-US" altLang="ja-JP" dirty="0" err="1">
                <a:solidFill>
                  <a:schemeClr val="tx1"/>
                </a:solidFill>
                <a:latin typeface="+mn-ea"/>
              </a:rPr>
              <a:t>setUp</a:t>
            </a:r>
            <a:r>
              <a:rPr lang="en-US" altLang="ja-JP" dirty="0">
                <a:solidFill>
                  <a:schemeClr val="tx1"/>
                </a:solidFill>
                <a:latin typeface="+mn-ea"/>
              </a:rPr>
              <a:t>() {</a:t>
            </a:r>
          </a:p>
          <a:p>
            <a:r>
              <a:rPr lang="en-US" altLang="ja-JP"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MockitoAnnotations.initMocks</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(this</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smtClean="0">
                <a:solidFill>
                  <a:schemeClr val="tx1"/>
                </a:solidFill>
                <a:latin typeface="+mn-ea"/>
              </a:rPr>
              <a:t>  }</a:t>
            </a:r>
          </a:p>
          <a:p>
            <a:endParaRPr lang="en-US" altLang="ja-JP" dirty="0">
              <a:solidFill>
                <a:schemeClr val="tx1"/>
              </a:solidFill>
              <a:latin typeface="+mn-ea"/>
            </a:endParaRPr>
          </a:p>
          <a:p>
            <a:pPr algn="r"/>
            <a:endParaRPr lang="en-US" altLang="ja-JP" sz="1800" dirty="0" smtClean="0">
              <a:solidFill>
                <a:srgbClr val="00B050"/>
              </a:solidFill>
              <a:latin typeface="HGP創英角ｺﾞｼｯｸUB" panose="020B0900000000000000" pitchFamily="50" charset="-128"/>
              <a:ea typeface="HGP創英角ｺﾞｼｯｸUB" panose="020B0900000000000000" pitchFamily="50" charset="-128"/>
            </a:endParaRPr>
          </a:p>
          <a:p>
            <a:pPr algn="r"/>
            <a:r>
              <a:rPr lang="ja-JP" altLang="en-US" sz="1800" dirty="0" smtClean="0">
                <a:solidFill>
                  <a:srgbClr val="00B050"/>
                </a:solidFill>
                <a:latin typeface="HGP創英角ｺﾞｼｯｸUB" panose="020B0900000000000000" pitchFamily="50" charset="-128"/>
                <a:ea typeface="HGP創英角ｺﾞｼｯｸUB" panose="020B0900000000000000" pitchFamily="50" charset="-128"/>
              </a:rPr>
              <a:t>続く </a:t>
            </a:r>
            <a:r>
              <a:rPr lang="ja-JP" altLang="en-US" sz="1800" dirty="0">
                <a:solidFill>
                  <a:srgbClr val="00B050"/>
                </a:solidFill>
                <a:latin typeface="HGP創英角ｺﾞｼｯｸUB" panose="020B0900000000000000" pitchFamily="50" charset="-128"/>
                <a:ea typeface="HGP創英角ｺﾞｼｯｸUB" panose="020B0900000000000000" pitchFamily="50" charset="-128"/>
              </a:rPr>
              <a:t>→</a:t>
            </a:r>
            <a:endParaRPr lang="en-US" altLang="ja-JP" sz="1800" dirty="0">
              <a:solidFill>
                <a:schemeClr val="tx1"/>
              </a:solidFill>
              <a:latin typeface="+mn-ea"/>
            </a:endParaRPr>
          </a:p>
        </p:txBody>
      </p:sp>
      <p:sp>
        <p:nvSpPr>
          <p:cNvPr id="14" name="正方形/長方形 13"/>
          <p:cNvSpPr/>
          <p:nvPr/>
        </p:nvSpPr>
        <p:spPr>
          <a:xfrm>
            <a:off x="3563888" y="1125028"/>
            <a:ext cx="5328592" cy="4248472"/>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en-US" altLang="ja-JP" dirty="0" smtClean="0">
              <a:solidFill>
                <a:schemeClr val="tx1"/>
              </a:solidFill>
              <a:latin typeface="+mn-ea"/>
            </a:endParaRPr>
          </a:p>
          <a:p>
            <a:r>
              <a:rPr lang="en-US" altLang="ja-JP" dirty="0" smtClean="0">
                <a:solidFill>
                  <a:schemeClr val="tx1"/>
                </a:solidFill>
                <a:latin typeface="+mn-ea"/>
              </a:rPr>
              <a:t>  // </a:t>
            </a:r>
            <a:r>
              <a:rPr lang="en-US" altLang="ja-JP" dirty="0" err="1">
                <a:solidFill>
                  <a:schemeClr val="tx1"/>
                </a:solidFill>
                <a:latin typeface="+mn-ea"/>
              </a:rPr>
              <a:t>ListBookDao.getBookList</a:t>
            </a:r>
            <a:r>
              <a:rPr lang="en-US" altLang="ja-JP" dirty="0">
                <a:solidFill>
                  <a:schemeClr val="tx1"/>
                </a:solidFill>
                <a:latin typeface="+mn-ea"/>
              </a:rPr>
              <a:t>() </a:t>
            </a:r>
            <a:r>
              <a:rPr lang="ja-JP" altLang="en-US" dirty="0">
                <a:solidFill>
                  <a:schemeClr val="tx1"/>
                </a:solidFill>
                <a:latin typeface="+mn-ea"/>
              </a:rPr>
              <a:t>のテストケース 正常系その１</a:t>
            </a:r>
          </a:p>
          <a:p>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ja-JP" altLang="en-US" dirty="0">
                <a:solidFill>
                  <a:schemeClr val="tx1"/>
                </a:solidFill>
                <a:latin typeface="+mn-ea"/>
              </a:rPr>
              <a:t>取得データが正しく返却されているかを検証</a:t>
            </a:r>
          </a:p>
          <a:p>
            <a:r>
              <a:rPr lang="en-US" altLang="ja-JP" dirty="0" smtClean="0">
                <a:solidFill>
                  <a:schemeClr val="tx1"/>
                </a:solidFill>
                <a:latin typeface="+mn-ea"/>
              </a:rPr>
              <a:t>  @Test</a:t>
            </a:r>
          </a:p>
          <a:p>
            <a:r>
              <a:rPr lang="en-US" altLang="ja-JP" dirty="0" smtClean="0">
                <a:solidFill>
                  <a:schemeClr val="tx1"/>
                </a:solidFill>
                <a:latin typeface="+mn-ea"/>
              </a:rPr>
              <a:t>  public </a:t>
            </a:r>
            <a:r>
              <a:rPr lang="en-US" altLang="ja-JP" dirty="0">
                <a:solidFill>
                  <a:schemeClr val="tx1"/>
                </a:solidFill>
                <a:latin typeface="+mn-ea"/>
              </a:rPr>
              <a:t>void testGetBookList_normal_1() {</a:t>
            </a:r>
          </a:p>
          <a:p>
            <a:r>
              <a:rPr lang="en-US" altLang="ja-JP" dirty="0" smtClean="0">
                <a:solidFill>
                  <a:schemeClr val="tx1"/>
                </a:solidFill>
                <a:latin typeface="+mn-ea"/>
              </a:rPr>
              <a:t>    List&lt;Book</a:t>
            </a:r>
            <a:r>
              <a:rPr lang="en-US" altLang="ja-JP" dirty="0">
                <a:solidFill>
                  <a:schemeClr val="tx1"/>
                </a:solidFill>
                <a:latin typeface="+mn-ea"/>
              </a:rPr>
              <a:t>&gt; expected = new </a:t>
            </a:r>
            <a:r>
              <a:rPr lang="en-US" altLang="ja-JP" dirty="0" err="1">
                <a:solidFill>
                  <a:schemeClr val="tx1"/>
                </a:solidFill>
                <a:latin typeface="+mn-ea"/>
              </a:rPr>
              <a:t>ArrayList</a:t>
            </a:r>
            <a:r>
              <a:rPr lang="en-US" altLang="ja-JP" dirty="0">
                <a:solidFill>
                  <a:schemeClr val="tx1"/>
                </a:solidFill>
                <a:latin typeface="+mn-ea"/>
              </a:rPr>
              <a:t>&lt;Book&gt;();</a:t>
            </a:r>
          </a:p>
          <a:p>
            <a:r>
              <a:rPr lang="en-US" altLang="ja-JP" dirty="0" smtClean="0">
                <a:solidFill>
                  <a:schemeClr val="tx1"/>
                </a:solidFill>
                <a:latin typeface="+mn-ea"/>
              </a:rPr>
              <a:t>    Book </a:t>
            </a:r>
            <a:r>
              <a:rPr lang="en-US" altLang="ja-JP" dirty="0">
                <a:solidFill>
                  <a:schemeClr val="tx1"/>
                </a:solidFill>
                <a:latin typeface="+mn-ea"/>
              </a:rPr>
              <a:t>book1 = new Book();</a:t>
            </a:r>
          </a:p>
          <a:p>
            <a:r>
              <a:rPr lang="en-US" altLang="ja-JP" dirty="0" smtClean="0">
                <a:solidFill>
                  <a:schemeClr val="tx1"/>
                </a:solidFill>
                <a:latin typeface="+mn-ea"/>
              </a:rPr>
              <a:t>    book1.setId(1</a:t>
            </a:r>
            <a:r>
              <a:rPr lang="en-US" altLang="ja-JP" dirty="0">
                <a:solidFill>
                  <a:schemeClr val="tx1"/>
                </a:solidFill>
                <a:latin typeface="+mn-ea"/>
              </a:rPr>
              <a:t>);</a:t>
            </a:r>
          </a:p>
          <a:p>
            <a:r>
              <a:rPr lang="en-US" altLang="ja-JP" dirty="0" smtClean="0">
                <a:solidFill>
                  <a:schemeClr val="tx1"/>
                </a:solidFill>
                <a:latin typeface="+mn-ea"/>
              </a:rPr>
              <a:t>    book1.setIsbn</a:t>
            </a:r>
            <a:r>
              <a:rPr lang="en-US" altLang="ja-JP" dirty="0">
                <a:solidFill>
                  <a:schemeClr val="tx1"/>
                </a:solidFill>
                <a:latin typeface="+mn-ea"/>
              </a:rPr>
              <a:t>("978-4-7741-5380-3");</a:t>
            </a:r>
          </a:p>
          <a:p>
            <a:r>
              <a:rPr lang="en-US" altLang="ja-JP" dirty="0" smtClean="0">
                <a:solidFill>
                  <a:schemeClr val="tx1"/>
                </a:solidFill>
                <a:latin typeface="+mn-ea"/>
              </a:rPr>
              <a:t>    book1.setName</a:t>
            </a:r>
            <a:r>
              <a:rPr lang="en-US" altLang="ja-JP" dirty="0">
                <a:solidFill>
                  <a:schemeClr val="tx1"/>
                </a:solidFill>
                <a:latin typeface="+mn-ea"/>
              </a:rPr>
              <a:t>("Spring3</a:t>
            </a:r>
            <a:r>
              <a:rPr lang="ja-JP" altLang="en-US" dirty="0">
                <a:solidFill>
                  <a:schemeClr val="tx1"/>
                </a:solidFill>
                <a:latin typeface="+mn-ea"/>
              </a:rPr>
              <a:t>入門</a:t>
            </a:r>
            <a:r>
              <a:rPr lang="en-US" altLang="ja-JP" dirty="0">
                <a:solidFill>
                  <a:schemeClr val="tx1"/>
                </a:solidFill>
                <a:latin typeface="+mn-ea"/>
              </a:rPr>
              <a:t>");</a:t>
            </a:r>
          </a:p>
          <a:p>
            <a:r>
              <a:rPr lang="en-US" altLang="ja-JP" dirty="0" smtClean="0">
                <a:solidFill>
                  <a:schemeClr val="tx1"/>
                </a:solidFill>
                <a:latin typeface="+mn-ea"/>
              </a:rPr>
              <a:t>    book1.setPrice(3900</a:t>
            </a:r>
            <a:r>
              <a:rPr lang="en-US" altLang="ja-JP" dirty="0">
                <a:solidFill>
                  <a:schemeClr val="tx1"/>
                </a:solidFill>
                <a:latin typeface="+mn-ea"/>
              </a:rPr>
              <a:t>);</a:t>
            </a:r>
          </a:p>
          <a:p>
            <a:r>
              <a:rPr lang="en-US" altLang="ja-JP" dirty="0" smtClean="0">
                <a:solidFill>
                  <a:schemeClr val="tx1"/>
                </a:solidFill>
                <a:latin typeface="+mn-ea"/>
              </a:rPr>
              <a:t>    </a:t>
            </a:r>
            <a:r>
              <a:rPr lang="en-US" altLang="ja-JP" dirty="0" err="1" smtClean="0">
                <a:solidFill>
                  <a:schemeClr val="tx1"/>
                </a:solidFill>
                <a:latin typeface="+mn-ea"/>
              </a:rPr>
              <a:t>expected.add</a:t>
            </a:r>
            <a:r>
              <a:rPr lang="en-US" altLang="ja-JP" dirty="0" smtClean="0">
                <a:solidFill>
                  <a:schemeClr val="tx1"/>
                </a:solidFill>
                <a:latin typeface="+mn-ea"/>
              </a:rPr>
              <a:t>(book1</a:t>
            </a:r>
            <a:r>
              <a:rPr lang="en-US" altLang="ja-JP" dirty="0">
                <a:solidFill>
                  <a:schemeClr val="tx1"/>
                </a:solidFill>
                <a:latin typeface="+mn-ea"/>
              </a:rPr>
              <a:t>);</a:t>
            </a:r>
          </a:p>
          <a:p>
            <a:r>
              <a:rPr lang="en-US" altLang="ja-JP" dirty="0" smtClean="0">
                <a:solidFill>
                  <a:schemeClr val="tx1"/>
                </a:solidFill>
                <a:latin typeface="+mn-ea"/>
              </a:rPr>
              <a:t>    String </a:t>
            </a:r>
            <a:r>
              <a:rPr lang="en-US" altLang="ja-JP" dirty="0" err="1">
                <a:solidFill>
                  <a:schemeClr val="tx1"/>
                </a:solidFill>
                <a:latin typeface="+mn-ea"/>
              </a:rPr>
              <a:t>sql</a:t>
            </a:r>
            <a:r>
              <a:rPr lang="en-US" altLang="ja-JP" dirty="0">
                <a:solidFill>
                  <a:schemeClr val="tx1"/>
                </a:solidFill>
                <a:latin typeface="+mn-ea"/>
              </a:rPr>
              <a:t> = "SELECT id, </a:t>
            </a:r>
            <a:r>
              <a:rPr lang="en-US" altLang="ja-JP" dirty="0" err="1">
                <a:solidFill>
                  <a:schemeClr val="tx1"/>
                </a:solidFill>
                <a:latin typeface="+mn-ea"/>
              </a:rPr>
              <a:t>isbn</a:t>
            </a:r>
            <a:r>
              <a:rPr lang="en-US" altLang="ja-JP" dirty="0">
                <a:solidFill>
                  <a:schemeClr val="tx1"/>
                </a:solidFill>
                <a:latin typeface="+mn-ea"/>
              </a:rPr>
              <a:t>, name, price FROM book order by id";</a:t>
            </a:r>
          </a:p>
          <a:p>
            <a:endParaRPr lang="en-US" altLang="ja-JP" dirty="0">
              <a:solidFill>
                <a:schemeClr val="tx1"/>
              </a:solidFill>
              <a:latin typeface="+mn-ea"/>
            </a:endParaRPr>
          </a:p>
          <a:p>
            <a:r>
              <a:rPr lang="en-US" altLang="ja-JP" dirty="0" smtClean="0">
                <a:solidFill>
                  <a:schemeClr val="tx1"/>
                </a:solidFill>
                <a:latin typeface="+mn-ea"/>
              </a:rPr>
              <a:t>    // </a:t>
            </a:r>
            <a:r>
              <a:rPr lang="en-US" altLang="ja-JP" dirty="0" err="1">
                <a:solidFill>
                  <a:schemeClr val="tx1"/>
                </a:solidFill>
                <a:latin typeface="+mn-ea"/>
              </a:rPr>
              <a:t>JdbcTemplate#query</a:t>
            </a:r>
            <a:r>
              <a:rPr lang="ja-JP" altLang="en-US" dirty="0">
                <a:solidFill>
                  <a:schemeClr val="tx1"/>
                </a:solidFill>
                <a:latin typeface="+mn-ea"/>
              </a:rPr>
              <a:t>の戻り値を</a:t>
            </a:r>
            <a:r>
              <a:rPr lang="en-US" altLang="ja-JP" dirty="0">
                <a:solidFill>
                  <a:schemeClr val="tx1"/>
                </a:solidFill>
                <a:latin typeface="+mn-ea"/>
              </a:rPr>
              <a:t>Mock</a:t>
            </a:r>
            <a:r>
              <a:rPr lang="ja-JP" altLang="en-US" dirty="0">
                <a:solidFill>
                  <a:schemeClr val="tx1"/>
                </a:solidFill>
                <a:latin typeface="+mn-ea"/>
              </a:rPr>
              <a:t>動作に差替え</a:t>
            </a:r>
          </a:p>
          <a:p>
            <a:r>
              <a:rPr lang="en-US" altLang="ja-JP"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when(</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mockJdbc.query</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eq</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sql</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any(</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RowMapper.class</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thenReturn</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(expected);</a:t>
            </a:r>
          </a:p>
          <a:p>
            <a:r>
              <a:rPr lang="en-US" altLang="ja-JP" dirty="0">
                <a:solidFill>
                  <a:schemeClr val="tx1"/>
                </a:solidFill>
                <a:latin typeface="+mn-ea"/>
              </a:rPr>
              <a:t>		</a:t>
            </a:r>
          </a:p>
          <a:p>
            <a:r>
              <a:rPr lang="en-US" altLang="ja-JP" dirty="0" smtClean="0">
                <a:solidFill>
                  <a:schemeClr val="tx1"/>
                </a:solidFill>
                <a:latin typeface="+mn-ea"/>
              </a:rPr>
              <a:t>    List&lt;Book</a:t>
            </a:r>
            <a:r>
              <a:rPr lang="en-US" altLang="ja-JP" dirty="0">
                <a:solidFill>
                  <a:schemeClr val="tx1"/>
                </a:solidFill>
                <a:latin typeface="+mn-ea"/>
              </a:rPr>
              <a:t>&gt; actual = </a:t>
            </a:r>
            <a:r>
              <a:rPr lang="en-US" altLang="ja-JP" dirty="0" err="1">
                <a:solidFill>
                  <a:schemeClr val="tx1"/>
                </a:solidFill>
                <a:latin typeface="+mn-ea"/>
              </a:rPr>
              <a:t>listBookDao.getBookList</a:t>
            </a:r>
            <a:r>
              <a:rPr lang="en-US" altLang="ja-JP" dirty="0">
                <a:solidFill>
                  <a:schemeClr val="tx1"/>
                </a:solidFill>
                <a:latin typeface="+mn-ea"/>
              </a:rPr>
              <a:t>();</a:t>
            </a:r>
          </a:p>
          <a:p>
            <a:r>
              <a:rPr lang="en-US" altLang="ja-JP" dirty="0" smtClean="0">
                <a:solidFill>
                  <a:schemeClr val="tx1"/>
                </a:solidFill>
                <a:latin typeface="+mn-ea"/>
              </a:rPr>
              <a:t>    </a:t>
            </a:r>
            <a:r>
              <a:rPr lang="en-US" altLang="ja-JP" dirty="0" err="1" smtClean="0">
                <a:solidFill>
                  <a:schemeClr val="tx1"/>
                </a:solidFill>
                <a:latin typeface="+mn-ea"/>
              </a:rPr>
              <a:t>assertThat</a:t>
            </a:r>
            <a:r>
              <a:rPr lang="en-US" altLang="ja-JP" dirty="0" smtClean="0">
                <a:solidFill>
                  <a:schemeClr val="tx1"/>
                </a:solidFill>
                <a:latin typeface="+mn-ea"/>
              </a:rPr>
              <a:t>(actual</a:t>
            </a:r>
            <a:r>
              <a:rPr lang="en-US" altLang="ja-JP" dirty="0">
                <a:solidFill>
                  <a:schemeClr val="tx1"/>
                </a:solidFill>
                <a:latin typeface="+mn-ea"/>
              </a:rPr>
              <a:t>, CoreMatchers.is(expected));</a:t>
            </a:r>
          </a:p>
          <a:p>
            <a:r>
              <a:rPr lang="en-US" altLang="ja-JP" dirty="0" smtClean="0">
                <a:solidFill>
                  <a:schemeClr val="tx1"/>
                </a:solidFill>
                <a:latin typeface="+mn-ea"/>
              </a:rPr>
              <a:t>  }</a:t>
            </a:r>
            <a:endParaRPr lang="en-US" altLang="ja-JP" dirty="0">
              <a:solidFill>
                <a:schemeClr val="tx1"/>
              </a:solidFill>
              <a:latin typeface="+mn-ea"/>
            </a:endParaRPr>
          </a:p>
          <a:p>
            <a:r>
              <a:rPr lang="en-US" altLang="ja-JP" dirty="0">
                <a:solidFill>
                  <a:schemeClr val="tx1"/>
                </a:solidFill>
                <a:latin typeface="+mn-ea"/>
              </a:rPr>
              <a:t>}</a:t>
            </a:r>
          </a:p>
        </p:txBody>
      </p:sp>
      <p:sp>
        <p:nvSpPr>
          <p:cNvPr id="16" name="正方形/長方形 15"/>
          <p:cNvSpPr/>
          <p:nvPr/>
        </p:nvSpPr>
        <p:spPr>
          <a:xfrm>
            <a:off x="611560" y="5085752"/>
            <a:ext cx="1679340" cy="57549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モック化する</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kumimoji="1" lang="ja-JP" altLang="en-US" sz="1400" dirty="0" smtClean="0">
                <a:latin typeface="HGP創英角ｺﾞｼｯｸUB" panose="020B0900000000000000" pitchFamily="50" charset="-128"/>
                <a:ea typeface="HGP創英角ｺﾞｼｯｸUB" panose="020B0900000000000000" pitchFamily="50" charset="-128"/>
              </a:rPr>
              <a:t>おまじないいろいろ</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17" name="直線矢印コネクタ 16"/>
          <p:cNvCxnSpPr>
            <a:stCxn id="16" idx="0"/>
          </p:cNvCxnSpPr>
          <p:nvPr/>
        </p:nvCxnSpPr>
        <p:spPr bwMode="auto">
          <a:xfrm flipV="1">
            <a:off x="1451230" y="4221088"/>
            <a:ext cx="0" cy="86466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0" name="正方形/長方形 19"/>
          <p:cNvSpPr/>
          <p:nvPr/>
        </p:nvSpPr>
        <p:spPr>
          <a:xfrm>
            <a:off x="6402683" y="2492896"/>
            <a:ext cx="2182322" cy="57549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モック化した</a:t>
            </a:r>
            <a:r>
              <a:rPr lang="ja-JP" altLang="en-US" sz="1400" dirty="0" smtClean="0">
                <a:latin typeface="HGP創英角ｺﾞｼｯｸUB" panose="020B0900000000000000" pitchFamily="50" charset="-128"/>
                <a:ea typeface="HGP創英角ｺﾞｼｯｸUB" panose="020B0900000000000000" pitchFamily="50" charset="-128"/>
              </a:rPr>
              <a:t>インスタンスの</a:t>
            </a:r>
            <a:endParaRPr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smtClean="0">
                <a:latin typeface="HGP創英角ｺﾞｼｯｸUB" panose="020B0900000000000000" pitchFamily="50" charset="-128"/>
                <a:ea typeface="HGP創英角ｺﾞｼｯｸUB" panose="020B0900000000000000" pitchFamily="50" charset="-128"/>
              </a:rPr>
              <a:t>メソッド挙動を定義</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24" name="直線矢印コネクタ 23"/>
          <p:cNvCxnSpPr/>
          <p:nvPr/>
        </p:nvCxnSpPr>
        <p:spPr bwMode="auto">
          <a:xfrm>
            <a:off x="6660232" y="3068392"/>
            <a:ext cx="0" cy="64864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6" name="テキスト ボックス 25"/>
          <p:cNvSpPr txBox="1"/>
          <p:nvPr/>
        </p:nvSpPr>
        <p:spPr>
          <a:xfrm>
            <a:off x="179512" y="697825"/>
            <a:ext cx="8562328"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Mockito</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を使用したテストコード例その１ （おまじないと </a:t>
            </a:r>
            <a:r>
              <a:rPr kumimoji="1" lang="en-US" altLang="ja-JP" sz="2000" dirty="0" smtClean="0">
                <a:latin typeface="HGP創英角ｺﾞｼｯｸUB" panose="020B0900000000000000" pitchFamily="50" charset="-128"/>
                <a:ea typeface="HGP創英角ｺﾞｼｯｸUB" panose="020B0900000000000000" pitchFamily="50" charset="-128"/>
              </a:rPr>
              <a:t>when</a:t>
            </a:r>
            <a:r>
              <a:rPr kumimoji="1" lang="ja-JP" altLang="en-US" sz="2000" dirty="0" smtClean="0">
                <a:latin typeface="HGP創英角ｺﾞｼｯｸUB" panose="020B0900000000000000" pitchFamily="50" charset="-128"/>
                <a:ea typeface="HGP創英角ｺﾞｼｯｸUB" panose="020B0900000000000000" pitchFamily="50" charset="-128"/>
              </a:rPr>
              <a:t>～</a:t>
            </a:r>
            <a:r>
              <a:rPr kumimoji="1" lang="en-US" altLang="ja-JP" sz="2000" dirty="0" err="1" smtClean="0">
                <a:latin typeface="HGP創英角ｺﾞｼｯｸUB" panose="020B0900000000000000" pitchFamily="50" charset="-128"/>
                <a:ea typeface="HGP創英角ｺﾞｼｯｸUB" panose="020B0900000000000000" pitchFamily="50" charset="-128"/>
              </a:rPr>
              <a:t>thenXX</a:t>
            </a:r>
            <a:r>
              <a:rPr kumimoji="1" lang="ja-JP" altLang="en-US" sz="2000" dirty="0" smtClean="0">
                <a:latin typeface="HGP創英角ｺﾞｼｯｸUB" panose="020B0900000000000000" pitchFamily="50" charset="-128"/>
                <a:ea typeface="HGP創英角ｺﾞｼｯｸUB" panose="020B0900000000000000" pitchFamily="50" charset="-128"/>
              </a:rPr>
              <a:t>）</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27" name="角丸四角形 26"/>
          <p:cNvSpPr/>
          <p:nvPr/>
        </p:nvSpPr>
        <p:spPr bwMode="auto">
          <a:xfrm>
            <a:off x="179512" y="1226544"/>
            <a:ext cx="3168351" cy="2994544"/>
          </a:xfrm>
          <a:prstGeom prst="roundRect">
            <a:avLst/>
          </a:prstGeom>
          <a:noFill/>
          <a:ln w="38100"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403510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4375006" y="1622701"/>
            <a:ext cx="2213218" cy="1728194"/>
          </a:xfrm>
          <a:prstGeom prst="rect">
            <a:avLst/>
          </a:prstGeom>
          <a:solidFill>
            <a:srgbClr val="C00000"/>
          </a:solidFill>
          <a:ln>
            <a:solidFill>
              <a:srgbClr val="C00000"/>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jdbcTemplate</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59" name="正方形/長方形 58"/>
          <p:cNvSpPr/>
          <p:nvPr/>
        </p:nvSpPr>
        <p:spPr>
          <a:xfrm>
            <a:off x="4767086" y="2126757"/>
            <a:ext cx="1487068" cy="1008113"/>
          </a:xfrm>
          <a:prstGeom prst="rect">
            <a:avLst/>
          </a:prstGeom>
          <a:solidFill>
            <a:srgbClr val="FFCCFF"/>
          </a:solidFill>
          <a:ln>
            <a:solidFill>
              <a:srgbClr val="FFCCFF"/>
            </a:solidFill>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sz="1600" dirty="0" smtClean="0">
                <a:solidFill>
                  <a:schemeClr val="tx1"/>
                </a:solidFill>
                <a:latin typeface="HGP創英角ｺﾞｼｯｸUB" panose="020B0900000000000000" pitchFamily="50" charset="-128"/>
                <a:ea typeface="HGP創英角ｺﾞｼｯｸUB" panose="020B0900000000000000" pitchFamily="50" charset="-128"/>
              </a:rPr>
              <a:t>query()</a:t>
            </a:r>
            <a:endParaRPr kumimoji="1" lang="ja-JP" altLang="en-US" sz="16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66</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err="1" smtClean="0">
                <a:latin typeface="HGP創英角ｺﾞｼｯｸUB" pitchFamily="50" charset="-128"/>
                <a:ea typeface="HGP創英角ｺﾞｼｯｸUB" pitchFamily="50" charset="-128"/>
              </a:rPr>
              <a:t>Mockito</a:t>
            </a:r>
            <a:r>
              <a:rPr lang="ja-JP" altLang="en-US" sz="3600" dirty="0" smtClean="0">
                <a:latin typeface="HGP創英角ｺﾞｼｯｸUB" pitchFamily="50" charset="-128"/>
                <a:ea typeface="HGP創英角ｺﾞｼｯｸUB" pitchFamily="50" charset="-128"/>
              </a:rPr>
              <a:t> </a:t>
            </a:r>
            <a:r>
              <a:rPr lang="en-US" altLang="ja-JP" sz="3600" dirty="0" smtClean="0">
                <a:latin typeface="HGP創英角ｺﾞｼｯｸUB" panose="020B0900000000000000" pitchFamily="50" charset="-128"/>
                <a:ea typeface="HGP創英角ｺﾞｼｯｸUB" panose="020B0900000000000000" pitchFamily="50" charset="-128"/>
              </a:rPr>
              <a:t>(2/3)</a:t>
            </a:r>
            <a:endParaRPr lang="en-US" altLang="ja-JP" sz="3600" dirty="0">
              <a:latin typeface="HGP創英角ｺﾞｼｯｸUB" pitchFamily="50" charset="-128"/>
              <a:ea typeface="HGP創英角ｺﾞｼｯｸUB" pitchFamily="50" charset="-128"/>
            </a:endParaRPr>
          </a:p>
        </p:txBody>
      </p:sp>
      <p:sp>
        <p:nvSpPr>
          <p:cNvPr id="6" name="正方形/長方形 5"/>
          <p:cNvSpPr/>
          <p:nvPr/>
        </p:nvSpPr>
        <p:spPr>
          <a:xfrm>
            <a:off x="755576" y="1412777"/>
            <a:ext cx="2559571" cy="1938118"/>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t"/>
          <a:lstStyle/>
          <a:p>
            <a:pPr algn="ct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lang="en-US" altLang="ja-JP" sz="1400" dirty="0" err="1" smtClean="0">
                <a:solidFill>
                  <a:schemeClr val="tx1"/>
                </a:solidFill>
                <a:latin typeface="HGP創英角ｺﾞｼｯｸUB" panose="020B0900000000000000" pitchFamily="50" charset="-128"/>
                <a:ea typeface="HGP創英角ｺﾞｼｯｸUB" panose="020B0900000000000000" pitchFamily="50" charset="-128"/>
              </a:rPr>
              <a:t>ListBookDaoSpringJdbc</a:t>
            </a:r>
            <a:endParaRPr lang="en-US" altLang="ja-JP" sz="1400" dirty="0" smtClean="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1" name="正方形/長方形 30"/>
          <p:cNvSpPr/>
          <p:nvPr/>
        </p:nvSpPr>
        <p:spPr>
          <a:xfrm>
            <a:off x="2305852" y="2735504"/>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2" name="正方形/長方形 31"/>
          <p:cNvSpPr/>
          <p:nvPr/>
        </p:nvSpPr>
        <p:spPr>
          <a:xfrm>
            <a:off x="2352697" y="2813231"/>
            <a:ext cx="674418" cy="321639"/>
          </a:xfrm>
          <a:prstGeom prst="rect">
            <a:avLst/>
          </a:prstGeom>
          <a:solidFill>
            <a:schemeClr val="accent6">
              <a:lumMod val="20000"/>
              <a:lumOff val="8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1100" dirty="0" smtClean="0">
                <a:solidFill>
                  <a:schemeClr val="tx1"/>
                </a:solidFill>
                <a:latin typeface="HGP創英角ｺﾞｼｯｸUB" panose="020B0900000000000000" pitchFamily="50" charset="-128"/>
                <a:ea typeface="HGP創英角ｺﾞｼｯｸUB" panose="020B0900000000000000" pitchFamily="50" charset="-128"/>
              </a:rPr>
              <a:t>Book</a:t>
            </a:r>
            <a:endParaRPr kumimoji="1" lang="ja-JP" altLang="en-US" sz="11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60" name="正方形/長方形 59"/>
          <p:cNvSpPr/>
          <p:nvPr/>
        </p:nvSpPr>
        <p:spPr>
          <a:xfrm>
            <a:off x="1889351" y="2198766"/>
            <a:ext cx="1152128" cy="345523"/>
          </a:xfrm>
          <a:prstGeom prst="rect">
            <a:avLst/>
          </a:prstGeo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smtClean="0">
                <a:solidFill>
                  <a:schemeClr val="bg1"/>
                </a:solidFill>
                <a:latin typeface="HGP創英角ｺﾞｼｯｸUB" panose="020B0900000000000000" pitchFamily="50" charset="-128"/>
                <a:ea typeface="HGP創英角ｺﾞｼｯｸUB" panose="020B0900000000000000" pitchFamily="50" charset="-128"/>
              </a:rPr>
              <a:t>RowMapper</a:t>
            </a:r>
            <a:endParaRPr kumimoji="1" lang="ja-JP" altLang="en-US" sz="1400"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41" name="角丸四角形 40"/>
          <p:cNvSpPr/>
          <p:nvPr/>
        </p:nvSpPr>
        <p:spPr bwMode="auto">
          <a:xfrm>
            <a:off x="899593" y="2198765"/>
            <a:ext cx="936124" cy="345523"/>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検索</a:t>
            </a:r>
            <a:r>
              <a:rPr lang="en-US" altLang="ja-JP" sz="1400" dirty="0" smtClean="0">
                <a:solidFill>
                  <a:sysClr val="windowText" lastClr="000000"/>
                </a:solidFill>
                <a:latin typeface="HGP創英角ｺﾞｼｯｸUB" panose="020B0900000000000000" pitchFamily="50" charset="-128"/>
                <a:ea typeface="HGP創英角ｺﾞｼｯｸUB" panose="020B0900000000000000" pitchFamily="50" charset="-128"/>
              </a:rPr>
              <a:t>SQL</a:t>
            </a:r>
            <a:endParaRPr kumimoji="1" lang="ja-JP" altLang="en-US" sz="1400" b="0" i="0" u="none" strike="noStrike" cap="none" normalizeH="0" baseline="0" dirty="0" smtClean="0">
              <a:ln>
                <a:noFill/>
              </a:ln>
              <a:solidFill>
                <a:sysClr val="windowText" lastClr="000000"/>
              </a:solidFill>
              <a:effectLst/>
              <a:latin typeface="HGP創英角ｺﾞｼｯｸUB" panose="020B0900000000000000" pitchFamily="50" charset="-128"/>
              <a:ea typeface="HGP創英角ｺﾞｼｯｸUB" panose="020B0900000000000000" pitchFamily="50" charset="-128"/>
            </a:endParaRPr>
          </a:p>
        </p:txBody>
      </p:sp>
      <p:sp>
        <p:nvSpPr>
          <p:cNvPr id="2" name="角丸四角形 1"/>
          <p:cNvSpPr/>
          <p:nvPr/>
        </p:nvSpPr>
        <p:spPr bwMode="auto">
          <a:xfrm>
            <a:off x="4139952" y="1412776"/>
            <a:ext cx="2664296" cy="2144851"/>
          </a:xfrm>
          <a:prstGeom prst="roundRect">
            <a:avLst/>
          </a:prstGeom>
          <a:noFill/>
          <a:ln w="381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
        <p:nvSpPr>
          <p:cNvPr id="17" name="テキスト ボックス 16"/>
          <p:cNvSpPr txBox="1"/>
          <p:nvPr/>
        </p:nvSpPr>
        <p:spPr>
          <a:xfrm>
            <a:off x="7177406" y="872426"/>
            <a:ext cx="1512168" cy="584775"/>
          </a:xfrm>
          <a:prstGeom prst="rect">
            <a:avLst/>
          </a:prstGeom>
          <a:noFill/>
          <a:ln>
            <a:solidFill>
              <a:srgbClr val="FF0000"/>
            </a:solidFill>
          </a:ln>
        </p:spPr>
        <p:txBody>
          <a:bodyPr wrap="square" rtlCol="0">
            <a:spAutoFit/>
          </a:bodyPr>
          <a:lstStyle/>
          <a:p>
            <a:r>
              <a:rPr lang="en-US" altLang="ja-JP" sz="1600" dirty="0" err="1" smtClean="0">
                <a:latin typeface="HGP創英角ｺﾞｼｯｸUB" panose="020B0900000000000000" pitchFamily="50" charset="-128"/>
                <a:ea typeface="HGP創英角ｺﾞｼｯｸUB" panose="020B0900000000000000" pitchFamily="50" charset="-128"/>
              </a:rPr>
              <a:t>JdbcTemplate</a:t>
            </a:r>
            <a:endParaRPr lang="en-US" altLang="ja-JP" sz="1600" dirty="0" smtClean="0">
              <a:latin typeface="HGP創英角ｺﾞｼｯｸUB" panose="020B0900000000000000" pitchFamily="50" charset="-128"/>
              <a:ea typeface="HGP創英角ｺﾞｼｯｸUB" panose="020B0900000000000000" pitchFamily="50" charset="-128"/>
            </a:endParaRPr>
          </a:p>
          <a:p>
            <a:r>
              <a:rPr lang="ja-JP" altLang="en-US" sz="1600" dirty="0" smtClean="0">
                <a:latin typeface="HGP創英角ｺﾞｼｯｸUB" panose="020B0900000000000000" pitchFamily="50" charset="-128"/>
                <a:ea typeface="HGP創英角ｺﾞｼｯｸUB" panose="020B0900000000000000" pitchFamily="50" charset="-128"/>
              </a:rPr>
              <a:t>をモック化</a:t>
            </a: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38" name="テキスト ボックス 37"/>
          <p:cNvSpPr txBox="1"/>
          <p:nvPr/>
        </p:nvSpPr>
        <p:spPr>
          <a:xfrm>
            <a:off x="1115617" y="3773651"/>
            <a:ext cx="7704855" cy="584775"/>
          </a:xfrm>
          <a:prstGeom prst="rect">
            <a:avLst/>
          </a:prstGeom>
          <a:noFill/>
          <a:ln>
            <a:solidFill>
              <a:srgbClr val="FF0000"/>
            </a:solidFill>
          </a:ln>
        </p:spPr>
        <p:txBody>
          <a:bodyPr wrap="square" rtlCol="0">
            <a:spAutoFit/>
          </a:bodyPr>
          <a:lstStyle/>
          <a:p>
            <a:pPr algn="r"/>
            <a:r>
              <a:rPr lang="ja-JP" altLang="en-US" sz="1600" dirty="0" smtClean="0">
                <a:latin typeface="HGP創英角ｺﾞｼｯｸUB" panose="020B0900000000000000" pitchFamily="50" charset="-128"/>
                <a:ea typeface="HGP創英角ｺﾞｼｯｸUB" panose="020B0900000000000000" pitchFamily="50" charset="-128"/>
              </a:rPr>
              <a:t>以下のコードで、</a:t>
            </a:r>
            <a:r>
              <a:rPr lang="en-US" altLang="ja-JP" sz="1600" dirty="0" err="1" smtClean="0">
                <a:latin typeface="HGP創英角ｺﾞｼｯｸUB" panose="020B0900000000000000" pitchFamily="50" charset="-128"/>
                <a:ea typeface="HGP創英角ｺﾞｼｯｸUB" panose="020B0900000000000000" pitchFamily="50" charset="-128"/>
              </a:rPr>
              <a:t>JdbcTemplate.query</a:t>
            </a:r>
            <a:r>
              <a:rPr lang="ja-JP" altLang="en-US" sz="1600" dirty="0" smtClean="0">
                <a:latin typeface="HGP創英角ｺﾞｼｯｸUB" panose="020B0900000000000000" pitchFamily="50" charset="-128"/>
                <a:ea typeface="HGP創英角ｺﾞｼｯｸUB" panose="020B0900000000000000" pitchFamily="50" charset="-128"/>
              </a:rPr>
              <a:t> メソッドの挙動を定義する。</a:t>
            </a:r>
            <a:endParaRPr lang="en-US" altLang="ja-JP" sz="1600" dirty="0" smtClean="0">
              <a:latin typeface="HGP創英角ｺﾞｼｯｸUB" panose="020B0900000000000000" pitchFamily="50" charset="-128"/>
              <a:ea typeface="HGP創英角ｺﾞｼｯｸUB" panose="020B0900000000000000" pitchFamily="50" charset="-128"/>
            </a:endParaRPr>
          </a:p>
          <a:p>
            <a:pPr algn="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when(</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mockJdbc.query</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eq</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smtClean="0">
                <a:solidFill>
                  <a:srgbClr val="C00000"/>
                </a:solidFill>
                <a:latin typeface="HGP創英角ｺﾞｼｯｸUB" panose="020B0900000000000000" pitchFamily="50" charset="-128"/>
                <a:ea typeface="HGP創英角ｺﾞｼｯｸUB" panose="020B0900000000000000" pitchFamily="50" charset="-128"/>
              </a:rPr>
              <a:t>sql</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 any(</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RowMapper.class</a:t>
            </a:r>
            <a:r>
              <a:rPr lang="en-US" altLang="ja-JP" sz="1600"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sz="1600" dirty="0" err="1">
                <a:solidFill>
                  <a:srgbClr val="C00000"/>
                </a:solidFill>
                <a:latin typeface="HGP創英角ｺﾞｼｯｸUB" panose="020B0900000000000000" pitchFamily="50" charset="-128"/>
                <a:ea typeface="HGP創英角ｺﾞｼｯｸUB" panose="020B0900000000000000" pitchFamily="50" charset="-128"/>
              </a:rPr>
              <a:t>thenReturn</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(expected);</a:t>
            </a:r>
            <a:endParaRPr kumimoji="1" lang="ja-JP" altLang="en-US" sz="1600"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39" name="正方形/長方形 38"/>
          <p:cNvSpPr/>
          <p:nvPr/>
        </p:nvSpPr>
        <p:spPr>
          <a:xfrm>
            <a:off x="323528" y="4725145"/>
            <a:ext cx="8496944" cy="122413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ja-JP" altLang="en-US" sz="1400" dirty="0" smtClean="0">
                <a:latin typeface="HGP創英角ｺﾞｼｯｸUB" panose="020B0900000000000000" pitchFamily="50" charset="-128"/>
                <a:ea typeface="HGP創英角ｺﾞｼｯｸUB" panose="020B0900000000000000" pitchFamily="50" charset="-128"/>
              </a:rPr>
              <a:t>上記の </a:t>
            </a:r>
            <a:r>
              <a:rPr lang="en-US" altLang="ja-JP" sz="1400" dirty="0" err="1" smtClean="0">
                <a:latin typeface="HGP創英角ｺﾞｼｯｸUB" panose="020B0900000000000000" pitchFamily="50" charset="-128"/>
                <a:ea typeface="HGP創英角ｺﾞｼｯｸUB" panose="020B0900000000000000" pitchFamily="50" charset="-128"/>
              </a:rPr>
              <a:t>eq</a:t>
            </a:r>
            <a:r>
              <a:rPr lang="en-US" altLang="ja-JP" sz="1400" dirty="0" smtClean="0">
                <a:latin typeface="HGP創英角ｺﾞｼｯｸUB" panose="020B0900000000000000" pitchFamily="50" charset="-128"/>
                <a:ea typeface="HGP創英角ｺﾞｼｯｸUB" panose="020B0900000000000000" pitchFamily="50" charset="-128"/>
              </a:rPr>
              <a:t>()</a:t>
            </a:r>
            <a:r>
              <a:rPr lang="ja-JP" altLang="en-US" sz="1400" dirty="0" smtClean="0">
                <a:latin typeface="HGP創英角ｺﾞｼｯｸUB" panose="020B0900000000000000" pitchFamily="50" charset="-128"/>
                <a:ea typeface="HGP創英角ｺﾞｼｯｸUB" panose="020B0900000000000000" pitchFamily="50" charset="-128"/>
              </a:rPr>
              <a:t> や </a:t>
            </a:r>
            <a:r>
              <a:rPr lang="en-US" altLang="ja-JP" sz="1400" dirty="0" smtClean="0">
                <a:latin typeface="HGP創英角ｺﾞｼｯｸUB" panose="020B0900000000000000" pitchFamily="50" charset="-128"/>
                <a:ea typeface="HGP創英角ｺﾞｼｯｸUB" panose="020B0900000000000000" pitchFamily="50" charset="-128"/>
              </a:rPr>
              <a:t>any()</a:t>
            </a:r>
            <a:r>
              <a:rPr lang="ja-JP" altLang="en-US" sz="1400" dirty="0" smtClean="0">
                <a:latin typeface="HGP創英角ｺﾞｼｯｸUB" panose="020B0900000000000000" pitchFamily="50" charset="-128"/>
                <a:ea typeface="HGP創英角ｺﾞｼｯｸUB" panose="020B0900000000000000" pitchFamily="50" charset="-128"/>
              </a:rPr>
              <a:t> ・・ は </a:t>
            </a:r>
            <a:r>
              <a:rPr lang="en-US" altLang="ja-JP" sz="1400" dirty="0" err="1" smtClean="0">
                <a:latin typeface="HGP創英角ｺﾞｼｯｸUB" panose="020B0900000000000000" pitchFamily="50" charset="-128"/>
                <a:ea typeface="HGP創英角ｺﾞｼｯｸUB" panose="020B0900000000000000" pitchFamily="50" charset="-128"/>
              </a:rPr>
              <a:t>Mockito.Matchers</a:t>
            </a:r>
            <a:r>
              <a:rPr lang="ja-JP" altLang="en-US" sz="1400" dirty="0" smtClean="0">
                <a:latin typeface="HGP創英角ｺﾞｼｯｸUB" panose="020B0900000000000000" pitchFamily="50" charset="-128"/>
                <a:ea typeface="HGP創英角ｺﾞｼｯｸUB" panose="020B0900000000000000" pitchFamily="50" charset="-128"/>
              </a:rPr>
              <a:t> というクラスが提供する検証用メソッドである。</a:t>
            </a:r>
            <a:endParaRPr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smtClean="0">
                <a:latin typeface="HGP創英角ｺﾞｼｯｸUB" panose="020B0900000000000000" pitchFamily="50" charset="-128"/>
                <a:ea typeface="HGP創英角ｺﾞｼｯｸUB" panose="020B0900000000000000" pitchFamily="50" charset="-128"/>
              </a:rPr>
              <a:t>他にも、 沢山の種類があるので、どのようなものが用意されているかを把握しておくこと。</a:t>
            </a:r>
            <a:endParaRPr lang="en-US" altLang="ja-JP" sz="1400" dirty="0" smtClean="0">
              <a:latin typeface="HGP創英角ｺﾞｼｯｸUB" panose="020B0900000000000000" pitchFamily="50" charset="-128"/>
              <a:ea typeface="HGP創英角ｺﾞｼｯｸUB" panose="020B0900000000000000" pitchFamily="50" charset="-128"/>
            </a:endParaRPr>
          </a:p>
          <a:p>
            <a:r>
              <a:rPr lang="ja-JP" altLang="en-US" sz="1400" dirty="0" smtClean="0">
                <a:latin typeface="HGP創英角ｺﾞｼｯｸUB" panose="020B0900000000000000" pitchFamily="50" charset="-128"/>
                <a:ea typeface="HGP創英角ｺﾞｼｯｸUB" panose="020B0900000000000000" pitchFamily="50" charset="-128"/>
              </a:rPr>
              <a:t>詳細は以下の</a:t>
            </a:r>
            <a:r>
              <a:rPr lang="en-US" altLang="ja-JP" sz="1400" dirty="0" smtClean="0">
                <a:latin typeface="HGP創英角ｺﾞｼｯｸUB" panose="020B0900000000000000" pitchFamily="50" charset="-128"/>
                <a:ea typeface="HGP創英角ｺﾞｼｯｸUB" panose="020B0900000000000000" pitchFamily="50" charset="-128"/>
              </a:rPr>
              <a:t>DOC</a:t>
            </a:r>
            <a:r>
              <a:rPr lang="ja-JP" altLang="en-US" sz="1400" dirty="0" smtClean="0">
                <a:latin typeface="HGP創英角ｺﾞｼｯｸUB" panose="020B0900000000000000" pitchFamily="50" charset="-128"/>
                <a:ea typeface="HGP創英角ｺﾞｼｯｸUB" panose="020B0900000000000000" pitchFamily="50" charset="-128"/>
              </a:rPr>
              <a:t>ページ参照のこと</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smtClean="0">
                <a:latin typeface="HGP創英角ｺﾞｼｯｸUB" panose="020B0900000000000000" pitchFamily="50" charset="-128"/>
                <a:ea typeface="HGP創英角ｺﾞｼｯｸUB" panose="020B0900000000000000" pitchFamily="50" charset="-128"/>
                <a:hlinkClick r:id="rId3"/>
              </a:rPr>
              <a:t>http://docs.mockito.googlecode.com/hg/org/mockito/Matchers.html</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42" name="テキスト ボックス 41"/>
          <p:cNvSpPr txBox="1"/>
          <p:nvPr/>
        </p:nvSpPr>
        <p:spPr>
          <a:xfrm>
            <a:off x="210608" y="764704"/>
            <a:ext cx="7351464"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Mockito</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を使用したテストコード例その１ 解説</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cxnSp>
        <p:nvCxnSpPr>
          <p:cNvPr id="20" name="直線矢印コネクタ 19"/>
          <p:cNvCxnSpPr/>
          <p:nvPr/>
        </p:nvCxnSpPr>
        <p:spPr bwMode="auto">
          <a:xfrm flipH="1">
            <a:off x="6804248" y="1457201"/>
            <a:ext cx="373158" cy="165500"/>
          </a:xfrm>
          <a:prstGeom prst="straightConnector1">
            <a:avLst/>
          </a:prstGeom>
          <a:ln>
            <a:solidFill>
              <a:srgbClr val="FF0000"/>
            </a:solidFill>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0" name="直線矢印コネクタ 39"/>
          <p:cNvCxnSpPr>
            <a:endCxn id="32" idx="3"/>
          </p:cNvCxnSpPr>
          <p:nvPr/>
        </p:nvCxnSpPr>
        <p:spPr>
          <a:xfrm flipH="1">
            <a:off x="3027115" y="2974050"/>
            <a:ext cx="1347891" cy="1"/>
          </a:xfrm>
          <a:prstGeom prst="straightConnector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60" idx="3"/>
          </p:cNvCxnSpPr>
          <p:nvPr/>
        </p:nvCxnSpPr>
        <p:spPr>
          <a:xfrm flipV="1">
            <a:off x="3041479" y="2371526"/>
            <a:ext cx="1333527" cy="2"/>
          </a:xfrm>
          <a:prstGeom prst="straightConnector1">
            <a:avLst/>
          </a:prstGeom>
          <a:ln w="381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3203848" y="2094528"/>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引数</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87" name="テキスト ボックス 86"/>
          <p:cNvSpPr txBox="1"/>
          <p:nvPr/>
        </p:nvSpPr>
        <p:spPr>
          <a:xfrm>
            <a:off x="3203848" y="2702822"/>
            <a:ext cx="849918" cy="276999"/>
          </a:xfrm>
          <a:prstGeom prst="rect">
            <a:avLst/>
          </a:prstGeom>
          <a:noFill/>
        </p:spPr>
        <p:txBody>
          <a:bodyPr wrap="square" rtlCol="0">
            <a:spAutoFit/>
          </a:bodyP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戻り値</a:t>
            </a:r>
            <a:endParaRPr kumimoji="1"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4187705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67</a:t>
            </a:fld>
            <a:endParaRPr lang="en-US" altLang="ja-JP" dirty="0"/>
          </a:p>
        </p:txBody>
      </p:sp>
      <p:sp>
        <p:nvSpPr>
          <p:cNvPr id="2051" name="Rectangle 2"/>
          <p:cNvSpPr>
            <a:spLocks noGrp="1" noChangeArrowheads="1"/>
          </p:cNvSpPr>
          <p:nvPr>
            <p:ph type="title"/>
          </p:nvPr>
        </p:nvSpPr>
        <p:spPr/>
        <p:txBody>
          <a:bodyPr/>
          <a:lstStyle/>
          <a:p>
            <a:pPr eaLnBrk="1" hangingPunct="1"/>
            <a:r>
              <a:rPr lang="en-US" altLang="ja-JP" sz="3600" dirty="0" err="1" smtClean="0">
                <a:latin typeface="HGP創英角ｺﾞｼｯｸUB" panose="020B0900000000000000" pitchFamily="50" charset="-128"/>
                <a:ea typeface="HGP創英角ｺﾞｼｯｸUB" panose="020B0900000000000000" pitchFamily="50" charset="-128"/>
              </a:rPr>
              <a:t>Mockito</a:t>
            </a:r>
            <a:r>
              <a:rPr lang="ja-JP" altLang="en-US" sz="3600" dirty="0" smtClean="0">
                <a:latin typeface="HGP創英角ｺﾞｼｯｸUB" panose="020B0900000000000000" pitchFamily="50" charset="-128"/>
                <a:ea typeface="HGP創英角ｺﾞｼｯｸUB" panose="020B0900000000000000" pitchFamily="50" charset="-128"/>
              </a:rPr>
              <a:t> </a:t>
            </a:r>
            <a:r>
              <a:rPr lang="en-US" altLang="ja-JP" sz="3600" dirty="0" smtClean="0">
                <a:latin typeface="HGP創英角ｺﾞｼｯｸUB" panose="020B0900000000000000" pitchFamily="50" charset="-128"/>
                <a:ea typeface="HGP創英角ｺﾞｼｯｸUB" panose="020B0900000000000000" pitchFamily="50" charset="-128"/>
              </a:rPr>
              <a:t>(3/3)</a:t>
            </a:r>
            <a:endParaRPr lang="ja-JP" altLang="en-US" sz="3600" dirty="0">
              <a:latin typeface="HGP創英角ｺﾞｼｯｸUB" pitchFamily="50" charset="-128"/>
              <a:ea typeface="HGP創英角ｺﾞｼｯｸUB" pitchFamily="50" charset="-128"/>
            </a:endParaRPr>
          </a:p>
        </p:txBody>
      </p:sp>
      <p:sp>
        <p:nvSpPr>
          <p:cNvPr id="7" name="正方形/長方形 6"/>
          <p:cNvSpPr/>
          <p:nvPr/>
        </p:nvSpPr>
        <p:spPr>
          <a:xfrm>
            <a:off x="360041" y="1124744"/>
            <a:ext cx="5832647" cy="3456384"/>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solidFill>
                  <a:schemeClr val="tx1"/>
                </a:solidFill>
                <a:latin typeface="+mn-ea"/>
              </a:rPr>
              <a:t>@</a:t>
            </a:r>
            <a:r>
              <a:rPr lang="en-US" altLang="ja-JP" dirty="0">
                <a:solidFill>
                  <a:schemeClr val="tx1"/>
                </a:solidFill>
                <a:latin typeface="+mn-ea"/>
              </a:rPr>
              <a:t>Test</a:t>
            </a:r>
          </a:p>
          <a:p>
            <a:r>
              <a:rPr lang="en-US" altLang="ja-JP" dirty="0" smtClean="0">
                <a:solidFill>
                  <a:schemeClr val="tx1"/>
                </a:solidFill>
                <a:latin typeface="+mn-ea"/>
              </a:rPr>
              <a:t>public </a:t>
            </a:r>
            <a:r>
              <a:rPr lang="en-US" altLang="ja-JP" dirty="0">
                <a:solidFill>
                  <a:schemeClr val="tx1"/>
                </a:solidFill>
                <a:latin typeface="+mn-ea"/>
              </a:rPr>
              <a:t>void testAddBook_normal_2() {</a:t>
            </a:r>
          </a:p>
          <a:p>
            <a:r>
              <a:rPr lang="ja-JP" altLang="en-US" dirty="0" smtClean="0">
                <a:solidFill>
                  <a:schemeClr val="tx1"/>
                </a:solidFill>
                <a:latin typeface="+mn-ea"/>
              </a:rPr>
              <a:t>  </a:t>
            </a:r>
            <a:r>
              <a:rPr lang="en-US" altLang="ja-JP" dirty="0" smtClean="0">
                <a:solidFill>
                  <a:schemeClr val="tx1"/>
                </a:solidFill>
                <a:latin typeface="+mn-ea"/>
              </a:rPr>
              <a:t>Book </a:t>
            </a:r>
            <a:r>
              <a:rPr lang="en-US" altLang="ja-JP" dirty="0">
                <a:solidFill>
                  <a:schemeClr val="tx1"/>
                </a:solidFill>
                <a:latin typeface="+mn-ea"/>
              </a:rPr>
              <a:t>book1 = new Book();</a:t>
            </a:r>
          </a:p>
          <a:p>
            <a:r>
              <a:rPr lang="ja-JP" altLang="en-US" dirty="0" smtClean="0">
                <a:solidFill>
                  <a:schemeClr val="tx1"/>
                </a:solidFill>
                <a:latin typeface="+mn-ea"/>
              </a:rPr>
              <a:t>  </a:t>
            </a:r>
            <a:r>
              <a:rPr lang="en-US" altLang="ja-JP" dirty="0" smtClean="0">
                <a:solidFill>
                  <a:schemeClr val="tx1"/>
                </a:solidFill>
                <a:latin typeface="+mn-ea"/>
              </a:rPr>
              <a:t>book1.setId(1</a:t>
            </a:r>
            <a:r>
              <a:rPr lang="en-US" altLang="ja-JP" dirty="0">
                <a:solidFill>
                  <a:schemeClr val="tx1"/>
                </a:solidFill>
                <a:latin typeface="+mn-ea"/>
              </a:rPr>
              <a:t>);</a:t>
            </a:r>
          </a:p>
          <a:p>
            <a:r>
              <a:rPr lang="ja-JP" altLang="en-US" dirty="0" smtClean="0">
                <a:solidFill>
                  <a:schemeClr val="tx1"/>
                </a:solidFill>
                <a:latin typeface="+mn-ea"/>
              </a:rPr>
              <a:t>  </a:t>
            </a:r>
            <a:r>
              <a:rPr lang="en-US" altLang="ja-JP" dirty="0" smtClean="0">
                <a:solidFill>
                  <a:schemeClr val="tx1"/>
                </a:solidFill>
                <a:latin typeface="+mn-ea"/>
              </a:rPr>
              <a:t>book1.setIsbn</a:t>
            </a:r>
            <a:r>
              <a:rPr lang="en-US" altLang="ja-JP" dirty="0">
                <a:solidFill>
                  <a:schemeClr val="tx1"/>
                </a:solidFill>
                <a:latin typeface="+mn-ea"/>
              </a:rPr>
              <a:t>("978-4-7741-5380-3");</a:t>
            </a:r>
          </a:p>
          <a:p>
            <a:r>
              <a:rPr lang="ja-JP" altLang="en-US" dirty="0" smtClean="0">
                <a:solidFill>
                  <a:schemeClr val="tx1"/>
                </a:solidFill>
                <a:latin typeface="+mn-ea"/>
              </a:rPr>
              <a:t>  </a:t>
            </a:r>
            <a:r>
              <a:rPr lang="en-US" altLang="ja-JP" dirty="0" smtClean="0">
                <a:solidFill>
                  <a:schemeClr val="tx1"/>
                </a:solidFill>
                <a:latin typeface="+mn-ea"/>
              </a:rPr>
              <a:t>book1.setName</a:t>
            </a:r>
            <a:r>
              <a:rPr lang="en-US" altLang="ja-JP" dirty="0">
                <a:solidFill>
                  <a:schemeClr val="tx1"/>
                </a:solidFill>
                <a:latin typeface="+mn-ea"/>
              </a:rPr>
              <a:t>("Spring3</a:t>
            </a:r>
            <a:r>
              <a:rPr lang="ja-JP" altLang="en-US" dirty="0">
                <a:solidFill>
                  <a:schemeClr val="tx1"/>
                </a:solidFill>
                <a:latin typeface="+mn-ea"/>
              </a:rPr>
              <a:t>入門</a:t>
            </a:r>
            <a:r>
              <a:rPr lang="en-US" altLang="ja-JP" dirty="0">
                <a:solidFill>
                  <a:schemeClr val="tx1"/>
                </a:solidFill>
                <a:latin typeface="+mn-ea"/>
              </a:rPr>
              <a:t>");</a:t>
            </a:r>
          </a:p>
          <a:p>
            <a:r>
              <a:rPr lang="ja-JP" altLang="en-US" dirty="0" smtClean="0">
                <a:solidFill>
                  <a:schemeClr val="tx1"/>
                </a:solidFill>
                <a:latin typeface="+mn-ea"/>
              </a:rPr>
              <a:t>  </a:t>
            </a:r>
            <a:r>
              <a:rPr lang="en-US" altLang="ja-JP" dirty="0" smtClean="0">
                <a:solidFill>
                  <a:schemeClr val="tx1"/>
                </a:solidFill>
                <a:latin typeface="+mn-ea"/>
              </a:rPr>
              <a:t>book1.setPrice(3900</a:t>
            </a:r>
            <a:r>
              <a:rPr lang="en-US" altLang="ja-JP" dirty="0">
                <a:solidFill>
                  <a:schemeClr val="tx1"/>
                </a:solidFill>
                <a:latin typeface="+mn-ea"/>
              </a:rPr>
              <a:t>);</a:t>
            </a:r>
          </a:p>
          <a:p>
            <a:r>
              <a:rPr lang="ja-JP" altLang="en-US" dirty="0" smtClean="0">
                <a:solidFill>
                  <a:schemeClr val="tx1"/>
                </a:solidFill>
                <a:latin typeface="+mn-ea"/>
              </a:rPr>
              <a:t>  </a:t>
            </a:r>
            <a:r>
              <a:rPr lang="en-US" altLang="ja-JP" dirty="0" smtClean="0">
                <a:solidFill>
                  <a:schemeClr val="tx1"/>
                </a:solidFill>
                <a:latin typeface="+mn-ea"/>
              </a:rPr>
              <a:t>String </a:t>
            </a:r>
            <a:r>
              <a:rPr lang="en-US" altLang="ja-JP" dirty="0" err="1">
                <a:solidFill>
                  <a:schemeClr val="tx1"/>
                </a:solidFill>
                <a:latin typeface="+mn-ea"/>
              </a:rPr>
              <a:t>sql</a:t>
            </a:r>
            <a:r>
              <a:rPr lang="en-US" altLang="ja-JP" dirty="0">
                <a:solidFill>
                  <a:schemeClr val="tx1"/>
                </a:solidFill>
                <a:latin typeface="+mn-ea"/>
              </a:rPr>
              <a:t> = </a:t>
            </a:r>
            <a:r>
              <a:rPr lang="en-US" altLang="ja-JP" dirty="0" smtClean="0">
                <a:solidFill>
                  <a:schemeClr val="tx1"/>
                </a:solidFill>
                <a:latin typeface="+mn-ea"/>
              </a:rPr>
              <a:t>"</a:t>
            </a:r>
            <a:r>
              <a:rPr lang="en-US" altLang="ja-JP" dirty="0">
                <a:solidFill>
                  <a:schemeClr val="tx1"/>
                </a:solidFill>
                <a:latin typeface="+mn-ea"/>
              </a:rPr>
              <a:t>INSERT INTO book (ID, ISBN, NAME, PRICE</a:t>
            </a:r>
            <a:r>
              <a:rPr lang="en-US" altLang="ja-JP" dirty="0" smtClean="0">
                <a:solidFill>
                  <a:schemeClr val="tx1"/>
                </a:solidFill>
                <a:latin typeface="+mn-ea"/>
              </a:rPr>
              <a:t>)”</a:t>
            </a:r>
          </a:p>
          <a:p>
            <a:r>
              <a:rPr lang="ja-JP" altLang="en-US" dirty="0">
                <a:solidFill>
                  <a:schemeClr val="tx1"/>
                </a:solidFill>
                <a:latin typeface="+mn-ea"/>
              </a:rPr>
              <a:t> </a:t>
            </a:r>
            <a:r>
              <a:rPr lang="ja-JP" altLang="en-US" dirty="0" smtClean="0">
                <a:solidFill>
                  <a:schemeClr val="tx1"/>
                </a:solidFill>
                <a:latin typeface="+mn-ea"/>
              </a:rPr>
              <a:t>   </a:t>
            </a:r>
            <a:r>
              <a:rPr lang="en-US" altLang="ja-JP" dirty="0" smtClean="0">
                <a:solidFill>
                  <a:schemeClr val="tx1"/>
                </a:solidFill>
                <a:latin typeface="+mn-ea"/>
              </a:rPr>
              <a:t>+ </a:t>
            </a:r>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en-US" altLang="ja-JP" dirty="0" smtClean="0">
                <a:solidFill>
                  <a:schemeClr val="tx1"/>
                </a:solidFill>
                <a:latin typeface="+mn-ea"/>
              </a:rPr>
              <a:t>VALUES (NEXTVAL</a:t>
            </a:r>
            <a:r>
              <a:rPr lang="en-US" altLang="ja-JP" dirty="0">
                <a:solidFill>
                  <a:schemeClr val="tx1"/>
                </a:solidFill>
                <a:latin typeface="+mn-ea"/>
              </a:rPr>
              <a:t>('</a:t>
            </a:r>
            <a:r>
              <a:rPr lang="en-US" altLang="ja-JP" dirty="0" err="1">
                <a:solidFill>
                  <a:schemeClr val="tx1"/>
                </a:solidFill>
                <a:latin typeface="+mn-ea"/>
              </a:rPr>
              <a:t>bookid_seq</a:t>
            </a:r>
            <a:r>
              <a:rPr lang="en-US" altLang="ja-JP" dirty="0">
                <a:solidFill>
                  <a:schemeClr val="tx1"/>
                </a:solidFill>
                <a:latin typeface="+mn-ea"/>
              </a:rPr>
              <a:t>'), :ISBN, :NAME, :PRICE)";</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err="1" smtClean="0">
                <a:solidFill>
                  <a:schemeClr val="tx1"/>
                </a:solidFill>
                <a:latin typeface="+mn-ea"/>
              </a:rPr>
              <a:t>MapSqlParameterSource</a:t>
            </a:r>
            <a:r>
              <a:rPr lang="en-US" altLang="ja-JP" dirty="0" smtClean="0">
                <a:solidFill>
                  <a:schemeClr val="tx1"/>
                </a:solidFill>
                <a:latin typeface="+mn-ea"/>
              </a:rPr>
              <a:t> </a:t>
            </a:r>
            <a:r>
              <a:rPr lang="en-US" altLang="ja-JP" dirty="0" err="1">
                <a:solidFill>
                  <a:schemeClr val="tx1"/>
                </a:solidFill>
                <a:latin typeface="+mn-ea"/>
              </a:rPr>
              <a:t>pmap</a:t>
            </a:r>
            <a:r>
              <a:rPr lang="en-US" altLang="ja-JP" dirty="0">
                <a:solidFill>
                  <a:schemeClr val="tx1"/>
                </a:solidFill>
                <a:latin typeface="+mn-ea"/>
              </a:rPr>
              <a:t> = new </a:t>
            </a:r>
            <a:r>
              <a:rPr lang="en-US" altLang="ja-JP" dirty="0" err="1">
                <a:solidFill>
                  <a:schemeClr val="tx1"/>
                </a:solidFill>
                <a:latin typeface="+mn-ea"/>
              </a:rPr>
              <a:t>MapSqlParameterSource</a:t>
            </a:r>
            <a:r>
              <a:rPr lang="en-US" altLang="ja-JP" dirty="0">
                <a:solidFill>
                  <a:schemeClr val="tx1"/>
                </a:solidFill>
                <a:latin typeface="+mn-ea"/>
              </a:rPr>
              <a:t>();</a:t>
            </a:r>
          </a:p>
          <a:p>
            <a:r>
              <a:rPr lang="ja-JP" altLang="en-US" dirty="0" smtClean="0">
                <a:solidFill>
                  <a:schemeClr val="tx1"/>
                </a:solidFill>
                <a:latin typeface="+mn-ea"/>
              </a:rPr>
              <a:t>  </a:t>
            </a:r>
            <a:r>
              <a:rPr lang="en-US" altLang="ja-JP" dirty="0" err="1" smtClean="0">
                <a:solidFill>
                  <a:schemeClr val="tx1"/>
                </a:solidFill>
                <a:latin typeface="+mn-ea"/>
              </a:rPr>
              <a:t>pmap.addValue</a:t>
            </a:r>
            <a:r>
              <a:rPr lang="en-US" altLang="ja-JP" dirty="0">
                <a:solidFill>
                  <a:schemeClr val="tx1"/>
                </a:solidFill>
                <a:latin typeface="+mn-ea"/>
              </a:rPr>
              <a:t>("ISBN", book1.getIsbn());</a:t>
            </a:r>
          </a:p>
          <a:p>
            <a:r>
              <a:rPr lang="ja-JP" altLang="en-US" dirty="0" smtClean="0">
                <a:solidFill>
                  <a:schemeClr val="tx1"/>
                </a:solidFill>
                <a:latin typeface="+mn-ea"/>
              </a:rPr>
              <a:t>  </a:t>
            </a:r>
            <a:r>
              <a:rPr lang="en-US" altLang="ja-JP" dirty="0" err="1" smtClean="0">
                <a:solidFill>
                  <a:schemeClr val="tx1"/>
                </a:solidFill>
                <a:latin typeface="+mn-ea"/>
              </a:rPr>
              <a:t>pmap.addValue</a:t>
            </a:r>
            <a:r>
              <a:rPr lang="en-US" altLang="ja-JP" dirty="0">
                <a:solidFill>
                  <a:schemeClr val="tx1"/>
                </a:solidFill>
                <a:latin typeface="+mn-ea"/>
              </a:rPr>
              <a:t>("NAME", book1.getName());</a:t>
            </a:r>
          </a:p>
          <a:p>
            <a:r>
              <a:rPr lang="ja-JP" altLang="en-US" dirty="0" smtClean="0">
                <a:solidFill>
                  <a:schemeClr val="tx1"/>
                </a:solidFill>
                <a:latin typeface="+mn-ea"/>
              </a:rPr>
              <a:t>  </a:t>
            </a:r>
            <a:r>
              <a:rPr lang="en-US" altLang="ja-JP" dirty="0" err="1" smtClean="0">
                <a:solidFill>
                  <a:schemeClr val="tx1"/>
                </a:solidFill>
                <a:latin typeface="+mn-ea"/>
              </a:rPr>
              <a:t>pmap.addValue</a:t>
            </a:r>
            <a:r>
              <a:rPr lang="en-US" altLang="ja-JP" dirty="0">
                <a:solidFill>
                  <a:schemeClr val="tx1"/>
                </a:solidFill>
                <a:latin typeface="+mn-ea"/>
              </a:rPr>
              <a:t>("PRICE", book1.getPrice());</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err="1" smtClean="0">
                <a:solidFill>
                  <a:schemeClr val="tx1"/>
                </a:solidFill>
                <a:latin typeface="+mn-ea"/>
              </a:rPr>
              <a:t>addBookDao.addBook</a:t>
            </a:r>
            <a:r>
              <a:rPr lang="en-US" altLang="ja-JP" dirty="0" smtClean="0">
                <a:solidFill>
                  <a:schemeClr val="tx1"/>
                </a:solidFill>
                <a:latin typeface="+mn-ea"/>
              </a:rPr>
              <a:t>(book1</a:t>
            </a:r>
            <a:r>
              <a:rPr lang="en-US" altLang="ja-JP" dirty="0">
                <a:solidFill>
                  <a:schemeClr val="tx1"/>
                </a:solidFill>
                <a:latin typeface="+mn-ea"/>
              </a:rPr>
              <a:t>);</a:t>
            </a:r>
          </a:p>
          <a:p>
            <a:r>
              <a:rPr lang="ja-JP" altLang="en-US"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verify(</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mockJdbc</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times(1)).update(</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eq</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sql</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refEq</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pmap</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en-US" altLang="ja-JP" dirty="0" smtClean="0">
                <a:solidFill>
                  <a:schemeClr val="tx1"/>
                </a:solidFill>
                <a:latin typeface="+mn-ea"/>
              </a:rPr>
              <a:t>}</a:t>
            </a:r>
            <a:endParaRPr lang="en-US" altLang="ja-JP" dirty="0">
              <a:solidFill>
                <a:schemeClr val="tx1"/>
              </a:solidFill>
              <a:latin typeface="+mn-ea"/>
            </a:endParaRPr>
          </a:p>
        </p:txBody>
      </p:sp>
      <p:sp>
        <p:nvSpPr>
          <p:cNvPr id="8" name="正方形/長方形 7"/>
          <p:cNvSpPr/>
          <p:nvPr/>
        </p:nvSpPr>
        <p:spPr>
          <a:xfrm>
            <a:off x="6536933" y="2708920"/>
            <a:ext cx="2232248" cy="102618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en-US" altLang="ja-JP" sz="1400" dirty="0" err="1" smtClean="0">
                <a:latin typeface="HGP創英角ｺﾞｼｯｸUB" panose="020B0900000000000000" pitchFamily="50" charset="-128"/>
                <a:ea typeface="HGP創英角ｺﾞｼｯｸUB" panose="020B0900000000000000" pitchFamily="50" charset="-128"/>
              </a:rPr>
              <a:t>JdbcTemplate.query</a:t>
            </a:r>
            <a:r>
              <a:rPr lang="ja-JP" altLang="en-US" sz="1400" dirty="0" smtClean="0">
                <a:latin typeface="HGP創英角ｺﾞｼｯｸUB" panose="020B0900000000000000" pitchFamily="50" charset="-128"/>
                <a:ea typeface="HGP創英角ｺﾞｼｯｸUB" panose="020B0900000000000000" pitchFamily="50" charset="-128"/>
              </a:rPr>
              <a:t>メソッドが、指定の引数で何回コールされたかをチェックしている。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9" name="直線矢印コネクタ 8"/>
          <p:cNvCxnSpPr>
            <a:stCxn id="8" idx="1"/>
          </p:cNvCxnSpPr>
          <p:nvPr/>
        </p:nvCxnSpPr>
        <p:spPr bwMode="auto">
          <a:xfrm flipH="1">
            <a:off x="4716016" y="3222013"/>
            <a:ext cx="1820917" cy="972107"/>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7" name="正方形/長方形 16"/>
          <p:cNvSpPr/>
          <p:nvPr/>
        </p:nvSpPr>
        <p:spPr>
          <a:xfrm>
            <a:off x="332893" y="4762422"/>
            <a:ext cx="6752333" cy="136815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err="1" smtClean="0">
                <a:latin typeface="HGP創英角ｺﾞｼｯｸUB" panose="020B0900000000000000" pitchFamily="50" charset="-128"/>
                <a:ea typeface="HGP創英角ｺﾞｼｯｸUB" panose="020B0900000000000000" pitchFamily="50" charset="-128"/>
              </a:rPr>
              <a:t>Mockito</a:t>
            </a:r>
            <a:r>
              <a:rPr kumimoji="1" lang="ja-JP" altLang="en-US" sz="1400" dirty="0" smtClean="0">
                <a:latin typeface="HGP創英角ｺﾞｼｯｸUB" panose="020B0900000000000000" pitchFamily="50" charset="-128"/>
                <a:ea typeface="HGP創英角ｺﾞｼｯｸUB" panose="020B0900000000000000" pitchFamily="50" charset="-128"/>
              </a:rPr>
              <a:t>のドキュメントは以下を参照（英語）</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a:latin typeface="HGP創英角ｺﾞｼｯｸUB" panose="020B0900000000000000" pitchFamily="50" charset="-128"/>
                <a:ea typeface="HGP創英角ｺﾞｼｯｸUB" panose="020B0900000000000000" pitchFamily="50" charset="-128"/>
                <a:hlinkClick r:id="rId3"/>
              </a:rPr>
              <a:t>http://docs.mockito.googlecode.com/hg/org/mockito/Mockito.html</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endParaRPr lang="en-US" altLang="ja-JP" sz="1400" dirty="0">
              <a:latin typeface="HGP創英角ｺﾞｼｯｸUB" panose="020B0900000000000000" pitchFamily="50" charset="-128"/>
              <a:ea typeface="HGP創英角ｺﾞｼｯｸUB" panose="020B0900000000000000" pitchFamily="50" charset="-128"/>
            </a:endParaRPr>
          </a:p>
          <a:p>
            <a:r>
              <a:rPr kumimoji="1" lang="en-US" altLang="ja-JP" sz="1400" dirty="0" err="1" smtClean="0">
                <a:latin typeface="HGP創英角ｺﾞｼｯｸUB" panose="020B0900000000000000" pitchFamily="50" charset="-128"/>
                <a:ea typeface="HGP創英角ｺﾞｼｯｸUB" panose="020B0900000000000000" pitchFamily="50" charset="-128"/>
              </a:rPr>
              <a:t>Mockito</a:t>
            </a:r>
            <a:r>
              <a:rPr kumimoji="1" lang="ja-JP" altLang="en-US" sz="1400" dirty="0" smtClean="0">
                <a:latin typeface="HGP創英角ｺﾞｼｯｸUB" panose="020B0900000000000000" pitchFamily="50" charset="-128"/>
                <a:ea typeface="HGP創英角ｺﾞｼｯｸUB" panose="020B0900000000000000" pitchFamily="50" charset="-128"/>
              </a:rPr>
              <a:t> の使い方については以下のサイトも参考になるため参考にすること</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a:latin typeface="HGP創英角ｺﾞｼｯｸUB" panose="020B0900000000000000" pitchFamily="50" charset="-128"/>
                <a:ea typeface="HGP創英角ｺﾞｼｯｸUB" panose="020B0900000000000000" pitchFamily="50" charset="-128"/>
                <a:hlinkClick r:id="rId4"/>
              </a:rPr>
              <a:t>http://momijiame.tumblr.com/post/36888571523/java-mock-mockito</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18" name="テキスト ボックス 17"/>
          <p:cNvSpPr txBox="1"/>
          <p:nvPr/>
        </p:nvSpPr>
        <p:spPr>
          <a:xfrm>
            <a:off x="194038" y="692696"/>
            <a:ext cx="5851412"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Mockito</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を使用したテストコード例その２ </a:t>
            </a:r>
            <a:r>
              <a:rPr lang="ja-JP" altLang="en-US" sz="2000" dirty="0" smtClean="0">
                <a:latin typeface="HGP創英角ｺﾞｼｯｸUB" panose="020B0900000000000000" pitchFamily="50" charset="-128"/>
                <a:ea typeface="HGP創英角ｺﾞｼｯｸUB" panose="020B0900000000000000" pitchFamily="50" charset="-128"/>
              </a:rPr>
              <a:t>（</a:t>
            </a:r>
            <a:r>
              <a:rPr lang="en-US" altLang="ja-JP" sz="2000" dirty="0" smtClean="0">
                <a:latin typeface="HGP創英角ｺﾞｼｯｸUB" panose="020B0900000000000000" pitchFamily="50" charset="-128"/>
                <a:ea typeface="HGP創英角ｺﾞｼｯｸUB" panose="020B0900000000000000" pitchFamily="50" charset="-128"/>
              </a:rPr>
              <a:t>verify</a:t>
            </a:r>
            <a:r>
              <a:rPr lang="ja-JP" altLang="en-US" sz="2000" dirty="0" smtClean="0">
                <a:latin typeface="HGP創英角ｺﾞｼｯｸUB" panose="020B0900000000000000" pitchFamily="50" charset="-128"/>
                <a:ea typeface="HGP創英角ｺﾞｼｯｸUB" panose="020B0900000000000000" pitchFamily="50" charset="-128"/>
              </a:rPr>
              <a:t>）</a:t>
            </a:r>
            <a:endParaRPr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7952756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2000" dirty="0" smtClean="0">
                <a:solidFill>
                  <a:schemeClr val="tx1"/>
                </a:solidFill>
                <a:latin typeface="HGP創英角ｺﾞｼｯｸUB" panose="020B0900000000000000" pitchFamily="50" charset="-128"/>
                <a:ea typeface="HGP創英角ｺﾞｼｯｸUB" panose="020B0900000000000000" pitchFamily="50" charset="-128"/>
              </a:rPr>
              <a:t>Ｓｐｒｉｎｇ ＭＶＣ</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 ＭｏｃｈＭｖｃ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(1/3)</a:t>
            </a:r>
            <a:endParaRPr lang="ja-JP" altLang="en-US" sz="3600" dirty="0">
              <a:latin typeface="HGP創英角ｺﾞｼｯｸUB" pitchFamily="50" charset="-128"/>
              <a:ea typeface="HGP創英角ｺﾞｼｯｸUB" pitchFamily="50" charset="-128"/>
            </a:endParaRPr>
          </a:p>
        </p:txBody>
      </p:sp>
      <p:sp>
        <p:nvSpPr>
          <p:cNvPr id="5" name="Rectangle 3"/>
          <p:cNvSpPr txBox="1">
            <a:spLocks noChangeArrowheads="1"/>
          </p:cNvSpPr>
          <p:nvPr/>
        </p:nvSpPr>
        <p:spPr bwMode="auto">
          <a:xfrm>
            <a:off x="429615" y="5949280"/>
            <a:ext cx="8352928" cy="648072"/>
          </a:xfrm>
          <a:prstGeom prst="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marL="0" indent="0" eaLnBrk="1" hangingPunct="1">
              <a:buNone/>
            </a:pPr>
            <a:r>
              <a:rPr lang="en-US" altLang="ja-JP" sz="1400" kern="0" dirty="0" smtClean="0">
                <a:solidFill>
                  <a:schemeClr val="bg1"/>
                </a:solidFill>
                <a:latin typeface="HGP創英角ｺﾞｼｯｸUB" pitchFamily="50" charset="-128"/>
                <a:ea typeface="HGP創英角ｺﾞｼｯｸUB" pitchFamily="50" charset="-128"/>
              </a:rPr>
              <a:t>Spring</a:t>
            </a:r>
            <a:r>
              <a:rPr lang="ja-JP" altLang="en-US" sz="1400" kern="0" dirty="0">
                <a:solidFill>
                  <a:schemeClr val="bg1"/>
                </a:solidFill>
                <a:latin typeface="HGP創英角ｺﾞｼｯｸUB" pitchFamily="50" charset="-128"/>
                <a:ea typeface="HGP創英角ｺﾞｼｯｸUB" pitchFamily="50" charset="-128"/>
              </a:rPr>
              <a:t> </a:t>
            </a:r>
            <a:r>
              <a:rPr lang="en-US" altLang="ja-JP" sz="1400" kern="0" dirty="0" smtClean="0">
                <a:solidFill>
                  <a:schemeClr val="bg1"/>
                </a:solidFill>
                <a:latin typeface="HGP創英角ｺﾞｼｯｸUB" pitchFamily="50" charset="-128"/>
                <a:ea typeface="HGP創英角ｺﾞｼｯｸUB" pitchFamily="50" charset="-128"/>
              </a:rPr>
              <a:t>MVC</a:t>
            </a:r>
            <a:r>
              <a:rPr lang="ja-JP" altLang="en-US" sz="1400" kern="0" dirty="0" smtClean="0">
                <a:solidFill>
                  <a:schemeClr val="bg1"/>
                </a:solidFill>
                <a:latin typeface="HGP創英角ｺﾞｼｯｸUB" pitchFamily="50" charset="-128"/>
                <a:ea typeface="HGP創英角ｺﾞｼｯｸUB" pitchFamily="50" charset="-128"/>
              </a:rPr>
              <a:t> が提供するテスト用の </a:t>
            </a:r>
            <a:r>
              <a:rPr lang="en-US" altLang="ja-JP" sz="1400" kern="0" dirty="0" err="1" smtClean="0">
                <a:solidFill>
                  <a:schemeClr val="bg1"/>
                </a:solidFill>
                <a:latin typeface="HGP創英角ｺﾞｼｯｸUB" pitchFamily="50" charset="-128"/>
                <a:ea typeface="HGP創英角ｺﾞｼｯｸUB" pitchFamily="50" charset="-128"/>
              </a:rPr>
              <a:t>MockMvc</a:t>
            </a:r>
            <a:r>
              <a:rPr lang="ja-JP" altLang="en-US" sz="1400" kern="0" dirty="0" smtClean="0">
                <a:solidFill>
                  <a:schemeClr val="bg1"/>
                </a:solidFill>
                <a:latin typeface="HGP創英角ｺﾞｼｯｸUB" pitchFamily="50" charset="-128"/>
                <a:ea typeface="HGP創英角ｺﾞｼｯｸUB" pitchFamily="50" charset="-128"/>
              </a:rPr>
              <a:t> を使用すると、アプリケーションに対して任意のリクエストを送信し、アプリケーションからのレスポンスを確認することが可能なテストを実行できる。</a:t>
            </a:r>
            <a:endParaRPr lang="en-US" altLang="ja-JP" sz="1400" kern="0" dirty="0" smtClean="0">
              <a:solidFill>
                <a:schemeClr val="bg1"/>
              </a:solidFill>
              <a:latin typeface="HGP創英角ｺﾞｼｯｸUB" pitchFamily="50" charset="-128"/>
              <a:ea typeface="HGP創英角ｺﾞｼｯｸUB" pitchFamily="50" charset="-128"/>
            </a:endParaRPr>
          </a:p>
        </p:txBody>
      </p:sp>
      <p:sp>
        <p:nvSpPr>
          <p:cNvPr id="7" name="正方形/長方形 6"/>
          <p:cNvSpPr/>
          <p:nvPr/>
        </p:nvSpPr>
        <p:spPr>
          <a:xfrm>
            <a:off x="300090" y="1139640"/>
            <a:ext cx="3911870" cy="4449600"/>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en-US" altLang="ja-JP" dirty="0" smtClean="0">
              <a:solidFill>
                <a:schemeClr val="tx1"/>
              </a:solidFill>
              <a:latin typeface="+mn-ea"/>
            </a:endParaRPr>
          </a:p>
          <a:p>
            <a:r>
              <a:rPr lang="en-US" altLang="ja-JP" dirty="0" smtClean="0">
                <a:solidFill>
                  <a:schemeClr val="tx1"/>
                </a:solidFill>
                <a:latin typeface="+mn-ea"/>
              </a:rPr>
              <a:t>// </a:t>
            </a:r>
            <a:r>
              <a:rPr lang="en-US" altLang="ja-JP" dirty="0">
                <a:solidFill>
                  <a:schemeClr val="tx1"/>
                </a:solidFill>
                <a:latin typeface="+mn-ea"/>
              </a:rPr>
              <a:t>Spring</a:t>
            </a:r>
            <a:r>
              <a:rPr lang="ja-JP" altLang="en-US" dirty="0">
                <a:solidFill>
                  <a:schemeClr val="tx1"/>
                </a:solidFill>
                <a:latin typeface="+mn-ea"/>
              </a:rPr>
              <a:t>による</a:t>
            </a:r>
            <a:r>
              <a:rPr lang="en-US" altLang="ja-JP" dirty="0">
                <a:solidFill>
                  <a:schemeClr val="tx1"/>
                </a:solidFill>
                <a:latin typeface="+mn-ea"/>
              </a:rPr>
              <a:t>Junit</a:t>
            </a:r>
            <a:r>
              <a:rPr lang="ja-JP" altLang="en-US" dirty="0">
                <a:solidFill>
                  <a:schemeClr val="tx1"/>
                </a:solidFill>
                <a:latin typeface="+mn-ea"/>
              </a:rPr>
              <a:t>テストランナー</a:t>
            </a:r>
          </a:p>
          <a:p>
            <a:r>
              <a:rPr lang="en-US" altLang="ja-JP" dirty="0">
                <a:solidFill>
                  <a:schemeClr val="tx1"/>
                </a:solidFill>
                <a:latin typeface="+mn-ea"/>
              </a:rPr>
              <a:t>@</a:t>
            </a:r>
            <a:r>
              <a:rPr lang="en-US" altLang="ja-JP" dirty="0" err="1">
                <a:solidFill>
                  <a:schemeClr val="tx1"/>
                </a:solidFill>
                <a:latin typeface="+mn-ea"/>
              </a:rPr>
              <a:t>RunWith</a:t>
            </a:r>
            <a:r>
              <a:rPr lang="en-US" altLang="ja-JP" dirty="0">
                <a:solidFill>
                  <a:schemeClr val="tx1"/>
                </a:solidFill>
                <a:latin typeface="+mn-ea"/>
              </a:rPr>
              <a:t>(SpringJUnit4ClassRunner.class)</a:t>
            </a:r>
          </a:p>
          <a:p>
            <a:endParaRPr lang="en-US" altLang="ja-JP" dirty="0">
              <a:solidFill>
                <a:schemeClr val="tx1"/>
              </a:solidFill>
              <a:latin typeface="+mn-ea"/>
            </a:endParaRPr>
          </a:p>
          <a:p>
            <a:r>
              <a:rPr lang="en-US" altLang="ja-JP" dirty="0">
                <a:solidFill>
                  <a:schemeClr val="tx1"/>
                </a:solidFill>
                <a:latin typeface="+mn-ea"/>
              </a:rPr>
              <a:t>// </a:t>
            </a:r>
            <a:r>
              <a:rPr lang="en-US" altLang="ja-JP" dirty="0" err="1">
                <a:solidFill>
                  <a:schemeClr val="tx1"/>
                </a:solidFill>
                <a:latin typeface="+mn-ea"/>
              </a:rPr>
              <a:t>WebApplicationContext</a:t>
            </a:r>
            <a:r>
              <a:rPr lang="en-US" altLang="ja-JP" dirty="0">
                <a:solidFill>
                  <a:schemeClr val="tx1"/>
                </a:solidFill>
                <a:latin typeface="+mn-ea"/>
              </a:rPr>
              <a:t> </a:t>
            </a:r>
            <a:r>
              <a:rPr lang="ja-JP" altLang="en-US" dirty="0">
                <a:solidFill>
                  <a:schemeClr val="tx1"/>
                </a:solidFill>
                <a:latin typeface="+mn-ea"/>
              </a:rPr>
              <a:t>をロードした環境下</a:t>
            </a:r>
            <a:r>
              <a:rPr lang="ja-JP" altLang="en-US" dirty="0" smtClean="0">
                <a:solidFill>
                  <a:schemeClr val="tx1"/>
                </a:solidFill>
                <a:latin typeface="+mn-ea"/>
              </a:rPr>
              <a:t>で</a:t>
            </a:r>
            <a:endParaRPr lang="en-US" altLang="ja-JP" dirty="0" smtClean="0">
              <a:solidFill>
                <a:schemeClr val="tx1"/>
              </a:solidFill>
              <a:latin typeface="+mn-ea"/>
            </a:endParaRPr>
          </a:p>
          <a:p>
            <a:r>
              <a:rPr lang="en-US" altLang="ja-JP" dirty="0" smtClean="0">
                <a:solidFill>
                  <a:schemeClr val="tx1"/>
                </a:solidFill>
                <a:latin typeface="+mn-ea"/>
              </a:rPr>
              <a:t>//</a:t>
            </a:r>
            <a:r>
              <a:rPr lang="ja-JP" altLang="en-US" dirty="0" smtClean="0">
                <a:solidFill>
                  <a:schemeClr val="tx1"/>
                </a:solidFill>
                <a:latin typeface="+mn-ea"/>
              </a:rPr>
              <a:t> テストコード</a:t>
            </a:r>
            <a:r>
              <a:rPr lang="ja-JP" altLang="en-US" dirty="0">
                <a:solidFill>
                  <a:schemeClr val="tx1"/>
                </a:solidFill>
                <a:latin typeface="+mn-ea"/>
              </a:rPr>
              <a:t>を実行できるおまじない</a:t>
            </a:r>
          </a:p>
          <a:p>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WebAppConfiguration</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endParaRPr lang="en-US" altLang="ja-JP" dirty="0">
              <a:solidFill>
                <a:schemeClr val="tx1"/>
              </a:solidFill>
              <a:latin typeface="+mn-ea"/>
            </a:endParaRPr>
          </a:p>
          <a:p>
            <a:r>
              <a:rPr lang="en-US" altLang="ja-JP" dirty="0">
                <a:solidFill>
                  <a:schemeClr val="tx1"/>
                </a:solidFill>
                <a:latin typeface="+mn-ea"/>
              </a:rPr>
              <a:t>// Spring</a:t>
            </a:r>
            <a:r>
              <a:rPr lang="ja-JP" altLang="en-US" dirty="0">
                <a:solidFill>
                  <a:schemeClr val="tx1"/>
                </a:solidFill>
                <a:latin typeface="+mn-ea"/>
              </a:rPr>
              <a:t>定義ファイルの取り込み</a:t>
            </a:r>
          </a:p>
          <a:p>
            <a:r>
              <a:rPr lang="en-US" altLang="ja-JP" dirty="0">
                <a:solidFill>
                  <a:schemeClr val="tx1"/>
                </a:solidFill>
                <a:latin typeface="+mn-ea"/>
              </a:rPr>
              <a:t>@</a:t>
            </a:r>
            <a:r>
              <a:rPr lang="en-US" altLang="ja-JP" dirty="0" err="1">
                <a:solidFill>
                  <a:schemeClr val="tx1"/>
                </a:solidFill>
                <a:latin typeface="+mn-ea"/>
              </a:rPr>
              <a:t>ContextConfiguration</a:t>
            </a:r>
            <a:r>
              <a:rPr lang="en-US" altLang="ja-JP" dirty="0">
                <a:solidFill>
                  <a:schemeClr val="tx1"/>
                </a:solidFill>
                <a:latin typeface="+mn-ea"/>
              </a:rPr>
              <a:t>(locations = {</a:t>
            </a:r>
          </a:p>
          <a:p>
            <a:r>
              <a:rPr lang="ja-JP" altLang="en-US" dirty="0" smtClean="0">
                <a:solidFill>
                  <a:schemeClr val="tx1"/>
                </a:solidFill>
                <a:latin typeface="+mn-ea"/>
              </a:rPr>
              <a:t>    </a:t>
            </a:r>
            <a:r>
              <a:rPr lang="en-US" altLang="ja-JP" dirty="0" smtClean="0">
                <a:solidFill>
                  <a:schemeClr val="tx1"/>
                </a:solidFill>
                <a:latin typeface="+mn-ea"/>
              </a:rPr>
              <a:t>"</a:t>
            </a:r>
            <a:r>
              <a:rPr lang="en-US" altLang="ja-JP" dirty="0" err="1" smtClean="0">
                <a:solidFill>
                  <a:schemeClr val="tx1"/>
                </a:solidFill>
                <a:latin typeface="+mn-ea"/>
              </a:rPr>
              <a:t>fclasspath:spring-context.xml</a:t>
            </a:r>
            <a:r>
              <a:rPr lang="en-US" altLang="ja-JP" dirty="0" smtClean="0">
                <a:solidFill>
                  <a:schemeClr val="tx1"/>
                </a:solidFill>
                <a:latin typeface="+mn-ea"/>
              </a:rPr>
              <a:t>"})</a:t>
            </a:r>
            <a:endParaRPr lang="en-US" altLang="ja-JP" dirty="0">
              <a:solidFill>
                <a:schemeClr val="tx1"/>
              </a:solidFill>
              <a:latin typeface="+mn-ea"/>
            </a:endParaRPr>
          </a:p>
          <a:p>
            <a:endParaRPr lang="en-US" altLang="ja-JP" dirty="0">
              <a:solidFill>
                <a:schemeClr val="tx1"/>
              </a:solidFill>
              <a:latin typeface="+mn-ea"/>
            </a:endParaRPr>
          </a:p>
          <a:p>
            <a:r>
              <a:rPr lang="en-US" altLang="ja-JP" dirty="0">
                <a:solidFill>
                  <a:schemeClr val="tx1"/>
                </a:solidFill>
                <a:latin typeface="+mn-ea"/>
              </a:rPr>
              <a:t>public class </a:t>
            </a:r>
            <a:r>
              <a:rPr lang="en-US" altLang="ja-JP" dirty="0" err="1">
                <a:solidFill>
                  <a:schemeClr val="tx1"/>
                </a:solidFill>
                <a:latin typeface="+mn-ea"/>
              </a:rPr>
              <a:t>MainControllerTest</a:t>
            </a:r>
            <a:r>
              <a:rPr lang="en-US" altLang="ja-JP" dirty="0">
                <a:solidFill>
                  <a:schemeClr val="tx1"/>
                </a:solidFill>
                <a:latin typeface="+mn-ea"/>
              </a:rPr>
              <a:t> {</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en-US" altLang="ja-JP" dirty="0" err="1" smtClean="0">
                <a:solidFill>
                  <a:schemeClr val="tx1"/>
                </a:solidFill>
                <a:latin typeface="+mn-ea"/>
              </a:rPr>
              <a:t>WebApplicationContext</a:t>
            </a:r>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Autowired</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endParaRPr lang="en-US" altLang="ja-JP" dirty="0" smtClean="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private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WebApplicationContext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wac</a:t>
            </a:r>
            <a:r>
              <a:rPr lang="en-US" altLang="ja-JP" dirty="0">
                <a:solidFill>
                  <a:schemeClr val="tx1"/>
                </a:solidFill>
                <a:latin typeface="+mn-ea"/>
              </a:rPr>
              <a:t>;</a:t>
            </a:r>
          </a:p>
          <a:p>
            <a:endParaRPr lang="en-US" altLang="ja-JP" dirty="0" smtClean="0">
              <a:solidFill>
                <a:schemeClr val="tx1"/>
              </a:solidFill>
              <a:latin typeface="+mn-ea"/>
            </a:endParaRPr>
          </a:p>
          <a:p>
            <a:endParaRPr lang="en-US" altLang="ja-JP" dirty="0">
              <a:solidFill>
                <a:schemeClr val="tx1"/>
              </a:solidFill>
              <a:latin typeface="+mn-ea"/>
            </a:endParaRPr>
          </a:p>
          <a:p>
            <a:endParaRPr lang="en-US" altLang="ja-JP" dirty="0" smtClean="0">
              <a:solidFill>
                <a:schemeClr val="tx1"/>
              </a:solidFill>
              <a:latin typeface="+mn-ea"/>
            </a:endParaRPr>
          </a:p>
          <a:p>
            <a:endParaRPr lang="en-US" altLang="ja-JP" dirty="0">
              <a:solidFill>
                <a:schemeClr val="tx1"/>
              </a:solidFill>
              <a:latin typeface="+mn-ea"/>
            </a:endParaRPr>
          </a:p>
          <a:p>
            <a:endParaRPr lang="en-US" altLang="ja-JP" dirty="0" smtClean="0">
              <a:solidFill>
                <a:schemeClr val="tx1"/>
              </a:solidFill>
              <a:latin typeface="+mn-ea"/>
            </a:endParaRPr>
          </a:p>
          <a:p>
            <a:r>
              <a:rPr lang="ja-JP" altLang="en-US" sz="1800" dirty="0">
                <a:solidFill>
                  <a:srgbClr val="00B050"/>
                </a:solidFill>
                <a:latin typeface="HGP創英角ｺﾞｼｯｸUB" panose="020B0900000000000000" pitchFamily="50" charset="-128"/>
                <a:ea typeface="HGP創英角ｺﾞｼｯｸUB" panose="020B0900000000000000" pitchFamily="50" charset="-128"/>
              </a:rPr>
              <a:t>続く →</a:t>
            </a:r>
            <a:endParaRPr lang="en-US" altLang="ja-JP" sz="1800" dirty="0">
              <a:solidFill>
                <a:schemeClr val="tx1"/>
              </a:solidFill>
              <a:latin typeface="+mn-ea"/>
            </a:endParaRPr>
          </a:p>
          <a:p>
            <a:endParaRPr lang="en-US" altLang="ja-JP" dirty="0">
              <a:solidFill>
                <a:schemeClr val="tx1"/>
              </a:solidFill>
              <a:latin typeface="+mn-ea"/>
            </a:endParaRPr>
          </a:p>
          <a:p>
            <a:endParaRPr lang="en-US" altLang="ja-JP" dirty="0">
              <a:solidFill>
                <a:schemeClr val="tx1"/>
              </a:solidFill>
              <a:latin typeface="+mn-ea"/>
            </a:endParaRPr>
          </a:p>
        </p:txBody>
      </p:sp>
      <p:sp>
        <p:nvSpPr>
          <p:cNvPr id="12" name="正方形/長方形 11"/>
          <p:cNvSpPr/>
          <p:nvPr/>
        </p:nvSpPr>
        <p:spPr>
          <a:xfrm>
            <a:off x="4283968" y="1124744"/>
            <a:ext cx="4498575" cy="4380532"/>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t"/>
          <a:lstStyle/>
          <a:p>
            <a:endParaRPr lang="en-US" altLang="ja-JP" dirty="0" smtClean="0">
              <a:solidFill>
                <a:schemeClr val="tx1"/>
              </a:solidFill>
              <a:latin typeface="+mn-ea"/>
            </a:endParaRPr>
          </a:p>
          <a:p>
            <a:r>
              <a:rPr lang="ja-JP" altLang="en-US" dirty="0">
                <a:solidFill>
                  <a:schemeClr val="tx1"/>
                </a:solidFill>
                <a:latin typeface="+mn-ea"/>
              </a:rPr>
              <a:t> </a:t>
            </a:r>
            <a:r>
              <a:rPr lang="en-US" altLang="ja-JP" dirty="0">
                <a:solidFill>
                  <a:schemeClr val="tx1"/>
                </a:solidFill>
                <a:latin typeface="+mn-ea"/>
              </a:rPr>
              <a:t>//</a:t>
            </a:r>
            <a:r>
              <a:rPr lang="ja-JP" altLang="en-US" dirty="0">
                <a:solidFill>
                  <a:schemeClr val="tx1"/>
                </a:solidFill>
                <a:latin typeface="+mn-ea"/>
              </a:rPr>
              <a:t> </a:t>
            </a:r>
            <a:r>
              <a:rPr lang="en-US" altLang="ja-JP" dirty="0">
                <a:solidFill>
                  <a:schemeClr val="tx1"/>
                </a:solidFill>
                <a:latin typeface="+mn-ea"/>
              </a:rPr>
              <a:t>Spring MVC</a:t>
            </a:r>
            <a:r>
              <a:rPr lang="ja-JP" altLang="en-US" dirty="0">
                <a:solidFill>
                  <a:schemeClr val="tx1"/>
                </a:solidFill>
                <a:latin typeface="+mn-ea"/>
              </a:rPr>
              <a:t>のテストをするための</a:t>
            </a:r>
            <a:endParaRPr lang="en-US" altLang="ja-JP" dirty="0">
              <a:solidFill>
                <a:schemeClr val="tx1"/>
              </a:solidFill>
              <a:latin typeface="+mn-ea"/>
            </a:endParaRPr>
          </a:p>
          <a:p>
            <a:r>
              <a:rPr lang="ja-JP" altLang="en-US" dirty="0">
                <a:solidFill>
                  <a:schemeClr val="tx1"/>
                </a:solidFill>
                <a:latin typeface="+mn-ea"/>
              </a:rPr>
              <a:t>  </a:t>
            </a:r>
            <a:r>
              <a:rPr lang="en-US" altLang="ja-JP" dirty="0">
                <a:solidFill>
                  <a:schemeClr val="tx1"/>
                </a:solidFill>
                <a:latin typeface="+mn-ea"/>
              </a:rPr>
              <a:t>//</a:t>
            </a:r>
            <a:r>
              <a:rPr lang="en-US" altLang="ja-JP" dirty="0" err="1">
                <a:solidFill>
                  <a:schemeClr val="tx1"/>
                </a:solidFill>
                <a:latin typeface="+mn-ea"/>
              </a:rPr>
              <a:t>MockMvc</a:t>
            </a:r>
            <a:r>
              <a:rPr lang="ja-JP" altLang="en-US" dirty="0">
                <a:solidFill>
                  <a:schemeClr val="tx1"/>
                </a:solidFill>
                <a:latin typeface="+mn-ea"/>
              </a:rPr>
              <a:t>クラス</a:t>
            </a:r>
          </a:p>
          <a:p>
            <a:r>
              <a:rPr lang="ja-JP" altLang="en-US" dirty="0">
                <a:solidFill>
                  <a:schemeClr val="tx1"/>
                </a:solidFill>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private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MockMvc</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mockMvc</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事前</a:t>
            </a:r>
            <a:r>
              <a:rPr lang="ja-JP" altLang="en-US" dirty="0">
                <a:solidFill>
                  <a:schemeClr val="tx1"/>
                </a:solidFill>
                <a:latin typeface="+mn-ea"/>
              </a:rPr>
              <a:t>の</a:t>
            </a:r>
            <a:r>
              <a:rPr lang="ja-JP" altLang="en-US" dirty="0" smtClean="0">
                <a:solidFill>
                  <a:schemeClr val="tx1"/>
                </a:solidFill>
                <a:latin typeface="+mn-ea"/>
              </a:rPr>
              <a:t>おまじない</a:t>
            </a:r>
            <a:endParaRPr lang="en-US" altLang="ja-JP" dirty="0" smtClean="0">
              <a:solidFill>
                <a:schemeClr val="tx1"/>
              </a:solidFill>
              <a:latin typeface="+mn-ea"/>
            </a:endParaRPr>
          </a:p>
          <a:p>
            <a:r>
              <a:rPr lang="ja-JP" altLang="en-US" dirty="0">
                <a:solidFill>
                  <a:schemeClr val="tx1"/>
                </a:solidFill>
                <a:latin typeface="+mn-ea"/>
              </a:rPr>
              <a:t> </a:t>
            </a:r>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en-US" altLang="ja-JP" dirty="0" err="1" smtClean="0">
                <a:solidFill>
                  <a:schemeClr val="tx1"/>
                </a:solidFill>
                <a:latin typeface="+mn-ea"/>
              </a:rPr>
              <a:t>MockMvc</a:t>
            </a:r>
            <a:r>
              <a:rPr lang="ja-JP" altLang="en-US" dirty="0">
                <a:solidFill>
                  <a:schemeClr val="tx1"/>
                </a:solidFill>
                <a:latin typeface="+mn-ea"/>
              </a:rPr>
              <a:t>クラスインスタンスを取得</a:t>
            </a:r>
          </a:p>
          <a:p>
            <a:r>
              <a:rPr lang="ja-JP" altLang="en-US" dirty="0" smtClean="0">
                <a:solidFill>
                  <a:schemeClr val="tx1"/>
                </a:solidFill>
                <a:latin typeface="+mn-ea"/>
              </a:rPr>
              <a:t>  </a:t>
            </a:r>
            <a:r>
              <a:rPr lang="en-US" altLang="ja-JP" dirty="0" smtClean="0">
                <a:solidFill>
                  <a:schemeClr val="tx1"/>
                </a:solidFill>
                <a:latin typeface="+mn-ea"/>
              </a:rPr>
              <a:t>@</a:t>
            </a:r>
            <a:r>
              <a:rPr lang="en-US" altLang="ja-JP" dirty="0">
                <a:solidFill>
                  <a:schemeClr val="tx1"/>
                </a:solidFill>
                <a:latin typeface="+mn-ea"/>
              </a:rPr>
              <a:t>Before</a:t>
            </a: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setup() {</a:t>
            </a:r>
          </a:p>
          <a:p>
            <a:r>
              <a:rPr lang="ja-JP" altLang="en-US" dirty="0" smtClean="0">
                <a:solidFill>
                  <a:schemeClr val="tx1"/>
                </a:solidFill>
                <a:latin typeface="+mn-ea"/>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mockMvc</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webAppContextSetup</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wac</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).build();</a:t>
            </a:r>
          </a:p>
          <a:p>
            <a:r>
              <a:rPr lang="ja-JP" altLang="en-US" dirty="0" smtClean="0">
                <a:solidFill>
                  <a:schemeClr val="tx1"/>
                </a:solidFill>
                <a:latin typeface="+mn-ea"/>
              </a:rPr>
              <a:t>  </a:t>
            </a:r>
            <a:r>
              <a:rPr lang="en-US" altLang="ja-JP" dirty="0" smtClean="0">
                <a:solidFill>
                  <a:schemeClr val="tx1"/>
                </a:solidFill>
                <a:latin typeface="+mn-ea"/>
              </a:rPr>
              <a:t>}</a:t>
            </a:r>
          </a:p>
          <a:p>
            <a:endParaRPr lang="en-US" altLang="ja-JP"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en-US" altLang="ja-JP" dirty="0">
                <a:solidFill>
                  <a:schemeClr val="tx1"/>
                </a:solidFill>
                <a:latin typeface="+mn-ea"/>
              </a:rPr>
              <a:t>GET</a:t>
            </a:r>
            <a:r>
              <a:rPr lang="ja-JP" altLang="en-US" dirty="0">
                <a:solidFill>
                  <a:schemeClr val="tx1"/>
                </a:solidFill>
                <a:latin typeface="+mn-ea"/>
              </a:rPr>
              <a:t>リクエストを</a:t>
            </a:r>
            <a:r>
              <a:rPr lang="ja-JP" altLang="en-US" dirty="0" smtClean="0">
                <a:solidFill>
                  <a:schemeClr val="tx1"/>
                </a:solidFill>
                <a:latin typeface="+mn-ea"/>
              </a:rPr>
              <a:t>模倣し、レスポンスの </a:t>
            </a:r>
            <a:endParaRPr lang="en-US" altLang="ja-JP" dirty="0" smtClean="0">
              <a:solidFill>
                <a:schemeClr val="tx1"/>
              </a:solidFill>
              <a:latin typeface="+mn-ea"/>
            </a:endParaRPr>
          </a:p>
          <a:p>
            <a:r>
              <a:rPr lang="ja-JP" altLang="en-US" dirty="0">
                <a:solidFill>
                  <a:schemeClr val="tx1"/>
                </a:solidFill>
                <a:latin typeface="+mn-ea"/>
              </a:rPr>
              <a:t> </a:t>
            </a:r>
            <a:r>
              <a:rPr lang="ja-JP" altLang="en-US" dirty="0" smtClean="0">
                <a:solidFill>
                  <a:schemeClr val="tx1"/>
                </a:solidFill>
                <a:latin typeface="+mn-ea"/>
              </a:rPr>
              <a:t> </a:t>
            </a:r>
            <a:r>
              <a:rPr lang="en-US" altLang="ja-JP" dirty="0" smtClean="0">
                <a:solidFill>
                  <a:schemeClr val="tx1"/>
                </a:solidFill>
                <a:latin typeface="+mn-ea"/>
              </a:rPr>
              <a:t>//</a:t>
            </a:r>
            <a:r>
              <a:rPr lang="ja-JP" altLang="en-US" dirty="0" smtClean="0">
                <a:solidFill>
                  <a:schemeClr val="tx1"/>
                </a:solidFill>
                <a:latin typeface="+mn-ea"/>
              </a:rPr>
              <a:t> </a:t>
            </a:r>
            <a:r>
              <a:rPr lang="en-US" altLang="ja-JP" dirty="0" smtClean="0">
                <a:solidFill>
                  <a:schemeClr val="tx1"/>
                </a:solidFill>
                <a:latin typeface="+mn-ea"/>
              </a:rPr>
              <a:t>HTTP</a:t>
            </a:r>
            <a:r>
              <a:rPr lang="ja-JP" altLang="en-US" dirty="0" smtClean="0">
                <a:solidFill>
                  <a:schemeClr val="tx1"/>
                </a:solidFill>
                <a:latin typeface="+mn-ea"/>
              </a:rPr>
              <a:t>ステータスとビュー名をチェックする</a:t>
            </a:r>
            <a:endParaRPr lang="ja-JP" altLang="en-US" dirty="0">
              <a:solidFill>
                <a:schemeClr val="tx1"/>
              </a:solidFill>
              <a:latin typeface="+mn-ea"/>
            </a:endParaRPr>
          </a:p>
          <a:p>
            <a:r>
              <a:rPr lang="ja-JP" altLang="en-US" dirty="0" smtClean="0">
                <a:solidFill>
                  <a:schemeClr val="tx1"/>
                </a:solidFill>
                <a:latin typeface="+mn-ea"/>
              </a:rPr>
              <a:t>  </a:t>
            </a:r>
            <a:r>
              <a:rPr lang="en-US" altLang="ja-JP" dirty="0" smtClean="0">
                <a:solidFill>
                  <a:schemeClr val="tx1"/>
                </a:solidFill>
                <a:latin typeface="+mn-ea"/>
              </a:rPr>
              <a:t>@</a:t>
            </a:r>
            <a:r>
              <a:rPr lang="en-US" altLang="ja-JP" dirty="0">
                <a:solidFill>
                  <a:schemeClr val="tx1"/>
                </a:solidFill>
                <a:latin typeface="+mn-ea"/>
              </a:rPr>
              <a:t>Test</a:t>
            </a:r>
          </a:p>
          <a:p>
            <a:r>
              <a:rPr lang="ja-JP" altLang="en-US" dirty="0" smtClean="0">
                <a:solidFill>
                  <a:schemeClr val="tx1"/>
                </a:solidFill>
                <a:latin typeface="+mn-ea"/>
              </a:rPr>
              <a:t>  </a:t>
            </a:r>
            <a:r>
              <a:rPr lang="en-US" altLang="ja-JP" dirty="0" smtClean="0">
                <a:solidFill>
                  <a:schemeClr val="tx1"/>
                </a:solidFill>
                <a:latin typeface="+mn-ea"/>
              </a:rPr>
              <a:t>public </a:t>
            </a:r>
            <a:r>
              <a:rPr lang="en-US" altLang="ja-JP" dirty="0">
                <a:solidFill>
                  <a:schemeClr val="tx1"/>
                </a:solidFill>
                <a:latin typeface="+mn-ea"/>
              </a:rPr>
              <a:t>void testMain_normal_1() throws Exception {</a:t>
            </a:r>
          </a:p>
          <a:p>
            <a:r>
              <a:rPr lang="ja-JP" altLang="en-US" dirty="0" smtClean="0">
                <a:solidFill>
                  <a:schemeClr val="tx1"/>
                </a:solidFill>
                <a:latin typeface="+mn-ea"/>
              </a:rPr>
              <a:t>    </a:t>
            </a:r>
            <a:r>
              <a:rPr lang="en-US" altLang="ja-JP" dirty="0" smtClean="0">
                <a:solidFill>
                  <a:schemeClr val="tx1"/>
                </a:solidFill>
                <a:latin typeface="+mn-ea"/>
              </a:rPr>
              <a:t>// </a:t>
            </a:r>
            <a:r>
              <a:rPr lang="ja-JP" altLang="en-US" dirty="0">
                <a:solidFill>
                  <a:schemeClr val="tx1"/>
                </a:solidFill>
                <a:latin typeface="+mn-ea"/>
              </a:rPr>
              <a:t>メイン画面表示の</a:t>
            </a:r>
            <a:r>
              <a:rPr lang="en-US" altLang="ja-JP" dirty="0">
                <a:solidFill>
                  <a:schemeClr val="tx1"/>
                </a:solidFill>
                <a:latin typeface="+mn-ea"/>
              </a:rPr>
              <a:t>GET</a:t>
            </a:r>
            <a:r>
              <a:rPr lang="ja-JP" altLang="en-US" dirty="0">
                <a:solidFill>
                  <a:schemeClr val="tx1"/>
                </a:solidFill>
                <a:latin typeface="+mn-ea"/>
              </a:rPr>
              <a:t>リスクエスト発行</a:t>
            </a:r>
          </a:p>
          <a:p>
            <a:r>
              <a:rPr lang="ja-JP" altLang="en-US" dirty="0" smtClean="0">
                <a:solidFill>
                  <a:schemeClr val="tx1"/>
                </a:solidFill>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mockMvc.perform</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(get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("/main</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(status</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isOk</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(view</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().name("main"));</a:t>
            </a:r>
          </a:p>
          <a:p>
            <a:r>
              <a:rPr lang="ja-JP" altLang="en-US" dirty="0" smtClean="0">
                <a:solidFill>
                  <a:schemeClr val="tx1"/>
                </a:solidFill>
                <a:latin typeface="+mn-ea"/>
              </a:rPr>
              <a:t>  </a:t>
            </a:r>
            <a:r>
              <a:rPr lang="en-US" altLang="ja-JP" dirty="0" smtClean="0">
                <a:solidFill>
                  <a:schemeClr val="tx1"/>
                </a:solidFill>
                <a:latin typeface="+mn-ea"/>
              </a:rPr>
              <a:t>}</a:t>
            </a:r>
            <a:endParaRPr lang="en-US" altLang="ja-JP" dirty="0">
              <a:solidFill>
                <a:schemeClr val="tx1"/>
              </a:solidFill>
              <a:latin typeface="+mn-ea"/>
            </a:endParaRPr>
          </a:p>
          <a:p>
            <a:r>
              <a:rPr lang="en-US" altLang="ja-JP" dirty="0" smtClean="0">
                <a:solidFill>
                  <a:schemeClr val="tx1"/>
                </a:solidFill>
                <a:latin typeface="+mn-ea"/>
              </a:rPr>
              <a:t>}</a:t>
            </a:r>
            <a:endParaRPr lang="en-US" altLang="ja-JP" dirty="0">
              <a:solidFill>
                <a:schemeClr val="tx1"/>
              </a:solidFill>
              <a:latin typeface="+mn-ea"/>
            </a:endParaRPr>
          </a:p>
        </p:txBody>
      </p:sp>
      <p:cxnSp>
        <p:nvCxnSpPr>
          <p:cNvPr id="16" name="直線矢印コネクタ 15"/>
          <p:cNvCxnSpPr/>
          <p:nvPr/>
        </p:nvCxnSpPr>
        <p:spPr bwMode="auto">
          <a:xfrm flipV="1">
            <a:off x="2099444" y="4355515"/>
            <a:ext cx="0" cy="360040"/>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19" name="直線矢印コネクタ 18"/>
          <p:cNvCxnSpPr/>
          <p:nvPr/>
        </p:nvCxnSpPr>
        <p:spPr bwMode="auto">
          <a:xfrm flipV="1">
            <a:off x="1547664" y="2492897"/>
            <a:ext cx="0" cy="2222658"/>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24" name="直線矢印コネクタ 23"/>
          <p:cNvCxnSpPr/>
          <p:nvPr/>
        </p:nvCxnSpPr>
        <p:spPr bwMode="auto">
          <a:xfrm flipV="1">
            <a:off x="3059832" y="1988841"/>
            <a:ext cx="1486555" cy="272671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27" name="直線矢印コネクタ 26"/>
          <p:cNvCxnSpPr/>
          <p:nvPr/>
        </p:nvCxnSpPr>
        <p:spPr bwMode="auto">
          <a:xfrm flipV="1">
            <a:off x="3519934" y="3068961"/>
            <a:ext cx="1196082" cy="164659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37" name="正方形/長方形 36"/>
          <p:cNvSpPr/>
          <p:nvPr/>
        </p:nvSpPr>
        <p:spPr>
          <a:xfrm>
            <a:off x="2627784" y="5157192"/>
            <a:ext cx="5879845" cy="576064"/>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リクエストを模倣し、アプリケーションが処理した結果のレスポンスを受け取って、</a:t>
            </a:r>
            <a:r>
              <a:rPr kumimoji="1" lang="en-US" altLang="ja-JP" sz="1400" dirty="0" smtClean="0">
                <a:latin typeface="HGP創英角ｺﾞｼｯｸUB" panose="020B0900000000000000" pitchFamily="50" charset="-128"/>
                <a:ea typeface="HGP創英角ｺﾞｼｯｸUB" panose="020B0900000000000000" pitchFamily="50" charset="-128"/>
              </a:rPr>
              <a:t>HTTP</a:t>
            </a:r>
            <a:r>
              <a:rPr kumimoji="1" lang="ja-JP" altLang="en-US" sz="1400" dirty="0" smtClean="0">
                <a:latin typeface="HGP創英角ｺﾞｼｯｸUB" panose="020B0900000000000000" pitchFamily="50" charset="-128"/>
                <a:ea typeface="HGP創英角ｺﾞｼｯｸUB" panose="020B0900000000000000" pitchFamily="50" charset="-128"/>
              </a:rPr>
              <a:t>ステータスコードとビュー名をチェックする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14" name="正方形/長方形 13"/>
          <p:cNvSpPr/>
          <p:nvPr/>
        </p:nvSpPr>
        <p:spPr>
          <a:xfrm>
            <a:off x="683568" y="4581128"/>
            <a:ext cx="3434407" cy="395476"/>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dirty="0" smtClean="0">
                <a:latin typeface="HGP創英角ｺﾞｼｯｸUB" panose="020B0900000000000000" pitchFamily="50" charset="-128"/>
                <a:ea typeface="HGP創英角ｺﾞｼｯｸUB" panose="020B0900000000000000" pitchFamily="50" charset="-128"/>
              </a:rPr>
              <a:t>Spring</a:t>
            </a:r>
            <a:r>
              <a:rPr kumimoji="1" lang="ja-JP" altLang="en-US" sz="1400" dirty="0" smtClean="0">
                <a:latin typeface="HGP創英角ｺﾞｼｯｸUB" panose="020B0900000000000000" pitchFamily="50" charset="-128"/>
                <a:ea typeface="HGP創英角ｺﾞｼｯｸUB" panose="020B0900000000000000" pitchFamily="50" charset="-128"/>
              </a:rPr>
              <a:t> </a:t>
            </a:r>
            <a:r>
              <a:rPr kumimoji="1" lang="en-US" altLang="ja-JP" sz="1400" dirty="0" smtClean="0">
                <a:latin typeface="HGP創英角ｺﾞｼｯｸUB" panose="020B0900000000000000" pitchFamily="50" charset="-128"/>
                <a:ea typeface="HGP創英角ｺﾞｼｯｸUB" panose="020B0900000000000000" pitchFamily="50" charset="-128"/>
              </a:rPr>
              <a:t>MVC</a:t>
            </a:r>
            <a:r>
              <a:rPr kumimoji="1" lang="ja-JP" altLang="en-US" sz="1400" dirty="0" smtClean="0">
                <a:latin typeface="HGP創英角ｺﾞｼｯｸUB" panose="020B0900000000000000" pitchFamily="50" charset="-128"/>
                <a:ea typeface="HGP創英角ｺﾞｼｯｸUB" panose="020B0900000000000000" pitchFamily="50" charset="-128"/>
              </a:rPr>
              <a:t>をモック化するおまじない</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38" name="直線矢印コネクタ 37"/>
          <p:cNvCxnSpPr/>
          <p:nvPr/>
        </p:nvCxnSpPr>
        <p:spPr bwMode="auto">
          <a:xfrm flipH="1" flipV="1">
            <a:off x="6569259" y="4869160"/>
            <a:ext cx="1" cy="432049"/>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1" name="テキスト ボックス 40"/>
          <p:cNvSpPr txBox="1"/>
          <p:nvPr/>
        </p:nvSpPr>
        <p:spPr>
          <a:xfrm>
            <a:off x="274610" y="692696"/>
            <a:ext cx="8507933"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MockMvc</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を使用したテストコード例その１ （おまじないと基本形）</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071737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Ｓｐｒｉｎｇ定義ファイル</a:t>
            </a:r>
            <a:endParaRPr lang="en-US" altLang="ja-JP"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390599" y="836712"/>
            <a:ext cx="8353425" cy="864096"/>
          </a:xfrm>
        </p:spPr>
        <p:txBody>
          <a:bodyPr/>
          <a:lstStyle/>
          <a:p>
            <a:pPr marL="0" indent="0">
              <a:buNone/>
            </a:pPr>
            <a:r>
              <a:rPr lang="en-US" altLang="ja-JP" sz="2000" dirty="0" smtClean="0">
                <a:latin typeface="HGP創英角ｺﾞｼｯｸUB" panose="020B0900000000000000" pitchFamily="50" charset="-128"/>
                <a:ea typeface="HGP創英角ｺﾞｼｯｸUB" panose="020B0900000000000000" pitchFamily="50" charset="-128"/>
              </a:rPr>
              <a:t>『</a:t>
            </a:r>
            <a:r>
              <a:rPr lang="en-US" altLang="ja-JP" sz="2000" dirty="0" err="1" smtClean="0">
                <a:latin typeface="HGP創英角ｺﾞｼｯｸUB" panose="020B0900000000000000" pitchFamily="50" charset="-128"/>
                <a:ea typeface="HGP創英角ｺﾞｼｯｸUB" panose="020B0900000000000000" pitchFamily="50" charset="-128"/>
              </a:rPr>
              <a:t>src</a:t>
            </a:r>
            <a:r>
              <a:rPr lang="en-US" altLang="ja-JP" sz="2000" dirty="0" smtClean="0">
                <a:latin typeface="HGP創英角ｺﾞｼｯｸUB" panose="020B0900000000000000" pitchFamily="50" charset="-128"/>
                <a:ea typeface="HGP創英角ｺﾞｼｯｸUB" panose="020B0900000000000000" pitchFamily="50" charset="-128"/>
              </a:rPr>
              <a:t>/main/</a:t>
            </a:r>
            <a:r>
              <a:rPr lang="en-US" altLang="ja-JP" sz="2000" dirty="0" err="1" smtClean="0">
                <a:latin typeface="HGP創英角ｺﾞｼｯｸUB" panose="020B0900000000000000" pitchFamily="50" charset="-128"/>
                <a:ea typeface="HGP創英角ｺﾞｼｯｸUB" panose="020B0900000000000000" pitchFamily="50" charset="-128"/>
              </a:rPr>
              <a:t>webapp</a:t>
            </a:r>
            <a:r>
              <a:rPr lang="en-US" altLang="ja-JP" sz="2000" dirty="0" smtClean="0">
                <a:latin typeface="HGP創英角ｺﾞｼｯｸUB" panose="020B0900000000000000" pitchFamily="50" charset="-128"/>
                <a:ea typeface="HGP創英角ｺﾞｼｯｸUB" panose="020B0900000000000000" pitchFamily="50" charset="-128"/>
              </a:rPr>
              <a:t>/web.xml』</a:t>
            </a:r>
            <a:r>
              <a:rPr lang="ja-JP" altLang="en-US" sz="2000" dirty="0" smtClean="0">
                <a:latin typeface="HGP創英角ｺﾞｼｯｸUB" panose="020B0900000000000000" pitchFamily="50" charset="-128"/>
                <a:ea typeface="HGP創英角ｺﾞｼｯｸUB" panose="020B0900000000000000" pitchFamily="50" charset="-128"/>
              </a:rPr>
              <a:t> </a:t>
            </a:r>
            <a:r>
              <a:rPr lang="en-US" altLang="ja-JP" sz="2000" dirty="0" smtClean="0">
                <a:latin typeface="HGP創英角ｺﾞｼｯｸUB" panose="020B0900000000000000" pitchFamily="50" charset="-128"/>
                <a:ea typeface="HGP創英角ｺﾞｼｯｸUB" panose="020B0900000000000000" pitchFamily="50" charset="-128"/>
              </a:rPr>
              <a:t>=</a:t>
            </a:r>
            <a:r>
              <a:rPr lang="ja-JP" altLang="en-US" sz="2000" dirty="0" smtClean="0">
                <a:latin typeface="HGP創英角ｺﾞｼｯｸUB" panose="020B0900000000000000" pitchFamily="50" charset="-128"/>
                <a:ea typeface="HGP創英角ｺﾞｼｯｸUB" panose="020B0900000000000000" pitchFamily="50" charset="-128"/>
              </a:rPr>
              <a:t> サーブレット定義ファイル。</a:t>
            </a: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sz="2000" dirty="0" smtClean="0">
                <a:latin typeface="HGP創英角ｺﾞｼｯｸUB" panose="020B0900000000000000" pitchFamily="50" charset="-128"/>
                <a:ea typeface="HGP創英角ｺﾞｼｯｸUB" panose="020B0900000000000000" pitchFamily="50" charset="-128"/>
              </a:rPr>
              <a:t>Spring</a:t>
            </a:r>
            <a:r>
              <a:rPr lang="ja-JP" altLang="en-US" sz="2000" dirty="0" smtClean="0">
                <a:latin typeface="HGP創英角ｺﾞｼｯｸUB" panose="020B0900000000000000" pitchFamily="50" charset="-128"/>
                <a:ea typeface="HGP創英角ｺﾞｼｯｸUB" panose="020B0900000000000000" pitchFamily="50" charset="-128"/>
              </a:rPr>
              <a:t>は、</a:t>
            </a:r>
            <a:r>
              <a:rPr lang="en-US" altLang="ja-JP" sz="2000" dirty="0" smtClean="0">
                <a:latin typeface="HGP創英角ｺﾞｼｯｸUB" panose="020B0900000000000000" pitchFamily="50" charset="-128"/>
                <a:ea typeface="HGP創英角ｺﾞｼｯｸUB" panose="020B0900000000000000" pitchFamily="50" charset="-128"/>
              </a:rPr>
              <a:t>Spring</a:t>
            </a:r>
            <a:r>
              <a:rPr lang="ja-JP" altLang="en-US" sz="2000" dirty="0" smtClean="0">
                <a:latin typeface="HGP創英角ｺﾞｼｯｸUB" panose="020B0900000000000000" pitchFamily="50" charset="-128"/>
                <a:ea typeface="HGP創英角ｺﾞｼｯｸUB" panose="020B0900000000000000" pitchFamily="50" charset="-128"/>
              </a:rPr>
              <a:t>定義ファイルにて各種設定を行う。</a:t>
            </a: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sz="2000" dirty="0">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bwMode="auto">
          <a:xfrm>
            <a:off x="395536" y="2060848"/>
            <a:ext cx="8352928" cy="115212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indent="-57150"/>
            <a:r>
              <a:rPr lang="en-US" altLang="ja-JP" dirty="0" smtClean="0">
                <a:latin typeface="+mn-ea"/>
              </a:rPr>
              <a:t>&lt;</a:t>
            </a:r>
            <a:r>
              <a:rPr lang="en-US" altLang="ja-JP" dirty="0">
                <a:latin typeface="+mn-ea"/>
              </a:rPr>
              <a:t>context-</a:t>
            </a:r>
            <a:r>
              <a:rPr lang="en-US" altLang="ja-JP" dirty="0" err="1">
                <a:latin typeface="+mn-ea"/>
              </a:rPr>
              <a:t>param</a:t>
            </a:r>
            <a:r>
              <a:rPr lang="en-US" altLang="ja-JP" dirty="0">
                <a:latin typeface="+mn-ea"/>
              </a:rPr>
              <a:t>&gt;</a:t>
            </a:r>
          </a:p>
          <a:p>
            <a:pPr indent="-57150"/>
            <a:r>
              <a:rPr lang="ja-JP" altLang="en-US" dirty="0">
                <a:latin typeface="+mn-ea"/>
              </a:rPr>
              <a:t> </a:t>
            </a:r>
            <a:r>
              <a:rPr lang="ja-JP" altLang="en-US" dirty="0" smtClean="0">
                <a:latin typeface="+mn-ea"/>
              </a:rPr>
              <a:t>   </a:t>
            </a:r>
            <a:r>
              <a:rPr lang="en-US" altLang="ja-JP" dirty="0" smtClean="0">
                <a:latin typeface="+mn-ea"/>
              </a:rPr>
              <a:t>&lt;</a:t>
            </a:r>
            <a:r>
              <a:rPr lang="en-US" altLang="ja-JP" dirty="0" err="1">
                <a:latin typeface="+mn-ea"/>
              </a:rPr>
              <a:t>param</a:t>
            </a:r>
            <a:r>
              <a:rPr lang="en-US" altLang="ja-JP" dirty="0">
                <a:latin typeface="+mn-ea"/>
              </a:rPr>
              <a:t>-name&gt;</a:t>
            </a:r>
            <a:r>
              <a:rPr lang="en-US" altLang="ja-JP" dirty="0" err="1">
                <a:latin typeface="+mn-ea"/>
              </a:rPr>
              <a:t>contextConfigLocation</a:t>
            </a:r>
            <a:r>
              <a:rPr lang="en-US" altLang="ja-JP" dirty="0">
                <a:latin typeface="+mn-ea"/>
              </a:rPr>
              <a:t>&lt;/</a:t>
            </a:r>
            <a:r>
              <a:rPr lang="en-US" altLang="ja-JP" dirty="0" err="1">
                <a:latin typeface="+mn-ea"/>
              </a:rPr>
              <a:t>param</a:t>
            </a:r>
            <a:r>
              <a:rPr lang="en-US" altLang="ja-JP" dirty="0">
                <a:latin typeface="+mn-ea"/>
              </a:rPr>
              <a:t>-name&gt;</a:t>
            </a:r>
          </a:p>
          <a:p>
            <a:pPr indent="-57150"/>
            <a:r>
              <a:rPr lang="ja-JP" altLang="en-US" dirty="0" smtClean="0">
                <a:latin typeface="+mn-ea"/>
              </a:rPr>
              <a:t>    </a:t>
            </a:r>
            <a:r>
              <a:rPr lang="en-US" altLang="ja-JP" dirty="0" smtClean="0">
                <a:latin typeface="+mn-ea"/>
              </a:rPr>
              <a:t>&lt;</a:t>
            </a:r>
            <a:r>
              <a:rPr lang="en-US" altLang="ja-JP" dirty="0" err="1">
                <a:latin typeface="+mn-ea"/>
              </a:rPr>
              <a:t>param</a:t>
            </a:r>
            <a:r>
              <a:rPr lang="en-US" altLang="ja-JP" dirty="0">
                <a:latin typeface="+mn-ea"/>
              </a:rPr>
              <a:t>-value</a:t>
            </a:r>
            <a:r>
              <a:rPr lang="en-US" altLang="ja-JP" dirty="0">
                <a:solidFill>
                  <a:schemeClr val="tx1"/>
                </a:solidFill>
                <a:latin typeface="HGP創英角ｺﾞｼｯｸUB" panose="020B0900000000000000" pitchFamily="50" charset="-128"/>
                <a:ea typeface="HGP創英角ｺﾞｼｯｸUB" panose="020B0900000000000000" pitchFamily="50" charset="-128"/>
              </a:rPr>
              <a:t>&gt;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/WEB-INF/spring/root-context.xml</a:t>
            </a:r>
            <a:r>
              <a:rPr lang="en-US" altLang="ja-JP" dirty="0">
                <a:latin typeface="+mn-ea"/>
              </a:rPr>
              <a:t>&lt;/</a:t>
            </a:r>
            <a:r>
              <a:rPr lang="en-US" altLang="ja-JP" dirty="0" err="1">
                <a:latin typeface="+mn-ea"/>
              </a:rPr>
              <a:t>param</a:t>
            </a:r>
            <a:r>
              <a:rPr lang="en-US" altLang="ja-JP" dirty="0">
                <a:latin typeface="+mn-ea"/>
              </a:rPr>
              <a:t>-value&gt;</a:t>
            </a:r>
          </a:p>
          <a:p>
            <a:pPr indent="-57150"/>
            <a:r>
              <a:rPr lang="en-US" altLang="ja-JP" dirty="0" smtClean="0">
                <a:latin typeface="+mn-ea"/>
              </a:rPr>
              <a:t>&lt;/</a:t>
            </a:r>
            <a:r>
              <a:rPr lang="en-US" altLang="ja-JP" dirty="0">
                <a:latin typeface="+mn-ea"/>
              </a:rPr>
              <a:t>context-</a:t>
            </a:r>
            <a:r>
              <a:rPr lang="en-US" altLang="ja-JP" dirty="0" err="1">
                <a:latin typeface="+mn-ea"/>
              </a:rPr>
              <a:t>param</a:t>
            </a:r>
            <a:r>
              <a:rPr lang="en-US" altLang="ja-JP" dirty="0" smtClean="0">
                <a:latin typeface="+mn-ea"/>
              </a:rPr>
              <a:t>&gt;</a:t>
            </a:r>
            <a:endParaRPr lang="en-US" altLang="ja-JP" dirty="0">
              <a:latin typeface="+mn-ea"/>
            </a:endParaRPr>
          </a:p>
        </p:txBody>
      </p:sp>
      <p:sp>
        <p:nvSpPr>
          <p:cNvPr id="7" name="正方形/長方形 6"/>
          <p:cNvSpPr/>
          <p:nvPr/>
        </p:nvSpPr>
        <p:spPr bwMode="auto">
          <a:xfrm>
            <a:off x="403870" y="3645024"/>
            <a:ext cx="8352928" cy="201622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indent="-57150"/>
            <a:r>
              <a:rPr lang="en-US" altLang="ja-JP" dirty="0" smtClean="0">
                <a:latin typeface="+mn-ea"/>
              </a:rPr>
              <a:t>&lt;</a:t>
            </a:r>
            <a:r>
              <a:rPr lang="en-US" altLang="ja-JP" dirty="0">
                <a:latin typeface="+mn-ea"/>
              </a:rPr>
              <a:t>servlet&gt;</a:t>
            </a:r>
          </a:p>
          <a:p>
            <a:pPr indent="-57150"/>
            <a:r>
              <a:rPr lang="ja-JP" altLang="en-US" dirty="0" smtClean="0">
                <a:latin typeface="+mn-ea"/>
              </a:rPr>
              <a:t>    </a:t>
            </a:r>
            <a:r>
              <a:rPr lang="en-US" altLang="ja-JP" dirty="0" smtClean="0">
                <a:latin typeface="+mn-ea"/>
              </a:rPr>
              <a:t>&lt;</a:t>
            </a:r>
            <a:r>
              <a:rPr lang="en-US" altLang="ja-JP" dirty="0">
                <a:latin typeface="+mn-ea"/>
              </a:rPr>
              <a:t>servlet-name&gt;</a:t>
            </a:r>
            <a:r>
              <a:rPr lang="en-US" altLang="ja-JP" dirty="0" err="1">
                <a:latin typeface="+mn-ea"/>
              </a:rPr>
              <a:t>appServlet</a:t>
            </a:r>
            <a:r>
              <a:rPr lang="en-US" altLang="ja-JP" dirty="0">
                <a:latin typeface="+mn-ea"/>
              </a:rPr>
              <a:t>&lt;/servlet-name&gt;</a:t>
            </a:r>
          </a:p>
          <a:p>
            <a:pPr indent="-57150"/>
            <a:r>
              <a:rPr lang="ja-JP" altLang="en-US" dirty="0" smtClean="0">
                <a:latin typeface="+mn-ea"/>
              </a:rPr>
              <a:t>    </a:t>
            </a:r>
            <a:r>
              <a:rPr lang="en-US" altLang="ja-JP" dirty="0" smtClean="0">
                <a:latin typeface="+mn-ea"/>
              </a:rPr>
              <a:t>&lt;</a:t>
            </a:r>
            <a:r>
              <a:rPr lang="en-US" altLang="ja-JP" dirty="0">
                <a:latin typeface="+mn-ea"/>
              </a:rPr>
              <a:t>servlet-class&gt;</a:t>
            </a:r>
            <a:r>
              <a:rPr lang="en-US" altLang="ja-JP" dirty="0" err="1">
                <a:latin typeface="+mn-ea"/>
              </a:rPr>
              <a:t>org.springframework.web.servlet.DispatcherServlet</a:t>
            </a:r>
            <a:r>
              <a:rPr lang="en-US" altLang="ja-JP" dirty="0">
                <a:latin typeface="+mn-ea"/>
              </a:rPr>
              <a:t>&lt;/servlet-class&gt;</a:t>
            </a:r>
          </a:p>
          <a:p>
            <a:pPr indent="-57150"/>
            <a:r>
              <a:rPr lang="ja-JP" altLang="en-US" dirty="0" smtClean="0">
                <a:latin typeface="+mn-ea"/>
              </a:rPr>
              <a:t>    </a:t>
            </a:r>
            <a:r>
              <a:rPr lang="en-US" altLang="ja-JP" dirty="0" smtClean="0">
                <a:latin typeface="+mn-ea"/>
              </a:rPr>
              <a:t>&lt;</a:t>
            </a:r>
            <a:r>
              <a:rPr lang="en-US" altLang="ja-JP" dirty="0" err="1">
                <a:latin typeface="+mn-ea"/>
              </a:rPr>
              <a:t>init-param</a:t>
            </a:r>
            <a:r>
              <a:rPr lang="en-US" altLang="ja-JP" dirty="0">
                <a:latin typeface="+mn-ea"/>
              </a:rPr>
              <a:t>&gt;</a:t>
            </a:r>
          </a:p>
          <a:p>
            <a:pPr indent="-57150"/>
            <a:r>
              <a:rPr lang="ja-JP" altLang="en-US" dirty="0" smtClean="0">
                <a:latin typeface="+mn-ea"/>
              </a:rPr>
              <a:t>        </a:t>
            </a:r>
            <a:r>
              <a:rPr lang="en-US" altLang="ja-JP" dirty="0" smtClean="0">
                <a:latin typeface="+mn-ea"/>
              </a:rPr>
              <a:t>&lt;</a:t>
            </a:r>
            <a:r>
              <a:rPr lang="en-US" altLang="ja-JP" dirty="0" err="1">
                <a:latin typeface="+mn-ea"/>
              </a:rPr>
              <a:t>param</a:t>
            </a:r>
            <a:r>
              <a:rPr lang="en-US" altLang="ja-JP" dirty="0">
                <a:latin typeface="+mn-ea"/>
              </a:rPr>
              <a:t>-name&gt;</a:t>
            </a:r>
            <a:r>
              <a:rPr lang="en-US" altLang="ja-JP" dirty="0" err="1">
                <a:latin typeface="+mn-ea"/>
              </a:rPr>
              <a:t>contextConfigLocation</a:t>
            </a:r>
            <a:r>
              <a:rPr lang="en-US" altLang="ja-JP" dirty="0">
                <a:latin typeface="+mn-ea"/>
              </a:rPr>
              <a:t>&lt;/</a:t>
            </a:r>
            <a:r>
              <a:rPr lang="en-US" altLang="ja-JP" dirty="0" err="1">
                <a:latin typeface="+mn-ea"/>
              </a:rPr>
              <a:t>param</a:t>
            </a:r>
            <a:r>
              <a:rPr lang="en-US" altLang="ja-JP" dirty="0">
                <a:latin typeface="+mn-ea"/>
              </a:rPr>
              <a:t>-name&gt;</a:t>
            </a:r>
          </a:p>
          <a:p>
            <a:pPr indent="-57150"/>
            <a:r>
              <a:rPr lang="ja-JP" altLang="en-US" dirty="0" smtClean="0">
                <a:latin typeface="+mn-ea"/>
              </a:rPr>
              <a:t>        </a:t>
            </a:r>
            <a:r>
              <a:rPr lang="en-US" altLang="ja-JP" dirty="0" smtClean="0">
                <a:latin typeface="+mn-ea"/>
              </a:rPr>
              <a:t>&lt;</a:t>
            </a:r>
            <a:r>
              <a:rPr lang="en-US" altLang="ja-JP" dirty="0" err="1">
                <a:latin typeface="+mn-ea"/>
              </a:rPr>
              <a:t>param</a:t>
            </a:r>
            <a:r>
              <a:rPr lang="en-US" altLang="ja-JP" dirty="0">
                <a:latin typeface="+mn-ea"/>
              </a:rPr>
              <a:t>-value</a:t>
            </a:r>
            <a:r>
              <a:rPr lang="en-US" altLang="ja-JP" dirty="0">
                <a:solidFill>
                  <a:schemeClr val="tx1"/>
                </a:solidFill>
                <a:latin typeface="+mn-ea"/>
              </a:rPr>
              <a:t>&gt;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WEB-INF/spring/servlet-context.xml</a:t>
            </a:r>
            <a:r>
              <a:rPr lang="en-US" altLang="ja-JP" dirty="0">
                <a:latin typeface="+mn-ea"/>
              </a:rPr>
              <a:t>&lt;/</a:t>
            </a:r>
            <a:r>
              <a:rPr lang="en-US" altLang="ja-JP" dirty="0" err="1">
                <a:latin typeface="+mn-ea"/>
              </a:rPr>
              <a:t>param</a:t>
            </a:r>
            <a:r>
              <a:rPr lang="en-US" altLang="ja-JP" dirty="0">
                <a:latin typeface="+mn-ea"/>
              </a:rPr>
              <a:t>-value&gt;</a:t>
            </a:r>
          </a:p>
          <a:p>
            <a:pPr indent="-57150"/>
            <a:r>
              <a:rPr lang="ja-JP" altLang="en-US" dirty="0" smtClean="0">
                <a:latin typeface="+mn-ea"/>
              </a:rPr>
              <a:t>    </a:t>
            </a:r>
            <a:r>
              <a:rPr lang="en-US" altLang="ja-JP" dirty="0" smtClean="0">
                <a:latin typeface="+mn-ea"/>
              </a:rPr>
              <a:t>&lt;/</a:t>
            </a:r>
            <a:r>
              <a:rPr lang="en-US" altLang="ja-JP" dirty="0" err="1">
                <a:latin typeface="+mn-ea"/>
              </a:rPr>
              <a:t>init-param</a:t>
            </a:r>
            <a:r>
              <a:rPr lang="en-US" altLang="ja-JP" dirty="0">
                <a:latin typeface="+mn-ea"/>
              </a:rPr>
              <a:t>&gt;</a:t>
            </a:r>
          </a:p>
          <a:p>
            <a:pPr indent="-57150"/>
            <a:r>
              <a:rPr lang="ja-JP" altLang="en-US" dirty="0" smtClean="0">
                <a:latin typeface="+mn-ea"/>
              </a:rPr>
              <a:t>    </a:t>
            </a:r>
            <a:r>
              <a:rPr lang="en-US" altLang="ja-JP" dirty="0" smtClean="0">
                <a:latin typeface="+mn-ea"/>
              </a:rPr>
              <a:t>&lt;</a:t>
            </a:r>
            <a:r>
              <a:rPr lang="en-US" altLang="ja-JP" dirty="0">
                <a:latin typeface="+mn-ea"/>
              </a:rPr>
              <a:t>load-on-startup&gt;1&lt;/load-on-startup&gt;</a:t>
            </a:r>
          </a:p>
          <a:p>
            <a:pPr indent="-57150"/>
            <a:r>
              <a:rPr lang="en-US" altLang="ja-JP" dirty="0" smtClean="0">
                <a:latin typeface="+mn-ea"/>
              </a:rPr>
              <a:t>&lt;/</a:t>
            </a:r>
            <a:r>
              <a:rPr lang="en-US" altLang="ja-JP" dirty="0">
                <a:latin typeface="+mn-ea"/>
              </a:rPr>
              <a:t>servlet</a:t>
            </a:r>
            <a:r>
              <a:rPr lang="en-US" altLang="ja-JP" dirty="0" smtClean="0">
                <a:latin typeface="+mn-ea"/>
              </a:rPr>
              <a:t>&gt;</a:t>
            </a:r>
            <a:endParaRPr lang="en-US" altLang="ja-JP" dirty="0">
              <a:latin typeface="+mn-ea"/>
            </a:endParaRPr>
          </a:p>
        </p:txBody>
      </p:sp>
      <p:sp>
        <p:nvSpPr>
          <p:cNvPr id="8" name="角丸四角形 7"/>
          <p:cNvSpPr/>
          <p:nvPr/>
        </p:nvSpPr>
        <p:spPr bwMode="auto">
          <a:xfrm>
            <a:off x="6876256" y="2348880"/>
            <a:ext cx="1728192" cy="648072"/>
          </a:xfrm>
          <a:prstGeom prst="roundRect">
            <a:avLst/>
          </a:prstGeom>
          <a:solidFill>
            <a:srgbClr val="0033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Web</a:t>
            </a: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サービスで共通のコンテキスト</a:t>
            </a:r>
          </a:p>
        </p:txBody>
      </p:sp>
      <p:sp>
        <p:nvSpPr>
          <p:cNvPr id="11" name="角丸四角形 10"/>
          <p:cNvSpPr/>
          <p:nvPr/>
        </p:nvSpPr>
        <p:spPr bwMode="auto">
          <a:xfrm>
            <a:off x="6876256" y="4509120"/>
            <a:ext cx="1728192" cy="648072"/>
          </a:xfrm>
          <a:prstGeom prst="roundRect">
            <a:avLst/>
          </a:prstGeom>
          <a:solidFill>
            <a:srgbClr val="0033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bg1"/>
                </a:solidFill>
                <a:effectLst/>
                <a:latin typeface="HGP創英角ｺﾞｼｯｸUB" panose="020B0900000000000000" pitchFamily="50" charset="-128"/>
                <a:ea typeface="HGP創英角ｺﾞｼｯｸUB" panose="020B0900000000000000" pitchFamily="50" charset="-128"/>
              </a:rPr>
              <a:t>サーブレットごとのコンテキスト</a:t>
            </a:r>
          </a:p>
        </p:txBody>
      </p:sp>
    </p:spTree>
    <p:extLst>
      <p:ext uri="{BB962C8B-B14F-4D97-AF65-F5344CB8AC3E}">
        <p14:creationId xmlns:p14="http://schemas.microsoft.com/office/powerpoint/2010/main" val="40780960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69</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2000" dirty="0" smtClean="0">
                <a:solidFill>
                  <a:schemeClr val="tx1"/>
                </a:solidFill>
                <a:latin typeface="HGP創英角ｺﾞｼｯｸUB" panose="020B0900000000000000" pitchFamily="50" charset="-128"/>
                <a:ea typeface="HGP創英角ｺﾞｼｯｸUB" panose="020B0900000000000000" pitchFamily="50" charset="-128"/>
              </a:rPr>
              <a:t>Ｓｐｒｉｎｇ ＭＶＣ</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 ＭｏｃｈＭｖｃ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(2/3)</a:t>
            </a:r>
            <a:endParaRPr lang="ja-JP" altLang="en-US" sz="3600" dirty="0">
              <a:latin typeface="HGP創英角ｺﾞｼｯｸUB" pitchFamily="50" charset="-128"/>
              <a:ea typeface="HGP創英角ｺﾞｼｯｸUB" pitchFamily="50" charset="-128"/>
            </a:endParaRPr>
          </a:p>
        </p:txBody>
      </p:sp>
      <p:sp>
        <p:nvSpPr>
          <p:cNvPr id="7" name="正方形/長方形 6"/>
          <p:cNvSpPr/>
          <p:nvPr/>
        </p:nvSpPr>
        <p:spPr>
          <a:xfrm>
            <a:off x="395536" y="1139640"/>
            <a:ext cx="8387007" cy="4521608"/>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smtClean="0">
                <a:latin typeface="+mn-ea"/>
              </a:rPr>
              <a:t>@</a:t>
            </a:r>
            <a:r>
              <a:rPr lang="en-US" altLang="ja-JP" dirty="0">
                <a:latin typeface="+mn-ea"/>
              </a:rPr>
              <a:t>Test</a:t>
            </a:r>
            <a:endParaRPr lang="ja-JP" altLang="ja-JP" dirty="0">
              <a:latin typeface="+mn-ea"/>
            </a:endParaRPr>
          </a:p>
          <a:p>
            <a:r>
              <a:rPr lang="en-US" altLang="ja-JP" dirty="0" smtClean="0">
                <a:latin typeface="+mn-ea"/>
              </a:rPr>
              <a:t>public </a:t>
            </a:r>
            <a:r>
              <a:rPr lang="en-US" altLang="ja-JP" dirty="0">
                <a:latin typeface="+mn-ea"/>
              </a:rPr>
              <a:t>void testListBook_normal_1() throws Exception {</a:t>
            </a:r>
            <a:endParaRPr lang="ja-JP" altLang="ja-JP" dirty="0">
              <a:latin typeface="+mn-ea"/>
            </a:endParaRPr>
          </a:p>
          <a:p>
            <a:endParaRPr lang="en-US" altLang="ja-JP" dirty="0" smtClean="0">
              <a:latin typeface="+mn-ea"/>
            </a:endParaRPr>
          </a:p>
          <a:p>
            <a:r>
              <a:rPr lang="ja-JP" altLang="en-US" dirty="0">
                <a:latin typeface="+mn-ea"/>
              </a:rPr>
              <a:t> </a:t>
            </a:r>
            <a:r>
              <a:rPr lang="ja-JP" altLang="en-US" dirty="0" smtClean="0">
                <a:latin typeface="+mn-ea"/>
              </a:rPr>
              <a:t> </a:t>
            </a:r>
            <a:r>
              <a:rPr lang="en-US" altLang="ja-JP" dirty="0" smtClean="0">
                <a:latin typeface="+mn-ea"/>
              </a:rPr>
              <a:t>// </a:t>
            </a:r>
            <a:r>
              <a:rPr lang="ja-JP" altLang="ja-JP" dirty="0">
                <a:latin typeface="+mn-ea"/>
              </a:rPr>
              <a:t>書籍一覧表示画面の</a:t>
            </a:r>
            <a:r>
              <a:rPr lang="en-US" altLang="ja-JP" dirty="0">
                <a:latin typeface="+mn-ea"/>
              </a:rPr>
              <a:t>GET</a:t>
            </a:r>
            <a:r>
              <a:rPr lang="ja-JP" altLang="ja-JP" dirty="0">
                <a:latin typeface="+mn-ea"/>
              </a:rPr>
              <a:t>リスクエスト発行</a:t>
            </a: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ResultActions</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retact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a:latin typeface="+mn-ea"/>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mockMvc.perform</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(get("/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listbook</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(status().</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isOk</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(view().name</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listbook</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ja-JP" altLang="en-US" dirty="0" smtClean="0">
                <a:latin typeface="+mn-ea"/>
              </a:rPr>
              <a:t> </a:t>
            </a:r>
            <a:endParaRPr lang="en-US" altLang="ja-JP" dirty="0" smtClean="0">
              <a:latin typeface="+mn-ea"/>
            </a:endParaRPr>
          </a:p>
          <a:p>
            <a:r>
              <a:rPr lang="en-US" altLang="ja-JP" dirty="0">
                <a:latin typeface="+mn-ea"/>
              </a:rPr>
              <a:t> </a:t>
            </a:r>
            <a:endParaRPr lang="ja-JP" altLang="ja-JP" dirty="0">
              <a:latin typeface="+mn-ea"/>
            </a:endParaRPr>
          </a:p>
          <a:p>
            <a:r>
              <a:rPr lang="ja-JP" altLang="en-US" dirty="0" smtClean="0">
                <a:latin typeface="+mn-ea"/>
              </a:rPr>
              <a:t>  </a:t>
            </a:r>
            <a:r>
              <a:rPr lang="en-US" altLang="ja-JP" dirty="0" smtClean="0">
                <a:latin typeface="+mn-ea"/>
              </a:rPr>
              <a:t>// </a:t>
            </a:r>
            <a:r>
              <a:rPr lang="en-US" altLang="ja-JP" dirty="0">
                <a:latin typeface="+mn-ea"/>
              </a:rPr>
              <a:t>DB</a:t>
            </a:r>
            <a:r>
              <a:rPr lang="ja-JP" altLang="ja-JP" dirty="0">
                <a:latin typeface="+mn-ea"/>
              </a:rPr>
              <a:t>から読み込んだ書籍情報リストを取り出す</a:t>
            </a: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MvcResult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mvcResult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retact.andReturn</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endParaRPr lang="ja-JP"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ModelMap</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modelMap</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mvcResult.getModelAndView</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getModelMap</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endParaRPr lang="ja-JP"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latin typeface="+mn-ea"/>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List&lt;Book</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&gt;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booksList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 = (List&lt;Book&gt;)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modelMap.get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("books</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endParaRPr lang="en-US" altLang="ja-JP" dirty="0" smtClean="0">
              <a:solidFill>
                <a:srgbClr val="C00000"/>
              </a:solidFill>
              <a:latin typeface="HGP創英角ｺﾞｼｯｸUB" panose="020B0900000000000000" pitchFamily="50" charset="-128"/>
              <a:ea typeface="HGP創英角ｺﾞｼｯｸUB" panose="020B0900000000000000" pitchFamily="50" charset="-128"/>
            </a:endParaRPr>
          </a:p>
          <a:p>
            <a:endParaRPr lang="ja-JP"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latin typeface="+mn-ea"/>
              </a:rPr>
              <a:t>(</a:t>
            </a:r>
            <a:r>
              <a:rPr lang="en-US" altLang="ja-JP" dirty="0" err="1" smtClean="0">
                <a:latin typeface="+mn-ea"/>
              </a:rPr>
              <a:t>booksList</a:t>
            </a:r>
            <a:r>
              <a:rPr lang="en-US" altLang="ja-JP" dirty="0">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CoreMatchers.is(</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CoreMatchers.not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CoreMatchers.nullValue</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a:latin typeface="+mn-ea"/>
              </a:rPr>
              <a:t>);</a:t>
            </a:r>
            <a:endParaRPr lang="ja-JP" altLang="ja-JP" dirty="0">
              <a:latin typeface="+mn-ea"/>
            </a:endParaRPr>
          </a:p>
          <a:p>
            <a:r>
              <a:rPr lang="en-US" altLang="ja-JP" dirty="0">
                <a:latin typeface="+mn-ea"/>
              </a:rPr>
              <a:t>		</a:t>
            </a:r>
            <a:endParaRPr lang="ja-JP" altLang="ja-JP" dirty="0">
              <a:latin typeface="+mn-ea"/>
            </a:endParaRPr>
          </a:p>
          <a:p>
            <a:r>
              <a:rPr lang="ja-JP" altLang="en-US" dirty="0" smtClean="0">
                <a:latin typeface="+mn-ea"/>
              </a:rPr>
              <a:t>  </a:t>
            </a:r>
            <a:r>
              <a:rPr lang="en-US" altLang="ja-JP" dirty="0" smtClean="0">
                <a:latin typeface="+mn-ea"/>
              </a:rPr>
              <a:t>// </a:t>
            </a:r>
            <a:r>
              <a:rPr lang="en-US" altLang="ja-JP" dirty="0">
                <a:latin typeface="+mn-ea"/>
              </a:rPr>
              <a:t>DB</a:t>
            </a:r>
            <a:r>
              <a:rPr lang="ja-JP" altLang="ja-JP" dirty="0">
                <a:latin typeface="+mn-ea"/>
              </a:rPr>
              <a:t>に</a:t>
            </a:r>
            <a:r>
              <a:rPr lang="en-US" altLang="ja-JP" dirty="0">
                <a:latin typeface="+mn-ea"/>
              </a:rPr>
              <a:t> ID=1</a:t>
            </a:r>
            <a:r>
              <a:rPr lang="ja-JP" altLang="ja-JP" dirty="0" err="1">
                <a:latin typeface="+mn-ea"/>
              </a:rPr>
              <a:t>、</a:t>
            </a:r>
            <a:r>
              <a:rPr lang="en-US" altLang="ja-JP" dirty="0">
                <a:latin typeface="+mn-ea"/>
              </a:rPr>
              <a:t>ISBN="123456789abcdefgh" NAME="JavaScript" PRICE=1200 </a:t>
            </a:r>
            <a:endParaRPr lang="ja-JP" altLang="ja-JP" dirty="0">
              <a:latin typeface="+mn-ea"/>
            </a:endParaRPr>
          </a:p>
          <a:p>
            <a:r>
              <a:rPr lang="ja-JP" altLang="en-US" dirty="0" smtClean="0">
                <a:latin typeface="+mn-ea"/>
              </a:rPr>
              <a:t>  </a:t>
            </a:r>
            <a:r>
              <a:rPr lang="en-US" altLang="ja-JP" dirty="0" smtClean="0">
                <a:latin typeface="+mn-ea"/>
              </a:rPr>
              <a:t>// </a:t>
            </a:r>
            <a:r>
              <a:rPr lang="ja-JP" altLang="ja-JP" dirty="0">
                <a:latin typeface="+mn-ea"/>
              </a:rPr>
              <a:t>のデータが登録されていることが前提のテストケース</a:t>
            </a:r>
          </a:p>
          <a:p>
            <a:r>
              <a:rPr lang="ja-JP" altLang="en-US" dirty="0" smtClean="0">
                <a:latin typeface="+mn-ea"/>
              </a:rPr>
              <a:t>  </a:t>
            </a:r>
            <a:r>
              <a:rPr lang="en-US" altLang="ja-JP" dirty="0" smtClean="0">
                <a:latin typeface="+mn-ea"/>
              </a:rPr>
              <a:t>Book </a:t>
            </a:r>
            <a:r>
              <a:rPr lang="en-US" altLang="ja-JP" dirty="0">
                <a:latin typeface="+mn-ea"/>
              </a:rPr>
              <a:t>book1 = </a:t>
            </a:r>
            <a:r>
              <a:rPr lang="en-US" altLang="ja-JP" dirty="0" err="1">
                <a:latin typeface="+mn-ea"/>
              </a:rPr>
              <a:t>booksList.get</a:t>
            </a:r>
            <a:r>
              <a:rPr lang="en-US" altLang="ja-JP" dirty="0">
                <a:latin typeface="+mn-ea"/>
              </a:rPr>
              <a:t>(0);</a:t>
            </a:r>
            <a:endParaRPr lang="ja-JP" altLang="ja-JP" dirty="0">
              <a:latin typeface="+mn-ea"/>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latin typeface="+mn-ea"/>
              </a:rPr>
              <a:t>(book1.getId</a:t>
            </a:r>
            <a:r>
              <a:rPr lang="en-US" altLang="ja-JP" dirty="0">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CoreMatchers.is</a:t>
            </a:r>
            <a:r>
              <a:rPr lang="en-US" altLang="ja-JP" dirty="0">
                <a:latin typeface="+mn-ea"/>
              </a:rPr>
              <a:t>(1));</a:t>
            </a:r>
            <a:endParaRPr lang="ja-JP" altLang="ja-JP" dirty="0">
              <a:latin typeface="+mn-ea"/>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latin typeface="+mn-ea"/>
              </a:rPr>
              <a:t>(book1.getIsbn</a:t>
            </a:r>
            <a:r>
              <a:rPr lang="en-US" altLang="ja-JP" dirty="0">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CoreMatchers.is</a:t>
            </a:r>
            <a:r>
              <a:rPr lang="en-US" altLang="ja-JP" dirty="0">
                <a:latin typeface="+mn-ea"/>
              </a:rPr>
              <a:t>("123456789abcdefgh"));</a:t>
            </a:r>
            <a:endParaRPr lang="ja-JP" altLang="ja-JP" dirty="0">
              <a:latin typeface="+mn-ea"/>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latin typeface="+mn-ea"/>
              </a:rPr>
              <a:t>(book1.getName</a:t>
            </a:r>
            <a:r>
              <a:rPr lang="en-US" altLang="ja-JP" dirty="0">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CoreMatchers.is</a:t>
            </a:r>
            <a:r>
              <a:rPr lang="en-US" altLang="ja-JP" dirty="0">
                <a:latin typeface="+mn-ea"/>
              </a:rPr>
              <a:t>("JavaScript"));</a:t>
            </a:r>
            <a:endParaRPr lang="ja-JP" altLang="ja-JP" dirty="0">
              <a:latin typeface="+mn-ea"/>
            </a:endParaRP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assertThat</a:t>
            </a:r>
            <a:r>
              <a:rPr lang="en-US" altLang="ja-JP" dirty="0" smtClean="0">
                <a:latin typeface="+mn-ea"/>
              </a:rPr>
              <a:t>(book1.getPrice</a:t>
            </a:r>
            <a:r>
              <a:rPr lang="en-US" altLang="ja-JP" dirty="0">
                <a:latin typeface="+mn-ea"/>
              </a:rPr>
              <a:t>(), </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CoreMatchers.is</a:t>
            </a:r>
            <a:r>
              <a:rPr lang="en-US" altLang="ja-JP" dirty="0">
                <a:latin typeface="+mn-ea"/>
              </a:rPr>
              <a:t>(1200));</a:t>
            </a:r>
            <a:endParaRPr lang="ja-JP" altLang="ja-JP" dirty="0">
              <a:latin typeface="+mn-ea"/>
            </a:endParaRPr>
          </a:p>
          <a:p>
            <a:r>
              <a:rPr lang="en-US" altLang="ja-JP" dirty="0" smtClean="0">
                <a:latin typeface="+mn-ea"/>
              </a:rPr>
              <a:t>}</a:t>
            </a:r>
            <a:endParaRPr lang="ja-JP" altLang="ja-JP" dirty="0">
              <a:latin typeface="+mn-ea"/>
            </a:endParaRPr>
          </a:p>
        </p:txBody>
      </p:sp>
      <p:sp>
        <p:nvSpPr>
          <p:cNvPr id="41" name="テキスト ボックス 40"/>
          <p:cNvSpPr txBox="1"/>
          <p:nvPr/>
        </p:nvSpPr>
        <p:spPr>
          <a:xfrm>
            <a:off x="274610" y="692696"/>
            <a:ext cx="8507933"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MockMvc</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を使用したテストコード例その２ （応答結果の確認）</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15" name="正方形/長方形 14"/>
          <p:cNvSpPr/>
          <p:nvPr/>
        </p:nvSpPr>
        <p:spPr>
          <a:xfrm>
            <a:off x="5699259" y="4408102"/>
            <a:ext cx="2808312" cy="1008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ja-JP" altLang="en-US" sz="1400" dirty="0" smtClean="0">
                <a:latin typeface="HGP創英角ｺﾞｼｯｸUB" panose="020B0900000000000000" pitchFamily="50" charset="-128"/>
                <a:ea typeface="HGP創英角ｺﾞｼｯｸUB" panose="020B0900000000000000" pitchFamily="50" charset="-128"/>
              </a:rPr>
              <a:t>アプリケーションにリクエストを行って、応答結果として、コントローラからビューに渡した</a:t>
            </a:r>
            <a:r>
              <a:rPr kumimoji="1" lang="en-US" altLang="ja-JP" sz="1400" dirty="0" smtClean="0">
                <a:latin typeface="HGP創英角ｺﾞｼｯｸUB" panose="020B0900000000000000" pitchFamily="50" charset="-128"/>
                <a:ea typeface="HGP創英角ｺﾞｼｯｸUB" panose="020B0900000000000000" pitchFamily="50" charset="-128"/>
              </a:rPr>
              <a:t>Model</a:t>
            </a:r>
            <a:r>
              <a:rPr kumimoji="1" lang="ja-JP" altLang="en-US" sz="1400" dirty="0" smtClean="0">
                <a:latin typeface="HGP創英角ｺﾞｼｯｸUB" panose="020B0900000000000000" pitchFamily="50" charset="-128"/>
                <a:ea typeface="HGP創英角ｺﾞｼｯｸUB" panose="020B0900000000000000" pitchFamily="50" charset="-128"/>
              </a:rPr>
              <a:t>オブジェクトは、こんな感じで取得できる。</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17" name="直線矢印コネクタ 16"/>
          <p:cNvCxnSpPr/>
          <p:nvPr/>
        </p:nvCxnSpPr>
        <p:spPr bwMode="auto">
          <a:xfrm flipV="1">
            <a:off x="6732240" y="3501008"/>
            <a:ext cx="0" cy="907094"/>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20" name="角丸四角形 19"/>
          <p:cNvSpPr/>
          <p:nvPr/>
        </p:nvSpPr>
        <p:spPr bwMode="auto">
          <a:xfrm>
            <a:off x="274610" y="1772816"/>
            <a:ext cx="7249718" cy="1728192"/>
          </a:xfrm>
          <a:prstGeom prst="roundRect">
            <a:avLst/>
          </a:prstGeom>
          <a:noFill/>
          <a:ln w="38100"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smtClean="0">
              <a:ln>
                <a:noFill/>
              </a:ln>
              <a:solidFill>
                <a:schemeClr val="tx1"/>
              </a:solidFill>
              <a:effectLst/>
              <a:latin typeface="Arial" charset="0"/>
              <a:ea typeface="MS UI Gothic" pitchFamily="50" charset="-128"/>
            </a:endParaRPr>
          </a:p>
        </p:txBody>
      </p:sp>
    </p:spTree>
    <p:extLst>
      <p:ext uri="{BB962C8B-B14F-4D97-AF65-F5344CB8AC3E}">
        <p14:creationId xmlns:p14="http://schemas.microsoft.com/office/powerpoint/2010/main" val="35802485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70</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2000" dirty="0" smtClean="0">
                <a:solidFill>
                  <a:schemeClr val="tx1"/>
                </a:solidFill>
                <a:latin typeface="HGP創英角ｺﾞｼｯｸUB" panose="020B0900000000000000" pitchFamily="50" charset="-128"/>
                <a:ea typeface="HGP創英角ｺﾞｼｯｸUB" panose="020B0900000000000000" pitchFamily="50" charset="-128"/>
              </a:rPr>
              <a:t>Ｓｐｒｉｎｇ ＭＶＣ</a:t>
            </a:r>
            <a:r>
              <a:rPr lang="ja-JP" altLang="en-US" sz="3600" dirty="0" smtClean="0">
                <a:solidFill>
                  <a:schemeClr val="tx1"/>
                </a:solidFill>
                <a:latin typeface="HGP創英角ｺﾞｼｯｸUB" panose="020B0900000000000000" pitchFamily="50" charset="-128"/>
                <a:ea typeface="HGP創英角ｺﾞｼｯｸUB" panose="020B0900000000000000" pitchFamily="50" charset="-128"/>
              </a:rPr>
              <a:t> ＭｏｃｈＭｖｃ </a:t>
            </a:r>
            <a:r>
              <a:rPr lang="en-US" altLang="ja-JP" sz="3600" dirty="0" smtClean="0">
                <a:solidFill>
                  <a:schemeClr val="tx1"/>
                </a:solidFill>
                <a:latin typeface="HGP創英角ｺﾞｼｯｸUB" panose="020B0900000000000000" pitchFamily="50" charset="-128"/>
                <a:ea typeface="HGP創英角ｺﾞｼｯｸUB" panose="020B0900000000000000" pitchFamily="50" charset="-128"/>
              </a:rPr>
              <a:t>(3/3)</a:t>
            </a:r>
            <a:endParaRPr lang="ja-JP" altLang="en-US" sz="3600" dirty="0">
              <a:latin typeface="HGP創英角ｺﾞｼｯｸUB" pitchFamily="50" charset="-128"/>
              <a:ea typeface="HGP創英角ｺﾞｼｯｸUB" pitchFamily="50" charset="-128"/>
            </a:endParaRPr>
          </a:p>
        </p:txBody>
      </p:sp>
      <p:sp>
        <p:nvSpPr>
          <p:cNvPr id="7" name="正方形/長方形 6"/>
          <p:cNvSpPr/>
          <p:nvPr/>
        </p:nvSpPr>
        <p:spPr>
          <a:xfrm>
            <a:off x="395536" y="1139640"/>
            <a:ext cx="5688632" cy="3657512"/>
          </a:xfrm>
          <a:prstGeom prst="rect">
            <a:avLst/>
          </a:prstGeom>
          <a:solidFill>
            <a:schemeClr val="accent5">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smtClean="0">
                <a:latin typeface="+mn-ea"/>
              </a:rPr>
              <a:t>@</a:t>
            </a:r>
            <a:r>
              <a:rPr lang="en-US" altLang="ja-JP" dirty="0">
                <a:latin typeface="+mn-ea"/>
              </a:rPr>
              <a:t>Test</a:t>
            </a:r>
          </a:p>
          <a:p>
            <a:r>
              <a:rPr lang="en-US" altLang="ja-JP" dirty="0" smtClean="0">
                <a:latin typeface="+mn-ea"/>
              </a:rPr>
              <a:t>public </a:t>
            </a:r>
            <a:r>
              <a:rPr lang="en-US" altLang="ja-JP" dirty="0">
                <a:latin typeface="+mn-ea"/>
              </a:rPr>
              <a:t>void testAddBook_normal_1() throws Exception {</a:t>
            </a:r>
          </a:p>
          <a:p>
            <a:r>
              <a:rPr lang="en-US" altLang="ja-JP" dirty="0">
                <a:latin typeface="+mn-ea"/>
              </a:rPr>
              <a:t>		</a:t>
            </a:r>
          </a:p>
          <a:p>
            <a:r>
              <a:rPr lang="ja-JP" altLang="en-US" dirty="0" smtClean="0">
                <a:latin typeface="+mn-ea"/>
              </a:rPr>
              <a:t>  </a:t>
            </a:r>
            <a:r>
              <a:rPr lang="en-US" altLang="ja-JP" dirty="0" smtClean="0">
                <a:latin typeface="+mn-ea"/>
              </a:rPr>
              <a:t>// </a:t>
            </a:r>
            <a:r>
              <a:rPr lang="ja-JP" altLang="en-US" dirty="0">
                <a:latin typeface="+mn-ea"/>
              </a:rPr>
              <a:t>テストで登録する書籍情報を設定</a:t>
            </a:r>
          </a:p>
          <a:p>
            <a:r>
              <a:rPr lang="ja-JP" altLang="en-US" dirty="0" smtClean="0">
                <a:latin typeface="+mn-ea"/>
              </a:rPr>
              <a:t>  </a:t>
            </a:r>
            <a:r>
              <a:rPr lang="en-US" altLang="ja-JP" dirty="0" smtClean="0">
                <a:latin typeface="+mn-ea"/>
              </a:rPr>
              <a:t>Book </a:t>
            </a:r>
            <a:r>
              <a:rPr lang="en-US" altLang="ja-JP" dirty="0" err="1">
                <a:latin typeface="+mn-ea"/>
              </a:rPr>
              <a:t>book</a:t>
            </a:r>
            <a:r>
              <a:rPr lang="en-US" altLang="ja-JP" dirty="0">
                <a:latin typeface="+mn-ea"/>
              </a:rPr>
              <a:t> = new Book();</a:t>
            </a:r>
          </a:p>
          <a:p>
            <a:r>
              <a:rPr lang="ja-JP" altLang="en-US" dirty="0" smtClean="0">
                <a:latin typeface="+mn-ea"/>
              </a:rPr>
              <a:t>  </a:t>
            </a:r>
            <a:r>
              <a:rPr lang="en-US" altLang="ja-JP" dirty="0" err="1" smtClean="0">
                <a:latin typeface="+mn-ea"/>
              </a:rPr>
              <a:t>book.setIsbn</a:t>
            </a:r>
            <a:r>
              <a:rPr lang="en-US" altLang="ja-JP" dirty="0">
                <a:latin typeface="+mn-ea"/>
              </a:rPr>
              <a:t>("TEST-1234567890");</a:t>
            </a:r>
          </a:p>
          <a:p>
            <a:r>
              <a:rPr lang="ja-JP" altLang="en-US" dirty="0" smtClean="0">
                <a:latin typeface="+mn-ea"/>
              </a:rPr>
              <a:t>  </a:t>
            </a:r>
            <a:r>
              <a:rPr lang="en-US" altLang="ja-JP" dirty="0" err="1" smtClean="0">
                <a:latin typeface="+mn-ea"/>
              </a:rPr>
              <a:t>book.setName</a:t>
            </a:r>
            <a:r>
              <a:rPr lang="en-US" altLang="ja-JP" dirty="0">
                <a:latin typeface="+mn-ea"/>
              </a:rPr>
              <a:t>("</a:t>
            </a:r>
            <a:r>
              <a:rPr lang="en-US" altLang="ja-JP" dirty="0" err="1">
                <a:latin typeface="+mn-ea"/>
              </a:rPr>
              <a:t>testAddBook</a:t>
            </a:r>
            <a:r>
              <a:rPr lang="ja-JP" altLang="en-US" dirty="0">
                <a:latin typeface="+mn-ea"/>
              </a:rPr>
              <a:t>で自動登録しました</a:t>
            </a:r>
            <a:r>
              <a:rPr lang="en-US" altLang="ja-JP" dirty="0">
                <a:latin typeface="+mn-ea"/>
              </a:rPr>
              <a:t>");</a:t>
            </a:r>
          </a:p>
          <a:p>
            <a:r>
              <a:rPr lang="ja-JP" altLang="en-US" dirty="0" smtClean="0">
                <a:latin typeface="+mn-ea"/>
              </a:rPr>
              <a:t>  </a:t>
            </a:r>
            <a:r>
              <a:rPr lang="en-US" altLang="ja-JP" dirty="0" err="1" smtClean="0">
                <a:latin typeface="+mn-ea"/>
              </a:rPr>
              <a:t>book.setPrice</a:t>
            </a:r>
            <a:r>
              <a:rPr lang="en-US" altLang="ja-JP" dirty="0" smtClean="0">
                <a:latin typeface="+mn-ea"/>
              </a:rPr>
              <a:t>(8888</a:t>
            </a:r>
            <a:r>
              <a:rPr lang="en-US" altLang="ja-JP" dirty="0">
                <a:latin typeface="+mn-ea"/>
              </a:rPr>
              <a:t>);</a:t>
            </a:r>
          </a:p>
          <a:p>
            <a:endParaRPr lang="en-US" altLang="ja-JP" dirty="0">
              <a:latin typeface="+mn-ea"/>
            </a:endParaRPr>
          </a:p>
          <a:p>
            <a:r>
              <a:rPr lang="ja-JP" altLang="en-US" dirty="0" smtClean="0">
                <a:latin typeface="+mn-ea"/>
              </a:rPr>
              <a:t>  </a:t>
            </a:r>
            <a:r>
              <a:rPr lang="en-US" altLang="ja-JP" dirty="0" smtClean="0">
                <a:latin typeface="+mn-ea"/>
              </a:rPr>
              <a:t>// </a:t>
            </a:r>
            <a:r>
              <a:rPr lang="ja-JP" altLang="en-US" dirty="0">
                <a:latin typeface="+mn-ea"/>
              </a:rPr>
              <a:t>書籍登録</a:t>
            </a:r>
            <a:r>
              <a:rPr lang="en-US" altLang="ja-JP" dirty="0">
                <a:latin typeface="+mn-ea"/>
              </a:rPr>
              <a:t>POST</a:t>
            </a:r>
            <a:r>
              <a:rPr lang="ja-JP" altLang="en-US" dirty="0">
                <a:latin typeface="+mn-ea"/>
              </a:rPr>
              <a:t>リクエスト発行</a:t>
            </a:r>
          </a:p>
          <a:p>
            <a:r>
              <a:rPr lang="ja-JP" altLang="en-US" dirty="0" smtClean="0">
                <a:latin typeface="+mn-ea"/>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mockMvc.perform</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(post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addbook</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param</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isbn</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err="1" smtClean="0">
                <a:solidFill>
                  <a:srgbClr val="C00000"/>
                </a:solidFill>
                <a:latin typeface="HGP創英角ｺﾞｼｯｸUB" panose="020B0900000000000000" pitchFamily="50" charset="-128"/>
                <a:ea typeface="HGP創英角ｺﾞｼｯｸUB" panose="020B0900000000000000" pitchFamily="50" charset="-128"/>
              </a:rPr>
              <a:t>book.getIsbn</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param</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("name", </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book.getName</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param</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("price", new Integer(</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book.getPrice</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toString</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 </a:t>
            </a:r>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(status().</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isFound</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(view().name("</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redirect:result</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p>
          <a:p>
            <a:r>
              <a:rPr lang="ja-JP" altLang="en-US" dirty="0" smtClean="0">
                <a:solidFill>
                  <a:srgbClr val="C00000"/>
                </a:solidFill>
                <a:latin typeface="HGP創英角ｺﾞｼｯｸUB" panose="020B0900000000000000" pitchFamily="50" charset="-128"/>
                <a:ea typeface="HGP創英角ｺﾞｼｯｸUB" panose="020B0900000000000000" pitchFamily="50" charset="-128"/>
              </a:rPr>
              <a:t>    </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andExpect</a:t>
            </a:r>
            <a:r>
              <a:rPr lang="en-US" altLang="ja-JP" dirty="0">
                <a:solidFill>
                  <a:srgbClr val="C00000"/>
                </a:solidFill>
                <a:latin typeface="HGP創英角ｺﾞｼｯｸUB" panose="020B0900000000000000" pitchFamily="50" charset="-128"/>
                <a:ea typeface="HGP創英角ｺﾞｼｯｸUB" panose="020B0900000000000000" pitchFamily="50" charset="-128"/>
              </a:rPr>
              <a:t>(model().</a:t>
            </a:r>
            <a:r>
              <a:rPr lang="en-US" altLang="ja-JP" dirty="0" err="1">
                <a:solidFill>
                  <a:srgbClr val="C00000"/>
                </a:solidFill>
                <a:latin typeface="HGP創英角ｺﾞｼｯｸUB" panose="020B0900000000000000" pitchFamily="50" charset="-128"/>
                <a:ea typeface="HGP創英角ｺﾞｼｯｸUB" panose="020B0900000000000000" pitchFamily="50" charset="-128"/>
              </a:rPr>
              <a:t>hasNoErrors</a:t>
            </a:r>
            <a:r>
              <a:rPr lang="en-US" altLang="ja-JP" dirty="0" smtClean="0">
                <a:solidFill>
                  <a:srgbClr val="C00000"/>
                </a:solidFill>
                <a:latin typeface="HGP創英角ｺﾞｼｯｸUB" panose="020B0900000000000000" pitchFamily="50" charset="-128"/>
                <a:ea typeface="HGP創英角ｺﾞｼｯｸUB" panose="020B0900000000000000" pitchFamily="50" charset="-128"/>
              </a:rPr>
              <a:t>());</a:t>
            </a:r>
            <a:endParaRPr lang="ja-JP" altLang="en-US" dirty="0">
              <a:solidFill>
                <a:srgbClr val="C00000"/>
              </a:solidFill>
              <a:latin typeface="HGP創英角ｺﾞｼｯｸUB" panose="020B0900000000000000" pitchFamily="50" charset="-128"/>
              <a:ea typeface="HGP創英角ｺﾞｼｯｸUB" panose="020B0900000000000000" pitchFamily="50" charset="-128"/>
            </a:endParaRPr>
          </a:p>
          <a:p>
            <a:r>
              <a:rPr lang="en-US" altLang="ja-JP" dirty="0" smtClean="0">
                <a:latin typeface="+mn-ea"/>
              </a:rPr>
              <a:t>}</a:t>
            </a:r>
            <a:endParaRPr lang="en-US" altLang="ja-JP" dirty="0">
              <a:latin typeface="+mn-ea"/>
            </a:endParaRPr>
          </a:p>
        </p:txBody>
      </p:sp>
      <p:sp>
        <p:nvSpPr>
          <p:cNvPr id="41" name="テキスト ボックス 40"/>
          <p:cNvSpPr txBox="1"/>
          <p:nvPr/>
        </p:nvSpPr>
        <p:spPr>
          <a:xfrm>
            <a:off x="274610" y="692696"/>
            <a:ext cx="8507933" cy="400110"/>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err="1" smtClean="0">
                <a:latin typeface="HGP創英角ｺﾞｼｯｸUB" panose="020B0900000000000000" pitchFamily="50" charset="-128"/>
                <a:ea typeface="HGP創英角ｺﾞｼｯｸUB" panose="020B0900000000000000" pitchFamily="50" charset="-128"/>
              </a:rPr>
              <a:t>MockMvc</a:t>
            </a:r>
            <a:r>
              <a:rPr kumimoji="1" lang="ja-JP" altLang="en-US" sz="2000" dirty="0" smtClean="0">
                <a:latin typeface="HGP創英角ｺﾞｼｯｸUB" panose="020B0900000000000000" pitchFamily="50" charset="-128"/>
                <a:ea typeface="HGP創英角ｺﾞｼｯｸUB" panose="020B0900000000000000" pitchFamily="50" charset="-128"/>
              </a:rPr>
              <a:t>を使用したテストコード例その３ （</a:t>
            </a:r>
            <a:r>
              <a:rPr lang="ja-JP" altLang="en-US" sz="2000" dirty="0" smtClean="0">
                <a:latin typeface="HGP創英角ｺﾞｼｯｸUB" panose="020B0900000000000000" pitchFamily="50" charset="-128"/>
                <a:ea typeface="HGP創英角ｺﾞｼｯｸUB" panose="020B0900000000000000" pitchFamily="50" charset="-128"/>
              </a:rPr>
              <a:t>リクエスト</a:t>
            </a:r>
            <a:r>
              <a:rPr kumimoji="1" lang="ja-JP" altLang="en-US" sz="2000" dirty="0" smtClean="0">
                <a:latin typeface="HGP創英角ｺﾞｼｯｸUB" panose="020B0900000000000000" pitchFamily="50" charset="-128"/>
                <a:ea typeface="HGP創英角ｺﾞｼｯｸUB" panose="020B0900000000000000" pitchFamily="50" charset="-128"/>
              </a:rPr>
              <a:t>パラメータの設定）</a:t>
            </a: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a:xfrm>
            <a:off x="5148064" y="2060848"/>
            <a:ext cx="3562471" cy="76353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ja-JP" altLang="en-US" sz="1400" dirty="0" smtClean="0">
                <a:latin typeface="HGP創英角ｺﾞｼｯｸUB" panose="020B0900000000000000" pitchFamily="50" charset="-128"/>
                <a:ea typeface="HGP創英角ｺﾞｼｯｸUB" panose="020B0900000000000000" pitchFamily="50" charset="-128"/>
              </a:rPr>
              <a:t>アプリケーションへのリクエストパラメータは、このように設定することが可能</a:t>
            </a:r>
            <a:r>
              <a:rPr kumimoji="1" lang="ja-JP" altLang="en-US" sz="1400" dirty="0" smtClean="0">
                <a:latin typeface="HGP創英角ｺﾞｼｯｸUB" panose="020B0900000000000000" pitchFamily="50" charset="-128"/>
                <a:ea typeface="HGP創英角ｺﾞｼｯｸUB" panose="020B0900000000000000" pitchFamily="50" charset="-128"/>
              </a:rPr>
              <a:t>。</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cxnSp>
        <p:nvCxnSpPr>
          <p:cNvPr id="10" name="直線矢印コネクタ 9"/>
          <p:cNvCxnSpPr>
            <a:stCxn id="9" idx="1"/>
          </p:cNvCxnSpPr>
          <p:nvPr/>
        </p:nvCxnSpPr>
        <p:spPr bwMode="auto">
          <a:xfrm flipH="1">
            <a:off x="3099335" y="2442614"/>
            <a:ext cx="2048729" cy="849226"/>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3" name="正方形/長方形 12"/>
          <p:cNvSpPr/>
          <p:nvPr/>
        </p:nvSpPr>
        <p:spPr>
          <a:xfrm>
            <a:off x="395536" y="5013176"/>
            <a:ext cx="8568952" cy="1368152"/>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en-US" altLang="ja-JP" sz="1400" dirty="0" err="1" smtClean="0">
                <a:latin typeface="HGP創英角ｺﾞｼｯｸUB" panose="020B0900000000000000" pitchFamily="50" charset="-128"/>
                <a:ea typeface="HGP創英角ｺﾞｼｯｸUB" panose="020B0900000000000000" pitchFamily="50" charset="-128"/>
              </a:rPr>
              <a:t>MochMvc</a:t>
            </a:r>
            <a:r>
              <a:rPr kumimoji="1" lang="ja-JP" altLang="en-US" sz="1400" dirty="0" smtClean="0">
                <a:latin typeface="HGP創英角ｺﾞｼｯｸUB" panose="020B0900000000000000" pitchFamily="50" charset="-128"/>
                <a:ea typeface="HGP創英角ｺﾞｼｯｸUB" panose="020B0900000000000000" pitchFamily="50" charset="-128"/>
              </a:rPr>
              <a:t> のドキュメントは以下を参照（但し現在の所、バージョン</a:t>
            </a:r>
            <a:r>
              <a:rPr kumimoji="1" lang="en-US" altLang="ja-JP" sz="1400" dirty="0" smtClean="0">
                <a:latin typeface="HGP創英角ｺﾞｼｯｸUB" panose="020B0900000000000000" pitchFamily="50" charset="-128"/>
                <a:ea typeface="HGP創英角ｺﾞｼｯｸUB" panose="020B0900000000000000" pitchFamily="50" charset="-128"/>
              </a:rPr>
              <a:t>3.2.12</a:t>
            </a:r>
            <a:r>
              <a:rPr kumimoji="1" lang="ja-JP" altLang="en-US" sz="1400" dirty="0" smtClean="0">
                <a:latin typeface="HGP創英角ｺﾞｼｯｸUB" panose="020B0900000000000000" pitchFamily="50" charset="-128"/>
                <a:ea typeface="HGP創英角ｺﾞｼｯｸUB" panose="020B0900000000000000" pitchFamily="50" charset="-128"/>
              </a:rPr>
              <a:t> 以降が見れる）</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100" dirty="0">
                <a:latin typeface="HGP創英角ｺﾞｼｯｸUB" panose="020B0900000000000000" pitchFamily="50" charset="-128"/>
                <a:ea typeface="HGP創英角ｺﾞｼｯｸUB" panose="020B0900000000000000" pitchFamily="50" charset="-128"/>
                <a:hlinkClick r:id="rId3"/>
              </a:rPr>
              <a:t>http://</a:t>
            </a:r>
            <a:r>
              <a:rPr lang="en-US" altLang="ja-JP" sz="1100" dirty="0" smtClean="0">
                <a:latin typeface="HGP創英角ｺﾞｼｯｸUB" panose="020B0900000000000000" pitchFamily="50" charset="-128"/>
                <a:ea typeface="HGP創英角ｺﾞｼｯｸUB" panose="020B0900000000000000" pitchFamily="50" charset="-128"/>
                <a:hlinkClick r:id="rId3"/>
              </a:rPr>
              <a:t>docs.spring.io/spring/docs/3.2.12.RELEASE/javadoc-api/org/springframework/test/web/servlet/package-summary.html</a:t>
            </a:r>
            <a:endParaRPr kumimoji="1" lang="en-US" altLang="ja-JP" sz="1100" dirty="0" smtClean="0">
              <a:latin typeface="HGP創英角ｺﾞｼｯｸUB" panose="020B0900000000000000" pitchFamily="50" charset="-128"/>
              <a:ea typeface="HGP創英角ｺﾞｼｯｸUB" panose="020B0900000000000000" pitchFamily="50" charset="-128"/>
            </a:endParaRPr>
          </a:p>
          <a:p>
            <a:endParaRPr lang="en-US" altLang="ja-JP" sz="1400" dirty="0">
              <a:latin typeface="HGP創英角ｺﾞｼｯｸUB" panose="020B0900000000000000" pitchFamily="50" charset="-128"/>
              <a:ea typeface="HGP創英角ｺﾞｼｯｸUB" panose="020B0900000000000000" pitchFamily="50" charset="-128"/>
            </a:endParaRPr>
          </a:p>
          <a:p>
            <a:r>
              <a:rPr lang="en-US" altLang="ja-JP" sz="1400" dirty="0" err="1" smtClean="0">
                <a:latin typeface="HGP創英角ｺﾞｼｯｸUB" panose="020B0900000000000000" pitchFamily="50" charset="-128"/>
                <a:ea typeface="HGP創英角ｺﾞｼｯｸUB" panose="020B0900000000000000" pitchFamily="50" charset="-128"/>
              </a:rPr>
              <a:t>MochMvc</a:t>
            </a:r>
            <a:r>
              <a:rPr lang="ja-JP" altLang="en-US" sz="1400" dirty="0" smtClean="0">
                <a:latin typeface="HGP創英角ｺﾞｼｯｸUB" panose="020B0900000000000000" pitchFamily="50" charset="-128"/>
                <a:ea typeface="HGP創英角ｺﾞｼｯｸUB" panose="020B0900000000000000" pitchFamily="50" charset="-128"/>
              </a:rPr>
              <a:t> </a:t>
            </a:r>
            <a:r>
              <a:rPr kumimoji="1" lang="ja-JP" altLang="en-US" sz="1400" dirty="0" smtClean="0">
                <a:latin typeface="HGP創英角ｺﾞｼｯｸUB" panose="020B0900000000000000" pitchFamily="50" charset="-128"/>
                <a:ea typeface="HGP創英角ｺﾞｼｯｸUB" panose="020B0900000000000000" pitchFamily="50" charset="-128"/>
              </a:rPr>
              <a:t>の使い方については以下のサイトも参考になるため参考にされたし</a:t>
            </a:r>
            <a:endParaRPr kumimoji="1" lang="en-US" altLang="ja-JP" sz="1400" dirty="0" smtClean="0">
              <a:latin typeface="HGP創英角ｺﾞｼｯｸUB" panose="020B0900000000000000" pitchFamily="50" charset="-128"/>
              <a:ea typeface="HGP創英角ｺﾞｼｯｸUB" panose="020B0900000000000000" pitchFamily="50" charset="-128"/>
            </a:endParaRPr>
          </a:p>
          <a:p>
            <a:r>
              <a:rPr lang="en-US" altLang="ja-JP" sz="1400" dirty="0">
                <a:latin typeface="HGP創英角ｺﾞｼｯｸUB" panose="020B0900000000000000" pitchFamily="50" charset="-128"/>
                <a:ea typeface="HGP創英角ｺﾞｼｯｸUB" panose="020B0900000000000000" pitchFamily="50" charset="-128"/>
                <a:hlinkClick r:id="rId4"/>
              </a:rPr>
              <a:t>http://kuwalab.hatenablog.jp/entry/20130402/p1</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0865609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09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5250"/>
            <a:ext cx="381000" cy="152400"/>
          </a:xfrm>
        </p:spPr>
        <p:txBody>
          <a:bodyPr/>
          <a:lstStyle/>
          <a:p>
            <a:pPr>
              <a:defRPr/>
            </a:pPr>
            <a:fld id="{23043CC4-9226-4645-9824-299C81217D9D}" type="slidenum">
              <a:rPr lang="en-US" altLang="ja-JP"/>
              <a:pPr>
                <a:defRPr/>
              </a:pPr>
              <a:t>7</a:t>
            </a:fld>
            <a:endParaRPr lang="en-US" altLang="ja-JP" dirty="0"/>
          </a:p>
        </p:txBody>
      </p:sp>
      <p:sp>
        <p:nvSpPr>
          <p:cNvPr id="9" name="コンテンツ プレースホルダ 3"/>
          <p:cNvSpPr>
            <a:spLocks noGrp="1"/>
          </p:cNvSpPr>
          <p:nvPr>
            <p:ph idx="1"/>
          </p:nvPr>
        </p:nvSpPr>
        <p:spPr>
          <a:xfrm>
            <a:off x="755576" y="1340768"/>
            <a:ext cx="7740000" cy="3960000"/>
          </a:xfrm>
          <a:solidFill>
            <a:schemeClr val="accent2">
              <a:lumMod val="75000"/>
            </a:schemeClr>
          </a:solidFill>
        </p:spPr>
        <p:txBody>
          <a:bodyPr anchor="ctr"/>
          <a:lstStyle/>
          <a:p>
            <a:pPr marL="0" indent="0" algn="ctr" eaLnBrk="1" hangingPunct="1">
              <a:buNone/>
            </a:pPr>
            <a:r>
              <a:rPr lang="ja-JP" altLang="en-US" sz="7200" dirty="0" smtClean="0">
                <a:solidFill>
                  <a:schemeClr val="bg1"/>
                </a:solidFill>
                <a:latin typeface="HGP創英角ｺﾞｼｯｸUB" panose="020B0900000000000000" pitchFamily="50" charset="-128"/>
                <a:ea typeface="HGP創英角ｺﾞｼｯｸUB" panose="020B0900000000000000" pitchFamily="50" charset="-128"/>
              </a:rPr>
              <a:t>Ｍａｖｅｎ</a:t>
            </a:r>
            <a:endParaRPr lang="en-US" altLang="ja-JP" sz="7200"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54349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0"/>
          </p:nvPr>
        </p:nvSpPr>
        <p:spPr>
          <a:xfrm>
            <a:off x="8482013" y="6444952"/>
            <a:ext cx="381000" cy="152400"/>
          </a:xfrm>
        </p:spPr>
        <p:txBody>
          <a:bodyPr/>
          <a:lstStyle/>
          <a:p>
            <a:pPr>
              <a:defRPr/>
            </a:pPr>
            <a:fld id="{23043CC4-9226-4645-9824-299C81217D9D}" type="slidenum">
              <a:rPr lang="en-US" altLang="ja-JP"/>
              <a:pPr>
                <a:defRPr/>
              </a:pPr>
              <a:t>8</a:t>
            </a:fld>
            <a:endParaRPr lang="en-US" altLang="ja-JP" dirty="0"/>
          </a:p>
        </p:txBody>
      </p:sp>
      <p:sp>
        <p:nvSpPr>
          <p:cNvPr id="2051" name="Rectangle 2"/>
          <p:cNvSpPr>
            <a:spLocks noGrp="1" noChangeArrowheads="1"/>
          </p:cNvSpPr>
          <p:nvPr>
            <p:ph type="title"/>
          </p:nvPr>
        </p:nvSpPr>
        <p:spPr/>
        <p:txBody>
          <a:bodyPr/>
          <a:lstStyle/>
          <a:p>
            <a:pPr eaLnBrk="1" hangingPunct="1"/>
            <a:r>
              <a:rPr lang="ja-JP" altLang="en-US" sz="3600" dirty="0" smtClean="0">
                <a:latin typeface="HGP創英角ｺﾞｼｯｸUB" pitchFamily="50" charset="-128"/>
                <a:ea typeface="HGP創英角ｺﾞｼｯｸUB" pitchFamily="50" charset="-128"/>
              </a:rPr>
              <a:t>Ｍａｖｅｎとは？</a:t>
            </a:r>
            <a:endParaRPr lang="en-US" altLang="ja-JP" sz="3600" dirty="0">
              <a:latin typeface="HGP創英角ｺﾞｼｯｸUB" pitchFamily="50" charset="-128"/>
              <a:ea typeface="HGP創英角ｺﾞｼｯｸUB" pitchFamily="50" charset="-128"/>
            </a:endParaRPr>
          </a:p>
        </p:txBody>
      </p:sp>
      <p:sp>
        <p:nvSpPr>
          <p:cNvPr id="2052" name="Rectangle 3"/>
          <p:cNvSpPr>
            <a:spLocks noGrp="1" noChangeArrowheads="1"/>
          </p:cNvSpPr>
          <p:nvPr>
            <p:ph type="body" idx="1"/>
          </p:nvPr>
        </p:nvSpPr>
        <p:spPr>
          <a:xfrm>
            <a:off x="395536" y="980728"/>
            <a:ext cx="8353425" cy="4968552"/>
          </a:xfrm>
        </p:spPr>
        <p:txBody>
          <a:bodyPr/>
          <a:lstStyle/>
          <a:p>
            <a:pPr eaLnBrk="1" hangingPunct="1">
              <a:buFont typeface="Wingdings" panose="05000000000000000000" pitchFamily="2" charset="2"/>
              <a:buChar char="l"/>
            </a:pPr>
            <a:r>
              <a:rPr lang="en-US" altLang="ja-JP" dirty="0" smtClean="0">
                <a:latin typeface="HGP創英角ｺﾞｼｯｸUB" pitchFamily="50" charset="-128"/>
                <a:ea typeface="HGP創英角ｺﾞｼｯｸUB" pitchFamily="50" charset="-128"/>
              </a:rPr>
              <a:t>Java</a:t>
            </a:r>
            <a:r>
              <a:rPr lang="ja-JP" altLang="en-US" dirty="0">
                <a:latin typeface="HGP創英角ｺﾞｼｯｸUB" pitchFamily="50" charset="-128"/>
                <a:ea typeface="HGP創英角ｺﾞｼｯｸUB" pitchFamily="50" charset="-128"/>
              </a:rPr>
              <a:t>用のプロジェクト構成管理</a:t>
            </a:r>
            <a:r>
              <a:rPr lang="ja-JP" altLang="en-US" dirty="0" smtClean="0">
                <a:latin typeface="HGP創英角ｺﾞｼｯｸUB" pitchFamily="50" charset="-128"/>
                <a:ea typeface="HGP創英角ｺﾞｼｯｸUB" pitchFamily="50" charset="-128"/>
              </a:rPr>
              <a:t>ツールの一つ。</a:t>
            </a:r>
            <a:r>
              <a:rPr lang="en-US" altLang="ja-JP" dirty="0" smtClean="0">
                <a:latin typeface="HGP創英角ｺﾞｼｯｸUB" pitchFamily="50" charset="-128"/>
                <a:ea typeface="HGP創英角ｺﾞｼｯｸUB" pitchFamily="50" charset="-128"/>
                <a:hlinkClick r:id="rId3"/>
              </a:rPr>
              <a:t>http</a:t>
            </a:r>
            <a:r>
              <a:rPr lang="en-US" altLang="ja-JP" dirty="0">
                <a:latin typeface="HGP創英角ｺﾞｼｯｸUB" pitchFamily="50" charset="-128"/>
                <a:ea typeface="HGP創英角ｺﾞｼｯｸUB" pitchFamily="50" charset="-128"/>
                <a:hlinkClick r:id="rId3"/>
              </a:rPr>
              <a:t>://maven.apache.org</a:t>
            </a:r>
            <a:r>
              <a:rPr lang="en-US" altLang="ja-JP" dirty="0" smtClean="0">
                <a:latin typeface="HGP創英角ｺﾞｼｯｸUB" pitchFamily="50" charset="-128"/>
                <a:ea typeface="HGP創英角ｺﾞｼｯｸUB" pitchFamily="50" charset="-128"/>
                <a:hlinkClick r:id="rId3"/>
              </a:rPr>
              <a:t>/</a:t>
            </a:r>
            <a:endParaRPr lang="en-US" altLang="ja-JP" dirty="0" smtClean="0">
              <a:latin typeface="HGP創英角ｺﾞｼｯｸUB" pitchFamily="50" charset="-128"/>
              <a:ea typeface="HGP創英角ｺﾞｼｯｸUB" pitchFamily="50" charset="-128"/>
            </a:endParaRPr>
          </a:p>
          <a:p>
            <a:pPr eaLnBrk="1" hangingPunct="1">
              <a:buFont typeface="Wingdings" panose="05000000000000000000" pitchFamily="2" charset="2"/>
              <a:buChar char="l"/>
            </a:pPr>
            <a:endParaRPr lang="en-US" altLang="ja-JP" dirty="0">
              <a:latin typeface="HGP創英角ｺﾞｼｯｸUB" pitchFamily="50" charset="-128"/>
              <a:ea typeface="HGP創英角ｺﾞｼｯｸUB" pitchFamily="50" charset="-128"/>
            </a:endParaRPr>
          </a:p>
          <a:p>
            <a:pPr eaLnBrk="1" hangingPunct="1">
              <a:buFont typeface="Wingdings" panose="05000000000000000000" pitchFamily="2" charset="2"/>
              <a:buChar char="l"/>
            </a:pPr>
            <a:r>
              <a:rPr lang="ja-JP" altLang="en-US" dirty="0" smtClean="0">
                <a:latin typeface="HGP創英角ｺﾞｼｯｸUB" pitchFamily="50" charset="-128"/>
                <a:ea typeface="HGP創英角ｺﾞｼｯｸUB" pitchFamily="50" charset="-128"/>
              </a:rPr>
              <a:t>プロジェクト</a:t>
            </a:r>
            <a:r>
              <a:rPr lang="ja-JP" altLang="en-US" dirty="0">
                <a:latin typeface="HGP創英角ｺﾞｼｯｸUB" pitchFamily="50" charset="-128"/>
                <a:ea typeface="HGP創英角ｺﾞｼｯｸUB" pitchFamily="50" charset="-128"/>
              </a:rPr>
              <a:t>構成</a:t>
            </a:r>
            <a:r>
              <a:rPr lang="ja-JP" altLang="en-US" sz="2000" dirty="0">
                <a:latin typeface="HGP創英角ｺﾞｼｯｸUB" pitchFamily="50" charset="-128"/>
                <a:ea typeface="HGP創英角ｺﾞｼｯｸUB" pitchFamily="50" charset="-128"/>
              </a:rPr>
              <a:t>（依存外部ライブラリやディレクトリ構成）</a:t>
            </a:r>
            <a:r>
              <a:rPr lang="ja-JP" altLang="en-US" dirty="0">
                <a:latin typeface="HGP創英角ｺﾞｼｯｸUB" pitchFamily="50" charset="-128"/>
                <a:ea typeface="HGP創英角ｺﾞｼｯｸUB" pitchFamily="50" charset="-128"/>
              </a:rPr>
              <a:t>などを </a:t>
            </a:r>
            <a:r>
              <a:rPr lang="en-US" altLang="ja-JP" dirty="0">
                <a:latin typeface="HGP創英角ｺﾞｼｯｸUB" pitchFamily="50" charset="-128"/>
                <a:ea typeface="HGP創英角ｺﾞｼｯｸUB" pitchFamily="50" charset="-128"/>
              </a:rPr>
              <a:t>pom.xml </a:t>
            </a:r>
            <a:r>
              <a:rPr lang="ja-JP" altLang="en-US" dirty="0">
                <a:latin typeface="HGP創英角ｺﾞｼｯｸUB" pitchFamily="50" charset="-128"/>
                <a:ea typeface="HGP創英角ｺﾞｼｯｸUB" pitchFamily="50" charset="-128"/>
              </a:rPr>
              <a:t>という設定</a:t>
            </a:r>
            <a:r>
              <a:rPr lang="ja-JP" altLang="en-US" dirty="0" smtClean="0">
                <a:latin typeface="HGP創英角ｺﾞｼｯｸUB" pitchFamily="50" charset="-128"/>
                <a:ea typeface="HGP創英角ｺﾞｼｯｸUB" pitchFamily="50" charset="-128"/>
              </a:rPr>
              <a:t>ファイルで管理</a:t>
            </a:r>
            <a:r>
              <a:rPr lang="ja-JP" altLang="en-US" dirty="0">
                <a:latin typeface="HGP創英角ｺﾞｼｯｸUB" pitchFamily="50" charset="-128"/>
                <a:ea typeface="HGP創英角ｺﾞｼｯｸUB" pitchFamily="50" charset="-128"/>
              </a:rPr>
              <a:t>できる</a:t>
            </a:r>
            <a:r>
              <a:rPr lang="ja-JP" altLang="en-US" dirty="0" smtClean="0">
                <a:latin typeface="HGP創英角ｺﾞｼｯｸUB" pitchFamily="50" charset="-128"/>
                <a:ea typeface="HGP創英角ｺﾞｼｯｸUB" pitchFamily="50" charset="-128"/>
              </a:rPr>
              <a:t>。</a:t>
            </a:r>
            <a:endParaRPr lang="en-US" altLang="ja-JP"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800" dirty="0" smtClean="0">
                <a:latin typeface="HGP創英角ｺﾞｼｯｸUB" pitchFamily="50" charset="-128"/>
                <a:ea typeface="HGP創英角ｺﾞｼｯｸUB" pitchFamily="50" charset="-128"/>
              </a:rPr>
              <a:t>動作</a:t>
            </a:r>
            <a:r>
              <a:rPr lang="ja-JP" altLang="en-US" sz="2800" dirty="0">
                <a:latin typeface="HGP創英角ｺﾞｼｯｸUB" pitchFamily="50" charset="-128"/>
                <a:ea typeface="HGP創英角ｺﾞｼｯｸUB" pitchFamily="50" charset="-128"/>
              </a:rPr>
              <a:t>に必要な依存外部ライブラリ（</a:t>
            </a:r>
            <a:r>
              <a:rPr lang="en-US" altLang="ja-JP" sz="2800" dirty="0">
                <a:latin typeface="HGP創英角ｺﾞｼｯｸUB" pitchFamily="50" charset="-128"/>
                <a:ea typeface="HGP創英角ｺﾞｼｯｸUB" pitchFamily="50" charset="-128"/>
              </a:rPr>
              <a:t>JAR</a:t>
            </a:r>
            <a:r>
              <a:rPr lang="ja-JP" altLang="en-US" sz="2800" dirty="0">
                <a:latin typeface="HGP創英角ｺﾞｼｯｸUB" pitchFamily="50" charset="-128"/>
                <a:ea typeface="HGP創英角ｺﾞｼｯｸUB" pitchFamily="50" charset="-128"/>
              </a:rPr>
              <a:t>ファイル）</a:t>
            </a:r>
            <a:r>
              <a:rPr lang="ja-JP" altLang="en-US" sz="2800" dirty="0" smtClean="0">
                <a:latin typeface="HGP創英角ｺﾞｼｯｸUB" pitchFamily="50" charset="-128"/>
                <a:ea typeface="HGP創英角ｺﾞｼｯｸUB" pitchFamily="50" charset="-128"/>
              </a:rPr>
              <a:t>を自動的</a:t>
            </a:r>
            <a:r>
              <a:rPr lang="ja-JP" altLang="en-US" sz="2800" dirty="0">
                <a:latin typeface="HGP創英角ｺﾞｼｯｸUB" pitchFamily="50" charset="-128"/>
                <a:ea typeface="HGP創英角ｺﾞｼｯｸUB" pitchFamily="50" charset="-128"/>
              </a:rPr>
              <a:t>に</a:t>
            </a:r>
            <a:r>
              <a:rPr lang="ja-JP" altLang="en-US" sz="2800" dirty="0" smtClean="0">
                <a:latin typeface="HGP創英角ｺﾞｼｯｸUB" pitchFamily="50" charset="-128"/>
                <a:ea typeface="HGP創英角ｺﾞｼｯｸUB" pitchFamily="50" charset="-128"/>
              </a:rPr>
              <a:t>ダウンロードしてくれる。</a:t>
            </a:r>
            <a:endParaRPr lang="en-US" altLang="ja-JP" sz="28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ja-JP" altLang="en-US" sz="2800" dirty="0" smtClean="0">
                <a:latin typeface="HGP創英角ｺﾞｼｯｸUB" pitchFamily="50" charset="-128"/>
                <a:ea typeface="HGP創英角ｺﾞｼｯｸUB" pitchFamily="50" charset="-128"/>
              </a:rPr>
              <a:t>ビルドやテスト、デプロイを１アクションで行える。</a:t>
            </a:r>
            <a:endParaRPr lang="en-US" altLang="ja-JP" sz="2800" dirty="0" smtClean="0">
              <a:latin typeface="HGP創英角ｺﾞｼｯｸUB" pitchFamily="50" charset="-128"/>
              <a:ea typeface="HGP創英角ｺﾞｼｯｸUB" pitchFamily="50" charset="-128"/>
            </a:endParaRPr>
          </a:p>
          <a:p>
            <a:pPr lvl="1" eaLnBrk="1" hangingPunct="1">
              <a:buFont typeface="Wingdings" panose="05000000000000000000" pitchFamily="2" charset="2"/>
              <a:buChar char="Ø"/>
            </a:pPr>
            <a:r>
              <a:rPr lang="en-US" altLang="ja-JP" sz="2800" dirty="0" smtClean="0">
                <a:latin typeface="HGP創英角ｺﾞｼｯｸUB" pitchFamily="50" charset="-128"/>
                <a:ea typeface="HGP創英角ｺﾞｼｯｸUB" pitchFamily="50" charset="-128"/>
              </a:rPr>
              <a:t>Jenkins</a:t>
            </a:r>
            <a:r>
              <a:rPr lang="ja-JP" altLang="en-US" sz="2800" dirty="0" smtClean="0">
                <a:latin typeface="HGP創英角ｺﾞｼｯｸUB" pitchFamily="50" charset="-128"/>
                <a:ea typeface="HGP創英角ｺﾞｼｯｸUB" pitchFamily="50" charset="-128"/>
              </a:rPr>
              <a:t>との連携も簡単にできる。</a:t>
            </a:r>
            <a:endParaRPr lang="en-US" altLang="ja-JP" dirty="0" smtClean="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803326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_1">
  <a:themeElements>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T_1">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33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MS UI Gothic" pitchFamily="50" charset="-128"/>
          </a:defRPr>
        </a:defPPr>
      </a:lstStyle>
    </a:spDef>
    <a:lnDef>
      <a:spPr bwMode="auto">
        <a:xfrm>
          <a:off x="0" y="0"/>
          <a:ext cx="1" cy="1"/>
        </a:xfrm>
        <a:custGeom>
          <a:avLst/>
          <a:gdLst/>
          <a:ahLst/>
          <a:cxnLst/>
          <a:rect l="0" t="0" r="0" b="0"/>
          <a:pathLst/>
        </a:custGeom>
        <a:solidFill>
          <a:srgbClr val="0033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latin typeface="Arial" charset="0"/>
            <a:ea typeface="MS UI Gothic" pitchFamily="50" charset="-128"/>
          </a:defRPr>
        </a:defPPr>
      </a:lstStyle>
    </a:lnDef>
  </a:objectDefaults>
  <a:extraClrSchemeLst>
    <a:extraClrScheme>
      <a:clrScheme name="AT_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_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_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Settings\Administrator\My Documents\素材\PowerPoint_Template\AT_1.pot</Template>
  <TotalTime>13398</TotalTime>
  <Words>6347</Words>
  <Application>Microsoft Office PowerPoint</Application>
  <PresentationFormat>画面に合わせる (4:3)</PresentationFormat>
  <Paragraphs>1513</Paragraphs>
  <Slides>72</Slides>
  <Notes>72</Notes>
  <HiddenSlides>0</HiddenSlides>
  <MMClips>0</MMClips>
  <ScaleCrop>false</ScaleCrop>
  <HeadingPairs>
    <vt:vector size="4" baseType="variant">
      <vt:variant>
        <vt:lpstr>テーマ</vt:lpstr>
      </vt:variant>
      <vt:variant>
        <vt:i4>1</vt:i4>
      </vt:variant>
      <vt:variant>
        <vt:lpstr>スライド タイトル</vt:lpstr>
      </vt:variant>
      <vt:variant>
        <vt:i4>72</vt:i4>
      </vt:variant>
    </vt:vector>
  </HeadingPairs>
  <TitlesOfParts>
    <vt:vector size="73" baseType="lpstr">
      <vt:lpstr>AT_1</vt:lpstr>
      <vt:lpstr>Ｗｅｂ アプリケーション開発入門 ＝ Ｓｐｒｉｎｇ Ｆｒａｍｅｗｏｒｋ ＝  技術解説</vt:lpstr>
      <vt:lpstr>PowerPoint プレゼンテーション</vt:lpstr>
      <vt:lpstr>Ｓｐｒｉｎｇ Ｆｒａｍｅｗｏｒｋ とは？</vt:lpstr>
      <vt:lpstr>Ｓｐｒｉｎｇ Ｆｒａｍｅｗｏｒｋ と周辺プロダクト</vt:lpstr>
      <vt:lpstr>Ｗｅｂアプリケーションのアーキテクチャ</vt:lpstr>
      <vt:lpstr>Ｓｐｒｉｎｇ コンポーネント階層</vt:lpstr>
      <vt:lpstr>Ｓｐｒｉｎｇ定義ファイル</vt:lpstr>
      <vt:lpstr>PowerPoint プレゼンテーション</vt:lpstr>
      <vt:lpstr>Ｍａｖｅｎとは？</vt:lpstr>
      <vt:lpstr>Ｍａｖｅｎプロジェクト構成</vt:lpstr>
      <vt:lpstr>PowerPoint プレゼンテーション</vt:lpstr>
      <vt:lpstr>Ｓｐｒｉｎｇ ＭＶＣとは</vt:lpstr>
      <vt:lpstr>Model – View - Controller</vt:lpstr>
      <vt:lpstr>Model – View - Controller</vt:lpstr>
      <vt:lpstr>Ｓｐｒｉｎｇ ＭＶＣ 適用箇所</vt:lpstr>
      <vt:lpstr>Ｓｐｒｉｎｇ ＭＶＣ による画面遷移</vt:lpstr>
      <vt:lpstr>ＵＲＬ と @ＲｅｑｕｅｓｔＭａｐｐｉｎｇ</vt:lpstr>
      <vt:lpstr>Domain を画面に渡す方法</vt:lpstr>
      <vt:lpstr>Model を画面表示</vt:lpstr>
      <vt:lpstr>Spring Form タグ による入力フォーム</vt:lpstr>
      <vt:lpstr>入力値を受け取るコントローラ</vt:lpstr>
      <vt:lpstr>コントローラメソッドの引数</vt:lpstr>
      <vt:lpstr>PowerPoint プレゼンテーション</vt:lpstr>
      <vt:lpstr>ＤＩとは</vt:lpstr>
      <vt:lpstr>ちなみに・・ 昔は・・</vt:lpstr>
      <vt:lpstr>ＤＩ 適用箇所</vt:lpstr>
      <vt:lpstr>ＤＩの仕組み</vt:lpstr>
      <vt:lpstr>アノテーションによる ＤＩ (1/3)</vt:lpstr>
      <vt:lpstr>アノテーションによる ＤＩ (2/3)</vt:lpstr>
      <vt:lpstr>アノテーションによる ＤＩ (3/3)</vt:lpstr>
      <vt:lpstr>Ｓｐｒｉｎｇ設定ファイルによるＤＩ</vt:lpstr>
      <vt:lpstr>PowerPoint プレゼンテーション</vt:lpstr>
      <vt:lpstr>スコープ 1/2</vt:lpstr>
      <vt:lpstr>スコープ 2/2</vt:lpstr>
      <vt:lpstr>PowerPoint プレゼンテーション</vt:lpstr>
      <vt:lpstr>Ｓｐｒｉｎｇ ＪＤＢＣとは</vt:lpstr>
      <vt:lpstr>ちなみに・・  Ｓｐｒｉｎｇ ＪＤＢＣ 以外の選択肢について</vt:lpstr>
      <vt:lpstr>Ｓｐｒｉｎｇ ＪＤＢＣ 適用箇所</vt:lpstr>
      <vt:lpstr>Ｓｐｒｉｎｇ ＪＤＢＣ によるＤＢ検索の流れ</vt:lpstr>
      <vt:lpstr>Ｓｐｒｉｎｇ ＪＤＢＣによるＤＢ検索 (1/3)</vt:lpstr>
      <vt:lpstr>Ｓｐｒｉｎｇ ＪＤＢＣによるＤＢ検索 (2/3)</vt:lpstr>
      <vt:lpstr>Ｓｐｒｉｎｇ ＪＤＢＣによるＤＢ検索 (3/3)</vt:lpstr>
      <vt:lpstr>Ｓｐｒｉｎｇ ＪＤＢＣ によるＤＢ更新の流れ</vt:lpstr>
      <vt:lpstr>Ｓｐｒｉｎｇ ＪＤＢＣによるＤＢ更新 (1/2)</vt:lpstr>
      <vt:lpstr>Ｓｐｒｉｎｇ ＪＤＢＣによるＤＢ更新 (2/2)</vt:lpstr>
      <vt:lpstr>PowerPoint プレゼンテーション</vt:lpstr>
      <vt:lpstr>ＪＳＲ-３０３（Bean Validation） とは</vt:lpstr>
      <vt:lpstr>Ｖａｌｉｄａｔｉｏｎ 適用箇所</vt:lpstr>
      <vt:lpstr>Ｖａｌｉｄａｔｉｏｎ用のアノテーション</vt:lpstr>
      <vt:lpstr>Ｖａｌｉｄａｔｉｏｎの適用</vt:lpstr>
      <vt:lpstr>Ｖａｌｉｄａｔｉｏｎ エラーメッセージの表示</vt:lpstr>
      <vt:lpstr>PowerPoint プレゼンテーション</vt:lpstr>
      <vt:lpstr>ＡＯＰとは</vt:lpstr>
      <vt:lpstr>ＡＯＰ 適用箇所</vt:lpstr>
      <vt:lpstr>ＡＯＰの仕組み</vt:lpstr>
      <vt:lpstr>Ａｄｖｉｃｅの種類</vt:lpstr>
      <vt:lpstr>ＰｏｉｎｔＣｕｔについて</vt:lpstr>
      <vt:lpstr>アノテーションベースのＡＯＰ</vt:lpstr>
      <vt:lpstr>アノテーションベースのＡＯＰ</vt:lpstr>
      <vt:lpstr>設定ファイルによるＡＯＰ</vt:lpstr>
      <vt:lpstr>PowerPoint プレゼンテーション</vt:lpstr>
      <vt:lpstr>使用するテストツール</vt:lpstr>
      <vt:lpstr>ＪＵｎｉｔの基本 (1/2)</vt:lpstr>
      <vt:lpstr>ＪＵｎｉｔの基本 (2/2)</vt:lpstr>
      <vt:lpstr>Ｓｐｒｉｎｇテストランナー</vt:lpstr>
      <vt:lpstr>Mockito (1/3)</vt:lpstr>
      <vt:lpstr>Mockito (2/3)</vt:lpstr>
      <vt:lpstr>Mockito (3/3)</vt:lpstr>
      <vt:lpstr>Ｓｐｒｉｎｇ ＭＶＣ ＭｏｃｈＭｖｃ (1/3)</vt:lpstr>
      <vt:lpstr>Ｓｐｒｉｎｇ ＭＶＣ ＭｏｃｈＭｖｃ (2/3)</vt:lpstr>
      <vt:lpstr>Ｓｐｒｉｎｇ ＭＶＣ ＭｏｃｈＭｖｃ (3/3)</vt:lpstr>
      <vt:lpstr>PowerPoint プレゼンテーション</vt:lpstr>
    </vt:vector>
  </TitlesOfParts>
  <Company>koho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WebApp開発研修</dc:title>
  <dc:creator>NTT-AT</dc:creator>
  <cp:lastModifiedBy>nagazumi</cp:lastModifiedBy>
  <cp:revision>4959</cp:revision>
  <dcterms:created xsi:type="dcterms:W3CDTF">2004-06-28T03:14:58Z</dcterms:created>
  <dcterms:modified xsi:type="dcterms:W3CDTF">2016-04-12T05:44:21Z</dcterms:modified>
</cp:coreProperties>
</file>