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83" r:id="rId5"/>
    <p:sldId id="285" r:id="rId6"/>
    <p:sldId id="286" r:id="rId7"/>
    <p:sldId id="261" r:id="rId8"/>
    <p:sldId id="262" r:id="rId9"/>
    <p:sldId id="264" r:id="rId10"/>
    <p:sldId id="284" r:id="rId11"/>
    <p:sldId id="266" r:id="rId12"/>
    <p:sldId id="269" r:id="rId13"/>
    <p:sldId id="267" r:id="rId14"/>
    <p:sldId id="268" r:id="rId15"/>
    <p:sldId id="270" r:id="rId16"/>
    <p:sldId id="288" r:id="rId17"/>
    <p:sldId id="296" r:id="rId18"/>
    <p:sldId id="297" r:id="rId19"/>
    <p:sldId id="298" r:id="rId20"/>
    <p:sldId id="299" r:id="rId21"/>
    <p:sldId id="300" r:id="rId22"/>
    <p:sldId id="271" r:id="rId23"/>
    <p:sldId id="272" r:id="rId24"/>
    <p:sldId id="273" r:id="rId25"/>
    <p:sldId id="274" r:id="rId26"/>
    <p:sldId id="275" r:id="rId27"/>
    <p:sldId id="276" r:id="rId28"/>
    <p:sldId id="277" r:id="rId29"/>
    <p:sldId id="278" r:id="rId30"/>
    <p:sldId id="279" r:id="rId31"/>
    <p:sldId id="289" r:id="rId32"/>
    <p:sldId id="290" r:id="rId33"/>
    <p:sldId id="291" r:id="rId34"/>
    <p:sldId id="292" r:id="rId35"/>
    <p:sldId id="293" r:id="rId36"/>
    <p:sldId id="294" r:id="rId37"/>
    <p:sldId id="295" r:id="rId38"/>
    <p:sldId id="280" r:id="rId39"/>
    <p:sldId id="281" r:id="rId40"/>
    <p:sldId id="28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5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9" autoAdjust="0"/>
    <p:restoredTop sz="94660"/>
  </p:normalViewPr>
  <p:slideViewPr>
    <p:cSldViewPr snapToGrid="0">
      <p:cViewPr varScale="1">
        <p:scale>
          <a:sx n="78" d="100"/>
          <a:sy n="78"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9D970-87EC-416B-BCE4-F4F0C49FA34E}" type="datetimeFigureOut">
              <a:rPr lang="en-ZA" smtClean="0"/>
              <a:t>2024/10/21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E021E-7914-4459-9618-414BFE13EDEA}" type="slidenum">
              <a:rPr lang="en-ZA" smtClean="0"/>
              <a:t>‹#›</a:t>
            </a:fld>
            <a:endParaRPr lang="en-ZA"/>
          </a:p>
        </p:txBody>
      </p:sp>
    </p:spTree>
    <p:extLst>
      <p:ext uri="{BB962C8B-B14F-4D97-AF65-F5344CB8AC3E}">
        <p14:creationId xmlns:p14="http://schemas.microsoft.com/office/powerpoint/2010/main" val="64308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99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3759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0076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04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1972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1736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8615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240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304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0085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24700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lumOff val="5000"/>
            </a:schemeClr>
          </a:fgClr>
          <a:bgClr>
            <a:schemeClr val="bg1"/>
          </a:bgClr>
        </a:patt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2944262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81237F9-4344-E0C4-6B5F-2FCFF4B26BA2}"/>
              </a:ext>
            </a:extLst>
          </p:cNvPr>
          <p:cNvPicPr>
            <a:picLocks noChangeAspect="1"/>
          </p:cNvPicPr>
          <p:nvPr/>
        </p:nvPicPr>
        <p:blipFill>
          <a:blip r:embed="rId2">
            <a:extLst>
              <a:ext uri="{28A0092B-C50C-407E-A947-70E740481C1C}">
                <a14:useLocalDpi xmlns:a14="http://schemas.microsoft.com/office/drawing/2010/main" val="0"/>
              </a:ext>
            </a:extLst>
          </a:blip>
          <a:srcRect r="4362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p:spPr>
      </p:pic>
      <p:sp>
        <p:nvSpPr>
          <p:cNvPr id="2" name="Title 1">
            <a:extLst>
              <a:ext uri="{FF2B5EF4-FFF2-40B4-BE49-F238E27FC236}">
                <a16:creationId xmlns:a16="http://schemas.microsoft.com/office/drawing/2014/main" id="{FB653B37-CF69-D844-03A4-E669108BE35B}"/>
              </a:ext>
            </a:extLst>
          </p:cNvPr>
          <p:cNvSpPr>
            <a:spLocks noGrp="1"/>
          </p:cNvSpPr>
          <p:nvPr>
            <p:ph type="ctrTitle"/>
          </p:nvPr>
        </p:nvSpPr>
        <p:spPr>
          <a:xfrm>
            <a:off x="1160891" y="1061686"/>
            <a:ext cx="7214624" cy="3101751"/>
          </a:xfrm>
        </p:spPr>
        <p:txBody>
          <a:bodyPr anchor="t">
            <a:normAutofit/>
          </a:bodyPr>
          <a:lstStyle/>
          <a:p>
            <a:pPr>
              <a:lnSpc>
                <a:spcPct val="90000"/>
              </a:lnSpc>
            </a:pPr>
            <a:r>
              <a:rPr lang="en-US" sz="6600" dirty="0"/>
              <a:t>Work Integrated Learning</a:t>
            </a:r>
            <a:endParaRPr lang="en-ZA" sz="6600" dirty="0"/>
          </a:p>
        </p:txBody>
      </p:sp>
      <p:sp>
        <p:nvSpPr>
          <p:cNvPr id="3" name="Subtitle 2">
            <a:extLst>
              <a:ext uri="{FF2B5EF4-FFF2-40B4-BE49-F238E27FC236}">
                <a16:creationId xmlns:a16="http://schemas.microsoft.com/office/drawing/2014/main" id="{CB6964BE-7F41-C6F7-482D-AA33910E436D}"/>
              </a:ext>
            </a:extLst>
          </p:cNvPr>
          <p:cNvSpPr>
            <a:spLocks noGrp="1"/>
          </p:cNvSpPr>
          <p:nvPr>
            <p:ph type="subTitle" idx="1"/>
          </p:nvPr>
        </p:nvSpPr>
        <p:spPr>
          <a:xfrm>
            <a:off x="1143001" y="4883144"/>
            <a:ext cx="4175308" cy="941926"/>
          </a:xfrm>
        </p:spPr>
        <p:txBody>
          <a:bodyPr anchor="b">
            <a:normAutofit/>
          </a:bodyPr>
          <a:lstStyle/>
          <a:p>
            <a:r>
              <a:rPr lang="en-US" dirty="0"/>
              <a:t>By: Nathaniel Tshabalala</a:t>
            </a:r>
            <a:endParaRPr lang="en-ZA" dirty="0"/>
          </a:p>
          <a:p>
            <a:endParaRPr lang="en-ZA" dirty="0"/>
          </a:p>
        </p:txBody>
      </p:sp>
      <p:cxnSp>
        <p:nvCxnSpPr>
          <p:cNvPr id="5" name="Straight Connector 4">
            <a:extLst>
              <a:ext uri="{FF2B5EF4-FFF2-40B4-BE49-F238E27FC236}">
                <a16:creationId xmlns:a16="http://schemas.microsoft.com/office/drawing/2014/main" id="{52403486-D5B9-7111-83AF-8DC00B4CFD3B}"/>
              </a:ext>
            </a:extLst>
          </p:cNvPr>
          <p:cNvCxnSpPr/>
          <p:nvPr/>
        </p:nvCxnSpPr>
        <p:spPr>
          <a:xfrm>
            <a:off x="1143001" y="4883144"/>
            <a:ext cx="41753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39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84C9EE-2907-FA1F-EE36-A7A2DF4B0D70}"/>
              </a:ext>
            </a:extLst>
          </p:cNvPr>
          <p:cNvSpPr>
            <a:spLocks noGrp="1"/>
          </p:cNvSpPr>
          <p:nvPr>
            <p:ph type="body" sz="half" idx="2"/>
          </p:nvPr>
        </p:nvSpPr>
        <p:spPr/>
        <p:txBody>
          <a:bodyPr/>
          <a:lstStyle/>
          <a:p>
            <a:r>
              <a:rPr lang="en-ZA" dirty="0"/>
              <a:t>Form Field for user details</a:t>
            </a:r>
          </a:p>
          <a:p>
            <a:r>
              <a:rPr lang="en-ZA" dirty="0"/>
              <a:t>Checklist of courses available </a:t>
            </a:r>
          </a:p>
          <a:p>
            <a:r>
              <a:rPr lang="en-ZA" dirty="0"/>
              <a:t>Button for Fee calculation with discounts in mind</a:t>
            </a:r>
          </a:p>
          <a:p>
            <a:endParaRPr lang="en-ZA" dirty="0"/>
          </a:p>
        </p:txBody>
      </p:sp>
      <p:sp>
        <p:nvSpPr>
          <p:cNvPr id="4" name="Title 3">
            <a:extLst>
              <a:ext uri="{FF2B5EF4-FFF2-40B4-BE49-F238E27FC236}">
                <a16:creationId xmlns:a16="http://schemas.microsoft.com/office/drawing/2014/main" id="{FB67A2ED-78E5-B4DF-391D-EB102A6D4555}"/>
              </a:ext>
            </a:extLst>
          </p:cNvPr>
          <p:cNvSpPr>
            <a:spLocks noGrp="1"/>
          </p:cNvSpPr>
          <p:nvPr>
            <p:ph type="title"/>
          </p:nvPr>
        </p:nvSpPr>
        <p:spPr/>
        <p:txBody>
          <a:bodyPr/>
          <a:lstStyle/>
          <a:p>
            <a:r>
              <a:rPr lang="en-US" dirty="0"/>
              <a:t>Payment page</a:t>
            </a:r>
            <a:endParaRPr lang="en-ZA" dirty="0"/>
          </a:p>
        </p:txBody>
      </p:sp>
      <p:pic>
        <p:nvPicPr>
          <p:cNvPr id="8" name="Picture 7" descr="A screenshot of a computer&#10;&#10;Description automatically generated">
            <a:extLst>
              <a:ext uri="{FF2B5EF4-FFF2-40B4-BE49-F238E27FC236}">
                <a16:creationId xmlns:a16="http://schemas.microsoft.com/office/drawing/2014/main" id="{AE8141C9-EFD3-8F88-0F92-63969CD98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98453"/>
            <a:ext cx="5378245" cy="4098413"/>
          </a:xfrm>
          <a:prstGeom prst="rect">
            <a:avLst/>
          </a:prstGeom>
          <a:ln>
            <a:solidFill>
              <a:schemeClr val="tx1"/>
            </a:solidFill>
          </a:ln>
        </p:spPr>
      </p:pic>
    </p:spTree>
    <p:extLst>
      <p:ext uri="{BB962C8B-B14F-4D97-AF65-F5344CB8AC3E}">
        <p14:creationId xmlns:p14="http://schemas.microsoft.com/office/powerpoint/2010/main" val="191166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40D0E2-78D5-4B49-57E1-DFD2C90440EF}"/>
              </a:ext>
            </a:extLst>
          </p:cNvPr>
          <p:cNvSpPr>
            <a:spLocks noGrp="1"/>
          </p:cNvSpPr>
          <p:nvPr>
            <p:ph type="body" sz="half" idx="2"/>
          </p:nvPr>
        </p:nvSpPr>
        <p:spPr/>
        <p:txBody>
          <a:bodyPr/>
          <a:lstStyle/>
          <a:p>
            <a:r>
              <a:rPr lang="en-ZA" dirty="0"/>
              <a:t>Form Field for user details</a:t>
            </a:r>
          </a:p>
          <a:p>
            <a:r>
              <a:rPr lang="en-ZA" dirty="0"/>
              <a:t>Checklist of courses available </a:t>
            </a:r>
          </a:p>
          <a:p>
            <a:r>
              <a:rPr lang="en-ZA" dirty="0"/>
              <a:t>Button for Fee calculation with discounts in mind</a:t>
            </a:r>
          </a:p>
          <a:p>
            <a:endParaRPr lang="en-ZA" dirty="0"/>
          </a:p>
        </p:txBody>
      </p:sp>
      <p:sp>
        <p:nvSpPr>
          <p:cNvPr id="4" name="Title 3">
            <a:extLst>
              <a:ext uri="{FF2B5EF4-FFF2-40B4-BE49-F238E27FC236}">
                <a16:creationId xmlns:a16="http://schemas.microsoft.com/office/drawing/2014/main" id="{A2734089-6FAF-5CCA-8994-4A7F19FDA0EE}"/>
              </a:ext>
            </a:extLst>
          </p:cNvPr>
          <p:cNvSpPr>
            <a:spLocks noGrp="1"/>
          </p:cNvSpPr>
          <p:nvPr>
            <p:ph type="title"/>
          </p:nvPr>
        </p:nvSpPr>
        <p:spPr/>
        <p:txBody>
          <a:bodyPr/>
          <a:lstStyle/>
          <a:p>
            <a:r>
              <a:rPr lang="en-US" dirty="0"/>
              <a:t>Contact page</a:t>
            </a:r>
            <a:endParaRPr lang="en-ZA" dirty="0"/>
          </a:p>
        </p:txBody>
      </p:sp>
      <p:pic>
        <p:nvPicPr>
          <p:cNvPr id="8" name="Picture 7" descr="A screenshot of a computer&#10;&#10;Description automatically generated">
            <a:extLst>
              <a:ext uri="{FF2B5EF4-FFF2-40B4-BE49-F238E27FC236}">
                <a16:creationId xmlns:a16="http://schemas.microsoft.com/office/drawing/2014/main" id="{768B4CAD-D77B-09D7-F083-14249B01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3820"/>
            <a:ext cx="5673213" cy="3890360"/>
          </a:xfrm>
          <a:prstGeom prst="rect">
            <a:avLst/>
          </a:prstGeom>
          <a:ln>
            <a:solidFill>
              <a:schemeClr val="tx1"/>
            </a:solidFill>
          </a:ln>
        </p:spPr>
      </p:pic>
    </p:spTree>
    <p:extLst>
      <p:ext uri="{BB962C8B-B14F-4D97-AF65-F5344CB8AC3E}">
        <p14:creationId xmlns:p14="http://schemas.microsoft.com/office/powerpoint/2010/main" val="381094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55C9-01B7-4041-D99E-5381308D8E1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cap="all" spc="300" dirty="0"/>
              <a:t>Website Design</a:t>
            </a:r>
          </a:p>
        </p:txBody>
      </p:sp>
      <p:sp>
        <p:nvSpPr>
          <p:cNvPr id="3" name="Text Placeholder 2">
            <a:extLst>
              <a:ext uri="{FF2B5EF4-FFF2-40B4-BE49-F238E27FC236}">
                <a16:creationId xmlns:a16="http://schemas.microsoft.com/office/drawing/2014/main" id="{744E04B0-8FAF-295A-55FE-75F31D304579}"/>
              </a:ext>
            </a:extLst>
          </p:cNvPr>
          <p:cNvSpPr>
            <a:spLocks noGrp="1"/>
          </p:cNvSpPr>
          <p:nvPr>
            <p:ph type="body" idx="1"/>
          </p:nvPr>
        </p:nvSpPr>
        <p:spPr>
          <a:xfrm>
            <a:off x="3162054" y="4901055"/>
            <a:ext cx="5899356" cy="1271142"/>
          </a:xfrm>
        </p:spPr>
        <p:txBody>
          <a:bodyPr vert="horz" lIns="91440" tIns="45720" rIns="91440" bIns="45720" rtlCol="0">
            <a:normAutofit/>
          </a:bodyPr>
          <a:lstStyle/>
          <a:p>
            <a:pPr algn="ctr">
              <a:lnSpc>
                <a:spcPct val="100000"/>
              </a:lnSpc>
            </a:pPr>
            <a:r>
              <a:rPr lang="en-US" dirty="0"/>
              <a:t>Screenshots</a:t>
            </a:r>
            <a:endParaRPr lang="en-US"/>
          </a:p>
        </p:txBody>
      </p:sp>
      <p:sp>
        <p:nvSpPr>
          <p:cNvPr id="5" name="Right Triangle 4">
            <a:extLst>
              <a:ext uri="{FF2B5EF4-FFF2-40B4-BE49-F238E27FC236}">
                <a16:creationId xmlns:a16="http://schemas.microsoft.com/office/drawing/2014/main" id="{C091286A-9DCA-1D26-553D-09015FCFCE00}"/>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ight Triangle 5">
            <a:extLst>
              <a:ext uri="{FF2B5EF4-FFF2-40B4-BE49-F238E27FC236}">
                <a16:creationId xmlns:a16="http://schemas.microsoft.com/office/drawing/2014/main" id="{4060058F-C570-F4D2-300B-3AFDF8F8C412}"/>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79526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30D0F9-A2FB-3074-5B03-25B26E5B316F}"/>
              </a:ext>
            </a:extLst>
          </p:cNvPr>
          <p:cNvSpPr>
            <a:spLocks noGrp="1"/>
          </p:cNvSpPr>
          <p:nvPr>
            <p:ph type="body" sz="half" idx="2"/>
          </p:nvPr>
        </p:nvSpPr>
        <p:spPr>
          <a:xfrm>
            <a:off x="730045" y="3588775"/>
            <a:ext cx="3932236" cy="2211388"/>
          </a:xfrm>
        </p:spPr>
        <p:txBody>
          <a:bodyPr/>
          <a:lstStyle/>
          <a:p>
            <a:r>
              <a:rPr lang="en-ZA" dirty="0"/>
              <a:t>Brief  Overview of the organisation. </a:t>
            </a:r>
          </a:p>
          <a:p>
            <a:r>
              <a:rPr lang="en-ZA" dirty="0"/>
              <a:t>Discount Information of courses.</a:t>
            </a:r>
          </a:p>
          <a:p>
            <a:r>
              <a:rPr lang="en-ZA" dirty="0"/>
              <a:t>Navigation bar for fluid navigation across the website</a:t>
            </a:r>
          </a:p>
        </p:txBody>
      </p:sp>
      <p:sp>
        <p:nvSpPr>
          <p:cNvPr id="4" name="Title 3">
            <a:extLst>
              <a:ext uri="{FF2B5EF4-FFF2-40B4-BE49-F238E27FC236}">
                <a16:creationId xmlns:a16="http://schemas.microsoft.com/office/drawing/2014/main" id="{BBF2A2E3-919F-CD15-EC67-E000615F9F19}"/>
              </a:ext>
            </a:extLst>
          </p:cNvPr>
          <p:cNvSpPr>
            <a:spLocks noGrp="1"/>
          </p:cNvSpPr>
          <p:nvPr>
            <p:ph type="title"/>
          </p:nvPr>
        </p:nvSpPr>
        <p:spPr>
          <a:xfrm>
            <a:off x="730045" y="1485390"/>
            <a:ext cx="3932236" cy="1959428"/>
          </a:xfrm>
        </p:spPr>
        <p:txBody>
          <a:bodyPr/>
          <a:lstStyle/>
          <a:p>
            <a:r>
              <a:rPr lang="en-ZA" dirty="0"/>
              <a:t>Landing page</a:t>
            </a:r>
          </a:p>
        </p:txBody>
      </p:sp>
      <p:pic>
        <p:nvPicPr>
          <p:cNvPr id="10" name="Picture 9" descr="A screenshot of a computer&#10;&#10;Description automatically generated">
            <a:extLst>
              <a:ext uri="{FF2B5EF4-FFF2-40B4-BE49-F238E27FC236}">
                <a16:creationId xmlns:a16="http://schemas.microsoft.com/office/drawing/2014/main" id="{576E69A0-B573-A0A0-91B3-D7D58FA91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168" y="1371032"/>
            <a:ext cx="7030065" cy="383996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53DBE768-E7DE-8DE5-9EE0-0F258CE1B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168" y="3291013"/>
            <a:ext cx="7030066" cy="2950347"/>
          </a:xfrm>
          <a:prstGeom prst="rect">
            <a:avLst/>
          </a:prstGeom>
        </p:spPr>
      </p:pic>
    </p:spTree>
    <p:extLst>
      <p:ext uri="{BB962C8B-B14F-4D97-AF65-F5344CB8AC3E}">
        <p14:creationId xmlns:p14="http://schemas.microsoft.com/office/powerpoint/2010/main" val="35465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9E6787-C91D-EFE7-4247-908D83A8AD59}"/>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20A942F8-279D-5EEC-9864-AB61B42E12D6}"/>
              </a:ext>
            </a:extLst>
          </p:cNvPr>
          <p:cNvSpPr>
            <a:spLocks noGrp="1"/>
          </p:cNvSpPr>
          <p:nvPr>
            <p:ph type="title"/>
          </p:nvPr>
        </p:nvSpPr>
        <p:spPr/>
        <p:txBody>
          <a:bodyPr/>
          <a:lstStyle/>
          <a:p>
            <a:r>
              <a:rPr lang="en-ZA" dirty="0"/>
              <a:t>Available courses page</a:t>
            </a:r>
          </a:p>
        </p:txBody>
      </p:sp>
      <p:pic>
        <p:nvPicPr>
          <p:cNvPr id="6" name="Picture 5" descr="A black and grey rectangular object with orange lines&#10;&#10;Description automatically generated with medium confidence">
            <a:extLst>
              <a:ext uri="{FF2B5EF4-FFF2-40B4-BE49-F238E27FC236}">
                <a16:creationId xmlns:a16="http://schemas.microsoft.com/office/drawing/2014/main" id="{D6A01A4E-896A-EE20-F107-77C221B3B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077" y="1815398"/>
            <a:ext cx="6538452" cy="3684405"/>
          </a:xfrm>
          <a:prstGeom prst="rect">
            <a:avLst/>
          </a:prstGeom>
        </p:spPr>
      </p:pic>
    </p:spTree>
    <p:extLst>
      <p:ext uri="{BB962C8B-B14F-4D97-AF65-F5344CB8AC3E}">
        <p14:creationId xmlns:p14="http://schemas.microsoft.com/office/powerpoint/2010/main" val="56595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4BB71A-153F-078E-8BEA-589EF8350530}"/>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10BD143B-E9D6-4588-BDB6-70F4A472483B}"/>
              </a:ext>
            </a:extLst>
          </p:cNvPr>
          <p:cNvSpPr>
            <a:spLocks noGrp="1"/>
          </p:cNvSpPr>
          <p:nvPr>
            <p:ph type="title"/>
          </p:nvPr>
        </p:nvSpPr>
        <p:spPr/>
        <p:txBody>
          <a:bodyPr/>
          <a:lstStyle/>
          <a:p>
            <a:r>
              <a:rPr lang="en-ZA" dirty="0"/>
              <a:t>6m courses page</a:t>
            </a:r>
          </a:p>
        </p:txBody>
      </p:sp>
      <p:pic>
        <p:nvPicPr>
          <p:cNvPr id="6" name="Picture 5" descr="A screenshot of a computer&#10;&#10;Description automatically generated">
            <a:extLst>
              <a:ext uri="{FF2B5EF4-FFF2-40B4-BE49-F238E27FC236}">
                <a16:creationId xmlns:a16="http://schemas.microsoft.com/office/drawing/2014/main" id="{47104CA4-1926-9BF6-AEFC-FFA5549DD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675" y="2164327"/>
            <a:ext cx="6382543" cy="2986548"/>
          </a:xfrm>
          <a:prstGeom prst="rect">
            <a:avLst/>
          </a:prstGeom>
        </p:spPr>
      </p:pic>
    </p:spTree>
    <p:extLst>
      <p:ext uri="{BB962C8B-B14F-4D97-AF65-F5344CB8AC3E}">
        <p14:creationId xmlns:p14="http://schemas.microsoft.com/office/powerpoint/2010/main" val="262687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D4A4F9-F62A-C526-1547-32EBDCD29C35}"/>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3313F4D0-0679-B2B8-47CF-9CF3D332E8A0}"/>
              </a:ext>
            </a:extLst>
          </p:cNvPr>
          <p:cNvSpPr>
            <a:spLocks noGrp="1"/>
          </p:cNvSpPr>
          <p:nvPr>
            <p:ph type="title"/>
          </p:nvPr>
        </p:nvSpPr>
        <p:spPr/>
        <p:txBody>
          <a:bodyPr/>
          <a:lstStyle/>
          <a:p>
            <a:r>
              <a:rPr lang="en-ZA" dirty="0"/>
              <a:t>6w courses page</a:t>
            </a:r>
          </a:p>
        </p:txBody>
      </p:sp>
      <p:pic>
        <p:nvPicPr>
          <p:cNvPr id="6" name="Picture 5" descr="A screenshot of a computer&#10;&#10;Description automatically generated">
            <a:extLst>
              <a:ext uri="{FF2B5EF4-FFF2-40B4-BE49-F238E27FC236}">
                <a16:creationId xmlns:a16="http://schemas.microsoft.com/office/drawing/2014/main" id="{41D17342-AE5F-2602-1434-5648E4A68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51" y="2119522"/>
            <a:ext cx="6626942" cy="3076157"/>
          </a:xfrm>
          <a:prstGeom prst="rect">
            <a:avLst/>
          </a:prstGeom>
        </p:spPr>
      </p:pic>
    </p:spTree>
    <p:extLst>
      <p:ext uri="{BB962C8B-B14F-4D97-AF65-F5344CB8AC3E}">
        <p14:creationId xmlns:p14="http://schemas.microsoft.com/office/powerpoint/2010/main" val="264215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53881C-4E49-4D2D-9E76-FF2CD45D4184}"/>
              </a:ext>
            </a:extLst>
          </p:cNvPr>
          <p:cNvSpPr>
            <a:spLocks noGrp="1"/>
          </p:cNvSpPr>
          <p:nvPr>
            <p:ph type="body" sz="half" idx="2"/>
          </p:nvPr>
        </p:nvSpPr>
        <p:spPr/>
        <p:txBody>
          <a:bodyPr/>
          <a:lstStyle/>
          <a:p>
            <a:r>
              <a:rPr lang="en-ZA" dirty="0"/>
              <a:t>Email, Phone No.</a:t>
            </a:r>
          </a:p>
          <a:p>
            <a:r>
              <a:rPr lang="en-ZA" dirty="0"/>
              <a:t>Map links of Venues</a:t>
            </a:r>
          </a:p>
          <a:p>
            <a:endParaRPr lang="en-ZA" dirty="0"/>
          </a:p>
        </p:txBody>
      </p:sp>
      <p:sp>
        <p:nvSpPr>
          <p:cNvPr id="4" name="Title 3">
            <a:extLst>
              <a:ext uri="{FF2B5EF4-FFF2-40B4-BE49-F238E27FC236}">
                <a16:creationId xmlns:a16="http://schemas.microsoft.com/office/drawing/2014/main" id="{3A1EC4DB-6B9D-56E5-107F-4F29E1D98F34}"/>
              </a:ext>
            </a:extLst>
          </p:cNvPr>
          <p:cNvSpPr>
            <a:spLocks noGrp="1"/>
          </p:cNvSpPr>
          <p:nvPr>
            <p:ph type="title"/>
          </p:nvPr>
        </p:nvSpPr>
        <p:spPr/>
        <p:txBody>
          <a:bodyPr/>
          <a:lstStyle/>
          <a:p>
            <a:r>
              <a:rPr lang="en-ZA" dirty="0"/>
              <a:t>Contact page</a:t>
            </a:r>
          </a:p>
        </p:txBody>
      </p:sp>
      <p:pic>
        <p:nvPicPr>
          <p:cNvPr id="6" name="Picture 5" descr="A screenshot of a computer&#10;&#10;Description automatically generated">
            <a:extLst>
              <a:ext uri="{FF2B5EF4-FFF2-40B4-BE49-F238E27FC236}">
                <a16:creationId xmlns:a16="http://schemas.microsoft.com/office/drawing/2014/main" id="{C7F9523E-F48A-423B-6F72-8CDF5FCDF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097" y="2025546"/>
            <a:ext cx="6831687" cy="3264110"/>
          </a:xfrm>
          <a:prstGeom prst="rect">
            <a:avLst/>
          </a:prstGeom>
        </p:spPr>
      </p:pic>
    </p:spTree>
    <p:extLst>
      <p:ext uri="{BB962C8B-B14F-4D97-AF65-F5344CB8AC3E}">
        <p14:creationId xmlns:p14="http://schemas.microsoft.com/office/powerpoint/2010/main" val="282687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CC2C55-5D90-6CBA-8023-EBD4249785E4}"/>
              </a:ext>
            </a:extLst>
          </p:cNvPr>
          <p:cNvSpPr>
            <a:spLocks noGrp="1"/>
          </p:cNvSpPr>
          <p:nvPr>
            <p:ph type="body" sz="half" idx="2"/>
          </p:nvPr>
        </p:nvSpPr>
        <p:spPr/>
        <p:txBody>
          <a:bodyPr/>
          <a:lstStyle/>
          <a:p>
            <a:r>
              <a:rPr lang="en-ZA" dirty="0"/>
              <a:t>Form Field for user details</a:t>
            </a:r>
          </a:p>
          <a:p>
            <a:r>
              <a:rPr lang="en-ZA" dirty="0"/>
              <a:t>Checklist of courses available </a:t>
            </a:r>
          </a:p>
          <a:p>
            <a:r>
              <a:rPr lang="en-ZA" dirty="0"/>
              <a:t>Button for Fee calculation with discounts in mind</a:t>
            </a:r>
          </a:p>
          <a:p>
            <a:endParaRPr lang="en-ZA" dirty="0"/>
          </a:p>
        </p:txBody>
      </p:sp>
      <p:sp>
        <p:nvSpPr>
          <p:cNvPr id="4" name="Title 3">
            <a:extLst>
              <a:ext uri="{FF2B5EF4-FFF2-40B4-BE49-F238E27FC236}">
                <a16:creationId xmlns:a16="http://schemas.microsoft.com/office/drawing/2014/main" id="{6410D8B0-933F-787C-5FB1-B0F4286D6323}"/>
              </a:ext>
            </a:extLst>
          </p:cNvPr>
          <p:cNvSpPr>
            <a:spLocks noGrp="1"/>
          </p:cNvSpPr>
          <p:nvPr>
            <p:ph type="title"/>
          </p:nvPr>
        </p:nvSpPr>
        <p:spPr/>
        <p:txBody>
          <a:bodyPr/>
          <a:lstStyle/>
          <a:p>
            <a:r>
              <a:rPr lang="en-ZA" dirty="0"/>
              <a:t>Fee calculation page</a:t>
            </a:r>
          </a:p>
        </p:txBody>
      </p:sp>
      <p:pic>
        <p:nvPicPr>
          <p:cNvPr id="6" name="Picture 5" descr="A screenshot of a computer&#10;&#10;Description automatically generated">
            <a:extLst>
              <a:ext uri="{FF2B5EF4-FFF2-40B4-BE49-F238E27FC236}">
                <a16:creationId xmlns:a16="http://schemas.microsoft.com/office/drawing/2014/main" id="{C03FFB78-214D-3B2E-8892-66696B3AA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822" y="1909916"/>
            <a:ext cx="6651029" cy="3038168"/>
          </a:xfrm>
          <a:prstGeom prst="rect">
            <a:avLst/>
          </a:prstGeom>
        </p:spPr>
      </p:pic>
    </p:spTree>
    <p:extLst>
      <p:ext uri="{BB962C8B-B14F-4D97-AF65-F5344CB8AC3E}">
        <p14:creationId xmlns:p14="http://schemas.microsoft.com/office/powerpoint/2010/main" val="58640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7ED9-EEEB-B4BF-5314-D0C26E103AD2}"/>
              </a:ext>
            </a:extLst>
          </p:cNvPr>
          <p:cNvSpPr>
            <a:spLocks noGrp="1"/>
          </p:cNvSpPr>
          <p:nvPr>
            <p:ph type="title"/>
          </p:nvPr>
        </p:nvSpPr>
        <p:spPr/>
        <p:txBody>
          <a:bodyPr/>
          <a:lstStyle/>
          <a:p>
            <a:r>
              <a:rPr lang="en-US" dirty="0"/>
              <a:t>DEMONSTRATION</a:t>
            </a:r>
            <a:endParaRPr lang="en-ZA" dirty="0"/>
          </a:p>
        </p:txBody>
      </p:sp>
      <p:sp>
        <p:nvSpPr>
          <p:cNvPr id="3" name="Right Triangle 2">
            <a:extLst>
              <a:ext uri="{FF2B5EF4-FFF2-40B4-BE49-F238E27FC236}">
                <a16:creationId xmlns:a16="http://schemas.microsoft.com/office/drawing/2014/main" id="{6F9812DA-F51B-B452-7DC6-BB307747E1E5}"/>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Right Triangle 3">
            <a:extLst>
              <a:ext uri="{FF2B5EF4-FFF2-40B4-BE49-F238E27FC236}">
                <a16:creationId xmlns:a16="http://schemas.microsoft.com/office/drawing/2014/main" id="{462FBF94-CEF0-5470-CB4E-B73FC1422BD9}"/>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53073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AE29BB8-76DD-6D4D-3ED4-1BFC9CFF16B9}"/>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AB630-E916-137C-A834-27960D7144A8}"/>
              </a:ext>
            </a:extLst>
          </p:cNvPr>
          <p:cNvSpPr>
            <a:spLocks noGrp="1"/>
          </p:cNvSpPr>
          <p:nvPr>
            <p:ph type="title"/>
          </p:nvPr>
        </p:nvSpPr>
        <p:spPr>
          <a:xfrm>
            <a:off x="1143000" y="872937"/>
            <a:ext cx="8862060" cy="1360898"/>
          </a:xfrm>
        </p:spPr>
        <p:txBody>
          <a:bodyPr>
            <a:normAutofit/>
          </a:bodyPr>
          <a:lstStyle/>
          <a:p>
            <a:r>
              <a:rPr lang="en-US" dirty="0"/>
              <a:t>Table of Content</a:t>
            </a:r>
            <a:endParaRPr lang="en-ZA" dirty="0"/>
          </a:p>
        </p:txBody>
      </p:sp>
      <p:sp>
        <p:nvSpPr>
          <p:cNvPr id="3" name="Content Placeholder 2">
            <a:extLst>
              <a:ext uri="{FF2B5EF4-FFF2-40B4-BE49-F238E27FC236}">
                <a16:creationId xmlns:a16="http://schemas.microsoft.com/office/drawing/2014/main" id="{60CA6F81-BE53-61CB-9645-8589469372F0}"/>
              </a:ext>
            </a:extLst>
          </p:cNvPr>
          <p:cNvSpPr>
            <a:spLocks noGrp="1"/>
          </p:cNvSpPr>
          <p:nvPr>
            <p:ph idx="1"/>
          </p:nvPr>
        </p:nvSpPr>
        <p:spPr>
          <a:xfrm>
            <a:off x="1142999" y="2332029"/>
            <a:ext cx="6972301" cy="3524486"/>
          </a:xfrm>
        </p:spPr>
        <p:txBody>
          <a:bodyPr>
            <a:normAutofit/>
          </a:bodyPr>
          <a:lstStyle/>
          <a:p>
            <a:pPr>
              <a:lnSpc>
                <a:spcPct val="110000"/>
              </a:lnSpc>
            </a:pPr>
            <a:r>
              <a:rPr lang="en-US" sz="1700" dirty="0"/>
              <a:t>Overview</a:t>
            </a:r>
          </a:p>
          <a:p>
            <a:pPr>
              <a:lnSpc>
                <a:spcPct val="110000"/>
              </a:lnSpc>
            </a:pPr>
            <a:r>
              <a:rPr lang="en-US" sz="1700" dirty="0"/>
              <a:t>Website Wireframe</a:t>
            </a:r>
          </a:p>
          <a:p>
            <a:pPr>
              <a:lnSpc>
                <a:spcPct val="110000"/>
              </a:lnSpc>
            </a:pPr>
            <a:r>
              <a:rPr lang="en-US" sz="1700" dirty="0"/>
              <a:t>Website Design</a:t>
            </a:r>
          </a:p>
          <a:p>
            <a:pPr>
              <a:lnSpc>
                <a:spcPct val="110000"/>
              </a:lnSpc>
            </a:pPr>
            <a:r>
              <a:rPr lang="en-US" sz="1700" dirty="0"/>
              <a:t>Website Functionality</a:t>
            </a:r>
          </a:p>
          <a:p>
            <a:pPr>
              <a:lnSpc>
                <a:spcPct val="110000"/>
              </a:lnSpc>
            </a:pPr>
            <a:r>
              <a:rPr lang="en-US" sz="1700" dirty="0"/>
              <a:t>Application Wireframe</a:t>
            </a:r>
          </a:p>
          <a:p>
            <a:pPr>
              <a:lnSpc>
                <a:spcPct val="110000"/>
              </a:lnSpc>
            </a:pPr>
            <a:r>
              <a:rPr lang="en-US" sz="1700" dirty="0"/>
              <a:t>Application Design</a:t>
            </a:r>
          </a:p>
          <a:p>
            <a:pPr>
              <a:lnSpc>
                <a:spcPct val="110000"/>
              </a:lnSpc>
            </a:pPr>
            <a:r>
              <a:rPr lang="en-US" sz="1700" dirty="0"/>
              <a:t>Application Functionality</a:t>
            </a:r>
          </a:p>
          <a:p>
            <a:pPr>
              <a:lnSpc>
                <a:spcPct val="110000"/>
              </a:lnSpc>
            </a:pPr>
            <a:r>
              <a:rPr lang="en-US" sz="1700" dirty="0"/>
              <a:t>Conclusion</a:t>
            </a:r>
          </a:p>
          <a:p>
            <a:pPr>
              <a:lnSpc>
                <a:spcPct val="110000"/>
              </a:lnSpc>
            </a:pPr>
            <a:endParaRPr lang="en-ZA" sz="1700" dirty="0"/>
          </a:p>
        </p:txBody>
      </p:sp>
      <p:sp>
        <p:nvSpPr>
          <p:cNvPr id="5" name="Diagonal Stripe 4">
            <a:extLst>
              <a:ext uri="{FF2B5EF4-FFF2-40B4-BE49-F238E27FC236}">
                <a16:creationId xmlns:a16="http://schemas.microsoft.com/office/drawing/2014/main" id="{5A4ED630-A072-C540-02AD-3405D0A0465E}"/>
              </a:ext>
            </a:extLst>
          </p:cNvPr>
          <p:cNvSpPr/>
          <p:nvPr/>
        </p:nvSpPr>
        <p:spPr>
          <a:xfrm rot="10800000">
            <a:off x="7516497" y="1455174"/>
            <a:ext cx="4667254" cy="5402826"/>
          </a:xfrm>
          <a:prstGeom prst="diagStripe">
            <a:avLst>
              <a:gd name="adj" fmla="val 50513"/>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54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solidFill>
            </a:endParaRPr>
          </a:p>
        </p:txBody>
      </p:sp>
      <p:cxnSp>
        <p:nvCxnSpPr>
          <p:cNvPr id="41" name="Straight Connector 4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0023-7C1D-54CF-44CC-B83371AD505B}"/>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cap="all" spc="300"/>
              <a:t>Application Wireframe</a:t>
            </a:r>
          </a:p>
        </p:txBody>
      </p:sp>
      <p:sp>
        <p:nvSpPr>
          <p:cNvPr id="3" name="Text Placeholder 2">
            <a:extLst>
              <a:ext uri="{FF2B5EF4-FFF2-40B4-BE49-F238E27FC236}">
                <a16:creationId xmlns:a16="http://schemas.microsoft.com/office/drawing/2014/main" id="{804A4913-9B94-BA3D-5EF1-FAD4C71B4D6A}"/>
              </a:ext>
            </a:extLst>
          </p:cNvPr>
          <p:cNvSpPr>
            <a:spLocks noGrp="1"/>
          </p:cNvSpPr>
          <p:nvPr>
            <p:ph type="body" idx="1"/>
          </p:nvPr>
        </p:nvSpPr>
        <p:spPr>
          <a:xfrm>
            <a:off x="3162054" y="4901055"/>
            <a:ext cx="5899356" cy="1271142"/>
          </a:xfrm>
        </p:spPr>
        <p:txBody>
          <a:bodyPr vert="horz" lIns="91440" tIns="45720" rIns="91440" bIns="45720" rtlCol="0">
            <a:normAutofit/>
          </a:bodyPr>
          <a:lstStyle/>
          <a:p>
            <a:pPr algn="ctr">
              <a:lnSpc>
                <a:spcPct val="100000"/>
              </a:lnSpc>
            </a:pPr>
            <a:r>
              <a:rPr lang="en-US" dirty="0"/>
              <a:t>Design Process</a:t>
            </a:r>
          </a:p>
        </p:txBody>
      </p:sp>
      <p:cxnSp>
        <p:nvCxnSpPr>
          <p:cNvPr id="7" name="Straight Connector 6">
            <a:extLst>
              <a:ext uri="{FF2B5EF4-FFF2-40B4-BE49-F238E27FC236}">
                <a16:creationId xmlns:a16="http://schemas.microsoft.com/office/drawing/2014/main" id="{A3F6B5F8-E231-DC14-82FA-80FEF7ECE6D8}"/>
              </a:ext>
            </a:extLst>
          </p:cNvPr>
          <p:cNvCxnSpPr/>
          <p:nvPr/>
        </p:nvCxnSpPr>
        <p:spPr>
          <a:xfrm>
            <a:off x="2182761" y="4562168"/>
            <a:ext cx="77084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5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descr="A logo with a torch in the middle&#10;&#10;Description automatically generated">
            <a:extLst>
              <a:ext uri="{FF2B5EF4-FFF2-40B4-BE49-F238E27FC236}">
                <a16:creationId xmlns:a16="http://schemas.microsoft.com/office/drawing/2014/main" id="{DAE762D2-7818-9750-C85B-39077AA021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238" b="25238"/>
          <a:stretch>
            <a:fillRect/>
          </a:stretch>
        </p:blipFill>
        <p:spPr>
          <a:ln>
            <a:solidFill>
              <a:schemeClr val="tx1"/>
            </a:solidFill>
          </a:ln>
        </p:spPr>
      </p:pic>
      <p:sp>
        <p:nvSpPr>
          <p:cNvPr id="3" name="Text Placeholder 2">
            <a:extLst>
              <a:ext uri="{FF2B5EF4-FFF2-40B4-BE49-F238E27FC236}">
                <a16:creationId xmlns:a16="http://schemas.microsoft.com/office/drawing/2014/main" id="{85B7C704-C81E-C0BB-A0D4-BF9D480DE376}"/>
              </a:ext>
            </a:extLst>
          </p:cNvPr>
          <p:cNvSpPr>
            <a:spLocks noGrp="1"/>
          </p:cNvSpPr>
          <p:nvPr>
            <p:ph type="body" sz="half" idx="2"/>
          </p:nvPr>
        </p:nvSpPr>
        <p:spPr/>
        <p:txBody>
          <a:bodyPr>
            <a:normAutofit fontScale="85000" lnSpcReduction="20000"/>
          </a:bodyPr>
          <a:lstStyle/>
          <a:p>
            <a:r>
              <a:rPr lang="en-US" dirty="0"/>
              <a:t>Handheld torch: Symbolizes knowledge, understanding, and insight.</a:t>
            </a:r>
          </a:p>
          <a:p>
            <a:r>
              <a:rPr lang="en-US" dirty="0"/>
              <a:t>Orange: Symbolizes spark and ignition, representing the spark of empowerment.</a:t>
            </a:r>
          </a:p>
          <a:p>
            <a:r>
              <a:rPr lang="en-US" dirty="0"/>
              <a:t>Black: Represents solidity and stability, grounding the empowerment movement.</a:t>
            </a:r>
          </a:p>
          <a:p>
            <a:r>
              <a:rPr lang="en-US" dirty="0"/>
              <a:t>Provides contrast, making the orange torch flame stand out.</a:t>
            </a:r>
            <a:endParaRPr lang="en-ZA" dirty="0"/>
          </a:p>
          <a:p>
            <a:endParaRPr lang="en-ZA" dirty="0"/>
          </a:p>
        </p:txBody>
      </p:sp>
      <p:sp>
        <p:nvSpPr>
          <p:cNvPr id="4" name="Title 3">
            <a:extLst>
              <a:ext uri="{FF2B5EF4-FFF2-40B4-BE49-F238E27FC236}">
                <a16:creationId xmlns:a16="http://schemas.microsoft.com/office/drawing/2014/main" id="{CF11C0A3-4DAD-954C-346C-44DBA8CDEF30}"/>
              </a:ext>
            </a:extLst>
          </p:cNvPr>
          <p:cNvSpPr>
            <a:spLocks noGrp="1"/>
          </p:cNvSpPr>
          <p:nvPr>
            <p:ph type="title"/>
          </p:nvPr>
        </p:nvSpPr>
        <p:spPr/>
        <p:txBody>
          <a:bodyPr/>
          <a:lstStyle/>
          <a:p>
            <a:r>
              <a:rPr lang="en-US" dirty="0"/>
              <a:t>Logo</a:t>
            </a:r>
            <a:endParaRPr lang="en-ZA" dirty="0"/>
          </a:p>
        </p:txBody>
      </p:sp>
    </p:spTree>
    <p:extLst>
      <p:ext uri="{BB962C8B-B14F-4D97-AF65-F5344CB8AC3E}">
        <p14:creationId xmlns:p14="http://schemas.microsoft.com/office/powerpoint/2010/main" val="2645183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68F178-D63C-BAB0-60D6-45D5B335D414}"/>
              </a:ext>
            </a:extLst>
          </p:cNvPr>
          <p:cNvSpPr>
            <a:spLocks noGrp="1"/>
          </p:cNvSpPr>
          <p:nvPr>
            <p:ph type="body" sz="half" idx="2"/>
          </p:nvPr>
        </p:nvSpPr>
        <p:spPr/>
        <p:txBody>
          <a:bodyPr/>
          <a:lstStyle/>
          <a:p>
            <a:r>
              <a:rPr lang="en-ZA" dirty="0"/>
              <a:t>Brief  Overview of the organisation. </a:t>
            </a:r>
          </a:p>
          <a:p>
            <a:r>
              <a:rPr lang="en-ZA" dirty="0"/>
              <a:t>Information of courses.</a:t>
            </a:r>
          </a:p>
          <a:p>
            <a:r>
              <a:rPr lang="en-ZA" dirty="0"/>
              <a:t>Buttons  for fluid navigation across the application.</a:t>
            </a:r>
          </a:p>
        </p:txBody>
      </p:sp>
      <p:sp>
        <p:nvSpPr>
          <p:cNvPr id="4" name="Title 3">
            <a:extLst>
              <a:ext uri="{FF2B5EF4-FFF2-40B4-BE49-F238E27FC236}">
                <a16:creationId xmlns:a16="http://schemas.microsoft.com/office/drawing/2014/main" id="{E81C9BE6-0BD0-902A-3139-FBE525820C75}"/>
              </a:ext>
            </a:extLst>
          </p:cNvPr>
          <p:cNvSpPr>
            <a:spLocks noGrp="1"/>
          </p:cNvSpPr>
          <p:nvPr>
            <p:ph type="title"/>
          </p:nvPr>
        </p:nvSpPr>
        <p:spPr/>
        <p:txBody>
          <a:bodyPr/>
          <a:lstStyle/>
          <a:p>
            <a:r>
              <a:rPr lang="en-US" dirty="0"/>
              <a:t>Homepage</a:t>
            </a:r>
            <a:endParaRPr lang="en-ZA" dirty="0"/>
          </a:p>
        </p:txBody>
      </p:sp>
      <p:pic>
        <p:nvPicPr>
          <p:cNvPr id="8" name="Picture 7" descr="A screen shot of a black screen&#10;&#10;Description automatically generated">
            <a:extLst>
              <a:ext uri="{FF2B5EF4-FFF2-40B4-BE49-F238E27FC236}">
                <a16:creationId xmlns:a16="http://schemas.microsoft.com/office/drawing/2014/main" id="{68743C4F-1520-3673-D46B-DAD5C5237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3857625" cy="6858000"/>
          </a:xfrm>
          <a:prstGeom prst="rect">
            <a:avLst/>
          </a:prstGeom>
          <a:ln>
            <a:solidFill>
              <a:schemeClr val="tx1"/>
            </a:solidFill>
          </a:ln>
        </p:spPr>
      </p:pic>
    </p:spTree>
    <p:extLst>
      <p:ext uri="{BB962C8B-B14F-4D97-AF65-F5344CB8AC3E}">
        <p14:creationId xmlns:p14="http://schemas.microsoft.com/office/powerpoint/2010/main" val="382462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EDEDDC-3430-7DA4-36BD-CB77C0D09187}"/>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3178EEAD-64A3-BD71-8B5D-15321CB8DF35}"/>
              </a:ext>
            </a:extLst>
          </p:cNvPr>
          <p:cNvSpPr>
            <a:spLocks noGrp="1"/>
          </p:cNvSpPr>
          <p:nvPr>
            <p:ph type="title"/>
          </p:nvPr>
        </p:nvSpPr>
        <p:spPr/>
        <p:txBody>
          <a:bodyPr/>
          <a:lstStyle/>
          <a:p>
            <a:r>
              <a:rPr lang="en-US" dirty="0"/>
              <a:t>6m course page</a:t>
            </a:r>
            <a:endParaRPr lang="en-ZA" dirty="0"/>
          </a:p>
        </p:txBody>
      </p:sp>
      <p:pic>
        <p:nvPicPr>
          <p:cNvPr id="8" name="Picture 7" descr="A screenshot of a computer&#10;&#10;Description automatically generated">
            <a:extLst>
              <a:ext uri="{FF2B5EF4-FFF2-40B4-BE49-F238E27FC236}">
                <a16:creationId xmlns:a16="http://schemas.microsoft.com/office/drawing/2014/main" id="{122AE69D-7541-3262-4B7E-C6A45FEA7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3857625" cy="6858000"/>
          </a:xfrm>
          <a:prstGeom prst="rect">
            <a:avLst/>
          </a:prstGeom>
          <a:ln>
            <a:solidFill>
              <a:schemeClr val="tx1"/>
            </a:solidFill>
          </a:ln>
        </p:spPr>
      </p:pic>
    </p:spTree>
    <p:extLst>
      <p:ext uri="{BB962C8B-B14F-4D97-AF65-F5344CB8AC3E}">
        <p14:creationId xmlns:p14="http://schemas.microsoft.com/office/powerpoint/2010/main" val="256095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1E48D0-FAD8-2DA7-7E79-934C68F219A9}"/>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C80CC8CC-DDBA-889F-7475-F6FE73E67C70}"/>
              </a:ext>
            </a:extLst>
          </p:cNvPr>
          <p:cNvSpPr>
            <a:spLocks noGrp="1"/>
          </p:cNvSpPr>
          <p:nvPr>
            <p:ph type="title"/>
          </p:nvPr>
        </p:nvSpPr>
        <p:spPr/>
        <p:txBody>
          <a:bodyPr/>
          <a:lstStyle/>
          <a:p>
            <a:r>
              <a:rPr lang="en-US" dirty="0"/>
              <a:t>6w course page</a:t>
            </a:r>
            <a:endParaRPr lang="en-ZA" dirty="0"/>
          </a:p>
        </p:txBody>
      </p:sp>
      <p:pic>
        <p:nvPicPr>
          <p:cNvPr id="16" name="Picture 15" descr="A screen shot of a computer&#10;&#10;Description automatically generated">
            <a:extLst>
              <a:ext uri="{FF2B5EF4-FFF2-40B4-BE49-F238E27FC236}">
                <a16:creationId xmlns:a16="http://schemas.microsoft.com/office/drawing/2014/main" id="{D3507CFE-3AB4-5A2E-BA1E-2EC0AE765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3857625" cy="6858000"/>
          </a:xfrm>
          <a:prstGeom prst="rect">
            <a:avLst/>
          </a:prstGeom>
          <a:ln>
            <a:solidFill>
              <a:schemeClr val="tx1"/>
            </a:solidFill>
          </a:ln>
        </p:spPr>
      </p:pic>
    </p:spTree>
    <p:extLst>
      <p:ext uri="{BB962C8B-B14F-4D97-AF65-F5344CB8AC3E}">
        <p14:creationId xmlns:p14="http://schemas.microsoft.com/office/powerpoint/2010/main" val="2207870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537FA-0074-D39F-433E-FB9A58917A41}"/>
              </a:ext>
            </a:extLst>
          </p:cNvPr>
          <p:cNvSpPr>
            <a:spLocks noGrp="1"/>
          </p:cNvSpPr>
          <p:nvPr>
            <p:ph type="body" sz="half" idx="2"/>
          </p:nvPr>
        </p:nvSpPr>
        <p:spPr/>
        <p:txBody>
          <a:bodyPr/>
          <a:lstStyle/>
          <a:p>
            <a:r>
              <a:rPr lang="en-ZA" dirty="0"/>
              <a:t>Form Field for user details</a:t>
            </a:r>
          </a:p>
          <a:p>
            <a:r>
              <a:rPr lang="en-ZA" dirty="0"/>
              <a:t>Checklist of courses available </a:t>
            </a:r>
          </a:p>
          <a:p>
            <a:r>
              <a:rPr lang="en-ZA" dirty="0"/>
              <a:t>Button for Fee calculation with discounts in mind</a:t>
            </a:r>
          </a:p>
        </p:txBody>
      </p:sp>
      <p:sp>
        <p:nvSpPr>
          <p:cNvPr id="4" name="Title 3">
            <a:extLst>
              <a:ext uri="{FF2B5EF4-FFF2-40B4-BE49-F238E27FC236}">
                <a16:creationId xmlns:a16="http://schemas.microsoft.com/office/drawing/2014/main" id="{7278940B-2E08-0629-8D32-6344B702131C}"/>
              </a:ext>
            </a:extLst>
          </p:cNvPr>
          <p:cNvSpPr>
            <a:spLocks noGrp="1"/>
          </p:cNvSpPr>
          <p:nvPr>
            <p:ph type="title"/>
          </p:nvPr>
        </p:nvSpPr>
        <p:spPr/>
        <p:txBody>
          <a:bodyPr/>
          <a:lstStyle/>
          <a:p>
            <a:r>
              <a:rPr lang="en-US" dirty="0"/>
              <a:t>Fee </a:t>
            </a:r>
            <a:br>
              <a:rPr lang="en-US" dirty="0"/>
            </a:br>
            <a:r>
              <a:rPr lang="en-US" dirty="0"/>
              <a:t>calculation</a:t>
            </a:r>
            <a:br>
              <a:rPr lang="en-US" dirty="0"/>
            </a:br>
            <a:r>
              <a:rPr lang="en-US" dirty="0"/>
              <a:t>page</a:t>
            </a:r>
            <a:endParaRPr lang="en-ZA" dirty="0"/>
          </a:p>
        </p:txBody>
      </p:sp>
      <p:pic>
        <p:nvPicPr>
          <p:cNvPr id="8" name="Picture 7" descr="A black screen with white text&#10;&#10;Description automatically generated">
            <a:extLst>
              <a:ext uri="{FF2B5EF4-FFF2-40B4-BE49-F238E27FC236}">
                <a16:creationId xmlns:a16="http://schemas.microsoft.com/office/drawing/2014/main" id="{55AB4E31-84B3-7D0B-A7C4-BBC27FB3D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3857625" cy="6858000"/>
          </a:xfrm>
          <a:prstGeom prst="rect">
            <a:avLst/>
          </a:prstGeom>
          <a:ln>
            <a:solidFill>
              <a:schemeClr val="tx1"/>
            </a:solidFill>
          </a:ln>
        </p:spPr>
      </p:pic>
    </p:spTree>
    <p:extLst>
      <p:ext uri="{BB962C8B-B14F-4D97-AF65-F5344CB8AC3E}">
        <p14:creationId xmlns:p14="http://schemas.microsoft.com/office/powerpoint/2010/main" val="302868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B6DC0-FA2A-B60C-F239-701EBC603FEF}"/>
              </a:ext>
            </a:extLst>
          </p:cNvPr>
          <p:cNvSpPr>
            <a:spLocks noGrp="1"/>
          </p:cNvSpPr>
          <p:nvPr>
            <p:ph type="body" sz="half" idx="2"/>
          </p:nvPr>
        </p:nvSpPr>
        <p:spPr/>
        <p:txBody>
          <a:bodyPr/>
          <a:lstStyle/>
          <a:p>
            <a:r>
              <a:rPr lang="en-ZA" dirty="0"/>
              <a:t>Email, Phone No.</a:t>
            </a:r>
          </a:p>
          <a:p>
            <a:r>
              <a:rPr lang="en-ZA" dirty="0"/>
              <a:t>Map View of Venues</a:t>
            </a:r>
          </a:p>
        </p:txBody>
      </p:sp>
      <p:sp>
        <p:nvSpPr>
          <p:cNvPr id="4" name="Title 3">
            <a:extLst>
              <a:ext uri="{FF2B5EF4-FFF2-40B4-BE49-F238E27FC236}">
                <a16:creationId xmlns:a16="http://schemas.microsoft.com/office/drawing/2014/main" id="{FE895B33-3FAC-209E-38FE-CD303BF0EE5A}"/>
              </a:ext>
            </a:extLst>
          </p:cNvPr>
          <p:cNvSpPr>
            <a:spLocks noGrp="1"/>
          </p:cNvSpPr>
          <p:nvPr>
            <p:ph type="title"/>
          </p:nvPr>
        </p:nvSpPr>
        <p:spPr/>
        <p:txBody>
          <a:bodyPr/>
          <a:lstStyle/>
          <a:p>
            <a:r>
              <a:rPr lang="en-US" dirty="0"/>
              <a:t>Contact page</a:t>
            </a:r>
            <a:endParaRPr lang="en-ZA" dirty="0"/>
          </a:p>
        </p:txBody>
      </p:sp>
      <p:pic>
        <p:nvPicPr>
          <p:cNvPr id="8" name="Picture 7" descr="A screenshot of a computer&#10;&#10;Description automatically generated">
            <a:extLst>
              <a:ext uri="{FF2B5EF4-FFF2-40B4-BE49-F238E27FC236}">
                <a16:creationId xmlns:a16="http://schemas.microsoft.com/office/drawing/2014/main" id="{E6054672-E111-2A31-A491-3C995A35B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3857625" cy="6858000"/>
          </a:xfrm>
          <a:prstGeom prst="rect">
            <a:avLst/>
          </a:prstGeom>
          <a:ln>
            <a:solidFill>
              <a:schemeClr val="tx1"/>
            </a:solidFill>
          </a:ln>
        </p:spPr>
      </p:pic>
    </p:spTree>
    <p:extLst>
      <p:ext uri="{BB962C8B-B14F-4D97-AF65-F5344CB8AC3E}">
        <p14:creationId xmlns:p14="http://schemas.microsoft.com/office/powerpoint/2010/main" val="2114495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76CF-E6B9-CD81-8CC1-4F0EF75BD800}"/>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cap="all" spc="300"/>
              <a:t>Application Design</a:t>
            </a:r>
          </a:p>
        </p:txBody>
      </p:sp>
      <p:sp>
        <p:nvSpPr>
          <p:cNvPr id="3" name="Text Placeholder 2">
            <a:extLst>
              <a:ext uri="{FF2B5EF4-FFF2-40B4-BE49-F238E27FC236}">
                <a16:creationId xmlns:a16="http://schemas.microsoft.com/office/drawing/2014/main" id="{1947F71D-8261-20F2-476C-7F54EADF014E}"/>
              </a:ext>
            </a:extLst>
          </p:cNvPr>
          <p:cNvSpPr>
            <a:spLocks noGrp="1"/>
          </p:cNvSpPr>
          <p:nvPr>
            <p:ph type="body" idx="1"/>
          </p:nvPr>
        </p:nvSpPr>
        <p:spPr>
          <a:xfrm>
            <a:off x="3162054" y="4901055"/>
            <a:ext cx="5899356" cy="1271142"/>
          </a:xfrm>
        </p:spPr>
        <p:txBody>
          <a:bodyPr vert="horz" lIns="91440" tIns="45720" rIns="91440" bIns="45720" rtlCol="0">
            <a:normAutofit/>
          </a:bodyPr>
          <a:lstStyle/>
          <a:p>
            <a:pPr algn="ctr">
              <a:lnSpc>
                <a:spcPct val="100000"/>
              </a:lnSpc>
            </a:pPr>
            <a:r>
              <a:rPr lang="en-US" dirty="0"/>
              <a:t>Screenshots</a:t>
            </a:r>
            <a:endParaRPr lang="en-US"/>
          </a:p>
        </p:txBody>
      </p:sp>
      <p:sp>
        <p:nvSpPr>
          <p:cNvPr id="4" name="Right Triangle 3">
            <a:extLst>
              <a:ext uri="{FF2B5EF4-FFF2-40B4-BE49-F238E27FC236}">
                <a16:creationId xmlns:a16="http://schemas.microsoft.com/office/drawing/2014/main" id="{046F0509-D824-405C-5B07-4EAC7A1F74AB}"/>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Right Triangle 4">
            <a:extLst>
              <a:ext uri="{FF2B5EF4-FFF2-40B4-BE49-F238E27FC236}">
                <a16:creationId xmlns:a16="http://schemas.microsoft.com/office/drawing/2014/main" id="{3AAFBAFA-7816-3F1F-DBB6-2F7B10C42B31}"/>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7" name="Straight Connector 6">
            <a:extLst>
              <a:ext uri="{FF2B5EF4-FFF2-40B4-BE49-F238E27FC236}">
                <a16:creationId xmlns:a16="http://schemas.microsoft.com/office/drawing/2014/main" id="{DA77FAA6-BB51-AFCC-622A-41BB4851B6D6}"/>
              </a:ext>
            </a:extLst>
          </p:cNvPr>
          <p:cNvCxnSpPr/>
          <p:nvPr/>
        </p:nvCxnSpPr>
        <p:spPr>
          <a:xfrm>
            <a:off x="2792361" y="4788310"/>
            <a:ext cx="676459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34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5A249B-01CB-2EE9-319E-DB07E2196A1E}"/>
              </a:ext>
            </a:extLst>
          </p:cNvPr>
          <p:cNvSpPr>
            <a:spLocks noGrp="1"/>
          </p:cNvSpPr>
          <p:nvPr>
            <p:ph type="body" sz="half" idx="2"/>
          </p:nvPr>
        </p:nvSpPr>
        <p:spPr/>
        <p:txBody>
          <a:bodyPr/>
          <a:lstStyle/>
          <a:p>
            <a:r>
              <a:rPr lang="en-ZA" dirty="0"/>
              <a:t>Brief  Overview of the organisation. </a:t>
            </a:r>
          </a:p>
          <a:p>
            <a:r>
              <a:rPr lang="en-ZA" dirty="0"/>
              <a:t>Information of courses.</a:t>
            </a:r>
          </a:p>
          <a:p>
            <a:r>
              <a:rPr lang="en-ZA" dirty="0"/>
              <a:t>Buttons  for fluid navigation across the</a:t>
            </a:r>
          </a:p>
          <a:p>
            <a:r>
              <a:rPr lang="en-ZA" dirty="0"/>
              <a:t>Application.</a:t>
            </a:r>
          </a:p>
        </p:txBody>
      </p:sp>
      <p:sp>
        <p:nvSpPr>
          <p:cNvPr id="4" name="Title 3">
            <a:extLst>
              <a:ext uri="{FF2B5EF4-FFF2-40B4-BE49-F238E27FC236}">
                <a16:creationId xmlns:a16="http://schemas.microsoft.com/office/drawing/2014/main" id="{90D7F7C3-8C34-30D8-C195-A391676140DB}"/>
              </a:ext>
            </a:extLst>
          </p:cNvPr>
          <p:cNvSpPr>
            <a:spLocks noGrp="1"/>
          </p:cNvSpPr>
          <p:nvPr>
            <p:ph type="title"/>
          </p:nvPr>
        </p:nvSpPr>
        <p:spPr/>
        <p:txBody>
          <a:bodyPr/>
          <a:lstStyle/>
          <a:p>
            <a:r>
              <a:rPr lang="en-ZA" dirty="0"/>
              <a:t>Landing page</a:t>
            </a:r>
          </a:p>
        </p:txBody>
      </p:sp>
      <p:pic>
        <p:nvPicPr>
          <p:cNvPr id="10" name="Picture 9" descr="A screenshot of a phone&#10;&#10;Description automatically generated">
            <a:extLst>
              <a:ext uri="{FF2B5EF4-FFF2-40B4-BE49-F238E27FC236}">
                <a16:creationId xmlns:a16="http://schemas.microsoft.com/office/drawing/2014/main" id="{D23B2133-E716-9F58-2A34-6D8E82879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667" y="674131"/>
            <a:ext cx="3124471" cy="5509737"/>
          </a:xfrm>
          <a:prstGeom prst="rect">
            <a:avLst/>
          </a:prstGeom>
        </p:spPr>
      </p:pic>
    </p:spTree>
    <p:extLst>
      <p:ext uri="{BB962C8B-B14F-4D97-AF65-F5344CB8AC3E}">
        <p14:creationId xmlns:p14="http://schemas.microsoft.com/office/powerpoint/2010/main" val="1379629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B4FAE2-D32F-7AC7-D7B1-28528FCF6F49}"/>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A2D0B2B1-CF52-96EF-3930-C23F78B6F4CE}"/>
              </a:ext>
            </a:extLst>
          </p:cNvPr>
          <p:cNvSpPr>
            <a:spLocks noGrp="1"/>
          </p:cNvSpPr>
          <p:nvPr>
            <p:ph type="title"/>
          </p:nvPr>
        </p:nvSpPr>
        <p:spPr/>
        <p:txBody>
          <a:bodyPr/>
          <a:lstStyle/>
          <a:p>
            <a:r>
              <a:rPr lang="en-ZA" dirty="0"/>
              <a:t>6 months course page</a:t>
            </a:r>
          </a:p>
        </p:txBody>
      </p:sp>
      <p:pic>
        <p:nvPicPr>
          <p:cNvPr id="6" name="Picture 5" descr="A screenshot of a phone&#10;&#10;Description automatically generated">
            <a:extLst>
              <a:ext uri="{FF2B5EF4-FFF2-40B4-BE49-F238E27FC236}">
                <a16:creationId xmlns:a16="http://schemas.microsoft.com/office/drawing/2014/main" id="{0F43CF2D-1868-E318-71B9-0DEEFFBAC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766" y="816491"/>
            <a:ext cx="2842506" cy="5052498"/>
          </a:xfrm>
          <a:prstGeom prst="rect">
            <a:avLst/>
          </a:prstGeom>
        </p:spPr>
      </p:pic>
    </p:spTree>
    <p:extLst>
      <p:ext uri="{BB962C8B-B14F-4D97-AF65-F5344CB8AC3E}">
        <p14:creationId xmlns:p14="http://schemas.microsoft.com/office/powerpoint/2010/main" val="401406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lumOff val="5000"/>
            </a:schemeClr>
          </a:fgClr>
          <a:bgClr>
            <a:schemeClr val="bg1"/>
          </a:bgClr>
        </a:pattFill>
        <a:effectLst/>
      </p:bgPr>
    </p:bg>
    <p:spTree>
      <p:nvGrpSpPr>
        <p:cNvPr id="1" name="">
          <a:extLst>
            <a:ext uri="{FF2B5EF4-FFF2-40B4-BE49-F238E27FC236}">
              <a16:creationId xmlns:a16="http://schemas.microsoft.com/office/drawing/2014/main" id="{7E8C57BA-30C7-BEAD-AA49-14E14BADC414}"/>
            </a:ext>
          </a:extLst>
        </p:cNvPr>
        <p:cNvGrpSpPr/>
        <p:nvPr/>
      </p:nvGrpSpPr>
      <p:grpSpPr>
        <a:xfrm>
          <a:off x="0" y="0"/>
          <a:ext cx="0" cy="0"/>
          <a:chOff x="0" y="0"/>
          <a:chExt cx="0" cy="0"/>
        </a:xfrm>
      </p:grpSpPr>
      <p:sp>
        <p:nvSpPr>
          <p:cNvPr id="16" name="Freeform: Shape 15">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B1F3D26-CEA6-C907-5556-E09BFD47F76B}"/>
              </a:ext>
            </a:extLst>
          </p:cNvPr>
          <p:cNvPicPr>
            <a:picLocks noChangeAspect="1"/>
          </p:cNvPicPr>
          <p:nvPr/>
        </p:nvPicPr>
        <p:blipFill>
          <a:blip r:embed="rId2">
            <a:extLst>
              <a:ext uri="{28A0092B-C50C-407E-A947-70E740481C1C}">
                <a14:useLocalDpi xmlns:a14="http://schemas.microsoft.com/office/drawing/2010/main" val="0"/>
              </a:ext>
            </a:extLst>
          </a:blip>
          <a:srcRect r="4362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p:spPr>
      </p:pic>
      <p:sp>
        <p:nvSpPr>
          <p:cNvPr id="2" name="Title 1">
            <a:extLst>
              <a:ext uri="{FF2B5EF4-FFF2-40B4-BE49-F238E27FC236}">
                <a16:creationId xmlns:a16="http://schemas.microsoft.com/office/drawing/2014/main" id="{7E4C186C-9B58-A5D4-DAE4-C7542A6F3F2E}"/>
              </a:ext>
            </a:extLst>
          </p:cNvPr>
          <p:cNvSpPr>
            <a:spLocks noGrp="1"/>
          </p:cNvSpPr>
          <p:nvPr>
            <p:ph type="title"/>
          </p:nvPr>
        </p:nvSpPr>
        <p:spPr>
          <a:xfrm>
            <a:off x="1033072" y="2900319"/>
            <a:ext cx="7214624" cy="3101751"/>
          </a:xfrm>
        </p:spPr>
        <p:txBody>
          <a:bodyPr vert="horz" lIns="91440" tIns="45720" rIns="91440" bIns="45720" rtlCol="0" anchor="t">
            <a:normAutofit/>
          </a:bodyPr>
          <a:lstStyle/>
          <a:p>
            <a:pPr algn="l"/>
            <a:r>
              <a:rPr lang="en-US" cap="all" spc="300" dirty="0"/>
              <a:t>Empower The Nation</a:t>
            </a:r>
          </a:p>
        </p:txBody>
      </p:sp>
      <p:cxnSp>
        <p:nvCxnSpPr>
          <p:cNvPr id="4" name="Straight Connector 3">
            <a:extLst>
              <a:ext uri="{FF2B5EF4-FFF2-40B4-BE49-F238E27FC236}">
                <a16:creationId xmlns:a16="http://schemas.microsoft.com/office/drawing/2014/main" id="{EFC23018-421E-3571-149B-E705001CDF9C}"/>
              </a:ext>
            </a:extLst>
          </p:cNvPr>
          <p:cNvCxnSpPr>
            <a:cxnSpLocks/>
          </p:cNvCxnSpPr>
          <p:nvPr/>
        </p:nvCxnSpPr>
        <p:spPr>
          <a:xfrm>
            <a:off x="914400" y="3549445"/>
            <a:ext cx="694157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68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C49840-F6E9-0DFB-EE22-E2FA0EF423DB}"/>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p:txBody>
      </p:sp>
      <p:sp>
        <p:nvSpPr>
          <p:cNvPr id="4" name="Title 3">
            <a:extLst>
              <a:ext uri="{FF2B5EF4-FFF2-40B4-BE49-F238E27FC236}">
                <a16:creationId xmlns:a16="http://schemas.microsoft.com/office/drawing/2014/main" id="{801952DF-3165-5245-5D58-1FF0C6682166}"/>
              </a:ext>
            </a:extLst>
          </p:cNvPr>
          <p:cNvSpPr>
            <a:spLocks noGrp="1"/>
          </p:cNvSpPr>
          <p:nvPr>
            <p:ph type="title"/>
          </p:nvPr>
        </p:nvSpPr>
        <p:spPr/>
        <p:txBody>
          <a:bodyPr/>
          <a:lstStyle/>
          <a:p>
            <a:r>
              <a:rPr lang="en-ZA" dirty="0"/>
              <a:t>6 week Course page</a:t>
            </a:r>
          </a:p>
        </p:txBody>
      </p:sp>
      <p:pic>
        <p:nvPicPr>
          <p:cNvPr id="6" name="Picture 5" descr="A screenshot of a cell phone&#10;&#10;Description automatically generated">
            <a:extLst>
              <a:ext uri="{FF2B5EF4-FFF2-40B4-BE49-F238E27FC236}">
                <a16:creationId xmlns:a16="http://schemas.microsoft.com/office/drawing/2014/main" id="{0F1B4FDC-53A8-6017-0409-365AECA6F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552" y="1071483"/>
            <a:ext cx="2819644" cy="4976291"/>
          </a:xfrm>
          <a:prstGeom prst="rect">
            <a:avLst/>
          </a:prstGeom>
        </p:spPr>
      </p:pic>
    </p:spTree>
    <p:extLst>
      <p:ext uri="{BB962C8B-B14F-4D97-AF65-F5344CB8AC3E}">
        <p14:creationId xmlns:p14="http://schemas.microsoft.com/office/powerpoint/2010/main" val="418734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18B014-98D6-30A0-8226-F3EE1A6F22CF}"/>
              </a:ext>
            </a:extLst>
          </p:cNvPr>
          <p:cNvSpPr>
            <a:spLocks noGrp="1"/>
          </p:cNvSpPr>
          <p:nvPr>
            <p:ph type="body" sz="half" idx="2"/>
          </p:nvPr>
        </p:nvSpPr>
        <p:spPr/>
        <p:txBody>
          <a:bodyPr/>
          <a:lstStyle/>
          <a:p>
            <a:r>
              <a:rPr lang="en-ZA" dirty="0"/>
              <a:t>Details of relative course.</a:t>
            </a:r>
          </a:p>
        </p:txBody>
      </p:sp>
      <p:sp>
        <p:nvSpPr>
          <p:cNvPr id="4" name="Title 3">
            <a:extLst>
              <a:ext uri="{FF2B5EF4-FFF2-40B4-BE49-F238E27FC236}">
                <a16:creationId xmlns:a16="http://schemas.microsoft.com/office/drawing/2014/main" id="{7CF93AE9-F80F-1545-55E8-4576030E457B}"/>
              </a:ext>
            </a:extLst>
          </p:cNvPr>
          <p:cNvSpPr>
            <a:spLocks noGrp="1"/>
          </p:cNvSpPr>
          <p:nvPr>
            <p:ph type="title"/>
          </p:nvPr>
        </p:nvSpPr>
        <p:spPr/>
        <p:txBody>
          <a:bodyPr/>
          <a:lstStyle/>
          <a:p>
            <a:r>
              <a:rPr lang="en-ZA" dirty="0"/>
              <a:t>6w course example</a:t>
            </a:r>
          </a:p>
        </p:txBody>
      </p:sp>
      <p:pic>
        <p:nvPicPr>
          <p:cNvPr id="6" name="Picture 5" descr="A screen shot of a black screen&#10;&#10;Description automatically generated">
            <a:extLst>
              <a:ext uri="{FF2B5EF4-FFF2-40B4-BE49-F238E27FC236}">
                <a16:creationId xmlns:a16="http://schemas.microsoft.com/office/drawing/2014/main" id="{27E27606-4DF4-5E67-73B9-504321A1A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619" y="989011"/>
            <a:ext cx="2827265" cy="5037257"/>
          </a:xfrm>
          <a:prstGeom prst="rect">
            <a:avLst/>
          </a:prstGeom>
        </p:spPr>
      </p:pic>
    </p:spTree>
    <p:extLst>
      <p:ext uri="{BB962C8B-B14F-4D97-AF65-F5344CB8AC3E}">
        <p14:creationId xmlns:p14="http://schemas.microsoft.com/office/powerpoint/2010/main" val="171781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64C0EC-0940-529B-F624-76C23FF7494D}"/>
              </a:ext>
            </a:extLst>
          </p:cNvPr>
          <p:cNvSpPr>
            <a:spLocks noGrp="1"/>
          </p:cNvSpPr>
          <p:nvPr>
            <p:ph type="body" sz="half" idx="2"/>
          </p:nvPr>
        </p:nvSpPr>
        <p:spPr/>
        <p:txBody>
          <a:bodyPr/>
          <a:lstStyle/>
          <a:p>
            <a:r>
              <a:rPr lang="en-ZA" dirty="0"/>
              <a:t>Details of relative course.</a:t>
            </a:r>
          </a:p>
        </p:txBody>
      </p:sp>
      <p:sp>
        <p:nvSpPr>
          <p:cNvPr id="4" name="Title 3">
            <a:extLst>
              <a:ext uri="{FF2B5EF4-FFF2-40B4-BE49-F238E27FC236}">
                <a16:creationId xmlns:a16="http://schemas.microsoft.com/office/drawing/2014/main" id="{AA2BF06D-962F-0A42-FCBC-F5868A54E221}"/>
              </a:ext>
            </a:extLst>
          </p:cNvPr>
          <p:cNvSpPr>
            <a:spLocks noGrp="1"/>
          </p:cNvSpPr>
          <p:nvPr>
            <p:ph type="title"/>
          </p:nvPr>
        </p:nvSpPr>
        <p:spPr/>
        <p:txBody>
          <a:bodyPr/>
          <a:lstStyle/>
          <a:p>
            <a:r>
              <a:rPr lang="en-ZA" dirty="0"/>
              <a:t>6M Course example</a:t>
            </a:r>
          </a:p>
        </p:txBody>
      </p:sp>
      <p:pic>
        <p:nvPicPr>
          <p:cNvPr id="6" name="Picture 5" descr="A screenshot of a black screen&#10;&#10;Description automatically generated">
            <a:extLst>
              <a:ext uri="{FF2B5EF4-FFF2-40B4-BE49-F238E27FC236}">
                <a16:creationId xmlns:a16="http://schemas.microsoft.com/office/drawing/2014/main" id="{D87529EB-4782-A152-1AB0-4E4D71C9F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766" y="910371"/>
            <a:ext cx="2804403" cy="5037257"/>
          </a:xfrm>
          <a:prstGeom prst="rect">
            <a:avLst/>
          </a:prstGeom>
        </p:spPr>
      </p:pic>
    </p:spTree>
    <p:extLst>
      <p:ext uri="{BB962C8B-B14F-4D97-AF65-F5344CB8AC3E}">
        <p14:creationId xmlns:p14="http://schemas.microsoft.com/office/powerpoint/2010/main" val="819979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88D8F8-1AE8-5DAA-FEE3-B59199395EEA}"/>
              </a:ext>
            </a:extLst>
          </p:cNvPr>
          <p:cNvSpPr>
            <a:spLocks noGrp="1"/>
          </p:cNvSpPr>
          <p:nvPr>
            <p:ph type="body" sz="half" idx="2"/>
          </p:nvPr>
        </p:nvSpPr>
        <p:spPr/>
        <p:txBody>
          <a:bodyPr/>
          <a:lstStyle/>
          <a:p>
            <a:r>
              <a:rPr lang="en-ZA" dirty="0"/>
              <a:t>Locations of different Venues</a:t>
            </a:r>
          </a:p>
        </p:txBody>
      </p:sp>
      <p:sp>
        <p:nvSpPr>
          <p:cNvPr id="4" name="Title 3">
            <a:extLst>
              <a:ext uri="{FF2B5EF4-FFF2-40B4-BE49-F238E27FC236}">
                <a16:creationId xmlns:a16="http://schemas.microsoft.com/office/drawing/2014/main" id="{9CEF8806-200C-7B20-6A36-F5FB52F81DDD}"/>
              </a:ext>
            </a:extLst>
          </p:cNvPr>
          <p:cNvSpPr>
            <a:spLocks noGrp="1"/>
          </p:cNvSpPr>
          <p:nvPr>
            <p:ph type="title"/>
          </p:nvPr>
        </p:nvSpPr>
        <p:spPr/>
        <p:txBody>
          <a:bodyPr/>
          <a:lstStyle/>
          <a:p>
            <a:r>
              <a:rPr lang="en-ZA" dirty="0"/>
              <a:t>Contact page</a:t>
            </a:r>
          </a:p>
        </p:txBody>
      </p:sp>
      <p:pic>
        <p:nvPicPr>
          <p:cNvPr id="6" name="Picture 5" descr="A black and grey rectangular object&#10;&#10;Description automatically generated">
            <a:extLst>
              <a:ext uri="{FF2B5EF4-FFF2-40B4-BE49-F238E27FC236}">
                <a16:creationId xmlns:a16="http://schemas.microsoft.com/office/drawing/2014/main" id="{80E3F221-F185-6264-9110-4269C1983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218" y="895130"/>
            <a:ext cx="2804403" cy="5067739"/>
          </a:xfrm>
          <a:prstGeom prst="rect">
            <a:avLst/>
          </a:prstGeom>
        </p:spPr>
      </p:pic>
    </p:spTree>
    <p:extLst>
      <p:ext uri="{BB962C8B-B14F-4D97-AF65-F5344CB8AC3E}">
        <p14:creationId xmlns:p14="http://schemas.microsoft.com/office/powerpoint/2010/main" val="3358474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DA0EB1-904C-8E7A-FE1B-812296C51111}"/>
              </a:ext>
            </a:extLst>
          </p:cNvPr>
          <p:cNvSpPr>
            <a:spLocks noGrp="1"/>
          </p:cNvSpPr>
          <p:nvPr>
            <p:ph type="body" sz="half" idx="2"/>
          </p:nvPr>
        </p:nvSpPr>
        <p:spPr/>
        <p:txBody>
          <a:bodyPr/>
          <a:lstStyle/>
          <a:p>
            <a:r>
              <a:rPr lang="en-ZA" dirty="0"/>
              <a:t>Form Field for user details</a:t>
            </a:r>
          </a:p>
          <a:p>
            <a:r>
              <a:rPr lang="en-ZA" dirty="0"/>
              <a:t>Checklist of courses available </a:t>
            </a:r>
          </a:p>
          <a:p>
            <a:r>
              <a:rPr lang="en-ZA" dirty="0"/>
              <a:t>Button for Fee calculation with discounts in mind</a:t>
            </a:r>
          </a:p>
          <a:p>
            <a:endParaRPr lang="en-ZA" dirty="0"/>
          </a:p>
        </p:txBody>
      </p:sp>
      <p:sp>
        <p:nvSpPr>
          <p:cNvPr id="4" name="Title 3">
            <a:extLst>
              <a:ext uri="{FF2B5EF4-FFF2-40B4-BE49-F238E27FC236}">
                <a16:creationId xmlns:a16="http://schemas.microsoft.com/office/drawing/2014/main" id="{1E926C1F-1DE0-FB5F-4868-D3159C0A780F}"/>
              </a:ext>
            </a:extLst>
          </p:cNvPr>
          <p:cNvSpPr>
            <a:spLocks noGrp="1"/>
          </p:cNvSpPr>
          <p:nvPr>
            <p:ph type="title"/>
          </p:nvPr>
        </p:nvSpPr>
        <p:spPr/>
        <p:txBody>
          <a:bodyPr/>
          <a:lstStyle/>
          <a:p>
            <a:r>
              <a:rPr lang="en-ZA" dirty="0"/>
              <a:t>Fee Calculation</a:t>
            </a:r>
          </a:p>
        </p:txBody>
      </p:sp>
      <p:pic>
        <p:nvPicPr>
          <p:cNvPr id="6" name="Picture 5" descr="A screenshot of a computer&#10;&#10;Description automatically generated">
            <a:extLst>
              <a:ext uri="{FF2B5EF4-FFF2-40B4-BE49-F238E27FC236}">
                <a16:creationId xmlns:a16="http://schemas.microsoft.com/office/drawing/2014/main" id="{2C33309D-B6B3-F55A-17EC-335638ACF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766" y="910371"/>
            <a:ext cx="2834886" cy="5037257"/>
          </a:xfrm>
          <a:prstGeom prst="rect">
            <a:avLst/>
          </a:prstGeom>
        </p:spPr>
      </p:pic>
    </p:spTree>
    <p:extLst>
      <p:ext uri="{BB962C8B-B14F-4D97-AF65-F5344CB8AC3E}">
        <p14:creationId xmlns:p14="http://schemas.microsoft.com/office/powerpoint/2010/main" val="1412968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CE68-15E2-2B0A-66E3-9AFB7F3F3137}"/>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dirty="0"/>
              <a:t>Demonstration</a:t>
            </a:r>
          </a:p>
        </p:txBody>
      </p:sp>
      <p:sp>
        <p:nvSpPr>
          <p:cNvPr id="3" name="Right Triangle 2">
            <a:extLst>
              <a:ext uri="{FF2B5EF4-FFF2-40B4-BE49-F238E27FC236}">
                <a16:creationId xmlns:a16="http://schemas.microsoft.com/office/drawing/2014/main" id="{27A52A75-7665-BCA5-9257-2C83EA3D3DB1}"/>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Right Triangle 3">
            <a:extLst>
              <a:ext uri="{FF2B5EF4-FFF2-40B4-BE49-F238E27FC236}">
                <a16:creationId xmlns:a16="http://schemas.microsoft.com/office/drawing/2014/main" id="{8F308BF9-4109-DC74-C8C0-D69C77DABE60}"/>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63926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7F2ABF-FD97-A5AF-A074-CFB0664C2AE2}"/>
              </a:ext>
            </a:extLst>
          </p:cNvPr>
          <p:cNvSpPr>
            <a:spLocks noGrp="1"/>
          </p:cNvSpPr>
          <p:nvPr>
            <p:ph type="title"/>
          </p:nvPr>
        </p:nvSpPr>
        <p:spPr>
          <a:xfrm>
            <a:off x="1756756" y="906189"/>
            <a:ext cx="8689571" cy="1001886"/>
          </a:xfrm>
        </p:spPr>
        <p:txBody>
          <a:bodyPr anchor="b">
            <a:normAutofit/>
          </a:bodyPr>
          <a:lstStyle/>
          <a:p>
            <a:pPr algn="ctr"/>
            <a:r>
              <a:rPr lang="en-US"/>
              <a:t>Conclusion:</a:t>
            </a:r>
            <a:endParaRPr lang="en-ZA"/>
          </a:p>
        </p:txBody>
      </p:sp>
      <p:sp>
        <p:nvSpPr>
          <p:cNvPr id="11" name="Freeform: Shape 10">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9AA048-2332-28D4-2003-AE78B1F881FD}"/>
              </a:ext>
            </a:extLst>
          </p:cNvPr>
          <p:cNvSpPr>
            <a:spLocks noGrp="1"/>
          </p:cNvSpPr>
          <p:nvPr>
            <p:ph idx="1"/>
          </p:nvPr>
        </p:nvSpPr>
        <p:spPr>
          <a:xfrm>
            <a:off x="2417715" y="2177940"/>
            <a:ext cx="7358051" cy="3662246"/>
          </a:xfrm>
        </p:spPr>
        <p:txBody>
          <a:bodyPr anchor="ctr">
            <a:normAutofit/>
          </a:bodyPr>
          <a:lstStyle/>
          <a:p>
            <a:pPr marL="0" indent="0" algn="ctr">
              <a:lnSpc>
                <a:spcPct val="110000"/>
              </a:lnSpc>
              <a:buNone/>
            </a:pPr>
            <a:r>
              <a:rPr lang="en-ZA">
                <a:latin typeface="Aptos Display" panose="020B0004020202020204" pitchFamily="34" charset="0"/>
              </a:rPr>
              <a:t>In summary, "Empowering the Nation" represents a vital initiative aimed at uplifting individuals within the community through skills training. By developing a web page and mobile app, we will enhance visibility, facilitate communication with potential customers, and streamline the process of providing quotes for services.</a:t>
            </a:r>
          </a:p>
          <a:p>
            <a:pPr marL="0" indent="0" algn="ctr">
              <a:lnSpc>
                <a:spcPct val="110000"/>
              </a:lnSpc>
              <a:buNone/>
            </a:pPr>
            <a:r>
              <a:rPr lang="en-ZA">
                <a:latin typeface="Aptos Display" panose="020B0004020202020204" pitchFamily="34" charset="0"/>
              </a:rPr>
              <a:t>Our design choices will reflect the professionalism and purpose of the organization, aligning with Precious Radebe’s vision to empower domestic workers and gardeners. Through this initiative, we not only create opportunities for personal and economic growth but also contribute to the overall betterment of the community.</a:t>
            </a:r>
          </a:p>
          <a:p>
            <a:pPr algn="ctr">
              <a:lnSpc>
                <a:spcPct val="110000"/>
              </a:lnSpc>
            </a:pPr>
            <a:endParaRPr lang="en-ZA"/>
          </a:p>
        </p:txBody>
      </p:sp>
      <p:sp>
        <p:nvSpPr>
          <p:cNvPr id="16" name="Right Triangle 15">
            <a:extLst>
              <a:ext uri="{FF2B5EF4-FFF2-40B4-BE49-F238E27FC236}">
                <a16:creationId xmlns:a16="http://schemas.microsoft.com/office/drawing/2014/main" id="{0E1E995E-673D-47B3-BE57-D1E0E3855D3B}"/>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3" name="Straight Connector 12">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ight Triangle 14">
            <a:extLst>
              <a:ext uri="{FF2B5EF4-FFF2-40B4-BE49-F238E27FC236}">
                <a16:creationId xmlns:a16="http://schemas.microsoft.com/office/drawing/2014/main" id="{73B7B145-939A-4598-D753-EF6778AC5D2C}"/>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3807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3955-6C32-E1DC-AC28-5441379D46DD}"/>
              </a:ext>
            </a:extLst>
          </p:cNvPr>
          <p:cNvSpPr>
            <a:spLocks noGrp="1"/>
          </p:cNvSpPr>
          <p:nvPr>
            <p:ph type="title"/>
          </p:nvPr>
        </p:nvSpPr>
        <p:spPr/>
        <p:txBody>
          <a:bodyPr/>
          <a:lstStyle/>
          <a:p>
            <a:r>
              <a:rPr lang="en-US" dirty="0"/>
              <a:t>THANK YOU</a:t>
            </a:r>
            <a:endParaRPr lang="en-ZA" dirty="0"/>
          </a:p>
        </p:txBody>
      </p:sp>
      <p:cxnSp>
        <p:nvCxnSpPr>
          <p:cNvPr id="6" name="Straight Connector 5">
            <a:extLst>
              <a:ext uri="{FF2B5EF4-FFF2-40B4-BE49-F238E27FC236}">
                <a16:creationId xmlns:a16="http://schemas.microsoft.com/office/drawing/2014/main" id="{CA815B10-0AF5-BF1D-19D2-26A39266CCB0}"/>
              </a:ext>
            </a:extLst>
          </p:cNvPr>
          <p:cNvCxnSpPr/>
          <p:nvPr/>
        </p:nvCxnSpPr>
        <p:spPr>
          <a:xfrm>
            <a:off x="3342968" y="3795252"/>
            <a:ext cx="56240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0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251726-6E9D-1CC6-3583-87F645F44752}"/>
              </a:ext>
            </a:extLst>
          </p:cNvPr>
          <p:cNvSpPr>
            <a:spLocks noGrp="1"/>
          </p:cNvSpPr>
          <p:nvPr>
            <p:ph type="title"/>
          </p:nvPr>
        </p:nvSpPr>
        <p:spPr>
          <a:xfrm>
            <a:off x="1756756" y="906189"/>
            <a:ext cx="8689571" cy="1001886"/>
          </a:xfrm>
        </p:spPr>
        <p:txBody>
          <a:bodyPr anchor="b">
            <a:normAutofit/>
          </a:bodyPr>
          <a:lstStyle/>
          <a:p>
            <a:pPr algn="ctr"/>
            <a:r>
              <a:rPr lang="en-US" dirty="0"/>
              <a:t>Overview:</a:t>
            </a:r>
            <a:endParaRPr lang="en-ZA"/>
          </a:p>
        </p:txBody>
      </p:sp>
      <p:sp>
        <p:nvSpPr>
          <p:cNvPr id="9" name="Freeform: Shape 8">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3A1BAD8-C4AB-F1BE-4B23-F4699DECBA63}"/>
              </a:ext>
            </a:extLst>
          </p:cNvPr>
          <p:cNvSpPr>
            <a:spLocks noGrp="1"/>
          </p:cNvSpPr>
          <p:nvPr>
            <p:ph idx="1"/>
          </p:nvPr>
        </p:nvSpPr>
        <p:spPr>
          <a:xfrm>
            <a:off x="2417715" y="2177940"/>
            <a:ext cx="7358051" cy="3662246"/>
          </a:xfrm>
        </p:spPr>
        <p:txBody>
          <a:bodyPr anchor="ctr">
            <a:normAutofit/>
          </a:bodyPr>
          <a:lstStyle/>
          <a:p>
            <a:pPr marL="0" indent="0" algn="ctr">
              <a:buNone/>
            </a:pPr>
            <a:r>
              <a:rPr lang="en-ZA" b="1" dirty="0">
                <a:latin typeface="Aptos Display" panose="020B0004020202020204" pitchFamily="34" charset="0"/>
              </a:rPr>
              <a:t>Initiative by Precious Radebe</a:t>
            </a:r>
            <a:r>
              <a:rPr lang="en-ZA" dirty="0">
                <a:latin typeface="Aptos Display" panose="020B0004020202020204" pitchFamily="34" charset="0"/>
              </a:rPr>
              <a:t>: Aimed at providing skills training for domestic workers and gardeners, supporting those who were historically denied upskilling opportunities.</a:t>
            </a:r>
            <a:endParaRPr lang="en-ZA">
              <a:latin typeface="Aptos Display" panose="020B0004020202020204" pitchFamily="34" charset="0"/>
            </a:endParaRPr>
          </a:p>
        </p:txBody>
      </p:sp>
      <p:sp>
        <p:nvSpPr>
          <p:cNvPr id="15" name="Right Triangle 14">
            <a:extLst>
              <a:ext uri="{FF2B5EF4-FFF2-40B4-BE49-F238E27FC236}">
                <a16:creationId xmlns:a16="http://schemas.microsoft.com/office/drawing/2014/main" id="{EC94B5A0-8934-3B53-408A-AD05D5E4B172}"/>
              </a:ext>
            </a:extLst>
          </p:cNvPr>
          <p:cNvSpPr/>
          <p:nvPr/>
        </p:nvSpPr>
        <p:spPr>
          <a:xfrm rot="16200000">
            <a:off x="9547024" y="4213023"/>
            <a:ext cx="2812025" cy="2477928"/>
          </a:xfrm>
          <a:prstGeom prst="rtTriangle">
            <a:avLst/>
          </a:prstGeom>
          <a:gradFill flip="none" rotWithShape="1">
            <a:gsLst>
              <a:gs pos="100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ight Triangle 12">
            <a:extLst>
              <a:ext uri="{FF2B5EF4-FFF2-40B4-BE49-F238E27FC236}">
                <a16:creationId xmlns:a16="http://schemas.microsoft.com/office/drawing/2014/main" id="{3AA250BF-9B46-4BEF-A22E-FFADE5CE6602}"/>
              </a:ext>
            </a:extLst>
          </p:cNvPr>
          <p:cNvSpPr/>
          <p:nvPr/>
        </p:nvSpPr>
        <p:spPr>
          <a:xfrm rot="5400000">
            <a:off x="-167049" y="167047"/>
            <a:ext cx="2812025" cy="2477928"/>
          </a:xfrm>
          <a:prstGeom prst="rtTriangle">
            <a:avLst/>
          </a:prstGeom>
          <a:gradFill flip="none" rotWithShape="1">
            <a:gsLst>
              <a:gs pos="0">
                <a:srgbClr val="E15600">
                  <a:shade val="30000"/>
                  <a:satMod val="115000"/>
                </a:srgbClr>
              </a:gs>
              <a:gs pos="50000">
                <a:srgbClr val="E15600">
                  <a:shade val="67500"/>
                  <a:satMod val="115000"/>
                </a:srgbClr>
              </a:gs>
              <a:gs pos="100000">
                <a:srgbClr val="E15600">
                  <a:shade val="100000"/>
                  <a:satMod val="115000"/>
                </a:srgb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1619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B508-6D71-D05D-CDF4-807F5A2B089F}"/>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cap="all" spc="300"/>
              <a:t>Website Wireframe</a:t>
            </a:r>
          </a:p>
        </p:txBody>
      </p:sp>
      <p:sp>
        <p:nvSpPr>
          <p:cNvPr id="3" name="Text Placeholder 2">
            <a:extLst>
              <a:ext uri="{FF2B5EF4-FFF2-40B4-BE49-F238E27FC236}">
                <a16:creationId xmlns:a16="http://schemas.microsoft.com/office/drawing/2014/main" id="{5532633F-BEC0-CA77-6172-41AC8DD228A3}"/>
              </a:ext>
            </a:extLst>
          </p:cNvPr>
          <p:cNvSpPr>
            <a:spLocks noGrp="1"/>
          </p:cNvSpPr>
          <p:nvPr>
            <p:ph type="body" idx="1"/>
          </p:nvPr>
        </p:nvSpPr>
        <p:spPr>
          <a:xfrm>
            <a:off x="3162054" y="4901055"/>
            <a:ext cx="5899356" cy="1271142"/>
          </a:xfrm>
        </p:spPr>
        <p:txBody>
          <a:bodyPr vert="horz" lIns="91440" tIns="45720" rIns="91440" bIns="45720" rtlCol="0">
            <a:normAutofit/>
          </a:bodyPr>
          <a:lstStyle/>
          <a:p>
            <a:pPr algn="ctr">
              <a:lnSpc>
                <a:spcPct val="100000"/>
              </a:lnSpc>
            </a:pPr>
            <a:r>
              <a:rPr lang="en-US" dirty="0"/>
              <a:t>Design process</a:t>
            </a:r>
            <a:endParaRPr lang="en-US"/>
          </a:p>
        </p:txBody>
      </p:sp>
      <p:cxnSp>
        <p:nvCxnSpPr>
          <p:cNvPr id="4" name="Straight Connector 3">
            <a:extLst>
              <a:ext uri="{FF2B5EF4-FFF2-40B4-BE49-F238E27FC236}">
                <a16:creationId xmlns:a16="http://schemas.microsoft.com/office/drawing/2014/main" id="{F4E2B277-B08A-45C8-0291-3D5F68239F47}"/>
              </a:ext>
            </a:extLst>
          </p:cNvPr>
          <p:cNvCxnSpPr/>
          <p:nvPr/>
        </p:nvCxnSpPr>
        <p:spPr>
          <a:xfrm>
            <a:off x="2182761" y="4562168"/>
            <a:ext cx="77084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20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5FC20-4268-2CA6-C43F-64CCCA5E5E43}"/>
              </a:ext>
            </a:extLst>
          </p:cNvPr>
          <p:cNvSpPr>
            <a:spLocks noGrp="1"/>
          </p:cNvSpPr>
          <p:nvPr>
            <p:ph type="body" sz="half" idx="2"/>
          </p:nvPr>
        </p:nvSpPr>
        <p:spPr/>
        <p:txBody>
          <a:bodyPr>
            <a:normAutofit fontScale="85000" lnSpcReduction="20000"/>
          </a:bodyPr>
          <a:lstStyle/>
          <a:p>
            <a:r>
              <a:rPr lang="en-US" dirty="0"/>
              <a:t>Handheld torch: Symbolizes knowledge, understanding, and insight.</a:t>
            </a:r>
          </a:p>
          <a:p>
            <a:r>
              <a:rPr lang="en-US" dirty="0"/>
              <a:t>Orange: Symbolizes spark and ignition, representing the spark of empowerment.</a:t>
            </a:r>
          </a:p>
          <a:p>
            <a:r>
              <a:rPr lang="en-US" dirty="0"/>
              <a:t>Black: Represents solidity and stability, grounding the empowerment movement.</a:t>
            </a:r>
          </a:p>
          <a:p>
            <a:r>
              <a:rPr lang="en-US" dirty="0"/>
              <a:t>Provides contrast, making the orange torch flame stand out.</a:t>
            </a:r>
            <a:endParaRPr lang="en-ZA" dirty="0"/>
          </a:p>
          <a:p>
            <a:endParaRPr lang="en-ZA" dirty="0"/>
          </a:p>
        </p:txBody>
      </p:sp>
      <p:sp>
        <p:nvSpPr>
          <p:cNvPr id="4" name="Title 3">
            <a:extLst>
              <a:ext uri="{FF2B5EF4-FFF2-40B4-BE49-F238E27FC236}">
                <a16:creationId xmlns:a16="http://schemas.microsoft.com/office/drawing/2014/main" id="{91AEFF2E-67A2-BB5C-3DE3-99194DAE67A0}"/>
              </a:ext>
            </a:extLst>
          </p:cNvPr>
          <p:cNvSpPr>
            <a:spLocks noGrp="1"/>
          </p:cNvSpPr>
          <p:nvPr>
            <p:ph type="title"/>
          </p:nvPr>
        </p:nvSpPr>
        <p:spPr/>
        <p:txBody>
          <a:bodyPr/>
          <a:lstStyle/>
          <a:p>
            <a:r>
              <a:rPr lang="en-US" dirty="0"/>
              <a:t>Logo</a:t>
            </a:r>
            <a:endParaRPr lang="en-ZA" dirty="0"/>
          </a:p>
        </p:txBody>
      </p:sp>
      <p:pic>
        <p:nvPicPr>
          <p:cNvPr id="2" name="Picture Placeholder 5" descr="A logo with a torch in the middle&#10;&#10;Description automatically generated">
            <a:extLst>
              <a:ext uri="{FF2B5EF4-FFF2-40B4-BE49-F238E27FC236}">
                <a16:creationId xmlns:a16="http://schemas.microsoft.com/office/drawing/2014/main" id="{450515EF-BF27-6B42-06B5-45A8A7415ABE}"/>
              </a:ext>
            </a:extLst>
          </p:cNvPr>
          <p:cNvPicPr>
            <a:picLocks noChangeAspect="1"/>
          </p:cNvPicPr>
          <p:nvPr/>
        </p:nvPicPr>
        <p:blipFill>
          <a:blip r:embed="rId2">
            <a:extLst>
              <a:ext uri="{28A0092B-C50C-407E-A947-70E740481C1C}">
                <a14:useLocalDpi xmlns:a14="http://schemas.microsoft.com/office/drawing/2010/main" val="0"/>
              </a:ext>
            </a:extLst>
          </a:blip>
          <a:srcRect t="25238" b="25238"/>
          <a:stretch>
            <a:fillRect/>
          </a:stretch>
        </p:blipFill>
        <p:spPr>
          <a:xfrm>
            <a:off x="5666014" y="1122816"/>
            <a:ext cx="5535386" cy="4873625"/>
          </a:xfrm>
          <a:prstGeom prst="rect">
            <a:avLst/>
          </a:prstGeom>
          <a:ln>
            <a:solidFill>
              <a:schemeClr val="tx1"/>
            </a:solidFill>
          </a:ln>
        </p:spPr>
      </p:pic>
    </p:spTree>
    <p:extLst>
      <p:ext uri="{BB962C8B-B14F-4D97-AF65-F5344CB8AC3E}">
        <p14:creationId xmlns:p14="http://schemas.microsoft.com/office/powerpoint/2010/main" val="182613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 screenshot of a black screen&#10;&#10;Description automatically generated">
            <a:extLst>
              <a:ext uri="{FF2B5EF4-FFF2-40B4-BE49-F238E27FC236}">
                <a16:creationId xmlns:a16="http://schemas.microsoft.com/office/drawing/2014/main" id="{9EB6BA20-16F2-8457-4165-8338B6775CB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070" r="18070"/>
          <a:stretch>
            <a:fillRect/>
          </a:stretch>
        </p:blipFill>
        <p:spPr>
          <a:xfrm>
            <a:off x="6096000" y="1273511"/>
            <a:ext cx="5771535" cy="4118342"/>
          </a:xfrm>
          <a:ln>
            <a:solidFill>
              <a:schemeClr val="tx1"/>
            </a:solidFill>
          </a:ln>
        </p:spPr>
      </p:pic>
      <p:sp>
        <p:nvSpPr>
          <p:cNvPr id="3" name="Text Placeholder 2">
            <a:extLst>
              <a:ext uri="{FF2B5EF4-FFF2-40B4-BE49-F238E27FC236}">
                <a16:creationId xmlns:a16="http://schemas.microsoft.com/office/drawing/2014/main" id="{930362A2-C333-E77E-02D0-94A8B3330E45}"/>
              </a:ext>
            </a:extLst>
          </p:cNvPr>
          <p:cNvSpPr>
            <a:spLocks noGrp="1"/>
          </p:cNvSpPr>
          <p:nvPr>
            <p:ph type="body" sz="half" idx="2"/>
          </p:nvPr>
        </p:nvSpPr>
        <p:spPr/>
        <p:txBody>
          <a:bodyPr/>
          <a:lstStyle/>
          <a:p>
            <a:r>
              <a:rPr lang="en-ZA" dirty="0"/>
              <a:t>Brief  Overview of the organisation. </a:t>
            </a:r>
          </a:p>
          <a:p>
            <a:r>
              <a:rPr lang="en-ZA" dirty="0"/>
              <a:t>Discount Information of courses.</a:t>
            </a:r>
          </a:p>
          <a:p>
            <a:r>
              <a:rPr lang="en-ZA" dirty="0"/>
              <a:t>Buttons  for fluid navigation across the website</a:t>
            </a:r>
          </a:p>
          <a:p>
            <a:endParaRPr lang="en-ZA" dirty="0"/>
          </a:p>
        </p:txBody>
      </p:sp>
      <p:sp>
        <p:nvSpPr>
          <p:cNvPr id="4" name="Title 3">
            <a:extLst>
              <a:ext uri="{FF2B5EF4-FFF2-40B4-BE49-F238E27FC236}">
                <a16:creationId xmlns:a16="http://schemas.microsoft.com/office/drawing/2014/main" id="{CE1D4EAC-A526-46BF-8956-9453241A7341}"/>
              </a:ext>
            </a:extLst>
          </p:cNvPr>
          <p:cNvSpPr>
            <a:spLocks noGrp="1"/>
          </p:cNvSpPr>
          <p:nvPr>
            <p:ph type="title"/>
          </p:nvPr>
        </p:nvSpPr>
        <p:spPr/>
        <p:txBody>
          <a:bodyPr/>
          <a:lstStyle/>
          <a:p>
            <a:r>
              <a:rPr lang="en-ZA" dirty="0"/>
              <a:t>Landing page</a:t>
            </a:r>
          </a:p>
        </p:txBody>
      </p:sp>
    </p:spTree>
    <p:extLst>
      <p:ext uri="{BB962C8B-B14F-4D97-AF65-F5344CB8AC3E}">
        <p14:creationId xmlns:p14="http://schemas.microsoft.com/office/powerpoint/2010/main" val="365689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C5F21-6EAD-A8E6-66EB-760AA5F473A2}"/>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B88ED738-2B5D-1C04-6719-E082E24E3CED}"/>
              </a:ext>
            </a:extLst>
          </p:cNvPr>
          <p:cNvSpPr>
            <a:spLocks noGrp="1"/>
          </p:cNvSpPr>
          <p:nvPr>
            <p:ph type="title"/>
          </p:nvPr>
        </p:nvSpPr>
        <p:spPr/>
        <p:txBody>
          <a:bodyPr/>
          <a:lstStyle/>
          <a:p>
            <a:r>
              <a:rPr lang="en-US" dirty="0"/>
              <a:t>6m Course Page</a:t>
            </a:r>
            <a:endParaRPr lang="en-ZA" dirty="0"/>
          </a:p>
        </p:txBody>
      </p:sp>
      <p:pic>
        <p:nvPicPr>
          <p:cNvPr id="10" name="Picture 9" descr="A screenshot of a computer&#10;&#10;Description automatically generated">
            <a:extLst>
              <a:ext uri="{FF2B5EF4-FFF2-40B4-BE49-F238E27FC236}">
                <a16:creationId xmlns:a16="http://schemas.microsoft.com/office/drawing/2014/main" id="{6EAD5E03-AC57-D3BE-A279-33AA4AC64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03791"/>
            <a:ext cx="5653223" cy="3711676"/>
          </a:xfrm>
          <a:prstGeom prst="rect">
            <a:avLst/>
          </a:prstGeom>
          <a:ln>
            <a:solidFill>
              <a:schemeClr val="tx1"/>
            </a:solidFill>
          </a:ln>
        </p:spPr>
      </p:pic>
    </p:spTree>
    <p:extLst>
      <p:ext uri="{BB962C8B-B14F-4D97-AF65-F5344CB8AC3E}">
        <p14:creationId xmlns:p14="http://schemas.microsoft.com/office/powerpoint/2010/main" val="393302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191DF0-1A0E-1CEB-F661-A17FE55F8FE8}"/>
              </a:ext>
            </a:extLst>
          </p:cNvPr>
          <p:cNvSpPr>
            <a:spLocks noGrp="1"/>
          </p:cNvSpPr>
          <p:nvPr>
            <p:ph type="body" sz="half" idx="2"/>
          </p:nvPr>
        </p:nvSpPr>
        <p:spPr/>
        <p:txBody>
          <a:bodyPr/>
          <a:lstStyle/>
          <a:p>
            <a:r>
              <a:rPr lang="en-ZA" dirty="0"/>
              <a:t>Links to different course pages.</a:t>
            </a:r>
          </a:p>
          <a:p>
            <a:r>
              <a:rPr lang="en-ZA" dirty="0"/>
              <a:t>Each with their corresponding course details.</a:t>
            </a:r>
          </a:p>
          <a:p>
            <a:endParaRPr lang="en-ZA" dirty="0"/>
          </a:p>
        </p:txBody>
      </p:sp>
      <p:sp>
        <p:nvSpPr>
          <p:cNvPr id="4" name="Title 3">
            <a:extLst>
              <a:ext uri="{FF2B5EF4-FFF2-40B4-BE49-F238E27FC236}">
                <a16:creationId xmlns:a16="http://schemas.microsoft.com/office/drawing/2014/main" id="{19771F19-A55F-B13E-1E92-C69FBF05703F}"/>
              </a:ext>
            </a:extLst>
          </p:cNvPr>
          <p:cNvSpPr>
            <a:spLocks noGrp="1"/>
          </p:cNvSpPr>
          <p:nvPr>
            <p:ph type="title"/>
          </p:nvPr>
        </p:nvSpPr>
        <p:spPr/>
        <p:txBody>
          <a:bodyPr/>
          <a:lstStyle/>
          <a:p>
            <a:r>
              <a:rPr lang="en-US" dirty="0"/>
              <a:t>6w Course page</a:t>
            </a:r>
            <a:endParaRPr lang="en-ZA" dirty="0"/>
          </a:p>
        </p:txBody>
      </p:sp>
      <p:pic>
        <p:nvPicPr>
          <p:cNvPr id="12" name="Picture 11" descr="A screenshot of a computer&#10;&#10;Description automatically generated">
            <a:extLst>
              <a:ext uri="{FF2B5EF4-FFF2-40B4-BE49-F238E27FC236}">
                <a16:creationId xmlns:a16="http://schemas.microsoft.com/office/drawing/2014/main" id="{0CED8B1F-38BB-8BDF-60F1-43486D161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0049"/>
            <a:ext cx="5702710" cy="3779160"/>
          </a:xfrm>
          <a:prstGeom prst="rect">
            <a:avLst/>
          </a:prstGeom>
          <a:ln>
            <a:solidFill>
              <a:schemeClr val="tx1"/>
            </a:solidFill>
          </a:ln>
        </p:spPr>
      </p:pic>
    </p:spTree>
    <p:extLst>
      <p:ext uri="{BB962C8B-B14F-4D97-AF65-F5344CB8AC3E}">
        <p14:creationId xmlns:p14="http://schemas.microsoft.com/office/powerpoint/2010/main" val="79241893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C2432"/>
      </a:dk2>
      <a:lt2>
        <a:srgbClr val="F1F3F0"/>
      </a:lt2>
      <a:accent1>
        <a:srgbClr val="D12CE4"/>
      </a:accent1>
      <a:accent2>
        <a:srgbClr val="721AD2"/>
      </a:accent2>
      <a:accent3>
        <a:srgbClr val="3B30E4"/>
      </a:accent3>
      <a:accent4>
        <a:srgbClr val="1A5BD2"/>
      </a:accent4>
      <a:accent5>
        <a:srgbClr val="2CBAE4"/>
      </a:accent5>
      <a:accent6>
        <a:srgbClr val="18C1A1"/>
      </a:accent6>
      <a:hlink>
        <a:srgbClr val="3F8C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E1942F9392EA498B55B858348E281B" ma:contentTypeVersion="6" ma:contentTypeDescription="Create a new document." ma:contentTypeScope="" ma:versionID="ba6916af6c6ad5e3c8454c50522a772c">
  <xsd:schema xmlns:xsd="http://www.w3.org/2001/XMLSchema" xmlns:xs="http://www.w3.org/2001/XMLSchema" xmlns:p="http://schemas.microsoft.com/office/2006/metadata/properties" xmlns:ns3="bb45650c-8522-4951-b8cb-cf6a33c479f6" targetNamespace="http://schemas.microsoft.com/office/2006/metadata/properties" ma:root="true" ma:fieldsID="a041933780504ae645f006da0a191552" ns3:_="">
    <xsd:import namespace="bb45650c-8522-4951-b8cb-cf6a33c479f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5650c-8522-4951-b8cb-cf6a33c47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b45650c-8522-4951-b8cb-cf6a33c479f6" xsi:nil="true"/>
  </documentManagement>
</p:properties>
</file>

<file path=customXml/itemProps1.xml><?xml version="1.0" encoding="utf-8"?>
<ds:datastoreItem xmlns:ds="http://schemas.openxmlformats.org/officeDocument/2006/customXml" ds:itemID="{FC48BB6E-701B-40AD-A39C-E4B2B0254A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45650c-8522-4951-b8cb-cf6a33c479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8F4C7C-AB0C-4204-BD9B-4601AB8019E1}">
  <ds:schemaRefs>
    <ds:schemaRef ds:uri="http://schemas.microsoft.com/sharepoint/v3/contenttype/forms"/>
  </ds:schemaRefs>
</ds:datastoreItem>
</file>

<file path=customXml/itemProps3.xml><?xml version="1.0" encoding="utf-8"?>
<ds:datastoreItem xmlns:ds="http://schemas.openxmlformats.org/officeDocument/2006/customXml" ds:itemID="{3B060AEF-1525-4E55-9294-32710DF2EA28}">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metadata/properties"/>
    <ds:schemaRef ds:uri="http://schemas.microsoft.com/office/infopath/2007/PartnerControls"/>
    <ds:schemaRef ds:uri="bb45650c-8522-4951-b8cb-cf6a33c479f6"/>
  </ds:schemaRefs>
</ds:datastoreItem>
</file>

<file path=docMetadata/LabelInfo.xml><?xml version="1.0" encoding="utf-8"?>
<clbl:labelList xmlns:clbl="http://schemas.microsoft.com/office/2020/mipLabelMetadata">
  <clbl:label id="{e10c8f44-f469-448f-bc0d-d781288ff01b}" enabled="0" method="" siteId="{e10c8f44-f469-448f-bc0d-d781288ff01b}" removed="1"/>
</clbl:labelList>
</file>

<file path=docProps/app.xml><?xml version="1.0" encoding="utf-8"?>
<Properties xmlns="http://schemas.openxmlformats.org/officeDocument/2006/extended-properties" xmlns:vt="http://schemas.openxmlformats.org/officeDocument/2006/docPropsVTypes">
  <Template/>
  <TotalTime>9597</TotalTime>
  <Words>642</Words>
  <Application>Microsoft Office PowerPoint</Application>
  <PresentationFormat>Widescreen</PresentationFormat>
  <Paragraphs>114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Aptos Display</vt:lpstr>
      <vt:lpstr>Arial</vt:lpstr>
      <vt:lpstr>Walbaum Display</vt:lpstr>
      <vt:lpstr>RegattaVTI</vt:lpstr>
      <vt:lpstr>Work Integrated Learning</vt:lpstr>
      <vt:lpstr>Table of Content</vt:lpstr>
      <vt:lpstr>Empower The Nation</vt:lpstr>
      <vt:lpstr>Overview:</vt:lpstr>
      <vt:lpstr>Website Wireframe</vt:lpstr>
      <vt:lpstr>Logo</vt:lpstr>
      <vt:lpstr>Landing page</vt:lpstr>
      <vt:lpstr>6m Course Page</vt:lpstr>
      <vt:lpstr>6w Course page</vt:lpstr>
      <vt:lpstr>Payment page</vt:lpstr>
      <vt:lpstr>Contact page</vt:lpstr>
      <vt:lpstr>Website Design</vt:lpstr>
      <vt:lpstr>Landing page</vt:lpstr>
      <vt:lpstr>Available courses page</vt:lpstr>
      <vt:lpstr>6m courses page</vt:lpstr>
      <vt:lpstr>6w courses page</vt:lpstr>
      <vt:lpstr>Contact page</vt:lpstr>
      <vt:lpstr>Fee calculation page</vt:lpstr>
      <vt:lpstr>DEMONSTRATION</vt:lpstr>
      <vt:lpstr>Application Wireframe</vt:lpstr>
      <vt:lpstr>Logo</vt:lpstr>
      <vt:lpstr>Homepage</vt:lpstr>
      <vt:lpstr>6m course page</vt:lpstr>
      <vt:lpstr>6w course page</vt:lpstr>
      <vt:lpstr>Fee  calculation page</vt:lpstr>
      <vt:lpstr>Contact page</vt:lpstr>
      <vt:lpstr>Application Design</vt:lpstr>
      <vt:lpstr>Landing page</vt:lpstr>
      <vt:lpstr>6 months course page</vt:lpstr>
      <vt:lpstr>6 week Course page</vt:lpstr>
      <vt:lpstr>6w course example</vt:lpstr>
      <vt:lpstr>6M Course example</vt:lpstr>
      <vt:lpstr>Contact page</vt:lpstr>
      <vt:lpstr>Fee Calculation</vt:lpstr>
      <vt:lpstr>Demonstration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Khaya Nathaniel Tshabalala</dc:creator>
  <cp:lastModifiedBy>Khaya Nathaniel Tshabalala</cp:lastModifiedBy>
  <cp:revision>3</cp:revision>
  <dcterms:created xsi:type="dcterms:W3CDTF">2024-10-17T10:46:58Z</dcterms:created>
  <dcterms:modified xsi:type="dcterms:W3CDTF">2024-10-24T06:49:13Z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0x010100A8E1942F9392EA498B55B858348E281B</vt:lpwstr>
  </property>
</Properties>
</file>