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C8621-AF3C-40AD-BDB6-F8EB35341AF7}" v="66" dt="2025-04-01T12:53:18.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66" d="100"/>
          <a:sy n="66" d="100"/>
        </p:scale>
        <p:origin x="123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yan Basu" userId="b196fcedae4bbc70" providerId="LiveId" clId="{823C8621-AF3C-40AD-BDB6-F8EB35341AF7}"/>
    <pc:docChg chg="undo custSel modSld">
      <pc:chgData name="Subhayan Basu" userId="b196fcedae4bbc70" providerId="LiveId" clId="{823C8621-AF3C-40AD-BDB6-F8EB35341AF7}" dt="2025-04-01T13:06:59.106" v="7" actId="1076"/>
      <pc:docMkLst>
        <pc:docMk/>
      </pc:docMkLst>
      <pc:sldChg chg="addSp delSp modSp mod addAnim delAnim">
        <pc:chgData name="Subhayan Basu" userId="b196fcedae4bbc70" providerId="LiveId" clId="{823C8621-AF3C-40AD-BDB6-F8EB35341AF7}" dt="2025-04-01T13:06:59.106" v="7" actId="1076"/>
        <pc:sldMkLst>
          <pc:docMk/>
          <pc:sldMk cId="2694927361" sldId="256"/>
        </pc:sldMkLst>
        <pc:spChg chg="mod">
          <ac:chgData name="Subhayan Basu" userId="b196fcedae4bbc70" providerId="LiveId" clId="{823C8621-AF3C-40AD-BDB6-F8EB35341AF7}" dt="2025-04-01T13:06:34.487" v="3" actId="1076"/>
          <ac:spMkLst>
            <pc:docMk/>
            <pc:sldMk cId="2694927361" sldId="256"/>
            <ac:spMk id="2" creationId="{F2EF329F-8A2C-73F7-51C8-3A457F9BFE47}"/>
          </ac:spMkLst>
        </pc:spChg>
        <pc:spChg chg="mod">
          <ac:chgData name="Subhayan Basu" userId="b196fcedae4bbc70" providerId="LiveId" clId="{823C8621-AF3C-40AD-BDB6-F8EB35341AF7}" dt="2025-04-01T13:06:59.106" v="7" actId="1076"/>
          <ac:spMkLst>
            <pc:docMk/>
            <pc:sldMk cId="2694927361" sldId="256"/>
            <ac:spMk id="3" creationId="{5338B81C-40BB-038A-FD82-D2D47F535435}"/>
          </ac:spMkLst>
        </pc:spChg>
        <pc:spChg chg="add del mod">
          <ac:chgData name="Subhayan Basu" userId="b196fcedae4bbc70" providerId="LiveId" clId="{823C8621-AF3C-40AD-BDB6-F8EB35341AF7}" dt="2025-04-01T13:06:52.780" v="6" actId="1076"/>
          <ac:spMkLst>
            <pc:docMk/>
            <pc:sldMk cId="2694927361" sldId="256"/>
            <ac:spMk id="6" creationId="{92E7EA32-60A7-5EA4-C4E7-BE1458BCA2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5F1E8-FA03-43E4-B038-2B292736DAB3}"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F90A9-0978-46C2-919D-04C3C3D7D192}" type="slidenum">
              <a:rPr lang="en-IN" smtClean="0"/>
              <a:t>‹#›</a:t>
            </a:fld>
            <a:endParaRPr lang="en-IN"/>
          </a:p>
        </p:txBody>
      </p:sp>
    </p:spTree>
    <p:extLst>
      <p:ext uri="{BB962C8B-B14F-4D97-AF65-F5344CB8AC3E}">
        <p14:creationId xmlns:p14="http://schemas.microsoft.com/office/powerpoint/2010/main" val="158243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AF90A9-0978-46C2-919D-04C3C3D7D192}" type="slidenum">
              <a:rPr lang="en-IN" smtClean="0"/>
              <a:t>1</a:t>
            </a:fld>
            <a:endParaRPr lang="en-IN"/>
          </a:p>
        </p:txBody>
      </p:sp>
    </p:spTree>
    <p:extLst>
      <p:ext uri="{BB962C8B-B14F-4D97-AF65-F5344CB8AC3E}">
        <p14:creationId xmlns:p14="http://schemas.microsoft.com/office/powerpoint/2010/main" val="15627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6051-109A-A013-3955-AC58163B9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8E8180-7DEF-BC76-A35F-9FA31C958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B15B14-4D85-9B41-5023-A85971444B49}"/>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127207BC-1C84-55DD-D87B-5C9718AB4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07193-9032-54F8-1726-8124E341141D}"/>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65877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73E9-3D20-B8A5-B0EA-E50924373A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5A2DD-3EFE-364D-631A-F8601FBCA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A58CF-D5BB-CDAA-008F-E813F9FD0A50}"/>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1C49B2C0-E965-3535-1CE9-D7DF14EC1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38A8D-6DBE-52F8-8056-BC351527D574}"/>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97810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61E73-918F-8CD4-5444-C5C5946A36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04EB0-F8BD-E8DF-9D9C-ADCE51724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5F6EB-AF94-13D0-7461-12AE1A3F95F1}"/>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942E8CAA-EBF1-FA87-F7F9-0E4ABF017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3A9AE-BD05-6DAB-2009-5D6BC08B9A42}"/>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250640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618C-C190-27B8-5DCD-A3E495CF2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08ED4D-E171-9920-340D-D1C20377A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D3FCE-BAF1-83AA-A685-222D262FC8F7}"/>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88E67343-EB49-A5F8-4894-99B248BAD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1181E-5A76-DAFA-EEE9-030144BFBCE1}"/>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0058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32AA-2B7B-FD3B-6A5C-FEFC28680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8927B4-7842-8D60-3A29-82D94FA9D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F17D1-1DCF-BBE0-EEEA-E2C72C79894D}"/>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8FB36010-DE20-E2C0-8634-5CA3B4945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DC878-9074-8FBD-D8A1-ED65E1442833}"/>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65567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790A-FC3A-2A96-0FED-99FCE4004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B72BE7-2E94-06B3-E0C9-541423965A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7B0991-7B29-C0C0-25C5-716088356B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B753DB-9486-6D91-0CDB-05DA775B48D1}"/>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6" name="Footer Placeholder 5">
            <a:extLst>
              <a:ext uri="{FF2B5EF4-FFF2-40B4-BE49-F238E27FC236}">
                <a16:creationId xmlns:a16="http://schemas.microsoft.com/office/drawing/2014/main" id="{EA9A290D-EDA7-EC4E-6176-296D4C44C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B396C-D0D0-50EF-2BED-6EBDA143123C}"/>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67748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4FE7-0DC3-27FF-A1DD-8C8AE9638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43286-517C-7596-52E6-27AA98D96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C1FA3-99B8-F17E-2A3E-A75E510CA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9DC1B9-7527-9BCF-D6D1-42F61EBC8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2CCA6-0C93-0C72-51EE-B335DFD33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6C5DA-5D0E-1182-E032-FED86EC4F00B}"/>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8" name="Footer Placeholder 7">
            <a:extLst>
              <a:ext uri="{FF2B5EF4-FFF2-40B4-BE49-F238E27FC236}">
                <a16:creationId xmlns:a16="http://schemas.microsoft.com/office/drawing/2014/main" id="{6C6609E7-A154-4481-3BFF-D59867FA84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C6866A-1481-FC6E-9251-BA7A57FB2A6B}"/>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53292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8152-7232-113F-3A0F-EFB22D2ED9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8B43B8-CFC2-3B51-C53E-8AAAFE67D0A4}"/>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4" name="Footer Placeholder 3">
            <a:extLst>
              <a:ext uri="{FF2B5EF4-FFF2-40B4-BE49-F238E27FC236}">
                <a16:creationId xmlns:a16="http://schemas.microsoft.com/office/drawing/2014/main" id="{5A24493F-37E4-8899-3861-940E2B46E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51E0DF-49A5-B838-D542-C387404E0561}"/>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23565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71365-ED3E-53AE-CDEF-628BCC1E7108}"/>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3" name="Footer Placeholder 2">
            <a:extLst>
              <a:ext uri="{FF2B5EF4-FFF2-40B4-BE49-F238E27FC236}">
                <a16:creationId xmlns:a16="http://schemas.microsoft.com/office/drawing/2014/main" id="{57214101-92E8-F86E-F548-659002C136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3DFBD3-F2F8-102B-6A48-1CF13543C551}"/>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23743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188E-91B7-8AB8-FC02-8C830437B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6C6D51-72ED-8479-5682-950E2B97D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E9C509-0E7B-14DE-36B1-298528D8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9116A-8C65-5D5F-F452-188F377967CB}"/>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6" name="Footer Placeholder 5">
            <a:extLst>
              <a:ext uri="{FF2B5EF4-FFF2-40B4-BE49-F238E27FC236}">
                <a16:creationId xmlns:a16="http://schemas.microsoft.com/office/drawing/2014/main" id="{64E50FE3-F6E6-5107-26C4-AC4C8342D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670B4E-B455-8CFF-971C-1BD0BFE3CFD7}"/>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241753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B5F2-7E23-8AC8-1E20-C502A48F4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A32174-18B3-C704-9562-BA2E095C9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76E64-7050-3E8D-F217-8851740AC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35566-E7BC-F81B-B197-61DDEF4205B2}"/>
              </a:ext>
            </a:extLst>
          </p:cNvPr>
          <p:cNvSpPr>
            <a:spLocks noGrp="1"/>
          </p:cNvSpPr>
          <p:nvPr>
            <p:ph type="dt" sz="half" idx="10"/>
          </p:nvPr>
        </p:nvSpPr>
        <p:spPr/>
        <p:txBody>
          <a:bodyPr/>
          <a:lstStyle/>
          <a:p>
            <a:fld id="{0048A189-5E58-48CF-B692-189D5550DA61}" type="datetimeFigureOut">
              <a:rPr lang="en-IN" smtClean="0"/>
              <a:t>30-07-2025</a:t>
            </a:fld>
            <a:endParaRPr lang="en-IN"/>
          </a:p>
        </p:txBody>
      </p:sp>
      <p:sp>
        <p:nvSpPr>
          <p:cNvPr id="6" name="Footer Placeholder 5">
            <a:extLst>
              <a:ext uri="{FF2B5EF4-FFF2-40B4-BE49-F238E27FC236}">
                <a16:creationId xmlns:a16="http://schemas.microsoft.com/office/drawing/2014/main" id="{2AC65FCB-C5E6-65A2-A596-8FF6FD925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74C6DD-3231-01F0-14A6-ABD62B377714}"/>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90539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8B80E-F75C-5554-3103-854DFCE4E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B1CDF3-73E3-379F-6FAB-8BD2006E6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102B8-77EF-BE5D-8A3D-B8CBE38CF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8A189-5E58-48CF-B692-189D5550DA61}" type="datetimeFigureOut">
              <a:rPr lang="en-IN" smtClean="0"/>
              <a:t>30-07-2025</a:t>
            </a:fld>
            <a:endParaRPr lang="en-IN"/>
          </a:p>
        </p:txBody>
      </p:sp>
      <p:sp>
        <p:nvSpPr>
          <p:cNvPr id="5" name="Footer Placeholder 4">
            <a:extLst>
              <a:ext uri="{FF2B5EF4-FFF2-40B4-BE49-F238E27FC236}">
                <a16:creationId xmlns:a16="http://schemas.microsoft.com/office/drawing/2014/main" id="{CF489EBE-23A8-2CBA-099A-6EB877409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E2327A-D15E-9325-49A2-948D90FD5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42349-9A56-4670-9FA4-E6990623A328}" type="slidenum">
              <a:rPr lang="en-IN" smtClean="0"/>
              <a:t>‹#›</a:t>
            </a:fld>
            <a:endParaRPr lang="en-IN"/>
          </a:p>
        </p:txBody>
      </p:sp>
    </p:spTree>
    <p:extLst>
      <p:ext uri="{BB962C8B-B14F-4D97-AF65-F5344CB8AC3E}">
        <p14:creationId xmlns:p14="http://schemas.microsoft.com/office/powerpoint/2010/main" val="3267311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15000" b="-15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2E7EA32-60A7-5EA4-C4E7-BE1458BCA26B}"/>
              </a:ext>
            </a:extLst>
          </p:cNvPr>
          <p:cNvSpPr/>
          <p:nvPr/>
        </p:nvSpPr>
        <p:spPr>
          <a:xfrm>
            <a:off x="2199190" y="1041722"/>
            <a:ext cx="7986531" cy="3473651"/>
          </a:xfrm>
          <a:prstGeom prst="roundRect">
            <a:avLst>
              <a:gd name="adj" fmla="val 13335"/>
            </a:avLst>
          </a:prstGeom>
          <a:solidFill>
            <a:schemeClr val="accent3">
              <a:lumMod val="60000"/>
              <a:lumOff val="4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IN" dirty="0">
              <a:effectLst>
                <a:outerShdw blurRad="50800" dist="38100" dir="2700000" algn="tl" rotWithShape="0">
                  <a:prstClr val="black">
                    <a:alpha val="40000"/>
                  </a:prstClr>
                </a:outerShdw>
              </a:effectLst>
            </a:endParaRPr>
          </a:p>
        </p:txBody>
      </p:sp>
      <p:sp>
        <p:nvSpPr>
          <p:cNvPr id="4" name="Rectangle: Rounded Corners 3">
            <a:extLst>
              <a:ext uri="{FF2B5EF4-FFF2-40B4-BE49-F238E27FC236}">
                <a16:creationId xmlns:a16="http://schemas.microsoft.com/office/drawing/2014/main" id="{C6739DD1-6E27-A9F7-8AE5-14FBD15FCDEE}"/>
              </a:ext>
            </a:extLst>
          </p:cNvPr>
          <p:cNvSpPr/>
          <p:nvPr/>
        </p:nvSpPr>
        <p:spPr>
          <a:xfrm>
            <a:off x="3738622" y="3429000"/>
            <a:ext cx="4942389" cy="825553"/>
          </a:xfrm>
          <a:prstGeom prst="roundRect">
            <a:avLst>
              <a:gd name="adj" fmla="val 38784"/>
            </a:avLst>
          </a:pr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2EF329F-8A2C-73F7-51C8-3A457F9BFE47}"/>
              </a:ext>
            </a:extLst>
          </p:cNvPr>
          <p:cNvSpPr>
            <a:spLocks noGrp="1"/>
          </p:cNvSpPr>
          <p:nvPr>
            <p:ph type="ctrTitle"/>
          </p:nvPr>
        </p:nvSpPr>
        <p:spPr>
          <a:xfrm>
            <a:off x="1836429" y="866763"/>
            <a:ext cx="8680475" cy="2387600"/>
          </a:xfrm>
        </p:spPr>
        <p:txBody>
          <a:bodyPr>
            <a:noAutofit/>
          </a:bodyPr>
          <a:lstStyle/>
          <a:p>
            <a:r>
              <a:rPr lang="en-IN" sz="6600" b="1" dirty="0">
                <a:ln>
                  <a:solidFill>
                    <a:sysClr val="windowText" lastClr="000000"/>
                  </a:solidFill>
                </a:ln>
                <a:solidFill>
                  <a:schemeClr val="bg2"/>
                </a:solidFill>
                <a:effectLst>
                  <a:outerShdw blurRad="50800" dist="38100" dir="2700000" algn="tl" rotWithShape="0">
                    <a:prstClr val="black">
                      <a:alpha val="40000"/>
                    </a:prstClr>
                  </a:outerShdw>
                </a:effectLst>
                <a:latin typeface="Bell MT" panose="02020503060305020303" pitchFamily="18" charset="0"/>
                <a:cs typeface="Times New Roman" panose="02020603050405020304" pitchFamily="18" charset="0"/>
              </a:rPr>
              <a:t>Maximizing Revenue for Drivers</a:t>
            </a:r>
          </a:p>
        </p:txBody>
      </p:sp>
      <p:sp>
        <p:nvSpPr>
          <p:cNvPr id="3" name="Subtitle 2">
            <a:extLst>
              <a:ext uri="{FF2B5EF4-FFF2-40B4-BE49-F238E27FC236}">
                <a16:creationId xmlns:a16="http://schemas.microsoft.com/office/drawing/2014/main" id="{5338B81C-40BB-038A-FD82-D2D47F535435}"/>
              </a:ext>
            </a:extLst>
          </p:cNvPr>
          <p:cNvSpPr>
            <a:spLocks noGrp="1"/>
          </p:cNvSpPr>
          <p:nvPr>
            <p:ph type="subTitle" idx="1"/>
          </p:nvPr>
        </p:nvSpPr>
        <p:spPr>
          <a:xfrm>
            <a:off x="3507129" y="3540835"/>
            <a:ext cx="5370652" cy="974859"/>
          </a:xfrm>
        </p:spPr>
        <p:txBody>
          <a:bodyPr>
            <a:normAutofit fontScale="92500"/>
          </a:bodyPr>
          <a:lstStyle/>
          <a:p>
            <a:r>
              <a:rPr lang="en-IN" sz="4800" b="1" dirty="0">
                <a:ln>
                  <a:solidFill>
                    <a:sysClr val="windowText" lastClr="000000"/>
                  </a:solidFill>
                </a:ln>
                <a:solidFill>
                  <a:schemeClr val="bg2"/>
                </a:solidFill>
                <a:effectLst>
                  <a:outerShdw blurRad="50800" dist="38100" dir="2700000" algn="tl" rotWithShape="0">
                    <a:prstClr val="black">
                      <a:alpha val="40000"/>
                    </a:prstClr>
                  </a:outerShdw>
                </a:effectLst>
                <a:latin typeface="Aptos Display" panose="020B0004020202020204" pitchFamily="34" charset="0"/>
              </a:rPr>
              <a:t>Using Payment Type</a:t>
            </a:r>
          </a:p>
          <a:p>
            <a:endParaRPr lang="en-IN" dirty="0"/>
          </a:p>
        </p:txBody>
      </p:sp>
    </p:spTree>
    <p:extLst>
      <p:ext uri="{BB962C8B-B14F-4D97-AF65-F5344CB8AC3E}">
        <p14:creationId xmlns:p14="http://schemas.microsoft.com/office/powerpoint/2010/main" val="26949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3">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3798-BDE5-1007-EE1A-03E97B2A767D}"/>
              </a:ext>
            </a:extLst>
          </p:cNvPr>
          <p:cNvSpPr>
            <a:spLocks noGrp="1"/>
          </p:cNvSpPr>
          <p:nvPr>
            <p:ph type="title"/>
          </p:nvPr>
        </p:nvSpPr>
        <p:spPr/>
        <p:txBody>
          <a:bodyPr/>
          <a:lstStyle/>
          <a:p>
            <a:r>
              <a:rPr lang="en-IN" b="1" dirty="0">
                <a:latin typeface="Aptos Display" panose="020B0004020202020204" pitchFamily="34" charset="0"/>
              </a:rPr>
              <a:t>Hypothesis Testing</a:t>
            </a:r>
          </a:p>
        </p:txBody>
      </p:sp>
      <p:sp>
        <p:nvSpPr>
          <p:cNvPr id="3" name="Content Placeholder 2">
            <a:extLst>
              <a:ext uri="{FF2B5EF4-FFF2-40B4-BE49-F238E27FC236}">
                <a16:creationId xmlns:a16="http://schemas.microsoft.com/office/drawing/2014/main" id="{F178B1B4-B8CD-D68F-86E5-3BAA2AC2D2C0}"/>
              </a:ext>
            </a:extLst>
          </p:cNvPr>
          <p:cNvSpPr>
            <a:spLocks noGrp="1"/>
          </p:cNvSpPr>
          <p:nvPr>
            <p:ph idx="1"/>
          </p:nvPr>
        </p:nvSpPr>
        <p:spPr/>
        <p:txBody>
          <a:bodyPr>
            <a:normAutofit/>
          </a:bodyPr>
          <a:lstStyle/>
          <a:p>
            <a:pPr algn="just">
              <a:buNone/>
            </a:pPr>
            <a:r>
              <a:rPr lang="en-US" sz="2400" dirty="0"/>
              <a:t>We conducted hypothesis testing to determine whether payment methods influence average fare rates.</a:t>
            </a:r>
          </a:p>
          <a:p>
            <a:pPr algn="just">
              <a:buFont typeface="Arial" panose="020B0604020202020204" pitchFamily="34" charset="0"/>
              <a:buChar char="•"/>
            </a:pPr>
            <a:r>
              <a:rPr lang="en-US" sz="2400" b="1" dirty="0"/>
              <a:t>Null Hypothesis:</a:t>
            </a:r>
            <a:r>
              <a:rPr lang="en-US" sz="2400" dirty="0"/>
              <a:t> There is no difference in the average fare between customers who use credit cards and those who use cash.</a:t>
            </a:r>
          </a:p>
          <a:p>
            <a:pPr algn="just">
              <a:buFont typeface="Arial" panose="020B0604020202020204" pitchFamily="34" charset="0"/>
              <a:buChar char="•"/>
            </a:pPr>
            <a:r>
              <a:rPr lang="en-US" sz="2400" b="1" dirty="0"/>
              <a:t>Alternative Hypothesis:</a:t>
            </a:r>
            <a:r>
              <a:rPr lang="en-US" sz="2400" dirty="0"/>
              <a:t> There is a significant difference in the average fare between these two payment methods.</a:t>
            </a:r>
          </a:p>
          <a:p>
            <a:pPr marL="0" indent="0" algn="just">
              <a:buNone/>
            </a:pPr>
            <a:endParaRPr lang="en-US" sz="2400" dirty="0"/>
          </a:p>
          <a:p>
            <a:pPr algn="just">
              <a:buNone/>
            </a:pPr>
            <a:r>
              <a:rPr lang="en-US" sz="2400" dirty="0"/>
              <a:t>  Our analysis yielded a </a:t>
            </a:r>
            <a:r>
              <a:rPr lang="en-US" sz="2400" b="1" dirty="0"/>
              <a:t>T-statistic of 255.5</a:t>
            </a:r>
            <a:r>
              <a:rPr lang="en-US" sz="2400" dirty="0"/>
              <a:t> and a </a:t>
            </a:r>
            <a:r>
              <a:rPr lang="en-US" sz="2400" b="1" dirty="0"/>
              <a:t>P-value of less than 0.05</a:t>
            </a:r>
            <a:r>
              <a:rPr lang="en-US" sz="2400" dirty="0"/>
              <a:t>, leading us to </a:t>
            </a:r>
            <a:r>
              <a:rPr lang="en-US" sz="2400" b="1" dirty="0"/>
              <a:t>reject the null hypothesis</a:t>
            </a:r>
            <a:r>
              <a:rPr lang="en-US" sz="2400" dirty="0"/>
              <a:t>. This confirms that payment method does have a statistically significant impact on the average fare.</a:t>
            </a:r>
          </a:p>
          <a:p>
            <a:pPr marL="0" indent="0">
              <a:buNone/>
            </a:pPr>
            <a:endParaRPr lang="en-IN" dirty="0"/>
          </a:p>
        </p:txBody>
      </p:sp>
      <p:cxnSp>
        <p:nvCxnSpPr>
          <p:cNvPr id="4" name="Straight Connector 3">
            <a:extLst>
              <a:ext uri="{FF2B5EF4-FFF2-40B4-BE49-F238E27FC236}">
                <a16:creationId xmlns:a16="http://schemas.microsoft.com/office/drawing/2014/main" id="{E6E93086-ED22-CC5D-11DC-952457C854EF}"/>
              </a:ext>
            </a:extLst>
          </p:cNvPr>
          <p:cNvCxnSpPr>
            <a:cxnSpLocks/>
          </p:cNvCxnSpPr>
          <p:nvPr/>
        </p:nvCxnSpPr>
        <p:spPr>
          <a:xfrm>
            <a:off x="978010" y="1319917"/>
            <a:ext cx="43694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149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3AB2-9466-4326-10B9-9319F7BBBD8B}"/>
              </a:ext>
            </a:extLst>
          </p:cNvPr>
          <p:cNvSpPr>
            <a:spLocks noGrp="1"/>
          </p:cNvSpPr>
          <p:nvPr>
            <p:ph type="title"/>
          </p:nvPr>
        </p:nvSpPr>
        <p:spPr/>
        <p:txBody>
          <a:bodyPr/>
          <a:lstStyle/>
          <a:p>
            <a:r>
              <a:rPr lang="en-US" b="1" dirty="0">
                <a:latin typeface="Aptos Display" panose="020B0004020202020204" pitchFamily="34" charset="0"/>
              </a:rPr>
              <a:t>Recommendations</a:t>
            </a:r>
            <a:endParaRPr lang="en-IN" b="1"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0480EFC6-34A7-348A-21AD-7CBE9C12D91B}"/>
              </a:ext>
            </a:extLst>
          </p:cNvPr>
          <p:cNvSpPr>
            <a:spLocks noGrp="1"/>
          </p:cNvSpPr>
          <p:nvPr>
            <p:ph idx="1"/>
          </p:nvPr>
        </p:nvSpPr>
        <p:spPr/>
        <p:txBody>
          <a:bodyPr>
            <a:normAutofit fontScale="85000" lnSpcReduction="20000"/>
          </a:bodyPr>
          <a:lstStyle/>
          <a:p>
            <a:pPr>
              <a:buNone/>
            </a:pPr>
            <a:r>
              <a:rPr lang="en-US" dirty="0"/>
              <a:t>To enhance revenue generation for taxi drivers and improve overall customer convenience, we propose the following targeted strategies:</a:t>
            </a:r>
          </a:p>
          <a:p>
            <a:pPr>
              <a:buFont typeface="+mj-lt"/>
              <a:buAutoNum type="arabicPeriod"/>
            </a:pPr>
            <a:r>
              <a:rPr lang="en-US" b="1" dirty="0"/>
              <a:t>Incentivize Credit Card Payments</a:t>
            </a:r>
            <a:r>
              <a:rPr lang="en-US" dirty="0"/>
              <a:t> – Offer exclusive discounts or promotions for customers who opt for credit card transactions, encouraging greater adoption of this payment method.</a:t>
            </a:r>
          </a:p>
          <a:p>
            <a:pPr>
              <a:buFont typeface="+mj-lt"/>
              <a:buAutoNum type="arabicPeriod"/>
            </a:pPr>
            <a:r>
              <a:rPr lang="en-US" b="1" dirty="0"/>
              <a:t>Enhance Payment Convenience &amp; Security</a:t>
            </a:r>
            <a:r>
              <a:rPr lang="en-US" dirty="0"/>
              <a:t> – Streamline the credit card payment process by ensuring seamless and secure transactions, reinforcing trust and reliability among riders.</a:t>
            </a:r>
          </a:p>
          <a:p>
            <a:pPr>
              <a:buFont typeface="+mj-lt"/>
              <a:buAutoNum type="arabicPeriod"/>
            </a:pPr>
            <a:r>
              <a:rPr lang="en-US" b="1" dirty="0"/>
              <a:t>Educate &amp; Promote Benefits</a:t>
            </a:r>
            <a:r>
              <a:rPr lang="en-US" dirty="0"/>
              <a:t> – Actively communicate the advantages of credit card payments to customers, emphasizing ease of use, rewards, and enhanced payment flexibility.</a:t>
            </a:r>
          </a:p>
          <a:p>
            <a:pPr marL="0" indent="0">
              <a:buNone/>
            </a:pPr>
            <a:r>
              <a:rPr lang="en-US" dirty="0"/>
              <a:t>Implementing these recommendations can lead to increased customer satisfaction, improved financial transparency, and maximized earnings for taxi drivers.</a:t>
            </a:r>
          </a:p>
          <a:p>
            <a:pPr marL="0" indent="0">
              <a:buNone/>
            </a:pPr>
            <a:endParaRPr lang="en-IN" dirty="0"/>
          </a:p>
        </p:txBody>
      </p:sp>
      <p:cxnSp>
        <p:nvCxnSpPr>
          <p:cNvPr id="4" name="Straight Connector 3">
            <a:extLst>
              <a:ext uri="{FF2B5EF4-FFF2-40B4-BE49-F238E27FC236}">
                <a16:creationId xmlns:a16="http://schemas.microsoft.com/office/drawing/2014/main" id="{ECF91E2A-3113-442C-DC4B-1486C375747E}"/>
              </a:ext>
            </a:extLst>
          </p:cNvPr>
          <p:cNvCxnSpPr>
            <a:cxnSpLocks/>
          </p:cNvCxnSpPr>
          <p:nvPr/>
        </p:nvCxnSpPr>
        <p:spPr>
          <a:xfrm>
            <a:off x="962108" y="1296063"/>
            <a:ext cx="447799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3116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3">
                                            <p:txEl>
                                              <p:pRg st="4" end="4"/>
                                            </p:txEl>
                                          </p:spTgt>
                                        </p:tgtEl>
                                      </p:cBhvr>
                                    </p:animEffect>
                                    <p:set>
                                      <p:cBhvr>
                                        <p:cTn id="2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805E7-DBA0-0A06-B74E-99B545F7ECD1}"/>
              </a:ext>
            </a:extLst>
          </p:cNvPr>
          <p:cNvSpPr>
            <a:spLocks noGrp="1"/>
          </p:cNvSpPr>
          <p:nvPr>
            <p:ph type="title"/>
          </p:nvPr>
        </p:nvSpPr>
        <p:spPr>
          <a:xfrm>
            <a:off x="838200" y="2766218"/>
            <a:ext cx="10515600" cy="1325563"/>
          </a:xfrm>
        </p:spPr>
        <p:txBody>
          <a:bodyPr>
            <a:normAutofit/>
          </a:bodyPr>
          <a:lstStyle/>
          <a:p>
            <a:pPr algn="ctr"/>
            <a:r>
              <a:rPr lang="en-US" sz="8800" b="1" dirty="0">
                <a:latin typeface="Aptos Display" panose="020B0004020202020204" pitchFamily="34" charset="0"/>
              </a:rPr>
              <a:t>Thank You!</a:t>
            </a:r>
            <a:endParaRPr lang="en-IN" sz="8800" b="1" dirty="0">
              <a:latin typeface="Aptos Display" panose="020B0004020202020204" pitchFamily="34" charset="0"/>
            </a:endParaRPr>
          </a:p>
        </p:txBody>
      </p:sp>
    </p:spTree>
    <p:extLst>
      <p:ext uri="{BB962C8B-B14F-4D97-AF65-F5344CB8AC3E}">
        <p14:creationId xmlns:p14="http://schemas.microsoft.com/office/powerpoint/2010/main" val="7870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BC00-ACEB-B482-1C1E-53A8553043B6}"/>
              </a:ext>
            </a:extLst>
          </p:cNvPr>
          <p:cNvSpPr>
            <a:spLocks noGrp="1"/>
          </p:cNvSpPr>
          <p:nvPr>
            <p:ph type="title"/>
          </p:nvPr>
        </p:nvSpPr>
        <p:spPr>
          <a:xfrm>
            <a:off x="4789995" y="500062"/>
            <a:ext cx="2612010" cy="1325563"/>
          </a:xfrm>
        </p:spPr>
        <p:txBody>
          <a:bodyPr>
            <a:normAutofit/>
          </a:bodyPr>
          <a:lstStyle/>
          <a:p>
            <a:r>
              <a:rPr lang="en-IN" sz="4800" b="1" dirty="0">
                <a:latin typeface="Aptos Display" panose="020B0004020202020204" pitchFamily="34" charset="0"/>
              </a:rPr>
              <a:t>AGENDA</a:t>
            </a:r>
          </a:p>
        </p:txBody>
      </p:sp>
      <p:cxnSp>
        <p:nvCxnSpPr>
          <p:cNvPr id="9" name="Straight Connector 8">
            <a:extLst>
              <a:ext uri="{FF2B5EF4-FFF2-40B4-BE49-F238E27FC236}">
                <a16:creationId xmlns:a16="http://schemas.microsoft.com/office/drawing/2014/main" id="{7743B393-1ADD-372A-AA5F-7D63E74DA756}"/>
              </a:ext>
            </a:extLst>
          </p:cNvPr>
          <p:cNvCxnSpPr/>
          <p:nvPr/>
        </p:nvCxnSpPr>
        <p:spPr>
          <a:xfrm>
            <a:off x="4866198" y="1431235"/>
            <a:ext cx="1852654"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 name="Table 3">
            <a:extLst>
              <a:ext uri="{FF2B5EF4-FFF2-40B4-BE49-F238E27FC236}">
                <a16:creationId xmlns:a16="http://schemas.microsoft.com/office/drawing/2014/main" id="{37D6D9E5-FE23-F914-7F98-816C31726660}"/>
              </a:ext>
            </a:extLst>
          </p:cNvPr>
          <p:cNvGraphicFramePr>
            <a:graphicFrameLocks noGrp="1"/>
          </p:cNvGraphicFramePr>
          <p:nvPr>
            <p:extLst>
              <p:ext uri="{D42A27DB-BD31-4B8C-83A1-F6EECF244321}">
                <p14:modId xmlns:p14="http://schemas.microsoft.com/office/powerpoint/2010/main" val="335698028"/>
              </p:ext>
            </p:extLst>
          </p:nvPr>
        </p:nvGraphicFramePr>
        <p:xfrm>
          <a:off x="1342662" y="2141315"/>
          <a:ext cx="9734310" cy="3773344"/>
        </p:xfrm>
        <a:graphic>
          <a:graphicData uri="http://schemas.openxmlformats.org/drawingml/2006/table">
            <a:tbl>
              <a:tblPr firstRow="1" bandRow="1">
                <a:tableStyleId>{5C22544A-7EE6-4342-B048-85BDC9FD1C3A}</a:tableStyleId>
              </a:tblPr>
              <a:tblGrid>
                <a:gridCol w="4867155">
                  <a:extLst>
                    <a:ext uri="{9D8B030D-6E8A-4147-A177-3AD203B41FA5}">
                      <a16:colId xmlns:a16="http://schemas.microsoft.com/office/drawing/2014/main" val="526596306"/>
                    </a:ext>
                  </a:extLst>
                </a:gridCol>
                <a:gridCol w="4867155">
                  <a:extLst>
                    <a:ext uri="{9D8B030D-6E8A-4147-A177-3AD203B41FA5}">
                      <a16:colId xmlns:a16="http://schemas.microsoft.com/office/drawing/2014/main" val="267153064"/>
                    </a:ext>
                  </a:extLst>
                </a:gridCol>
              </a:tblGrid>
              <a:tr h="94333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dirty="0">
                          <a:solidFill>
                            <a:schemeClr val="tx1"/>
                          </a:solidFill>
                        </a:rPr>
                        <a:t>Problem Statement</a:t>
                      </a:r>
                    </a:p>
                    <a:p>
                      <a:pPr marL="285750" indent="-285750">
                        <a:buFont typeface="Arial" panose="020B0604020202020204" pitchFamily="34" charset="0"/>
                        <a:buChar char="•"/>
                      </a:pP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85750" indent="-285750">
                        <a:buFont typeface="Arial" panose="020B0604020202020204" pitchFamily="34" charset="0"/>
                        <a:buChar char="•"/>
                      </a:pPr>
                      <a:r>
                        <a:rPr lang="en-IN" b="1" dirty="0">
                          <a:solidFill>
                            <a:schemeClr val="tx1"/>
                          </a:solidFill>
                        </a:rPr>
                        <a:t>Analysis and Findings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77368830"/>
                  </a:ext>
                </a:extLst>
              </a:tr>
              <a:tr h="943336">
                <a:tc>
                  <a:txBody>
                    <a:bodyPr/>
                    <a:lstStyle/>
                    <a:p>
                      <a:pPr marL="285750" indent="-285750">
                        <a:buFont typeface="Arial" panose="020B0604020202020204" pitchFamily="34" charset="0"/>
                        <a:buChar char="•"/>
                      </a:pPr>
                      <a:r>
                        <a:rPr lang="en-IN" b="1" dirty="0"/>
                        <a:t>Research 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85750" indent="-285750">
                        <a:buFont typeface="Arial" panose="020B0604020202020204" pitchFamily="34" charset="0"/>
                        <a:buChar char="•"/>
                      </a:pPr>
                      <a:r>
                        <a:rPr lang="en-IN" b="1" dirty="0"/>
                        <a:t>Hypothesis Testing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85117892"/>
                  </a:ext>
                </a:extLst>
              </a:tr>
              <a:tr h="94333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Data overview</a:t>
                      </a:r>
                    </a:p>
                    <a:p>
                      <a:pPr marL="285750" indent="-285750">
                        <a:buFont typeface="Arial" panose="020B0604020202020204" pitchFamily="34" charset="0"/>
                        <a:buChar char="•"/>
                      </a:pP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85750" indent="-285750">
                        <a:buFont typeface="Arial" panose="020B0604020202020204" pitchFamily="34" charset="0"/>
                        <a:buChar char="•"/>
                      </a:pPr>
                      <a:r>
                        <a:rPr lang="en-IN" b="1" dirty="0"/>
                        <a:t>Recommendations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50517967"/>
                  </a:ext>
                </a:extLst>
              </a:tr>
              <a:tr h="94333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Methodology</a:t>
                      </a:r>
                    </a:p>
                    <a:p>
                      <a:pPr marL="285750" indent="-285750">
                        <a:buFont typeface="Arial" panose="020B0604020202020204" pitchFamily="34" charset="0"/>
                        <a:buChar char="•"/>
                      </a:pP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85750" indent="-285750">
                        <a:buFont typeface="Arial" panose="020B0604020202020204" pitchFamily="34" charset="0"/>
                        <a:buChar char="•"/>
                      </a:pP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96124642"/>
                  </a:ext>
                </a:extLst>
              </a:tr>
            </a:tbl>
          </a:graphicData>
        </a:graphic>
      </p:graphicFrame>
    </p:spTree>
    <p:extLst>
      <p:ext uri="{BB962C8B-B14F-4D97-AF65-F5344CB8AC3E}">
        <p14:creationId xmlns:p14="http://schemas.microsoft.com/office/powerpoint/2010/main" val="20008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9"/>
                                        </p:tgtEl>
                                      </p:cBhvr>
                                    </p:animEffect>
                                    <p:anim calcmode="lin" valueType="num">
                                      <p:cBhvr>
                                        <p:cTn id="11" dur="1000"/>
                                        <p:tgtEl>
                                          <p:spTgt spid="9"/>
                                        </p:tgtEl>
                                        <p:attrNameLst>
                                          <p:attrName>ppt_x</p:attrName>
                                        </p:attrNameLst>
                                      </p:cBhvr>
                                      <p:tavLst>
                                        <p:tav tm="0">
                                          <p:val>
                                            <p:strVal val="ppt_x"/>
                                          </p:val>
                                        </p:tav>
                                        <p:tav tm="100000">
                                          <p:val>
                                            <p:strVal val="ppt_x"/>
                                          </p:val>
                                        </p:tav>
                                      </p:tavLst>
                                    </p:anim>
                                    <p:anim calcmode="lin" valueType="num">
                                      <p:cBhvr>
                                        <p:cTn id="12" dur="1000"/>
                                        <p:tgtEl>
                                          <p:spTgt spid="9"/>
                                        </p:tgtEl>
                                        <p:attrNameLst>
                                          <p:attrName>ppt_y</p:attrName>
                                        </p:attrNameLst>
                                      </p:cBhvr>
                                      <p:tavLst>
                                        <p:tav tm="0">
                                          <p:val>
                                            <p:strVal val="ppt_y"/>
                                          </p:val>
                                        </p:tav>
                                        <p:tav tm="100000">
                                          <p:val>
                                            <p:strVal val="ppt_y+.1"/>
                                          </p:val>
                                        </p:tav>
                                      </p:tavLst>
                                    </p:anim>
                                    <p:set>
                                      <p:cBhvr>
                                        <p:cTn id="13"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1A9AC8F9-1F5D-BB7D-A579-49D183B25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481B7-CC87-5220-ECBE-69BF3827F570}"/>
              </a:ext>
            </a:extLst>
          </p:cNvPr>
          <p:cNvSpPr>
            <a:spLocks noGrp="1"/>
          </p:cNvSpPr>
          <p:nvPr>
            <p:ph type="title"/>
          </p:nvPr>
        </p:nvSpPr>
        <p:spPr>
          <a:xfrm>
            <a:off x="508262" y="515070"/>
            <a:ext cx="8331331" cy="1325563"/>
          </a:xfrm>
        </p:spPr>
        <p:txBody>
          <a:bodyPr>
            <a:normAutofit/>
          </a:bodyPr>
          <a:lstStyle/>
          <a:p>
            <a:r>
              <a:rPr lang="en-IN" sz="4800" b="1" dirty="0">
                <a:latin typeface="Aptos Display" panose="020B0004020202020204" pitchFamily="34" charset="0"/>
              </a:rPr>
              <a:t>Problem Statement</a:t>
            </a:r>
          </a:p>
        </p:txBody>
      </p:sp>
      <p:sp>
        <p:nvSpPr>
          <p:cNvPr id="3" name="Content Placeholder 2">
            <a:extLst>
              <a:ext uri="{FF2B5EF4-FFF2-40B4-BE49-F238E27FC236}">
                <a16:creationId xmlns:a16="http://schemas.microsoft.com/office/drawing/2014/main" id="{C1BF38F5-6B41-2C87-BCB4-C0C537EBD579}"/>
              </a:ext>
            </a:extLst>
          </p:cNvPr>
          <p:cNvSpPr>
            <a:spLocks noGrp="1"/>
          </p:cNvSpPr>
          <p:nvPr>
            <p:ph idx="1"/>
          </p:nvPr>
        </p:nvSpPr>
        <p:spPr>
          <a:xfrm>
            <a:off x="508262" y="1844479"/>
            <a:ext cx="7042608" cy="4351338"/>
          </a:xfrm>
        </p:spPr>
        <p:txBody>
          <a:bodyPr>
            <a:normAutofit fontScale="92500" lnSpcReduction="20000"/>
          </a:bodyPr>
          <a:lstStyle/>
          <a:p>
            <a:pPr marL="0" indent="0" algn="just">
              <a:buNone/>
            </a:pPr>
            <a:r>
              <a:rPr lang="en-US" sz="3200" dirty="0"/>
              <a:t>In the fast-paced taxi booking sector, making the most of revenue is essential for long-term success and driver happiness. </a:t>
            </a:r>
          </a:p>
          <a:p>
            <a:pPr marL="0" indent="0" algn="just">
              <a:buNone/>
            </a:pPr>
            <a:endParaRPr lang="en-US" sz="3200" dirty="0"/>
          </a:p>
          <a:p>
            <a:pPr marL="0" indent="0" algn="just">
              <a:buNone/>
            </a:pPr>
            <a:r>
              <a:rPr lang="en-US" sz="3200" dirty="0"/>
              <a:t>Our goal is to use data-driven insights to maximize revenue streams for taxi drivers in order to meet this need. Our research aims to determine whether payment methods have an impact on fare pricing by focusing on the relationship between payment type and fare amount.</a:t>
            </a:r>
            <a:endParaRPr lang="en-IN" sz="3200" dirty="0"/>
          </a:p>
        </p:txBody>
      </p:sp>
      <p:pic>
        <p:nvPicPr>
          <p:cNvPr id="5" name="Picture 4">
            <a:extLst>
              <a:ext uri="{FF2B5EF4-FFF2-40B4-BE49-F238E27FC236}">
                <a16:creationId xmlns:a16="http://schemas.microsoft.com/office/drawing/2014/main" id="{B32141AE-DA0B-7913-2D9E-C5A9F5DF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651" y="1844479"/>
            <a:ext cx="4355184" cy="4355184"/>
          </a:xfrm>
          <a:prstGeom prst="rect">
            <a:avLst/>
          </a:prstGeom>
        </p:spPr>
      </p:pic>
      <p:cxnSp>
        <p:nvCxnSpPr>
          <p:cNvPr id="6" name="Straight Connector 5">
            <a:extLst>
              <a:ext uri="{FF2B5EF4-FFF2-40B4-BE49-F238E27FC236}">
                <a16:creationId xmlns:a16="http://schemas.microsoft.com/office/drawing/2014/main" id="{FCB57543-8255-61DD-AEC0-CC692A235815}"/>
              </a:ext>
            </a:extLst>
          </p:cNvPr>
          <p:cNvCxnSpPr>
            <a:cxnSpLocks/>
          </p:cNvCxnSpPr>
          <p:nvPr/>
        </p:nvCxnSpPr>
        <p:spPr>
          <a:xfrm>
            <a:off x="508262" y="1423284"/>
            <a:ext cx="439707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2519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6"/>
                                        </p:tgtEl>
                                      </p:cBhvr>
                                    </p:animEffect>
                                    <p:anim calcmode="lin" valueType="num">
                                      <p:cBhvr>
                                        <p:cTn id="14" dur="1000"/>
                                        <p:tgtEl>
                                          <p:spTgt spid="6"/>
                                        </p:tgtEl>
                                        <p:attrNameLst>
                                          <p:attrName>ppt_x</p:attrName>
                                        </p:attrNameLst>
                                      </p:cBhvr>
                                      <p:tavLst>
                                        <p:tav tm="0">
                                          <p:val>
                                            <p:strVal val="ppt_x"/>
                                          </p:val>
                                        </p:tav>
                                        <p:tav tm="100000">
                                          <p:val>
                                            <p:strVal val="ppt_x"/>
                                          </p:val>
                                        </p:tav>
                                      </p:tavLst>
                                    </p:anim>
                                    <p:anim calcmode="lin" valueType="num">
                                      <p:cBhvr>
                                        <p:cTn id="15" dur="1000"/>
                                        <p:tgtEl>
                                          <p:spTgt spid="6"/>
                                        </p:tgtEl>
                                        <p:attrNameLst>
                                          <p:attrName>ppt_y</p:attrName>
                                        </p:attrNameLst>
                                      </p:cBhvr>
                                      <p:tavLst>
                                        <p:tav tm="0">
                                          <p:val>
                                            <p:strVal val="ppt_y"/>
                                          </p:val>
                                        </p:tav>
                                        <p:tav tm="100000">
                                          <p:val>
                                            <p:strVal val="ppt_y+.1"/>
                                          </p:val>
                                        </p:tav>
                                      </p:tavLst>
                                    </p:anim>
                                    <p:set>
                                      <p:cBhvr>
                                        <p:cTn id="16" dur="1" fill="hold">
                                          <p:stCondLst>
                                            <p:cond delay="9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B32E-245E-68CD-162E-1195272163C1}"/>
              </a:ext>
            </a:extLst>
          </p:cNvPr>
          <p:cNvSpPr>
            <a:spLocks noGrp="1"/>
          </p:cNvSpPr>
          <p:nvPr>
            <p:ph type="title"/>
          </p:nvPr>
        </p:nvSpPr>
        <p:spPr>
          <a:xfrm>
            <a:off x="838200" y="1128696"/>
            <a:ext cx="10515600" cy="1325563"/>
          </a:xfrm>
        </p:spPr>
        <p:txBody>
          <a:bodyPr>
            <a:normAutofit/>
          </a:bodyPr>
          <a:lstStyle/>
          <a:p>
            <a:pPr algn="ctr"/>
            <a:r>
              <a:rPr lang="en-IN" sz="6600" b="1" dirty="0">
                <a:latin typeface="Aptos Display" panose="020B0004020202020204" pitchFamily="34" charset="0"/>
              </a:rPr>
              <a:t>Research Question</a:t>
            </a:r>
          </a:p>
        </p:txBody>
      </p:sp>
      <p:sp>
        <p:nvSpPr>
          <p:cNvPr id="3" name="Content Placeholder 2">
            <a:extLst>
              <a:ext uri="{FF2B5EF4-FFF2-40B4-BE49-F238E27FC236}">
                <a16:creationId xmlns:a16="http://schemas.microsoft.com/office/drawing/2014/main" id="{321E5846-F73A-5362-F50E-C6C0A03EB041}"/>
              </a:ext>
            </a:extLst>
          </p:cNvPr>
          <p:cNvSpPr>
            <a:spLocks noGrp="1"/>
          </p:cNvSpPr>
          <p:nvPr>
            <p:ph idx="1"/>
          </p:nvPr>
        </p:nvSpPr>
        <p:spPr>
          <a:xfrm>
            <a:off x="838200" y="2787159"/>
            <a:ext cx="10515600" cy="2058218"/>
          </a:xfrm>
        </p:spPr>
        <p:txBody>
          <a:bodyPr>
            <a:normAutofit/>
          </a:bodyPr>
          <a:lstStyle/>
          <a:p>
            <a:pPr marL="0" indent="0">
              <a:buNone/>
            </a:pPr>
            <a:r>
              <a:rPr lang="pt-BR" b="1" i="0" u="none" strike="noStrike" baseline="0" dirty="0">
                <a:solidFill>
                  <a:srgbClr val="000000"/>
                </a:solidFill>
                <a:latin typeface="Aptos Display" panose="020B0004020202020204" pitchFamily="34" charset="0"/>
              </a:rPr>
              <a:t>Is there a relationship between total fare amount and payment type? </a:t>
            </a:r>
          </a:p>
          <a:p>
            <a:pPr marL="0" indent="0" algn="ctr">
              <a:buNone/>
            </a:pPr>
            <a:r>
              <a:rPr lang="en-US" sz="2400" dirty="0">
                <a:latin typeface="Aptos Display" panose="020B0004020202020204" pitchFamily="34" charset="0"/>
              </a:rPr>
              <a:t>How can we strategically encourage customers to choose payment methods that increase driver revenue while ensuring a seamless and positive customer experience?</a:t>
            </a:r>
            <a:endParaRPr lang="en-IN" sz="2400" dirty="0">
              <a:latin typeface="Aptos Display" panose="020B0004020202020204" pitchFamily="34" charset="0"/>
            </a:endParaRPr>
          </a:p>
        </p:txBody>
      </p:sp>
      <p:cxnSp>
        <p:nvCxnSpPr>
          <p:cNvPr id="4" name="Straight Connector 3">
            <a:extLst>
              <a:ext uri="{FF2B5EF4-FFF2-40B4-BE49-F238E27FC236}">
                <a16:creationId xmlns:a16="http://schemas.microsoft.com/office/drawing/2014/main" id="{43993A0E-7F87-3B8B-1DC5-00DD1CC7B08E}"/>
              </a:ext>
            </a:extLst>
          </p:cNvPr>
          <p:cNvCxnSpPr>
            <a:cxnSpLocks/>
          </p:cNvCxnSpPr>
          <p:nvPr/>
        </p:nvCxnSpPr>
        <p:spPr>
          <a:xfrm>
            <a:off x="2600077" y="2146853"/>
            <a:ext cx="605094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7320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78C166EF-07DB-71FC-FCCA-03F83817B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73212-6114-109D-E159-3F4049D3A66C}"/>
              </a:ext>
            </a:extLst>
          </p:cNvPr>
          <p:cNvSpPr>
            <a:spLocks noGrp="1"/>
          </p:cNvSpPr>
          <p:nvPr>
            <p:ph type="title"/>
          </p:nvPr>
        </p:nvSpPr>
        <p:spPr>
          <a:xfrm>
            <a:off x="838201" y="361156"/>
            <a:ext cx="7116914" cy="1325563"/>
          </a:xfrm>
        </p:spPr>
        <p:txBody>
          <a:bodyPr/>
          <a:lstStyle/>
          <a:p>
            <a:r>
              <a:rPr lang="en-IN" b="1" dirty="0">
                <a:latin typeface="Aptos Display" panose="020B0004020202020204" pitchFamily="34" charset="0"/>
              </a:rPr>
              <a:t>Data Overview</a:t>
            </a:r>
          </a:p>
        </p:txBody>
      </p:sp>
      <p:sp>
        <p:nvSpPr>
          <p:cNvPr id="3" name="Content Placeholder 2">
            <a:extLst>
              <a:ext uri="{FF2B5EF4-FFF2-40B4-BE49-F238E27FC236}">
                <a16:creationId xmlns:a16="http://schemas.microsoft.com/office/drawing/2014/main" id="{2CC265B9-37B8-BA47-871B-41C0197C3912}"/>
              </a:ext>
            </a:extLst>
          </p:cNvPr>
          <p:cNvSpPr>
            <a:spLocks noGrp="1"/>
          </p:cNvSpPr>
          <p:nvPr>
            <p:ph idx="1"/>
          </p:nvPr>
        </p:nvSpPr>
        <p:spPr/>
        <p:txBody>
          <a:bodyPr>
            <a:normAutofit/>
          </a:bodyPr>
          <a:lstStyle/>
          <a:p>
            <a:pPr marL="0" indent="0" algn="just">
              <a:buNone/>
            </a:pPr>
            <a:r>
              <a:rPr lang="en-IN" sz="2000" dirty="0"/>
              <a:t>For this Analysis we have used a part of the dataset of NYC Yellow Taxi Trip records, used data cleaning and  feature engineering procedures to focus solely on the relevant data essential for our investigation.</a:t>
            </a:r>
          </a:p>
          <a:p>
            <a:pPr marL="0" indent="0" algn="just">
              <a:buNone/>
            </a:pPr>
            <a:endParaRPr lang="en-IN" sz="2000" dirty="0"/>
          </a:p>
          <a:p>
            <a:pPr marL="0" indent="0">
              <a:buNone/>
            </a:pPr>
            <a:r>
              <a:rPr lang="en-IN" sz="2000" dirty="0"/>
              <a:t>Relevant Data for this analysis:</a:t>
            </a:r>
          </a:p>
          <a:p>
            <a:r>
              <a:rPr lang="en-IN" sz="1800" b="1" i="1" dirty="0" err="1"/>
              <a:t>passenger_count</a:t>
            </a:r>
            <a:r>
              <a:rPr lang="en-IN" sz="1800" b="1" i="1" dirty="0"/>
              <a:t>(0-5)</a:t>
            </a:r>
          </a:p>
          <a:p>
            <a:r>
              <a:rPr lang="en-IN" sz="1800" b="1" i="1" dirty="0" err="1"/>
              <a:t>payment_type</a:t>
            </a:r>
            <a:r>
              <a:rPr lang="en-IN" sz="1800" b="1" i="1" dirty="0"/>
              <a:t>(Cash/ Card)</a:t>
            </a:r>
          </a:p>
          <a:p>
            <a:r>
              <a:rPr lang="en-IN" sz="1800" b="1" i="1" dirty="0" err="1"/>
              <a:t>fare_amount</a:t>
            </a:r>
            <a:endParaRPr lang="en-IN" sz="1800" b="1" i="1" dirty="0"/>
          </a:p>
          <a:p>
            <a:r>
              <a:rPr lang="en-IN" sz="1800" b="1" i="1" dirty="0" err="1"/>
              <a:t>trip_distance</a:t>
            </a:r>
            <a:r>
              <a:rPr lang="en-IN" sz="1800" b="1" i="1" dirty="0"/>
              <a:t>(miles)</a:t>
            </a:r>
          </a:p>
          <a:p>
            <a:r>
              <a:rPr lang="en-IN" sz="1800" b="1" i="1" dirty="0" err="1"/>
              <a:t>trip_duration</a:t>
            </a:r>
            <a:r>
              <a:rPr lang="en-IN" sz="1800" b="1" i="1" dirty="0"/>
              <a:t>(minutes)</a:t>
            </a:r>
            <a:endParaRPr lang="en-IN" b="1" i="1" dirty="0"/>
          </a:p>
        </p:txBody>
      </p:sp>
      <p:pic>
        <p:nvPicPr>
          <p:cNvPr id="7" name="Picture 6">
            <a:extLst>
              <a:ext uri="{FF2B5EF4-FFF2-40B4-BE49-F238E27FC236}">
                <a16:creationId xmlns:a16="http://schemas.microsoft.com/office/drawing/2014/main" id="{81EBFCF2-659A-621B-F8E4-B19C2E443A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22784" y="3510221"/>
            <a:ext cx="5968354" cy="2046839"/>
          </a:xfrm>
          <a:prstGeom prst="rect">
            <a:avLst/>
          </a:prstGeom>
        </p:spPr>
      </p:pic>
      <p:cxnSp>
        <p:nvCxnSpPr>
          <p:cNvPr id="8" name="Straight Connector 7">
            <a:extLst>
              <a:ext uri="{FF2B5EF4-FFF2-40B4-BE49-F238E27FC236}">
                <a16:creationId xmlns:a16="http://schemas.microsoft.com/office/drawing/2014/main" id="{D187E542-1F81-88ED-2559-95C268968ADF}"/>
              </a:ext>
            </a:extLst>
          </p:cNvPr>
          <p:cNvCxnSpPr>
            <a:cxnSpLocks/>
          </p:cNvCxnSpPr>
          <p:nvPr/>
        </p:nvCxnSpPr>
        <p:spPr>
          <a:xfrm>
            <a:off x="954157" y="1280161"/>
            <a:ext cx="299764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30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
                                            <p:txEl>
                                              <p:pRg st="2" end="2"/>
                                            </p:txEl>
                                          </p:spTgt>
                                        </p:tgtEl>
                                      </p:cBhvr>
                                    </p:animEffect>
                                    <p:set>
                                      <p:cBhvr>
                                        <p:cTn id="25"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3">
                                            <p:txEl>
                                              <p:pRg st="4" end="4"/>
                                            </p:txEl>
                                          </p:spTgt>
                                        </p:tgtEl>
                                      </p:cBhvr>
                                    </p:animEffect>
                                    <p:set>
                                      <p:cBhvr>
                                        <p:cTn id="35"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3">
                                            <p:txEl>
                                              <p:pRg st="5" end="5"/>
                                            </p:txEl>
                                          </p:spTgt>
                                        </p:tgtEl>
                                      </p:cBhvr>
                                    </p:animEffect>
                                    <p:set>
                                      <p:cBhvr>
                                        <p:cTn id="40"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3">
                                            <p:txEl>
                                              <p:pRg st="6" end="6"/>
                                            </p:txEl>
                                          </p:spTgt>
                                        </p:tgtEl>
                                      </p:cBhvr>
                                    </p:animEffect>
                                    <p:set>
                                      <p:cBhvr>
                                        <p:cTn id="4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3">
                                            <p:txEl>
                                              <p:pRg st="7" end="7"/>
                                            </p:txEl>
                                          </p:spTgt>
                                        </p:tgtEl>
                                      </p:cBhvr>
                                    </p:animEffect>
                                    <p:set>
                                      <p:cBhvr>
                                        <p:cTn id="50"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997A644C-8071-5955-9F7A-9552DC756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C66A2-F0CB-DF10-3318-A13D8611712F}"/>
              </a:ext>
            </a:extLst>
          </p:cNvPr>
          <p:cNvSpPr>
            <a:spLocks noGrp="1"/>
          </p:cNvSpPr>
          <p:nvPr>
            <p:ph type="title"/>
          </p:nvPr>
        </p:nvSpPr>
        <p:spPr>
          <a:xfrm>
            <a:off x="4451571" y="452589"/>
            <a:ext cx="3288858" cy="1325563"/>
          </a:xfrm>
        </p:spPr>
        <p:txBody>
          <a:bodyPr/>
          <a:lstStyle/>
          <a:p>
            <a:r>
              <a:rPr lang="en-IN" sz="4400" b="1" dirty="0">
                <a:latin typeface="Aptos Display" panose="020B0004020202020204" pitchFamily="34" charset="0"/>
              </a:rPr>
              <a:t>Methodology</a:t>
            </a:r>
            <a:endParaRPr lang="en-IN" b="1" dirty="0">
              <a:latin typeface="Aptos Display" panose="020B0004020202020204" pitchFamily="34" charset="0"/>
            </a:endParaRPr>
          </a:p>
        </p:txBody>
      </p:sp>
      <p:graphicFrame>
        <p:nvGraphicFramePr>
          <p:cNvPr id="7" name="Content Placeholder 6">
            <a:extLst>
              <a:ext uri="{FF2B5EF4-FFF2-40B4-BE49-F238E27FC236}">
                <a16:creationId xmlns:a16="http://schemas.microsoft.com/office/drawing/2014/main" id="{100C4CF4-BFE4-16A6-4B64-C7407724AB14}"/>
              </a:ext>
            </a:extLst>
          </p:cNvPr>
          <p:cNvGraphicFramePr>
            <a:graphicFrameLocks noGrp="1"/>
          </p:cNvGraphicFramePr>
          <p:nvPr>
            <p:ph idx="1"/>
            <p:extLst>
              <p:ext uri="{D42A27DB-BD31-4B8C-83A1-F6EECF244321}">
                <p14:modId xmlns:p14="http://schemas.microsoft.com/office/powerpoint/2010/main" val="1792781791"/>
              </p:ext>
            </p:extLst>
          </p:nvPr>
        </p:nvGraphicFramePr>
        <p:xfrm>
          <a:off x="828592" y="2045606"/>
          <a:ext cx="10534815" cy="2892155"/>
        </p:xfrm>
        <a:graphic>
          <a:graphicData uri="http://schemas.openxmlformats.org/drawingml/2006/table">
            <a:tbl>
              <a:tblPr firstRow="1" bandRow="1">
                <a:tableStyleId>{21E4AEA4-8DFA-4A89-87EB-49C32662AFE0}</a:tableStyleId>
              </a:tblPr>
              <a:tblGrid>
                <a:gridCol w="1884486">
                  <a:extLst>
                    <a:ext uri="{9D8B030D-6E8A-4147-A177-3AD203B41FA5}">
                      <a16:colId xmlns:a16="http://schemas.microsoft.com/office/drawing/2014/main" val="3194443563"/>
                    </a:ext>
                  </a:extLst>
                </a:gridCol>
                <a:gridCol w="8650329">
                  <a:extLst>
                    <a:ext uri="{9D8B030D-6E8A-4147-A177-3AD203B41FA5}">
                      <a16:colId xmlns:a16="http://schemas.microsoft.com/office/drawing/2014/main" val="195560601"/>
                    </a:ext>
                  </a:extLst>
                </a:gridCol>
              </a:tblGrid>
              <a:tr h="693739">
                <a:tc>
                  <a:txBody>
                    <a:bodyPr/>
                    <a:lstStyle/>
                    <a:p>
                      <a:pPr algn="ctr"/>
                      <a:r>
                        <a:rPr lang="en-IN" sz="2400" dirty="0"/>
                        <a:t>Steps</a:t>
                      </a:r>
                    </a:p>
                  </a:txBody>
                  <a:tcPr>
                    <a:solidFill>
                      <a:schemeClr val="accent1"/>
                    </a:solidFill>
                  </a:tcPr>
                </a:tc>
                <a:tc>
                  <a:txBody>
                    <a:bodyPr/>
                    <a:lstStyle/>
                    <a:p>
                      <a:pPr algn="ctr"/>
                      <a:r>
                        <a:rPr lang="en-IN" sz="2400" dirty="0"/>
                        <a:t>Description</a:t>
                      </a:r>
                    </a:p>
                  </a:txBody>
                  <a:tcPr>
                    <a:solidFill>
                      <a:schemeClr val="accent1"/>
                    </a:solidFill>
                  </a:tcPr>
                </a:tc>
                <a:extLst>
                  <a:ext uri="{0D108BD9-81ED-4DB2-BD59-A6C34878D82A}">
                    <a16:rowId xmlns:a16="http://schemas.microsoft.com/office/drawing/2014/main" val="4145552437"/>
                  </a:ext>
                </a:extLst>
              </a:tr>
              <a:tr h="1242583">
                <a:tc>
                  <a:txBody>
                    <a:bodyPr/>
                    <a:lstStyle/>
                    <a:p>
                      <a:r>
                        <a:rPr lang="en-IN" dirty="0"/>
                        <a:t>Descriptive Analysis</a:t>
                      </a:r>
                    </a:p>
                  </a:txBody>
                  <a:tcPr>
                    <a:solidFill>
                      <a:schemeClr val="accent1">
                        <a:lumMod val="40000"/>
                        <a:lumOff val="60000"/>
                      </a:schemeClr>
                    </a:solidFill>
                  </a:tcPr>
                </a:tc>
                <a:tc>
                  <a:txBody>
                    <a:bodyPr/>
                    <a:lstStyle/>
                    <a:p>
                      <a:r>
                        <a:rPr lang="en-US" dirty="0"/>
                        <a:t>Analyzed the data to identify key trends in </a:t>
                      </a:r>
                      <a:r>
                        <a:rPr lang="en-US" b="1" dirty="0"/>
                        <a:t>fare amounts and payment methods</a:t>
                      </a:r>
                      <a:r>
                        <a:rPr lang="en-US" dirty="0"/>
                        <a:t>. Removed unusual or incorrect values to ensure accuracy and reliability. Summarized important insights to help understand customer payment preferences and overall fare patterns, making the data more useful for decision-making.</a:t>
                      </a:r>
                      <a:endParaRPr lang="en-IN" dirty="0"/>
                    </a:p>
                  </a:txBody>
                  <a:tcPr>
                    <a:solidFill>
                      <a:schemeClr val="accent1">
                        <a:lumMod val="40000"/>
                        <a:lumOff val="60000"/>
                      </a:schemeClr>
                    </a:solidFill>
                  </a:tcPr>
                </a:tc>
                <a:extLst>
                  <a:ext uri="{0D108BD9-81ED-4DB2-BD59-A6C34878D82A}">
                    <a16:rowId xmlns:a16="http://schemas.microsoft.com/office/drawing/2014/main" val="3655864310"/>
                  </a:ext>
                </a:extLst>
              </a:tr>
              <a:tr h="955833">
                <a:tc>
                  <a:txBody>
                    <a:bodyPr/>
                    <a:lstStyle/>
                    <a:p>
                      <a:r>
                        <a:rPr lang="en-IN" dirty="0"/>
                        <a:t>Hypothesis Testing</a:t>
                      </a:r>
                    </a:p>
                  </a:txBody>
                  <a:tcPr>
                    <a:solidFill>
                      <a:schemeClr val="accent1">
                        <a:lumMod val="20000"/>
                        <a:lumOff val="80000"/>
                      </a:schemeClr>
                    </a:solidFill>
                  </a:tcPr>
                </a:tc>
                <a:tc>
                  <a:txBody>
                    <a:bodyPr/>
                    <a:lstStyle/>
                    <a:p>
                      <a:r>
                        <a:rPr lang="en-US" dirty="0"/>
                        <a:t>Performed a </a:t>
                      </a:r>
                      <a:r>
                        <a:rPr lang="en-US" b="1" dirty="0"/>
                        <a:t>T-Test</a:t>
                      </a:r>
                      <a:r>
                        <a:rPr lang="en-US" dirty="0"/>
                        <a:t> to examine whether </a:t>
                      </a:r>
                      <a:r>
                        <a:rPr lang="en-US" b="1" dirty="0"/>
                        <a:t>fare amounts vary based on payment methods</a:t>
                      </a:r>
                      <a:r>
                        <a:rPr lang="en-US" dirty="0"/>
                        <a:t>. This analysis helps determine if there is a significant difference in fares between different payment types, providing insights into potential pricing patterns or customer preferences.</a:t>
                      </a:r>
                      <a:endParaRPr lang="en-IN" dirty="0"/>
                    </a:p>
                  </a:txBody>
                  <a:tcPr>
                    <a:solidFill>
                      <a:schemeClr val="accent1">
                        <a:lumMod val="20000"/>
                        <a:lumOff val="80000"/>
                      </a:schemeClr>
                    </a:solidFill>
                  </a:tcPr>
                </a:tc>
                <a:extLst>
                  <a:ext uri="{0D108BD9-81ED-4DB2-BD59-A6C34878D82A}">
                    <a16:rowId xmlns:a16="http://schemas.microsoft.com/office/drawing/2014/main" val="2219176743"/>
                  </a:ext>
                </a:extLst>
              </a:tr>
            </a:tbl>
          </a:graphicData>
        </a:graphic>
      </p:graphicFrame>
      <p:cxnSp>
        <p:nvCxnSpPr>
          <p:cNvPr id="8" name="Straight Connector 7">
            <a:extLst>
              <a:ext uri="{FF2B5EF4-FFF2-40B4-BE49-F238E27FC236}">
                <a16:creationId xmlns:a16="http://schemas.microsoft.com/office/drawing/2014/main" id="{5E031339-14A4-B693-3177-C43DABD8868F}"/>
              </a:ext>
            </a:extLst>
          </p:cNvPr>
          <p:cNvCxnSpPr>
            <a:cxnSpLocks/>
          </p:cNvCxnSpPr>
          <p:nvPr/>
        </p:nvCxnSpPr>
        <p:spPr>
          <a:xfrm>
            <a:off x="4572000" y="1351722"/>
            <a:ext cx="253646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970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4D86A059-0F85-D592-4335-789A5B810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50FB1-0D7D-1C17-BF75-CCB81F92D8E7}"/>
              </a:ext>
            </a:extLst>
          </p:cNvPr>
          <p:cNvSpPr>
            <a:spLocks noGrp="1"/>
          </p:cNvSpPr>
          <p:nvPr>
            <p:ph type="title"/>
          </p:nvPr>
        </p:nvSpPr>
        <p:spPr>
          <a:xfrm>
            <a:off x="838199" y="142489"/>
            <a:ext cx="10515600" cy="1325563"/>
          </a:xfrm>
        </p:spPr>
        <p:txBody>
          <a:bodyPr/>
          <a:lstStyle/>
          <a:p>
            <a:pPr algn="just"/>
            <a:r>
              <a:rPr lang="en-IN" b="1" dirty="0">
                <a:latin typeface="Aptos Display" panose="020B0004020202020204" pitchFamily="34" charset="0"/>
              </a:rPr>
              <a:t>Journey Insights</a:t>
            </a:r>
          </a:p>
        </p:txBody>
      </p:sp>
      <p:sp>
        <p:nvSpPr>
          <p:cNvPr id="7" name="Content Placeholder 6">
            <a:extLst>
              <a:ext uri="{FF2B5EF4-FFF2-40B4-BE49-F238E27FC236}">
                <a16:creationId xmlns:a16="http://schemas.microsoft.com/office/drawing/2014/main" id="{B8C3BCA8-354F-7051-B3CE-27F1AFEDBF64}"/>
              </a:ext>
            </a:extLst>
          </p:cNvPr>
          <p:cNvSpPr>
            <a:spLocks noGrp="1"/>
          </p:cNvSpPr>
          <p:nvPr>
            <p:ph idx="1"/>
          </p:nvPr>
        </p:nvSpPr>
        <p:spPr>
          <a:xfrm>
            <a:off x="838199" y="1468052"/>
            <a:ext cx="10905878" cy="1935342"/>
          </a:xfrm>
        </p:spPr>
        <p:txBody>
          <a:bodyPr>
            <a:normAutofit/>
          </a:bodyPr>
          <a:lstStyle/>
          <a:p>
            <a:r>
              <a:rPr lang="en-US" sz="2000" dirty="0"/>
              <a:t>Customers using cards tend to have higher average trip distances and fare amounts compared to cash payments.</a:t>
            </a:r>
          </a:p>
          <a:p>
            <a:r>
              <a:rPr lang="en-US" sz="2000" dirty="0"/>
              <a:t>Higher fare amounts and longer trips are more commonly paid for using cards, suggesting a preference for cashless transactions in such cases.</a:t>
            </a:r>
          </a:p>
          <a:p>
            <a:r>
              <a:rPr lang="en-US" sz="2000" dirty="0"/>
              <a:t>This indicates that card payments are the preferred choice for longer and more expensive rides.</a:t>
            </a:r>
            <a:endParaRPr lang="en-IN" sz="2000" dirty="0"/>
          </a:p>
        </p:txBody>
      </p:sp>
      <p:graphicFrame>
        <p:nvGraphicFramePr>
          <p:cNvPr id="5" name="Table 4">
            <a:extLst>
              <a:ext uri="{FF2B5EF4-FFF2-40B4-BE49-F238E27FC236}">
                <a16:creationId xmlns:a16="http://schemas.microsoft.com/office/drawing/2014/main" id="{C96A5917-ED87-184E-96F1-32CD182D7844}"/>
              </a:ext>
            </a:extLst>
          </p:cNvPr>
          <p:cNvGraphicFramePr>
            <a:graphicFrameLocks noGrp="1"/>
          </p:cNvGraphicFramePr>
          <p:nvPr>
            <p:extLst>
              <p:ext uri="{D42A27DB-BD31-4B8C-83A1-F6EECF244321}">
                <p14:modId xmlns:p14="http://schemas.microsoft.com/office/powerpoint/2010/main" val="36513163"/>
              </p:ext>
            </p:extLst>
          </p:nvPr>
        </p:nvGraphicFramePr>
        <p:xfrm>
          <a:off x="6750658" y="3428999"/>
          <a:ext cx="4691269" cy="2866845"/>
        </p:xfrm>
        <a:graphic>
          <a:graphicData uri="http://schemas.openxmlformats.org/drawingml/2006/table">
            <a:tbl>
              <a:tblPr firstRow="1" bandRow="1">
                <a:tableStyleId>{21E4AEA4-8DFA-4A89-87EB-49C32662AFE0}</a:tableStyleId>
              </a:tblPr>
              <a:tblGrid>
                <a:gridCol w="1548629">
                  <a:extLst>
                    <a:ext uri="{9D8B030D-6E8A-4147-A177-3AD203B41FA5}">
                      <a16:colId xmlns:a16="http://schemas.microsoft.com/office/drawing/2014/main" val="170237700"/>
                    </a:ext>
                  </a:extLst>
                </a:gridCol>
                <a:gridCol w="789442">
                  <a:extLst>
                    <a:ext uri="{9D8B030D-6E8A-4147-A177-3AD203B41FA5}">
                      <a16:colId xmlns:a16="http://schemas.microsoft.com/office/drawing/2014/main" val="3830574055"/>
                    </a:ext>
                  </a:extLst>
                </a:gridCol>
                <a:gridCol w="789442">
                  <a:extLst>
                    <a:ext uri="{9D8B030D-6E8A-4147-A177-3AD203B41FA5}">
                      <a16:colId xmlns:a16="http://schemas.microsoft.com/office/drawing/2014/main" val="3707215620"/>
                    </a:ext>
                  </a:extLst>
                </a:gridCol>
                <a:gridCol w="781878">
                  <a:extLst>
                    <a:ext uri="{9D8B030D-6E8A-4147-A177-3AD203B41FA5}">
                      <a16:colId xmlns:a16="http://schemas.microsoft.com/office/drawing/2014/main" val="3679087080"/>
                    </a:ext>
                  </a:extLst>
                </a:gridCol>
                <a:gridCol w="781878">
                  <a:extLst>
                    <a:ext uri="{9D8B030D-6E8A-4147-A177-3AD203B41FA5}">
                      <a16:colId xmlns:a16="http://schemas.microsoft.com/office/drawing/2014/main" val="760595070"/>
                    </a:ext>
                  </a:extLst>
                </a:gridCol>
              </a:tblGrid>
              <a:tr h="660674">
                <a:tc>
                  <a:txBody>
                    <a:bodyPr/>
                    <a:lstStyle/>
                    <a:p>
                      <a:pPr algn="ctr"/>
                      <a:r>
                        <a:rPr lang="en-IN" dirty="0"/>
                        <a:t>Payment Type</a:t>
                      </a:r>
                    </a:p>
                  </a:txBody>
                  <a:tcPr>
                    <a:solidFill>
                      <a:schemeClr val="accent1"/>
                    </a:solidFill>
                  </a:tcPr>
                </a:tc>
                <a:tc gridSpan="2">
                  <a:txBody>
                    <a:bodyPr/>
                    <a:lstStyle/>
                    <a:p>
                      <a:pPr algn="ctr"/>
                      <a:r>
                        <a:rPr lang="en-IN" dirty="0"/>
                        <a:t>Fare Amount</a:t>
                      </a:r>
                    </a:p>
                  </a:txBody>
                  <a:tcPr>
                    <a:solidFill>
                      <a:schemeClr val="accent1"/>
                    </a:solidFill>
                  </a:tcPr>
                </a:tc>
                <a:tc hMerge="1">
                  <a:txBody>
                    <a:bodyPr/>
                    <a:lstStyle/>
                    <a:p>
                      <a:endParaRPr lang="en-IN"/>
                    </a:p>
                  </a:txBody>
                  <a:tcPr/>
                </a:tc>
                <a:tc gridSpan="2">
                  <a:txBody>
                    <a:bodyPr/>
                    <a:lstStyle/>
                    <a:p>
                      <a:pPr algn="ctr"/>
                      <a:r>
                        <a:rPr lang="en-IN" dirty="0"/>
                        <a:t>Trip Distance</a:t>
                      </a:r>
                    </a:p>
                  </a:txBody>
                  <a:tcPr>
                    <a:solidFill>
                      <a:schemeClr val="accent1"/>
                    </a:solidFill>
                  </a:tcPr>
                </a:tc>
                <a:tc hMerge="1">
                  <a:txBody>
                    <a:bodyPr/>
                    <a:lstStyle/>
                    <a:p>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29070952"/>
                  </a:ext>
                </a:extLst>
              </a:tr>
              <a:tr h="657875">
                <a:tc rowSpan="2">
                  <a:txBody>
                    <a:bodyPr/>
                    <a:lstStyle/>
                    <a:p>
                      <a:pPr algn="ctr">
                        <a:lnSpc>
                          <a:spcPct val="300000"/>
                        </a:lnSpc>
                      </a:pPr>
                      <a:r>
                        <a:rPr lang="en-IN" dirty="0"/>
                        <a:t>Card</a:t>
                      </a:r>
                    </a:p>
                  </a:txBody>
                  <a:tcPr>
                    <a:solidFill>
                      <a:schemeClr val="accent1">
                        <a:lumMod val="40000"/>
                        <a:lumOff val="60000"/>
                      </a:schemeClr>
                    </a:solidFill>
                  </a:tcPr>
                </a:tc>
                <a:tc>
                  <a:txBody>
                    <a:bodyPr/>
                    <a:lstStyle/>
                    <a:p>
                      <a:pPr algn="ctr"/>
                      <a:r>
                        <a:rPr lang="en-IN" dirty="0"/>
                        <a:t>Mean</a:t>
                      </a:r>
                    </a:p>
                  </a:txBody>
                  <a:tcPr>
                    <a:solidFill>
                      <a:schemeClr val="accent1">
                        <a:lumMod val="40000"/>
                        <a:lumOff val="60000"/>
                      </a:schemeClr>
                    </a:solidFill>
                  </a:tcPr>
                </a:tc>
                <a:tc>
                  <a:txBody>
                    <a:bodyPr/>
                    <a:lstStyle/>
                    <a:p>
                      <a:pPr algn="ctr"/>
                      <a:r>
                        <a:rPr lang="en-IN" dirty="0"/>
                        <a:t>Std</a:t>
                      </a:r>
                    </a:p>
                  </a:txBody>
                  <a:tcPr>
                    <a:solidFill>
                      <a:schemeClr val="accent1">
                        <a:lumMod val="40000"/>
                        <a:lumOff val="60000"/>
                      </a:schemeClr>
                    </a:solidFill>
                  </a:tcPr>
                </a:tc>
                <a:tc>
                  <a:txBody>
                    <a:bodyPr/>
                    <a:lstStyle/>
                    <a:p>
                      <a:pPr algn="ctr"/>
                      <a:r>
                        <a:rPr lang="en-IN" dirty="0"/>
                        <a:t>Mean</a:t>
                      </a:r>
                    </a:p>
                  </a:txBody>
                  <a:tcPr>
                    <a:solidFill>
                      <a:schemeClr val="accent1">
                        <a:lumMod val="40000"/>
                        <a:lumOff val="60000"/>
                      </a:schemeClr>
                    </a:solidFill>
                  </a:tcPr>
                </a:tc>
                <a:tc>
                  <a:txBody>
                    <a:bodyPr/>
                    <a:lstStyle/>
                    <a:p>
                      <a:pPr algn="ctr"/>
                      <a:r>
                        <a:rPr lang="en-IN" dirty="0"/>
                        <a:t>Std</a:t>
                      </a:r>
                    </a:p>
                  </a:txBody>
                  <a:tcPr>
                    <a:solidFill>
                      <a:schemeClr val="accent1">
                        <a:lumMod val="40000"/>
                        <a:lumOff val="60000"/>
                      </a:schemeClr>
                    </a:solidFill>
                  </a:tcPr>
                </a:tc>
                <a:extLst>
                  <a:ext uri="{0D108BD9-81ED-4DB2-BD59-A6C34878D82A}">
                    <a16:rowId xmlns:a16="http://schemas.microsoft.com/office/drawing/2014/main" val="3730123608"/>
                  </a:ext>
                </a:extLst>
              </a:tr>
              <a:tr h="774148">
                <a:tc vMerge="1">
                  <a:txBody>
                    <a:bodyPr/>
                    <a:lstStyle/>
                    <a:p>
                      <a:endParaRPr lang="en-IN" dirty="0"/>
                    </a:p>
                  </a:txBody>
                  <a:tcPr/>
                </a:tc>
                <a:tc>
                  <a:txBody>
                    <a:bodyPr/>
                    <a:lstStyle/>
                    <a:p>
                      <a:pPr algn="ctr"/>
                      <a:r>
                        <a:rPr lang="en-IN" dirty="0"/>
                        <a:t>30.285274</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20.836615</a:t>
                      </a:r>
                    </a:p>
                  </a:txBody>
                  <a:tcPr>
                    <a:solidFill>
                      <a:schemeClr val="accent1">
                        <a:lumMod val="20000"/>
                        <a:lumOff val="80000"/>
                      </a:schemeClr>
                    </a:solidFill>
                  </a:tcPr>
                </a:tc>
                <a:tc>
                  <a:txBody>
                    <a:bodyPr/>
                    <a:lstStyle/>
                    <a:p>
                      <a:pPr algn="ctr" fontAlgn="ctr"/>
                      <a:r>
                        <a:rPr lang="en-IN" dirty="0">
                          <a:effectLst/>
                        </a:rPr>
                        <a:t>5.923767</a:t>
                      </a:r>
                    </a:p>
                  </a:txBody>
                  <a:tcPr anchor="ctr">
                    <a:solidFill>
                      <a:schemeClr val="accent1">
                        <a:lumMod val="20000"/>
                        <a:lumOff val="80000"/>
                      </a:schemeClr>
                    </a:solidFill>
                  </a:tcPr>
                </a:tc>
                <a:tc>
                  <a:txBody>
                    <a:bodyPr/>
                    <a:lstStyle/>
                    <a:p>
                      <a:pPr algn="ctr" fontAlgn="ctr"/>
                      <a:r>
                        <a:rPr lang="en-IN" dirty="0">
                          <a:effectLst/>
                        </a:rPr>
                        <a:t>5.585004</a:t>
                      </a:r>
                    </a:p>
                  </a:txBody>
                  <a:tcPr anchor="ctr">
                    <a:solidFill>
                      <a:schemeClr val="accent1">
                        <a:lumMod val="20000"/>
                        <a:lumOff val="80000"/>
                      </a:schemeClr>
                    </a:solidFill>
                  </a:tcPr>
                </a:tc>
                <a:extLst>
                  <a:ext uri="{0D108BD9-81ED-4DB2-BD59-A6C34878D82A}">
                    <a16:rowId xmlns:a16="http://schemas.microsoft.com/office/drawing/2014/main" val="1712652828"/>
                  </a:ext>
                </a:extLst>
              </a:tr>
              <a:tr h="774148">
                <a:tc>
                  <a:txBody>
                    <a:bodyPr/>
                    <a:lstStyle/>
                    <a:p>
                      <a:pPr algn="ctr"/>
                      <a:r>
                        <a:rPr lang="en-IN" dirty="0"/>
                        <a:t>Cash</a:t>
                      </a:r>
                    </a:p>
                  </a:txBody>
                  <a:tcPr>
                    <a:solidFill>
                      <a:schemeClr val="accent1">
                        <a:lumMod val="40000"/>
                        <a:lumOff val="60000"/>
                      </a:schemeClr>
                    </a:solidFill>
                  </a:tcPr>
                </a:tc>
                <a:tc>
                  <a:txBody>
                    <a:bodyPr/>
                    <a:lstStyle/>
                    <a:p>
                      <a:pPr algn="ctr" fontAlgn="ctr"/>
                      <a:r>
                        <a:rPr lang="en-IN" dirty="0">
                          <a:effectLst/>
                        </a:rPr>
                        <a:t>23.800537</a:t>
                      </a:r>
                    </a:p>
                  </a:txBody>
                  <a:tcPr anchor="ctr">
                    <a:solidFill>
                      <a:schemeClr val="accent1">
                        <a:lumMod val="20000"/>
                        <a:lumOff val="80000"/>
                      </a:schemeClr>
                    </a:solidFill>
                  </a:tcPr>
                </a:tc>
                <a:tc>
                  <a:txBody>
                    <a:bodyPr/>
                    <a:lstStyle/>
                    <a:p>
                      <a:pPr algn="ctr" fontAlgn="ctr"/>
                      <a:r>
                        <a:rPr lang="en-IN" dirty="0">
                          <a:effectLst/>
                        </a:rPr>
                        <a:t>19.610843</a:t>
                      </a:r>
                    </a:p>
                  </a:txBody>
                  <a:tcPr anchor="ctr">
                    <a:solidFill>
                      <a:schemeClr val="accent1">
                        <a:lumMod val="20000"/>
                        <a:lumOff val="80000"/>
                      </a:schemeClr>
                    </a:solidFill>
                  </a:tcPr>
                </a:tc>
                <a:tc>
                  <a:txBody>
                    <a:bodyPr/>
                    <a:lstStyle/>
                    <a:p>
                      <a:pPr algn="ctr" fontAlgn="ctr"/>
                      <a:r>
                        <a:rPr lang="en-IN" dirty="0">
                          <a:effectLst/>
                        </a:rPr>
                        <a:t>4.357861</a:t>
                      </a:r>
                    </a:p>
                  </a:txBody>
                  <a:tcPr anchor="ctr">
                    <a:solidFill>
                      <a:schemeClr val="accent1">
                        <a:lumMod val="20000"/>
                        <a:lumOff val="80000"/>
                      </a:schemeClr>
                    </a:solidFill>
                  </a:tcPr>
                </a:tc>
                <a:tc>
                  <a:txBody>
                    <a:bodyPr/>
                    <a:lstStyle/>
                    <a:p>
                      <a:pPr algn="ctr" fontAlgn="ctr"/>
                      <a:r>
                        <a:rPr lang="en-IN" dirty="0">
                          <a:effectLst/>
                        </a:rPr>
                        <a:t>5.076265</a:t>
                      </a:r>
                    </a:p>
                  </a:txBody>
                  <a:tcPr anchor="ctr">
                    <a:solidFill>
                      <a:schemeClr val="accent1">
                        <a:lumMod val="20000"/>
                        <a:lumOff val="80000"/>
                      </a:schemeClr>
                    </a:solidFill>
                  </a:tcPr>
                </a:tc>
                <a:extLst>
                  <a:ext uri="{0D108BD9-81ED-4DB2-BD59-A6C34878D82A}">
                    <a16:rowId xmlns:a16="http://schemas.microsoft.com/office/drawing/2014/main" val="601880949"/>
                  </a:ext>
                </a:extLst>
              </a:tr>
            </a:tbl>
          </a:graphicData>
        </a:graphic>
      </p:graphicFrame>
      <p:pic>
        <p:nvPicPr>
          <p:cNvPr id="11" name="Picture 10">
            <a:extLst>
              <a:ext uri="{FF2B5EF4-FFF2-40B4-BE49-F238E27FC236}">
                <a16:creationId xmlns:a16="http://schemas.microsoft.com/office/drawing/2014/main" id="{7901626E-40A2-3150-D681-85225C190D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199" y="3609977"/>
            <a:ext cx="5697772" cy="2556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Straight Connector 11">
            <a:extLst>
              <a:ext uri="{FF2B5EF4-FFF2-40B4-BE49-F238E27FC236}">
                <a16:creationId xmlns:a16="http://schemas.microsoft.com/office/drawing/2014/main" id="{A50B7A67-069A-724D-E6B8-6DF2548856BB}"/>
              </a:ext>
            </a:extLst>
          </p:cNvPr>
          <p:cNvCxnSpPr>
            <a:cxnSpLocks/>
          </p:cNvCxnSpPr>
          <p:nvPr/>
        </p:nvCxnSpPr>
        <p:spPr>
          <a:xfrm>
            <a:off x="978010" y="1073427"/>
            <a:ext cx="364028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350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0" nodeType="clickEffect">
                                  <p:stCondLst>
                                    <p:cond delay="0"/>
                                  </p:stCondLst>
                                  <p:childTnLst>
                                    <p:animEffect transition="out" filter="wheel(1)">
                                      <p:cBhvr>
                                        <p:cTn id="19" dur="2000"/>
                                        <p:tgtEl>
                                          <p:spTgt spid="2"/>
                                        </p:tgtEl>
                                      </p:cBhvr>
                                    </p:animEffect>
                                    <p:set>
                                      <p:cBhvr>
                                        <p:cTn id="20" dur="1" fill="hold">
                                          <p:stCondLst>
                                            <p:cond delay="19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1" presetClass="exit" presetSubtype="0" fill="hold" nodeType="clickEffect">
                                  <p:stCondLst>
                                    <p:cond delay="0"/>
                                  </p:stCondLst>
                                  <p:childTnLst>
                                    <p:anim calcmode="lin" valueType="num">
                                      <p:cBhvr>
                                        <p:cTn id="24" dur="1000"/>
                                        <p:tgtEl>
                                          <p:spTgt spid="12"/>
                                        </p:tgtEl>
                                        <p:attrNameLst>
                                          <p:attrName>ppt_w</p:attrName>
                                        </p:attrNameLst>
                                      </p:cBhvr>
                                      <p:tavLst>
                                        <p:tav tm="0">
                                          <p:val>
                                            <p:strVal val="ppt_w"/>
                                          </p:val>
                                        </p:tav>
                                        <p:tav tm="100000">
                                          <p:val>
                                            <p:fltVal val="0"/>
                                          </p:val>
                                        </p:tav>
                                      </p:tavLst>
                                    </p:anim>
                                    <p:anim calcmode="lin" valueType="num">
                                      <p:cBhvr>
                                        <p:cTn id="25" dur="1000"/>
                                        <p:tgtEl>
                                          <p:spTgt spid="12"/>
                                        </p:tgtEl>
                                        <p:attrNameLst>
                                          <p:attrName>ppt_h</p:attrName>
                                        </p:attrNameLst>
                                      </p:cBhvr>
                                      <p:tavLst>
                                        <p:tav tm="0">
                                          <p:val>
                                            <p:strVal val="ppt_h"/>
                                          </p:val>
                                        </p:tav>
                                        <p:tav tm="100000">
                                          <p:val>
                                            <p:fltVal val="0"/>
                                          </p:val>
                                        </p:tav>
                                      </p:tavLst>
                                    </p:anim>
                                    <p:anim calcmode="lin" valueType="num">
                                      <p:cBhvr>
                                        <p:cTn id="26" dur="1000"/>
                                        <p:tgtEl>
                                          <p:spTgt spid="12"/>
                                        </p:tgtEl>
                                        <p:attrNameLst>
                                          <p:attrName>style.rotation</p:attrName>
                                        </p:attrNameLst>
                                      </p:cBhvr>
                                      <p:tavLst>
                                        <p:tav tm="0">
                                          <p:val>
                                            <p:fltVal val="0"/>
                                          </p:val>
                                        </p:tav>
                                        <p:tav tm="100000">
                                          <p:val>
                                            <p:fltVal val="90"/>
                                          </p:val>
                                        </p:tav>
                                      </p:tavLst>
                                    </p:anim>
                                    <p:animEffect transition="out" filter="fad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7">
                                            <p:txEl>
                                              <p:pRg st="0" end="0"/>
                                            </p:txEl>
                                          </p:spTgt>
                                        </p:tgtEl>
                                      </p:cBhvr>
                                    </p:animEffect>
                                    <p:set>
                                      <p:cBhvr>
                                        <p:cTn id="33"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7">
                                            <p:txEl>
                                              <p:pRg st="1" end="1"/>
                                            </p:txEl>
                                          </p:spTgt>
                                        </p:tgtEl>
                                      </p:cBhvr>
                                    </p:animEffect>
                                    <p:set>
                                      <p:cBhvr>
                                        <p:cTn id="38"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7">
                                            <p:txEl>
                                              <p:pRg st="2" end="2"/>
                                            </p:txEl>
                                          </p:spTgt>
                                        </p:tgtEl>
                                      </p:cBhvr>
                                    </p:animEffect>
                                    <p:set>
                                      <p:cBhvr>
                                        <p:cTn id="43"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BAD6C5F0-5564-76BA-EDE1-B430ACCC5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29A54-F999-53BD-DF46-7B799D1EEA4C}"/>
              </a:ext>
            </a:extLst>
          </p:cNvPr>
          <p:cNvSpPr>
            <a:spLocks noGrp="1"/>
          </p:cNvSpPr>
          <p:nvPr>
            <p:ph type="title"/>
          </p:nvPr>
        </p:nvSpPr>
        <p:spPr>
          <a:xfrm>
            <a:off x="739472" y="261758"/>
            <a:ext cx="10515600" cy="1325563"/>
          </a:xfrm>
        </p:spPr>
        <p:txBody>
          <a:bodyPr/>
          <a:lstStyle/>
          <a:p>
            <a:r>
              <a:rPr lang="en-IN" b="1" dirty="0">
                <a:latin typeface="Aptos Display" panose="020B0004020202020204" pitchFamily="34" charset="0"/>
              </a:rPr>
              <a:t>Preference of payment types</a:t>
            </a:r>
          </a:p>
        </p:txBody>
      </p:sp>
      <p:sp>
        <p:nvSpPr>
          <p:cNvPr id="3" name="Content Placeholder 2">
            <a:extLst>
              <a:ext uri="{FF2B5EF4-FFF2-40B4-BE49-F238E27FC236}">
                <a16:creationId xmlns:a16="http://schemas.microsoft.com/office/drawing/2014/main" id="{5D7CABCB-9C0A-0BA5-EF5E-EE5FDDFB0AF1}"/>
              </a:ext>
            </a:extLst>
          </p:cNvPr>
          <p:cNvSpPr>
            <a:spLocks noGrp="1"/>
          </p:cNvSpPr>
          <p:nvPr>
            <p:ph idx="1"/>
          </p:nvPr>
        </p:nvSpPr>
        <p:spPr>
          <a:xfrm>
            <a:off x="5057030" y="1690687"/>
            <a:ext cx="6655241" cy="4304595"/>
          </a:xfrm>
        </p:spPr>
        <p:txBody>
          <a:bodyPr>
            <a:normAutofit/>
          </a:bodyPr>
          <a:lstStyle/>
          <a:p>
            <a:pPr algn="just"/>
            <a:r>
              <a:rPr lang="en-US" sz="2400" dirty="0"/>
              <a:t>A majority of customers prefer card payments, making up 81.6% of all transactions, while cash payments account for 18.4%.</a:t>
            </a:r>
          </a:p>
          <a:p>
            <a:pPr algn="just"/>
            <a:r>
              <a:rPr lang="en-US" sz="2400" dirty="0"/>
              <a:t>This suggests that convenience, security, and possible incentives may drive customers toward using cards over cash.</a:t>
            </a:r>
          </a:p>
          <a:p>
            <a:pPr algn="just"/>
            <a:r>
              <a:rPr lang="en-US" sz="2400" dirty="0"/>
              <a:t>The strong preference for cashless transactions highlights the growing trend of digital payments in the market.</a:t>
            </a:r>
            <a:endParaRPr lang="en-IN" sz="2400" dirty="0"/>
          </a:p>
        </p:txBody>
      </p:sp>
      <p:pic>
        <p:nvPicPr>
          <p:cNvPr id="6" name="Picture 5">
            <a:extLst>
              <a:ext uri="{FF2B5EF4-FFF2-40B4-BE49-F238E27FC236}">
                <a16:creationId xmlns:a16="http://schemas.microsoft.com/office/drawing/2014/main" id="{04FC92B9-9150-B3CC-D026-AE9B2051CCB3}"/>
              </a:ext>
            </a:extLst>
          </p:cNvPr>
          <p:cNvPicPr>
            <a:picLocks noChangeAspect="1"/>
          </p:cNvPicPr>
          <p:nvPr/>
        </p:nvPicPr>
        <p:blipFill>
          <a:blip r:embed="rId2">
            <a:extLst>
              <a:ext uri="{28A0092B-C50C-407E-A947-70E740481C1C}">
                <a14:useLocalDpi xmlns:a14="http://schemas.microsoft.com/office/drawing/2010/main" val="0"/>
              </a:ext>
            </a:extLst>
          </a:blip>
          <a:srcRect t="3211" b="3211"/>
          <a:stretch/>
        </p:blipFill>
        <p:spPr>
          <a:xfrm>
            <a:off x="739472" y="1690687"/>
            <a:ext cx="3959087" cy="3517142"/>
          </a:xfrm>
          <a:prstGeom prst="rect">
            <a:avLst/>
          </a:prstGeom>
          <a:ln>
            <a:noFill/>
          </a:ln>
          <a:effectLst>
            <a:outerShdw blurRad="190500" algn="tl" rotWithShape="0">
              <a:srgbClr val="000000">
                <a:alpha val="70000"/>
              </a:srgbClr>
            </a:outerShdw>
          </a:effectLst>
        </p:spPr>
      </p:pic>
      <p:cxnSp>
        <p:nvCxnSpPr>
          <p:cNvPr id="7" name="Straight Connector 6">
            <a:extLst>
              <a:ext uri="{FF2B5EF4-FFF2-40B4-BE49-F238E27FC236}">
                <a16:creationId xmlns:a16="http://schemas.microsoft.com/office/drawing/2014/main" id="{09E29C3E-05A0-5D3A-786E-7EBABAD30F5D}"/>
              </a:ext>
            </a:extLst>
          </p:cNvPr>
          <p:cNvCxnSpPr>
            <a:cxnSpLocks/>
          </p:cNvCxnSpPr>
          <p:nvPr/>
        </p:nvCxnSpPr>
        <p:spPr>
          <a:xfrm>
            <a:off x="850789" y="1192696"/>
            <a:ext cx="678850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059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6" presetClass="exit" presetSubtype="21" fill="hold" grpId="0" nodeType="clickEffect">
                                  <p:stCondLst>
                                    <p:cond delay="0"/>
                                  </p:stCondLst>
                                  <p:childTnLst>
                                    <p:animEffect transition="out" filter="barn(inVertical)">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BB1B-A57A-1151-7868-2825DFCCA74F}"/>
              </a:ext>
            </a:extLst>
          </p:cNvPr>
          <p:cNvSpPr>
            <a:spLocks noGrp="1"/>
          </p:cNvSpPr>
          <p:nvPr>
            <p:ph type="title"/>
          </p:nvPr>
        </p:nvSpPr>
        <p:spPr>
          <a:xfrm>
            <a:off x="838200" y="190196"/>
            <a:ext cx="10515600" cy="1325563"/>
          </a:xfrm>
        </p:spPr>
        <p:txBody>
          <a:bodyPr/>
          <a:lstStyle/>
          <a:p>
            <a:r>
              <a:rPr lang="en-IN" b="1" dirty="0">
                <a:latin typeface="Aptos Display" panose="020B0004020202020204" pitchFamily="34" charset="0"/>
              </a:rPr>
              <a:t>Passenger Count Analysis</a:t>
            </a:r>
          </a:p>
        </p:txBody>
      </p:sp>
      <p:sp>
        <p:nvSpPr>
          <p:cNvPr id="3" name="Content Placeholder 2">
            <a:extLst>
              <a:ext uri="{FF2B5EF4-FFF2-40B4-BE49-F238E27FC236}">
                <a16:creationId xmlns:a16="http://schemas.microsoft.com/office/drawing/2014/main" id="{1934CFA9-010C-5359-C186-69920CA0DB20}"/>
              </a:ext>
            </a:extLst>
          </p:cNvPr>
          <p:cNvSpPr>
            <a:spLocks noGrp="1"/>
          </p:cNvSpPr>
          <p:nvPr>
            <p:ph idx="1"/>
          </p:nvPr>
        </p:nvSpPr>
        <p:spPr>
          <a:xfrm>
            <a:off x="523792" y="1284936"/>
            <a:ext cx="11144416" cy="2531690"/>
          </a:xfrm>
        </p:spPr>
        <p:txBody>
          <a:bodyPr>
            <a:normAutofit lnSpcReduction="10000"/>
          </a:bodyPr>
          <a:lstStyle/>
          <a:p>
            <a:pPr algn="just">
              <a:buFont typeface="Arial" panose="020B0604020202020204" pitchFamily="34" charset="0"/>
              <a:buChar char="•"/>
            </a:pPr>
            <a:r>
              <a:rPr lang="en-US" sz="2000" b="1" dirty="0"/>
              <a:t>Card Transactions:</a:t>
            </a:r>
            <a:r>
              <a:rPr lang="en-US" sz="2000" dirty="0"/>
              <a:t> Single-passenger rides (</a:t>
            </a:r>
            <a:r>
              <a:rPr lang="en-US" sz="2000" i="1" dirty="0" err="1"/>
              <a:t>passenger_count</a:t>
            </a:r>
            <a:r>
              <a:rPr lang="en-US" sz="2000" i="1" dirty="0"/>
              <a:t> = 1</a:t>
            </a:r>
            <a:r>
              <a:rPr lang="en-US" sz="2000" dirty="0"/>
              <a:t>) dominate card payments, representing </a:t>
            </a:r>
            <a:r>
              <a:rPr lang="en-US" sz="2000" b="1" dirty="0"/>
              <a:t>55.83%</a:t>
            </a:r>
            <a:r>
              <a:rPr lang="en-US" sz="2000" dirty="0"/>
              <a:t> of all card-based transactions. This indicates a strong preference for card payments among solo travelers.</a:t>
            </a:r>
          </a:p>
          <a:p>
            <a:pPr algn="just">
              <a:buFont typeface="Arial" panose="020B0604020202020204" pitchFamily="34" charset="0"/>
              <a:buChar char="•"/>
            </a:pPr>
            <a:r>
              <a:rPr lang="en-US" sz="2000" b="1" dirty="0"/>
              <a:t>Cash Transactions:</a:t>
            </a:r>
            <a:r>
              <a:rPr lang="en-US" sz="2000" dirty="0"/>
              <a:t> Similarly, cash payments are primarily associated with single-passenger trips, accounting for </a:t>
            </a:r>
            <a:r>
              <a:rPr lang="en-US" sz="2000" b="1" dirty="0"/>
              <a:t>12.62%</a:t>
            </a:r>
            <a:r>
              <a:rPr lang="en-US" sz="2000" dirty="0"/>
              <a:t> of all cash transactions.</a:t>
            </a:r>
          </a:p>
          <a:p>
            <a:pPr algn="just">
              <a:buFont typeface="Arial" panose="020B0604020202020204" pitchFamily="34" charset="0"/>
              <a:buChar char="•"/>
            </a:pPr>
            <a:r>
              <a:rPr lang="en-US" sz="2000" b="1" dirty="0"/>
              <a:t>Behavioral Insights:</a:t>
            </a:r>
            <a:r>
              <a:rPr lang="en-US" sz="2000" dirty="0"/>
              <a:t> As the passenger count increases, the percentage of transactions steadily declines. This suggests that larger groups may prefer alternative transportation methods or payment options outside the traditional taxi system.</a:t>
            </a:r>
          </a:p>
        </p:txBody>
      </p:sp>
      <p:pic>
        <p:nvPicPr>
          <p:cNvPr id="5" name="Picture 4">
            <a:extLst>
              <a:ext uri="{FF2B5EF4-FFF2-40B4-BE49-F238E27FC236}">
                <a16:creationId xmlns:a16="http://schemas.microsoft.com/office/drawing/2014/main" id="{242CD7B4-1D04-60E2-717D-51B08C3348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4711" y="3689049"/>
            <a:ext cx="8082576" cy="261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Connector 5">
            <a:extLst>
              <a:ext uri="{FF2B5EF4-FFF2-40B4-BE49-F238E27FC236}">
                <a16:creationId xmlns:a16="http://schemas.microsoft.com/office/drawing/2014/main" id="{5CCB9F95-F080-053A-0182-E2FEA34AB724}"/>
              </a:ext>
            </a:extLst>
          </p:cNvPr>
          <p:cNvCxnSpPr>
            <a:cxnSpLocks/>
          </p:cNvCxnSpPr>
          <p:nvPr/>
        </p:nvCxnSpPr>
        <p:spPr>
          <a:xfrm>
            <a:off x="954269" y="1113182"/>
            <a:ext cx="60021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3623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TotalTime>
  <Words>761</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Display</vt:lpstr>
      <vt:lpstr>Arial</vt:lpstr>
      <vt:lpstr>Bell MT</vt:lpstr>
      <vt:lpstr>Calibri</vt:lpstr>
      <vt:lpstr>Calibri Light</vt:lpstr>
      <vt:lpstr>Office Theme</vt:lpstr>
      <vt:lpstr>Maximizing Revenue for Drivers</vt:lpstr>
      <vt:lpstr>AGENDA</vt:lpstr>
      <vt:lpstr>Problem Statement</vt:lpstr>
      <vt:lpstr>Research Question</vt:lpstr>
      <vt:lpstr>Data Overview</vt:lpstr>
      <vt:lpstr>Methodology</vt:lpstr>
      <vt:lpstr>Journey Insights</vt:lpstr>
      <vt:lpstr>Preference of payment types</vt:lpstr>
      <vt:lpstr>Passenger Count Analysis</vt:lpstr>
      <vt:lpstr>Hypothesis Testing</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Subhayan Basu</dc:creator>
  <cp:lastModifiedBy>Praneeth Nalamalapu</cp:lastModifiedBy>
  <cp:revision>2</cp:revision>
  <dcterms:created xsi:type="dcterms:W3CDTF">2025-03-31T22:37:35Z</dcterms:created>
  <dcterms:modified xsi:type="dcterms:W3CDTF">2025-07-30T08:06:15Z</dcterms:modified>
</cp:coreProperties>
</file>