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7465CE-599C-4C64-98D1-3F4AF20A7D85}" v="5" dt="2024-03-25T07:19:19.0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415252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14051" y="4429049"/>
            <a:ext cx="8563897" cy="83099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err="1">
                <a:solidFill>
                  <a:schemeClr val="accent1">
                    <a:lumMod val="75000"/>
                  </a:schemeClr>
                </a:solidFill>
                <a:latin typeface="Arial"/>
                <a:cs typeface="Arial"/>
              </a:rPr>
              <a:t>Yuvaraj</a:t>
            </a:r>
            <a:r>
              <a:rPr lang="en-US" sz="2400" b="1" dirty="0">
                <a:solidFill>
                  <a:schemeClr val="accent1">
                    <a:lumMod val="75000"/>
                  </a:schemeClr>
                </a:solidFill>
                <a:latin typeface="Arial"/>
                <a:cs typeface="Arial"/>
              </a:rPr>
              <a:t> N- 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3" y="2004654"/>
            <a:ext cx="11029615" cy="2848692"/>
          </a:xfrm>
        </p:spPr>
        <p:txBody>
          <a:bodyPr/>
          <a:lstStyle/>
          <a:p>
            <a:r>
              <a:rPr lang="en-US" sz="2000" b="0" i="0" dirty="0">
                <a:solidFill>
                  <a:schemeClr val="tx1"/>
                </a:solidFill>
                <a:effectLst/>
                <a:latin typeface="Arial" panose="020B0604020202020204" pitchFamily="34" charset="0"/>
                <a:cs typeface="Arial" panose="020B0604020202020204" pitchFamily="34" charset="0"/>
              </a:rPr>
              <a:t>Enhancing Security Measures: Implement encryption techniques to secure logged data.</a:t>
            </a:r>
          </a:p>
          <a:p>
            <a:r>
              <a:rPr lang="en-US" sz="2000" b="0" i="0" dirty="0">
                <a:solidFill>
                  <a:schemeClr val="tx1"/>
                </a:solidFill>
                <a:effectLst/>
                <a:latin typeface="Arial" panose="020B0604020202020204" pitchFamily="34" charset="0"/>
                <a:cs typeface="Arial" panose="020B0604020202020204" pitchFamily="34" charset="0"/>
              </a:rPr>
              <a:t>User Authentication: Integrate user authentication mechanisms to prevent unauthorized access.</a:t>
            </a:r>
          </a:p>
          <a:p>
            <a:r>
              <a:rPr lang="en-US" sz="2000" b="0" i="0" dirty="0">
                <a:solidFill>
                  <a:schemeClr val="tx1"/>
                </a:solidFill>
                <a:effectLst/>
                <a:latin typeface="Arial" panose="020B0604020202020204" pitchFamily="34" charset="0"/>
                <a:cs typeface="Arial" panose="020B0604020202020204" pitchFamily="34" charset="0"/>
              </a:rPr>
              <a:t>Advanced Logging: Implement advanced logging features, such as timestamping and window tracking.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0893053" cy="4673324"/>
          </a:xfrm>
        </p:spPr>
        <p:txBody>
          <a:bodyPr>
            <a:normAutofit/>
          </a:bodyPr>
          <a:lstStyle/>
          <a:p>
            <a:pPr marL="457200" indent="-457200" algn="l">
              <a:buFont typeface="+mj-lt"/>
              <a:buAutoNum type="arabicPeriod"/>
            </a:pPr>
            <a:r>
              <a:rPr lang="en-IN" sz="2000" dirty="0">
                <a:solidFill>
                  <a:schemeClr val="tx1"/>
                </a:solidFill>
              </a:rPr>
              <a:t>A Survey on Keylogger and its Detection Techniques by Vishal Bharti, Aditya Kumar Gupta, and Shailendra Mishra </a:t>
            </a:r>
            <a:r>
              <a:rPr lang="en-IN" sz="2000" b="0" i="0" strike="noStrike" dirty="0">
                <a:solidFill>
                  <a:schemeClr val="tx1"/>
                </a:solidFill>
                <a:effectLst/>
                <a:latin typeface="Söhne"/>
              </a:rPr>
              <a:t>https://www.ijcaonline.org/archives/volume75/number5/12835-1514</a:t>
            </a:r>
            <a:endParaRPr lang="en-IN" sz="2000" dirty="0">
              <a:solidFill>
                <a:schemeClr val="tx1"/>
              </a:solidFill>
            </a:endParaRPr>
          </a:p>
          <a:p>
            <a:pPr marL="457200" indent="-457200" algn="l">
              <a:buFont typeface="+mj-lt"/>
              <a:buAutoNum type="arabicPeriod"/>
            </a:pPr>
            <a:r>
              <a:rPr lang="en-IN" sz="2000" dirty="0">
                <a:solidFill>
                  <a:schemeClr val="tx1"/>
                </a:solidFill>
              </a:rPr>
              <a:t>Analysis of Keylogger Attacks and Countermeasures by </a:t>
            </a:r>
            <a:r>
              <a:rPr lang="en-IN" sz="2000" dirty="0" err="1">
                <a:solidFill>
                  <a:schemeClr val="tx1"/>
                </a:solidFill>
              </a:rPr>
              <a:t>Hongliang</a:t>
            </a:r>
            <a:r>
              <a:rPr lang="en-IN" sz="2000" dirty="0">
                <a:solidFill>
                  <a:schemeClr val="tx1"/>
                </a:solidFill>
              </a:rPr>
              <a:t> Liu, </a:t>
            </a:r>
            <a:r>
              <a:rPr lang="en-IN" sz="2000" dirty="0" err="1">
                <a:solidFill>
                  <a:schemeClr val="tx1"/>
                </a:solidFill>
              </a:rPr>
              <a:t>Ruiying</a:t>
            </a:r>
            <a:r>
              <a:rPr lang="en-IN" sz="2000" dirty="0">
                <a:solidFill>
                  <a:schemeClr val="tx1"/>
                </a:solidFill>
              </a:rPr>
              <a:t> Du, and </a:t>
            </a:r>
            <a:r>
              <a:rPr lang="en-IN" sz="2000" dirty="0" err="1">
                <a:solidFill>
                  <a:schemeClr val="tx1"/>
                </a:solidFill>
              </a:rPr>
              <a:t>Quansheng</a:t>
            </a:r>
            <a:r>
              <a:rPr lang="en-IN" sz="2000" dirty="0">
                <a:solidFill>
                  <a:schemeClr val="tx1"/>
                </a:solidFill>
              </a:rPr>
              <a:t> Zhuang </a:t>
            </a:r>
            <a:r>
              <a:rPr lang="en-IN" sz="2000" b="0" i="0" strike="noStrike" dirty="0">
                <a:solidFill>
                  <a:schemeClr val="tx1"/>
                </a:solidFill>
                <a:effectLst/>
                <a:latin typeface="Söhne"/>
              </a:rPr>
              <a:t>https://www.semanticscholar.org/paper/Analysis-of-Keylogger-Attacks-and-Countermeasures-Liu-Du/54c7255bace229c82e4a5fd812ba8dd8829180c1</a:t>
            </a:r>
            <a:endParaRPr lang="en-IN" sz="2000" dirty="0">
              <a:solidFill>
                <a:schemeClr val="tx1"/>
              </a:solidFill>
            </a:endParaRPr>
          </a:p>
          <a:p>
            <a:pPr marL="457200" indent="-457200" algn="l">
              <a:buFont typeface="+mj-lt"/>
              <a:buAutoNum type="arabicPeriod"/>
            </a:pPr>
            <a:r>
              <a:rPr lang="en-IN" sz="2000" dirty="0">
                <a:solidFill>
                  <a:schemeClr val="tx1"/>
                </a:solidFill>
              </a:rPr>
              <a:t>Detection of Keyloggers:  A Review by </a:t>
            </a:r>
            <a:r>
              <a:rPr lang="en-IN" sz="2000" dirty="0" err="1">
                <a:solidFill>
                  <a:schemeClr val="tx1"/>
                </a:solidFill>
              </a:rPr>
              <a:t>Shukor</a:t>
            </a:r>
            <a:r>
              <a:rPr lang="en-IN" sz="2000" dirty="0">
                <a:solidFill>
                  <a:schemeClr val="tx1"/>
                </a:solidFill>
              </a:rPr>
              <a:t> Abd Razak, Ku </a:t>
            </a:r>
            <a:r>
              <a:rPr lang="en-IN" sz="2000" dirty="0" err="1">
                <a:solidFill>
                  <a:schemeClr val="tx1"/>
                </a:solidFill>
              </a:rPr>
              <a:t>Ruhana</a:t>
            </a:r>
            <a:r>
              <a:rPr lang="en-IN" sz="2000" dirty="0">
                <a:solidFill>
                  <a:schemeClr val="tx1"/>
                </a:solidFill>
              </a:rPr>
              <a:t> Ku-</a:t>
            </a:r>
            <a:r>
              <a:rPr lang="en-IN" sz="2000" dirty="0" err="1">
                <a:solidFill>
                  <a:schemeClr val="tx1"/>
                </a:solidFill>
              </a:rPr>
              <a:t>Mahamud</a:t>
            </a:r>
            <a:r>
              <a:rPr lang="en-IN" sz="2000" dirty="0">
                <a:solidFill>
                  <a:schemeClr val="tx1"/>
                </a:solidFill>
              </a:rPr>
              <a:t>, and Ramlan </a:t>
            </a:r>
            <a:r>
              <a:rPr lang="en-IN" sz="2000" dirty="0" err="1">
                <a:solidFill>
                  <a:schemeClr val="tx1"/>
                </a:solidFill>
              </a:rPr>
              <a:t>Mahmod</a:t>
            </a:r>
            <a:r>
              <a:rPr lang="en-IN" sz="2000" dirty="0">
                <a:solidFill>
                  <a:schemeClr val="tx1"/>
                </a:solidFill>
              </a:rPr>
              <a:t> </a:t>
            </a:r>
            <a:r>
              <a:rPr lang="en-IN" sz="2000" b="0" i="0" strike="noStrike" dirty="0">
                <a:solidFill>
                  <a:schemeClr val="tx1"/>
                </a:solidFill>
                <a:effectLst/>
                <a:latin typeface="Söhne"/>
              </a:rPr>
              <a:t>https://www.researchgate.net/publication/220955239_Detection_of_Keyloggers_A_Review</a:t>
            </a:r>
            <a:endParaRPr lang="en-IN" sz="2000" dirty="0">
              <a:solidFill>
                <a:schemeClr val="tx1"/>
              </a:solidFill>
            </a:endParaRPr>
          </a:p>
          <a:p>
            <a:pPr marL="457200" indent="-457200" algn="l">
              <a:buFont typeface="+mj-lt"/>
              <a:buAutoNum type="arabicPeriod"/>
            </a:pPr>
            <a:r>
              <a:rPr lang="en-IN" sz="2000" dirty="0">
                <a:solidFill>
                  <a:schemeClr val="tx1"/>
                </a:solidFill>
              </a:rPr>
              <a:t>A Comprehensive Study on Keylogger Attack and </a:t>
            </a:r>
            <a:r>
              <a:rPr lang="en-IN" sz="2000" dirty="0" err="1">
                <a:solidFill>
                  <a:schemeClr val="tx1"/>
                </a:solidFill>
              </a:rPr>
              <a:t>Defense</a:t>
            </a:r>
            <a:r>
              <a:rPr lang="en-IN" sz="2000" dirty="0">
                <a:solidFill>
                  <a:schemeClr val="tx1"/>
                </a:solidFill>
              </a:rPr>
              <a:t> by </a:t>
            </a:r>
            <a:r>
              <a:rPr lang="en-IN" sz="2000" dirty="0" err="1">
                <a:solidFill>
                  <a:schemeClr val="tx1"/>
                </a:solidFill>
              </a:rPr>
              <a:t>Shuo</a:t>
            </a:r>
            <a:r>
              <a:rPr lang="en-IN" sz="2000" dirty="0">
                <a:solidFill>
                  <a:schemeClr val="tx1"/>
                </a:solidFill>
              </a:rPr>
              <a:t> Chen, Rui Wang, </a:t>
            </a:r>
            <a:r>
              <a:rPr lang="en-IN" sz="2000" dirty="0" err="1">
                <a:solidFill>
                  <a:schemeClr val="tx1"/>
                </a:solidFill>
              </a:rPr>
              <a:t>XiaoFeng</a:t>
            </a:r>
            <a:r>
              <a:rPr lang="en-IN" sz="2000" dirty="0">
                <a:solidFill>
                  <a:schemeClr val="tx1"/>
                </a:solidFill>
              </a:rPr>
              <a:t> Wang, and </a:t>
            </a:r>
            <a:r>
              <a:rPr lang="en-IN" sz="2000" dirty="0" err="1">
                <a:solidFill>
                  <a:schemeClr val="tx1"/>
                </a:solidFill>
              </a:rPr>
              <a:t>Kehuan</a:t>
            </a:r>
            <a:r>
              <a:rPr lang="en-IN" sz="2000" dirty="0">
                <a:solidFill>
                  <a:schemeClr val="tx1"/>
                </a:solidFill>
              </a:rPr>
              <a:t> Zhang </a:t>
            </a:r>
            <a:r>
              <a:rPr lang="en-IN" sz="2000" b="0" i="0" u="none" strike="noStrike" dirty="0">
                <a:solidFill>
                  <a:schemeClr val="tx1"/>
                </a:solidFill>
                <a:effectLst/>
                <a:latin typeface="Söhne"/>
              </a:rPr>
              <a:t>https://www.usenix.org/legacy/events/sec11/tech/full_papers/Chen.pdf</a:t>
            </a:r>
            <a:endParaRPr lang="en-IN" sz="2000" dirty="0">
              <a:solidFill>
                <a:schemeClr val="tx1"/>
              </a:solidFill>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0734368" cy="452622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2" y="1948360"/>
            <a:ext cx="11029615" cy="2961279"/>
          </a:xfrm>
        </p:spPr>
        <p:txBody>
          <a:bodyPr>
            <a:normAutofit/>
          </a:bodyPr>
          <a:lstStyle/>
          <a:p>
            <a:r>
              <a:rPr lang="en-US" sz="2000" dirty="0">
                <a:solidFill>
                  <a:schemeClr val="tx1"/>
                </a:solidFill>
                <a:latin typeface="Arial" panose="020B0604020202020204" pitchFamily="34" charset="0"/>
                <a:cs typeface="Arial" panose="020B0604020202020204" pitchFamily="34" charset="0"/>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4" name="Rectangle 11">
            <a:extLst>
              <a:ext uri="{FF2B5EF4-FFF2-40B4-BE49-F238E27FC236}">
                <a16:creationId xmlns:a16="http://schemas.microsoft.com/office/drawing/2014/main" id="{8DE3071A-49E8-303F-CEA6-4E4B05E7764E}"/>
              </a:ext>
            </a:extLst>
          </p:cNvPr>
          <p:cNvSpPr>
            <a:spLocks noChangeArrowheads="1"/>
          </p:cNvSpPr>
          <p:nvPr/>
        </p:nvSpPr>
        <p:spPr bwMode="auto">
          <a:xfrm>
            <a:off x="581192" y="2613134"/>
            <a:ext cx="9604317" cy="163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Our proposed system entails the development of a keylogger using Python's </a:t>
            </a:r>
            <a:r>
              <a:rPr kumimoji="0" lang="en-US" altLang="en-US" sz="2000" b="0" i="0" u="none" strike="noStrike" cap="none" normalizeH="0" baseline="0" dirty="0" err="1">
                <a:ln>
                  <a:noFill/>
                </a:ln>
                <a:solidFill>
                  <a:schemeClr val="tx1"/>
                </a:solidFill>
                <a:effectLst/>
                <a:latin typeface="Arial" panose="020B0604020202020204" pitchFamily="34" charset="0"/>
              </a:rPr>
              <a:t>Tkinter</a:t>
            </a:r>
            <a:r>
              <a:rPr kumimoji="0" lang="en-US" altLang="en-US" sz="2000" b="0" i="0" u="none" strike="noStrike" cap="none" normalizeH="0" baseline="0" dirty="0">
                <a:ln>
                  <a:noFill/>
                </a:ln>
                <a:solidFill>
                  <a:schemeClr val="tx1"/>
                </a:solidFill>
                <a:effectLst/>
                <a:latin typeface="Arial" panose="020B0604020202020204" pitchFamily="34" charset="0"/>
              </a:rPr>
              <a:t> library for the GUI, alongside the </a:t>
            </a:r>
            <a:r>
              <a:rPr kumimoji="0" lang="en-US" altLang="en-US" sz="2000" b="0" i="0" u="none" strike="noStrike" cap="none" normalizeH="0" baseline="0" dirty="0" err="1">
                <a:ln>
                  <a:noFill/>
                </a:ln>
                <a:solidFill>
                  <a:schemeClr val="tx1"/>
                </a:solidFill>
                <a:effectLst/>
                <a:latin typeface="Arial" panose="020B0604020202020204" pitchFamily="34" charset="0"/>
              </a:rPr>
              <a:t>pynput</a:t>
            </a:r>
            <a:r>
              <a:rPr kumimoji="0" lang="en-US" altLang="en-US" sz="2000" b="0" i="0" u="none" strike="noStrike" cap="none" normalizeH="0" baseline="0" dirty="0">
                <a:ln>
                  <a:noFill/>
                </a:ln>
                <a:solidFill>
                  <a:schemeClr val="tx1"/>
                </a:solidFill>
                <a:effectLst/>
                <a:latin typeface="Arial" panose="020B0604020202020204" pitchFamily="34" charset="0"/>
              </a:rPr>
              <a:t> library for capturing keyboard inputs. The keylogger records keystrokes and saves them in both text and JSON formats for comprehensive analysis.</a:t>
            </a:r>
          </a:p>
        </p:txBody>
      </p:sp>
      <p:sp>
        <p:nvSpPr>
          <p:cNvPr id="15" name="Rectangle 12">
            <a:extLst>
              <a:ext uri="{FF2B5EF4-FFF2-40B4-BE49-F238E27FC236}">
                <a16:creationId xmlns:a16="http://schemas.microsoft.com/office/drawing/2014/main" id="{F3F165DC-D99F-0549-7603-79FDF55FD4AB}"/>
              </a:ext>
            </a:extLst>
          </p:cNvPr>
          <p:cNvSpPr>
            <a:spLocks noChangeArrowheads="1"/>
          </p:cNvSpPr>
          <p:nvPr/>
        </p:nvSpPr>
        <p:spPr bwMode="auto">
          <a:xfrm>
            <a:off x="0" y="0"/>
            <a:ext cx="45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2869" y="1700979"/>
            <a:ext cx="11029615" cy="3261647"/>
          </a:xfrm>
        </p:spPr>
        <p:txBody>
          <a:bodyPr/>
          <a:lstStyle/>
          <a:p>
            <a:pPr marL="0" indent="0">
              <a:lnSpc>
                <a:spcPct val="107000"/>
              </a:lnSpc>
              <a:spcAft>
                <a:spcPts val="800"/>
              </a:spcAft>
              <a:buNone/>
            </a:pP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Technology Used:</a:t>
            </a:r>
            <a:endPar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For programming the keylogger functionality.</a:t>
            </a:r>
          </a:p>
          <a:p>
            <a:pPr>
              <a:lnSpc>
                <a:spcPct val="107000"/>
              </a:lnSpc>
              <a:spcAft>
                <a:spcPts val="800"/>
              </a:spcAft>
            </a:pPr>
            <a:r>
              <a:rPr lang="en-IN" sz="2000"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Tkinter</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lang="en-IN" sz="2000"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pynput</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r>
              <a:rPr lang="en-IN" sz="2400" b="1" i="0" dirty="0">
                <a:solidFill>
                  <a:schemeClr val="tx1"/>
                </a:solidFill>
                <a:effectLst/>
                <a:latin typeface="Arial" panose="020B0604020202020204" pitchFamily="34" charset="0"/>
                <a:cs typeface="Arial" panose="020B0604020202020204" pitchFamily="34" charset="0"/>
              </a:rPr>
              <a:t>Initialization:</a:t>
            </a:r>
            <a:r>
              <a:rPr lang="en-IN" sz="2400" b="0" i="0" dirty="0">
                <a:solidFill>
                  <a:schemeClr val="tx1"/>
                </a:solidFill>
                <a:effectLst/>
                <a:latin typeface="Arial" panose="020B0604020202020204" pitchFamily="34" charset="0"/>
                <a:cs typeface="Arial" panose="020B0604020202020204" pitchFamily="34" charset="0"/>
              </a:rPr>
              <a:t> Initialize necessary variables and flags.</a:t>
            </a:r>
          </a:p>
          <a:p>
            <a:r>
              <a:rPr lang="en-IN" sz="2400" b="1" i="0" dirty="0">
                <a:solidFill>
                  <a:schemeClr val="tx1"/>
                </a:solidFill>
                <a:effectLst/>
                <a:latin typeface="Arial" panose="020B0604020202020204" pitchFamily="34" charset="0"/>
                <a:cs typeface="Arial" panose="020B0604020202020204" pitchFamily="34" charset="0"/>
              </a:rPr>
              <a:t>Event Handling:</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on_press</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Records pressed and held keys.</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on_release</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Records released keys and manages flag state.</a:t>
            </a:r>
          </a:p>
          <a:p>
            <a:r>
              <a:rPr lang="en-IN" sz="2400" b="1" i="0" dirty="0">
                <a:solidFill>
                  <a:schemeClr val="tx1"/>
                </a:solidFill>
                <a:effectLst/>
                <a:latin typeface="Arial" panose="020B0604020202020204" pitchFamily="34" charset="0"/>
                <a:cs typeface="Arial" panose="020B0604020202020204" pitchFamily="34" charset="0"/>
              </a:rPr>
              <a:t>Logging:</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generate_text_log</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Saves keystrokes in a text file.</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generate_json_file</a:t>
            </a:r>
            <a:r>
              <a:rPr lang="en-IN" sz="2000" b="0" i="1" dirty="0">
                <a:solidFill>
                  <a:schemeClr val="tx1"/>
                </a:solidFill>
                <a:effectLst/>
                <a:latin typeface="Arial" panose="020B0604020202020204" pitchFamily="34" charset="0"/>
                <a:cs typeface="Arial" panose="020B0604020202020204" pitchFamily="34" charset="0"/>
              </a:rPr>
              <a:t>(</a:t>
            </a:r>
            <a:r>
              <a:rPr lang="en-IN" sz="2000" b="0" i="1" dirty="0" err="1">
                <a:solidFill>
                  <a:schemeClr val="tx1"/>
                </a:solidFill>
                <a:effectLst/>
                <a:latin typeface="Arial" panose="020B0604020202020204" pitchFamily="34" charset="0"/>
                <a:cs typeface="Arial" panose="020B0604020202020204" pitchFamily="34" charset="0"/>
              </a:rPr>
              <a:t>keys_used</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Saves keystrokes in a JSON file.</a:t>
            </a:r>
          </a:p>
          <a:p>
            <a:r>
              <a:rPr lang="en-IN" sz="2400" b="1" i="0" dirty="0">
                <a:solidFill>
                  <a:schemeClr val="tx1"/>
                </a:solidFill>
                <a:effectLst/>
                <a:latin typeface="Arial" panose="020B0604020202020204" pitchFamily="34" charset="0"/>
                <a:cs typeface="Arial" panose="020B0604020202020204" pitchFamily="34" charset="0"/>
              </a:rPr>
              <a:t>Keylogger Control:</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start_keylogger</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Initiates keylogging process.</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stop_keylogger</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Stops keylogging.</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idx="4294967295"/>
          </p:nvPr>
        </p:nvSpPr>
        <p:spPr>
          <a:xfrm>
            <a:off x="581025" y="771525"/>
            <a:ext cx="11029950" cy="530225"/>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4294967295"/>
          </p:nvPr>
        </p:nvSpPr>
        <p:spPr>
          <a:xfrm>
            <a:off x="0" y="1301750"/>
            <a:ext cx="11029950" cy="1392238"/>
          </a:xfrm>
        </p:spPr>
        <p:txBody>
          <a:bodyPr>
            <a:normAutofit/>
          </a:bodyPr>
          <a:lstStyle/>
          <a:p>
            <a:r>
              <a:rPr lang="en-US" sz="2000" b="0" i="0" dirty="0">
                <a:solidFill>
                  <a:schemeClr val="tx1"/>
                </a:solidFill>
                <a:effectLst/>
                <a:latin typeface="Arial" panose="020B0604020202020204" pitchFamily="34" charset="0"/>
                <a:cs typeface="Arial" panose="020B0604020202020204" pitchFamily="34" charset="0"/>
              </a:rPr>
              <a:t>The GUI presents "Start" and "Stop" buttons to control the keylogging process. Upon starting, the keylogger captures keystrokes and saves them in designated files. Stopping the keylogger halts the logging process.</a:t>
            </a:r>
            <a:endParaRPr lang="en-IN" sz="20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0BD68FB-CF1E-6945-FBD1-3FED47A52FCE}"/>
              </a:ext>
            </a:extLst>
          </p:cNvPr>
          <p:cNvPicPr>
            <a:picLocks noChangeAspect="1"/>
          </p:cNvPicPr>
          <p:nvPr/>
        </p:nvPicPr>
        <p:blipFill>
          <a:blip r:embed="rId3"/>
          <a:stretch>
            <a:fillRect/>
          </a:stretch>
        </p:blipFill>
        <p:spPr>
          <a:xfrm>
            <a:off x="1296526" y="3025026"/>
            <a:ext cx="2362405" cy="2636748"/>
          </a:xfrm>
          <a:prstGeom prst="rect">
            <a:avLst/>
          </a:prstGeom>
        </p:spPr>
      </p:pic>
      <p:pic>
        <p:nvPicPr>
          <p:cNvPr id="7" name="Picture 6">
            <a:extLst>
              <a:ext uri="{FF2B5EF4-FFF2-40B4-BE49-F238E27FC236}">
                <a16:creationId xmlns:a16="http://schemas.microsoft.com/office/drawing/2014/main" id="{60A6D301-24B5-6EEC-A4CE-95E8A2AE68A5}"/>
              </a:ext>
            </a:extLst>
          </p:cNvPr>
          <p:cNvPicPr>
            <a:picLocks noChangeAspect="1"/>
          </p:cNvPicPr>
          <p:nvPr/>
        </p:nvPicPr>
        <p:blipFill>
          <a:blip r:embed="rId4"/>
          <a:stretch>
            <a:fillRect/>
          </a:stretch>
        </p:blipFill>
        <p:spPr>
          <a:xfrm>
            <a:off x="8145495" y="3096556"/>
            <a:ext cx="2385267" cy="2629128"/>
          </a:xfrm>
          <a:prstGeom prst="rect">
            <a:avLst/>
          </a:prstGeom>
        </p:spPr>
      </p:pic>
      <p:pic>
        <p:nvPicPr>
          <p:cNvPr id="9" name="Picture 8">
            <a:extLst>
              <a:ext uri="{FF2B5EF4-FFF2-40B4-BE49-F238E27FC236}">
                <a16:creationId xmlns:a16="http://schemas.microsoft.com/office/drawing/2014/main" id="{AD079CB9-69C6-B291-BBE7-E122CB794E66}"/>
              </a:ext>
            </a:extLst>
          </p:cNvPr>
          <p:cNvPicPr>
            <a:picLocks noChangeAspect="1"/>
          </p:cNvPicPr>
          <p:nvPr/>
        </p:nvPicPr>
        <p:blipFill>
          <a:blip r:embed="rId5"/>
          <a:stretch>
            <a:fillRect/>
          </a:stretch>
        </p:blipFill>
        <p:spPr>
          <a:xfrm>
            <a:off x="4463127" y="3107987"/>
            <a:ext cx="2400508" cy="26062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8A848C-C470-2EB2-A500-A4C521031E5F}"/>
              </a:ext>
            </a:extLst>
          </p:cNvPr>
          <p:cNvPicPr>
            <a:picLocks noChangeAspect="1"/>
          </p:cNvPicPr>
          <p:nvPr/>
        </p:nvPicPr>
        <p:blipFill>
          <a:blip r:embed="rId2"/>
          <a:stretch>
            <a:fillRect/>
          </a:stretch>
        </p:blipFill>
        <p:spPr>
          <a:xfrm>
            <a:off x="6096000" y="1877423"/>
            <a:ext cx="4312791" cy="3974226"/>
          </a:xfrm>
          <a:prstGeom prst="rect">
            <a:avLst/>
          </a:prstGeom>
        </p:spPr>
      </p:pic>
      <p:pic>
        <p:nvPicPr>
          <p:cNvPr id="5" name="Picture 4">
            <a:extLst>
              <a:ext uri="{FF2B5EF4-FFF2-40B4-BE49-F238E27FC236}">
                <a16:creationId xmlns:a16="http://schemas.microsoft.com/office/drawing/2014/main" id="{A9088419-71B0-5BFA-AE78-20D63F9BA82F}"/>
              </a:ext>
            </a:extLst>
          </p:cNvPr>
          <p:cNvPicPr>
            <a:picLocks noChangeAspect="1"/>
          </p:cNvPicPr>
          <p:nvPr/>
        </p:nvPicPr>
        <p:blipFill>
          <a:blip r:embed="rId3"/>
          <a:stretch>
            <a:fillRect/>
          </a:stretch>
        </p:blipFill>
        <p:spPr>
          <a:xfrm>
            <a:off x="1370243" y="1877960"/>
            <a:ext cx="4312791" cy="4030841"/>
          </a:xfrm>
          <a:prstGeom prst="rect">
            <a:avLst/>
          </a:prstGeom>
        </p:spPr>
      </p:pic>
      <p:sp>
        <p:nvSpPr>
          <p:cNvPr id="13" name="TextBox 12">
            <a:extLst>
              <a:ext uri="{FF2B5EF4-FFF2-40B4-BE49-F238E27FC236}">
                <a16:creationId xmlns:a16="http://schemas.microsoft.com/office/drawing/2014/main" id="{7B80F541-864D-477D-5CBE-F56ED27F8FFD}"/>
              </a:ext>
            </a:extLst>
          </p:cNvPr>
          <p:cNvSpPr txBox="1"/>
          <p:nvPr/>
        </p:nvSpPr>
        <p:spPr>
          <a:xfrm>
            <a:off x="465461" y="652408"/>
            <a:ext cx="11261078" cy="707886"/>
          </a:xfrm>
          <a:prstGeom prst="rect">
            <a:avLst/>
          </a:prstGeom>
          <a:noFill/>
        </p:spPr>
        <p:txBody>
          <a:bodyPr wrap="square">
            <a:spAutoFit/>
          </a:bodyPr>
          <a:lstStyle/>
          <a:p>
            <a:r>
              <a:rPr lang="en-US" sz="4000" b="1" dirty="0">
                <a:solidFill>
                  <a:schemeClr val="accent1"/>
                </a:solidFill>
                <a:latin typeface="Arial"/>
                <a:ea typeface="+mj-lt"/>
                <a:cs typeface="Arial"/>
              </a:rPr>
              <a:t>OUTPUT</a:t>
            </a:r>
            <a:endParaRPr lang="en-IN" sz="4800" dirty="0"/>
          </a:p>
        </p:txBody>
      </p:sp>
    </p:spTree>
    <p:extLst>
      <p:ext uri="{BB962C8B-B14F-4D97-AF65-F5344CB8AC3E}">
        <p14:creationId xmlns:p14="http://schemas.microsoft.com/office/powerpoint/2010/main" val="231594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1" y="1946787"/>
            <a:ext cx="11029615" cy="2091608"/>
          </a:xfrm>
        </p:spPr>
        <p:txBody>
          <a:bodyPr>
            <a:normAutofit/>
          </a:bodyPr>
          <a:lstStyle/>
          <a:p>
            <a:pPr>
              <a:lnSpc>
                <a:spcPct val="107000"/>
              </a:lnSpc>
              <a:spcAft>
                <a:spcPts val="800"/>
              </a:spcAft>
            </a:pPr>
            <a:r>
              <a:rPr lang="en-US" sz="2000" b="0" i="0" dirty="0">
                <a:solidFill>
                  <a:schemeClr val="tx1"/>
                </a:solidFill>
                <a:effectLst/>
                <a:latin typeface="Arial" panose="020B0604020202020204" pitchFamily="34" charset="0"/>
                <a:cs typeface="Arial" panose="020B0604020202020204" pitchFamily="34" charset="0"/>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151</TotalTime>
  <Words>538</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Söhne</vt:lpstr>
      <vt:lpstr>Wingdings</vt:lpstr>
      <vt:lpstr>Wingdings 2</vt:lpstr>
      <vt:lpstr>DividendVTI</vt:lpstr>
      <vt:lpstr>Keyloggers and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28</cp:revision>
  <dcterms:created xsi:type="dcterms:W3CDTF">2021-05-26T16:50:10Z</dcterms:created>
  <dcterms:modified xsi:type="dcterms:W3CDTF">2024-04-03T16:47:07Z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