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1"/>
  </p:notesMasterIdLst>
  <p:sldIdLst>
    <p:sldId id="256" r:id="rId2"/>
    <p:sldId id="257" r:id="rId3"/>
    <p:sldId id="258" r:id="rId4"/>
    <p:sldId id="259" r:id="rId5"/>
    <p:sldId id="260" r:id="rId6"/>
    <p:sldId id="261" r:id="rId7"/>
    <p:sldId id="262" r:id="rId8"/>
    <p:sldId id="277" r:id="rId9"/>
    <p:sldId id="263" r:id="rId10"/>
    <p:sldId id="278" r:id="rId11"/>
    <p:sldId id="279" r:id="rId12"/>
    <p:sldId id="280" r:id="rId13"/>
    <p:sldId id="281" r:id="rId14"/>
    <p:sldId id="282" r:id="rId15"/>
    <p:sldId id="283" r:id="rId16"/>
    <p:sldId id="284" r:id="rId17"/>
    <p:sldId id="285" r:id="rId18"/>
    <p:sldId id="286" r:id="rId19"/>
    <p:sldId id="287" r:id="rId20"/>
    <p:sldId id="288" r:id="rId21"/>
    <p:sldId id="264" r:id="rId22"/>
    <p:sldId id="265" r:id="rId23"/>
    <p:sldId id="266" r:id="rId24"/>
    <p:sldId id="267" r:id="rId25"/>
    <p:sldId id="268" r:id="rId26"/>
    <p:sldId id="269" r:id="rId27"/>
    <p:sldId id="271" r:id="rId28"/>
    <p:sldId id="272"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B55EC-F74F-48EE-8BF8-E8376F479EE4}" type="doc">
      <dgm:prSet loTypeId="urn:microsoft.com/office/officeart/2005/8/layout/cycle5" loCatId="cycle" qsTypeId="urn:microsoft.com/office/officeart/2005/8/quickstyle/simple1" qsCatId="simple" csTypeId="urn:microsoft.com/office/officeart/2005/8/colors/accent2_1" csCatId="accent2" phldr="1"/>
      <dgm:spPr/>
      <dgm:t>
        <a:bodyPr/>
        <a:lstStyle/>
        <a:p>
          <a:endParaRPr lang="en-US"/>
        </a:p>
      </dgm:t>
    </dgm:pt>
    <dgm:pt modelId="{A0D20F51-9945-46F4-A602-16E66FCD9348}">
      <dgm:prSet phldrT="[Text]" custT="1"/>
      <dgm:spPr/>
      <dgm:t>
        <a:bodyPr/>
        <a:lstStyle/>
        <a:p>
          <a:r>
            <a:rPr lang="en-US" sz="2800" b="1" dirty="0" smtClean="0"/>
            <a:t>1.EDA</a:t>
          </a:r>
          <a:endParaRPr lang="en-US" sz="2800" b="1" dirty="0"/>
        </a:p>
      </dgm:t>
    </dgm:pt>
    <dgm:pt modelId="{C9AAB695-440E-43F2-B7ED-FCE337FC9557}" type="parTrans" cxnId="{6673CD49-0516-4C68-BA04-5EE93A342035}">
      <dgm:prSet/>
      <dgm:spPr/>
      <dgm:t>
        <a:bodyPr/>
        <a:lstStyle/>
        <a:p>
          <a:endParaRPr lang="en-US"/>
        </a:p>
      </dgm:t>
    </dgm:pt>
    <dgm:pt modelId="{CADF5F08-F808-4EC8-956D-BAD4999C2B92}" type="sibTrans" cxnId="{6673CD49-0516-4C68-BA04-5EE93A342035}">
      <dgm:prSet/>
      <dgm:spPr/>
      <dgm:t>
        <a:bodyPr/>
        <a:lstStyle/>
        <a:p>
          <a:endParaRPr lang="en-US"/>
        </a:p>
      </dgm:t>
    </dgm:pt>
    <dgm:pt modelId="{B9686449-DB5E-47E4-A379-74D58AC1A727}">
      <dgm:prSet phldrT="[Text]"/>
      <dgm:spPr/>
      <dgm:t>
        <a:bodyPr/>
        <a:lstStyle/>
        <a:p>
          <a:r>
            <a:rPr lang="en-US" b="1" dirty="0" smtClean="0"/>
            <a:t>2.PREPROCESSING</a:t>
          </a:r>
          <a:endParaRPr lang="en-US" b="1" dirty="0"/>
        </a:p>
      </dgm:t>
    </dgm:pt>
    <dgm:pt modelId="{AD0556C7-165C-4F36-9FD3-326761C69BD9}" type="parTrans" cxnId="{BDDD42F0-59A6-4431-8165-71858C532FD8}">
      <dgm:prSet/>
      <dgm:spPr/>
      <dgm:t>
        <a:bodyPr/>
        <a:lstStyle/>
        <a:p>
          <a:endParaRPr lang="en-US"/>
        </a:p>
      </dgm:t>
    </dgm:pt>
    <dgm:pt modelId="{77CD2F69-EE40-40CC-A666-93CA35BAA2D2}" type="sibTrans" cxnId="{BDDD42F0-59A6-4431-8165-71858C532FD8}">
      <dgm:prSet/>
      <dgm:spPr/>
      <dgm:t>
        <a:bodyPr/>
        <a:lstStyle/>
        <a:p>
          <a:endParaRPr lang="en-US"/>
        </a:p>
      </dgm:t>
    </dgm:pt>
    <dgm:pt modelId="{5B6BBC8E-3C9C-4567-9D09-903AD0565F83}">
      <dgm:prSet phldrT="[Text]" custT="1"/>
      <dgm:spPr/>
      <dgm:t>
        <a:bodyPr/>
        <a:lstStyle/>
        <a:p>
          <a:r>
            <a:rPr lang="en-US" sz="1800" b="1" dirty="0" smtClean="0"/>
            <a:t>3.FEATURE SELECTION</a:t>
          </a:r>
          <a:endParaRPr lang="en-US" sz="1800" b="1" dirty="0"/>
        </a:p>
      </dgm:t>
    </dgm:pt>
    <dgm:pt modelId="{A5A192E4-FB77-4FF3-8EEA-91969630CF05}" type="parTrans" cxnId="{0D60323D-E454-4E8A-BBC8-FE296FF3D27F}">
      <dgm:prSet/>
      <dgm:spPr/>
      <dgm:t>
        <a:bodyPr/>
        <a:lstStyle/>
        <a:p>
          <a:endParaRPr lang="en-US"/>
        </a:p>
      </dgm:t>
    </dgm:pt>
    <dgm:pt modelId="{54DCA002-A11D-4A6C-BC90-338C32ADA786}" type="sibTrans" cxnId="{0D60323D-E454-4E8A-BBC8-FE296FF3D27F}">
      <dgm:prSet/>
      <dgm:spPr/>
      <dgm:t>
        <a:bodyPr/>
        <a:lstStyle/>
        <a:p>
          <a:endParaRPr lang="en-US"/>
        </a:p>
      </dgm:t>
    </dgm:pt>
    <dgm:pt modelId="{8633DD75-ABE2-4DAF-993E-E5E041D78998}">
      <dgm:prSet phldrT="[Text]" custT="1"/>
      <dgm:spPr/>
      <dgm:t>
        <a:bodyPr/>
        <a:lstStyle/>
        <a:p>
          <a:r>
            <a:rPr lang="en-US" sz="2000" b="1" dirty="0" smtClean="0"/>
            <a:t>4.MODEL SELECTION</a:t>
          </a:r>
          <a:endParaRPr lang="en-US" sz="2000" b="1" dirty="0"/>
        </a:p>
      </dgm:t>
    </dgm:pt>
    <dgm:pt modelId="{A4466313-441D-480C-98DD-A32FFD6DE401}" type="parTrans" cxnId="{D0E35396-EF8F-4860-BA31-BE567B456264}">
      <dgm:prSet/>
      <dgm:spPr/>
      <dgm:t>
        <a:bodyPr/>
        <a:lstStyle/>
        <a:p>
          <a:endParaRPr lang="en-US"/>
        </a:p>
      </dgm:t>
    </dgm:pt>
    <dgm:pt modelId="{8287C68D-1C06-4609-A47A-83401FC2ABB3}" type="sibTrans" cxnId="{D0E35396-EF8F-4860-BA31-BE567B456264}">
      <dgm:prSet/>
      <dgm:spPr/>
      <dgm:t>
        <a:bodyPr/>
        <a:lstStyle/>
        <a:p>
          <a:endParaRPr lang="en-US"/>
        </a:p>
      </dgm:t>
    </dgm:pt>
    <dgm:pt modelId="{515BB3CB-6A37-46D9-8356-124E4F48EB71}">
      <dgm:prSet phldrT="[Text]" custT="1"/>
      <dgm:spPr/>
      <dgm:t>
        <a:bodyPr/>
        <a:lstStyle/>
        <a:p>
          <a:r>
            <a:rPr lang="en-US" sz="1600" b="1" dirty="0" smtClean="0"/>
            <a:t>5.EVALUATION METRICS</a:t>
          </a:r>
          <a:endParaRPr lang="en-US" sz="1600" b="1" dirty="0"/>
        </a:p>
      </dgm:t>
    </dgm:pt>
    <dgm:pt modelId="{113E84BF-21F4-46D9-B666-74E1F721B030}" type="parTrans" cxnId="{D28CB6D8-8421-4822-88D0-13AC200EF1CD}">
      <dgm:prSet/>
      <dgm:spPr/>
      <dgm:t>
        <a:bodyPr/>
        <a:lstStyle/>
        <a:p>
          <a:endParaRPr lang="en-US"/>
        </a:p>
      </dgm:t>
    </dgm:pt>
    <dgm:pt modelId="{80AD2989-8D7D-4151-B90E-E665CE792756}" type="sibTrans" cxnId="{D28CB6D8-8421-4822-88D0-13AC200EF1CD}">
      <dgm:prSet/>
      <dgm:spPr/>
      <dgm:t>
        <a:bodyPr/>
        <a:lstStyle/>
        <a:p>
          <a:endParaRPr lang="en-US"/>
        </a:p>
      </dgm:t>
    </dgm:pt>
    <dgm:pt modelId="{9D2F70A0-269F-46FF-AB1F-0ECEE3E91FCB}" type="pres">
      <dgm:prSet presAssocID="{9F4B55EC-F74F-48EE-8BF8-E8376F479EE4}" presName="cycle" presStyleCnt="0">
        <dgm:presLayoutVars>
          <dgm:dir/>
          <dgm:resizeHandles val="exact"/>
        </dgm:presLayoutVars>
      </dgm:prSet>
      <dgm:spPr/>
      <dgm:t>
        <a:bodyPr/>
        <a:lstStyle/>
        <a:p>
          <a:endParaRPr lang="en-US"/>
        </a:p>
      </dgm:t>
    </dgm:pt>
    <dgm:pt modelId="{16B8E128-CD91-4D03-9D86-AED23286B6FF}" type="pres">
      <dgm:prSet presAssocID="{A0D20F51-9945-46F4-A602-16E66FCD9348}" presName="node" presStyleLbl="node1" presStyleIdx="0" presStyleCnt="5">
        <dgm:presLayoutVars>
          <dgm:bulletEnabled val="1"/>
        </dgm:presLayoutVars>
      </dgm:prSet>
      <dgm:spPr/>
      <dgm:t>
        <a:bodyPr/>
        <a:lstStyle/>
        <a:p>
          <a:endParaRPr lang="en-US"/>
        </a:p>
      </dgm:t>
    </dgm:pt>
    <dgm:pt modelId="{917D1D66-6B5E-426C-85DA-482938BA9580}" type="pres">
      <dgm:prSet presAssocID="{A0D20F51-9945-46F4-A602-16E66FCD9348}" presName="spNode" presStyleCnt="0"/>
      <dgm:spPr/>
    </dgm:pt>
    <dgm:pt modelId="{C95A754B-8983-4F7E-B38C-1CDF6A090A9C}" type="pres">
      <dgm:prSet presAssocID="{CADF5F08-F808-4EC8-956D-BAD4999C2B92}" presName="sibTrans" presStyleLbl="sibTrans1D1" presStyleIdx="0" presStyleCnt="5"/>
      <dgm:spPr/>
      <dgm:t>
        <a:bodyPr/>
        <a:lstStyle/>
        <a:p>
          <a:endParaRPr lang="en-US"/>
        </a:p>
      </dgm:t>
    </dgm:pt>
    <dgm:pt modelId="{6B3EC9D7-DAED-4799-A5BC-AEB46BBE7522}" type="pres">
      <dgm:prSet presAssocID="{B9686449-DB5E-47E4-A379-74D58AC1A727}" presName="node" presStyleLbl="node1" presStyleIdx="1" presStyleCnt="5">
        <dgm:presLayoutVars>
          <dgm:bulletEnabled val="1"/>
        </dgm:presLayoutVars>
      </dgm:prSet>
      <dgm:spPr/>
      <dgm:t>
        <a:bodyPr/>
        <a:lstStyle/>
        <a:p>
          <a:endParaRPr lang="en-US"/>
        </a:p>
      </dgm:t>
    </dgm:pt>
    <dgm:pt modelId="{3CAA9B95-25C8-4537-B5EC-024D5D7AD1FB}" type="pres">
      <dgm:prSet presAssocID="{B9686449-DB5E-47E4-A379-74D58AC1A727}" presName="spNode" presStyleCnt="0"/>
      <dgm:spPr/>
    </dgm:pt>
    <dgm:pt modelId="{664FEBDC-23AB-4A4F-8221-3A0CB89411BC}" type="pres">
      <dgm:prSet presAssocID="{77CD2F69-EE40-40CC-A666-93CA35BAA2D2}" presName="sibTrans" presStyleLbl="sibTrans1D1" presStyleIdx="1" presStyleCnt="5"/>
      <dgm:spPr/>
      <dgm:t>
        <a:bodyPr/>
        <a:lstStyle/>
        <a:p>
          <a:endParaRPr lang="en-US"/>
        </a:p>
      </dgm:t>
    </dgm:pt>
    <dgm:pt modelId="{17C1C1D5-1288-4874-B3EC-696361D955B7}" type="pres">
      <dgm:prSet presAssocID="{5B6BBC8E-3C9C-4567-9D09-903AD0565F83}" presName="node" presStyleLbl="node1" presStyleIdx="2" presStyleCnt="5">
        <dgm:presLayoutVars>
          <dgm:bulletEnabled val="1"/>
        </dgm:presLayoutVars>
      </dgm:prSet>
      <dgm:spPr/>
      <dgm:t>
        <a:bodyPr/>
        <a:lstStyle/>
        <a:p>
          <a:endParaRPr lang="en-US"/>
        </a:p>
      </dgm:t>
    </dgm:pt>
    <dgm:pt modelId="{655AA5EA-2061-4C7C-A8CD-93213A6F223C}" type="pres">
      <dgm:prSet presAssocID="{5B6BBC8E-3C9C-4567-9D09-903AD0565F83}" presName="spNode" presStyleCnt="0"/>
      <dgm:spPr/>
    </dgm:pt>
    <dgm:pt modelId="{B69C491E-5B93-4F36-8884-7920B89B01A8}" type="pres">
      <dgm:prSet presAssocID="{54DCA002-A11D-4A6C-BC90-338C32ADA786}" presName="sibTrans" presStyleLbl="sibTrans1D1" presStyleIdx="2" presStyleCnt="5"/>
      <dgm:spPr/>
      <dgm:t>
        <a:bodyPr/>
        <a:lstStyle/>
        <a:p>
          <a:endParaRPr lang="en-US"/>
        </a:p>
      </dgm:t>
    </dgm:pt>
    <dgm:pt modelId="{EADD429A-CE5F-49B2-B0A5-30FBF72399C5}" type="pres">
      <dgm:prSet presAssocID="{8633DD75-ABE2-4DAF-993E-E5E041D78998}" presName="node" presStyleLbl="node1" presStyleIdx="3" presStyleCnt="5">
        <dgm:presLayoutVars>
          <dgm:bulletEnabled val="1"/>
        </dgm:presLayoutVars>
      </dgm:prSet>
      <dgm:spPr/>
      <dgm:t>
        <a:bodyPr/>
        <a:lstStyle/>
        <a:p>
          <a:endParaRPr lang="en-US"/>
        </a:p>
      </dgm:t>
    </dgm:pt>
    <dgm:pt modelId="{C824E331-2E2C-431E-9246-F28A8F54BE76}" type="pres">
      <dgm:prSet presAssocID="{8633DD75-ABE2-4DAF-993E-E5E041D78998}" presName="spNode" presStyleCnt="0"/>
      <dgm:spPr/>
    </dgm:pt>
    <dgm:pt modelId="{62B5D1A7-9656-4809-8607-EFF18ECF7929}" type="pres">
      <dgm:prSet presAssocID="{8287C68D-1C06-4609-A47A-83401FC2ABB3}" presName="sibTrans" presStyleLbl="sibTrans1D1" presStyleIdx="3" presStyleCnt="5"/>
      <dgm:spPr/>
      <dgm:t>
        <a:bodyPr/>
        <a:lstStyle/>
        <a:p>
          <a:endParaRPr lang="en-US"/>
        </a:p>
      </dgm:t>
    </dgm:pt>
    <dgm:pt modelId="{8DF54A03-718C-4D7D-A5FB-3A3024450AB0}" type="pres">
      <dgm:prSet presAssocID="{515BB3CB-6A37-46D9-8356-124E4F48EB71}" presName="node" presStyleLbl="node1" presStyleIdx="4" presStyleCnt="5">
        <dgm:presLayoutVars>
          <dgm:bulletEnabled val="1"/>
        </dgm:presLayoutVars>
      </dgm:prSet>
      <dgm:spPr/>
      <dgm:t>
        <a:bodyPr/>
        <a:lstStyle/>
        <a:p>
          <a:endParaRPr lang="en-US"/>
        </a:p>
      </dgm:t>
    </dgm:pt>
    <dgm:pt modelId="{354B44E7-F942-474B-9B76-8B078EF0C100}" type="pres">
      <dgm:prSet presAssocID="{515BB3CB-6A37-46D9-8356-124E4F48EB71}" presName="spNode" presStyleCnt="0"/>
      <dgm:spPr/>
    </dgm:pt>
    <dgm:pt modelId="{07561BAA-BF7C-407A-BA46-D7A499A93C83}" type="pres">
      <dgm:prSet presAssocID="{80AD2989-8D7D-4151-B90E-E665CE792756}" presName="sibTrans" presStyleLbl="sibTrans1D1" presStyleIdx="4" presStyleCnt="5"/>
      <dgm:spPr/>
      <dgm:t>
        <a:bodyPr/>
        <a:lstStyle/>
        <a:p>
          <a:endParaRPr lang="en-US"/>
        </a:p>
      </dgm:t>
    </dgm:pt>
  </dgm:ptLst>
  <dgm:cxnLst>
    <dgm:cxn modelId="{68AF4F20-7AEE-4744-A58E-E6B76C069ED7}" type="presOf" srcId="{5B6BBC8E-3C9C-4567-9D09-903AD0565F83}" destId="{17C1C1D5-1288-4874-B3EC-696361D955B7}" srcOrd="0" destOrd="0" presId="urn:microsoft.com/office/officeart/2005/8/layout/cycle5"/>
    <dgm:cxn modelId="{D0E35396-EF8F-4860-BA31-BE567B456264}" srcId="{9F4B55EC-F74F-48EE-8BF8-E8376F479EE4}" destId="{8633DD75-ABE2-4DAF-993E-E5E041D78998}" srcOrd="3" destOrd="0" parTransId="{A4466313-441D-480C-98DD-A32FFD6DE401}" sibTransId="{8287C68D-1C06-4609-A47A-83401FC2ABB3}"/>
    <dgm:cxn modelId="{D7DF4517-0B90-4671-B85B-5440D0A50AB9}" type="presOf" srcId="{CADF5F08-F808-4EC8-956D-BAD4999C2B92}" destId="{C95A754B-8983-4F7E-B38C-1CDF6A090A9C}" srcOrd="0" destOrd="0" presId="urn:microsoft.com/office/officeart/2005/8/layout/cycle5"/>
    <dgm:cxn modelId="{6612563E-361C-4707-9612-8E0B05FF2715}" type="presOf" srcId="{8287C68D-1C06-4609-A47A-83401FC2ABB3}" destId="{62B5D1A7-9656-4809-8607-EFF18ECF7929}" srcOrd="0" destOrd="0" presId="urn:microsoft.com/office/officeart/2005/8/layout/cycle5"/>
    <dgm:cxn modelId="{0CF8764E-941E-40EC-8ACF-68D097D88F98}" type="presOf" srcId="{515BB3CB-6A37-46D9-8356-124E4F48EB71}" destId="{8DF54A03-718C-4D7D-A5FB-3A3024450AB0}" srcOrd="0" destOrd="0" presId="urn:microsoft.com/office/officeart/2005/8/layout/cycle5"/>
    <dgm:cxn modelId="{770E3CA4-0629-43B8-A398-F91624C0F118}" type="presOf" srcId="{54DCA002-A11D-4A6C-BC90-338C32ADA786}" destId="{B69C491E-5B93-4F36-8884-7920B89B01A8}" srcOrd="0" destOrd="0" presId="urn:microsoft.com/office/officeart/2005/8/layout/cycle5"/>
    <dgm:cxn modelId="{BF674B72-0234-4D49-AA04-2DC94452855B}" type="presOf" srcId="{8633DD75-ABE2-4DAF-993E-E5E041D78998}" destId="{EADD429A-CE5F-49B2-B0A5-30FBF72399C5}" srcOrd="0" destOrd="0" presId="urn:microsoft.com/office/officeart/2005/8/layout/cycle5"/>
    <dgm:cxn modelId="{A53B31A3-B691-484E-93A7-260288BE815A}" type="presOf" srcId="{80AD2989-8D7D-4151-B90E-E665CE792756}" destId="{07561BAA-BF7C-407A-BA46-D7A499A93C83}" srcOrd="0" destOrd="0" presId="urn:microsoft.com/office/officeart/2005/8/layout/cycle5"/>
    <dgm:cxn modelId="{D28CB6D8-8421-4822-88D0-13AC200EF1CD}" srcId="{9F4B55EC-F74F-48EE-8BF8-E8376F479EE4}" destId="{515BB3CB-6A37-46D9-8356-124E4F48EB71}" srcOrd="4" destOrd="0" parTransId="{113E84BF-21F4-46D9-B666-74E1F721B030}" sibTransId="{80AD2989-8D7D-4151-B90E-E665CE792756}"/>
    <dgm:cxn modelId="{1D41CE95-8DA3-4694-9E93-A5688207E173}" type="presOf" srcId="{B9686449-DB5E-47E4-A379-74D58AC1A727}" destId="{6B3EC9D7-DAED-4799-A5BC-AEB46BBE7522}" srcOrd="0" destOrd="0" presId="urn:microsoft.com/office/officeart/2005/8/layout/cycle5"/>
    <dgm:cxn modelId="{0D60323D-E454-4E8A-BBC8-FE296FF3D27F}" srcId="{9F4B55EC-F74F-48EE-8BF8-E8376F479EE4}" destId="{5B6BBC8E-3C9C-4567-9D09-903AD0565F83}" srcOrd="2" destOrd="0" parTransId="{A5A192E4-FB77-4FF3-8EEA-91969630CF05}" sibTransId="{54DCA002-A11D-4A6C-BC90-338C32ADA786}"/>
    <dgm:cxn modelId="{647D2DF6-FD5C-44FC-B946-135DB01FAD54}" type="presOf" srcId="{A0D20F51-9945-46F4-A602-16E66FCD9348}" destId="{16B8E128-CD91-4D03-9D86-AED23286B6FF}" srcOrd="0" destOrd="0" presId="urn:microsoft.com/office/officeart/2005/8/layout/cycle5"/>
    <dgm:cxn modelId="{6673CD49-0516-4C68-BA04-5EE93A342035}" srcId="{9F4B55EC-F74F-48EE-8BF8-E8376F479EE4}" destId="{A0D20F51-9945-46F4-A602-16E66FCD9348}" srcOrd="0" destOrd="0" parTransId="{C9AAB695-440E-43F2-B7ED-FCE337FC9557}" sibTransId="{CADF5F08-F808-4EC8-956D-BAD4999C2B92}"/>
    <dgm:cxn modelId="{BDDD42F0-59A6-4431-8165-71858C532FD8}" srcId="{9F4B55EC-F74F-48EE-8BF8-E8376F479EE4}" destId="{B9686449-DB5E-47E4-A379-74D58AC1A727}" srcOrd="1" destOrd="0" parTransId="{AD0556C7-165C-4F36-9FD3-326761C69BD9}" sibTransId="{77CD2F69-EE40-40CC-A666-93CA35BAA2D2}"/>
    <dgm:cxn modelId="{04318E75-B8C4-4822-88F7-987D9D716591}" type="presOf" srcId="{9F4B55EC-F74F-48EE-8BF8-E8376F479EE4}" destId="{9D2F70A0-269F-46FF-AB1F-0ECEE3E91FCB}" srcOrd="0" destOrd="0" presId="urn:microsoft.com/office/officeart/2005/8/layout/cycle5"/>
    <dgm:cxn modelId="{20F7EC52-8B83-4379-AB12-C611A736DDC8}" type="presOf" srcId="{77CD2F69-EE40-40CC-A666-93CA35BAA2D2}" destId="{664FEBDC-23AB-4A4F-8221-3A0CB89411BC}" srcOrd="0" destOrd="0" presId="urn:microsoft.com/office/officeart/2005/8/layout/cycle5"/>
    <dgm:cxn modelId="{9194C52E-A005-4280-8F6E-7CC020F6DCAF}" type="presParOf" srcId="{9D2F70A0-269F-46FF-AB1F-0ECEE3E91FCB}" destId="{16B8E128-CD91-4D03-9D86-AED23286B6FF}" srcOrd="0" destOrd="0" presId="urn:microsoft.com/office/officeart/2005/8/layout/cycle5"/>
    <dgm:cxn modelId="{049989F8-3BD1-453F-A5AC-7F8B8EEC1225}" type="presParOf" srcId="{9D2F70A0-269F-46FF-AB1F-0ECEE3E91FCB}" destId="{917D1D66-6B5E-426C-85DA-482938BA9580}" srcOrd="1" destOrd="0" presId="urn:microsoft.com/office/officeart/2005/8/layout/cycle5"/>
    <dgm:cxn modelId="{4FDDE5DC-1B6F-4FC8-B9AD-B5A1238D6C1F}" type="presParOf" srcId="{9D2F70A0-269F-46FF-AB1F-0ECEE3E91FCB}" destId="{C95A754B-8983-4F7E-B38C-1CDF6A090A9C}" srcOrd="2" destOrd="0" presId="urn:microsoft.com/office/officeart/2005/8/layout/cycle5"/>
    <dgm:cxn modelId="{56AE7A71-3908-4E20-BD29-D884364F441B}" type="presParOf" srcId="{9D2F70A0-269F-46FF-AB1F-0ECEE3E91FCB}" destId="{6B3EC9D7-DAED-4799-A5BC-AEB46BBE7522}" srcOrd="3" destOrd="0" presId="urn:microsoft.com/office/officeart/2005/8/layout/cycle5"/>
    <dgm:cxn modelId="{628116A2-2D8F-4584-B3F5-F9649BFAB03B}" type="presParOf" srcId="{9D2F70A0-269F-46FF-AB1F-0ECEE3E91FCB}" destId="{3CAA9B95-25C8-4537-B5EC-024D5D7AD1FB}" srcOrd="4" destOrd="0" presId="urn:microsoft.com/office/officeart/2005/8/layout/cycle5"/>
    <dgm:cxn modelId="{F0CD1325-8A2D-491F-8742-9E3D5D6553C0}" type="presParOf" srcId="{9D2F70A0-269F-46FF-AB1F-0ECEE3E91FCB}" destId="{664FEBDC-23AB-4A4F-8221-3A0CB89411BC}" srcOrd="5" destOrd="0" presId="urn:microsoft.com/office/officeart/2005/8/layout/cycle5"/>
    <dgm:cxn modelId="{08BDE863-0663-4EDE-AFFF-499D17AB2EC1}" type="presParOf" srcId="{9D2F70A0-269F-46FF-AB1F-0ECEE3E91FCB}" destId="{17C1C1D5-1288-4874-B3EC-696361D955B7}" srcOrd="6" destOrd="0" presId="urn:microsoft.com/office/officeart/2005/8/layout/cycle5"/>
    <dgm:cxn modelId="{65752AD6-9335-4E77-B806-C0170DFFBDB7}" type="presParOf" srcId="{9D2F70A0-269F-46FF-AB1F-0ECEE3E91FCB}" destId="{655AA5EA-2061-4C7C-A8CD-93213A6F223C}" srcOrd="7" destOrd="0" presId="urn:microsoft.com/office/officeart/2005/8/layout/cycle5"/>
    <dgm:cxn modelId="{972D0E0C-6B37-461F-9C62-D40E309E4897}" type="presParOf" srcId="{9D2F70A0-269F-46FF-AB1F-0ECEE3E91FCB}" destId="{B69C491E-5B93-4F36-8884-7920B89B01A8}" srcOrd="8" destOrd="0" presId="urn:microsoft.com/office/officeart/2005/8/layout/cycle5"/>
    <dgm:cxn modelId="{41F72BE6-79D5-4DC5-B7E5-8FC140036AD4}" type="presParOf" srcId="{9D2F70A0-269F-46FF-AB1F-0ECEE3E91FCB}" destId="{EADD429A-CE5F-49B2-B0A5-30FBF72399C5}" srcOrd="9" destOrd="0" presId="urn:microsoft.com/office/officeart/2005/8/layout/cycle5"/>
    <dgm:cxn modelId="{33529C3A-7A77-4CDB-BACE-E987715CE2D6}" type="presParOf" srcId="{9D2F70A0-269F-46FF-AB1F-0ECEE3E91FCB}" destId="{C824E331-2E2C-431E-9246-F28A8F54BE76}" srcOrd="10" destOrd="0" presId="urn:microsoft.com/office/officeart/2005/8/layout/cycle5"/>
    <dgm:cxn modelId="{1108E617-9424-4860-9ACC-2DAE7751541A}" type="presParOf" srcId="{9D2F70A0-269F-46FF-AB1F-0ECEE3E91FCB}" destId="{62B5D1A7-9656-4809-8607-EFF18ECF7929}" srcOrd="11" destOrd="0" presId="urn:microsoft.com/office/officeart/2005/8/layout/cycle5"/>
    <dgm:cxn modelId="{D00AC216-2F97-450D-9788-670A34A02818}" type="presParOf" srcId="{9D2F70A0-269F-46FF-AB1F-0ECEE3E91FCB}" destId="{8DF54A03-718C-4D7D-A5FB-3A3024450AB0}" srcOrd="12" destOrd="0" presId="urn:microsoft.com/office/officeart/2005/8/layout/cycle5"/>
    <dgm:cxn modelId="{66F20568-4BE5-4899-A634-4D95E789B1D7}" type="presParOf" srcId="{9D2F70A0-269F-46FF-AB1F-0ECEE3E91FCB}" destId="{354B44E7-F942-474B-9B76-8B078EF0C100}" srcOrd="13" destOrd="0" presId="urn:microsoft.com/office/officeart/2005/8/layout/cycle5"/>
    <dgm:cxn modelId="{90D59AC1-9095-497F-A868-D12C4B444A68}" type="presParOf" srcId="{9D2F70A0-269F-46FF-AB1F-0ECEE3E91FCB}" destId="{07561BAA-BF7C-407A-BA46-D7A499A93C83}"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8F7CD-FBA7-428E-AD02-837E8656D16B}" type="doc">
      <dgm:prSet loTypeId="urn:microsoft.com/office/officeart/2005/8/layout/matrix1" loCatId="matrix" qsTypeId="urn:microsoft.com/office/officeart/2005/8/quickstyle/3d4" qsCatId="3D" csTypeId="urn:microsoft.com/office/officeart/2005/8/colors/accent2_1" csCatId="accent2" phldr="1"/>
      <dgm:spPr/>
      <dgm:t>
        <a:bodyPr/>
        <a:lstStyle/>
        <a:p>
          <a:endParaRPr lang="en-US"/>
        </a:p>
      </dgm:t>
    </dgm:pt>
    <dgm:pt modelId="{EA925F90-FD02-4402-9CAE-6256BDAB7048}">
      <dgm:prSet phldrT="[Text]"/>
      <dgm:spPr/>
      <dgm:t>
        <a:bodyPr/>
        <a:lstStyle/>
        <a:p>
          <a:r>
            <a:rPr lang="en-US" dirty="0" smtClean="0"/>
            <a:t>ALGORITHMS TO BE USED</a:t>
          </a:r>
          <a:endParaRPr lang="en-US" dirty="0"/>
        </a:p>
      </dgm:t>
    </dgm:pt>
    <dgm:pt modelId="{B9C08935-10EE-4F4C-9586-D4480EEE7A67}" type="parTrans" cxnId="{AF08DA27-9220-41B4-B444-C812242A18B8}">
      <dgm:prSet/>
      <dgm:spPr/>
      <dgm:t>
        <a:bodyPr/>
        <a:lstStyle/>
        <a:p>
          <a:endParaRPr lang="en-US"/>
        </a:p>
      </dgm:t>
    </dgm:pt>
    <dgm:pt modelId="{73E74F5D-AB3D-4ECA-A2FD-A9B4DD785DA8}" type="sibTrans" cxnId="{AF08DA27-9220-41B4-B444-C812242A18B8}">
      <dgm:prSet/>
      <dgm:spPr/>
      <dgm:t>
        <a:bodyPr/>
        <a:lstStyle/>
        <a:p>
          <a:endParaRPr lang="en-US"/>
        </a:p>
      </dgm:t>
    </dgm:pt>
    <dgm:pt modelId="{51003090-16D6-4B71-AD30-E5BDA5086349}">
      <dgm:prSet phldrT="[Text]"/>
      <dgm:spPr/>
      <dgm:t>
        <a:bodyPr/>
        <a:lstStyle/>
        <a:p>
          <a:r>
            <a:rPr lang="en-US" dirty="0" smtClean="0"/>
            <a:t>Logistic Regression</a:t>
          </a:r>
          <a:endParaRPr lang="en-US" dirty="0"/>
        </a:p>
      </dgm:t>
    </dgm:pt>
    <dgm:pt modelId="{B61E5FA5-7C29-4002-84B2-109DA7B01EDA}" type="parTrans" cxnId="{D5917ADF-DC31-452D-B6C0-4E07B0FD6DDA}">
      <dgm:prSet/>
      <dgm:spPr/>
      <dgm:t>
        <a:bodyPr/>
        <a:lstStyle/>
        <a:p>
          <a:endParaRPr lang="en-US"/>
        </a:p>
      </dgm:t>
    </dgm:pt>
    <dgm:pt modelId="{39F1268D-A540-4B27-9BBD-8E50A9CBBB0A}" type="sibTrans" cxnId="{D5917ADF-DC31-452D-B6C0-4E07B0FD6DDA}">
      <dgm:prSet/>
      <dgm:spPr/>
      <dgm:t>
        <a:bodyPr/>
        <a:lstStyle/>
        <a:p>
          <a:endParaRPr lang="en-US"/>
        </a:p>
      </dgm:t>
    </dgm:pt>
    <dgm:pt modelId="{8A3EEC07-91E9-4DFC-B847-6E1C56AAD38E}">
      <dgm:prSet phldrT="[Text]"/>
      <dgm:spPr/>
      <dgm:t>
        <a:bodyPr/>
        <a:lstStyle/>
        <a:p>
          <a:r>
            <a:rPr lang="en-US" dirty="0" smtClean="0"/>
            <a:t>Decision Tree</a:t>
          </a:r>
          <a:endParaRPr lang="en-US" dirty="0"/>
        </a:p>
      </dgm:t>
    </dgm:pt>
    <dgm:pt modelId="{CDE6005D-0D3B-40C2-8A9E-41F5CF4600A5}" type="parTrans" cxnId="{E0576AE1-346A-4B3D-AD68-C2FB4355E26E}">
      <dgm:prSet/>
      <dgm:spPr/>
      <dgm:t>
        <a:bodyPr/>
        <a:lstStyle/>
        <a:p>
          <a:endParaRPr lang="en-US"/>
        </a:p>
      </dgm:t>
    </dgm:pt>
    <dgm:pt modelId="{A5196F9A-7C6C-455F-B880-3824704247E4}" type="sibTrans" cxnId="{E0576AE1-346A-4B3D-AD68-C2FB4355E26E}">
      <dgm:prSet/>
      <dgm:spPr/>
      <dgm:t>
        <a:bodyPr/>
        <a:lstStyle/>
        <a:p>
          <a:endParaRPr lang="en-US"/>
        </a:p>
      </dgm:t>
    </dgm:pt>
    <dgm:pt modelId="{7EF929AC-6D3B-44D5-ADFA-669C43F7BE9E}">
      <dgm:prSet phldrT="[Text]"/>
      <dgm:spPr/>
      <dgm:t>
        <a:bodyPr/>
        <a:lstStyle/>
        <a:p>
          <a:r>
            <a:rPr lang="en-US" dirty="0" smtClean="0"/>
            <a:t>Random Forest</a:t>
          </a:r>
          <a:endParaRPr lang="en-US" dirty="0"/>
        </a:p>
      </dgm:t>
    </dgm:pt>
    <dgm:pt modelId="{EFA99291-DAE9-4E93-B644-86DA2DBF5C52}" type="parTrans" cxnId="{0D420CEE-9543-469F-9050-C9921711DE52}">
      <dgm:prSet/>
      <dgm:spPr/>
      <dgm:t>
        <a:bodyPr/>
        <a:lstStyle/>
        <a:p>
          <a:endParaRPr lang="en-US"/>
        </a:p>
      </dgm:t>
    </dgm:pt>
    <dgm:pt modelId="{2DE7EEF3-2193-4078-8E3E-F5D147404B7D}" type="sibTrans" cxnId="{0D420CEE-9543-469F-9050-C9921711DE52}">
      <dgm:prSet/>
      <dgm:spPr/>
      <dgm:t>
        <a:bodyPr/>
        <a:lstStyle/>
        <a:p>
          <a:endParaRPr lang="en-US"/>
        </a:p>
      </dgm:t>
    </dgm:pt>
    <dgm:pt modelId="{45654B09-9ACB-4DA8-9F0B-76FEFBF3C2AE}">
      <dgm:prSet phldrT="[Text]"/>
      <dgm:spPr/>
      <dgm:t>
        <a:bodyPr/>
        <a:lstStyle/>
        <a:p>
          <a:r>
            <a:rPr lang="en-US" dirty="0" smtClean="0"/>
            <a:t>KNN</a:t>
          </a:r>
          <a:endParaRPr lang="en-US" dirty="0"/>
        </a:p>
      </dgm:t>
    </dgm:pt>
    <dgm:pt modelId="{F0B3221F-286B-47E9-81F1-52EF4B7B566A}" type="parTrans" cxnId="{B36C55E9-87C4-40F3-81EC-DFAD0565BAFA}">
      <dgm:prSet/>
      <dgm:spPr/>
      <dgm:t>
        <a:bodyPr/>
        <a:lstStyle/>
        <a:p>
          <a:endParaRPr lang="en-US"/>
        </a:p>
      </dgm:t>
    </dgm:pt>
    <dgm:pt modelId="{0AF56429-B430-49E0-B293-B14E53F867C7}" type="sibTrans" cxnId="{B36C55E9-87C4-40F3-81EC-DFAD0565BAFA}">
      <dgm:prSet/>
      <dgm:spPr/>
      <dgm:t>
        <a:bodyPr/>
        <a:lstStyle/>
        <a:p>
          <a:endParaRPr lang="en-US"/>
        </a:p>
      </dgm:t>
    </dgm:pt>
    <dgm:pt modelId="{7299FA2A-251A-4612-BB40-77E75262F44F}" type="pres">
      <dgm:prSet presAssocID="{71C8F7CD-FBA7-428E-AD02-837E8656D16B}" presName="diagram" presStyleCnt="0">
        <dgm:presLayoutVars>
          <dgm:chMax val="1"/>
          <dgm:dir/>
          <dgm:animLvl val="ctr"/>
          <dgm:resizeHandles val="exact"/>
        </dgm:presLayoutVars>
      </dgm:prSet>
      <dgm:spPr/>
      <dgm:t>
        <a:bodyPr/>
        <a:lstStyle/>
        <a:p>
          <a:endParaRPr lang="en-US"/>
        </a:p>
      </dgm:t>
    </dgm:pt>
    <dgm:pt modelId="{87D54872-891C-434F-B97F-758F9A01EFD9}" type="pres">
      <dgm:prSet presAssocID="{71C8F7CD-FBA7-428E-AD02-837E8656D16B}" presName="matrix" presStyleCnt="0"/>
      <dgm:spPr/>
    </dgm:pt>
    <dgm:pt modelId="{34B686E3-3BDA-4652-9CD3-912E31407A42}" type="pres">
      <dgm:prSet presAssocID="{71C8F7CD-FBA7-428E-AD02-837E8656D16B}" presName="tile1" presStyleLbl="node1" presStyleIdx="0" presStyleCnt="4"/>
      <dgm:spPr/>
      <dgm:t>
        <a:bodyPr/>
        <a:lstStyle/>
        <a:p>
          <a:endParaRPr lang="en-US"/>
        </a:p>
      </dgm:t>
    </dgm:pt>
    <dgm:pt modelId="{00898D56-2D47-4FA6-B19D-0CF5DCAA8220}" type="pres">
      <dgm:prSet presAssocID="{71C8F7CD-FBA7-428E-AD02-837E8656D16B}" presName="tile1text" presStyleLbl="node1" presStyleIdx="0" presStyleCnt="4">
        <dgm:presLayoutVars>
          <dgm:chMax val="0"/>
          <dgm:chPref val="0"/>
          <dgm:bulletEnabled val="1"/>
        </dgm:presLayoutVars>
      </dgm:prSet>
      <dgm:spPr/>
      <dgm:t>
        <a:bodyPr/>
        <a:lstStyle/>
        <a:p>
          <a:endParaRPr lang="en-US"/>
        </a:p>
      </dgm:t>
    </dgm:pt>
    <dgm:pt modelId="{E7191C5F-2331-4279-9A7F-757CEC3171D8}" type="pres">
      <dgm:prSet presAssocID="{71C8F7CD-FBA7-428E-AD02-837E8656D16B}" presName="tile2" presStyleLbl="node1" presStyleIdx="1" presStyleCnt="4"/>
      <dgm:spPr/>
      <dgm:t>
        <a:bodyPr/>
        <a:lstStyle/>
        <a:p>
          <a:endParaRPr lang="en-US"/>
        </a:p>
      </dgm:t>
    </dgm:pt>
    <dgm:pt modelId="{4CBCAB2F-130F-4A92-A732-6F2876D2A1E9}" type="pres">
      <dgm:prSet presAssocID="{71C8F7CD-FBA7-428E-AD02-837E8656D16B}" presName="tile2text" presStyleLbl="node1" presStyleIdx="1" presStyleCnt="4">
        <dgm:presLayoutVars>
          <dgm:chMax val="0"/>
          <dgm:chPref val="0"/>
          <dgm:bulletEnabled val="1"/>
        </dgm:presLayoutVars>
      </dgm:prSet>
      <dgm:spPr/>
      <dgm:t>
        <a:bodyPr/>
        <a:lstStyle/>
        <a:p>
          <a:endParaRPr lang="en-US"/>
        </a:p>
      </dgm:t>
    </dgm:pt>
    <dgm:pt modelId="{6FF68EDD-A51B-4686-97F0-0DF6D6CE6BB1}" type="pres">
      <dgm:prSet presAssocID="{71C8F7CD-FBA7-428E-AD02-837E8656D16B}" presName="tile3" presStyleLbl="node1" presStyleIdx="2" presStyleCnt="4"/>
      <dgm:spPr/>
      <dgm:t>
        <a:bodyPr/>
        <a:lstStyle/>
        <a:p>
          <a:endParaRPr lang="en-US"/>
        </a:p>
      </dgm:t>
    </dgm:pt>
    <dgm:pt modelId="{1D5A076A-B40B-4E20-9E3D-6C820696C49C}" type="pres">
      <dgm:prSet presAssocID="{71C8F7CD-FBA7-428E-AD02-837E8656D16B}" presName="tile3text" presStyleLbl="node1" presStyleIdx="2" presStyleCnt="4">
        <dgm:presLayoutVars>
          <dgm:chMax val="0"/>
          <dgm:chPref val="0"/>
          <dgm:bulletEnabled val="1"/>
        </dgm:presLayoutVars>
      </dgm:prSet>
      <dgm:spPr/>
      <dgm:t>
        <a:bodyPr/>
        <a:lstStyle/>
        <a:p>
          <a:endParaRPr lang="en-US"/>
        </a:p>
      </dgm:t>
    </dgm:pt>
    <dgm:pt modelId="{821FF524-A588-4474-806C-1C81E528D853}" type="pres">
      <dgm:prSet presAssocID="{71C8F7CD-FBA7-428E-AD02-837E8656D16B}" presName="tile4" presStyleLbl="node1" presStyleIdx="3" presStyleCnt="4"/>
      <dgm:spPr/>
      <dgm:t>
        <a:bodyPr/>
        <a:lstStyle/>
        <a:p>
          <a:endParaRPr lang="en-US"/>
        </a:p>
      </dgm:t>
    </dgm:pt>
    <dgm:pt modelId="{66005EA9-E012-489E-992E-6A64C6AC9D19}" type="pres">
      <dgm:prSet presAssocID="{71C8F7CD-FBA7-428E-AD02-837E8656D16B}" presName="tile4text" presStyleLbl="node1" presStyleIdx="3" presStyleCnt="4">
        <dgm:presLayoutVars>
          <dgm:chMax val="0"/>
          <dgm:chPref val="0"/>
          <dgm:bulletEnabled val="1"/>
        </dgm:presLayoutVars>
      </dgm:prSet>
      <dgm:spPr/>
      <dgm:t>
        <a:bodyPr/>
        <a:lstStyle/>
        <a:p>
          <a:endParaRPr lang="en-US"/>
        </a:p>
      </dgm:t>
    </dgm:pt>
    <dgm:pt modelId="{E76FA2F4-B60A-4E1C-8B69-4955E73FD2D6}" type="pres">
      <dgm:prSet presAssocID="{71C8F7CD-FBA7-428E-AD02-837E8656D16B}" presName="centerTile" presStyleLbl="fgShp" presStyleIdx="0" presStyleCnt="1">
        <dgm:presLayoutVars>
          <dgm:chMax val="0"/>
          <dgm:chPref val="0"/>
        </dgm:presLayoutVars>
      </dgm:prSet>
      <dgm:spPr/>
      <dgm:t>
        <a:bodyPr/>
        <a:lstStyle/>
        <a:p>
          <a:endParaRPr lang="en-US"/>
        </a:p>
      </dgm:t>
    </dgm:pt>
  </dgm:ptLst>
  <dgm:cxnLst>
    <dgm:cxn modelId="{C2E0FF33-96BF-413E-A3BE-4177D6C451D5}" type="presOf" srcId="{8A3EEC07-91E9-4DFC-B847-6E1C56AAD38E}" destId="{E7191C5F-2331-4279-9A7F-757CEC3171D8}" srcOrd="0" destOrd="0" presId="urn:microsoft.com/office/officeart/2005/8/layout/matrix1"/>
    <dgm:cxn modelId="{619521A3-5CDB-4A2F-9B25-6F2A5C16F032}" type="presOf" srcId="{51003090-16D6-4B71-AD30-E5BDA5086349}" destId="{34B686E3-3BDA-4652-9CD3-912E31407A42}" srcOrd="0" destOrd="0" presId="urn:microsoft.com/office/officeart/2005/8/layout/matrix1"/>
    <dgm:cxn modelId="{B36C55E9-87C4-40F3-81EC-DFAD0565BAFA}" srcId="{EA925F90-FD02-4402-9CAE-6256BDAB7048}" destId="{45654B09-9ACB-4DA8-9F0B-76FEFBF3C2AE}" srcOrd="3" destOrd="0" parTransId="{F0B3221F-286B-47E9-81F1-52EF4B7B566A}" sibTransId="{0AF56429-B430-49E0-B293-B14E53F867C7}"/>
    <dgm:cxn modelId="{81C696D2-5C5C-41CB-955E-08449636A4B1}" type="presOf" srcId="{71C8F7CD-FBA7-428E-AD02-837E8656D16B}" destId="{7299FA2A-251A-4612-BB40-77E75262F44F}" srcOrd="0" destOrd="0" presId="urn:microsoft.com/office/officeart/2005/8/layout/matrix1"/>
    <dgm:cxn modelId="{E06FD090-C597-48D0-8791-2B846942E3D6}" type="presOf" srcId="{EA925F90-FD02-4402-9CAE-6256BDAB7048}" destId="{E76FA2F4-B60A-4E1C-8B69-4955E73FD2D6}" srcOrd="0" destOrd="0" presId="urn:microsoft.com/office/officeart/2005/8/layout/matrix1"/>
    <dgm:cxn modelId="{4E3B0EAE-3916-4F7C-B801-6F1B7108693E}" type="presOf" srcId="{7EF929AC-6D3B-44D5-ADFA-669C43F7BE9E}" destId="{1D5A076A-B40B-4E20-9E3D-6C820696C49C}" srcOrd="1" destOrd="0" presId="urn:microsoft.com/office/officeart/2005/8/layout/matrix1"/>
    <dgm:cxn modelId="{D5917ADF-DC31-452D-B6C0-4E07B0FD6DDA}" srcId="{EA925F90-FD02-4402-9CAE-6256BDAB7048}" destId="{51003090-16D6-4B71-AD30-E5BDA5086349}" srcOrd="0" destOrd="0" parTransId="{B61E5FA5-7C29-4002-84B2-109DA7B01EDA}" sibTransId="{39F1268D-A540-4B27-9BBD-8E50A9CBBB0A}"/>
    <dgm:cxn modelId="{241D388A-BDF7-4A43-B46F-77A3E96D8AA2}" type="presOf" srcId="{45654B09-9ACB-4DA8-9F0B-76FEFBF3C2AE}" destId="{821FF524-A588-4474-806C-1C81E528D853}" srcOrd="0" destOrd="0" presId="urn:microsoft.com/office/officeart/2005/8/layout/matrix1"/>
    <dgm:cxn modelId="{0D420CEE-9543-469F-9050-C9921711DE52}" srcId="{EA925F90-FD02-4402-9CAE-6256BDAB7048}" destId="{7EF929AC-6D3B-44D5-ADFA-669C43F7BE9E}" srcOrd="2" destOrd="0" parTransId="{EFA99291-DAE9-4E93-B644-86DA2DBF5C52}" sibTransId="{2DE7EEF3-2193-4078-8E3E-F5D147404B7D}"/>
    <dgm:cxn modelId="{E0576AE1-346A-4B3D-AD68-C2FB4355E26E}" srcId="{EA925F90-FD02-4402-9CAE-6256BDAB7048}" destId="{8A3EEC07-91E9-4DFC-B847-6E1C56AAD38E}" srcOrd="1" destOrd="0" parTransId="{CDE6005D-0D3B-40C2-8A9E-41F5CF4600A5}" sibTransId="{A5196F9A-7C6C-455F-B880-3824704247E4}"/>
    <dgm:cxn modelId="{91410684-AFC1-4BC9-8252-FB393B5BF7D5}" type="presOf" srcId="{8A3EEC07-91E9-4DFC-B847-6E1C56AAD38E}" destId="{4CBCAB2F-130F-4A92-A732-6F2876D2A1E9}" srcOrd="1" destOrd="0" presId="urn:microsoft.com/office/officeart/2005/8/layout/matrix1"/>
    <dgm:cxn modelId="{8C576415-C129-4320-BB09-650CF23B14A0}" type="presOf" srcId="{51003090-16D6-4B71-AD30-E5BDA5086349}" destId="{00898D56-2D47-4FA6-B19D-0CF5DCAA8220}" srcOrd="1" destOrd="0" presId="urn:microsoft.com/office/officeart/2005/8/layout/matrix1"/>
    <dgm:cxn modelId="{54B1A371-BE92-4B35-9838-5DA62C4A1319}" type="presOf" srcId="{7EF929AC-6D3B-44D5-ADFA-669C43F7BE9E}" destId="{6FF68EDD-A51B-4686-97F0-0DF6D6CE6BB1}" srcOrd="0" destOrd="0" presId="urn:microsoft.com/office/officeart/2005/8/layout/matrix1"/>
    <dgm:cxn modelId="{AF08DA27-9220-41B4-B444-C812242A18B8}" srcId="{71C8F7CD-FBA7-428E-AD02-837E8656D16B}" destId="{EA925F90-FD02-4402-9CAE-6256BDAB7048}" srcOrd="0" destOrd="0" parTransId="{B9C08935-10EE-4F4C-9586-D4480EEE7A67}" sibTransId="{73E74F5D-AB3D-4ECA-A2FD-A9B4DD785DA8}"/>
    <dgm:cxn modelId="{5AD9DFA8-F11B-4CBD-8F47-9BD5CBBFCEAD}" type="presOf" srcId="{45654B09-9ACB-4DA8-9F0B-76FEFBF3C2AE}" destId="{66005EA9-E012-489E-992E-6A64C6AC9D19}" srcOrd="1" destOrd="0" presId="urn:microsoft.com/office/officeart/2005/8/layout/matrix1"/>
    <dgm:cxn modelId="{21C5A35F-BCB6-47A8-BA74-27BC4AD15FCB}" type="presParOf" srcId="{7299FA2A-251A-4612-BB40-77E75262F44F}" destId="{87D54872-891C-434F-B97F-758F9A01EFD9}" srcOrd="0" destOrd="0" presId="urn:microsoft.com/office/officeart/2005/8/layout/matrix1"/>
    <dgm:cxn modelId="{A99E12CB-69F0-46CD-B6FB-FD919CF9F3EA}" type="presParOf" srcId="{87D54872-891C-434F-B97F-758F9A01EFD9}" destId="{34B686E3-3BDA-4652-9CD3-912E31407A42}" srcOrd="0" destOrd="0" presId="urn:microsoft.com/office/officeart/2005/8/layout/matrix1"/>
    <dgm:cxn modelId="{E1CA0D78-2CF3-4073-B35B-E6166ADCE307}" type="presParOf" srcId="{87D54872-891C-434F-B97F-758F9A01EFD9}" destId="{00898D56-2D47-4FA6-B19D-0CF5DCAA8220}" srcOrd="1" destOrd="0" presId="urn:microsoft.com/office/officeart/2005/8/layout/matrix1"/>
    <dgm:cxn modelId="{A0F6005F-DC7D-4BB9-BEDB-66258D07E0F6}" type="presParOf" srcId="{87D54872-891C-434F-B97F-758F9A01EFD9}" destId="{E7191C5F-2331-4279-9A7F-757CEC3171D8}" srcOrd="2" destOrd="0" presId="urn:microsoft.com/office/officeart/2005/8/layout/matrix1"/>
    <dgm:cxn modelId="{7AB76595-E6E2-420B-A956-FAAFC580F412}" type="presParOf" srcId="{87D54872-891C-434F-B97F-758F9A01EFD9}" destId="{4CBCAB2F-130F-4A92-A732-6F2876D2A1E9}" srcOrd="3" destOrd="0" presId="urn:microsoft.com/office/officeart/2005/8/layout/matrix1"/>
    <dgm:cxn modelId="{BA8DC1C2-BFE8-42F1-AD3A-415A56B89D8E}" type="presParOf" srcId="{87D54872-891C-434F-B97F-758F9A01EFD9}" destId="{6FF68EDD-A51B-4686-97F0-0DF6D6CE6BB1}" srcOrd="4" destOrd="0" presId="urn:microsoft.com/office/officeart/2005/8/layout/matrix1"/>
    <dgm:cxn modelId="{DD0E446F-E2A7-4631-BD84-397D17CCA312}" type="presParOf" srcId="{87D54872-891C-434F-B97F-758F9A01EFD9}" destId="{1D5A076A-B40B-4E20-9E3D-6C820696C49C}" srcOrd="5" destOrd="0" presId="urn:microsoft.com/office/officeart/2005/8/layout/matrix1"/>
    <dgm:cxn modelId="{CAEB98C2-960D-48A6-855B-84EEC2565778}" type="presParOf" srcId="{87D54872-891C-434F-B97F-758F9A01EFD9}" destId="{821FF524-A588-4474-806C-1C81E528D853}" srcOrd="6" destOrd="0" presId="urn:microsoft.com/office/officeart/2005/8/layout/matrix1"/>
    <dgm:cxn modelId="{13232F3B-40B0-4FBE-A83C-5918356EACB8}" type="presParOf" srcId="{87D54872-891C-434F-B97F-758F9A01EFD9}" destId="{66005EA9-E012-489E-992E-6A64C6AC9D19}" srcOrd="7" destOrd="0" presId="urn:microsoft.com/office/officeart/2005/8/layout/matrix1"/>
    <dgm:cxn modelId="{27B787B3-748E-4B20-A09D-4E74EECA1D24}" type="presParOf" srcId="{7299FA2A-251A-4612-BB40-77E75262F44F}" destId="{E76FA2F4-B60A-4E1C-8B69-4955E73FD2D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BFDDC-BBDF-4EF6-A7D4-7B4AAC55B321}" type="datetimeFigureOut">
              <a:rPr lang="en-US" smtClean="0"/>
              <a:t>05-Jun-22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7BF2A-D39C-48D7-B1AF-C98C74E8C373}" type="slidenum">
              <a:rPr lang="en-US" smtClean="0"/>
              <a:t>‹#›</a:t>
            </a:fld>
            <a:endParaRPr lang="en-US"/>
          </a:p>
        </p:txBody>
      </p:sp>
    </p:spTree>
    <p:extLst>
      <p:ext uri="{BB962C8B-B14F-4D97-AF65-F5344CB8AC3E}">
        <p14:creationId xmlns:p14="http://schemas.microsoft.com/office/powerpoint/2010/main" val="82659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7BF2A-D39C-48D7-B1AF-C98C74E8C373}" type="slidenum">
              <a:rPr lang="en-US" smtClean="0"/>
              <a:t>1</a:t>
            </a:fld>
            <a:endParaRPr lang="en-US"/>
          </a:p>
        </p:txBody>
      </p:sp>
    </p:spTree>
    <p:extLst>
      <p:ext uri="{BB962C8B-B14F-4D97-AF65-F5344CB8AC3E}">
        <p14:creationId xmlns:p14="http://schemas.microsoft.com/office/powerpoint/2010/main" val="238071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CE9AD6-077F-488D-8332-3D4D2C1CFCF2}" type="datetime1">
              <a:rPr lang="en-US" smtClean="0"/>
              <a:t>05-Jun-22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2C469A-82A0-462A-9D13-7D600F02725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00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DB68A-28A0-481B-B74E-50CCE2C43D04}" type="datetime1">
              <a:rPr lang="en-US" smtClean="0"/>
              <a:t>05-Jun-22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372490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D7193-AD8A-4FFA-BCF3-A217A2FECC01}"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9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91C7B-0EBA-4485-918F-0432AD8710FE}"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86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83396-76AE-4443-8143-FF31F71EEFF7}"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3716698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E0D55-B96A-47E1-9C37-BB5C7BA4DBF4}"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60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B08F6-575A-474B-8467-78CF6AF62A1A}"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0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454474-BF4E-4A68-AB18-23856597F4EE}"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8357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7E26BF-6A00-4502-ADC3-0F96EAC47F0D}"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0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16592-8154-4E45-99BE-3CD87ECB9822}"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391033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8012A0-E5FA-4688-A38C-636D2B73CD0F}" type="datetime1">
              <a:rPr lang="en-US" smtClean="0"/>
              <a:t>05-Jun-22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C469A-82A0-462A-9D13-7D600F02725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26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62266D-965A-4DAB-952F-495F602A0539}" type="datetime1">
              <a:rPr lang="en-US" smtClean="0"/>
              <a:t>05-Jun-22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266574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4653C7-B63E-4FFF-9BCC-F65BF4AAB22E}" type="datetime1">
              <a:rPr lang="en-US" smtClean="0"/>
              <a:t>05-Jun-22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C469A-82A0-462A-9D13-7D600F02725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233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90B4CE-ED40-445E-BD63-44FC5F4BCB4A}" type="datetime1">
              <a:rPr lang="en-US" smtClean="0"/>
              <a:t>05-Jun-22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C469A-82A0-462A-9D13-7D600F02725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53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ED593-BD79-41E5-A237-149288CA4142}" type="datetime1">
              <a:rPr lang="en-US" smtClean="0"/>
              <a:t>05-Jun-22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105867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B9FC1-17B9-48DC-BDA0-1592A9F86CF7}" type="datetime1">
              <a:rPr lang="en-US" smtClean="0"/>
              <a:t>05-Jun-22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C469A-82A0-462A-9D13-7D600F02725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94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33576-83A4-4EDC-A30B-37E27C99A0C9}" type="datetime1">
              <a:rPr lang="en-US" smtClean="0"/>
              <a:t>05-Jun-22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C469A-82A0-462A-9D13-7D600F02725C}" type="slidenum">
              <a:rPr lang="en-US" smtClean="0"/>
              <a:t>‹#›</a:t>
            </a:fld>
            <a:endParaRPr lang="en-US"/>
          </a:p>
        </p:txBody>
      </p:sp>
    </p:spTree>
    <p:extLst>
      <p:ext uri="{BB962C8B-B14F-4D97-AF65-F5344CB8AC3E}">
        <p14:creationId xmlns:p14="http://schemas.microsoft.com/office/powerpoint/2010/main" val="11749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54894E-8404-426C-B06F-ECE7F3A6D922}" type="datetime1">
              <a:rPr lang="en-US" smtClean="0"/>
              <a:t>05-Jun-22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2C469A-82A0-462A-9D13-7D600F02725C}" type="slidenum">
              <a:rPr lang="en-US" smtClean="0"/>
              <a:t>‹#›</a:t>
            </a:fld>
            <a:endParaRPr lang="en-US"/>
          </a:p>
        </p:txBody>
      </p:sp>
    </p:spTree>
    <p:extLst>
      <p:ext uri="{BB962C8B-B14F-4D97-AF65-F5344CB8AC3E}">
        <p14:creationId xmlns:p14="http://schemas.microsoft.com/office/powerpoint/2010/main" val="42745114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numpy.com/" TargetMode="External"/><Relationship Id="rId2" Type="http://schemas.openxmlformats.org/officeDocument/2006/relationships/hyperlink" Target="http://www.pandas.com/" TargetMode="External"/><Relationship Id="rId1" Type="http://schemas.openxmlformats.org/officeDocument/2006/relationships/slideLayout" Target="../slideLayouts/slideLayout2.xml"/><Relationship Id="rId6" Type="http://schemas.openxmlformats.org/officeDocument/2006/relationships/hyperlink" Target="http://www.python.org/" TargetMode="External"/><Relationship Id="rId5" Type="http://schemas.openxmlformats.org/officeDocument/2006/relationships/hyperlink" Target="http://www.stackoverflow.com/" TargetMode="External"/><Relationship Id="rId4" Type="http://schemas.openxmlformats.org/officeDocument/2006/relationships/hyperlink" Target="http://www.geeksforgeek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050925"/>
            <a:ext cx="10515600" cy="1325563"/>
          </a:xfrm>
        </p:spPr>
        <p:txBody>
          <a:bodyPr/>
          <a:lstStyle/>
          <a:p>
            <a:r>
              <a:rPr lang="en" b="1" dirty="0" smtClean="0"/>
              <a:t>LOAN  PREDICTION</a:t>
            </a:r>
            <a:endParaRPr lang="en-US" b="1" dirty="0"/>
          </a:p>
        </p:txBody>
      </p:sp>
      <p:sp>
        <p:nvSpPr>
          <p:cNvPr id="3" name="TextBox 2"/>
          <p:cNvSpPr txBox="1"/>
          <p:nvPr/>
        </p:nvSpPr>
        <p:spPr>
          <a:xfrm>
            <a:off x="8585200" y="5473700"/>
            <a:ext cx="1905000" cy="369332"/>
          </a:xfrm>
          <a:prstGeom prst="rect">
            <a:avLst/>
          </a:prstGeom>
          <a:noFill/>
        </p:spPr>
        <p:txBody>
          <a:bodyPr wrap="square" rtlCol="0">
            <a:spAutoFit/>
          </a:bodyPr>
          <a:lstStyle/>
          <a:p>
            <a:r>
              <a:rPr lang="en-US" dirty="0" smtClean="0"/>
              <a:t>NIDA KHAN</a:t>
            </a:r>
            <a:endParaRPr lang="en-US" dirty="0"/>
          </a:p>
        </p:txBody>
      </p:sp>
      <p:sp>
        <p:nvSpPr>
          <p:cNvPr id="6" name="Slide Number Placeholder 5"/>
          <p:cNvSpPr>
            <a:spLocks noGrp="1"/>
          </p:cNvSpPr>
          <p:nvPr>
            <p:ph type="sldNum" sz="quarter" idx="12"/>
          </p:nvPr>
        </p:nvSpPr>
        <p:spPr/>
        <p:txBody>
          <a:bodyPr/>
          <a:lstStyle/>
          <a:p>
            <a:fld id="{422C469A-82A0-462A-9D13-7D600F02725C}" type="slidenum">
              <a:rPr lang="en-US" smtClean="0"/>
              <a:t>1</a:t>
            </a:fld>
            <a:endParaRPr lang="en-US"/>
          </a:p>
        </p:txBody>
      </p:sp>
    </p:spTree>
    <p:extLst>
      <p:ext uri="{BB962C8B-B14F-4D97-AF65-F5344CB8AC3E}">
        <p14:creationId xmlns:p14="http://schemas.microsoft.com/office/powerpoint/2010/main" val="1986753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11" y="664634"/>
            <a:ext cx="3718455" cy="478366"/>
          </a:xfrm>
        </p:spPr>
        <p:txBody>
          <a:bodyPr/>
          <a:lstStyle/>
          <a:p>
            <a:r>
              <a:rPr lang="en-US" dirty="0" smtClean="0"/>
              <a:t>CORELLOGRAM</a:t>
            </a:r>
            <a:endParaRPr lang="en-US"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tretch/>
        </p:blipFill>
        <p:spPr>
          <a:xfrm>
            <a:off x="5935788" y="939799"/>
            <a:ext cx="5583112" cy="4819649"/>
          </a:xfrm>
          <a:prstGeom prst="rect">
            <a:avLst/>
          </a:prstGeom>
        </p:spPr>
      </p:pic>
      <p:sp>
        <p:nvSpPr>
          <p:cNvPr id="4" name="Text Placeholder 3"/>
          <p:cNvSpPr>
            <a:spLocks noGrp="1"/>
          </p:cNvSpPr>
          <p:nvPr>
            <p:ph type="body" sz="half" idx="2"/>
          </p:nvPr>
        </p:nvSpPr>
        <p:spPr>
          <a:xfrm>
            <a:off x="736600" y="1497013"/>
            <a:ext cx="5065711" cy="4262436"/>
          </a:xfrm>
        </p:spPr>
        <p:txBody>
          <a:bodyPr>
            <a:noAutofit/>
          </a:bodyPr>
          <a:lstStyle/>
          <a:p>
            <a:pPr>
              <a:buFont typeface="Arial" panose="020B0604020202020204" pitchFamily="34" charset="0"/>
              <a:buChar char="•"/>
            </a:pPr>
            <a:r>
              <a:rPr lang="en-US" sz="1800" b="1" dirty="0" err="1">
                <a:solidFill>
                  <a:schemeClr val="tx2">
                    <a:lumMod val="50000"/>
                  </a:schemeClr>
                </a:solidFill>
              </a:rPr>
              <a:t>Correlogram</a:t>
            </a:r>
            <a:r>
              <a:rPr lang="en-US" sz="1800" b="1" dirty="0">
                <a:solidFill>
                  <a:schemeClr val="tx2">
                    <a:lumMod val="50000"/>
                  </a:schemeClr>
                </a:solidFill>
              </a:rPr>
              <a:t> gives the information about co-relation between the independent Variables.</a:t>
            </a:r>
          </a:p>
          <a:p>
            <a:pPr>
              <a:buFont typeface="Arial" panose="020B0604020202020204" pitchFamily="34" charset="0"/>
              <a:buChar char="•"/>
            </a:pPr>
            <a:r>
              <a:rPr lang="en-US" sz="1800" b="1" dirty="0">
                <a:solidFill>
                  <a:schemeClr val="tx2">
                    <a:lumMod val="50000"/>
                  </a:schemeClr>
                </a:solidFill>
              </a:rPr>
              <a:t>‘Income’ Variable 89% co-related with ‘Balance’ Variable.</a:t>
            </a:r>
          </a:p>
          <a:p>
            <a:pPr>
              <a:buFont typeface="Arial" panose="020B0604020202020204" pitchFamily="34" charset="0"/>
              <a:buChar char="•"/>
            </a:pPr>
            <a:r>
              <a:rPr lang="en-US" sz="1800" b="1" dirty="0">
                <a:solidFill>
                  <a:schemeClr val="tx2">
                    <a:lumMod val="50000"/>
                  </a:schemeClr>
                </a:solidFill>
              </a:rPr>
              <a:t>By using </a:t>
            </a:r>
            <a:r>
              <a:rPr lang="en-US" sz="1800" b="1" dirty="0" err="1">
                <a:solidFill>
                  <a:schemeClr val="tx2">
                    <a:lumMod val="50000"/>
                  </a:schemeClr>
                </a:solidFill>
              </a:rPr>
              <a:t>correlogram</a:t>
            </a:r>
            <a:r>
              <a:rPr lang="en-US" sz="1800" b="1" dirty="0">
                <a:solidFill>
                  <a:schemeClr val="tx2">
                    <a:lumMod val="50000"/>
                  </a:schemeClr>
                </a:solidFill>
              </a:rPr>
              <a:t> we can see that Income variables are having multicollinearity, so we have to delete one of the variable which is having multicollinearity.</a:t>
            </a:r>
          </a:p>
          <a:p>
            <a:pPr>
              <a:buFont typeface="Arial" panose="020B0604020202020204" pitchFamily="34" charset="0"/>
              <a:buChar char="•"/>
            </a:pPr>
            <a:r>
              <a:rPr lang="en-US" sz="1800" b="1" dirty="0">
                <a:solidFill>
                  <a:schemeClr val="tx2">
                    <a:lumMod val="50000"/>
                  </a:schemeClr>
                </a:solidFill>
              </a:rPr>
              <a:t>Total Income – Income (89%)</a:t>
            </a:r>
          </a:p>
          <a:p>
            <a:pPr>
              <a:buFont typeface="Arial" panose="020B0604020202020204" pitchFamily="34" charset="0"/>
              <a:buChar char="•"/>
            </a:pPr>
            <a:r>
              <a:rPr lang="en-US" sz="1800" b="1" dirty="0">
                <a:solidFill>
                  <a:schemeClr val="tx2">
                    <a:lumMod val="50000"/>
                  </a:schemeClr>
                </a:solidFill>
              </a:rPr>
              <a:t>Loan Amount – Balance (62%)</a:t>
            </a:r>
          </a:p>
          <a:p>
            <a:endParaRPr lang="en-US" sz="1800" dirty="0"/>
          </a:p>
        </p:txBody>
      </p:sp>
      <p:sp>
        <p:nvSpPr>
          <p:cNvPr id="8" name="Slide Number Placeholder 7"/>
          <p:cNvSpPr>
            <a:spLocks noGrp="1"/>
          </p:cNvSpPr>
          <p:nvPr>
            <p:ph type="sldNum" sz="quarter" idx="12"/>
          </p:nvPr>
        </p:nvSpPr>
        <p:spPr/>
        <p:txBody>
          <a:bodyPr/>
          <a:lstStyle/>
          <a:p>
            <a:fld id="{422C469A-82A0-462A-9D13-7D600F02725C}" type="slidenum">
              <a:rPr lang="en-US" smtClean="0"/>
              <a:t>10</a:t>
            </a:fld>
            <a:endParaRPr lang="en-US"/>
          </a:p>
        </p:txBody>
      </p:sp>
    </p:spTree>
    <p:extLst>
      <p:ext uri="{BB962C8B-B14F-4D97-AF65-F5344CB8AC3E}">
        <p14:creationId xmlns:p14="http://schemas.microsoft.com/office/powerpoint/2010/main" val="1045620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lc="http://schemas.openxmlformats.org/drawingml/2006/lockedCanvas" xmlns:a16="http://schemas.microsoft.com/office/drawing/2014/main" xmlns="" id="{E802A84D-A146-4BA6-A8EF-D0AEF67CAE6E}"/>
              </a:ext>
            </a:extLst>
          </p:cNvPr>
          <p:cNvSpPr>
            <a:spLocks noGrp="1"/>
          </p:cNvSpPr>
          <p:nvPr/>
        </p:nvSpPr>
        <p:spPr>
          <a:xfrm>
            <a:off x="6501730" y="1150463"/>
            <a:ext cx="4740758" cy="481304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sz="2800" i="1" u="sng" dirty="0">
                <a:ln w="0"/>
                <a:solidFill>
                  <a:schemeClr val="accent1"/>
                </a:solidFill>
                <a:effectLst>
                  <a:outerShdw blurRad="38100" dist="25400" dir="5400000" algn="ctr" rotWithShape="0">
                    <a:srgbClr val="6E747A">
                      <a:alpha val="43000"/>
                    </a:srgbClr>
                  </a:outerShdw>
                </a:effectLst>
                <a:latin typeface="Rockwell" panose="02060603020205020403" pitchFamily="18" charset="77"/>
                <a:ea typeface="EB Garamond Regular"/>
                <a:cs typeface="EB Garamond Regular"/>
                <a:sym typeface="EB Garamond Regular"/>
              </a:rPr>
              <a:t>Univariate</a:t>
            </a:r>
            <a:r>
              <a:rPr lang="en-US" sz="2800" b="1" i="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 </a:t>
            </a:r>
            <a:r>
              <a:rPr lang="en-US" sz="2800" i="1" u="sng" dirty="0">
                <a:ln w="0"/>
                <a:solidFill>
                  <a:schemeClr val="accent1"/>
                </a:solidFill>
                <a:effectLst>
                  <a:outerShdw blurRad="38100" dist="25400" dir="5400000" algn="ctr" rotWithShape="0">
                    <a:srgbClr val="6E747A">
                      <a:alpha val="43000"/>
                    </a:srgbClr>
                  </a:outerShdw>
                </a:effectLst>
                <a:latin typeface="Rockwell" panose="02060603020205020403" pitchFamily="18" charset="77"/>
                <a:ea typeface="EB Garamond Regular"/>
                <a:cs typeface="EB Garamond Regular"/>
                <a:sym typeface="EB Garamond Regular"/>
              </a:rPr>
              <a:t>Analysis</a:t>
            </a:r>
            <a:r>
              <a:rPr lang="en-US" sz="2800" b="1" i="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a:t>
            </a:r>
            <a:endParaRPr lang="en-IN" sz="3200" b="1" dirty="0">
              <a:solidFill>
                <a:srgbClr val="660066"/>
              </a:solidFill>
              <a:effectLst>
                <a:outerShdw blurRad="38100" dist="38100" dir="2700000" algn="tl">
                  <a:srgbClr val="000000">
                    <a:alpha val="43137"/>
                  </a:srgbClr>
                </a:outerShdw>
              </a:effectLst>
            </a:endParaRPr>
          </a:p>
          <a:p>
            <a:pPr marL="0" indent="0">
              <a:buNone/>
            </a:pPr>
            <a:endParaRPr lang="en-IN" sz="1800" dirty="0">
              <a:solidFill>
                <a:schemeClr val="tx2">
                  <a:lumMod val="50000"/>
                </a:schemeClr>
              </a:solidFill>
            </a:endParaRPr>
          </a:p>
          <a:p>
            <a:r>
              <a:rPr lang="en-IN" sz="2400" b="1" dirty="0">
                <a:solidFill>
                  <a:schemeClr val="tx2">
                    <a:lumMod val="50000"/>
                  </a:schemeClr>
                </a:solidFill>
              </a:rPr>
              <a:t>1) ‘Total Income’ variable is having outliers only above the max range. We can clearly see that Using box </a:t>
            </a:r>
            <a:r>
              <a:rPr lang="en-IN" sz="2400" b="1" dirty="0" smtClean="0">
                <a:solidFill>
                  <a:schemeClr val="tx2">
                    <a:lumMod val="50000"/>
                  </a:schemeClr>
                </a:solidFill>
              </a:rPr>
              <a:t>plot</a:t>
            </a:r>
            <a:endParaRPr lang="en-IN" sz="2400" b="1" dirty="0">
              <a:solidFill>
                <a:schemeClr val="tx2">
                  <a:lumMod val="50000"/>
                </a:schemeClr>
              </a:solidFill>
            </a:endParaRPr>
          </a:p>
          <a:p>
            <a:pPr>
              <a:buFont typeface="Arial" panose="020B0604020202020204" pitchFamily="34" charset="0"/>
              <a:buChar char="•"/>
            </a:pPr>
            <a:r>
              <a:rPr lang="en-IN" sz="2400" b="1" dirty="0">
                <a:solidFill>
                  <a:schemeClr val="tx2">
                    <a:lumMod val="50000"/>
                  </a:schemeClr>
                </a:solidFill>
              </a:rPr>
              <a:t> After fixing outlier’s from ‘Total Income’ Variable with quartile method.</a:t>
            </a:r>
          </a:p>
          <a:p>
            <a:endParaRPr lang="en-IN" sz="1800" dirty="0">
              <a:solidFill>
                <a:schemeClr val="tx2">
                  <a:lumMod val="50000"/>
                </a:schemeClr>
              </a:solidFill>
            </a:endParaRPr>
          </a:p>
        </p:txBody>
      </p:sp>
      <p:pic>
        <p:nvPicPr>
          <p:cNvPr id="5" name="Picture 4">
            <a:extLst>
              <a:ext uri="{FF2B5EF4-FFF2-40B4-BE49-F238E27FC236}">
                <a16:creationId xmlns:lc="http://schemas.openxmlformats.org/drawingml/2006/lockedCanvas" xmlns:a16="http://schemas.microsoft.com/office/drawing/2014/main" xmlns="" id="{91D45F5A-5284-4AA7-B7A4-B8896F003DAA}"/>
              </a:ext>
            </a:extLst>
          </p:cNvPr>
          <p:cNvPicPr>
            <a:picLocks noChangeAspect="1"/>
          </p:cNvPicPr>
          <p:nvPr/>
        </p:nvPicPr>
        <p:blipFill>
          <a:blip r:embed="rId2"/>
          <a:stretch>
            <a:fillRect/>
          </a:stretch>
        </p:blipFill>
        <p:spPr>
          <a:xfrm>
            <a:off x="746138" y="623075"/>
            <a:ext cx="5217722" cy="2418092"/>
          </a:xfrm>
          <a:prstGeom prst="rect">
            <a:avLst/>
          </a:prstGeom>
        </p:spPr>
      </p:pic>
      <p:pic>
        <p:nvPicPr>
          <p:cNvPr id="6" name="Picture 5">
            <a:extLst>
              <a:ext uri="{FF2B5EF4-FFF2-40B4-BE49-F238E27FC236}">
                <a16:creationId xmlns:lc="http://schemas.openxmlformats.org/drawingml/2006/lockedCanvas" xmlns:a16="http://schemas.microsoft.com/office/drawing/2014/main" xmlns="" id="{62B76DE5-42F0-45E5-8B02-50DB0CB53ED0}"/>
              </a:ext>
            </a:extLst>
          </p:cNvPr>
          <p:cNvPicPr>
            <a:picLocks noChangeAspect="1"/>
          </p:cNvPicPr>
          <p:nvPr/>
        </p:nvPicPr>
        <p:blipFill>
          <a:blip r:embed="rId3"/>
          <a:stretch>
            <a:fillRect/>
          </a:stretch>
        </p:blipFill>
        <p:spPr>
          <a:xfrm>
            <a:off x="746139" y="3545411"/>
            <a:ext cx="5217721" cy="2418093"/>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11</a:t>
            </a:fld>
            <a:endParaRPr lang="en-US"/>
          </a:p>
        </p:txBody>
      </p:sp>
    </p:spTree>
    <p:extLst>
      <p:ext uri="{BB962C8B-B14F-4D97-AF65-F5344CB8AC3E}">
        <p14:creationId xmlns:p14="http://schemas.microsoft.com/office/powerpoint/2010/main" val="1129713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lc="http://schemas.openxmlformats.org/drawingml/2006/lockedCanvas" xmlns:a16="http://schemas.microsoft.com/office/drawing/2014/main" xmlns="" id="{E802A84D-A146-4BA6-A8EF-D0AEF67CAE6E}"/>
              </a:ext>
            </a:extLst>
          </p:cNvPr>
          <p:cNvSpPr>
            <a:spLocks noGrp="1"/>
          </p:cNvSpPr>
          <p:nvPr/>
        </p:nvSpPr>
        <p:spPr>
          <a:xfrm>
            <a:off x="702564" y="334394"/>
            <a:ext cx="4754880" cy="57535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sz="1800" dirty="0">
              <a:solidFill>
                <a:schemeClr val="tx2">
                  <a:lumMod val="50000"/>
                </a:schemeClr>
              </a:solidFill>
            </a:endParaRPr>
          </a:p>
          <a:p>
            <a:endParaRPr lang="en-IN" sz="1800" dirty="0">
              <a:solidFill>
                <a:schemeClr val="tx2">
                  <a:lumMod val="50000"/>
                </a:schemeClr>
              </a:solidFill>
            </a:endParaRPr>
          </a:p>
          <a:p>
            <a:r>
              <a:rPr lang="en-IN" sz="2400" b="1" dirty="0">
                <a:solidFill>
                  <a:schemeClr val="tx2">
                    <a:lumMod val="50000"/>
                  </a:schemeClr>
                </a:solidFill>
              </a:rPr>
              <a:t>2) In our dataset ‘balance Variable’ is  having outliers above the max range. Need to fix them .</a:t>
            </a:r>
          </a:p>
          <a:p>
            <a:pPr marL="0" indent="0">
              <a:buNone/>
            </a:pPr>
            <a:endParaRPr lang="en-IN" sz="2400" b="1" dirty="0">
              <a:solidFill>
                <a:schemeClr val="tx2">
                  <a:lumMod val="50000"/>
                </a:schemeClr>
              </a:solidFill>
            </a:endParaRPr>
          </a:p>
          <a:p>
            <a:endParaRPr lang="en-IN" sz="2400" b="1" dirty="0">
              <a:solidFill>
                <a:schemeClr val="tx2">
                  <a:lumMod val="50000"/>
                </a:schemeClr>
              </a:solidFill>
            </a:endParaRPr>
          </a:p>
          <a:p>
            <a:endParaRPr lang="en-IN" sz="2400" b="1" dirty="0">
              <a:solidFill>
                <a:schemeClr val="tx2">
                  <a:lumMod val="50000"/>
                </a:schemeClr>
              </a:solidFill>
            </a:endParaRPr>
          </a:p>
          <a:p>
            <a:pPr>
              <a:buFont typeface="Arial" panose="020B0604020202020204" pitchFamily="34" charset="0"/>
              <a:buChar char="•"/>
            </a:pPr>
            <a:r>
              <a:rPr lang="en-IN" sz="2400" b="1" dirty="0">
                <a:solidFill>
                  <a:schemeClr val="tx2">
                    <a:lumMod val="50000"/>
                  </a:schemeClr>
                </a:solidFill>
              </a:rPr>
              <a:t> After fixing outlier’s from ‘Balance’ Variable with quartile method.</a:t>
            </a:r>
          </a:p>
          <a:p>
            <a:endParaRPr lang="en-IN" sz="1800" dirty="0">
              <a:solidFill>
                <a:schemeClr val="tx2">
                  <a:lumMod val="50000"/>
                </a:schemeClr>
              </a:solidFill>
            </a:endParaRPr>
          </a:p>
        </p:txBody>
      </p:sp>
      <p:pic>
        <p:nvPicPr>
          <p:cNvPr id="5" name="Picture 4">
            <a:extLst>
              <a:ext uri="{FF2B5EF4-FFF2-40B4-BE49-F238E27FC236}">
                <a16:creationId xmlns:lc="http://schemas.openxmlformats.org/drawingml/2006/lockedCanvas" xmlns:a16="http://schemas.microsoft.com/office/drawing/2014/main" xmlns="" id="{DFBFB72D-0934-4E0F-B73E-2A034F69BB81}"/>
              </a:ext>
            </a:extLst>
          </p:cNvPr>
          <p:cNvPicPr>
            <a:picLocks noChangeAspect="1"/>
          </p:cNvPicPr>
          <p:nvPr/>
        </p:nvPicPr>
        <p:blipFill>
          <a:blip r:embed="rId2"/>
          <a:stretch>
            <a:fillRect/>
          </a:stretch>
        </p:blipFill>
        <p:spPr>
          <a:xfrm>
            <a:off x="5457444" y="586399"/>
            <a:ext cx="5635709" cy="2285007"/>
          </a:xfrm>
          <a:prstGeom prst="rect">
            <a:avLst/>
          </a:prstGeom>
        </p:spPr>
      </p:pic>
      <p:pic>
        <p:nvPicPr>
          <p:cNvPr id="6" name="Picture 5">
            <a:extLst>
              <a:ext uri="{FF2B5EF4-FFF2-40B4-BE49-F238E27FC236}">
                <a16:creationId xmlns:lc="http://schemas.openxmlformats.org/drawingml/2006/lockedCanvas" xmlns:a16="http://schemas.microsoft.com/office/drawing/2014/main" xmlns="" id="{BC1BF733-F086-48C7-AB88-84E74CA3B878}"/>
              </a:ext>
            </a:extLst>
          </p:cNvPr>
          <p:cNvPicPr>
            <a:picLocks noChangeAspect="1"/>
          </p:cNvPicPr>
          <p:nvPr/>
        </p:nvPicPr>
        <p:blipFill>
          <a:blip r:embed="rId3"/>
          <a:stretch>
            <a:fillRect/>
          </a:stretch>
        </p:blipFill>
        <p:spPr>
          <a:xfrm>
            <a:off x="5457444" y="3422237"/>
            <a:ext cx="5731811" cy="2197321"/>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12</a:t>
            </a:fld>
            <a:endParaRPr lang="en-US"/>
          </a:p>
        </p:txBody>
      </p:sp>
    </p:spTree>
    <p:extLst>
      <p:ext uri="{BB962C8B-B14F-4D97-AF65-F5344CB8AC3E}">
        <p14:creationId xmlns:p14="http://schemas.microsoft.com/office/powerpoint/2010/main" val="2259925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lc="http://schemas.openxmlformats.org/drawingml/2006/lockedCanvas" xmlns:a16="http://schemas.microsoft.com/office/drawing/2014/main" xmlns="" id="{E802A84D-A146-4BA6-A8EF-D0AEF67CAE6E}"/>
              </a:ext>
            </a:extLst>
          </p:cNvPr>
          <p:cNvSpPr>
            <a:spLocks noGrp="1"/>
          </p:cNvSpPr>
          <p:nvPr/>
        </p:nvSpPr>
        <p:spPr>
          <a:xfrm>
            <a:off x="702564" y="334394"/>
            <a:ext cx="4754880" cy="57535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sz="1800" dirty="0">
              <a:solidFill>
                <a:schemeClr val="tx2">
                  <a:lumMod val="50000"/>
                </a:schemeClr>
              </a:solidFill>
            </a:endParaRPr>
          </a:p>
          <a:p>
            <a:endParaRPr lang="en-IN" sz="1800" dirty="0">
              <a:solidFill>
                <a:schemeClr val="tx2">
                  <a:lumMod val="50000"/>
                </a:schemeClr>
              </a:solidFill>
            </a:endParaRPr>
          </a:p>
          <a:p>
            <a:r>
              <a:rPr lang="en-IN" sz="2400" b="1" dirty="0">
                <a:solidFill>
                  <a:schemeClr val="tx2">
                    <a:lumMod val="50000"/>
                  </a:schemeClr>
                </a:solidFill>
              </a:rPr>
              <a:t>2) In our dataset ‘balance Variable’ is  having outliers above the max range. Need to fix them .</a:t>
            </a:r>
          </a:p>
          <a:p>
            <a:pPr marL="0" indent="0">
              <a:buNone/>
            </a:pPr>
            <a:endParaRPr lang="en-IN" sz="2400" b="1" dirty="0">
              <a:solidFill>
                <a:schemeClr val="tx2">
                  <a:lumMod val="50000"/>
                </a:schemeClr>
              </a:solidFill>
            </a:endParaRPr>
          </a:p>
          <a:p>
            <a:endParaRPr lang="en-IN" sz="2400" b="1" dirty="0">
              <a:solidFill>
                <a:schemeClr val="tx2">
                  <a:lumMod val="50000"/>
                </a:schemeClr>
              </a:solidFill>
            </a:endParaRPr>
          </a:p>
          <a:p>
            <a:endParaRPr lang="en-IN" sz="2400" b="1" dirty="0">
              <a:solidFill>
                <a:schemeClr val="tx2">
                  <a:lumMod val="50000"/>
                </a:schemeClr>
              </a:solidFill>
            </a:endParaRPr>
          </a:p>
          <a:p>
            <a:pPr>
              <a:buFont typeface="Arial" panose="020B0604020202020204" pitchFamily="34" charset="0"/>
              <a:buChar char="•"/>
            </a:pPr>
            <a:r>
              <a:rPr lang="en-IN" sz="2400" b="1" dirty="0">
                <a:solidFill>
                  <a:schemeClr val="tx2">
                    <a:lumMod val="50000"/>
                  </a:schemeClr>
                </a:solidFill>
              </a:rPr>
              <a:t> After fixing outlier’s from ‘Balance’ Variable with quartile method.</a:t>
            </a:r>
          </a:p>
          <a:p>
            <a:endParaRPr lang="en-IN" sz="1800" dirty="0">
              <a:solidFill>
                <a:schemeClr val="tx2">
                  <a:lumMod val="50000"/>
                </a:schemeClr>
              </a:solidFill>
            </a:endParaRPr>
          </a:p>
        </p:txBody>
      </p:sp>
      <p:pic>
        <p:nvPicPr>
          <p:cNvPr id="5" name="Picture 4">
            <a:extLst>
              <a:ext uri="{FF2B5EF4-FFF2-40B4-BE49-F238E27FC236}">
                <a16:creationId xmlns:lc="http://schemas.openxmlformats.org/drawingml/2006/lockedCanvas" xmlns:a16="http://schemas.microsoft.com/office/drawing/2014/main" xmlns="" id="{DFBFB72D-0934-4E0F-B73E-2A034F69BB81}"/>
              </a:ext>
            </a:extLst>
          </p:cNvPr>
          <p:cNvPicPr>
            <a:picLocks noChangeAspect="1"/>
          </p:cNvPicPr>
          <p:nvPr/>
        </p:nvPicPr>
        <p:blipFill>
          <a:blip r:embed="rId2"/>
          <a:stretch>
            <a:fillRect/>
          </a:stretch>
        </p:blipFill>
        <p:spPr>
          <a:xfrm>
            <a:off x="5457444" y="586399"/>
            <a:ext cx="5635709" cy="2285007"/>
          </a:xfrm>
          <a:prstGeom prst="rect">
            <a:avLst/>
          </a:prstGeom>
        </p:spPr>
      </p:pic>
      <p:pic>
        <p:nvPicPr>
          <p:cNvPr id="6" name="Picture 5">
            <a:extLst>
              <a:ext uri="{FF2B5EF4-FFF2-40B4-BE49-F238E27FC236}">
                <a16:creationId xmlns:lc="http://schemas.openxmlformats.org/drawingml/2006/lockedCanvas" xmlns:a16="http://schemas.microsoft.com/office/drawing/2014/main" xmlns="" id="{BC1BF733-F086-48C7-AB88-84E74CA3B878}"/>
              </a:ext>
            </a:extLst>
          </p:cNvPr>
          <p:cNvPicPr>
            <a:picLocks noChangeAspect="1"/>
          </p:cNvPicPr>
          <p:nvPr/>
        </p:nvPicPr>
        <p:blipFill>
          <a:blip r:embed="rId3"/>
          <a:stretch>
            <a:fillRect/>
          </a:stretch>
        </p:blipFill>
        <p:spPr>
          <a:xfrm>
            <a:off x="5457444" y="3422237"/>
            <a:ext cx="5731811" cy="2197321"/>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13</a:t>
            </a:fld>
            <a:endParaRPr lang="en-US"/>
          </a:p>
        </p:txBody>
      </p:sp>
    </p:spTree>
    <p:extLst>
      <p:ext uri="{BB962C8B-B14F-4D97-AF65-F5344CB8AC3E}">
        <p14:creationId xmlns:p14="http://schemas.microsoft.com/office/powerpoint/2010/main" val="3303621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lc="http://schemas.openxmlformats.org/drawingml/2006/lockedCanvas" xmlns:a16="http://schemas.microsoft.com/office/drawing/2014/main" xmlns="" id="{73144AE3-474C-40E5-A273-1FD6C9705CF8}"/>
              </a:ext>
            </a:extLst>
          </p:cNvPr>
          <p:cNvSpPr>
            <a:spLocks noGrp="1"/>
          </p:cNvSpPr>
          <p:nvPr/>
        </p:nvSpPr>
        <p:spPr>
          <a:xfrm>
            <a:off x="702564" y="4102100"/>
            <a:ext cx="11070336" cy="188723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sz="1600" b="1"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1600" b="1" dirty="0">
                <a:solidFill>
                  <a:schemeClr val="tx2">
                    <a:lumMod val="50000"/>
                  </a:schemeClr>
                </a:solidFill>
                <a:latin typeface="Rockwell" panose="02060603020205020403" pitchFamily="18" charset="77"/>
                <a:ea typeface="EB Garamond Regular"/>
                <a:cs typeface="EB Garamond Regular"/>
                <a:sym typeface="EB Garamond Regular"/>
              </a:rPr>
              <a:t>5) In our data  people  graduated people are 78.17% and not graduated are 21.81% with respect to Loan Status </a:t>
            </a:r>
          </a:p>
          <a:p>
            <a:pPr marL="0" indent="0">
              <a:buNone/>
            </a:pPr>
            <a:r>
              <a:rPr lang="en-US" sz="1600" b="1" dirty="0">
                <a:solidFill>
                  <a:schemeClr val="tx2">
                    <a:lumMod val="50000"/>
                  </a:schemeClr>
                </a:solidFill>
                <a:latin typeface="Rockwell" panose="02060603020205020403" pitchFamily="18" charset="77"/>
                <a:ea typeface="EB Garamond Regular"/>
                <a:cs typeface="EB Garamond Regular"/>
                <a:sym typeface="EB Garamond Regular"/>
              </a:rPr>
              <a:t>6) Married people are </a:t>
            </a:r>
            <a:r>
              <a:rPr lang="en-IN" sz="1600" b="1" i="0" dirty="0">
                <a:solidFill>
                  <a:schemeClr val="tx2">
                    <a:lumMod val="50000"/>
                  </a:schemeClr>
                </a:solidFill>
                <a:latin typeface="Helvetica Neue"/>
              </a:rPr>
              <a:t>64.82% &amp; unmarried peoples are 35.18% in our dataset </a:t>
            </a:r>
            <a:r>
              <a:rPr lang="en-IN" sz="1600" b="1" dirty="0">
                <a:solidFill>
                  <a:schemeClr val="tx2">
                    <a:lumMod val="50000"/>
                  </a:schemeClr>
                </a:solidFill>
                <a:latin typeface="Helvetica Neue"/>
              </a:rPr>
              <a:t>with respect to Loan Status.</a:t>
            </a:r>
            <a:endParaRPr lang="en-IN" sz="1600" b="1" dirty="0"/>
          </a:p>
          <a:p>
            <a:endParaRPr lang="en-IN" sz="1600" b="1" dirty="0"/>
          </a:p>
          <a:p>
            <a:endParaRPr lang="en-IN" sz="1800" b="1" dirty="0"/>
          </a:p>
          <a:p>
            <a:endParaRPr lang="en-IN" sz="1800" b="1" dirty="0"/>
          </a:p>
        </p:txBody>
      </p:sp>
      <p:pic>
        <p:nvPicPr>
          <p:cNvPr id="5" name="Content Placeholder 5">
            <a:extLst>
              <a:ext uri="{FF2B5EF4-FFF2-40B4-BE49-F238E27FC236}">
                <a16:creationId xmlns:lc="http://schemas.openxmlformats.org/drawingml/2006/lockedCanvas" xmlns:a16="http://schemas.microsoft.com/office/drawing/2014/main" xmlns="" id="{3BFC7DDC-B3AA-4CB6-9761-6BF8172B4F35}"/>
              </a:ext>
            </a:extLst>
          </p:cNvPr>
          <p:cNvPicPr>
            <a:picLocks noGrp="1" noChangeAspect="1"/>
          </p:cNvPicPr>
          <p:nvPr/>
        </p:nvPicPr>
        <p:blipFill>
          <a:blip r:embed="rId2"/>
          <a:stretch>
            <a:fillRect/>
          </a:stretch>
        </p:blipFill>
        <p:spPr>
          <a:xfrm>
            <a:off x="504097" y="140906"/>
            <a:ext cx="4980972" cy="2865683"/>
          </a:xfrm>
          <a:prstGeom prst="rect">
            <a:avLst/>
          </a:prstGeom>
        </p:spPr>
      </p:pic>
      <p:pic>
        <p:nvPicPr>
          <p:cNvPr id="6" name="Picture 5">
            <a:extLst>
              <a:ext uri="{FF2B5EF4-FFF2-40B4-BE49-F238E27FC236}">
                <a16:creationId xmlns:lc="http://schemas.openxmlformats.org/drawingml/2006/lockedCanvas" xmlns:a16="http://schemas.microsoft.com/office/drawing/2014/main" xmlns="" id="{76D41C13-0BB2-4643-8871-4E8A98D3001A}"/>
              </a:ext>
            </a:extLst>
          </p:cNvPr>
          <p:cNvPicPr>
            <a:picLocks noChangeAspect="1"/>
          </p:cNvPicPr>
          <p:nvPr/>
        </p:nvPicPr>
        <p:blipFill>
          <a:blip r:embed="rId3"/>
          <a:stretch>
            <a:fillRect/>
          </a:stretch>
        </p:blipFill>
        <p:spPr>
          <a:xfrm>
            <a:off x="5787297" y="0"/>
            <a:ext cx="5160611" cy="3006589"/>
          </a:xfrm>
          <a:prstGeom prst="rect">
            <a:avLst/>
          </a:prstGeom>
        </p:spPr>
      </p:pic>
      <p:sp>
        <p:nvSpPr>
          <p:cNvPr id="12" name="Slide Number Placeholder 11"/>
          <p:cNvSpPr>
            <a:spLocks noGrp="1"/>
          </p:cNvSpPr>
          <p:nvPr>
            <p:ph type="sldNum" sz="quarter" idx="12"/>
          </p:nvPr>
        </p:nvSpPr>
        <p:spPr/>
        <p:txBody>
          <a:bodyPr/>
          <a:lstStyle/>
          <a:p>
            <a:fld id="{422C469A-82A0-462A-9D13-7D600F02725C}" type="slidenum">
              <a:rPr lang="en-US" smtClean="0"/>
              <a:t>14</a:t>
            </a:fld>
            <a:endParaRPr lang="en-US"/>
          </a:p>
        </p:txBody>
      </p:sp>
    </p:spTree>
    <p:extLst>
      <p:ext uri="{BB962C8B-B14F-4D97-AF65-F5344CB8AC3E}">
        <p14:creationId xmlns:p14="http://schemas.microsoft.com/office/powerpoint/2010/main" val="66946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51C20F98-0D06-4CDC-A29D-D500F7C59B6B}"/>
              </a:ext>
            </a:extLst>
          </p:cNvPr>
          <p:cNvSpPr txBox="1">
            <a:spLocks/>
          </p:cNvSpPr>
          <p:nvPr/>
        </p:nvSpPr>
        <p:spPr>
          <a:xfrm>
            <a:off x="1316226" y="3500469"/>
            <a:ext cx="10685273" cy="320239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800" u="sng" dirty="0" smtClean="0">
                <a:ln w="0"/>
                <a:solidFill>
                  <a:schemeClr val="accent1"/>
                </a:solidFill>
                <a:effectLst>
                  <a:outerShdw blurRad="38100" dist="25400" dir="5400000" algn="ctr" rotWithShape="0">
                    <a:srgbClr val="6E747A">
                      <a:alpha val="43000"/>
                    </a:srgbClr>
                  </a:outerShdw>
                </a:effectLst>
                <a:ea typeface="EB Garamond Regular"/>
                <a:cs typeface="EB Garamond Regular"/>
                <a:sym typeface="EB Garamond Regular"/>
              </a:rPr>
              <a:t>Bivariate Analysis:</a:t>
            </a:r>
          </a:p>
          <a:p>
            <a:pPr marL="0" indent="0">
              <a:buFont typeface="Wingdings 3" charset="2"/>
              <a:buNone/>
            </a:pPr>
            <a:r>
              <a:rPr lang="en-US" sz="2000" dirty="0" smtClean="0">
                <a:solidFill>
                  <a:schemeClr val="tx2">
                    <a:lumMod val="50000"/>
                  </a:schemeClr>
                </a:solidFill>
                <a:latin typeface="Rockwell" panose="02060603020205020403" pitchFamily="18" charset="77"/>
                <a:ea typeface="EB Garamond Regular"/>
                <a:cs typeface="EB Garamond Regular"/>
                <a:sym typeface="EB Garamond Regular"/>
              </a:rPr>
              <a:t> </a:t>
            </a:r>
          </a:p>
          <a:p>
            <a:pPr marL="0" indent="0">
              <a:buFont typeface="Wingdings 3" charset="2"/>
              <a:buNone/>
            </a:pPr>
            <a:r>
              <a:rPr lang="en-US" sz="2000" dirty="0" smtClean="0">
                <a:solidFill>
                  <a:schemeClr val="tx2">
                    <a:lumMod val="50000"/>
                  </a:schemeClr>
                </a:solidFill>
                <a:latin typeface="Rockwell" panose="02060603020205020403" pitchFamily="18" charset="77"/>
                <a:ea typeface="EB Garamond Regular"/>
                <a:cs typeface="EB Garamond Regular"/>
                <a:sym typeface="EB Garamond Regular"/>
              </a:rPr>
              <a:t>1) using scatter plot we can see that as ‘Total Income’ increases ‘Loan Amount’ also increases.</a:t>
            </a:r>
          </a:p>
          <a:p>
            <a:pPr marL="0" indent="0">
              <a:buNone/>
            </a:pPr>
            <a:r>
              <a:rPr lang="en-US" sz="2000" dirty="0" smtClean="0">
                <a:solidFill>
                  <a:schemeClr val="tx2">
                    <a:lumMod val="50000"/>
                  </a:schemeClr>
                </a:solidFill>
                <a:latin typeface="Rockwell" panose="02060603020205020403" pitchFamily="18" charset="77"/>
                <a:ea typeface="EB Garamond Regular"/>
                <a:cs typeface="EB Garamond Regular"/>
                <a:sym typeface="EB Garamond Regular"/>
              </a:rPr>
              <a:t>2) using scatter plot we can see that as ‘Total Income’ increases ‘Loan Amount’ also increases with respect to Gender of applicant.</a:t>
            </a:r>
          </a:p>
          <a:p>
            <a:endParaRPr lang="en-IN" dirty="0"/>
          </a:p>
        </p:txBody>
      </p:sp>
      <p:pic>
        <p:nvPicPr>
          <p:cNvPr id="5" name="Content Placeholder 6">
            <a:extLst>
              <a:ext uri="{FF2B5EF4-FFF2-40B4-BE49-F238E27FC236}">
                <a16:creationId xmlns="" xmlns:a16="http://schemas.microsoft.com/office/drawing/2014/main" id="{6105C9B9-0886-4837-81B4-C04A9BEB8BC1}"/>
              </a:ext>
            </a:extLst>
          </p:cNvPr>
          <p:cNvPicPr>
            <a:picLocks noChangeAspect="1"/>
          </p:cNvPicPr>
          <p:nvPr/>
        </p:nvPicPr>
        <p:blipFill>
          <a:blip r:embed="rId2"/>
          <a:stretch>
            <a:fillRect/>
          </a:stretch>
        </p:blipFill>
        <p:spPr>
          <a:xfrm>
            <a:off x="6315820" y="484589"/>
            <a:ext cx="5901458" cy="2732496"/>
          </a:xfrm>
          <a:prstGeom prst="rect">
            <a:avLst/>
          </a:prstGeom>
        </p:spPr>
      </p:pic>
      <p:pic>
        <p:nvPicPr>
          <p:cNvPr id="6" name="Picture 5">
            <a:extLst>
              <a:ext uri="{FF2B5EF4-FFF2-40B4-BE49-F238E27FC236}">
                <a16:creationId xmlns="" xmlns:a16="http://schemas.microsoft.com/office/drawing/2014/main" id="{AD9D17C5-9DC8-40D5-AA83-0B879C6C5196}"/>
              </a:ext>
            </a:extLst>
          </p:cNvPr>
          <p:cNvPicPr>
            <a:picLocks noChangeAspect="1"/>
          </p:cNvPicPr>
          <p:nvPr/>
        </p:nvPicPr>
        <p:blipFill>
          <a:blip r:embed="rId3"/>
          <a:stretch>
            <a:fillRect/>
          </a:stretch>
        </p:blipFill>
        <p:spPr>
          <a:xfrm>
            <a:off x="381122" y="201203"/>
            <a:ext cx="5934698" cy="2732497"/>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15</a:t>
            </a:fld>
            <a:endParaRPr lang="en-US"/>
          </a:p>
        </p:txBody>
      </p:sp>
    </p:spTree>
    <p:extLst>
      <p:ext uri="{BB962C8B-B14F-4D97-AF65-F5344CB8AC3E}">
        <p14:creationId xmlns:p14="http://schemas.microsoft.com/office/powerpoint/2010/main" val="1448067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 xmlns:a16="http://schemas.microsoft.com/office/drawing/2014/main" id="{A6478547-C152-4F9C-AC9A-7223278987E1}"/>
              </a:ext>
            </a:extLst>
          </p:cNvPr>
          <p:cNvSpPr txBox="1">
            <a:spLocks/>
          </p:cNvSpPr>
          <p:nvPr/>
        </p:nvSpPr>
        <p:spPr>
          <a:xfrm>
            <a:off x="1011428" y="3074482"/>
            <a:ext cx="9618472" cy="228346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000" dirty="0" smtClean="0">
              <a:solidFill>
                <a:srgbClr val="FFFF00"/>
              </a:solidFill>
              <a:effectLst>
                <a:outerShdw blurRad="38100" dist="38100" dir="2700000" algn="tl">
                  <a:srgbClr val="000000">
                    <a:alpha val="43137"/>
                  </a:srgbClr>
                </a:outerShdw>
              </a:effectLst>
            </a:endParaRPr>
          </a:p>
          <a:p>
            <a:pPr marL="0" indent="0">
              <a:buNone/>
            </a:pPr>
            <a:r>
              <a:rPr lang="en-US" sz="2400" dirty="0" smtClean="0">
                <a:solidFill>
                  <a:schemeClr val="tx2">
                    <a:lumMod val="50000"/>
                  </a:schemeClr>
                </a:solidFill>
              </a:rPr>
              <a:t>3) </a:t>
            </a:r>
            <a:r>
              <a:rPr lang="en-US" sz="2400" dirty="0" smtClean="0">
                <a:solidFill>
                  <a:schemeClr val="tx2">
                    <a:lumMod val="50000"/>
                  </a:schemeClr>
                </a:solidFill>
                <a:ea typeface="EB Garamond Regular"/>
                <a:cs typeface="EB Garamond Regular"/>
                <a:sym typeface="EB Garamond Regular"/>
              </a:rPr>
              <a:t>‘Total Income’ increases ‘Loan Amount’ also increases</a:t>
            </a:r>
            <a:r>
              <a:rPr lang="en-US" sz="2400" dirty="0" smtClean="0">
                <a:solidFill>
                  <a:schemeClr val="tx2">
                    <a:lumMod val="50000"/>
                  </a:schemeClr>
                </a:solidFill>
              </a:rPr>
              <a:t> with respect to Marital Status Using scatterplot.</a:t>
            </a:r>
            <a:endParaRPr lang="en-IN" sz="2400" dirty="0" smtClean="0">
              <a:solidFill>
                <a:schemeClr val="tx2">
                  <a:lumMod val="50000"/>
                </a:schemeClr>
              </a:solidFill>
            </a:endParaRPr>
          </a:p>
          <a:p>
            <a:pPr marL="0" indent="0">
              <a:buFont typeface="Wingdings 3" charset="2"/>
              <a:buNone/>
            </a:pPr>
            <a:r>
              <a:rPr lang="en-IN" sz="2400" dirty="0" smtClean="0"/>
              <a:t>4)Relation between ‘Total Income’ and ‘Loan Amount’ with respect to different-different property area’s.</a:t>
            </a:r>
            <a:endParaRPr lang="en-IN" sz="2400" dirty="0"/>
          </a:p>
        </p:txBody>
      </p:sp>
      <p:pic>
        <p:nvPicPr>
          <p:cNvPr id="5" name="Picture 4">
            <a:extLst>
              <a:ext uri="{FF2B5EF4-FFF2-40B4-BE49-F238E27FC236}">
                <a16:creationId xmlns="" xmlns:a16="http://schemas.microsoft.com/office/drawing/2014/main" id="{637CB843-1A3E-4C29-9D18-857DEE501168}"/>
              </a:ext>
            </a:extLst>
          </p:cNvPr>
          <p:cNvPicPr>
            <a:picLocks noChangeAspect="1"/>
          </p:cNvPicPr>
          <p:nvPr/>
        </p:nvPicPr>
        <p:blipFill>
          <a:blip r:embed="rId2"/>
          <a:stretch>
            <a:fillRect/>
          </a:stretch>
        </p:blipFill>
        <p:spPr>
          <a:xfrm>
            <a:off x="5996651" y="167501"/>
            <a:ext cx="6375728" cy="2853738"/>
          </a:xfrm>
          <a:prstGeom prst="rect">
            <a:avLst/>
          </a:prstGeom>
        </p:spPr>
      </p:pic>
      <p:pic>
        <p:nvPicPr>
          <p:cNvPr id="6" name="Picture 5">
            <a:extLst>
              <a:ext uri="{FF2B5EF4-FFF2-40B4-BE49-F238E27FC236}">
                <a16:creationId xmlns="" xmlns:a16="http://schemas.microsoft.com/office/drawing/2014/main" id="{5A2C50B8-DF86-4769-A224-E64A1896CC46}"/>
              </a:ext>
            </a:extLst>
          </p:cNvPr>
          <p:cNvPicPr>
            <a:picLocks noChangeAspect="1"/>
          </p:cNvPicPr>
          <p:nvPr/>
        </p:nvPicPr>
        <p:blipFill>
          <a:blip r:embed="rId3"/>
          <a:stretch>
            <a:fillRect/>
          </a:stretch>
        </p:blipFill>
        <p:spPr>
          <a:xfrm>
            <a:off x="97028" y="33586"/>
            <a:ext cx="6133117" cy="2906981"/>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16</a:t>
            </a:fld>
            <a:endParaRPr lang="en-US"/>
          </a:p>
        </p:txBody>
      </p:sp>
    </p:spTree>
    <p:extLst>
      <p:ext uri="{BB962C8B-B14F-4D97-AF65-F5344CB8AC3E}">
        <p14:creationId xmlns:p14="http://schemas.microsoft.com/office/powerpoint/2010/main" val="444445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 xmlns:a16="http://schemas.microsoft.com/office/drawing/2014/main" id="{3694DE09-30F9-4832-B49F-ACEFDB37ABB3}"/>
              </a:ext>
            </a:extLst>
          </p:cNvPr>
          <p:cNvSpPr txBox="1">
            <a:spLocks/>
          </p:cNvSpPr>
          <p:nvPr/>
        </p:nvSpPr>
        <p:spPr>
          <a:xfrm>
            <a:off x="895577" y="3605530"/>
            <a:ext cx="10862982" cy="2140004"/>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dirty="0" smtClean="0"/>
              <a:t>5) Relation between ‘Balance’ and ‘Loan Amount’ is having positive co-relation means ‘balance’ increases ‘Loan Amount’ also increases with respect to credit history.</a:t>
            </a:r>
          </a:p>
          <a:p>
            <a:pPr marL="0" indent="0">
              <a:buFont typeface="Arial"/>
              <a:buNone/>
            </a:pPr>
            <a:r>
              <a:rPr lang="en-US" b="1" dirty="0" smtClean="0"/>
              <a:t>6) Relation between ‘Balance’ and ‘Loan Amount’ is having positive co-relation means ‘balance’ increases ‘Loan Amount’ also increases with respect to ‘Education Status’.</a:t>
            </a:r>
          </a:p>
          <a:p>
            <a:endParaRPr lang="en-IN" dirty="0"/>
          </a:p>
        </p:txBody>
      </p:sp>
      <p:pic>
        <p:nvPicPr>
          <p:cNvPr id="3" name="Content Placeholder 9">
            <a:extLst>
              <a:ext uri="{FF2B5EF4-FFF2-40B4-BE49-F238E27FC236}">
                <a16:creationId xmlns="" xmlns:a16="http://schemas.microsoft.com/office/drawing/2014/main" id="{F66C2E62-214B-443E-AFCF-A485DF6CC66F}"/>
              </a:ext>
            </a:extLst>
          </p:cNvPr>
          <p:cNvPicPr>
            <a:picLocks noChangeAspect="1"/>
          </p:cNvPicPr>
          <p:nvPr/>
        </p:nvPicPr>
        <p:blipFill>
          <a:blip r:embed="rId2"/>
          <a:stretch>
            <a:fillRect/>
          </a:stretch>
        </p:blipFill>
        <p:spPr>
          <a:xfrm>
            <a:off x="0" y="100699"/>
            <a:ext cx="6327068" cy="2916821"/>
          </a:xfrm>
          <a:prstGeom prst="rect">
            <a:avLst/>
          </a:prstGeom>
        </p:spPr>
      </p:pic>
      <p:pic>
        <p:nvPicPr>
          <p:cNvPr id="6" name="Picture 5">
            <a:extLst>
              <a:ext uri="{FF2B5EF4-FFF2-40B4-BE49-F238E27FC236}">
                <a16:creationId xmlns="" xmlns:a16="http://schemas.microsoft.com/office/drawing/2014/main" id="{D362592A-ACB7-4448-86D9-361CC6CCB55D}"/>
              </a:ext>
            </a:extLst>
          </p:cNvPr>
          <p:cNvPicPr>
            <a:picLocks noChangeAspect="1"/>
          </p:cNvPicPr>
          <p:nvPr/>
        </p:nvPicPr>
        <p:blipFill>
          <a:blip r:embed="rId3"/>
          <a:stretch>
            <a:fillRect/>
          </a:stretch>
        </p:blipFill>
        <p:spPr>
          <a:xfrm>
            <a:off x="5939702" y="100699"/>
            <a:ext cx="6458474" cy="3053981"/>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17</a:t>
            </a:fld>
            <a:endParaRPr lang="en-US"/>
          </a:p>
        </p:txBody>
      </p:sp>
    </p:spTree>
    <p:extLst>
      <p:ext uri="{BB962C8B-B14F-4D97-AF65-F5344CB8AC3E}">
        <p14:creationId xmlns:p14="http://schemas.microsoft.com/office/powerpoint/2010/main" val="348683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40EA7DC5-D7D3-422D-A377-679C12C6B260}"/>
              </a:ext>
            </a:extLst>
          </p:cNvPr>
          <p:cNvSpPr txBox="1">
            <a:spLocks/>
          </p:cNvSpPr>
          <p:nvPr/>
        </p:nvSpPr>
        <p:spPr>
          <a:xfrm>
            <a:off x="860814" y="1689130"/>
            <a:ext cx="5000155" cy="217244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endParaRPr lang="en-US" b="1" u="sng" dirty="0" smtClean="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b="1" u="sng" dirty="0" smtClean="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 </a:t>
            </a:r>
            <a:endParaRPr lang="en-US" sz="2000" dirty="0" smtClean="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Font typeface="Arial"/>
              <a:buNone/>
            </a:pPr>
            <a:r>
              <a:rPr lang="en-US" sz="2000" b="1" dirty="0" smtClean="0">
                <a:solidFill>
                  <a:schemeClr val="tx2">
                    <a:lumMod val="50000"/>
                  </a:schemeClr>
                </a:solidFill>
                <a:latin typeface="Rockwell" panose="02060603020205020403" pitchFamily="18" charset="77"/>
                <a:ea typeface="EB Garamond Regular"/>
                <a:cs typeface="EB Garamond Regular"/>
                <a:sym typeface="EB Garamond Regular"/>
              </a:rPr>
              <a:t>1) Income Variable is slightly positively skewed. </a:t>
            </a:r>
          </a:p>
          <a:p>
            <a:endParaRPr lang="en-IN" sz="2000" b="1" dirty="0" smtClean="0"/>
          </a:p>
          <a:p>
            <a:endParaRPr lang="en-IN" sz="2000" b="1" dirty="0" smtClean="0"/>
          </a:p>
          <a:p>
            <a:endParaRPr lang="en-IN" sz="2000" b="1" dirty="0" smtClean="0"/>
          </a:p>
          <a:p>
            <a:endParaRPr lang="en-IN" dirty="0"/>
          </a:p>
        </p:txBody>
      </p:sp>
      <p:sp>
        <p:nvSpPr>
          <p:cNvPr id="4" name="Slide Number Placeholder 5">
            <a:extLst>
              <a:ext uri="{FF2B5EF4-FFF2-40B4-BE49-F238E27FC236}">
                <a16:creationId xmlns="" xmlns:a16="http://schemas.microsoft.com/office/drawing/2014/main" id="{1980F73C-A1B3-45E9-9777-3FB0B2E3B08D}"/>
              </a:ext>
            </a:extLst>
          </p:cNvPr>
          <p:cNvSpPr>
            <a:spLocks noGrp="1"/>
          </p:cNvSpPr>
          <p:nvPr>
            <p:ph type="sldNum" sz="quarter" idx="12"/>
          </p:nvPr>
        </p:nvSpPr>
        <p:spPr>
          <a:xfrm>
            <a:off x="10837333" y="6470704"/>
            <a:ext cx="973667" cy="274320"/>
          </a:xfrm>
        </p:spPr>
        <p:txBody>
          <a:bodyPr/>
          <a:lstStyle/>
          <a:p>
            <a:fld id="{6D22F896-40B5-4ADD-8801-0D06FADFA095}" type="slidenum">
              <a:rPr lang="en-US" sz="1400" smtClean="0"/>
              <a:t>18</a:t>
            </a:fld>
            <a:endParaRPr lang="en-US" dirty="0"/>
          </a:p>
        </p:txBody>
      </p:sp>
      <p:pic>
        <p:nvPicPr>
          <p:cNvPr id="5" name="Content Placeholder 5">
            <a:extLst>
              <a:ext uri="{FF2B5EF4-FFF2-40B4-BE49-F238E27FC236}">
                <a16:creationId xmlns="" xmlns:a16="http://schemas.microsoft.com/office/drawing/2014/main" id="{03A2B954-6A2A-4531-BE8C-69031D5E8252}"/>
              </a:ext>
            </a:extLst>
          </p:cNvPr>
          <p:cNvPicPr>
            <a:picLocks noChangeAspect="1"/>
          </p:cNvPicPr>
          <p:nvPr/>
        </p:nvPicPr>
        <p:blipFill>
          <a:blip r:embed="rId2"/>
          <a:stretch>
            <a:fillRect/>
          </a:stretch>
        </p:blipFill>
        <p:spPr>
          <a:xfrm>
            <a:off x="639232" y="3549943"/>
            <a:ext cx="4856720" cy="2609785"/>
          </a:xfrm>
          <a:prstGeom prst="rect">
            <a:avLst/>
          </a:prstGeom>
        </p:spPr>
      </p:pic>
      <p:pic>
        <p:nvPicPr>
          <p:cNvPr id="6" name="Picture 5">
            <a:extLst>
              <a:ext uri="{FF2B5EF4-FFF2-40B4-BE49-F238E27FC236}">
                <a16:creationId xmlns="" xmlns:a16="http://schemas.microsoft.com/office/drawing/2014/main" id="{1C645634-D1A2-4401-A32D-573B2BD36DD9}"/>
              </a:ext>
            </a:extLst>
          </p:cNvPr>
          <p:cNvPicPr>
            <a:picLocks noChangeAspect="1"/>
          </p:cNvPicPr>
          <p:nvPr/>
        </p:nvPicPr>
        <p:blipFill>
          <a:blip r:embed="rId3"/>
          <a:stretch>
            <a:fillRect/>
          </a:stretch>
        </p:blipFill>
        <p:spPr>
          <a:xfrm>
            <a:off x="6225987" y="3414655"/>
            <a:ext cx="5585013" cy="2880360"/>
          </a:xfrm>
          <a:prstGeom prst="rect">
            <a:avLst/>
          </a:prstGeom>
        </p:spPr>
      </p:pic>
      <p:sp>
        <p:nvSpPr>
          <p:cNvPr id="7" name="TextBox 6"/>
          <p:cNvSpPr txBox="1"/>
          <p:nvPr/>
        </p:nvSpPr>
        <p:spPr>
          <a:xfrm>
            <a:off x="7484533" y="2626613"/>
            <a:ext cx="3352800" cy="923330"/>
          </a:xfrm>
          <a:prstGeom prst="rect">
            <a:avLst/>
          </a:prstGeom>
          <a:noFill/>
        </p:spPr>
        <p:txBody>
          <a:bodyPr wrap="square" rtlCol="0">
            <a:spAutoFit/>
          </a:bodyPr>
          <a:lstStyle/>
          <a:p>
            <a:r>
              <a:rPr lang="en-US" b="1" dirty="0">
                <a:solidFill>
                  <a:schemeClr val="tx2">
                    <a:lumMod val="50000"/>
                  </a:schemeClr>
                </a:solidFill>
                <a:latin typeface="Rockwell" panose="02060603020205020403" pitchFamily="18" charset="77"/>
                <a:ea typeface="EB Garamond Regular"/>
                <a:cs typeface="EB Garamond Regular"/>
                <a:sym typeface="EB Garamond Regular"/>
              </a:rPr>
              <a:t>2)Loan amount Variable is positively skewed.</a:t>
            </a:r>
          </a:p>
          <a:p>
            <a:endParaRPr lang="en-US" dirty="0"/>
          </a:p>
        </p:txBody>
      </p:sp>
      <p:sp>
        <p:nvSpPr>
          <p:cNvPr id="8" name="TextBox 7"/>
          <p:cNvSpPr txBox="1"/>
          <p:nvPr/>
        </p:nvSpPr>
        <p:spPr>
          <a:xfrm>
            <a:off x="2374900" y="883119"/>
            <a:ext cx="8013700" cy="584775"/>
          </a:xfrm>
          <a:prstGeom prst="rect">
            <a:avLst/>
          </a:prstGeom>
          <a:noFill/>
        </p:spPr>
        <p:txBody>
          <a:bodyPr wrap="square" rtlCol="0">
            <a:spAutoFit/>
          </a:bodyPr>
          <a:lstStyle/>
          <a:p>
            <a:pPr algn="ctr"/>
            <a:r>
              <a:rPr lang="en-US" sz="3200" dirty="0" smtClean="0">
                <a:ln w="0"/>
                <a:effectLst>
                  <a:outerShdw blurRad="38100" dist="19050" dir="2700000" algn="tl" rotWithShape="0">
                    <a:schemeClr val="dk1">
                      <a:alpha val="40000"/>
                    </a:schemeClr>
                  </a:outerShdw>
                </a:effectLst>
              </a:rPr>
              <a:t>DISTRIBUTION PLOTS</a:t>
            </a:r>
            <a:endParaRPr 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068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 xmlns:a16="http://schemas.microsoft.com/office/drawing/2014/main" id="{4E22B634-8C50-4192-94B5-688F37BA5ED7}"/>
              </a:ext>
            </a:extLst>
          </p:cNvPr>
          <p:cNvSpPr txBox="1">
            <a:spLocks/>
          </p:cNvSpPr>
          <p:nvPr/>
        </p:nvSpPr>
        <p:spPr>
          <a:xfrm>
            <a:off x="1024128" y="654424"/>
            <a:ext cx="4865683" cy="5654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smtClean="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endParaRPr lang="en-US" sz="2000" smtClean="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r>
              <a:rPr lang="en-US" sz="2000" b="1" smtClean="0">
                <a:solidFill>
                  <a:schemeClr val="tx2">
                    <a:lumMod val="50000"/>
                  </a:schemeClr>
                </a:solidFill>
                <a:latin typeface="Rockwell" panose="02060603020205020403" pitchFamily="18" charset="77"/>
                <a:ea typeface="EB Garamond Regular"/>
                <a:cs typeface="EB Garamond Regular"/>
                <a:sym typeface="EB Garamond Regular"/>
              </a:rPr>
              <a:t>3)Balance variable is also positively skewed.</a:t>
            </a:r>
            <a:endParaRPr lang="en-IN" sz="2000" b="1" smtClean="0">
              <a:solidFill>
                <a:schemeClr val="tx2">
                  <a:lumMod val="50000"/>
                </a:schemeClr>
              </a:solidFill>
            </a:endParaRPr>
          </a:p>
          <a:p>
            <a:endParaRPr lang="en-IN" sz="2000" b="1" smtClean="0"/>
          </a:p>
          <a:p>
            <a:endParaRPr lang="en-IN" sz="2000" b="1" smtClean="0"/>
          </a:p>
          <a:p>
            <a:endParaRPr lang="en-IN" sz="2000" b="1" smtClean="0"/>
          </a:p>
          <a:p>
            <a:endParaRPr lang="en-US" sz="2000" b="1" smtClean="0">
              <a:solidFill>
                <a:schemeClr val="tx2">
                  <a:lumMod val="50000"/>
                </a:schemeClr>
              </a:solidFill>
              <a:latin typeface="Rockwell" panose="02060603020205020403" pitchFamily="18" charset="77"/>
              <a:ea typeface="EB Garamond Regular"/>
              <a:cs typeface="EB Garamond Regular"/>
              <a:sym typeface="EB Garamond Regular"/>
            </a:endParaRPr>
          </a:p>
          <a:p>
            <a:r>
              <a:rPr lang="en-US" sz="2000" b="1" smtClean="0">
                <a:solidFill>
                  <a:schemeClr val="tx2">
                    <a:lumMod val="50000"/>
                  </a:schemeClr>
                </a:solidFill>
                <a:latin typeface="Rockwell" panose="02060603020205020403" pitchFamily="18" charset="77"/>
                <a:ea typeface="EB Garamond Regular"/>
                <a:cs typeface="EB Garamond Regular"/>
                <a:sym typeface="EB Garamond Regular"/>
              </a:rPr>
              <a:t>3) Total Income variable is also positively skewed.</a:t>
            </a:r>
            <a:endParaRPr lang="en-IN" sz="2000" b="1" smtClean="0">
              <a:solidFill>
                <a:schemeClr val="tx2">
                  <a:lumMod val="50000"/>
                </a:schemeClr>
              </a:solidFill>
            </a:endParaRPr>
          </a:p>
          <a:p>
            <a:endParaRPr lang="en-IN" dirty="0"/>
          </a:p>
        </p:txBody>
      </p:sp>
      <p:pic>
        <p:nvPicPr>
          <p:cNvPr id="3" name="Content Placeholder 9">
            <a:extLst>
              <a:ext uri="{FF2B5EF4-FFF2-40B4-BE49-F238E27FC236}">
                <a16:creationId xmlns="" xmlns:a16="http://schemas.microsoft.com/office/drawing/2014/main" id="{362F9098-A059-40BB-9CBD-3D323991DA84}"/>
              </a:ext>
            </a:extLst>
          </p:cNvPr>
          <p:cNvPicPr>
            <a:picLocks noChangeAspect="1"/>
          </p:cNvPicPr>
          <p:nvPr/>
        </p:nvPicPr>
        <p:blipFill>
          <a:blip r:embed="rId2"/>
          <a:stretch>
            <a:fillRect/>
          </a:stretch>
        </p:blipFill>
        <p:spPr>
          <a:xfrm>
            <a:off x="6224777" y="3612777"/>
            <a:ext cx="4943096" cy="2733241"/>
          </a:xfrm>
          <a:prstGeom prst="rect">
            <a:avLst/>
          </a:prstGeom>
        </p:spPr>
      </p:pic>
      <p:pic>
        <p:nvPicPr>
          <p:cNvPr id="6" name="Picture 5">
            <a:extLst>
              <a:ext uri="{FF2B5EF4-FFF2-40B4-BE49-F238E27FC236}">
                <a16:creationId xmlns="" xmlns:a16="http://schemas.microsoft.com/office/drawing/2014/main" id="{319D35E3-FA36-4227-95EE-3B14083EA806}"/>
              </a:ext>
            </a:extLst>
          </p:cNvPr>
          <p:cNvPicPr>
            <a:picLocks noChangeAspect="1"/>
          </p:cNvPicPr>
          <p:nvPr/>
        </p:nvPicPr>
        <p:blipFill>
          <a:blip r:embed="rId3"/>
          <a:stretch>
            <a:fillRect/>
          </a:stretch>
        </p:blipFill>
        <p:spPr>
          <a:xfrm>
            <a:off x="6351778" y="654424"/>
            <a:ext cx="5088682" cy="2588496"/>
          </a:xfrm>
          <a:prstGeom prst="rect">
            <a:avLst/>
          </a:prstGeom>
        </p:spPr>
      </p:pic>
      <p:sp>
        <p:nvSpPr>
          <p:cNvPr id="9" name="Slide Number Placeholder 8"/>
          <p:cNvSpPr>
            <a:spLocks noGrp="1"/>
          </p:cNvSpPr>
          <p:nvPr>
            <p:ph type="sldNum" sz="quarter" idx="12"/>
          </p:nvPr>
        </p:nvSpPr>
        <p:spPr/>
        <p:txBody>
          <a:bodyPr/>
          <a:lstStyle/>
          <a:p>
            <a:fld id="{422C469A-82A0-462A-9D13-7D600F02725C}" type="slidenum">
              <a:rPr lang="en-US" smtClean="0"/>
              <a:t>19</a:t>
            </a:fld>
            <a:endParaRPr lang="en-US"/>
          </a:p>
        </p:txBody>
      </p:sp>
    </p:spTree>
    <p:extLst>
      <p:ext uri="{BB962C8B-B14F-4D97-AF65-F5344CB8AC3E}">
        <p14:creationId xmlns:p14="http://schemas.microsoft.com/office/powerpoint/2010/main" val="182671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525" y="1221010"/>
            <a:ext cx="8911687" cy="734790"/>
          </a:xfrm>
        </p:spPr>
        <p:txBody>
          <a:bodyPr>
            <a:normAutofit fontScale="90000"/>
          </a:bodyPr>
          <a:lstStyle/>
          <a:p>
            <a:r>
              <a:rPr lang="en" b="1" dirty="0"/>
              <a:t>BACKGROUND AND MOTIVATION</a:t>
            </a:r>
            <a:endParaRPr lang="en-US" b="1" dirty="0"/>
          </a:p>
        </p:txBody>
      </p:sp>
      <p:sp>
        <p:nvSpPr>
          <p:cNvPr id="3" name="Content Placeholder 2"/>
          <p:cNvSpPr>
            <a:spLocks noGrp="1"/>
          </p:cNvSpPr>
          <p:nvPr>
            <p:ph idx="1"/>
          </p:nvPr>
        </p:nvSpPr>
        <p:spPr/>
        <p:txBody>
          <a:bodyPr>
            <a:normAutofit fontScale="92500"/>
          </a:bodyPr>
          <a:lstStyle/>
          <a:p>
            <a:pPr marL="0" lvl="0" indent="0" algn="ctr">
              <a:spcBef>
                <a:spcPts val="600"/>
              </a:spcBef>
              <a:buNone/>
            </a:pPr>
            <a:r>
              <a:rPr lang="en-US" sz="3200" b="1" dirty="0" smtClean="0">
                <a:highlight>
                  <a:schemeClr val="accent1"/>
                </a:highlight>
                <a:latin typeface="Quattrocento Sans" panose="020B0604020202020204" charset="0"/>
                <a:ea typeface="Quattrocento Sans"/>
                <a:cs typeface="Quattrocento Sans"/>
                <a:sym typeface="Quattrocento Sans"/>
              </a:rPr>
              <a:t> </a:t>
            </a:r>
            <a:endParaRPr lang="en-US" sz="3200" dirty="0">
              <a:highlight>
                <a:schemeClr val="accent1"/>
              </a:highlight>
              <a:latin typeface="Quattrocento Sans" panose="020B0604020202020204" charset="0"/>
              <a:ea typeface="Quattrocento Sans"/>
              <a:cs typeface="Quattrocento Sans"/>
              <a:sym typeface="Quattrocento Sans"/>
            </a:endParaRPr>
          </a:p>
          <a:p>
            <a:pPr lvl="0">
              <a:spcBef>
                <a:spcPts val="600"/>
              </a:spcBef>
              <a:buClr>
                <a:schemeClr val="dk1"/>
              </a:buClr>
              <a:buSzPts val="1100"/>
            </a:pPr>
            <a:r>
              <a:rPr lang="en-US" dirty="0">
                <a:latin typeface="Quattrocento Sans" panose="020B0604020202020204" charset="0"/>
              </a:rPr>
              <a:t>A recent development of machine learning techniques and data mining has led to an interest of implementing these techniques in various fields .The banking sector is no exclusion and the increasing requirements towards financial institutions to have robust risk management has led to an interest of developing current methods of risk estimation. Potentially, the implementation of machine learning techniques could lead to better quantification of the financial risks that banks are exposed to. </a:t>
            </a:r>
            <a:endParaRPr lang="en-US" dirty="0">
              <a:latin typeface="Quattrocento Sans" panose="020B0604020202020204" charset="0"/>
              <a:ea typeface="Quattrocento Sans"/>
              <a:cs typeface="Quattrocento Sans"/>
              <a:sym typeface="Quattrocento Sans"/>
            </a:endParaRPr>
          </a:p>
          <a:p>
            <a:endParaRPr lang="en-US" dirty="0"/>
          </a:p>
        </p:txBody>
      </p:sp>
      <p:sp>
        <p:nvSpPr>
          <p:cNvPr id="6" name="Slide Number Placeholder 5"/>
          <p:cNvSpPr>
            <a:spLocks noGrp="1"/>
          </p:cNvSpPr>
          <p:nvPr>
            <p:ph type="sldNum" sz="quarter" idx="12"/>
          </p:nvPr>
        </p:nvSpPr>
        <p:spPr/>
        <p:txBody>
          <a:bodyPr/>
          <a:lstStyle/>
          <a:p>
            <a:fld id="{422C469A-82A0-462A-9D13-7D600F02725C}" type="slidenum">
              <a:rPr lang="en-US" smtClean="0"/>
              <a:t>2</a:t>
            </a:fld>
            <a:endParaRPr lang="en-US"/>
          </a:p>
        </p:txBody>
      </p:sp>
    </p:spTree>
    <p:extLst>
      <p:ext uri="{BB962C8B-B14F-4D97-AF65-F5344CB8AC3E}">
        <p14:creationId xmlns:p14="http://schemas.microsoft.com/office/powerpoint/2010/main" val="2146224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 xmlns:a16="http://schemas.microsoft.com/office/drawing/2014/main" id="{AEB3F9E2-2989-44BB-A0BD-2A63CC868332}"/>
              </a:ext>
            </a:extLst>
          </p:cNvPr>
          <p:cNvPicPr>
            <a:picLocks noChangeAspect="1"/>
          </p:cNvPicPr>
          <p:nvPr/>
        </p:nvPicPr>
        <p:blipFill>
          <a:blip r:embed="rId2"/>
          <a:stretch>
            <a:fillRect/>
          </a:stretch>
        </p:blipFill>
        <p:spPr>
          <a:xfrm>
            <a:off x="508001" y="679591"/>
            <a:ext cx="7937500" cy="5602616"/>
          </a:xfrm>
          <a:prstGeom prst="rect">
            <a:avLst/>
          </a:prstGeom>
        </p:spPr>
      </p:pic>
      <p:sp>
        <p:nvSpPr>
          <p:cNvPr id="3" name="TextBox 2"/>
          <p:cNvSpPr txBox="1"/>
          <p:nvPr/>
        </p:nvSpPr>
        <p:spPr>
          <a:xfrm>
            <a:off x="8559800" y="304800"/>
            <a:ext cx="2870200" cy="3724096"/>
          </a:xfrm>
          <a:prstGeom prst="rect">
            <a:avLst/>
          </a:prstGeom>
          <a:noFill/>
        </p:spPr>
        <p:txBody>
          <a:bodyPr wrap="square" rtlCol="0">
            <a:spAutoFit/>
          </a:bodyPr>
          <a:lstStyle/>
          <a:p>
            <a:endParaRPr lang="en-US" sz="2000" i="1" u="sng" dirty="0">
              <a:solidFill>
                <a:srgbClr val="7030A0"/>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endParaRPr lang="en-US" i="1" u="sng" dirty="0">
              <a:solidFill>
                <a:srgbClr val="7030A0"/>
              </a:solidFill>
              <a:effectLst>
                <a:outerShdw blurRad="38100" dist="38100" dir="2700000" algn="tl">
                  <a:srgbClr val="000000">
                    <a:alpha val="43137"/>
                  </a:srgbClr>
                </a:outerShdw>
              </a:effectLst>
              <a:latin typeface="Rockwell" panose="02060603020205020403" pitchFamily="18" charset="77"/>
              <a:sym typeface="EB Garamond Regular"/>
            </a:endParaRPr>
          </a:p>
          <a:p>
            <a:pPr>
              <a:buFont typeface="Arial" panose="020B0604020202020204" pitchFamily="34" charset="0"/>
              <a:buChar char="•"/>
            </a:pPr>
            <a:r>
              <a:rPr lang="en-IN" dirty="0"/>
              <a:t> Using pair plot we can plot the multiple variable .</a:t>
            </a:r>
          </a:p>
          <a:p>
            <a:endParaRPr lang="en-IN" dirty="0"/>
          </a:p>
          <a:p>
            <a:pPr>
              <a:buFont typeface="Arial" panose="020B0604020202020204" pitchFamily="34" charset="0"/>
              <a:buChar char="•"/>
            </a:pPr>
            <a:r>
              <a:rPr lang="en-IN" dirty="0"/>
              <a:t> This plot shows that as Total Income increases Loan Amount also increases with respect to Loan Status.</a:t>
            </a:r>
          </a:p>
          <a:p>
            <a:endParaRPr lang="en-IN" dirty="0"/>
          </a:p>
          <a:p>
            <a:pPr>
              <a:buFont typeface="Arial" panose="020B0604020202020204" pitchFamily="34" charset="0"/>
              <a:buChar char="•"/>
            </a:pPr>
            <a:r>
              <a:rPr lang="en-IN" dirty="0"/>
              <a:t> As Balance increases EMI also increases with respect to Loan Status. </a:t>
            </a:r>
          </a:p>
        </p:txBody>
      </p:sp>
      <p:sp>
        <p:nvSpPr>
          <p:cNvPr id="6" name="Slide Number Placeholder 5"/>
          <p:cNvSpPr>
            <a:spLocks noGrp="1"/>
          </p:cNvSpPr>
          <p:nvPr>
            <p:ph type="sldNum" sz="quarter" idx="12"/>
          </p:nvPr>
        </p:nvSpPr>
        <p:spPr/>
        <p:txBody>
          <a:bodyPr/>
          <a:lstStyle/>
          <a:p>
            <a:fld id="{422C469A-82A0-462A-9D13-7D600F02725C}" type="slidenum">
              <a:rPr lang="en-US" smtClean="0"/>
              <a:t>20</a:t>
            </a:fld>
            <a:endParaRPr lang="en-US"/>
          </a:p>
        </p:txBody>
      </p:sp>
    </p:spTree>
    <p:extLst>
      <p:ext uri="{BB962C8B-B14F-4D97-AF65-F5344CB8AC3E}">
        <p14:creationId xmlns:p14="http://schemas.microsoft.com/office/powerpoint/2010/main" val="2658674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988768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422C469A-82A0-462A-9D13-7D600F02725C}" type="slidenum">
              <a:rPr lang="en-US" smtClean="0"/>
              <a:t>21</a:t>
            </a:fld>
            <a:endParaRPr lang="en-US"/>
          </a:p>
        </p:txBody>
      </p:sp>
    </p:spTree>
    <p:extLst>
      <p:ext uri="{BB962C8B-B14F-4D97-AF65-F5344CB8AC3E}">
        <p14:creationId xmlns:p14="http://schemas.microsoft.com/office/powerpoint/2010/main" val="3002716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1446550"/>
          </a:xfrm>
          <a:prstGeom prst="rect">
            <a:avLst/>
          </a:prstGeom>
        </p:spPr>
        <p:txBody>
          <a:bodyPr>
            <a:spAutoFit/>
          </a:bodyPr>
          <a:lstStyle/>
          <a:p>
            <a:pPr algn="ctr"/>
            <a:r>
              <a:rPr lang="en-US" sz="4400" dirty="0">
                <a:latin typeface="Algerian" panose="04020705040A02060702" pitchFamily="82" charset="0"/>
              </a:rPr>
              <a:t>Evaluation</a:t>
            </a:r>
          </a:p>
          <a:p>
            <a:pPr algn="ctr"/>
            <a:r>
              <a:rPr lang="en-US" sz="4400" dirty="0">
                <a:latin typeface="Algerian" panose="04020705040A02060702" pitchFamily="82" charset="0"/>
              </a:rPr>
              <a:t>Metrics</a:t>
            </a:r>
          </a:p>
        </p:txBody>
      </p:sp>
      <p:sp>
        <p:nvSpPr>
          <p:cNvPr id="5" name="Slide Number Placeholder 4"/>
          <p:cNvSpPr>
            <a:spLocks noGrp="1"/>
          </p:cNvSpPr>
          <p:nvPr>
            <p:ph type="sldNum" sz="quarter" idx="12"/>
          </p:nvPr>
        </p:nvSpPr>
        <p:spPr/>
        <p:txBody>
          <a:bodyPr/>
          <a:lstStyle/>
          <a:p>
            <a:fld id="{422C469A-82A0-462A-9D13-7D600F02725C}" type="slidenum">
              <a:rPr lang="en-US" smtClean="0"/>
              <a:t>22</a:t>
            </a:fld>
            <a:endParaRPr lang="en-US"/>
          </a:p>
        </p:txBody>
      </p:sp>
    </p:spTree>
    <p:extLst>
      <p:ext uri="{BB962C8B-B14F-4D97-AF65-F5344CB8AC3E}">
        <p14:creationId xmlns:p14="http://schemas.microsoft.com/office/powerpoint/2010/main" val="3931656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0936711"/>
              </p:ext>
            </p:extLst>
          </p:nvPr>
        </p:nvGraphicFramePr>
        <p:xfrm>
          <a:off x="266700" y="0"/>
          <a:ext cx="11925300" cy="2997203"/>
        </p:xfrm>
        <a:graphic>
          <a:graphicData uri="http://schemas.openxmlformats.org/drawingml/2006/table">
            <a:tbl>
              <a:tblPr>
                <a:tableStyleId>{5DA37D80-6434-44D0-A028-1B22A696006F}</a:tableStyleId>
              </a:tblPr>
              <a:tblGrid>
                <a:gridCol w="758165"/>
                <a:gridCol w="3802670"/>
                <a:gridCol w="1310994"/>
                <a:gridCol w="1516330"/>
                <a:gridCol w="1500534"/>
                <a:gridCol w="1532124"/>
                <a:gridCol w="1504483"/>
              </a:tblGrid>
              <a:tr h="445529">
                <a:tc rowSpan="7">
                  <a:txBody>
                    <a:bodyPr/>
                    <a:lstStyle/>
                    <a:p>
                      <a:pPr algn="ctr" fontAlgn="ctr"/>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800" b="1" u="none" strike="noStrike" dirty="0">
                          <a:effectLst/>
                        </a:rPr>
                        <a:t>LOGISTIC REGRESSION MODEL</a:t>
                      </a:r>
                      <a:endParaRPr lang="en-US" sz="18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0.33</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21</a:t>
                      </a:r>
                      <a:endParaRPr lang="en-US" sz="1400" b="1" i="0" u="none" strike="noStrike">
                        <a:solidFill>
                          <a:srgbClr val="000000"/>
                        </a:solidFill>
                        <a:effectLst/>
                        <a:latin typeface="Calibri" panose="020F0502020204030204" pitchFamily="34" charset="0"/>
                      </a:endParaRPr>
                    </a:p>
                  </a:txBody>
                  <a:tcPr marL="8856" marR="8856" marT="8856" marB="0" anchor="ct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0.74</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0.98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0.84</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41</a:t>
                      </a:r>
                      <a:endParaRPr lang="en-US" sz="1400" b="1" i="0" u="none" strike="noStrike">
                        <a:solidFill>
                          <a:srgbClr val="000000"/>
                        </a:solidFill>
                        <a:effectLst/>
                        <a:latin typeface="Calibri" panose="020F0502020204030204" pitchFamily="34" charset="0"/>
                      </a:endParaRPr>
                    </a:p>
                  </a:txBody>
                  <a:tcPr marL="8856" marR="8856" marT="8856" marB="0" anchor="ct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0.76</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62</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macro </a:t>
                      </a:r>
                      <a:r>
                        <a:rPr lang="en-US" sz="1400" b="1" u="none" strike="noStrike" dirty="0" err="1">
                          <a:effectLst/>
                        </a:rPr>
                        <a:t>avg</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0.81</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0.65</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0.66</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62</a:t>
                      </a:r>
                      <a:endParaRPr lang="en-US" sz="1400" b="1" i="0" u="none" strike="noStrike" dirty="0">
                        <a:solidFill>
                          <a:srgbClr val="000000"/>
                        </a:solidFill>
                        <a:effectLst/>
                        <a:latin typeface="Calibri" panose="020F0502020204030204" pitchFamily="34" charset="0"/>
                      </a:endParaRPr>
                    </a:p>
                  </a:txBody>
                  <a:tcPr marL="8856" marR="8856" marT="8856" marB="0" anchor="ctr"/>
                </a:tc>
              </a:tr>
              <a:tr h="425279">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62</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63775985"/>
              </p:ext>
            </p:extLst>
          </p:nvPr>
        </p:nvGraphicFramePr>
        <p:xfrm>
          <a:off x="254000" y="3052763"/>
          <a:ext cx="11923776" cy="2999233"/>
        </p:xfrm>
        <a:graphic>
          <a:graphicData uri="http://schemas.openxmlformats.org/drawingml/2006/table">
            <a:tbl>
              <a:tblPr>
                <a:tableStyleId>{5DA37D80-6434-44D0-A028-1B22A696006F}</a:tableStyleId>
              </a:tblPr>
              <a:tblGrid>
                <a:gridCol w="758068"/>
                <a:gridCol w="3750432"/>
                <a:gridCol w="1384300"/>
                <a:gridCol w="1494414"/>
                <a:gridCol w="1500342"/>
                <a:gridCol w="1531929"/>
                <a:gridCol w="1504291"/>
              </a:tblGrid>
              <a:tr h="445831">
                <a:tc rowSpan="7">
                  <a:txBody>
                    <a:bodyPr/>
                    <a:lstStyle/>
                    <a:p>
                      <a:pPr algn="ctr" fontAlgn="ctr"/>
                      <a:r>
                        <a:rPr lang="en-US" sz="1600" b="1" u="none" strike="noStrike" dirty="0">
                          <a:effectLst/>
                        </a:rPr>
                        <a:t>2</a:t>
                      </a:r>
                      <a:endParaRPr lang="en-US" sz="16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600" b="1" u="none" strike="noStrike" dirty="0">
                          <a:effectLst/>
                        </a:rPr>
                        <a:t>DECISION TREE MODEL</a:t>
                      </a:r>
                      <a:endParaRPr lang="en-US" sz="16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precision</a:t>
                      </a:r>
                      <a:endParaRPr lang="en-US" sz="16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600" b="1" u="none" strike="noStrike">
                          <a:effectLst/>
                        </a:rPr>
                        <a:t>recall</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f1 score</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support</a:t>
                      </a:r>
                      <a:endParaRPr lang="en-US" sz="1600" b="1" i="0" u="none" strike="noStrike">
                        <a:solidFill>
                          <a:srgbClr val="000000"/>
                        </a:solidFill>
                        <a:effectLst/>
                        <a:latin typeface="Calibri" panose="020F0502020204030204" pitchFamily="34" charset="0"/>
                      </a:endParaRPr>
                    </a:p>
                  </a:txBody>
                  <a:tcPr marL="8856" marR="8856" marT="8856" marB="0" anchor="ct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a:effectLst/>
                        </a:rPr>
                        <a:t>0</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dirty="0">
                          <a:effectLst/>
                        </a:rPr>
                        <a:t>0.59</a:t>
                      </a:r>
                      <a:endParaRPr lang="en-US" sz="16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0.56</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0.57</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61</a:t>
                      </a:r>
                      <a:endParaRPr lang="en-US" sz="1600" b="1" i="0" u="none" strike="noStrike">
                        <a:solidFill>
                          <a:srgbClr val="000000"/>
                        </a:solidFill>
                        <a:effectLst/>
                        <a:latin typeface="Calibri" panose="020F0502020204030204" pitchFamily="34" charset="0"/>
                      </a:endParaRPr>
                    </a:p>
                  </a:txBody>
                  <a:tcPr marL="8856" marR="8856" marT="8856" marB="0" anchor="ct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a:effectLst/>
                        </a:rPr>
                        <a:t>1</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dirty="0">
                          <a:effectLst/>
                        </a:rPr>
                        <a:t>0.79</a:t>
                      </a:r>
                      <a:endParaRPr lang="en-US" sz="16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0.81</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0.80</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124</a:t>
                      </a:r>
                      <a:endParaRPr lang="en-US" sz="1600" b="1" i="0" u="none" strike="noStrike">
                        <a:solidFill>
                          <a:srgbClr val="000000"/>
                        </a:solidFill>
                        <a:effectLst/>
                        <a:latin typeface="Calibri" panose="020F0502020204030204" pitchFamily="34" charset="0"/>
                      </a:endParaRPr>
                    </a:p>
                  </a:txBody>
                  <a:tcPr marL="8856" marR="8856" marT="8856" marB="0" anchor="ct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8856" marR="8856" marT="8856" marB="0" anchor="ct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dirty="0">
                          <a:effectLst/>
                        </a:rPr>
                        <a:t>accuracy</a:t>
                      </a:r>
                      <a:endParaRPr lang="en-US" sz="16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600" b="1" u="none" strike="noStrike" dirty="0">
                          <a:effectLst/>
                        </a:rPr>
                        <a:t> </a:t>
                      </a:r>
                      <a:endParaRPr lang="en-US" sz="16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600" b="1" u="none" strike="noStrike" dirty="0">
                          <a:effectLst/>
                        </a:rPr>
                        <a:t> </a:t>
                      </a:r>
                      <a:endParaRPr lang="en-US" sz="16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600" b="1" u="none" strike="noStrike" dirty="0">
                          <a:effectLst/>
                        </a:rPr>
                        <a:t>0.72</a:t>
                      </a:r>
                      <a:endParaRPr lang="en-US" sz="16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600" b="1" u="none" strike="noStrike" dirty="0">
                          <a:effectLst/>
                        </a:rPr>
                        <a:t>185</a:t>
                      </a:r>
                      <a:endParaRPr lang="en-US" sz="16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a:effectLst/>
                        </a:rPr>
                        <a:t>macro avg</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0.69</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0.68</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0.68</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185</a:t>
                      </a:r>
                      <a:endParaRPr lang="en-US" sz="1600" b="1" i="0" u="none" strike="noStrike">
                        <a:solidFill>
                          <a:srgbClr val="000000"/>
                        </a:solidFill>
                        <a:effectLst/>
                        <a:latin typeface="Calibri" panose="020F0502020204030204" pitchFamily="34" charset="0"/>
                      </a:endParaRPr>
                    </a:p>
                  </a:txBody>
                  <a:tcPr marL="8856" marR="8856" marT="8856" marB="0" anchor="ctr"/>
                </a:tc>
              </a:tr>
              <a:tr h="425567">
                <a:tc vMerge="1">
                  <a:txBody>
                    <a:bodyPr/>
                    <a:lstStyle/>
                    <a:p>
                      <a:endParaRPr lang="en-US"/>
                    </a:p>
                  </a:txBody>
                  <a:tcPr/>
                </a:tc>
                <a:tc vMerge="1">
                  <a:txBody>
                    <a:bodyPr/>
                    <a:lstStyle/>
                    <a:p>
                      <a:endParaRPr lang="en-US"/>
                    </a:p>
                  </a:txBody>
                  <a:tcPr/>
                </a:tc>
                <a:tc>
                  <a:txBody>
                    <a:bodyPr/>
                    <a:lstStyle/>
                    <a:p>
                      <a:pPr algn="ctr" fontAlgn="ctr"/>
                      <a:r>
                        <a:rPr lang="en-US" sz="1600" b="1" u="none" strike="noStrike">
                          <a:effectLst/>
                        </a:rPr>
                        <a:t>weighted avg</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0.72</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0.72</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a:effectLst/>
                        </a:rPr>
                        <a:t>0.72</a:t>
                      </a:r>
                      <a:endParaRPr lang="en-US" sz="16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600" b="1" u="none" strike="noStrike" dirty="0">
                          <a:effectLst/>
                        </a:rPr>
                        <a:t>185</a:t>
                      </a:r>
                      <a:endParaRPr lang="en-US" sz="16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sp>
        <p:nvSpPr>
          <p:cNvPr id="6" name="Slide Number Placeholder 5"/>
          <p:cNvSpPr>
            <a:spLocks noGrp="1"/>
          </p:cNvSpPr>
          <p:nvPr>
            <p:ph type="sldNum" sz="quarter" idx="12"/>
          </p:nvPr>
        </p:nvSpPr>
        <p:spPr/>
        <p:txBody>
          <a:bodyPr/>
          <a:lstStyle/>
          <a:p>
            <a:fld id="{422C469A-82A0-462A-9D13-7D600F02725C}" type="slidenum">
              <a:rPr lang="en-US" smtClean="0"/>
              <a:t>23</a:t>
            </a:fld>
            <a:endParaRPr lang="en-US"/>
          </a:p>
        </p:txBody>
      </p:sp>
    </p:spTree>
    <p:extLst>
      <p:ext uri="{BB962C8B-B14F-4D97-AF65-F5344CB8AC3E}">
        <p14:creationId xmlns:p14="http://schemas.microsoft.com/office/powerpoint/2010/main" val="1725054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7388847"/>
              </p:ext>
            </p:extLst>
          </p:nvPr>
        </p:nvGraphicFramePr>
        <p:xfrm>
          <a:off x="546100" y="292102"/>
          <a:ext cx="11593576" cy="2707131"/>
        </p:xfrm>
        <a:graphic>
          <a:graphicData uri="http://schemas.openxmlformats.org/drawingml/2006/table">
            <a:tbl>
              <a:tblPr>
                <a:tableStyleId>{5DA37D80-6434-44D0-A028-1B22A696006F}</a:tableStyleId>
              </a:tblPr>
              <a:tblGrid>
                <a:gridCol w="737075"/>
                <a:gridCol w="3696892"/>
                <a:gridCol w="1274526"/>
                <a:gridCol w="1474150"/>
                <a:gridCol w="1458794"/>
                <a:gridCol w="1489506"/>
                <a:gridCol w="1462633"/>
              </a:tblGrid>
              <a:tr h="402411">
                <a:tc rowSpan="7">
                  <a:txBody>
                    <a:bodyPr/>
                    <a:lstStyle/>
                    <a:p>
                      <a:pPr algn="ctr" fontAlgn="ctr"/>
                      <a:r>
                        <a:rPr lang="en-US" sz="1400" b="1" u="none" strike="noStrike" dirty="0">
                          <a:effectLst/>
                        </a:rPr>
                        <a:t>3</a:t>
                      </a:r>
                      <a:endParaRPr lang="en-US" sz="14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400" b="1" u="none" strike="noStrike" dirty="0">
                          <a:effectLst/>
                        </a:rPr>
                        <a:t>DECISION TREE CLASSIFIER MODEL</a:t>
                      </a:r>
                      <a:br>
                        <a:rPr lang="en-US" sz="1400" b="1" u="none" strike="noStrike" dirty="0">
                          <a:effectLst/>
                        </a:rPr>
                      </a:br>
                      <a:r>
                        <a:rPr lang="en-US" sz="1400" b="1" u="none" strike="noStrike" dirty="0">
                          <a:effectLst/>
                        </a:rPr>
                        <a:t>Maximum Depth = 2</a:t>
                      </a:r>
                      <a:br>
                        <a:rPr lang="en-US" sz="1400" b="1" u="none" strike="noStrike" dirty="0">
                          <a:effectLst/>
                        </a:rPr>
                      </a:br>
                      <a:r>
                        <a:rPr lang="en-US" sz="1400" b="1" u="none" strike="noStrike" dirty="0">
                          <a:effectLst/>
                        </a:rPr>
                        <a:t>Pruned Tree</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61</a:t>
                      </a:r>
                      <a:endParaRPr lang="en-US" sz="1400" b="1" i="0" u="none" strike="noStrike">
                        <a:solidFill>
                          <a:srgbClr val="000000"/>
                        </a:solidFill>
                        <a:effectLst/>
                        <a:latin typeface="Calibri" panose="020F0502020204030204" pitchFamily="34" charset="0"/>
                      </a:endParaRPr>
                    </a:p>
                  </a:txBody>
                  <a:tcPr marL="8856" marR="8856" marT="8856" marB="0" anchor="ct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0.97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124</a:t>
                      </a:r>
                      <a:endParaRPr lang="en-US" sz="1400" b="1" i="0" u="none" strike="noStrike">
                        <a:solidFill>
                          <a:srgbClr val="000000"/>
                        </a:solidFill>
                        <a:effectLst/>
                        <a:latin typeface="Calibri" panose="020F0502020204030204" pitchFamily="34" charset="0"/>
                      </a:endParaRPr>
                    </a:p>
                  </a:txBody>
                  <a:tcPr marL="8856" marR="8856" marT="8856" marB="0" anchor="ct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0.78</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185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macro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0.82</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185</a:t>
                      </a:r>
                      <a:endParaRPr lang="en-US" sz="1400" b="1" i="0" u="none" strike="noStrike">
                        <a:solidFill>
                          <a:srgbClr val="000000"/>
                        </a:solidFill>
                        <a:effectLst/>
                        <a:latin typeface="Calibri" panose="020F0502020204030204" pitchFamily="34" charset="0"/>
                      </a:endParaRPr>
                    </a:p>
                  </a:txBody>
                  <a:tcPr marL="8856" marR="8856" marT="8856" marB="0" anchor="ctr"/>
                </a:tc>
              </a:tr>
              <a:tr h="384120">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185</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54764560"/>
              </p:ext>
            </p:extLst>
          </p:nvPr>
        </p:nvGraphicFramePr>
        <p:xfrm>
          <a:off x="584198" y="3746499"/>
          <a:ext cx="11607802" cy="2572197"/>
        </p:xfrm>
        <a:graphic>
          <a:graphicData uri="http://schemas.openxmlformats.org/drawingml/2006/table">
            <a:tbl>
              <a:tblPr>
                <a:tableStyleId>{5DA37D80-6434-44D0-A028-1B22A696006F}</a:tableStyleId>
              </a:tblPr>
              <a:tblGrid>
                <a:gridCol w="737980"/>
                <a:gridCol w="3701428"/>
                <a:gridCol w="1276090"/>
                <a:gridCol w="1475959"/>
                <a:gridCol w="1460584"/>
                <a:gridCol w="1491334"/>
                <a:gridCol w="1464427"/>
              </a:tblGrid>
              <a:tr h="382353">
                <a:tc rowSpan="7">
                  <a:txBody>
                    <a:bodyPr/>
                    <a:lstStyle/>
                    <a:p>
                      <a:pPr algn="ctr" fontAlgn="ctr"/>
                      <a:r>
                        <a:rPr lang="en-US" sz="1800" b="1" u="none" strike="noStrike" dirty="0">
                          <a:effectLst/>
                        </a:rPr>
                        <a:t>4</a:t>
                      </a:r>
                      <a:endParaRPr lang="en-US" sz="18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800" b="1" u="none" strike="noStrike" dirty="0">
                          <a:effectLst/>
                        </a:rPr>
                        <a:t>DECISION TREE CLASSIFIER MODEL</a:t>
                      </a:r>
                      <a:br>
                        <a:rPr lang="en-US" sz="1800" b="1" u="none" strike="noStrike" dirty="0">
                          <a:effectLst/>
                        </a:rPr>
                      </a:br>
                      <a:r>
                        <a:rPr lang="en-US" sz="1800" b="1" u="none" strike="noStrike" dirty="0">
                          <a:effectLst/>
                        </a:rPr>
                        <a:t>Maximum Leaf Nodes = 3</a:t>
                      </a:r>
                      <a:br>
                        <a:rPr lang="en-US" sz="1800" b="1" u="none" strike="noStrike" dirty="0">
                          <a:effectLst/>
                        </a:rPr>
                      </a:br>
                      <a:r>
                        <a:rPr lang="en-US" sz="1800" b="1" u="none" strike="noStrike" dirty="0">
                          <a:effectLst/>
                        </a:rPr>
                        <a:t>Pruned Tree</a:t>
                      </a:r>
                      <a:endParaRPr lang="en-US" sz="18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61</a:t>
                      </a:r>
                      <a:endParaRPr lang="en-US" sz="1400" b="1" i="0" u="none" strike="noStrike">
                        <a:solidFill>
                          <a:srgbClr val="000000"/>
                        </a:solidFill>
                        <a:effectLst/>
                        <a:latin typeface="Calibri" panose="020F0502020204030204" pitchFamily="34" charset="0"/>
                      </a:endParaRPr>
                    </a:p>
                  </a:txBody>
                  <a:tcPr marL="8856" marR="8856" marT="8856" marB="0" anchor="ct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0.97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124</a:t>
                      </a:r>
                      <a:endParaRPr lang="en-US" sz="1400" b="1" i="0" u="none" strike="noStrike">
                        <a:solidFill>
                          <a:srgbClr val="000000"/>
                        </a:solidFill>
                        <a:effectLst/>
                        <a:latin typeface="Calibri" panose="020F0502020204030204" pitchFamily="34" charset="0"/>
                      </a:endParaRPr>
                    </a:p>
                  </a:txBody>
                  <a:tcPr marL="8856" marR="8856" marT="8856" marB="0" anchor="ct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0.78</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185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macro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185</a:t>
                      </a:r>
                      <a:endParaRPr lang="en-US" sz="1400" b="1" i="0" u="none" strike="noStrike">
                        <a:solidFill>
                          <a:srgbClr val="000000"/>
                        </a:solidFill>
                        <a:effectLst/>
                        <a:latin typeface="Calibri" panose="020F0502020204030204" pitchFamily="34" charset="0"/>
                      </a:endParaRPr>
                    </a:p>
                  </a:txBody>
                  <a:tcPr marL="8856" marR="8856" marT="8856" marB="0" anchor="ctr"/>
                </a:tc>
              </a:tr>
              <a:tr h="364974">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185</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sp>
        <p:nvSpPr>
          <p:cNvPr id="6" name="Slide Number Placeholder 5"/>
          <p:cNvSpPr>
            <a:spLocks noGrp="1"/>
          </p:cNvSpPr>
          <p:nvPr>
            <p:ph type="sldNum" sz="quarter" idx="12"/>
          </p:nvPr>
        </p:nvSpPr>
        <p:spPr/>
        <p:txBody>
          <a:bodyPr/>
          <a:lstStyle/>
          <a:p>
            <a:fld id="{422C469A-82A0-462A-9D13-7D600F02725C}" type="slidenum">
              <a:rPr lang="en-US" smtClean="0"/>
              <a:t>24</a:t>
            </a:fld>
            <a:endParaRPr lang="en-US"/>
          </a:p>
        </p:txBody>
      </p:sp>
    </p:spTree>
    <p:extLst>
      <p:ext uri="{BB962C8B-B14F-4D97-AF65-F5344CB8AC3E}">
        <p14:creationId xmlns:p14="http://schemas.microsoft.com/office/powerpoint/2010/main" val="3051796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75795439"/>
              </p:ext>
            </p:extLst>
          </p:nvPr>
        </p:nvGraphicFramePr>
        <p:xfrm>
          <a:off x="533400" y="685797"/>
          <a:ext cx="11163300" cy="2313436"/>
        </p:xfrm>
        <a:graphic>
          <a:graphicData uri="http://schemas.openxmlformats.org/drawingml/2006/table">
            <a:tbl>
              <a:tblPr>
                <a:tableStyleId>{5DA37D80-6434-44D0-A028-1B22A696006F}</a:tableStyleId>
              </a:tblPr>
              <a:tblGrid>
                <a:gridCol w="709720"/>
                <a:gridCol w="3559688"/>
                <a:gridCol w="1227224"/>
                <a:gridCol w="1419440"/>
                <a:gridCol w="1404653"/>
                <a:gridCol w="1434226"/>
                <a:gridCol w="1408349"/>
              </a:tblGrid>
              <a:tr h="343888">
                <a:tc rowSpan="7">
                  <a:txBody>
                    <a:bodyPr/>
                    <a:lstStyle/>
                    <a:p>
                      <a:pPr algn="ctr" fontAlgn="ctr"/>
                      <a:r>
                        <a:rPr lang="en-US" sz="1800" b="1" u="none" strike="noStrike" dirty="0">
                          <a:effectLst/>
                        </a:rPr>
                        <a:t>5</a:t>
                      </a:r>
                      <a:endParaRPr lang="en-US" sz="18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it-IT" sz="1800" b="1" u="none" strike="noStrike" dirty="0">
                          <a:effectLst/>
                        </a:rPr>
                        <a:t>DECISION TREE CLASSIFIER MODEL</a:t>
                      </a:r>
                      <a:br>
                        <a:rPr lang="it-IT" sz="1800" b="1" u="none" strike="noStrike" dirty="0">
                          <a:effectLst/>
                        </a:rPr>
                      </a:br>
                      <a:r>
                        <a:rPr lang="it-IT" sz="1800" b="1" u="none" strike="noStrike" dirty="0">
                          <a:effectLst/>
                        </a:rPr>
                        <a:t>Criterion = Entropy</a:t>
                      </a:r>
                      <a:br>
                        <a:rPr lang="it-IT" sz="1800" b="1" u="none" strike="noStrike" dirty="0">
                          <a:effectLst/>
                        </a:rPr>
                      </a:br>
                      <a:endParaRPr lang="it-IT" sz="18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0.59</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61</a:t>
                      </a:r>
                      <a:endParaRPr lang="en-US" sz="1400" b="1" i="0" u="none" strike="noStrike">
                        <a:solidFill>
                          <a:srgbClr val="000000"/>
                        </a:solidFill>
                        <a:effectLst/>
                        <a:latin typeface="Calibri" panose="020F0502020204030204" pitchFamily="34" charset="0"/>
                      </a:endParaRPr>
                    </a:p>
                  </a:txBody>
                  <a:tcPr marL="8856" marR="8856" marT="8856" marB="0" anchor="ct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124</a:t>
                      </a:r>
                      <a:endParaRPr lang="en-US" sz="1400" b="1" i="0" u="none" strike="noStrike">
                        <a:solidFill>
                          <a:srgbClr val="000000"/>
                        </a:solidFill>
                        <a:effectLst/>
                        <a:latin typeface="Calibri" panose="020F0502020204030204" pitchFamily="34" charset="0"/>
                      </a:endParaRPr>
                    </a:p>
                  </a:txBody>
                  <a:tcPr marL="8856" marR="8856" marT="8856" marB="0" anchor="ct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0.72</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185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macro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185</a:t>
                      </a:r>
                      <a:endParaRPr lang="en-US" sz="1400" b="1" i="0" u="none" strike="noStrike">
                        <a:solidFill>
                          <a:srgbClr val="000000"/>
                        </a:solidFill>
                        <a:effectLst/>
                        <a:latin typeface="Calibri" panose="020F0502020204030204" pitchFamily="34" charset="0"/>
                      </a:endParaRPr>
                    </a:p>
                  </a:txBody>
                  <a:tcPr marL="8856" marR="8856" marT="8856" marB="0" anchor="ctr"/>
                </a:tc>
              </a:tr>
              <a:tr h="32825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185</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30807409"/>
              </p:ext>
            </p:extLst>
          </p:nvPr>
        </p:nvGraphicFramePr>
        <p:xfrm>
          <a:off x="520701" y="3352798"/>
          <a:ext cx="11137898" cy="2752207"/>
        </p:xfrm>
        <a:graphic>
          <a:graphicData uri="http://schemas.openxmlformats.org/drawingml/2006/table">
            <a:tbl>
              <a:tblPr>
                <a:tableStyleId>{5DA37D80-6434-44D0-A028-1B22A696006F}</a:tableStyleId>
              </a:tblPr>
              <a:tblGrid>
                <a:gridCol w="708105"/>
                <a:gridCol w="3551588"/>
                <a:gridCol w="1224432"/>
                <a:gridCol w="1416210"/>
                <a:gridCol w="1401457"/>
                <a:gridCol w="1430962"/>
                <a:gridCol w="1405144"/>
              </a:tblGrid>
              <a:tr h="409111">
                <a:tc rowSpan="7">
                  <a:txBody>
                    <a:bodyPr/>
                    <a:lstStyle/>
                    <a:p>
                      <a:pPr algn="ctr" fontAlgn="ctr"/>
                      <a:r>
                        <a:rPr lang="en-US" sz="1800" b="1" u="none" strike="noStrike" dirty="0">
                          <a:effectLst/>
                        </a:rPr>
                        <a:t>6</a:t>
                      </a:r>
                      <a:endParaRPr lang="en-US" sz="18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800" b="1" u="none" strike="noStrike" dirty="0">
                          <a:effectLst/>
                        </a:rPr>
                        <a:t>RANDOM FOREST CLASSIFIER MODEL</a:t>
                      </a:r>
                      <a:br>
                        <a:rPr lang="en-US" sz="1800" b="1" u="none" strike="noStrike" dirty="0">
                          <a:effectLst/>
                        </a:rPr>
                      </a:br>
                      <a:r>
                        <a:rPr lang="en-US" sz="1800" b="1" u="none" strike="noStrike" dirty="0">
                          <a:effectLst/>
                        </a:rPr>
                        <a:t/>
                      </a:r>
                      <a:br>
                        <a:rPr lang="en-US" sz="1800" b="1" u="none" strike="noStrike" dirty="0">
                          <a:effectLst/>
                        </a:rPr>
                      </a:br>
                      <a:endParaRPr lang="en-US" sz="18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61</a:t>
                      </a:r>
                      <a:endParaRPr lang="en-US" sz="1400" b="1" i="0" u="none" strike="noStrike">
                        <a:solidFill>
                          <a:srgbClr val="000000"/>
                        </a:solidFill>
                        <a:effectLst/>
                        <a:latin typeface="Calibri" panose="020F0502020204030204" pitchFamily="34" charset="0"/>
                      </a:endParaRPr>
                    </a:p>
                  </a:txBody>
                  <a:tcPr marL="8856" marR="8856" marT="8856" marB="0" anchor="ct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0.76</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0.90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0.83</a:t>
                      </a:r>
                      <a:endParaRPr lang="en-US" sz="14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121</a:t>
                      </a:r>
                      <a:endParaRPr lang="en-US" sz="1400" b="1" i="0" u="none" strike="noStrike">
                        <a:solidFill>
                          <a:srgbClr val="000000"/>
                        </a:solidFill>
                        <a:effectLst/>
                        <a:latin typeface="Calibri" panose="020F0502020204030204" pitchFamily="34" charset="0"/>
                      </a:endParaRPr>
                    </a:p>
                  </a:txBody>
                  <a:tcPr marL="8856" marR="8856" marT="8856" marB="0" anchor="ct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0.75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185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macro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0.74</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0.68</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185</a:t>
                      </a:r>
                      <a:endParaRPr lang="en-US" sz="1400" b="1" i="0" u="none" strike="noStrike">
                        <a:solidFill>
                          <a:srgbClr val="000000"/>
                        </a:solidFill>
                        <a:effectLst/>
                        <a:latin typeface="Calibri" panose="020F0502020204030204" pitchFamily="34" charset="0"/>
                      </a:endParaRPr>
                    </a:p>
                  </a:txBody>
                  <a:tcPr marL="8856" marR="8856" marT="8856" marB="0" anchor="ctr"/>
                </a:tc>
              </a:tr>
              <a:tr h="390516">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0.75</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0.75</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0.74</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185</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sp>
        <p:nvSpPr>
          <p:cNvPr id="6" name="Slide Number Placeholder 5"/>
          <p:cNvSpPr>
            <a:spLocks noGrp="1"/>
          </p:cNvSpPr>
          <p:nvPr>
            <p:ph type="sldNum" sz="quarter" idx="12"/>
          </p:nvPr>
        </p:nvSpPr>
        <p:spPr/>
        <p:txBody>
          <a:bodyPr/>
          <a:lstStyle/>
          <a:p>
            <a:fld id="{422C469A-82A0-462A-9D13-7D600F02725C}" type="slidenum">
              <a:rPr lang="en-US" smtClean="0"/>
              <a:t>25</a:t>
            </a:fld>
            <a:endParaRPr lang="en-US"/>
          </a:p>
        </p:txBody>
      </p:sp>
    </p:spTree>
    <p:extLst>
      <p:ext uri="{BB962C8B-B14F-4D97-AF65-F5344CB8AC3E}">
        <p14:creationId xmlns:p14="http://schemas.microsoft.com/office/powerpoint/2010/main" val="1432580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77841776"/>
              </p:ext>
            </p:extLst>
          </p:nvPr>
        </p:nvGraphicFramePr>
        <p:xfrm>
          <a:off x="520700" y="546097"/>
          <a:ext cx="11525526" cy="2479640"/>
        </p:xfrm>
        <a:graphic>
          <a:graphicData uri="http://schemas.openxmlformats.org/drawingml/2006/table">
            <a:tbl>
              <a:tblPr>
                <a:tableStyleId>{5DA37D80-6434-44D0-A028-1B22A696006F}</a:tableStyleId>
              </a:tblPr>
              <a:tblGrid>
                <a:gridCol w="732749"/>
                <a:gridCol w="3675193"/>
                <a:gridCol w="1267045"/>
                <a:gridCol w="1465498"/>
                <a:gridCol w="1450231"/>
                <a:gridCol w="1480763"/>
                <a:gridCol w="1454047"/>
              </a:tblGrid>
              <a:tr h="368594">
                <a:tc rowSpan="7">
                  <a:txBody>
                    <a:bodyPr/>
                    <a:lstStyle/>
                    <a:p>
                      <a:pPr algn="ctr" fontAlgn="ctr"/>
                      <a:r>
                        <a:rPr lang="en-US" sz="1800" b="1" u="none" strike="noStrike" dirty="0">
                          <a:effectLst/>
                        </a:rPr>
                        <a:t>7</a:t>
                      </a:r>
                      <a:endParaRPr lang="en-US" sz="1800" b="1" i="0" u="none" strike="noStrike" dirty="0">
                        <a:solidFill>
                          <a:srgbClr val="000000"/>
                        </a:solidFill>
                        <a:effectLst/>
                        <a:latin typeface="Calibri" panose="020F0502020204030204" pitchFamily="34" charset="0"/>
                      </a:endParaRPr>
                    </a:p>
                  </a:txBody>
                  <a:tcPr marL="8856" marR="8856" marT="8856" marB="0" anchor="ctr"/>
                </a:tc>
                <a:tc rowSpan="7">
                  <a:txBody>
                    <a:bodyPr/>
                    <a:lstStyle/>
                    <a:p>
                      <a:pPr algn="l" fontAlgn="ctr"/>
                      <a:r>
                        <a:rPr lang="en-US" sz="1800" b="1" u="none" strike="noStrike" dirty="0">
                          <a:effectLst/>
                        </a:rPr>
                        <a:t>KNN MODEL</a:t>
                      </a:r>
                      <a:br>
                        <a:rPr lang="en-US" sz="1800" b="1" u="none" strike="noStrike" dirty="0">
                          <a:effectLst/>
                        </a:rPr>
                      </a:br>
                      <a:r>
                        <a:rPr lang="en-US" sz="1800" b="1" u="none" strike="noStrike" dirty="0">
                          <a:effectLst/>
                        </a:rPr>
                        <a:t/>
                      </a:r>
                      <a:br>
                        <a:rPr lang="en-US" sz="1800" b="1" u="none" strike="noStrike" dirty="0">
                          <a:effectLst/>
                        </a:rPr>
                      </a:br>
                      <a:endParaRPr lang="en-US" sz="1800" b="1" i="0" u="none" strike="noStrike" dirty="0">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precision</a:t>
                      </a:r>
                      <a:endParaRPr lang="en-US" sz="1400" b="1" i="0" u="none" strike="noStrike">
                        <a:solidFill>
                          <a:srgbClr val="000000"/>
                        </a:solidFill>
                        <a:effectLst/>
                        <a:latin typeface="Courier New" panose="02070309020205020404" pitchFamily="49" charset="0"/>
                      </a:endParaRPr>
                    </a:p>
                  </a:txBody>
                  <a:tcPr marL="8856" marR="8856" marT="8856" marB="0" anchor="ctr"/>
                </a:tc>
                <a:tc>
                  <a:txBody>
                    <a:bodyPr/>
                    <a:lstStyle/>
                    <a:p>
                      <a:pPr algn="ctr" fontAlgn="ctr"/>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support</a:t>
                      </a:r>
                      <a:endParaRPr lang="en-US" sz="1400" b="1" i="0" u="none" strike="noStrike">
                        <a:solidFill>
                          <a:srgbClr val="000000"/>
                        </a:solidFill>
                        <a:effectLst/>
                        <a:latin typeface="Calibri" panose="020F0502020204030204" pitchFamily="34" charset="0"/>
                      </a:endParaRPr>
                    </a:p>
                  </a:txBody>
                  <a:tcPr marL="8856" marR="8856" marT="8856" marB="0" anchor="ct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0.57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0.43</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0.49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65</a:t>
                      </a:r>
                      <a:endParaRPr lang="en-US" sz="1400" b="1" i="0" u="none" strike="noStrike">
                        <a:solidFill>
                          <a:srgbClr val="000000"/>
                        </a:solidFill>
                        <a:effectLst/>
                        <a:latin typeface="Calibri" panose="020F0502020204030204" pitchFamily="34" charset="0"/>
                      </a:endParaRPr>
                    </a:p>
                  </a:txBody>
                  <a:tcPr marL="8856" marR="8856" marT="8856" marB="0" anchor="ct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0.73</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0.82</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0.77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120</a:t>
                      </a:r>
                      <a:endParaRPr lang="en-US" sz="1400" b="1" i="0" u="none" strike="noStrike">
                        <a:solidFill>
                          <a:srgbClr val="000000"/>
                        </a:solidFill>
                        <a:effectLst/>
                        <a:latin typeface="Calibri" panose="020F0502020204030204" pitchFamily="34" charset="0"/>
                      </a:endParaRPr>
                    </a:p>
                  </a:txBody>
                  <a:tcPr marL="8856" marR="8856" marT="8856" marB="0" anchor="ct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8856" marR="8856" marT="8856" marB="0" anchor="ct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dirty="0">
                          <a:effectLst/>
                        </a:rPr>
                        <a:t>accuracy</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 </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0.69</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c>
                  <a:txBody>
                    <a:bodyPr/>
                    <a:lstStyle/>
                    <a:p>
                      <a:pPr algn="ctr" fontAlgn="ctr"/>
                      <a:r>
                        <a:rPr lang="en-US" sz="1400" b="1" u="none" strike="noStrike" dirty="0">
                          <a:effectLst/>
                        </a:rPr>
                        <a:t>185</a:t>
                      </a:r>
                      <a:endParaRPr lang="en-US" sz="1400" b="1" i="0" u="none" strike="noStrike" dirty="0">
                        <a:solidFill>
                          <a:srgbClr val="FF0000"/>
                        </a:solidFill>
                        <a:effectLst/>
                        <a:latin typeface="Calibri" panose="020F0502020204030204" pitchFamily="34" charset="0"/>
                      </a:endParaRPr>
                    </a:p>
                  </a:txBody>
                  <a:tcPr marL="8856" marR="8856" marT="8856" marB="0" anchor="ctr">
                    <a:solidFill>
                      <a:srgbClr val="FF0000"/>
                    </a:solidFill>
                  </a:tcP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macro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0.65</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0.63</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0.63</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185</a:t>
                      </a:r>
                      <a:endParaRPr lang="en-US" sz="1400" b="1" i="0" u="none" strike="noStrike">
                        <a:solidFill>
                          <a:srgbClr val="000000"/>
                        </a:solidFill>
                        <a:effectLst/>
                        <a:latin typeface="Calibri" panose="020F0502020204030204" pitchFamily="34" charset="0"/>
                      </a:endParaRPr>
                    </a:p>
                  </a:txBody>
                  <a:tcPr marL="8856" marR="8856" marT="8856" marB="0" anchor="ctr"/>
                </a:tc>
              </a:tr>
              <a:tr h="351841">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rPr>
                        <a:t>weighted avg</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0.69</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a:effectLst/>
                        </a:rPr>
                        <a:t>0.67</a:t>
                      </a:r>
                      <a:endParaRPr lang="en-US" sz="1400" b="1" i="0" u="none" strike="noStrike">
                        <a:solidFill>
                          <a:srgbClr val="000000"/>
                        </a:solidFill>
                        <a:effectLst/>
                        <a:latin typeface="Calibri" panose="020F0502020204030204" pitchFamily="34" charset="0"/>
                      </a:endParaRPr>
                    </a:p>
                  </a:txBody>
                  <a:tcPr marL="8856" marR="8856" marT="8856" marB="0" anchor="ctr"/>
                </a:tc>
                <a:tc>
                  <a:txBody>
                    <a:bodyPr/>
                    <a:lstStyle/>
                    <a:p>
                      <a:pPr algn="ctr" fontAlgn="ctr"/>
                      <a:r>
                        <a:rPr lang="en-US" sz="1400" b="1" u="none" strike="noStrike" dirty="0">
                          <a:effectLst/>
                        </a:rPr>
                        <a:t>185</a:t>
                      </a:r>
                      <a:endParaRPr lang="en-US" sz="1400" b="1" i="0" u="none" strike="noStrike" dirty="0">
                        <a:solidFill>
                          <a:srgbClr val="000000"/>
                        </a:solidFill>
                        <a:effectLst/>
                        <a:latin typeface="Calibri" panose="020F0502020204030204" pitchFamily="34" charset="0"/>
                      </a:endParaRPr>
                    </a:p>
                  </a:txBody>
                  <a:tcPr marL="8856" marR="8856" marT="8856" marB="0" anchor="ctr"/>
                </a:tc>
              </a:tr>
            </a:tbl>
          </a:graphicData>
        </a:graphic>
      </p:graphicFrame>
      <p:sp>
        <p:nvSpPr>
          <p:cNvPr id="5" name="Slide Number Placeholder 4"/>
          <p:cNvSpPr>
            <a:spLocks noGrp="1"/>
          </p:cNvSpPr>
          <p:nvPr>
            <p:ph type="sldNum" sz="quarter" idx="12"/>
          </p:nvPr>
        </p:nvSpPr>
        <p:spPr/>
        <p:txBody>
          <a:bodyPr/>
          <a:lstStyle/>
          <a:p>
            <a:fld id="{422C469A-82A0-462A-9D13-7D600F02725C}" type="slidenum">
              <a:rPr lang="en-US" smtClean="0"/>
              <a:t>26</a:t>
            </a:fld>
            <a:endParaRPr lang="en-US"/>
          </a:p>
        </p:txBody>
      </p:sp>
    </p:spTree>
    <p:extLst>
      <p:ext uri="{BB962C8B-B14F-4D97-AF65-F5344CB8AC3E}">
        <p14:creationId xmlns:p14="http://schemas.microsoft.com/office/powerpoint/2010/main" val="2401624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900" y="1783950"/>
            <a:ext cx="3765945" cy="1632349"/>
          </a:xfrm>
        </p:spPr>
        <p:txBody>
          <a:bodyPr>
            <a:noAutofit/>
          </a:bodyPr>
          <a:lstStyle/>
          <a:p>
            <a:pPr algn="ctr"/>
            <a:r>
              <a:rPr lang="en-US" sz="3200" dirty="0" smtClean="0">
                <a:latin typeface="Algerian" panose="04020705040A02060702" pitchFamily="82" charset="0"/>
              </a:rPr>
              <a:t>COMPARISON BETWEEN MODEL</a:t>
            </a:r>
            <a:endParaRPr lang="en-US" sz="3200" dirty="0">
              <a:latin typeface="Algerian" panose="04020705040A02060702" pitchFamily="82"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40528243"/>
              </p:ext>
            </p:extLst>
          </p:nvPr>
        </p:nvGraphicFramePr>
        <p:xfrm>
          <a:off x="5225655" y="1128395"/>
          <a:ext cx="5932487" cy="4840605"/>
        </p:xfrm>
        <a:graphic>
          <a:graphicData uri="http://schemas.openxmlformats.org/drawingml/2006/table">
            <a:tbl>
              <a:tblPr firstRow="1" bandRow="1">
                <a:tableStyleId>{5C22544A-7EE6-4342-B048-85BDC9FD1C3A}</a:tableStyleId>
              </a:tblPr>
              <a:tblGrid>
                <a:gridCol w="966787"/>
                <a:gridCol w="3086100"/>
                <a:gridCol w="1879600"/>
              </a:tblGrid>
              <a:tr h="370840">
                <a:tc>
                  <a:txBody>
                    <a:bodyPr/>
                    <a:lstStyle/>
                    <a:p>
                      <a:pPr algn="ctr"/>
                      <a:r>
                        <a:rPr lang="en-US" sz="1400" b="1" dirty="0" smtClean="0"/>
                        <a:t>SR.NO</a:t>
                      </a:r>
                      <a:endParaRPr lang="en-US" sz="1400" b="1" dirty="0"/>
                    </a:p>
                  </a:txBody>
                  <a:tcPr/>
                </a:tc>
                <a:tc>
                  <a:txBody>
                    <a:bodyPr/>
                    <a:lstStyle/>
                    <a:p>
                      <a:pPr algn="ctr"/>
                      <a:r>
                        <a:rPr lang="en-US" sz="1400" b="1" dirty="0" smtClean="0"/>
                        <a:t>NAME OF MODEL</a:t>
                      </a:r>
                      <a:endParaRPr lang="en-US" sz="1400" b="1" dirty="0"/>
                    </a:p>
                  </a:txBody>
                  <a:tcPr/>
                </a:tc>
                <a:tc>
                  <a:txBody>
                    <a:bodyPr/>
                    <a:lstStyle/>
                    <a:p>
                      <a:pPr algn="ctr"/>
                      <a:r>
                        <a:rPr lang="en-US" sz="1400" b="1" dirty="0" smtClean="0"/>
                        <a:t>ACCURACY%</a:t>
                      </a:r>
                      <a:endParaRPr lang="en-US" sz="1400" b="1" dirty="0"/>
                    </a:p>
                  </a:txBody>
                  <a:tcPr/>
                </a:tc>
              </a:tr>
              <a:tr h="370840">
                <a:tc>
                  <a:txBody>
                    <a:bodyPr/>
                    <a:lstStyle/>
                    <a:p>
                      <a:pPr algn="ctr"/>
                      <a:r>
                        <a:rPr lang="en-US" sz="1400" b="1" dirty="0" smtClean="0"/>
                        <a:t>1</a:t>
                      </a:r>
                      <a:endParaRPr lang="en-US" sz="1400" b="1" dirty="0"/>
                    </a:p>
                  </a:txBody>
                  <a:tcPr/>
                </a:tc>
                <a:tc>
                  <a:txBody>
                    <a:bodyPr/>
                    <a:lstStyle/>
                    <a:p>
                      <a:pPr algn="ctr"/>
                      <a:r>
                        <a:rPr lang="en-US" sz="1400" b="1" dirty="0" smtClean="0"/>
                        <a:t>LOGISTIC REGRESSION MODEL</a:t>
                      </a:r>
                      <a:endParaRPr lang="en-US" sz="1400" b="1" dirty="0"/>
                    </a:p>
                  </a:txBody>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b="1" dirty="0" smtClean="0"/>
                        <a:t>0.76</a:t>
                      </a:r>
                    </a:p>
                    <a:p>
                      <a:pPr algn="ctr" fontAlgn="ctr"/>
                      <a:endParaRPr lang="en-US" sz="1000" b="0" i="0" u="none" strike="noStrike" dirty="0">
                        <a:solidFill>
                          <a:srgbClr val="FF0000"/>
                        </a:solidFill>
                        <a:effectLst/>
                        <a:latin typeface="Calibri" panose="020F0502020204030204" pitchFamily="34" charset="0"/>
                      </a:endParaRPr>
                    </a:p>
                  </a:txBody>
                  <a:tcPr marL="9525" marR="9525" marT="9525" marB="0" anchor="ctr"/>
                </a:tc>
              </a:tr>
              <a:tr h="370840">
                <a:tc>
                  <a:txBody>
                    <a:bodyPr/>
                    <a:lstStyle/>
                    <a:p>
                      <a:pPr algn="ctr"/>
                      <a:r>
                        <a:rPr lang="en-US" sz="1400" b="1" dirty="0" smtClean="0"/>
                        <a:t>2</a:t>
                      </a:r>
                      <a:endParaRPr lang="en-US" sz="1400" b="1" dirty="0"/>
                    </a:p>
                  </a:txBody>
                  <a:tcPr/>
                </a:tc>
                <a:tc>
                  <a:txBody>
                    <a:bodyPr/>
                    <a:lstStyle/>
                    <a:p>
                      <a:pPr algn="ctr"/>
                      <a:r>
                        <a:rPr lang="en-US" sz="1400" b="1" dirty="0" smtClean="0"/>
                        <a:t>DECISION TREE MODEL</a:t>
                      </a:r>
                      <a:endParaRPr lang="en-US" sz="1400" b="1" dirty="0"/>
                    </a:p>
                  </a:txBody>
                  <a:tcPr/>
                </a:tc>
                <a:tc>
                  <a:txBody>
                    <a:bodyPr/>
                    <a:lstStyle/>
                    <a:p>
                      <a:pPr algn="ctr"/>
                      <a:r>
                        <a:rPr lang="en-US" sz="1400" b="1" dirty="0" smtClean="0"/>
                        <a:t>0.72</a:t>
                      </a:r>
                      <a:endParaRPr lang="en-US" sz="1400" b="1" dirty="0"/>
                    </a:p>
                  </a:txBody>
                  <a:tcPr/>
                </a:tc>
              </a:tr>
              <a:tr h="370840">
                <a:tc>
                  <a:txBody>
                    <a:bodyPr/>
                    <a:lstStyle/>
                    <a:p>
                      <a:pPr algn="ctr"/>
                      <a:r>
                        <a:rPr lang="en-US" sz="1400" b="1" dirty="0" smtClean="0"/>
                        <a:t>3</a:t>
                      </a:r>
                      <a:endParaRPr lang="en-US" sz="1400" b="1" dirty="0"/>
                    </a:p>
                  </a:txBody>
                  <a:tcPr/>
                </a:tc>
                <a:tc>
                  <a:txBody>
                    <a:bodyPr/>
                    <a:lstStyle/>
                    <a:p>
                      <a:pPr algn="ctr"/>
                      <a:r>
                        <a:rPr lang="en-US" sz="1400" b="1" dirty="0" smtClean="0"/>
                        <a:t>DECISION TREE CLASSIFIER MODEL</a:t>
                      </a:r>
                    </a:p>
                    <a:p>
                      <a:pPr algn="ctr"/>
                      <a:r>
                        <a:rPr lang="en-US" sz="1400" b="1" dirty="0" smtClean="0"/>
                        <a:t>Maximum Depth = 2</a:t>
                      </a:r>
                    </a:p>
                    <a:p>
                      <a:pPr algn="ctr"/>
                      <a:r>
                        <a:rPr lang="en-US" sz="1400" b="1" dirty="0" smtClean="0"/>
                        <a:t>Pruned Tree</a:t>
                      </a:r>
                      <a:endParaRPr lang="en-US" sz="1400" b="1" dirty="0"/>
                    </a:p>
                  </a:txBody>
                  <a:tcPr/>
                </a:tc>
                <a:tc>
                  <a:txBody>
                    <a:bodyPr/>
                    <a:lstStyle/>
                    <a:p>
                      <a:pPr algn="ctr"/>
                      <a:r>
                        <a:rPr lang="en-US" sz="1400" b="1" dirty="0" smtClean="0"/>
                        <a:t>0.78</a:t>
                      </a:r>
                      <a:endParaRPr lang="en-US" sz="1400" b="1" dirty="0"/>
                    </a:p>
                  </a:txBody>
                  <a:tcPr/>
                </a:tc>
              </a:tr>
              <a:tr h="370840">
                <a:tc>
                  <a:txBody>
                    <a:bodyPr/>
                    <a:lstStyle/>
                    <a:p>
                      <a:pPr algn="ctr"/>
                      <a:r>
                        <a:rPr lang="en-US" sz="1400" b="1" dirty="0" smtClean="0"/>
                        <a:t>4</a:t>
                      </a:r>
                      <a:endParaRPr lang="en-US" sz="1400" b="1" dirty="0"/>
                    </a:p>
                  </a:txBody>
                  <a:tcPr/>
                </a:tc>
                <a:tc>
                  <a:txBody>
                    <a:bodyPr/>
                    <a:lstStyle/>
                    <a:p>
                      <a:pPr algn="ctr"/>
                      <a:r>
                        <a:rPr lang="en-US" sz="1400" b="1" dirty="0" smtClean="0"/>
                        <a:t>DECISION TREE CLASSIFIER MODEL</a:t>
                      </a:r>
                    </a:p>
                    <a:p>
                      <a:pPr algn="ctr"/>
                      <a:r>
                        <a:rPr lang="en-US" sz="1400" b="1" dirty="0" smtClean="0"/>
                        <a:t>Maximum Leaf Nodes = 3</a:t>
                      </a:r>
                    </a:p>
                    <a:p>
                      <a:pPr algn="ctr"/>
                      <a:r>
                        <a:rPr lang="en-US" sz="1400" b="1" dirty="0" smtClean="0"/>
                        <a:t>Pruned Tree</a:t>
                      </a:r>
                      <a:endParaRPr lang="en-US" sz="1400" b="1" dirty="0"/>
                    </a:p>
                  </a:txBody>
                  <a:tcPr/>
                </a:tc>
                <a:tc>
                  <a:txBody>
                    <a:bodyPr/>
                    <a:lstStyle/>
                    <a:p>
                      <a:pPr algn="ctr"/>
                      <a:r>
                        <a:rPr lang="en-US" sz="1400" b="1" dirty="0" smtClean="0"/>
                        <a:t>0.78</a:t>
                      </a:r>
                      <a:endParaRPr lang="en-US" sz="1400" b="1" dirty="0"/>
                    </a:p>
                  </a:txBody>
                  <a:tcPr/>
                </a:tc>
              </a:tr>
              <a:tr h="370840">
                <a:tc>
                  <a:txBody>
                    <a:bodyPr/>
                    <a:lstStyle/>
                    <a:p>
                      <a:pPr algn="ctr"/>
                      <a:r>
                        <a:rPr lang="en-US" sz="1400" b="1" dirty="0" smtClean="0"/>
                        <a:t>5</a:t>
                      </a:r>
                      <a:endParaRPr lang="en-US" sz="1400" b="1" dirty="0"/>
                    </a:p>
                  </a:txBody>
                  <a:tcPr/>
                </a:tc>
                <a:tc>
                  <a:txBody>
                    <a:bodyPr/>
                    <a:lstStyle/>
                    <a:p>
                      <a:pPr algn="ctr"/>
                      <a:r>
                        <a:rPr lang="it-IT" sz="1400" b="1" dirty="0" smtClean="0"/>
                        <a:t>DECISION TREE CLASSIFIER MODEL</a:t>
                      </a:r>
                    </a:p>
                    <a:p>
                      <a:pPr algn="ctr"/>
                      <a:r>
                        <a:rPr lang="it-IT" sz="1400" b="1" dirty="0" smtClean="0"/>
                        <a:t>Criterion = Entropy</a:t>
                      </a:r>
                    </a:p>
                    <a:p>
                      <a:pPr algn="ctr"/>
                      <a:endParaRPr lang="en-US" sz="1400" b="1" dirty="0"/>
                    </a:p>
                  </a:txBody>
                  <a:tcPr/>
                </a:tc>
                <a:tc>
                  <a:txBody>
                    <a:bodyPr/>
                    <a:lstStyle/>
                    <a:p>
                      <a:pPr algn="ctr"/>
                      <a:r>
                        <a:rPr lang="en-US" sz="1400" b="1" dirty="0" smtClean="0"/>
                        <a:t>0.72</a:t>
                      </a:r>
                      <a:endParaRPr lang="en-US" sz="1400" b="1" dirty="0"/>
                    </a:p>
                  </a:txBody>
                  <a:tcPr/>
                </a:tc>
              </a:tr>
              <a:tr h="370840">
                <a:tc>
                  <a:txBody>
                    <a:bodyPr/>
                    <a:lstStyle/>
                    <a:p>
                      <a:pPr algn="ctr"/>
                      <a:r>
                        <a:rPr lang="en-US" sz="1400" b="1" dirty="0" smtClean="0"/>
                        <a:t>6</a:t>
                      </a:r>
                      <a:endParaRPr lang="en-US" sz="1400" b="1" dirty="0"/>
                    </a:p>
                  </a:txBody>
                  <a:tcPr/>
                </a:tc>
                <a:tc>
                  <a:txBody>
                    <a:bodyPr/>
                    <a:lstStyle/>
                    <a:p>
                      <a:pPr algn="ctr"/>
                      <a:r>
                        <a:rPr lang="en-US" sz="1400" b="1" dirty="0" smtClean="0"/>
                        <a:t>RANDOM FOREST CLASSIFIER MODEL</a:t>
                      </a:r>
                      <a:endParaRPr lang="en-US" sz="1400" b="1" dirty="0"/>
                    </a:p>
                  </a:txBody>
                  <a:tcPr/>
                </a:tc>
                <a:tc>
                  <a:txBody>
                    <a:bodyPr/>
                    <a:lstStyle/>
                    <a:p>
                      <a:pPr algn="ctr"/>
                      <a:r>
                        <a:rPr lang="en-US" sz="1400" b="1" dirty="0" smtClean="0"/>
                        <a:t>0.75</a:t>
                      </a:r>
                      <a:endParaRPr lang="en-US" sz="1400" b="1" dirty="0"/>
                    </a:p>
                  </a:txBody>
                  <a:tcPr/>
                </a:tc>
              </a:tr>
              <a:tr h="370840">
                <a:tc>
                  <a:txBody>
                    <a:bodyPr/>
                    <a:lstStyle/>
                    <a:p>
                      <a:pPr algn="ctr"/>
                      <a:r>
                        <a:rPr lang="en-US" sz="1400" b="1" dirty="0" smtClean="0"/>
                        <a:t>7</a:t>
                      </a:r>
                      <a:endParaRPr lang="en-US" sz="1400" b="1" dirty="0"/>
                    </a:p>
                  </a:txBody>
                  <a:tcPr/>
                </a:tc>
                <a:tc>
                  <a:txBody>
                    <a:bodyPr/>
                    <a:lstStyle/>
                    <a:p>
                      <a:pPr algn="ctr"/>
                      <a:r>
                        <a:rPr lang="en-US" sz="1400" b="1" dirty="0" smtClean="0"/>
                        <a:t>KNN MODEL</a:t>
                      </a:r>
                      <a:endParaRPr lang="en-US" sz="1400" b="1" dirty="0"/>
                    </a:p>
                  </a:txBody>
                  <a:tcPr/>
                </a:tc>
                <a:tc>
                  <a:txBody>
                    <a:bodyPr/>
                    <a:lstStyle/>
                    <a:p>
                      <a:pPr algn="ctr"/>
                      <a:r>
                        <a:rPr lang="en-US" sz="1400" b="1" dirty="0" smtClean="0"/>
                        <a:t>0.69</a:t>
                      </a:r>
                      <a:endParaRPr lang="en-US" sz="1400" b="1" dirty="0"/>
                    </a:p>
                  </a:txBody>
                  <a:tcPr/>
                </a:tc>
              </a:tr>
            </a:tbl>
          </a:graphicData>
        </a:graphic>
      </p:graphicFrame>
      <p:sp>
        <p:nvSpPr>
          <p:cNvPr id="5" name="Slide Number Placeholder 4"/>
          <p:cNvSpPr>
            <a:spLocks noGrp="1"/>
          </p:cNvSpPr>
          <p:nvPr>
            <p:ph type="sldNum" sz="quarter" idx="12"/>
          </p:nvPr>
        </p:nvSpPr>
        <p:spPr/>
        <p:txBody>
          <a:bodyPr/>
          <a:lstStyle/>
          <a:p>
            <a:fld id="{422C469A-82A0-462A-9D13-7D600F02725C}" type="slidenum">
              <a:rPr lang="en-US" smtClean="0"/>
              <a:t>27</a:t>
            </a:fld>
            <a:endParaRPr lang="en-US"/>
          </a:p>
        </p:txBody>
      </p:sp>
    </p:spTree>
    <p:extLst>
      <p:ext uri="{BB962C8B-B14F-4D97-AF65-F5344CB8AC3E}">
        <p14:creationId xmlns:p14="http://schemas.microsoft.com/office/powerpoint/2010/main" val="1491257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225" y="1157510"/>
            <a:ext cx="8911687" cy="823690"/>
          </a:xfrm>
        </p:spPr>
        <p:txBody>
          <a:bodyPr>
            <a:normAutofit fontScale="90000"/>
          </a:bodyPr>
          <a:lstStyle/>
          <a:p>
            <a:r>
              <a:rPr lang="en-US" b="1" dirty="0" smtClean="0"/>
              <a:t>CONCLUSION AND FUTURE SCOPE </a:t>
            </a:r>
            <a:endParaRPr lang="en-US" b="1" dirty="0"/>
          </a:p>
        </p:txBody>
      </p:sp>
      <p:sp>
        <p:nvSpPr>
          <p:cNvPr id="3" name="Content Placeholder 2"/>
          <p:cNvSpPr>
            <a:spLocks noGrp="1"/>
          </p:cNvSpPr>
          <p:nvPr>
            <p:ph idx="1"/>
          </p:nvPr>
        </p:nvSpPr>
        <p:spPr/>
        <p:txBody>
          <a:bodyPr>
            <a:normAutofit/>
          </a:bodyPr>
          <a:lstStyle/>
          <a:p>
            <a:r>
              <a:rPr lang="en-US" sz="2000" b="1" dirty="0"/>
              <a:t>The main purpose of </a:t>
            </a:r>
            <a:r>
              <a:rPr lang="en-US" sz="2000" b="1" dirty="0" smtClean="0"/>
              <a:t>the project </a:t>
            </a:r>
            <a:r>
              <a:rPr lang="en-US" sz="2000" b="1" dirty="0"/>
              <a:t>is to classify and </a:t>
            </a:r>
            <a:r>
              <a:rPr lang="en-US" sz="2000" b="1" dirty="0" smtClean="0"/>
              <a:t>analyze </a:t>
            </a:r>
            <a:r>
              <a:rPr lang="en-US" sz="2000" b="1" dirty="0"/>
              <a:t>the nature of the loan applicants. From a proper analysis of data set and constraints of the banking sector, </a:t>
            </a:r>
            <a:r>
              <a:rPr lang="en-US" sz="2000" b="1" dirty="0" smtClean="0"/>
              <a:t>different </a:t>
            </a:r>
            <a:r>
              <a:rPr lang="en-US" sz="2000" b="1" dirty="0"/>
              <a:t>graphs were generated and visualized. From the graphs, many conclusions have been made and information were inferred such as short-term loan was preferred by majority of the loan applicants and the clients majorly </a:t>
            </a:r>
            <a:r>
              <a:rPr lang="en-US" sz="2000" b="1" dirty="0" smtClean="0"/>
              <a:t>apply for loan. </a:t>
            </a:r>
            <a:r>
              <a:rPr lang="en-US" sz="2000" b="1" dirty="0"/>
              <a:t>This </a:t>
            </a:r>
            <a:r>
              <a:rPr lang="en-US" sz="2000" b="1" dirty="0" smtClean="0"/>
              <a:t>project </a:t>
            </a:r>
            <a:r>
              <a:rPr lang="en-US" sz="2000" b="1" dirty="0"/>
              <a:t>work can be extended to higher level in future. Predictive model for loans that uses machine learning algorithms, where the results from each graph of the paper can be taken as individual criteria for the machine learning algorithm. </a:t>
            </a:r>
          </a:p>
        </p:txBody>
      </p:sp>
      <p:sp>
        <p:nvSpPr>
          <p:cNvPr id="6" name="Slide Number Placeholder 5"/>
          <p:cNvSpPr>
            <a:spLocks noGrp="1"/>
          </p:cNvSpPr>
          <p:nvPr>
            <p:ph type="sldNum" sz="quarter" idx="12"/>
          </p:nvPr>
        </p:nvSpPr>
        <p:spPr/>
        <p:txBody>
          <a:bodyPr/>
          <a:lstStyle/>
          <a:p>
            <a:fld id="{422C469A-82A0-462A-9D13-7D600F02725C}" type="slidenum">
              <a:rPr lang="en-US" smtClean="0"/>
              <a:t>28</a:t>
            </a:fld>
            <a:endParaRPr lang="en-US"/>
          </a:p>
        </p:txBody>
      </p:sp>
    </p:spTree>
    <p:extLst>
      <p:ext uri="{BB962C8B-B14F-4D97-AF65-F5344CB8AC3E}">
        <p14:creationId xmlns:p14="http://schemas.microsoft.com/office/powerpoint/2010/main" val="449736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525" y="1246410"/>
            <a:ext cx="8911687" cy="937990"/>
          </a:xfrm>
        </p:spPr>
        <p:txBody>
          <a:bodyPr/>
          <a:lstStyle/>
          <a:p>
            <a:r>
              <a:rPr lang="en-US" b="1" dirty="0" smtClean="0"/>
              <a:t>REFERENCE </a:t>
            </a:r>
            <a:endParaRPr lang="en-US" b="1" dirty="0"/>
          </a:p>
        </p:txBody>
      </p:sp>
      <p:sp>
        <p:nvSpPr>
          <p:cNvPr id="3" name="Content Placeholder 2"/>
          <p:cNvSpPr>
            <a:spLocks noGrp="1"/>
          </p:cNvSpPr>
          <p:nvPr>
            <p:ph idx="1"/>
          </p:nvPr>
        </p:nvSpPr>
        <p:spPr>
          <a:xfrm>
            <a:off x="2106612" y="2705100"/>
            <a:ext cx="8915400" cy="2984500"/>
          </a:xfrm>
        </p:spPr>
        <p:txBody>
          <a:bodyPr>
            <a:normAutofit/>
          </a:bodyPr>
          <a:lstStyle/>
          <a:p>
            <a:r>
              <a:rPr lang="en-US" b="1" dirty="0" smtClean="0">
                <a:hlinkClick r:id="rId2"/>
              </a:rPr>
              <a:t>www.pandas.com</a:t>
            </a:r>
            <a:endParaRPr lang="en-US" b="1" dirty="0" smtClean="0"/>
          </a:p>
          <a:p>
            <a:r>
              <a:rPr lang="en-US" b="1" dirty="0" smtClean="0">
                <a:hlinkClick r:id="rId3"/>
              </a:rPr>
              <a:t>www.numpy.com</a:t>
            </a:r>
            <a:endParaRPr lang="en-US" b="1" dirty="0" smtClean="0"/>
          </a:p>
          <a:p>
            <a:r>
              <a:rPr lang="en-US" b="1" dirty="0" smtClean="0">
                <a:hlinkClick r:id="rId4"/>
              </a:rPr>
              <a:t>www.geeksforgeeks.com</a:t>
            </a:r>
            <a:endParaRPr lang="en-US" b="1" dirty="0" smtClean="0"/>
          </a:p>
          <a:p>
            <a:r>
              <a:rPr lang="en-US" b="1" dirty="0" smtClean="0">
                <a:hlinkClick r:id="rId5"/>
              </a:rPr>
              <a:t>www.stackoverflow.com</a:t>
            </a:r>
            <a:endParaRPr lang="en-US" b="1" dirty="0" smtClean="0"/>
          </a:p>
          <a:p>
            <a:r>
              <a:rPr lang="en-US" b="1" dirty="0" smtClean="0">
                <a:hlinkClick r:id="rId6"/>
              </a:rPr>
              <a:t>www.python.org</a:t>
            </a:r>
            <a:endParaRPr lang="en-US" b="1" dirty="0" smtClean="0"/>
          </a:p>
          <a:p>
            <a:endParaRPr lang="en-US" b="1" dirty="0"/>
          </a:p>
        </p:txBody>
      </p:sp>
      <p:sp>
        <p:nvSpPr>
          <p:cNvPr id="6" name="Slide Number Placeholder 5"/>
          <p:cNvSpPr>
            <a:spLocks noGrp="1"/>
          </p:cNvSpPr>
          <p:nvPr>
            <p:ph type="sldNum" sz="quarter" idx="12"/>
          </p:nvPr>
        </p:nvSpPr>
        <p:spPr/>
        <p:txBody>
          <a:bodyPr/>
          <a:lstStyle/>
          <a:p>
            <a:fld id="{422C469A-82A0-462A-9D13-7D600F02725C}" type="slidenum">
              <a:rPr lang="en-US" smtClean="0"/>
              <a:t>29</a:t>
            </a:fld>
            <a:endParaRPr lang="en-US"/>
          </a:p>
        </p:txBody>
      </p:sp>
    </p:spTree>
    <p:extLst>
      <p:ext uri="{BB962C8B-B14F-4D97-AF65-F5344CB8AC3E}">
        <p14:creationId xmlns:p14="http://schemas.microsoft.com/office/powerpoint/2010/main" val="1590033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5" y="1360710"/>
            <a:ext cx="8911687" cy="734790"/>
          </a:xfrm>
        </p:spPr>
        <p:txBody>
          <a:bodyPr>
            <a:normAutofit fontScale="90000"/>
          </a:bodyPr>
          <a:lstStyle/>
          <a:p>
            <a:r>
              <a:rPr lang="en" b="1" dirty="0"/>
              <a:t>PROBLEM STATEMENT</a:t>
            </a:r>
            <a:endParaRPr lang="en-US" b="1" dirty="0"/>
          </a:p>
        </p:txBody>
      </p:sp>
      <p:sp>
        <p:nvSpPr>
          <p:cNvPr id="3" name="Content Placeholder 2"/>
          <p:cNvSpPr>
            <a:spLocks noGrp="1"/>
          </p:cNvSpPr>
          <p:nvPr>
            <p:ph idx="1"/>
          </p:nvPr>
        </p:nvSpPr>
        <p:spPr/>
        <p:txBody>
          <a:bodyPr/>
          <a:lstStyle/>
          <a:p>
            <a:pPr marL="0" lvl="0" indent="0">
              <a:buNone/>
            </a:pPr>
            <a:r>
              <a:rPr lang="en-US" sz="3200" dirty="0"/>
              <a:t>The </a:t>
            </a:r>
            <a:r>
              <a:rPr lang="en-US" sz="2800" dirty="0"/>
              <a:t>objective</a:t>
            </a:r>
            <a:r>
              <a:rPr lang="en-US" sz="3200" dirty="0"/>
              <a:t> of this thesis is to investigate which method from a chosen set of machine learning techniques performs the best default prediction.</a:t>
            </a:r>
            <a:endParaRPr lang="en-US" sz="2000" b="1" dirty="0"/>
          </a:p>
        </p:txBody>
      </p:sp>
      <p:sp>
        <p:nvSpPr>
          <p:cNvPr id="6" name="Slide Number Placeholder 5"/>
          <p:cNvSpPr>
            <a:spLocks noGrp="1"/>
          </p:cNvSpPr>
          <p:nvPr>
            <p:ph type="sldNum" sz="quarter" idx="12"/>
          </p:nvPr>
        </p:nvSpPr>
        <p:spPr/>
        <p:txBody>
          <a:bodyPr/>
          <a:lstStyle/>
          <a:p>
            <a:fld id="{422C469A-82A0-462A-9D13-7D600F02725C}" type="slidenum">
              <a:rPr lang="en-US" smtClean="0"/>
              <a:t>3</a:t>
            </a:fld>
            <a:endParaRPr lang="en-US"/>
          </a:p>
        </p:txBody>
      </p:sp>
    </p:spTree>
    <p:extLst>
      <p:ext uri="{BB962C8B-B14F-4D97-AF65-F5344CB8AC3E}">
        <p14:creationId xmlns:p14="http://schemas.microsoft.com/office/powerpoint/2010/main" val="1460222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p15"/>
          <p:cNvSpPr txBox="1">
            <a:spLocks/>
          </p:cNvSpPr>
          <p:nvPr/>
        </p:nvSpPr>
        <p:spPr>
          <a:xfrm>
            <a:off x="752225" y="436223"/>
            <a:ext cx="3787800" cy="770277"/>
          </a:xfrm>
          <a:prstGeom prst="rect">
            <a:avLst/>
          </a:prstGeom>
        </p:spPr>
        <p:txBody>
          <a:bodyPr spcFirstLastPara="1" wrap="square" lIns="91425" tIns="91425" rIns="91425" bIns="91425" anchor="b" anchorCtr="0">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smtClean="0"/>
              <a:t>DATASET</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696311993"/>
              </p:ext>
            </p:extLst>
          </p:nvPr>
        </p:nvGraphicFramePr>
        <p:xfrm>
          <a:off x="1819025" y="2192961"/>
          <a:ext cx="8128000" cy="1483360"/>
        </p:xfrm>
        <a:graphic>
          <a:graphicData uri="http://schemas.openxmlformats.org/drawingml/2006/table">
            <a:tbl>
              <a:tblPr firstRow="1" bandRow="1">
                <a:tableStyleId>{ED083AE6-46FA-4A59-8FB0-9F97EB10719F}</a:tableStyleId>
              </a:tblPr>
              <a:tblGrid>
                <a:gridCol w="4064000"/>
                <a:gridCol w="4064000"/>
              </a:tblGrid>
              <a:tr h="370840">
                <a:tc>
                  <a:txBody>
                    <a:bodyPr/>
                    <a:lstStyle/>
                    <a:p>
                      <a:pPr algn="ctr"/>
                      <a:r>
                        <a:rPr lang="en-US" b="1" dirty="0" smtClean="0"/>
                        <a:t>NO.OF ROWS</a:t>
                      </a:r>
                      <a:endParaRPr lang="en-US" b="1" dirty="0"/>
                    </a:p>
                  </a:txBody>
                  <a:tcPr/>
                </a:tc>
                <a:tc>
                  <a:txBody>
                    <a:bodyPr/>
                    <a:lstStyle/>
                    <a:p>
                      <a:pPr algn="ctr"/>
                      <a:r>
                        <a:rPr lang="en-US" b="1" dirty="0" smtClean="0"/>
                        <a:t>614</a:t>
                      </a:r>
                      <a:endParaRPr lang="en-US" b="1" dirty="0"/>
                    </a:p>
                  </a:txBody>
                  <a:tcPr/>
                </a:tc>
              </a:tr>
              <a:tr h="370840">
                <a:tc>
                  <a:txBody>
                    <a:bodyPr/>
                    <a:lstStyle/>
                    <a:p>
                      <a:pPr algn="ctr"/>
                      <a:r>
                        <a:rPr lang="en-US" b="1" dirty="0" smtClean="0"/>
                        <a:t>NO. OF COLUMNS</a:t>
                      </a:r>
                      <a:endParaRPr lang="en-US" b="1" dirty="0"/>
                    </a:p>
                  </a:txBody>
                  <a:tcPr/>
                </a:tc>
                <a:tc>
                  <a:txBody>
                    <a:bodyPr/>
                    <a:lstStyle/>
                    <a:p>
                      <a:pPr algn="ctr"/>
                      <a:r>
                        <a:rPr lang="en-US" b="1" dirty="0" smtClean="0"/>
                        <a:t>13</a:t>
                      </a:r>
                      <a:endParaRPr lang="en-US" b="1" dirty="0"/>
                    </a:p>
                  </a:txBody>
                  <a:tcPr/>
                </a:tc>
              </a:tr>
              <a:tr h="370840">
                <a:tc>
                  <a:txBody>
                    <a:bodyPr/>
                    <a:lstStyle/>
                    <a:p>
                      <a:pPr algn="ctr"/>
                      <a:r>
                        <a:rPr lang="en-US" b="1" dirty="0" smtClean="0"/>
                        <a:t>NO.OF CATEGORICAL VARIABLES</a:t>
                      </a:r>
                      <a:endParaRPr lang="en-US" b="1" dirty="0"/>
                    </a:p>
                  </a:txBody>
                  <a:tcPr/>
                </a:tc>
                <a:tc>
                  <a:txBody>
                    <a:bodyPr/>
                    <a:lstStyle/>
                    <a:p>
                      <a:pPr algn="ctr"/>
                      <a:r>
                        <a:rPr lang="en-US" b="1" dirty="0" smtClean="0"/>
                        <a:t>8</a:t>
                      </a:r>
                      <a:endParaRPr lang="en-US" b="1" dirty="0"/>
                    </a:p>
                  </a:txBody>
                  <a:tcPr/>
                </a:tc>
              </a:tr>
              <a:tr h="370840">
                <a:tc>
                  <a:txBody>
                    <a:bodyPr/>
                    <a:lstStyle/>
                    <a:p>
                      <a:pPr algn="ctr"/>
                      <a:r>
                        <a:rPr lang="en-US" b="1" dirty="0" smtClean="0"/>
                        <a:t>NO.OF CONTINOUS VARIABLES</a:t>
                      </a:r>
                      <a:endParaRPr lang="en-US" b="1" dirty="0"/>
                    </a:p>
                  </a:txBody>
                  <a:tcPr/>
                </a:tc>
                <a:tc>
                  <a:txBody>
                    <a:bodyPr/>
                    <a:lstStyle/>
                    <a:p>
                      <a:pPr algn="ctr"/>
                      <a:r>
                        <a:rPr lang="en-US" b="1" dirty="0" smtClean="0"/>
                        <a:t>4</a:t>
                      </a:r>
                      <a:endParaRPr lang="en-US" b="1" dirty="0"/>
                    </a:p>
                  </a:txBody>
                  <a:tcPr/>
                </a:tc>
              </a:tr>
            </a:tbl>
          </a:graphicData>
        </a:graphic>
      </p:graphicFrame>
      <p:sp>
        <p:nvSpPr>
          <p:cNvPr id="6" name="TextBox 5"/>
          <p:cNvSpPr txBox="1"/>
          <p:nvPr/>
        </p:nvSpPr>
        <p:spPr>
          <a:xfrm>
            <a:off x="1026875" y="3835400"/>
            <a:ext cx="3238500" cy="2031325"/>
          </a:xfrm>
          <a:prstGeom prst="rect">
            <a:avLst/>
          </a:prstGeom>
          <a:noFill/>
        </p:spPr>
        <p:txBody>
          <a:bodyPr wrap="square" rtlCol="0">
            <a:spAutoFit/>
          </a:bodyPr>
          <a:lstStyle/>
          <a:p>
            <a:r>
              <a:rPr lang="en-US" b="1" dirty="0" smtClean="0"/>
              <a:t>CONTINOUS VARIABLES :</a:t>
            </a:r>
          </a:p>
          <a:p>
            <a:pPr marL="285750" indent="-285750" fontAlgn="t">
              <a:buFont typeface="Wingdings" panose="05000000000000000000" pitchFamily="2" charset="2"/>
              <a:buChar char="q"/>
            </a:pPr>
            <a:r>
              <a:rPr lang="en-US" b="1" dirty="0"/>
              <a:t>	</a:t>
            </a:r>
            <a:r>
              <a:rPr lang="en-IN" b="1" dirty="0"/>
              <a:t> Income</a:t>
            </a:r>
            <a:endParaRPr lang="en-US" b="1" dirty="0"/>
          </a:p>
          <a:p>
            <a:pPr marL="285750" indent="-285750" fontAlgn="t">
              <a:buFont typeface="Wingdings" panose="05000000000000000000" pitchFamily="2" charset="2"/>
              <a:buChar char="q"/>
            </a:pPr>
            <a:r>
              <a:rPr lang="en-IN" b="1" dirty="0" smtClean="0"/>
              <a:t>	Coapplicant_Income</a:t>
            </a:r>
            <a:endParaRPr lang="en-US" b="1" dirty="0"/>
          </a:p>
          <a:p>
            <a:pPr marL="285750" indent="-285750" fontAlgn="t">
              <a:buFont typeface="Wingdings" panose="05000000000000000000" pitchFamily="2" charset="2"/>
              <a:buChar char="q"/>
            </a:pPr>
            <a:r>
              <a:rPr lang="en-IN" b="1" dirty="0" smtClean="0"/>
              <a:t>	Loan </a:t>
            </a:r>
            <a:r>
              <a:rPr lang="en-IN" b="1" dirty="0"/>
              <a:t>Amount</a:t>
            </a:r>
            <a:endParaRPr lang="en-US" b="1" dirty="0"/>
          </a:p>
          <a:p>
            <a:pPr marL="285750" indent="-285750" fontAlgn="t">
              <a:buFont typeface="Wingdings" panose="05000000000000000000" pitchFamily="2" charset="2"/>
              <a:buChar char="q"/>
            </a:pPr>
            <a:r>
              <a:rPr lang="en-IN" b="1" dirty="0" smtClean="0"/>
              <a:t>	Tenure</a:t>
            </a:r>
          </a:p>
          <a:p>
            <a:pPr marL="285750" indent="-285750" fontAlgn="t">
              <a:buFont typeface="Wingdings" panose="05000000000000000000" pitchFamily="2" charset="2"/>
              <a:buChar char="q"/>
            </a:pPr>
            <a:endParaRPr lang="en-US" b="1" dirty="0"/>
          </a:p>
          <a:p>
            <a:endParaRPr lang="en-US" b="1" dirty="0"/>
          </a:p>
        </p:txBody>
      </p:sp>
      <p:sp>
        <p:nvSpPr>
          <p:cNvPr id="9" name="Slide Number Placeholder 8"/>
          <p:cNvSpPr>
            <a:spLocks noGrp="1"/>
          </p:cNvSpPr>
          <p:nvPr>
            <p:ph type="sldNum" sz="quarter" idx="12"/>
          </p:nvPr>
        </p:nvSpPr>
        <p:spPr/>
        <p:txBody>
          <a:bodyPr/>
          <a:lstStyle/>
          <a:p>
            <a:fld id="{422C469A-82A0-462A-9D13-7D600F02725C}" type="slidenum">
              <a:rPr lang="en-US" smtClean="0"/>
              <a:t>4</a:t>
            </a:fld>
            <a:endParaRPr lang="en-US"/>
          </a:p>
        </p:txBody>
      </p:sp>
      <p:sp>
        <p:nvSpPr>
          <p:cNvPr id="10" name="TextBox 9"/>
          <p:cNvSpPr txBox="1"/>
          <p:nvPr/>
        </p:nvSpPr>
        <p:spPr>
          <a:xfrm>
            <a:off x="6565900" y="3769598"/>
            <a:ext cx="4229100" cy="2862322"/>
          </a:xfrm>
          <a:prstGeom prst="rect">
            <a:avLst/>
          </a:prstGeom>
          <a:noFill/>
        </p:spPr>
        <p:txBody>
          <a:bodyPr wrap="square" rtlCol="0">
            <a:spAutoFit/>
          </a:bodyPr>
          <a:lstStyle/>
          <a:p>
            <a:pPr marL="285750" indent="-285750" fontAlgn="t">
              <a:buFont typeface="Wingdings" panose="05000000000000000000" pitchFamily="2" charset="2"/>
              <a:buChar char="q"/>
            </a:pPr>
            <a:endParaRPr lang="en-IN" b="1" dirty="0"/>
          </a:p>
          <a:p>
            <a:pPr fontAlgn="t"/>
            <a:r>
              <a:rPr lang="en-IN" b="1" dirty="0"/>
              <a:t>CATEGORICAL VARIABLES :</a:t>
            </a:r>
          </a:p>
          <a:p>
            <a:pPr marL="285750" indent="-285750" fontAlgn="ctr">
              <a:buFont typeface="Wingdings" panose="05000000000000000000" pitchFamily="2" charset="2"/>
              <a:buChar char="q"/>
            </a:pPr>
            <a:r>
              <a:rPr lang="en-IN" b="1" dirty="0"/>
              <a:t>	 Gender</a:t>
            </a:r>
            <a:endParaRPr lang="en-US" dirty="0"/>
          </a:p>
          <a:p>
            <a:pPr marL="285750" indent="-285750" fontAlgn="t">
              <a:buFont typeface="Wingdings" panose="05000000000000000000" pitchFamily="2" charset="2"/>
              <a:buChar char="q"/>
            </a:pPr>
            <a:r>
              <a:rPr lang="en-IN" b="1" dirty="0"/>
              <a:t>	Marital Status</a:t>
            </a:r>
            <a:endParaRPr lang="en-US" dirty="0"/>
          </a:p>
          <a:p>
            <a:pPr marL="285750" indent="-285750" fontAlgn="t">
              <a:buFont typeface="Wingdings" panose="05000000000000000000" pitchFamily="2" charset="2"/>
              <a:buChar char="q"/>
            </a:pPr>
            <a:r>
              <a:rPr lang="en-IN" b="1" dirty="0"/>
              <a:t>	No. Dependents</a:t>
            </a:r>
            <a:endParaRPr lang="en-US" dirty="0"/>
          </a:p>
          <a:p>
            <a:pPr marL="285750" indent="-285750" fontAlgn="t">
              <a:buFont typeface="Wingdings" panose="05000000000000000000" pitchFamily="2" charset="2"/>
              <a:buChar char="q"/>
            </a:pPr>
            <a:r>
              <a:rPr lang="en-IN" b="1" dirty="0"/>
              <a:t>	Education Status</a:t>
            </a:r>
            <a:endParaRPr lang="en-US" dirty="0"/>
          </a:p>
          <a:p>
            <a:pPr marL="285750" indent="-285750" fontAlgn="t">
              <a:buFont typeface="Wingdings" panose="05000000000000000000" pitchFamily="2" charset="2"/>
              <a:buChar char="q"/>
            </a:pPr>
            <a:r>
              <a:rPr lang="en-IN" b="1" dirty="0"/>
              <a:t>	Self Employed</a:t>
            </a:r>
            <a:endParaRPr lang="en-US" dirty="0"/>
          </a:p>
          <a:p>
            <a:pPr marL="285750" indent="-285750" fontAlgn="t">
              <a:buFont typeface="Wingdings" panose="05000000000000000000" pitchFamily="2" charset="2"/>
              <a:buChar char="q"/>
            </a:pPr>
            <a:r>
              <a:rPr lang="en-IN" b="1" dirty="0"/>
              <a:t>	Credit History</a:t>
            </a:r>
            <a:endParaRPr lang="en-US" dirty="0"/>
          </a:p>
          <a:p>
            <a:pPr marL="285750" indent="-285750" fontAlgn="t">
              <a:buFont typeface="Wingdings" panose="05000000000000000000" pitchFamily="2" charset="2"/>
              <a:buChar char="q"/>
            </a:pPr>
            <a:r>
              <a:rPr lang="en-IN" b="1" dirty="0"/>
              <a:t>	Property Area</a:t>
            </a:r>
            <a:endParaRPr lang="en-US" dirty="0"/>
          </a:p>
          <a:p>
            <a:endParaRPr lang="en-US" dirty="0"/>
          </a:p>
        </p:txBody>
      </p:sp>
    </p:spTree>
    <p:extLst>
      <p:ext uri="{BB962C8B-B14F-4D97-AF65-F5344CB8AC3E}">
        <p14:creationId xmlns:p14="http://schemas.microsoft.com/office/powerpoint/2010/main" val="2118925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2" y="1017350"/>
            <a:ext cx="8915399" cy="773350"/>
          </a:xfrm>
        </p:spPr>
        <p:txBody>
          <a:bodyPr/>
          <a:lstStyle/>
          <a:p>
            <a:r>
              <a:rPr lang="en" b="1" dirty="0"/>
              <a:t>CHALLENGES I FACED</a:t>
            </a:r>
            <a:endParaRPr lang="en-US" b="1" dirty="0"/>
          </a:p>
        </p:txBody>
      </p:sp>
      <p:sp>
        <p:nvSpPr>
          <p:cNvPr id="3" name="Text Placeholder 2"/>
          <p:cNvSpPr>
            <a:spLocks noGrp="1"/>
          </p:cNvSpPr>
          <p:nvPr>
            <p:ph type="body" idx="1"/>
          </p:nvPr>
        </p:nvSpPr>
        <p:spPr>
          <a:xfrm>
            <a:off x="1585912" y="2603028"/>
            <a:ext cx="8915399" cy="2984971"/>
          </a:xfrm>
        </p:spPr>
        <p:txBody>
          <a:bodyPr>
            <a:normAutofit/>
          </a:bodyPr>
          <a:lstStyle/>
          <a:p>
            <a:pPr marL="76200"/>
            <a:r>
              <a:rPr lang="en-US" dirty="0"/>
              <a:t>“KEEP CHALLENGING YOURSELF TO THINK BETTER ,DO BETTER AND BE BETTER”</a:t>
            </a:r>
          </a:p>
          <a:p>
            <a:pPr marL="457200" lvl="0" indent="-381000">
              <a:spcBef>
                <a:spcPts val="600"/>
              </a:spcBef>
              <a:buSzPts val="2400"/>
              <a:buChar char="◉"/>
            </a:pPr>
            <a:endParaRPr lang="en-US" dirty="0"/>
          </a:p>
          <a:p>
            <a:pPr marL="457200" lvl="0" indent="-381000">
              <a:spcBef>
                <a:spcPts val="600"/>
              </a:spcBef>
              <a:buSzPts val="2400"/>
              <a:buChar char="◉"/>
            </a:pPr>
            <a:r>
              <a:rPr lang="en-US" dirty="0"/>
              <a:t>I  faced the challenges  while detecting and replacing outliers in the dataset.</a:t>
            </a:r>
          </a:p>
          <a:p>
            <a:pPr marL="457200" lvl="0" indent="-381000">
              <a:spcBef>
                <a:spcPts val="0"/>
              </a:spcBef>
              <a:buSzPts val="2400"/>
              <a:buChar char="◉"/>
            </a:pPr>
            <a:r>
              <a:rPr lang="en-US" dirty="0"/>
              <a:t>Visualization was the second one I faced throughout the project</a:t>
            </a:r>
          </a:p>
          <a:p>
            <a:pPr lvl="0">
              <a:spcBef>
                <a:spcPts val="600"/>
              </a:spcBef>
              <a:buClr>
                <a:schemeClr val="dk1"/>
              </a:buClr>
              <a:buSzPts val="1100"/>
            </a:pPr>
            <a:endParaRPr lang="en-US" dirty="0"/>
          </a:p>
          <a:p>
            <a:pPr lvl="0">
              <a:spcBef>
                <a:spcPts val="600"/>
              </a:spcBef>
            </a:pPr>
            <a:endParaRPr lang="en-US" dirty="0"/>
          </a:p>
          <a:p>
            <a:endParaRPr lang="en-US" dirty="0"/>
          </a:p>
        </p:txBody>
      </p:sp>
      <p:sp>
        <p:nvSpPr>
          <p:cNvPr id="6" name="Slide Number Placeholder 5"/>
          <p:cNvSpPr>
            <a:spLocks noGrp="1"/>
          </p:cNvSpPr>
          <p:nvPr>
            <p:ph type="sldNum" sz="quarter" idx="12"/>
          </p:nvPr>
        </p:nvSpPr>
        <p:spPr/>
        <p:txBody>
          <a:bodyPr/>
          <a:lstStyle/>
          <a:p>
            <a:fld id="{422C469A-82A0-462A-9D13-7D600F02725C}" type="slidenum">
              <a:rPr lang="en-US" smtClean="0"/>
              <a:t>5</a:t>
            </a:fld>
            <a:endParaRPr lang="en-US"/>
          </a:p>
        </p:txBody>
      </p:sp>
    </p:spTree>
    <p:extLst>
      <p:ext uri="{BB962C8B-B14F-4D97-AF65-F5344CB8AC3E}">
        <p14:creationId xmlns:p14="http://schemas.microsoft.com/office/powerpoint/2010/main" val="270520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724995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oogle Shape;110;p15"/>
          <p:cNvSpPr txBox="1">
            <a:spLocks/>
          </p:cNvSpPr>
          <p:nvPr/>
        </p:nvSpPr>
        <p:spPr>
          <a:xfrm>
            <a:off x="8600825" y="596900"/>
            <a:ext cx="3787800" cy="770277"/>
          </a:xfrm>
          <a:prstGeom prst="rect">
            <a:avLst/>
          </a:prstGeom>
        </p:spPr>
        <p:txBody>
          <a:bodyPr spcFirstLastPara="1" wrap="square" lIns="91425" tIns="91425" rIns="91425" bIns="91425" anchor="b" anchorCtr="0">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smtClean="0"/>
              <a:t>WORKFLOW</a:t>
            </a:r>
            <a:endParaRPr lang="en-US" b="1" dirty="0"/>
          </a:p>
        </p:txBody>
      </p:sp>
      <p:sp>
        <p:nvSpPr>
          <p:cNvPr id="6" name="Slide Number Placeholder 5"/>
          <p:cNvSpPr>
            <a:spLocks noGrp="1"/>
          </p:cNvSpPr>
          <p:nvPr>
            <p:ph type="sldNum" sz="quarter" idx="12"/>
          </p:nvPr>
        </p:nvSpPr>
        <p:spPr/>
        <p:txBody>
          <a:bodyPr/>
          <a:lstStyle/>
          <a:p>
            <a:fld id="{422C469A-82A0-462A-9D13-7D600F02725C}" type="slidenum">
              <a:rPr lang="en-US" smtClean="0"/>
              <a:t>6</a:t>
            </a:fld>
            <a:endParaRPr lang="en-US"/>
          </a:p>
        </p:txBody>
      </p:sp>
    </p:spTree>
    <p:extLst>
      <p:ext uri="{BB962C8B-B14F-4D97-AF65-F5344CB8AC3E}">
        <p14:creationId xmlns:p14="http://schemas.microsoft.com/office/powerpoint/2010/main" val="403286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1348010"/>
            <a:ext cx="8911687" cy="683990"/>
          </a:xfrm>
        </p:spPr>
        <p:txBody>
          <a:bodyPr>
            <a:normAutofit fontScale="90000"/>
          </a:bodyPr>
          <a:lstStyle/>
          <a:p>
            <a:r>
              <a:rPr lang="en-US" dirty="0" smtClean="0"/>
              <a:t>TOOLS AND PACKAGES</a:t>
            </a:r>
            <a:endParaRPr lang="en-US" dirty="0"/>
          </a:p>
        </p:txBody>
      </p:sp>
      <p:sp>
        <p:nvSpPr>
          <p:cNvPr id="3" name="Content Placeholder 2"/>
          <p:cNvSpPr>
            <a:spLocks noGrp="1"/>
          </p:cNvSpPr>
          <p:nvPr>
            <p:ph idx="1"/>
          </p:nvPr>
        </p:nvSpPr>
        <p:spPr>
          <a:xfrm>
            <a:off x="2781299" y="2556932"/>
            <a:ext cx="8115297" cy="3318936"/>
          </a:xfrm>
        </p:spPr>
        <p:txBody>
          <a:bodyPr>
            <a:normAutofit lnSpcReduction="10000"/>
          </a:bodyPr>
          <a:lstStyle/>
          <a:p>
            <a:pPr fontAlgn="base"/>
            <a:r>
              <a:rPr lang="en-US" sz="2800" dirty="0"/>
              <a:t>Python Jupyter Notebook</a:t>
            </a:r>
          </a:p>
          <a:p>
            <a:pPr fontAlgn="base"/>
            <a:r>
              <a:rPr lang="en-US" sz="2800" dirty="0"/>
              <a:t>Numpy</a:t>
            </a:r>
          </a:p>
          <a:p>
            <a:pPr fontAlgn="base"/>
            <a:r>
              <a:rPr lang="en-US" sz="2800" dirty="0"/>
              <a:t>Pandas</a:t>
            </a:r>
          </a:p>
          <a:p>
            <a:pPr fontAlgn="base"/>
            <a:r>
              <a:rPr lang="en-US" sz="2800" dirty="0"/>
              <a:t>Matplotlib</a:t>
            </a:r>
          </a:p>
          <a:p>
            <a:pPr fontAlgn="base"/>
            <a:r>
              <a:rPr lang="en-US" sz="2800" dirty="0"/>
              <a:t>Scikit-Learn</a:t>
            </a:r>
          </a:p>
          <a:p>
            <a:pPr fontAlgn="base"/>
            <a:r>
              <a:rPr lang="en-US" sz="2800" dirty="0"/>
              <a:t>Seaborn</a:t>
            </a:r>
          </a:p>
          <a:p>
            <a:pPr marL="0" indent="0">
              <a:buNone/>
            </a:pPr>
            <a:endParaRPr lang="en-US" sz="2800" dirty="0"/>
          </a:p>
        </p:txBody>
      </p:sp>
      <p:sp>
        <p:nvSpPr>
          <p:cNvPr id="6" name="Slide Number Placeholder 5"/>
          <p:cNvSpPr>
            <a:spLocks noGrp="1"/>
          </p:cNvSpPr>
          <p:nvPr>
            <p:ph type="sldNum" sz="quarter" idx="12"/>
          </p:nvPr>
        </p:nvSpPr>
        <p:spPr/>
        <p:txBody>
          <a:bodyPr/>
          <a:lstStyle/>
          <a:p>
            <a:fld id="{422C469A-82A0-462A-9D13-7D600F02725C}" type="slidenum">
              <a:rPr lang="en-US" smtClean="0"/>
              <a:t>7</a:t>
            </a:fld>
            <a:endParaRPr lang="en-US"/>
          </a:p>
        </p:txBody>
      </p:sp>
    </p:spTree>
    <p:extLst>
      <p:ext uri="{BB962C8B-B14F-4D97-AF65-F5344CB8AC3E}">
        <p14:creationId xmlns:p14="http://schemas.microsoft.com/office/powerpoint/2010/main" val="4013989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a:t>
            </a:r>
            <a:endParaRPr lang="en-US" b="1"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a:solidFill>
                  <a:schemeClr val="bg2">
                    <a:lumMod val="10000"/>
                  </a:schemeClr>
                </a:solidFill>
              </a:rPr>
              <a:t> First for all in our data having ‘</a:t>
            </a:r>
            <a:r>
              <a:rPr lang="en-IN" b="1" dirty="0">
                <a:solidFill>
                  <a:schemeClr val="bg2">
                    <a:lumMod val="10000"/>
                  </a:schemeClr>
                </a:solidFill>
                <a:latin typeface="Helvetica Neue"/>
              </a:rPr>
              <a:t>Loan ID</a:t>
            </a:r>
            <a:r>
              <a:rPr lang="en-US" b="1" dirty="0">
                <a:solidFill>
                  <a:schemeClr val="bg2">
                    <a:lumMod val="10000"/>
                  </a:schemeClr>
                </a:solidFill>
              </a:rPr>
              <a:t>’ column so we have to replace that column into indexing. Because that variable is not having any predictive power. </a:t>
            </a:r>
          </a:p>
          <a:p>
            <a:pPr>
              <a:buFont typeface="Wingdings" panose="05000000000000000000" pitchFamily="2" charset="2"/>
              <a:buChar char="Ø"/>
            </a:pPr>
            <a:r>
              <a:rPr lang="en-US" b="1" dirty="0">
                <a:solidFill>
                  <a:schemeClr val="bg2">
                    <a:lumMod val="10000"/>
                  </a:schemeClr>
                </a:solidFill>
              </a:rPr>
              <a:t> Our data is having null values , so for replacing that null values I used ‘Mean’ for numerical variable And ‘Mode’ for categorical variable by Using </a:t>
            </a:r>
            <a:r>
              <a:rPr lang="en-US" b="1" dirty="0" err="1">
                <a:solidFill>
                  <a:schemeClr val="bg2">
                    <a:lumMod val="10000"/>
                  </a:schemeClr>
                </a:solidFill>
              </a:rPr>
              <a:t>fillna</a:t>
            </a:r>
            <a:r>
              <a:rPr lang="en-US" b="1" dirty="0">
                <a:solidFill>
                  <a:schemeClr val="bg2">
                    <a:lumMod val="10000"/>
                  </a:schemeClr>
                </a:solidFill>
              </a:rPr>
              <a:t> method.</a:t>
            </a:r>
          </a:p>
          <a:p>
            <a:pPr>
              <a:buFont typeface="Wingdings" panose="05000000000000000000" pitchFamily="2" charset="2"/>
              <a:buChar char="Ø"/>
            </a:pPr>
            <a:r>
              <a:rPr lang="en-US" b="1" dirty="0">
                <a:solidFill>
                  <a:schemeClr val="bg2">
                    <a:lumMod val="10000"/>
                  </a:schemeClr>
                </a:solidFill>
              </a:rPr>
              <a:t> Balance variable &amp; Total Income in our data are having outliers .we fixed them by using Quantile method.</a:t>
            </a:r>
          </a:p>
          <a:p>
            <a:pPr>
              <a:buFont typeface="Wingdings" panose="05000000000000000000" pitchFamily="2" charset="2"/>
              <a:buChar char="Ø"/>
            </a:pPr>
            <a:r>
              <a:rPr lang="en-US" b="1" dirty="0">
                <a:solidFill>
                  <a:schemeClr val="bg2">
                    <a:lumMod val="10000"/>
                  </a:schemeClr>
                </a:solidFill>
              </a:rPr>
              <a:t> After that we created a derived variables like :</a:t>
            </a:r>
          </a:p>
          <a:p>
            <a:pPr marL="0" indent="0">
              <a:buNone/>
            </a:pPr>
            <a:r>
              <a:rPr lang="en-US" b="1" dirty="0">
                <a:solidFill>
                  <a:schemeClr val="bg2">
                    <a:lumMod val="10000"/>
                  </a:schemeClr>
                </a:solidFill>
              </a:rPr>
              <a:t>   ‘Total Income = Income + Co Applicant Income’</a:t>
            </a:r>
          </a:p>
          <a:p>
            <a:pPr marL="0" indent="0">
              <a:buNone/>
            </a:pPr>
            <a:r>
              <a:rPr lang="en-US" b="1" dirty="0">
                <a:solidFill>
                  <a:schemeClr val="bg2">
                    <a:lumMod val="10000"/>
                  </a:schemeClr>
                </a:solidFill>
              </a:rPr>
              <a:t> ‘EMI = (loan Amount*Interest*(1+Interest)**Tenure)/(1+Interest)**Tenure-1)’</a:t>
            </a:r>
          </a:p>
          <a:p>
            <a:pPr marL="0" indent="0">
              <a:buNone/>
            </a:pPr>
            <a:r>
              <a:rPr lang="en-US" b="1" dirty="0">
                <a:solidFill>
                  <a:schemeClr val="bg2">
                    <a:lumMod val="10000"/>
                  </a:schemeClr>
                </a:solidFill>
              </a:rPr>
              <a:t> ‘Balance = Total Income – EMI’</a:t>
            </a:r>
          </a:p>
          <a:p>
            <a:pPr>
              <a:buFont typeface="Wingdings" panose="05000000000000000000" pitchFamily="2" charset="2"/>
              <a:buChar char="Ø"/>
            </a:pPr>
            <a:r>
              <a:rPr lang="en-US" b="1" dirty="0">
                <a:solidFill>
                  <a:schemeClr val="bg2">
                    <a:lumMod val="10000"/>
                  </a:schemeClr>
                </a:solidFill>
              </a:rPr>
              <a:t> Then to avoid the multicollinearity we deleted ‘Income’ variable.</a:t>
            </a:r>
          </a:p>
          <a:p>
            <a:endParaRPr lang="en-US" dirty="0"/>
          </a:p>
        </p:txBody>
      </p:sp>
      <p:sp>
        <p:nvSpPr>
          <p:cNvPr id="6" name="Slide Number Placeholder 5"/>
          <p:cNvSpPr>
            <a:spLocks noGrp="1"/>
          </p:cNvSpPr>
          <p:nvPr>
            <p:ph type="sldNum" sz="quarter" idx="12"/>
          </p:nvPr>
        </p:nvSpPr>
        <p:spPr/>
        <p:txBody>
          <a:bodyPr/>
          <a:lstStyle/>
          <a:p>
            <a:fld id="{422C469A-82A0-462A-9D13-7D600F02725C}" type="slidenum">
              <a:rPr lang="en-US" smtClean="0"/>
              <a:t>8</a:t>
            </a:fld>
            <a:endParaRPr lang="en-US"/>
          </a:p>
        </p:txBody>
      </p:sp>
    </p:spTree>
    <p:extLst>
      <p:ext uri="{BB962C8B-B14F-4D97-AF65-F5344CB8AC3E}">
        <p14:creationId xmlns:p14="http://schemas.microsoft.com/office/powerpoint/2010/main" val="411697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300" y="2870200"/>
            <a:ext cx="7416800" cy="707886"/>
          </a:xfrm>
          <a:prstGeom prst="rect">
            <a:avLst/>
          </a:prstGeom>
          <a:noFill/>
        </p:spPr>
        <p:txBody>
          <a:bodyPr wrap="square" rtlCol="0">
            <a:spAutoFit/>
          </a:bodyPr>
          <a:lstStyle/>
          <a:p>
            <a:pPr algn="ctr"/>
            <a:r>
              <a:rPr lang="en-US" sz="4000" b="1" dirty="0" smtClean="0"/>
              <a:t>VISUALIZATION</a:t>
            </a:r>
            <a:endParaRPr lang="en-US" sz="4000" b="1" dirty="0"/>
          </a:p>
        </p:txBody>
      </p:sp>
      <p:sp>
        <p:nvSpPr>
          <p:cNvPr id="5" name="Slide Number Placeholder 4"/>
          <p:cNvSpPr>
            <a:spLocks noGrp="1"/>
          </p:cNvSpPr>
          <p:nvPr>
            <p:ph type="sldNum" sz="quarter" idx="12"/>
          </p:nvPr>
        </p:nvSpPr>
        <p:spPr/>
        <p:txBody>
          <a:bodyPr/>
          <a:lstStyle/>
          <a:p>
            <a:fld id="{422C469A-82A0-462A-9D13-7D600F02725C}" type="slidenum">
              <a:rPr lang="en-US" smtClean="0"/>
              <a:t>9</a:t>
            </a:fld>
            <a:endParaRPr lang="en-US"/>
          </a:p>
        </p:txBody>
      </p:sp>
    </p:spTree>
    <p:extLst>
      <p:ext uri="{BB962C8B-B14F-4D97-AF65-F5344CB8AC3E}">
        <p14:creationId xmlns:p14="http://schemas.microsoft.com/office/powerpoint/2010/main" val="2401913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249</TotalTime>
  <Words>1276</Words>
  <Application>Microsoft Office PowerPoint</Application>
  <PresentationFormat>Widescreen</PresentationFormat>
  <Paragraphs>452</Paragraphs>
  <Slides>29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Algerian</vt:lpstr>
      <vt:lpstr>Arial</vt:lpstr>
      <vt:lpstr>Calibri</vt:lpstr>
      <vt:lpstr>Courier New</vt:lpstr>
      <vt:lpstr>EB Garamond Regular</vt:lpstr>
      <vt:lpstr>Garamond</vt:lpstr>
      <vt:lpstr>Helvetica Neue</vt:lpstr>
      <vt:lpstr>Quattrocento Sans</vt:lpstr>
      <vt:lpstr>Rockwell</vt:lpstr>
      <vt:lpstr>Tw Cen MT</vt:lpstr>
      <vt:lpstr>Wingdings</vt:lpstr>
      <vt:lpstr>Wingdings 3</vt:lpstr>
      <vt:lpstr>Organic</vt:lpstr>
      <vt:lpstr>LOAN  PREDICTION</vt:lpstr>
      <vt:lpstr>BACKGROUND AND MOTIVATION</vt:lpstr>
      <vt:lpstr>PROBLEM STATEMENT</vt:lpstr>
      <vt:lpstr>PowerPoint Presentation</vt:lpstr>
      <vt:lpstr>CHALLENGES I FACED</vt:lpstr>
      <vt:lpstr>PowerPoint Presentation</vt:lpstr>
      <vt:lpstr>TOOLS AND PACKAGES</vt:lpstr>
      <vt:lpstr>DATA PREPROCESSING</vt:lpstr>
      <vt:lpstr>PowerPoint Presentation</vt:lpstr>
      <vt:lpstr>CORELLOGRAM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BETWEEN MODEL</vt:lpstr>
      <vt:lpstr>CONCLUSION AND FUTURE SCOPE </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ANJUMARA KOTADIA</dc:creator>
  <cp:lastModifiedBy>ANJUMARA KOTADIA</cp:lastModifiedBy>
  <cp:revision>81</cp:revision>
  <dcterms:created xsi:type="dcterms:W3CDTF">2022-05-09T07:09:07Z</dcterms:created>
  <dcterms:modified xsi:type="dcterms:W3CDTF">2022-06-05T07:28:09Z</dcterms:modified>
</cp:coreProperties>
</file>