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7"/>
  </p:notesMasterIdLst>
  <p:sldIdLst>
    <p:sldId id="257" r:id="rId2"/>
    <p:sldId id="267" r:id="rId3"/>
    <p:sldId id="258" r:id="rId4"/>
    <p:sldId id="268" r:id="rId5"/>
    <p:sldId id="273" r:id="rId6"/>
    <p:sldId id="274" r:id="rId7"/>
    <p:sldId id="275" r:id="rId8"/>
    <p:sldId id="259" r:id="rId9"/>
    <p:sldId id="260" r:id="rId10"/>
    <p:sldId id="261" r:id="rId11"/>
    <p:sldId id="270" r:id="rId12"/>
    <p:sldId id="263" r:id="rId13"/>
    <p:sldId id="271" r:id="rId14"/>
    <p:sldId id="264"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16" y="9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4EEC79-B2E1-4159-9009-2D07385F81BA}" type="datetimeFigureOut">
              <a:rPr lang="en-IN" smtClean="0"/>
              <a:t>17-03-2022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27D43D-4671-45E1-BC66-F4C86E5ECA78}" type="slidenum">
              <a:rPr lang="en-IN" smtClean="0"/>
              <a:t>‹#›</a:t>
            </a:fld>
            <a:endParaRPr lang="en-IN"/>
          </a:p>
        </p:txBody>
      </p:sp>
    </p:spTree>
    <p:extLst>
      <p:ext uri="{BB962C8B-B14F-4D97-AF65-F5344CB8AC3E}">
        <p14:creationId xmlns:p14="http://schemas.microsoft.com/office/powerpoint/2010/main" val="2837350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C7EAF1-D491-42A3-941A-FDF8E4F7A155}" type="slidenum">
              <a:rPr lang="en-IN" smtClean="0"/>
              <a:t>7</a:t>
            </a:fld>
            <a:endParaRPr lang="en-IN" dirty="0"/>
          </a:p>
        </p:txBody>
      </p:sp>
    </p:spTree>
    <p:extLst>
      <p:ext uri="{BB962C8B-B14F-4D97-AF65-F5344CB8AC3E}">
        <p14:creationId xmlns:p14="http://schemas.microsoft.com/office/powerpoint/2010/main" val="50445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27D43D-4671-45E1-BC66-F4C86E5ECA78}" type="slidenum">
              <a:rPr lang="en-IN" smtClean="0"/>
              <a:t>8</a:t>
            </a:fld>
            <a:endParaRPr lang="en-IN"/>
          </a:p>
        </p:txBody>
      </p:sp>
    </p:spTree>
    <p:extLst>
      <p:ext uri="{BB962C8B-B14F-4D97-AF65-F5344CB8AC3E}">
        <p14:creationId xmlns:p14="http://schemas.microsoft.com/office/powerpoint/2010/main" val="356679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27D43D-4671-45E1-BC66-F4C86E5ECA78}" type="slidenum">
              <a:rPr lang="en-IN" smtClean="0"/>
              <a:t>10</a:t>
            </a:fld>
            <a:endParaRPr lang="en-IN"/>
          </a:p>
        </p:txBody>
      </p:sp>
    </p:spTree>
    <p:extLst>
      <p:ext uri="{BB962C8B-B14F-4D97-AF65-F5344CB8AC3E}">
        <p14:creationId xmlns:p14="http://schemas.microsoft.com/office/powerpoint/2010/main" val="3476693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DD418FC0-D21F-4CF2-995D-3C1157BCDF5F}" type="datetimeFigureOut">
              <a:rPr lang="en-IN" smtClean="0"/>
              <a:t>17-03-2022</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E9A21F3-E16D-4238-998D-CAE929DC1ED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D418FC0-D21F-4CF2-995D-3C1157BCDF5F}" type="datetimeFigureOut">
              <a:rPr lang="en-IN" smtClean="0"/>
              <a:t>17-03-2022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E9A21F3-E16D-4238-998D-CAE929DC1ED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DD418FC0-D21F-4CF2-995D-3C1157BCDF5F}" type="datetimeFigureOut">
              <a:rPr lang="en-IN" smtClean="0"/>
              <a:t>17-03-2022</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E9A21F3-E16D-4238-998D-CAE929DC1ED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D418FC0-D21F-4CF2-995D-3C1157BCDF5F}" type="datetimeFigureOut">
              <a:rPr lang="en-IN" smtClean="0"/>
              <a:t>17-03-2022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E9A21F3-E16D-4238-998D-CAE929DC1ED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DD418FC0-D21F-4CF2-995D-3C1157BCDF5F}" type="datetimeFigureOut">
              <a:rPr lang="en-IN" smtClean="0"/>
              <a:t>17-03-2022</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9E9A21F3-E16D-4238-998D-CAE929DC1ED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D418FC0-D21F-4CF2-995D-3C1157BCDF5F}" type="datetimeFigureOut">
              <a:rPr lang="en-IN" smtClean="0"/>
              <a:t>17-03-2022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E9A21F3-E16D-4238-998D-CAE929DC1ED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D418FC0-D21F-4CF2-995D-3C1157BCDF5F}" type="datetimeFigureOut">
              <a:rPr lang="en-IN" smtClean="0"/>
              <a:t>17-03-2022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E9A21F3-E16D-4238-998D-CAE929DC1ED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D418FC0-D21F-4CF2-995D-3C1157BCDF5F}" type="datetimeFigureOut">
              <a:rPr lang="en-IN" smtClean="0"/>
              <a:t>17-03-2022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E9A21F3-E16D-4238-998D-CAE929DC1ED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DD418FC0-D21F-4CF2-995D-3C1157BCDF5F}" type="datetimeFigureOut">
              <a:rPr lang="en-IN" smtClean="0"/>
              <a:t>17-03-2022</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9E9A21F3-E16D-4238-998D-CAE929DC1ED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D418FC0-D21F-4CF2-995D-3C1157BCDF5F}" type="datetimeFigureOut">
              <a:rPr lang="en-IN" smtClean="0"/>
              <a:t>17-03-2022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E9A21F3-E16D-4238-998D-CAE929DC1ED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DD418FC0-D21F-4CF2-995D-3C1157BCDF5F}" type="datetimeFigureOut">
              <a:rPr lang="en-IN" smtClean="0"/>
              <a:t>17-03-2022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E9A21F3-E16D-4238-998D-CAE929DC1EDB}" type="slidenum">
              <a:rPr lang="en-IN" smtClean="0"/>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DD418FC0-D21F-4CF2-995D-3C1157BCDF5F}" type="datetimeFigureOut">
              <a:rPr lang="en-IN" smtClean="0"/>
              <a:t>17-03-2022</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E9A21F3-E16D-4238-998D-CAE929DC1ED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628800"/>
            <a:ext cx="7992888" cy="1647056"/>
          </a:xfrm>
        </p:spPr>
        <p:txBody>
          <a:bodyPr>
            <a:normAutofit/>
          </a:bodyPr>
          <a:lstStyle/>
          <a:p>
            <a:pPr algn="ctr"/>
            <a:r>
              <a:rPr lang="en-IN" sz="2400" dirty="0">
                <a:latin typeface="Times New Roman" pitchFamily="18" charset="0"/>
                <a:cs typeface="Times New Roman" pitchFamily="18" charset="0"/>
              </a:rPr>
              <a:t>Web-Based Database and SMS to Facilitate Healthcare Medical Emergency</a:t>
            </a:r>
            <a:r>
              <a:rPr lang="en-US" sz="1600" dirty="0"/>
              <a:t/>
            </a:r>
            <a:br>
              <a:rPr lang="en-US" sz="1600" dirty="0"/>
            </a:br>
            <a:endParaRPr lang="en-IN"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270977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itchFamily="18" charset="0"/>
                <a:cs typeface="Times New Roman" pitchFamily="18" charset="0"/>
              </a:rPr>
              <a:t>PROPOSED SYSTEM</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600" dirty="0">
                <a:latin typeface="Times New Roman" pitchFamily="18" charset="0"/>
                <a:cs typeface="Times New Roman" pitchFamily="18" charset="0"/>
              </a:rPr>
              <a:t>In this proposed method, we use the Integrated Healthcare Medical Emergency Model, which can provide stakeholders with related medical information. The registered users can logon to the system and they can search nearby medical centers which provide all hospital information with emergency units and the users/patients can simply send an sms to medical center and the medical center can give reply about the information. </a:t>
            </a:r>
            <a:endParaRPr lang="en-IN" sz="1600" dirty="0">
              <a:latin typeface="Times New Roman" pitchFamily="18" charset="0"/>
              <a:cs typeface="Times New Roman" pitchFamily="18" charset="0"/>
            </a:endParaRPr>
          </a:p>
          <a:p>
            <a:pPr algn="just">
              <a:lnSpc>
                <a:spcPct val="150000"/>
              </a:lnSpc>
            </a:pPr>
            <a:endParaRPr lang="en-IN" sz="1600" dirty="0">
              <a:latin typeface="Times New Roman" pitchFamily="18" charset="0"/>
              <a:cs typeface="Times New Roman" pitchFamily="18" charset="0"/>
            </a:endParaRPr>
          </a:p>
          <a:p>
            <a:pPr algn="just">
              <a:lnSpc>
                <a:spcPct val="150000"/>
              </a:lnSpc>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26496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itchFamily="18" charset="0"/>
                <a:cs typeface="Times New Roman" pitchFamily="18" charset="0"/>
              </a:rPr>
              <a:t>ADVANTAGES </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r>
              <a:rPr lang="en-US" sz="1600" dirty="0">
                <a:latin typeface="Times New Roman" pitchFamily="18" charset="0"/>
                <a:cs typeface="Times New Roman" pitchFamily="18" charset="0"/>
              </a:rPr>
              <a:t>Provides all treatment and emergency wards for patients.</a:t>
            </a:r>
            <a:endParaRPr lang="en-IN" sz="1600" dirty="0">
              <a:latin typeface="Times New Roman" pitchFamily="18" charset="0"/>
              <a:cs typeface="Times New Roman" pitchFamily="18" charset="0"/>
            </a:endParaRPr>
          </a:p>
          <a:p>
            <a:pPr lvl="0"/>
            <a:r>
              <a:rPr lang="en-US" sz="1600" dirty="0">
                <a:latin typeface="Times New Roman" pitchFamily="18" charset="0"/>
                <a:cs typeface="Times New Roman" pitchFamily="18" charset="0"/>
              </a:rPr>
              <a:t>Data will be in safe because the sms system here is a protected and it only operated by one agent/medical centers.</a:t>
            </a:r>
            <a:endParaRPr lang="en-IN" sz="1600" dirty="0">
              <a:latin typeface="Times New Roman" pitchFamily="18" charset="0"/>
              <a:cs typeface="Times New Roman" pitchFamily="18" charset="0"/>
            </a:endParaRPr>
          </a:p>
          <a:p>
            <a:pPr lvl="0"/>
            <a:r>
              <a:rPr lang="en-US" sz="1600" dirty="0">
                <a:latin typeface="Times New Roman" pitchFamily="18" charset="0"/>
                <a:cs typeface="Times New Roman" pitchFamily="18" charset="0"/>
              </a:rPr>
              <a:t>Gives suggestions for good health</a:t>
            </a:r>
            <a:endParaRPr lang="en-IN" sz="1600" dirty="0">
              <a:latin typeface="Times New Roman" pitchFamily="18" charset="0"/>
              <a:cs typeface="Times New Roman" pitchFamily="18" charset="0"/>
            </a:endParaRPr>
          </a:p>
          <a:p>
            <a:pPr marL="0" lvl="0" indent="0">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764607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Block Diagram</a:t>
            </a:r>
            <a:endParaRPr lang="en-IN" sz="2400" b="1" dirty="0">
              <a:latin typeface="Times New Roman" pitchFamily="18" charset="0"/>
              <a:cs typeface="Times New Roman" pitchFamily="18" charset="0"/>
            </a:endParaRPr>
          </a:p>
        </p:txBody>
      </p:sp>
      <p:sp>
        <p:nvSpPr>
          <p:cNvPr id="6" name="Content Placeholder 5"/>
          <p:cNvSpPr>
            <a:spLocks noGrp="1"/>
          </p:cNvSpPr>
          <p:nvPr>
            <p:ph idx="1"/>
          </p:nvPr>
        </p:nvSpPr>
        <p:spPr/>
        <p:txBody>
          <a:bodyPr/>
          <a:lstStyle/>
          <a:p>
            <a:endParaRPr lang="en-IN"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636912"/>
            <a:ext cx="63246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6544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Modules</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600" b="1" dirty="0" smtClean="0"/>
              <a:t>Admin </a:t>
            </a:r>
            <a:r>
              <a:rPr lang="en-US" sz="1400" b="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Admin login with valid credentials.</a:t>
            </a:r>
          </a:p>
          <a:p>
            <a:r>
              <a:rPr lang="en-US" sz="1400" dirty="0" smtClean="0">
                <a:latin typeface="Times New Roman" pitchFamily="18" charset="0"/>
                <a:cs typeface="Times New Roman" pitchFamily="18" charset="0"/>
              </a:rPr>
              <a:t>After Logging, the admin has to  accept the  new registered medical centers.</a:t>
            </a:r>
          </a:p>
          <a:p>
            <a:r>
              <a:rPr lang="en-US" sz="1400" dirty="0" smtClean="0">
                <a:latin typeface="Times New Roman" pitchFamily="18" charset="0"/>
                <a:cs typeface="Times New Roman" pitchFamily="18" charset="0"/>
              </a:rPr>
              <a:t>The Admin can view the medical center and Patient Details.</a:t>
            </a:r>
          </a:p>
          <a:p>
            <a:r>
              <a:rPr lang="en-US" sz="1600" b="1" dirty="0" smtClean="0"/>
              <a:t>Medical Center:</a:t>
            </a:r>
            <a:r>
              <a:rPr lang="en-US" sz="1600" dirty="0" smtClean="0"/>
              <a:t> </a:t>
            </a:r>
            <a:endParaRPr lang="en-IN" sz="1600" dirty="0"/>
          </a:p>
          <a:p>
            <a:r>
              <a:rPr lang="en-US" sz="1400" dirty="0">
                <a:latin typeface="Times New Roman" pitchFamily="18" charset="0"/>
                <a:cs typeface="Times New Roman" pitchFamily="18" charset="0"/>
              </a:rPr>
              <a:t>Medical  Center can register by entering all the details. And login with valid credentials.</a:t>
            </a:r>
            <a:endParaRPr lang="en-IN"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After Logging , Medical center can add about the information of all available emergency units .health care can  View the profile, and add   update and delete the features..</a:t>
            </a:r>
            <a:endParaRPr lang="en-IN" sz="1400" dirty="0">
              <a:latin typeface="Times New Roman" pitchFamily="18" charset="0"/>
              <a:cs typeface="Times New Roman" pitchFamily="18" charset="0"/>
            </a:endParaRPr>
          </a:p>
          <a:p>
            <a:pPr marL="0" indent="0">
              <a:buNone/>
            </a:pPr>
            <a:r>
              <a:rPr lang="en-US" sz="1600" dirty="0"/>
              <a:t> </a:t>
            </a:r>
            <a:endParaRPr lang="en-IN" sz="1600" dirty="0"/>
          </a:p>
          <a:p>
            <a:r>
              <a:rPr lang="en-US" sz="1600" b="1" dirty="0"/>
              <a:t>Patient  </a:t>
            </a:r>
            <a:r>
              <a:rPr lang="en-US" sz="1600" b="1" dirty="0" smtClean="0"/>
              <a:t>:</a:t>
            </a:r>
          </a:p>
          <a:p>
            <a:r>
              <a:rPr lang="en-US" sz="1400" b="1"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Initially Register, and login with valid credentials.</a:t>
            </a:r>
            <a:endParaRPr lang="en-IN"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After Logging , the patient can view the profile . Patient can search for medical center and can send sms to them for emergency unit.</a:t>
            </a:r>
            <a:endParaRPr lang="en-IN" sz="1400" dirty="0">
              <a:latin typeface="Times New Roman" pitchFamily="18" charset="0"/>
              <a:cs typeface="Times New Roman" pitchFamily="18" charset="0"/>
            </a:endParaRPr>
          </a:p>
          <a:p>
            <a:pPr lvl="0"/>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79649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itchFamily="18" charset="0"/>
                <a:cs typeface="Times New Roman" pitchFamily="18" charset="0"/>
              </a:rPr>
              <a:t>SYSTEM REQUIREMENTS</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lnSpc>
                <a:spcPct val="160000"/>
              </a:lnSpc>
              <a:buNone/>
            </a:pPr>
            <a:r>
              <a:rPr lang="en-IN" sz="2000" b="1" dirty="0" smtClean="0">
                <a:latin typeface="Times New Roman" pitchFamily="18" charset="0"/>
                <a:cs typeface="Times New Roman" pitchFamily="18" charset="0"/>
              </a:rPr>
              <a:t>Software Requirements </a:t>
            </a:r>
          </a:p>
          <a:p>
            <a:pPr algn="just">
              <a:lnSpc>
                <a:spcPct val="160000"/>
              </a:lnSpc>
            </a:pPr>
            <a:r>
              <a:rPr lang="en-IN" sz="20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Operating System 	: Windows 7+</a:t>
            </a:r>
          </a:p>
          <a:p>
            <a:pPr algn="just">
              <a:lnSpc>
                <a:spcPct val="160000"/>
              </a:lnSpc>
            </a:pPr>
            <a:r>
              <a:rPr lang="en-IN" sz="1600" dirty="0" smtClean="0">
                <a:latin typeface="Times New Roman" pitchFamily="18" charset="0"/>
                <a:cs typeface="Times New Roman" pitchFamily="18" charset="0"/>
              </a:rPr>
              <a:t>Application Server 	: Tomcat 7.0 </a:t>
            </a:r>
          </a:p>
          <a:p>
            <a:pPr algn="just">
              <a:lnSpc>
                <a:spcPct val="160000"/>
              </a:lnSpc>
            </a:pPr>
            <a:r>
              <a:rPr lang="en-IN" sz="1600" dirty="0" smtClean="0">
                <a:latin typeface="Times New Roman" pitchFamily="18" charset="0"/>
                <a:cs typeface="Times New Roman" pitchFamily="18" charset="0"/>
              </a:rPr>
              <a:t>Front End 		: HTML, JSP,CSS </a:t>
            </a:r>
          </a:p>
          <a:p>
            <a:pPr algn="just">
              <a:lnSpc>
                <a:spcPct val="160000"/>
              </a:lnSpc>
            </a:pPr>
            <a:r>
              <a:rPr lang="en-IN" sz="1600" dirty="0" smtClean="0">
                <a:latin typeface="Times New Roman" pitchFamily="18" charset="0"/>
                <a:cs typeface="Times New Roman" pitchFamily="18" charset="0"/>
              </a:rPr>
              <a:t> Scripts 		: JavaScript. </a:t>
            </a:r>
          </a:p>
          <a:p>
            <a:pPr algn="just">
              <a:lnSpc>
                <a:spcPct val="160000"/>
              </a:lnSpc>
            </a:pPr>
            <a:r>
              <a:rPr lang="en-IN" sz="1600" dirty="0" smtClean="0">
                <a:latin typeface="Times New Roman" pitchFamily="18" charset="0"/>
                <a:cs typeface="Times New Roman" pitchFamily="18" charset="0"/>
              </a:rPr>
              <a:t> Backend Language 	: Java </a:t>
            </a:r>
          </a:p>
          <a:p>
            <a:pPr algn="just">
              <a:lnSpc>
                <a:spcPct val="160000"/>
              </a:lnSpc>
            </a:pPr>
            <a:r>
              <a:rPr lang="en-IN" sz="1600" dirty="0" smtClean="0">
                <a:latin typeface="Times New Roman" pitchFamily="18" charset="0"/>
                <a:cs typeface="Times New Roman" pitchFamily="18" charset="0"/>
              </a:rPr>
              <a:t> Database 		: MySQL 6.0 </a:t>
            </a:r>
          </a:p>
          <a:p>
            <a:pPr algn="just">
              <a:lnSpc>
                <a:spcPct val="160000"/>
              </a:lnSpc>
            </a:pPr>
            <a:r>
              <a:rPr lang="en-IN" sz="1600" dirty="0" smtClean="0">
                <a:latin typeface="Times New Roman" pitchFamily="18" charset="0"/>
                <a:cs typeface="Times New Roman" pitchFamily="18" charset="0"/>
              </a:rPr>
              <a:t> IDE 			: Eclipse(2019-3) </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842259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itchFamily="18" charset="0"/>
                <a:cs typeface="Times New Roman" pitchFamily="18" charset="0"/>
              </a:rPr>
              <a:t>SYSTEM REQUIREMENTS</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IN" sz="2000" b="1" dirty="0" smtClean="0">
                <a:latin typeface="Times New Roman" pitchFamily="18" charset="0"/>
                <a:cs typeface="Times New Roman" pitchFamily="18" charset="0"/>
              </a:rPr>
              <a:t>Hardware Requirements </a:t>
            </a:r>
          </a:p>
          <a:p>
            <a:pPr algn="just">
              <a:lnSpc>
                <a:spcPct val="150000"/>
              </a:lnSpc>
            </a:pPr>
            <a:r>
              <a:rPr lang="en-IN" sz="2000" dirty="0" smtClean="0">
                <a:latin typeface="Times New Roman" pitchFamily="18" charset="0"/>
                <a:cs typeface="Times New Roman" pitchFamily="18" charset="0"/>
              </a:rPr>
              <a:t> Processor 	- Intel i3 </a:t>
            </a:r>
          </a:p>
          <a:p>
            <a:pPr algn="just">
              <a:lnSpc>
                <a:spcPct val="150000"/>
              </a:lnSpc>
            </a:pPr>
            <a:r>
              <a:rPr lang="en-IN" sz="2000" dirty="0" smtClean="0">
                <a:latin typeface="Times New Roman" pitchFamily="18" charset="0"/>
                <a:cs typeface="Times New Roman" pitchFamily="18" charset="0"/>
              </a:rPr>
              <a:t> RAM 	- 4GB </a:t>
            </a:r>
          </a:p>
          <a:p>
            <a:pPr algn="just">
              <a:lnSpc>
                <a:spcPct val="150000"/>
              </a:lnSpc>
            </a:pPr>
            <a:r>
              <a:rPr lang="en-IN" sz="2000" dirty="0" smtClean="0">
                <a:latin typeface="Times New Roman" pitchFamily="18" charset="0"/>
                <a:cs typeface="Times New Roman" pitchFamily="18" charset="0"/>
              </a:rPr>
              <a:t> Hard Disk 	- 500 GB</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842259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INDEX</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1600" dirty="0">
                <a:latin typeface="Times New Roman" panose="02020603050405020304" pitchFamily="18" charset="0"/>
                <a:cs typeface="Times New Roman" panose="02020603050405020304" pitchFamily="18" charset="0"/>
              </a:rPr>
              <a:t>Abstract</a:t>
            </a:r>
          </a:p>
          <a:p>
            <a:r>
              <a:rPr lang="en-US" sz="1600" dirty="0">
                <a:latin typeface="Times New Roman" panose="02020603050405020304" pitchFamily="18" charset="0"/>
                <a:cs typeface="Times New Roman" panose="02020603050405020304" pitchFamily="18" charset="0"/>
              </a:rPr>
              <a:t>Introduction</a:t>
            </a:r>
          </a:p>
          <a:p>
            <a:r>
              <a:rPr lang="en-US" sz="1600" dirty="0">
                <a:latin typeface="Times New Roman" panose="02020603050405020304" pitchFamily="18" charset="0"/>
                <a:cs typeface="Times New Roman" panose="02020603050405020304" pitchFamily="18" charset="0"/>
              </a:rPr>
              <a:t>Literature review</a:t>
            </a:r>
          </a:p>
          <a:p>
            <a:r>
              <a:rPr lang="en-US" sz="1600" dirty="0">
                <a:latin typeface="Times New Roman" panose="02020603050405020304" pitchFamily="18" charset="0"/>
                <a:cs typeface="Times New Roman" panose="02020603050405020304" pitchFamily="18" charset="0"/>
              </a:rPr>
              <a:t>Existing Method</a:t>
            </a:r>
          </a:p>
          <a:p>
            <a:r>
              <a:rPr lang="en-US" sz="1600" dirty="0">
                <a:latin typeface="Times New Roman" panose="02020603050405020304" pitchFamily="18" charset="0"/>
                <a:cs typeface="Times New Roman" panose="02020603050405020304" pitchFamily="18" charset="0"/>
              </a:rPr>
              <a:t>Drawbacks</a:t>
            </a:r>
          </a:p>
          <a:p>
            <a:r>
              <a:rPr lang="en-US" sz="1600" dirty="0">
                <a:latin typeface="Times New Roman" panose="02020603050405020304" pitchFamily="18" charset="0"/>
                <a:cs typeface="Times New Roman" panose="02020603050405020304" pitchFamily="18" charset="0"/>
              </a:rPr>
              <a:t>Proposed method				</a:t>
            </a:r>
          </a:p>
          <a:p>
            <a:r>
              <a:rPr lang="en-US" sz="1600" dirty="0" smtClean="0">
                <a:latin typeface="Times New Roman" panose="02020603050405020304" pitchFamily="18" charset="0"/>
                <a:cs typeface="Times New Roman" panose="02020603050405020304" pitchFamily="18" charset="0"/>
              </a:rPr>
              <a:t>Advantages</a:t>
            </a:r>
          </a:p>
          <a:p>
            <a:r>
              <a:rPr lang="en-US" sz="1600" dirty="0" smtClean="0">
                <a:latin typeface="Times New Roman" panose="02020603050405020304" pitchFamily="18" charset="0"/>
                <a:cs typeface="Times New Roman" panose="02020603050405020304" pitchFamily="18" charset="0"/>
              </a:rPr>
              <a:t>Block Diagram</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Implementation</a:t>
            </a:r>
          </a:p>
          <a:p>
            <a:r>
              <a:rPr lang="en-US" sz="1600" dirty="0">
                <a:latin typeface="Times New Roman" panose="02020603050405020304" pitchFamily="18" charset="0"/>
                <a:cs typeface="Times New Roman" panose="02020603050405020304" pitchFamily="18" charset="0"/>
              </a:rPr>
              <a:t>Hardware and Software Requirements</a:t>
            </a:r>
          </a:p>
          <a:p>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2011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Times New Roman" pitchFamily="18" charset="0"/>
                <a:cs typeface="Times New Roman" pitchFamily="18" charset="0"/>
              </a:rPr>
              <a:t>ABSTRACT </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lnSpc>
                <a:spcPct val="170000"/>
              </a:lnSpc>
            </a:pPr>
            <a:r>
              <a:rPr lang="en-IN" sz="1600" dirty="0">
                <a:latin typeface="Times New Roman" pitchFamily="18" charset="0"/>
                <a:cs typeface="Times New Roman" pitchFamily="18" charset="0"/>
              </a:rPr>
              <a:t>Healthcare and medical emergency are essential systems in human life; so that many countries work toward having it. Investigation of Malaysian case shows that it suffer from locality, missing of unified electronic medical record EMR and lack of utilizing Internet, multimedia, wireless and real time technologies. </a:t>
            </a:r>
          </a:p>
          <a:p>
            <a:pPr algn="just">
              <a:lnSpc>
                <a:spcPct val="150000"/>
              </a:lnSpc>
            </a:pPr>
            <a:r>
              <a:rPr lang="en-US" sz="1600" dirty="0">
                <a:latin typeface="Times New Roman" pitchFamily="18" charset="0"/>
                <a:cs typeface="Times New Roman" pitchFamily="18" charset="0"/>
              </a:rPr>
              <a:t>This leads to difficulty in communication, hard to manage and exchange patient data between various medical units. The fully computerizing and combining of such medical systems will lead to produce a Novel Integrated Healthcare Medical Emergency Model (IHMEM). IHMEM involves web-based database, intelligent agent and sms facility where an agent can give reply to patients about their need. All hospitals, healthcare and emergency centers can view the patient record simultaneously, exchanging, managing and collaborate on sharing resources between medical units</a:t>
            </a:r>
            <a:r>
              <a:rPr lang="en-US" sz="1600" dirty="0"/>
              <a:t>.</a:t>
            </a:r>
            <a:endParaRPr lang="en-IN" sz="1600" dirty="0"/>
          </a:p>
          <a:p>
            <a:pPr algn="just">
              <a:lnSpc>
                <a:spcPct val="150000"/>
              </a:lnSpc>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4016166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INTRODUCTION</a:t>
            </a:r>
            <a:endParaRPr lang="en-IN" sz="2400" dirty="0"/>
          </a:p>
        </p:txBody>
      </p:sp>
      <p:sp>
        <p:nvSpPr>
          <p:cNvPr id="3" name="Content Placeholder 2"/>
          <p:cNvSpPr>
            <a:spLocks noGrp="1"/>
          </p:cNvSpPr>
          <p:nvPr>
            <p:ph idx="1"/>
          </p:nvPr>
        </p:nvSpPr>
        <p:spPr/>
        <p:txBody>
          <a:bodyPr>
            <a:noAutofit/>
          </a:bodyPr>
          <a:lstStyle/>
          <a:p>
            <a:pPr algn="just">
              <a:lnSpc>
                <a:spcPct val="150000"/>
              </a:lnSpc>
            </a:pPr>
            <a:r>
              <a:rPr lang="en-US" sz="1600" dirty="0" smtClean="0">
                <a:latin typeface="Times New Roman" pitchFamily="18" charset="0"/>
                <a:cs typeface="Times New Roman" pitchFamily="18" charset="0"/>
              </a:rPr>
              <a:t>Many hospitals and emergency centers are not efficient enough because the big number of emergency cases, which is not easy to be handled. In an emergency department, most likely a nurse will determine the severity of the wound and check patient’s vital signs such as temperature, blood pressure and heart rate. Additional personal information and medical history have to be obtained. In case patient’s information is stored in another clinic or hospital they have to be obtained. Unless the patient has brought the personal file along, getting the required information will slow down the process. An emergency physician will have to examine the patient. In some cases, the patient needs great attention and sometimes the surgery room or other devices will be needed. All these will have to be arranged in timely manner, which in general is not the case.</a:t>
            </a:r>
            <a:endParaRPr lang="en-IN" sz="1600" dirty="0" smtClean="0">
              <a:latin typeface="Times New Roman" pitchFamily="18" charset="0"/>
              <a:cs typeface="Times New Roman" pitchFamily="18" charset="0"/>
            </a:endParaRPr>
          </a:p>
          <a:p>
            <a:pPr algn="just">
              <a:lnSpc>
                <a:spcPct val="150000"/>
              </a:lnSpc>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028492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6632"/>
            <a:ext cx="7772400" cy="504056"/>
          </a:xfrm>
        </p:spPr>
        <p:txBody>
          <a:bodyPr/>
          <a:lstStyle/>
          <a:p>
            <a:pPr algn="ctr"/>
            <a:r>
              <a:rPr lang="en-IN" sz="2400" b="1" dirty="0" smtClean="0">
                <a:latin typeface="Times New Roman" pitchFamily="18" charset="0"/>
                <a:cs typeface="Times New Roman" pitchFamily="18" charset="0"/>
              </a:rPr>
              <a:t>LITERATURE REVIEW</a:t>
            </a:r>
            <a:endParaRPr lang="en-IN" sz="24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402750"/>
              </p:ext>
            </p:extLst>
          </p:nvPr>
        </p:nvGraphicFramePr>
        <p:xfrm>
          <a:off x="539552" y="1102792"/>
          <a:ext cx="7524127" cy="4023360"/>
        </p:xfrm>
        <a:graphic>
          <a:graphicData uri="http://schemas.openxmlformats.org/drawingml/2006/table">
            <a:tbl>
              <a:tblPr firstRow="1" bandRow="1">
                <a:tableStyleId>{7DF18680-E054-41AD-8BC1-D1AEF772440D}</a:tableStyleId>
              </a:tblPr>
              <a:tblGrid>
                <a:gridCol w="1079351"/>
                <a:gridCol w="1656184"/>
                <a:gridCol w="1584176"/>
                <a:gridCol w="1584176"/>
                <a:gridCol w="1620240"/>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S. NO</a:t>
                      </a:r>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Application</a:t>
                      </a:r>
                      <a:r>
                        <a:rPr lang="en-US" sz="2400" baseline="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Type </a:t>
                      </a:r>
                      <a:r>
                        <a:rPr lang="en-US" sz="2400" baseline="0" dirty="0" smtClean="0">
                          <a:latin typeface="Times New Roman" pitchFamily="18" charset="0"/>
                          <a:cs typeface="Times New Roman" pitchFamily="18" charset="0"/>
                        </a:rPr>
                        <a:t>with year</a:t>
                      </a:r>
                      <a:endParaRPr lang="en-US" sz="2400" dirty="0" smtClean="0">
                        <a:latin typeface="Times New Roman" pitchFamily="18" charset="0"/>
                        <a:cs typeface="Times New Roman" pitchFamily="18" charset="0"/>
                      </a:endParaRPr>
                    </a:p>
                    <a:p>
                      <a:endParaRPr lang="en-IN" dirty="0"/>
                    </a:p>
                  </a:txBody>
                  <a:tcPr/>
                </a:tc>
                <a:tc>
                  <a:txBody>
                    <a:bodyPr/>
                    <a:lstStyle/>
                    <a:p>
                      <a:pPr algn="ctr"/>
                      <a:r>
                        <a:rPr lang="en-US" sz="2400" dirty="0" smtClean="0">
                          <a:latin typeface="Times New Roman" pitchFamily="18" charset="0"/>
                          <a:cs typeface="Times New Roman" pitchFamily="18" charset="0"/>
                        </a:rPr>
                        <a:t>Authors</a:t>
                      </a:r>
                      <a:endParaRPr lang="en-IN" sz="2400" dirty="0"/>
                    </a:p>
                  </a:txBody>
                  <a:tcPr/>
                </a:tc>
                <a:tc>
                  <a:txBody>
                    <a:bodyPr/>
                    <a:lstStyle/>
                    <a:p>
                      <a:pPr algn="ctr"/>
                      <a:r>
                        <a:rPr lang="en-US" sz="2400" dirty="0" smtClean="0">
                          <a:latin typeface="Times New Roman" pitchFamily="18" charset="0"/>
                          <a:cs typeface="Times New Roman" pitchFamily="18" charset="0"/>
                        </a:rPr>
                        <a:t>Title</a:t>
                      </a:r>
                      <a:endParaRPr lang="en-IN" sz="2400" dirty="0"/>
                    </a:p>
                  </a:txBody>
                  <a:tcPr/>
                </a:tc>
                <a:tc>
                  <a:txBody>
                    <a:bodyPr/>
                    <a:lstStyle/>
                    <a:p>
                      <a:pPr algn="ctr"/>
                      <a:r>
                        <a:rPr lang="en-US" sz="2400" dirty="0" smtClean="0">
                          <a:latin typeface="Times New Roman" pitchFamily="18" charset="0"/>
                          <a:cs typeface="Times New Roman" pitchFamily="18" charset="0"/>
                        </a:rPr>
                        <a:t>Outcomes</a:t>
                      </a:r>
                      <a:endParaRPr lang="en-IN" sz="2400" dirty="0"/>
                    </a:p>
                  </a:txBody>
                  <a:tcPr/>
                </a:tc>
              </a:tr>
              <a:tr h="1601072">
                <a:tc>
                  <a:txBody>
                    <a:bodyPr/>
                    <a:lstStyle/>
                    <a:p>
                      <a:pPr algn="ctr"/>
                      <a:r>
                        <a:rPr lang="en-IN" dirty="0" smtClean="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1800" dirty="0" smtClean="0">
                          <a:solidFill>
                            <a:schemeClr val="bg1"/>
                          </a:solidFill>
                          <a:latin typeface="Times New Roman" pitchFamily="18" charset="0"/>
                          <a:cs typeface="Times New Roman" pitchFamily="18" charset="0"/>
                        </a:rPr>
                        <a:t>Report (2006)</a:t>
                      </a:r>
                    </a:p>
                    <a:p>
                      <a:endParaRPr lang="en-IN" dirty="0"/>
                    </a:p>
                  </a:txBody>
                  <a:tcPr/>
                </a:tc>
                <a:tc>
                  <a:txBody>
                    <a:bodyPr/>
                    <a:lstStyle/>
                    <a:p>
                      <a:pPr algn="ctr">
                        <a:lnSpc>
                          <a:spcPct val="150000"/>
                        </a:lnSpc>
                      </a:pPr>
                      <a:r>
                        <a:rPr kumimoji="0" lang="en-IN" sz="1800" b="0" kern="1200" dirty="0" err="1" smtClean="0">
                          <a:solidFill>
                            <a:schemeClr val="dk1"/>
                          </a:solidFill>
                          <a:effectLst/>
                          <a:latin typeface="Times New Roman" pitchFamily="18" charset="0"/>
                          <a:ea typeface="+mn-ea"/>
                          <a:cs typeface="Times New Roman" pitchFamily="18" charset="0"/>
                        </a:rPr>
                        <a:t>Shihab</a:t>
                      </a:r>
                      <a:r>
                        <a:rPr kumimoji="0" lang="en-IN" sz="1800" b="0" kern="1200" dirty="0" smtClean="0">
                          <a:solidFill>
                            <a:schemeClr val="dk1"/>
                          </a:solidFill>
                          <a:effectLst/>
                          <a:latin typeface="Times New Roman" pitchFamily="18" charset="0"/>
                          <a:ea typeface="+mn-ea"/>
                          <a:cs typeface="Times New Roman" pitchFamily="18" charset="0"/>
                        </a:rPr>
                        <a:t> A. </a:t>
                      </a:r>
                      <a:r>
                        <a:rPr kumimoji="0" lang="en-IN" sz="1800" b="0" kern="1200" dirty="0" err="1" smtClean="0">
                          <a:solidFill>
                            <a:schemeClr val="dk1"/>
                          </a:solidFill>
                          <a:effectLst/>
                          <a:latin typeface="Times New Roman" pitchFamily="18" charset="0"/>
                          <a:ea typeface="+mn-ea"/>
                          <a:cs typeface="Times New Roman" pitchFamily="18" charset="0"/>
                        </a:rPr>
                        <a:t>Hameed</a:t>
                      </a:r>
                      <a:r>
                        <a:rPr kumimoji="0" lang="en-IN" sz="1800" b="0" kern="1200" dirty="0" smtClean="0">
                          <a:solidFill>
                            <a:schemeClr val="dk1"/>
                          </a:solidFill>
                          <a:effectLst/>
                          <a:latin typeface="Times New Roman" pitchFamily="18" charset="0"/>
                          <a:ea typeface="+mn-ea"/>
                          <a:cs typeface="Times New Roman" pitchFamily="18" charset="0"/>
                        </a:rPr>
                        <a:t>, </a:t>
                      </a:r>
                      <a:r>
                        <a:rPr kumimoji="0" lang="en-IN" sz="1800" b="0" kern="1200" dirty="0" err="1" smtClean="0">
                          <a:solidFill>
                            <a:schemeClr val="dk1"/>
                          </a:solidFill>
                          <a:effectLst/>
                          <a:latin typeface="Times New Roman" pitchFamily="18" charset="0"/>
                          <a:ea typeface="+mn-ea"/>
                          <a:cs typeface="Times New Roman" pitchFamily="18" charset="0"/>
                        </a:rPr>
                        <a:t>Shahina</a:t>
                      </a:r>
                      <a:r>
                        <a:rPr kumimoji="0" lang="en-IN" sz="1800" b="0" kern="1200" dirty="0" smtClean="0">
                          <a:solidFill>
                            <a:schemeClr val="dk1"/>
                          </a:solidFill>
                          <a:effectLst/>
                          <a:latin typeface="Times New Roman" pitchFamily="18" charset="0"/>
                          <a:ea typeface="+mn-ea"/>
                          <a:cs typeface="Times New Roman" pitchFamily="18" charset="0"/>
                        </a:rPr>
                        <a:t> </a:t>
                      </a:r>
                      <a:r>
                        <a:rPr kumimoji="0" lang="en-IN" sz="1800" b="0" kern="1200" dirty="0" err="1" smtClean="0">
                          <a:solidFill>
                            <a:schemeClr val="dk1"/>
                          </a:solidFill>
                          <a:effectLst/>
                          <a:latin typeface="Times New Roman" pitchFamily="18" charset="0"/>
                          <a:ea typeface="+mn-ea"/>
                          <a:cs typeface="Times New Roman" pitchFamily="18" charset="0"/>
                        </a:rPr>
                        <a:t>Shabnam</a:t>
                      </a:r>
                      <a:endParaRPr lang="en-IN" b="0" dirty="0">
                        <a:latin typeface="Times New Roman" pitchFamily="18" charset="0"/>
                        <a:cs typeface="Times New Roman" pitchFamily="18" charset="0"/>
                      </a:endParaRPr>
                    </a:p>
                  </a:txBody>
                  <a:tcPr/>
                </a:tc>
                <a:tc>
                  <a:txBody>
                    <a:bodyPr/>
                    <a:lstStyle/>
                    <a:p>
                      <a:pPr algn="ctr">
                        <a:lnSpc>
                          <a:spcPct val="150000"/>
                        </a:lnSpc>
                      </a:pPr>
                      <a:r>
                        <a:rPr kumimoji="0" lang="en-IN" sz="1800" b="0" kern="1200" dirty="0" smtClean="0">
                          <a:solidFill>
                            <a:schemeClr val="dk1"/>
                          </a:solidFill>
                          <a:effectLst/>
                          <a:latin typeface="Times New Roman" pitchFamily="18" charset="0"/>
                          <a:ea typeface="+mn-ea"/>
                          <a:cs typeface="Times New Roman" pitchFamily="18" charset="0"/>
                        </a:rPr>
                        <a:t>Integrated Medical and Emergency System</a:t>
                      </a:r>
                      <a:endParaRPr lang="en-IN" b="0" dirty="0">
                        <a:latin typeface="Times New Roman" pitchFamily="18" charset="0"/>
                        <a:cs typeface="Times New Roman" pitchFamily="18" charset="0"/>
                      </a:endParaRPr>
                    </a:p>
                  </a:txBody>
                  <a:tcPr/>
                </a:tc>
                <a:tc>
                  <a:txBody>
                    <a:bodyPr/>
                    <a:lstStyle/>
                    <a:p>
                      <a:pPr algn="ctr">
                        <a:lnSpc>
                          <a:spcPct val="150000"/>
                        </a:lnSpc>
                      </a:pPr>
                      <a:r>
                        <a:rPr kumimoji="0" lang="en-IN" sz="1800" kern="1200" dirty="0" smtClean="0">
                          <a:solidFill>
                            <a:schemeClr val="dk1"/>
                          </a:solidFill>
                          <a:effectLst/>
                          <a:latin typeface="Times New Roman" pitchFamily="18" charset="0"/>
                          <a:ea typeface="+mn-ea"/>
                          <a:cs typeface="Times New Roman" pitchFamily="18" charset="0"/>
                        </a:rPr>
                        <a:t>Unified electronic medical record EMR used in all medical </a:t>
                      </a:r>
                      <a:r>
                        <a:rPr kumimoji="0" lang="en-IN" sz="1800" kern="1200" dirty="0" err="1" smtClean="0">
                          <a:solidFill>
                            <a:schemeClr val="dk1"/>
                          </a:solidFill>
                          <a:effectLst/>
                          <a:latin typeface="Times New Roman" pitchFamily="18" charset="0"/>
                          <a:ea typeface="+mn-ea"/>
                          <a:cs typeface="Times New Roman" pitchFamily="18" charset="0"/>
                        </a:rPr>
                        <a:t>centers</a:t>
                      </a:r>
                      <a:r>
                        <a:rPr kumimoji="0" lang="en-IN" sz="1800" kern="1200" dirty="0" smtClean="0">
                          <a:solidFill>
                            <a:schemeClr val="dk1"/>
                          </a:solidFill>
                          <a:effectLst/>
                          <a:latin typeface="Times New Roman" pitchFamily="18" charset="0"/>
                          <a:ea typeface="+mn-ea"/>
                          <a:cs typeface="Times New Roman" pitchFamily="18" charset="0"/>
                        </a:rPr>
                        <a:t>. </a:t>
                      </a:r>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375262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6632"/>
            <a:ext cx="7772400" cy="720080"/>
          </a:xfrm>
        </p:spPr>
        <p:txBody>
          <a:bodyPr/>
          <a:lstStyle/>
          <a:p>
            <a:pPr algn="ctr"/>
            <a:r>
              <a:rPr lang="en-IN" sz="2400" b="1" dirty="0">
                <a:latin typeface="Times New Roman" pitchFamily="18" charset="0"/>
                <a:cs typeface="Times New Roman" pitchFamily="18" charset="0"/>
              </a:rPr>
              <a:t>LITERATURE REVIEW</a:t>
            </a: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594695"/>
              </p:ext>
            </p:extLst>
          </p:nvPr>
        </p:nvGraphicFramePr>
        <p:xfrm>
          <a:off x="755576" y="1556792"/>
          <a:ext cx="6624735" cy="5257800"/>
        </p:xfrm>
        <a:graphic>
          <a:graphicData uri="http://schemas.openxmlformats.org/drawingml/2006/table">
            <a:tbl>
              <a:tblPr firstRow="1" bandRow="1">
                <a:tableStyleId>{7DF18680-E054-41AD-8BC1-D1AEF772440D}</a:tableStyleId>
              </a:tblPr>
              <a:tblGrid>
                <a:gridCol w="1064058"/>
                <a:gridCol w="1419586"/>
                <a:gridCol w="1360437"/>
                <a:gridCol w="1419586"/>
                <a:gridCol w="1361068"/>
              </a:tblGrid>
              <a:tr h="526936">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400" dirty="0" smtClean="0">
                          <a:latin typeface="Times New Roman" pitchFamily="18" charset="0"/>
                          <a:cs typeface="Times New Roman" pitchFamily="18" charset="0"/>
                        </a:rPr>
                        <a:t>S. NO</a:t>
                      </a:r>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Application</a:t>
                      </a:r>
                      <a:r>
                        <a:rPr lang="en-US" sz="2400" baseline="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Type </a:t>
                      </a:r>
                      <a:r>
                        <a:rPr lang="en-US" sz="2400" baseline="0" dirty="0" smtClean="0">
                          <a:latin typeface="Times New Roman" pitchFamily="18" charset="0"/>
                          <a:cs typeface="Times New Roman" pitchFamily="18" charset="0"/>
                        </a:rPr>
                        <a:t>with year</a:t>
                      </a:r>
                      <a:endParaRPr lang="en-US" sz="2400" dirty="0" smtClean="0">
                        <a:latin typeface="Times New Roman" pitchFamily="18" charset="0"/>
                        <a:cs typeface="Times New Roman" pitchFamily="18" charset="0"/>
                      </a:endParaRPr>
                    </a:p>
                    <a:p>
                      <a:endParaRPr lang="en-IN" dirty="0"/>
                    </a:p>
                  </a:txBody>
                  <a:tcPr/>
                </a:tc>
                <a:tc>
                  <a:txBody>
                    <a:bodyPr/>
                    <a:lstStyle/>
                    <a:p>
                      <a:pPr algn="ctr"/>
                      <a:r>
                        <a:rPr lang="en-US" sz="2400" dirty="0" smtClean="0">
                          <a:latin typeface="Times New Roman" pitchFamily="18" charset="0"/>
                          <a:cs typeface="Times New Roman" pitchFamily="18" charset="0"/>
                        </a:rPr>
                        <a:t>Authors</a:t>
                      </a:r>
                      <a:endParaRPr lang="en-IN" sz="2400" dirty="0"/>
                    </a:p>
                  </a:txBody>
                  <a:tcPr/>
                </a:tc>
                <a:tc>
                  <a:txBody>
                    <a:bodyPr/>
                    <a:lstStyle/>
                    <a:p>
                      <a:pPr algn="ctr"/>
                      <a:r>
                        <a:rPr lang="en-US" sz="2400" dirty="0" smtClean="0">
                          <a:latin typeface="Times New Roman" pitchFamily="18" charset="0"/>
                          <a:cs typeface="Times New Roman" pitchFamily="18" charset="0"/>
                        </a:rPr>
                        <a:t>Title</a:t>
                      </a:r>
                      <a:endParaRPr lang="en-IN"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Outcomes</a:t>
                      </a:r>
                      <a:endParaRPr lang="en-IN" sz="2400" dirty="0" smtClean="0">
                        <a:latin typeface="Times New Roman" pitchFamily="18" charset="0"/>
                        <a:cs typeface="Times New Roman" pitchFamily="18" charset="0"/>
                      </a:endParaRPr>
                    </a:p>
                    <a:p>
                      <a:endParaRPr lang="en-IN" dirty="0"/>
                    </a:p>
                  </a:txBody>
                  <a:tcPr/>
                </a:tc>
              </a:tr>
              <a:tr h="370840">
                <a:tc>
                  <a:txBody>
                    <a:bodyPr/>
                    <a:lstStyle/>
                    <a:p>
                      <a:pPr algn="ctr">
                        <a:lnSpc>
                          <a:spcPct val="150000"/>
                        </a:lnSpc>
                      </a:pPr>
                      <a:r>
                        <a:rPr lang="en-IN" dirty="0" smtClean="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1800" dirty="0" smtClean="0">
                          <a:solidFill>
                            <a:schemeClr val="bg1"/>
                          </a:solidFill>
                          <a:latin typeface="Times New Roman" pitchFamily="18" charset="0"/>
                          <a:cs typeface="Times New Roman" pitchFamily="18" charset="0"/>
                        </a:rPr>
                        <a:t>Report (2006)</a:t>
                      </a:r>
                    </a:p>
                    <a:p>
                      <a:endParaRPr lang="en-IN"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0" lang="en-IN" sz="1800" b="0" kern="1200" dirty="0" err="1" smtClean="0">
                          <a:solidFill>
                            <a:schemeClr val="dk1"/>
                          </a:solidFill>
                          <a:effectLst/>
                          <a:latin typeface="Times New Roman" pitchFamily="18" charset="0"/>
                          <a:ea typeface="+mn-ea"/>
                          <a:cs typeface="Times New Roman" pitchFamily="18" charset="0"/>
                        </a:rPr>
                        <a:t>Shihab</a:t>
                      </a:r>
                      <a:r>
                        <a:rPr kumimoji="0" lang="en-IN" sz="1800" b="0" kern="1200" dirty="0" smtClean="0">
                          <a:solidFill>
                            <a:schemeClr val="dk1"/>
                          </a:solidFill>
                          <a:effectLst/>
                          <a:latin typeface="Times New Roman" pitchFamily="18" charset="0"/>
                          <a:ea typeface="+mn-ea"/>
                          <a:cs typeface="Times New Roman" pitchFamily="18" charset="0"/>
                        </a:rPr>
                        <a:t> A. </a:t>
                      </a:r>
                      <a:r>
                        <a:rPr kumimoji="0" lang="en-IN" sz="1800" b="0" kern="1200" dirty="0" err="1" smtClean="0">
                          <a:solidFill>
                            <a:schemeClr val="dk1"/>
                          </a:solidFill>
                          <a:effectLst/>
                          <a:latin typeface="Times New Roman" pitchFamily="18" charset="0"/>
                          <a:ea typeface="+mn-ea"/>
                          <a:cs typeface="Times New Roman" pitchFamily="18" charset="0"/>
                        </a:rPr>
                        <a:t>Hameed</a:t>
                      </a:r>
                      <a:r>
                        <a:rPr kumimoji="0" lang="en-IN" sz="1800" b="0" kern="1200" dirty="0" smtClean="0">
                          <a:solidFill>
                            <a:schemeClr val="dk1"/>
                          </a:solidFill>
                          <a:effectLst/>
                          <a:latin typeface="Times New Roman" pitchFamily="18" charset="0"/>
                          <a:ea typeface="+mn-ea"/>
                          <a:cs typeface="Times New Roman" pitchFamily="18" charset="0"/>
                        </a:rPr>
                        <a:t>, </a:t>
                      </a:r>
                      <a:r>
                        <a:rPr kumimoji="0" lang="en-IN" sz="1800" b="0" kern="1200" dirty="0" err="1" smtClean="0">
                          <a:solidFill>
                            <a:schemeClr val="dk1"/>
                          </a:solidFill>
                          <a:effectLst/>
                          <a:latin typeface="Times New Roman" pitchFamily="18" charset="0"/>
                          <a:ea typeface="+mn-ea"/>
                          <a:cs typeface="Times New Roman" pitchFamily="18" charset="0"/>
                        </a:rPr>
                        <a:t>Shahina</a:t>
                      </a:r>
                      <a:r>
                        <a:rPr kumimoji="0" lang="en-IN" sz="1800" b="0" kern="1200" dirty="0" smtClean="0">
                          <a:solidFill>
                            <a:schemeClr val="dk1"/>
                          </a:solidFill>
                          <a:effectLst/>
                          <a:latin typeface="Times New Roman" pitchFamily="18" charset="0"/>
                          <a:ea typeface="+mn-ea"/>
                          <a:cs typeface="Times New Roman" pitchFamily="18" charset="0"/>
                        </a:rPr>
                        <a:t> </a:t>
                      </a:r>
                      <a:r>
                        <a:rPr kumimoji="0" lang="en-IN" sz="1800" b="0" kern="1200" dirty="0" err="1" smtClean="0">
                          <a:solidFill>
                            <a:schemeClr val="dk1"/>
                          </a:solidFill>
                          <a:effectLst/>
                          <a:latin typeface="Times New Roman" pitchFamily="18" charset="0"/>
                          <a:ea typeface="+mn-ea"/>
                          <a:cs typeface="Times New Roman" pitchFamily="18" charset="0"/>
                        </a:rPr>
                        <a:t>Shabnam</a:t>
                      </a:r>
                      <a:endParaRPr lang="en-IN" sz="1800" b="0" dirty="0" smtClean="0">
                        <a:latin typeface="Times New Roman" pitchFamily="18" charset="0"/>
                        <a:cs typeface="Times New Roman" pitchFamily="18" charset="0"/>
                      </a:endParaRPr>
                    </a:p>
                    <a:p>
                      <a:endParaRPr lang="en-IN" dirty="0"/>
                    </a:p>
                  </a:txBody>
                  <a:tcPr/>
                </a:tc>
                <a:tc>
                  <a:txBody>
                    <a:bodyPr/>
                    <a:lstStyle/>
                    <a:p>
                      <a:pPr algn="ctr">
                        <a:lnSpc>
                          <a:spcPct val="150000"/>
                        </a:lnSpc>
                      </a:pPr>
                      <a:r>
                        <a:rPr kumimoji="0" lang="en-IN" sz="1800" b="0" kern="1200" dirty="0" smtClean="0">
                          <a:solidFill>
                            <a:schemeClr val="dk1"/>
                          </a:solidFill>
                          <a:effectLst/>
                          <a:latin typeface="Times New Roman" pitchFamily="18" charset="0"/>
                          <a:ea typeface="+mn-ea"/>
                          <a:cs typeface="Times New Roman" pitchFamily="18" charset="0"/>
                        </a:rPr>
                        <a:t>An Intelligent Agent-Based Medication and Emergency System</a:t>
                      </a:r>
                      <a:endParaRPr lang="en-IN" b="0" dirty="0">
                        <a:latin typeface="Times New Roman" pitchFamily="18" charset="0"/>
                        <a:cs typeface="Times New Roman" pitchFamily="18" charset="0"/>
                      </a:endParaRPr>
                    </a:p>
                  </a:txBody>
                  <a:tcPr/>
                </a:tc>
                <a:tc>
                  <a:txBody>
                    <a:bodyPr/>
                    <a:lstStyle/>
                    <a:p>
                      <a:pPr algn="ctr">
                        <a:lnSpc>
                          <a:spcPct val="150000"/>
                        </a:lnSpc>
                      </a:pPr>
                      <a:r>
                        <a:rPr kumimoji="0" lang="en-IN" sz="1800" kern="1200" dirty="0" smtClean="0">
                          <a:solidFill>
                            <a:schemeClr val="dk1"/>
                          </a:solidFill>
                          <a:effectLst/>
                          <a:latin typeface="Times New Roman" pitchFamily="18" charset="0"/>
                          <a:ea typeface="+mn-ea"/>
                          <a:cs typeface="Times New Roman" pitchFamily="18" charset="0"/>
                        </a:rPr>
                        <a:t>This project is to develop an intelligent agent-based medication and emergency system</a:t>
                      </a:r>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41871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8640"/>
            <a:ext cx="7772400" cy="648072"/>
          </a:xfrm>
        </p:spPr>
        <p:txBody>
          <a:bodyPr/>
          <a:lstStyle/>
          <a:p>
            <a:pPr algn="ctr"/>
            <a:r>
              <a:rPr lang="en-IN" sz="2400" b="1" dirty="0">
                <a:latin typeface="Times New Roman" pitchFamily="18" charset="0"/>
                <a:cs typeface="Times New Roman" pitchFamily="18" charset="0"/>
              </a:rPr>
              <a:t>LITERATURE REVIEW</a:t>
            </a: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87698"/>
              </p:ext>
            </p:extLst>
          </p:nvPr>
        </p:nvGraphicFramePr>
        <p:xfrm>
          <a:off x="683568" y="1700808"/>
          <a:ext cx="7415606" cy="4846320"/>
        </p:xfrm>
        <a:graphic>
          <a:graphicData uri="http://schemas.openxmlformats.org/drawingml/2006/table">
            <a:tbl>
              <a:tblPr firstRow="1" bandRow="1">
                <a:tableStyleId>{7DF18680-E054-41AD-8BC1-D1AEF772440D}</a:tableStyleId>
              </a:tblPr>
              <a:tblGrid>
                <a:gridCol w="1112285"/>
                <a:gridCol w="1575830"/>
                <a:gridCol w="1550014"/>
                <a:gridCol w="1601647"/>
                <a:gridCol w="1575830"/>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S. NO</a:t>
                      </a:r>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Application</a:t>
                      </a:r>
                      <a:r>
                        <a:rPr lang="en-US" sz="2400" baseline="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Type </a:t>
                      </a:r>
                      <a:r>
                        <a:rPr lang="en-US" sz="2400" baseline="0" dirty="0" smtClean="0">
                          <a:latin typeface="Times New Roman" pitchFamily="18" charset="0"/>
                          <a:cs typeface="Times New Roman" pitchFamily="18" charset="0"/>
                        </a:rPr>
                        <a:t>with year</a:t>
                      </a:r>
                      <a:endParaRPr lang="en-US" sz="2400" dirty="0" smtClean="0">
                        <a:latin typeface="Times New Roman" pitchFamily="18" charset="0"/>
                        <a:cs typeface="Times New Roman" pitchFamily="18" charset="0"/>
                      </a:endParaRPr>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Authors</a:t>
                      </a:r>
                      <a:endParaRPr lang="en-IN" sz="2400" dirty="0" smtClean="0">
                        <a:latin typeface="Times New Roman" pitchFamily="18" charset="0"/>
                        <a:cs typeface="Times New Roman" pitchFamily="18" charset="0"/>
                      </a:endParaRPr>
                    </a:p>
                    <a:p>
                      <a:endParaRPr lang="en-IN" dirty="0"/>
                    </a:p>
                  </a:txBody>
                  <a:tcPr/>
                </a:tc>
                <a:tc>
                  <a:txBody>
                    <a:bodyPr/>
                    <a:lstStyle/>
                    <a:p>
                      <a:pPr algn="ctr"/>
                      <a:r>
                        <a:rPr lang="en-US" sz="2400" dirty="0" smtClean="0">
                          <a:latin typeface="Times New Roman" pitchFamily="18" charset="0"/>
                          <a:cs typeface="Times New Roman" pitchFamily="18" charset="0"/>
                        </a:rPr>
                        <a:t>Title</a:t>
                      </a:r>
                      <a:endParaRPr lang="en-IN" sz="2400" dirty="0"/>
                    </a:p>
                  </a:txBody>
                  <a:tcPr/>
                </a:tc>
                <a:tc>
                  <a:txBody>
                    <a:bodyPr/>
                    <a:lstStyle/>
                    <a:p>
                      <a:pPr algn="ctr"/>
                      <a:r>
                        <a:rPr lang="en-US" sz="2400" dirty="0" smtClean="0">
                          <a:latin typeface="Times New Roman" pitchFamily="18" charset="0"/>
                          <a:cs typeface="Times New Roman" pitchFamily="18" charset="0"/>
                        </a:rPr>
                        <a:t>Outcomes</a:t>
                      </a:r>
                      <a:endParaRPr lang="en-IN" sz="2400" dirty="0"/>
                    </a:p>
                  </a:txBody>
                  <a:tcPr/>
                </a:tc>
              </a:tr>
              <a:tr h="370840">
                <a:tc>
                  <a:txBody>
                    <a:bodyPr/>
                    <a:lstStyle/>
                    <a:p>
                      <a:pPr algn="ctr">
                        <a:lnSpc>
                          <a:spcPct val="150000"/>
                        </a:lnSpc>
                      </a:pPr>
                      <a:r>
                        <a:rPr lang="en-IN" dirty="0" smtClean="0">
                          <a:latin typeface="Times New Roman" pitchFamily="18" charset="0"/>
                          <a:cs typeface="Times New Roman" pitchFamily="18" charset="0"/>
                        </a:rPr>
                        <a:t>3</a:t>
                      </a:r>
                      <a:endParaRPr lang="en-IN"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1800" dirty="0" smtClean="0">
                          <a:solidFill>
                            <a:schemeClr val="bg1"/>
                          </a:solidFill>
                          <a:latin typeface="Times New Roman" pitchFamily="18" charset="0"/>
                          <a:cs typeface="Times New Roman" pitchFamily="18" charset="0"/>
                        </a:rPr>
                        <a:t>Report (2006)</a:t>
                      </a:r>
                    </a:p>
                    <a:p>
                      <a:endParaRPr lang="en-IN" dirty="0"/>
                    </a:p>
                  </a:txBody>
                  <a:tcPr/>
                </a:tc>
                <a:tc>
                  <a:txBody>
                    <a:bodyPr/>
                    <a:lstStyle/>
                    <a:p>
                      <a:pPr algn="ctr">
                        <a:lnSpc>
                          <a:spcPct val="150000"/>
                        </a:lnSpc>
                      </a:pPr>
                      <a:r>
                        <a:rPr kumimoji="0" lang="en-IN" sz="1800" b="0" kern="1200" dirty="0" err="1" smtClean="0">
                          <a:solidFill>
                            <a:schemeClr val="dk1"/>
                          </a:solidFill>
                          <a:effectLst/>
                          <a:latin typeface="Times New Roman" pitchFamily="18" charset="0"/>
                          <a:ea typeface="+mn-ea"/>
                          <a:cs typeface="Times New Roman" pitchFamily="18" charset="0"/>
                        </a:rPr>
                        <a:t>Shihab</a:t>
                      </a:r>
                      <a:r>
                        <a:rPr kumimoji="0" lang="en-IN" sz="1800" b="0" kern="1200" dirty="0" smtClean="0">
                          <a:solidFill>
                            <a:schemeClr val="dk1"/>
                          </a:solidFill>
                          <a:effectLst/>
                          <a:latin typeface="Times New Roman" pitchFamily="18" charset="0"/>
                          <a:ea typeface="+mn-ea"/>
                          <a:cs typeface="Times New Roman" pitchFamily="18" charset="0"/>
                        </a:rPr>
                        <a:t> A. </a:t>
                      </a:r>
                      <a:r>
                        <a:rPr kumimoji="0" lang="en-IN" sz="1800" b="0" kern="1200" dirty="0" err="1" smtClean="0">
                          <a:solidFill>
                            <a:schemeClr val="dk1"/>
                          </a:solidFill>
                          <a:effectLst/>
                          <a:latin typeface="Times New Roman" pitchFamily="18" charset="0"/>
                          <a:ea typeface="+mn-ea"/>
                          <a:cs typeface="Times New Roman" pitchFamily="18" charset="0"/>
                        </a:rPr>
                        <a:t>Hameed</a:t>
                      </a:r>
                      <a:r>
                        <a:rPr kumimoji="0" lang="en-IN" sz="1800" b="0" kern="1200" dirty="0" smtClean="0">
                          <a:solidFill>
                            <a:schemeClr val="dk1"/>
                          </a:solidFill>
                          <a:effectLst/>
                          <a:latin typeface="Times New Roman" pitchFamily="18" charset="0"/>
                          <a:ea typeface="+mn-ea"/>
                          <a:cs typeface="Times New Roman" pitchFamily="18" charset="0"/>
                        </a:rPr>
                        <a:t>, B.A. </a:t>
                      </a:r>
                      <a:r>
                        <a:rPr kumimoji="0" lang="en-IN" sz="1800" b="0" kern="1200" dirty="0" err="1" smtClean="0">
                          <a:solidFill>
                            <a:schemeClr val="dk1"/>
                          </a:solidFill>
                          <a:effectLst/>
                          <a:latin typeface="Times New Roman" pitchFamily="18" charset="0"/>
                          <a:ea typeface="+mn-ea"/>
                          <a:cs typeface="Times New Roman" pitchFamily="18" charset="0"/>
                        </a:rPr>
                        <a:t>Aliyu</a:t>
                      </a:r>
                      <a:endParaRPr lang="en-IN" b="0" dirty="0">
                        <a:latin typeface="Times New Roman" pitchFamily="18" charset="0"/>
                        <a:cs typeface="Times New Roman" pitchFamily="18" charset="0"/>
                      </a:endParaRPr>
                    </a:p>
                  </a:txBody>
                  <a:tcPr/>
                </a:tc>
                <a:tc>
                  <a:txBody>
                    <a:bodyPr/>
                    <a:lstStyle/>
                    <a:p>
                      <a:pPr algn="ctr">
                        <a:lnSpc>
                          <a:spcPct val="150000"/>
                        </a:lnSpc>
                      </a:pPr>
                      <a:r>
                        <a:rPr kumimoji="0" lang="en-IN" sz="1800" b="0" kern="1200" dirty="0" smtClean="0">
                          <a:solidFill>
                            <a:schemeClr val="dk1"/>
                          </a:solidFill>
                          <a:effectLst/>
                          <a:latin typeface="Times New Roman" pitchFamily="18" charset="0"/>
                          <a:ea typeface="+mn-ea"/>
                          <a:cs typeface="Times New Roman" pitchFamily="18" charset="0"/>
                        </a:rPr>
                        <a:t>WIMAX Wireless Technology to enhance an Integrated Emergency and Guidance System</a:t>
                      </a:r>
                      <a:endParaRPr lang="en-IN" b="0" dirty="0">
                        <a:latin typeface="Times New Roman" pitchFamily="18" charset="0"/>
                        <a:cs typeface="Times New Roman" pitchFamily="18" charset="0"/>
                      </a:endParaRPr>
                    </a:p>
                  </a:txBody>
                  <a:tcPr/>
                </a:tc>
                <a:tc>
                  <a:txBody>
                    <a:bodyPr/>
                    <a:lstStyle/>
                    <a:p>
                      <a:pPr algn="ctr">
                        <a:lnSpc>
                          <a:spcPct val="150000"/>
                        </a:lnSpc>
                      </a:pPr>
                      <a:r>
                        <a:rPr kumimoji="0" lang="en-IN" sz="1800" kern="1200" dirty="0" smtClean="0">
                          <a:solidFill>
                            <a:schemeClr val="dk1"/>
                          </a:solidFill>
                          <a:effectLst/>
                          <a:latin typeface="Times New Roman" pitchFamily="18" charset="0"/>
                          <a:ea typeface="+mn-ea"/>
                          <a:cs typeface="Times New Roman" pitchFamily="18" charset="0"/>
                        </a:rPr>
                        <a:t>An integrated emergency and guidance system based on </a:t>
                      </a:r>
                      <a:r>
                        <a:rPr kumimoji="0" lang="en-IN" sz="1800" kern="1200" dirty="0" err="1" smtClean="0">
                          <a:solidFill>
                            <a:schemeClr val="dk1"/>
                          </a:solidFill>
                          <a:effectLst/>
                          <a:latin typeface="Times New Roman" pitchFamily="18" charset="0"/>
                          <a:ea typeface="+mn-ea"/>
                          <a:cs typeface="Times New Roman" pitchFamily="18" charset="0"/>
                        </a:rPr>
                        <a:t>WiMAX</a:t>
                      </a:r>
                      <a:r>
                        <a:rPr kumimoji="0" lang="en-IN" sz="1800" kern="1200" dirty="0" smtClean="0">
                          <a:solidFill>
                            <a:schemeClr val="dk1"/>
                          </a:solidFill>
                          <a:effectLst/>
                          <a:latin typeface="Times New Roman" pitchFamily="18" charset="0"/>
                          <a:ea typeface="+mn-ea"/>
                          <a:cs typeface="Times New Roman" pitchFamily="18" charset="0"/>
                        </a:rPr>
                        <a:t> was proposes to overcome such problems.</a:t>
                      </a:r>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4095480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600" b="1" dirty="0" smtClean="0">
                <a:latin typeface="Times New Roman" pitchFamily="18" charset="0"/>
                <a:cs typeface="Times New Roman" pitchFamily="18" charset="0"/>
              </a:rPr>
              <a:t>EXISTING SYSTEM</a:t>
            </a:r>
            <a:endParaRPr lang="en-IN" sz="1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600" dirty="0">
                <a:latin typeface="Times New Roman" pitchFamily="18" charset="0"/>
                <a:cs typeface="Times New Roman" pitchFamily="18" charset="0"/>
              </a:rPr>
              <a:t>Compared to existing medical related telemedicine application, Telemedicine can be defined as the use of audio, video, and other telecommunications and electronic information processing technologies to provide health services or assist health care personnel at distant sites. However, telemedicine may not suit every person or situation. Protecting medical data in such applications like, Hackers and other criminals may be able to access a patient’s medical data, especially if the patient accesses telemedicine on a public network or via an unencrypted channel.</a:t>
            </a:r>
            <a:endParaRPr lang="en-IN" sz="1600" dirty="0">
              <a:latin typeface="Times New Roman" pitchFamily="18" charset="0"/>
              <a:cs typeface="Times New Roman" pitchFamily="18" charset="0"/>
            </a:endParaRPr>
          </a:p>
          <a:p>
            <a:pPr algn="just">
              <a:lnSpc>
                <a:spcPct val="150000"/>
              </a:lnSpc>
            </a:pPr>
            <a:endParaRPr lang="en-IN" sz="1600" dirty="0">
              <a:latin typeface="Times New Roman" pitchFamily="18" charset="0"/>
              <a:cs typeface="Times New Roman" pitchFamily="18" charset="0"/>
            </a:endParaRPr>
          </a:p>
          <a:p>
            <a:pPr algn="just">
              <a:lnSpc>
                <a:spcPct val="150000"/>
              </a:lnSpc>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264963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latin typeface="Times New Roman" pitchFamily="18" charset="0"/>
                <a:cs typeface="Times New Roman" pitchFamily="18" charset="0"/>
              </a:rPr>
              <a:t>DISADVANTAGES</a:t>
            </a:r>
            <a:r>
              <a:rPr lang="en-IN" dirty="0" smtClean="0"/>
              <a:t> </a:t>
            </a:r>
            <a:endParaRPr lang="en-IN" dirty="0"/>
          </a:p>
        </p:txBody>
      </p:sp>
      <p:sp>
        <p:nvSpPr>
          <p:cNvPr id="3" name="Content Placeholder 2"/>
          <p:cNvSpPr>
            <a:spLocks noGrp="1"/>
          </p:cNvSpPr>
          <p:nvPr>
            <p:ph idx="1"/>
          </p:nvPr>
        </p:nvSpPr>
        <p:spPr/>
        <p:txBody>
          <a:bodyPr>
            <a:normAutofit/>
          </a:bodyPr>
          <a:lstStyle/>
          <a:p>
            <a:pPr lvl="0"/>
            <a:r>
              <a:rPr lang="en-US" sz="1600" dirty="0">
                <a:latin typeface="Times New Roman" pitchFamily="18" charset="0"/>
                <a:cs typeface="Times New Roman" pitchFamily="18" charset="0"/>
              </a:rPr>
              <a:t>Accessing telemedicine may delay treatment.</a:t>
            </a:r>
            <a:endParaRPr lang="en-IN" sz="1600" dirty="0">
              <a:latin typeface="Times New Roman" pitchFamily="18" charset="0"/>
              <a:cs typeface="Times New Roman" pitchFamily="18" charset="0"/>
            </a:endParaRPr>
          </a:p>
          <a:p>
            <a:pPr lvl="0"/>
            <a:r>
              <a:rPr lang="en-US" sz="1600" dirty="0">
                <a:latin typeface="Times New Roman" pitchFamily="18" charset="0"/>
                <a:cs typeface="Times New Roman" pitchFamily="18" charset="0"/>
              </a:rPr>
              <a:t>Hackers may access patient’s medical data.</a:t>
            </a:r>
            <a:endParaRPr lang="en-IN"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An inability to examine patients</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264963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610</TotalTime>
  <Words>772</Words>
  <Application>Microsoft Office PowerPoint</Application>
  <PresentationFormat>On-screen Show (4:3)</PresentationFormat>
  <Paragraphs>91</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Opulent</vt:lpstr>
      <vt:lpstr>Web-Based Database and SMS to Facilitate Healthcare Medical Emergency </vt:lpstr>
      <vt:lpstr>INDEX</vt:lpstr>
      <vt:lpstr>ABSTRACT </vt:lpstr>
      <vt:lpstr>INTRODUCTION</vt:lpstr>
      <vt:lpstr>LITERATURE REVIEW</vt:lpstr>
      <vt:lpstr>LITERATURE REVIEW</vt:lpstr>
      <vt:lpstr>LITERATURE REVIEW</vt:lpstr>
      <vt:lpstr>EXISTING SYSTEM</vt:lpstr>
      <vt:lpstr>DISADVANTAGES </vt:lpstr>
      <vt:lpstr>PROPOSED SYSTEM</vt:lpstr>
      <vt:lpstr>ADVANTAGES </vt:lpstr>
      <vt:lpstr>Block Diagram</vt:lpstr>
      <vt:lpstr>Modules</vt:lpstr>
      <vt:lpstr>SYSTEM REQUIREMENTS</vt:lpstr>
      <vt:lpstr>SYSTEM REQUIREMENTS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E-auction bidding system using Artificial Intelligence</dc:title>
  <dc:creator>Prathap</dc:creator>
  <cp:lastModifiedBy>INDHU PRIYA</cp:lastModifiedBy>
  <cp:revision>68</cp:revision>
  <dcterms:created xsi:type="dcterms:W3CDTF">2021-11-26T11:12:41Z</dcterms:created>
  <dcterms:modified xsi:type="dcterms:W3CDTF">2022-03-17T07:47:45Z</dcterms:modified>
</cp:coreProperties>
</file>