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8"/>
  </p:notesMasterIdLst>
  <p:sldIdLst>
    <p:sldId id="309" r:id="rId2"/>
    <p:sldId id="310" r:id="rId3"/>
    <p:sldId id="311" r:id="rId4"/>
    <p:sldId id="328" r:id="rId5"/>
    <p:sldId id="312" r:id="rId6"/>
    <p:sldId id="313" r:id="rId7"/>
    <p:sldId id="314" r:id="rId8"/>
    <p:sldId id="315" r:id="rId9"/>
    <p:sldId id="316" r:id="rId10"/>
    <p:sldId id="317" r:id="rId11"/>
    <p:sldId id="318" r:id="rId12"/>
    <p:sldId id="319" r:id="rId13"/>
    <p:sldId id="320" r:id="rId14"/>
    <p:sldId id="321" r:id="rId15"/>
    <p:sldId id="322" r:id="rId16"/>
    <p:sldId id="323" r:id="rId17"/>
    <p:sldId id="275" r:id="rId18"/>
    <p:sldId id="276" r:id="rId19"/>
    <p:sldId id="277" r:id="rId20"/>
    <p:sldId id="278" r:id="rId21"/>
    <p:sldId id="324" r:id="rId22"/>
    <p:sldId id="279" r:id="rId23"/>
    <p:sldId id="325" r:id="rId24"/>
    <p:sldId id="280" r:id="rId25"/>
    <p:sldId id="282" r:id="rId26"/>
    <p:sldId id="308" r:id="rId27"/>
    <p:sldId id="284" r:id="rId28"/>
    <p:sldId id="285" r:id="rId29"/>
    <p:sldId id="326" r:id="rId30"/>
    <p:sldId id="287" r:id="rId31"/>
    <p:sldId id="288" r:id="rId32"/>
    <p:sldId id="327" r:id="rId33"/>
    <p:sldId id="289" r:id="rId34"/>
    <p:sldId id="290" r:id="rId35"/>
    <p:sldId id="329" r:id="rId36"/>
    <p:sldId id="33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3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0CE6B4-4431-4421-9A59-720DFB8FF5CB}" type="datetimeFigureOut">
              <a:rPr lang="en-IN" smtClean="0"/>
              <a:t>19-03-2022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043FC-EDA0-4F5B-B07A-E6C45BC64CD2}" type="slidenum">
              <a:rPr lang="en-IN" smtClean="0"/>
              <a:t>‹#›</a:t>
            </a:fld>
            <a:endParaRPr lang="en-IN"/>
          </a:p>
        </p:txBody>
      </p:sp>
    </p:spTree>
    <p:extLst>
      <p:ext uri="{BB962C8B-B14F-4D97-AF65-F5344CB8AC3E}">
        <p14:creationId xmlns:p14="http://schemas.microsoft.com/office/powerpoint/2010/main" val="226644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C7EAF1-D491-42A3-941A-FDF8E4F7A155}" type="slidenum">
              <a:rPr lang="en-IN" smtClean="0"/>
              <a:t>8</a:t>
            </a:fld>
            <a:endParaRPr lang="en-IN" dirty="0"/>
          </a:p>
        </p:txBody>
      </p:sp>
    </p:spTree>
    <p:extLst>
      <p:ext uri="{BB962C8B-B14F-4D97-AF65-F5344CB8AC3E}">
        <p14:creationId xmlns:p14="http://schemas.microsoft.com/office/powerpoint/2010/main" val="50445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9</a:t>
            </a:fld>
            <a:endParaRPr lang="en-IN"/>
          </a:p>
        </p:txBody>
      </p:sp>
    </p:spTree>
    <p:extLst>
      <p:ext uri="{BB962C8B-B14F-4D97-AF65-F5344CB8AC3E}">
        <p14:creationId xmlns:p14="http://schemas.microsoft.com/office/powerpoint/2010/main" val="356679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11</a:t>
            </a:fld>
            <a:endParaRPr lang="en-IN"/>
          </a:p>
        </p:txBody>
      </p:sp>
    </p:spTree>
    <p:extLst>
      <p:ext uri="{BB962C8B-B14F-4D97-AF65-F5344CB8AC3E}">
        <p14:creationId xmlns:p14="http://schemas.microsoft.com/office/powerpoint/2010/main" val="347669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D043FC-EDA0-4F5B-B07A-E6C45BC64CD2}" type="slidenum">
              <a:rPr lang="en-IN" smtClean="0"/>
              <a:t>22</a:t>
            </a:fld>
            <a:endParaRPr lang="en-IN"/>
          </a:p>
        </p:txBody>
      </p:sp>
    </p:spTree>
    <p:extLst>
      <p:ext uri="{BB962C8B-B14F-4D97-AF65-F5344CB8AC3E}">
        <p14:creationId xmlns:p14="http://schemas.microsoft.com/office/powerpoint/2010/main" val="408356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D043FC-EDA0-4F5B-B07A-E6C45BC64CD2}" type="slidenum">
              <a:rPr lang="en-IN" smtClean="0"/>
              <a:t>23</a:t>
            </a:fld>
            <a:endParaRPr lang="en-IN"/>
          </a:p>
        </p:txBody>
      </p:sp>
    </p:spTree>
    <p:extLst>
      <p:ext uri="{BB962C8B-B14F-4D97-AF65-F5344CB8AC3E}">
        <p14:creationId xmlns:p14="http://schemas.microsoft.com/office/powerpoint/2010/main" val="4083562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D418FC0-D21F-4CF2-995D-3C1157BCDF5F}" type="datetimeFigureOut">
              <a:rPr lang="en-IN" smtClean="0"/>
              <a:t>19-03-2022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D418FC0-D21F-4CF2-995D-3C1157BCDF5F}" type="datetimeFigureOut">
              <a:rPr lang="en-IN" smtClean="0"/>
              <a:t>19-03-2022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21F3-E16D-4238-998D-CAE929DC1E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D418FC0-D21F-4CF2-995D-3C1157BCDF5F}" type="datetimeFigureOut">
              <a:rPr lang="en-IN" smtClean="0"/>
              <a:t>19-03-2022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D418FC0-D21F-4CF2-995D-3C1157BCDF5F}" type="datetimeFigureOut">
              <a:rPr lang="en-IN" smtClean="0"/>
              <a:t>19-03-2022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19-03-2022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D418FC0-D21F-4CF2-995D-3C1157BCDF5F}" type="datetimeFigureOut">
              <a:rPr lang="en-IN" smtClean="0"/>
              <a:t>19-03-2022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21F3-E16D-4238-998D-CAE929DC1E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pulsar.org/febweb/papers/m3web.htm" TargetMode="External"/><Relationship Id="rId2" Type="http://schemas.openxmlformats.org/officeDocument/2006/relationships/hyperlink" Target="http://www.hoise.com/vmw/02/articles/vmw/LV-VM-03-02-33.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cponline.org/computer/telemedicine/glossary.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628800"/>
            <a:ext cx="7992888" cy="1647056"/>
          </a:xfrm>
        </p:spPr>
        <p:txBody>
          <a:bodyPr>
            <a:normAutofit/>
          </a:bodyPr>
          <a:lstStyle/>
          <a:p>
            <a:pPr algn="ctr"/>
            <a:r>
              <a:rPr lang="en-IN" sz="2400" dirty="0">
                <a:latin typeface="Times New Roman" pitchFamily="18" charset="0"/>
                <a:cs typeface="Times New Roman" pitchFamily="18" charset="0"/>
              </a:rPr>
              <a:t>Web-Based Database and SMS to Facilitate Healthcare Medical Emergency</a:t>
            </a:r>
            <a:r>
              <a:rPr lang="en-US" sz="1600" dirty="0"/>
              <a:t/>
            </a:r>
            <a:br>
              <a:rPr lang="en-US" sz="1600" dirty="0"/>
            </a:b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8674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itchFamily="18" charset="0"/>
                <a:cs typeface="Times New Roman" pitchFamily="18" charset="0"/>
              </a:rPr>
              <a:t>DISADVANTAGES</a:t>
            </a:r>
            <a:r>
              <a:rPr lang="en-IN" dirty="0" smtClean="0"/>
              <a:t> </a:t>
            </a:r>
            <a:endParaRPr lang="en-IN" dirty="0"/>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Accessing telemedicine may delay treatment.</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Hackers may access patient’s medical data.</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An inability to examine patients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9686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PROPOSED SYSTEM</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In this proposed method, we use the Integrated Healthcare Medical Emergency Model, which can provide stakeholders with related medical information. The registered users can logon to the system and they can search nearby medical centers which provide all hospital information with emergency units and the users/patients can simply send an sms to medical center and the medical center can give reply about the information. </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3044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ADVANTAGES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Provides all treatment and emergency wards for patients.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Data will be in safe because the sms system here is a protected and it only operated by one agent/medical centers.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Gives suggestions for good health</a:t>
            </a:r>
            <a:endParaRPr lang="en-IN" sz="1600" dirty="0">
              <a:latin typeface="Times New Roman" pitchFamily="18" charset="0"/>
              <a:cs typeface="Times New Roman" pitchFamily="18" charset="0"/>
            </a:endParaRPr>
          </a:p>
          <a:p>
            <a:pPr marL="0" lv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26033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63246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8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Modules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b="1" dirty="0" smtClean="0"/>
              <a:t>Admin </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Admin login with valid credentials.</a:t>
            </a:r>
          </a:p>
          <a:p>
            <a:r>
              <a:rPr lang="en-US" sz="1400" dirty="0" smtClean="0">
                <a:latin typeface="Times New Roman" pitchFamily="18" charset="0"/>
                <a:cs typeface="Times New Roman" pitchFamily="18" charset="0"/>
              </a:rPr>
              <a:t>After Logging, the admin has to  accept the  new registered medical centers.</a:t>
            </a:r>
          </a:p>
          <a:p>
            <a:r>
              <a:rPr lang="en-US" sz="1400" dirty="0" smtClean="0">
                <a:latin typeface="Times New Roman" pitchFamily="18" charset="0"/>
                <a:cs typeface="Times New Roman" pitchFamily="18" charset="0"/>
              </a:rPr>
              <a:t>The Admin can view the medical center and Patient Details.</a:t>
            </a:r>
          </a:p>
          <a:p>
            <a:r>
              <a:rPr lang="en-US" sz="1600" b="1" dirty="0" smtClean="0"/>
              <a:t>Medical Center:</a:t>
            </a:r>
            <a:r>
              <a:rPr lang="en-US" sz="1600" dirty="0" smtClean="0"/>
              <a:t> </a:t>
            </a:r>
            <a:endParaRPr lang="en-IN" sz="1600" dirty="0"/>
          </a:p>
          <a:p>
            <a:r>
              <a:rPr lang="en-US" sz="1400" dirty="0">
                <a:latin typeface="Times New Roman" pitchFamily="18" charset="0"/>
                <a:cs typeface="Times New Roman" pitchFamily="18" charset="0"/>
              </a:rPr>
              <a:t>Medical  Center can register by entering all the details.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Medical center can add about the information of all available emergency units .health care can  View the profile, and add   update and delete the features..</a:t>
            </a:r>
            <a:endParaRPr lang="en-IN" sz="1400" dirty="0">
              <a:latin typeface="Times New Roman" pitchFamily="18" charset="0"/>
              <a:cs typeface="Times New Roman" pitchFamily="18" charset="0"/>
            </a:endParaRPr>
          </a:p>
          <a:p>
            <a:pPr marL="0" indent="0">
              <a:buNone/>
            </a:pPr>
            <a:r>
              <a:rPr lang="en-US" sz="1600" dirty="0"/>
              <a:t> </a:t>
            </a:r>
            <a:endParaRPr lang="en-IN" sz="1600" dirty="0"/>
          </a:p>
          <a:p>
            <a:r>
              <a:rPr lang="en-US" sz="1600" b="1" dirty="0"/>
              <a:t>Patient  </a:t>
            </a:r>
            <a:r>
              <a:rPr lang="en-US" sz="1600" b="1" dirty="0" smtClean="0"/>
              <a:t>:</a:t>
            </a:r>
          </a:p>
          <a:p>
            <a:r>
              <a:rPr lang="en-US"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Initially Register,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the patient can view the profile . Patient can search for medical center and can send sms to them for emergency unit.</a:t>
            </a:r>
            <a:endParaRPr lang="en-IN" sz="1400" dirty="0">
              <a:latin typeface="Times New Roman" pitchFamily="18" charset="0"/>
              <a:cs typeface="Times New Roman" pitchFamily="18" charset="0"/>
            </a:endParaRPr>
          </a:p>
          <a:p>
            <a:pPr lvl="0"/>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59018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SYSTEM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60000"/>
              </a:lnSpc>
              <a:buNone/>
            </a:pPr>
            <a:r>
              <a:rPr lang="en-IN" sz="2000" b="1" dirty="0" smtClean="0">
                <a:latin typeface="Times New Roman" pitchFamily="18" charset="0"/>
                <a:cs typeface="Times New Roman" pitchFamily="18" charset="0"/>
              </a:rPr>
              <a:t>Software Requirements </a:t>
            </a:r>
          </a:p>
          <a:p>
            <a:pPr algn="just">
              <a:lnSpc>
                <a:spcPct val="160000"/>
              </a:lnSpc>
            </a:pPr>
            <a:r>
              <a:rPr lang="en-IN" sz="20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Operating System 	: Windows 7+</a:t>
            </a:r>
          </a:p>
          <a:p>
            <a:pPr algn="just">
              <a:lnSpc>
                <a:spcPct val="160000"/>
              </a:lnSpc>
            </a:pPr>
            <a:r>
              <a:rPr lang="en-IN" sz="1600" dirty="0" smtClean="0">
                <a:latin typeface="Times New Roman" pitchFamily="18" charset="0"/>
                <a:cs typeface="Times New Roman" pitchFamily="18" charset="0"/>
              </a:rPr>
              <a:t>Application Server 	: Tomcat 7.0 </a:t>
            </a:r>
          </a:p>
          <a:p>
            <a:pPr algn="just">
              <a:lnSpc>
                <a:spcPct val="160000"/>
              </a:lnSpc>
            </a:pPr>
            <a:r>
              <a:rPr lang="en-IN" sz="1600" dirty="0" smtClean="0">
                <a:latin typeface="Times New Roman" pitchFamily="18" charset="0"/>
                <a:cs typeface="Times New Roman" pitchFamily="18" charset="0"/>
              </a:rPr>
              <a:t>Front End 		: HTML, JSP,CSS </a:t>
            </a:r>
          </a:p>
          <a:p>
            <a:pPr algn="just">
              <a:lnSpc>
                <a:spcPct val="160000"/>
              </a:lnSpc>
            </a:pPr>
            <a:r>
              <a:rPr lang="en-IN" sz="1600" dirty="0" smtClean="0">
                <a:latin typeface="Times New Roman" pitchFamily="18" charset="0"/>
                <a:cs typeface="Times New Roman" pitchFamily="18" charset="0"/>
              </a:rPr>
              <a:t> Scripts 		: JavaScript. </a:t>
            </a:r>
          </a:p>
          <a:p>
            <a:pPr algn="just">
              <a:lnSpc>
                <a:spcPct val="160000"/>
              </a:lnSpc>
            </a:pPr>
            <a:r>
              <a:rPr lang="en-IN" sz="1600" dirty="0" smtClean="0">
                <a:latin typeface="Times New Roman" pitchFamily="18" charset="0"/>
                <a:cs typeface="Times New Roman" pitchFamily="18" charset="0"/>
              </a:rPr>
              <a:t> Backend Language 	: Java </a:t>
            </a:r>
          </a:p>
          <a:p>
            <a:pPr algn="just">
              <a:lnSpc>
                <a:spcPct val="160000"/>
              </a:lnSpc>
            </a:pPr>
            <a:r>
              <a:rPr lang="en-IN" sz="1600" dirty="0" smtClean="0">
                <a:latin typeface="Times New Roman" pitchFamily="18" charset="0"/>
                <a:cs typeface="Times New Roman" pitchFamily="18" charset="0"/>
              </a:rPr>
              <a:t> Database 		: MySQL 6.0 </a:t>
            </a:r>
          </a:p>
          <a:p>
            <a:pPr algn="just">
              <a:lnSpc>
                <a:spcPct val="160000"/>
              </a:lnSpc>
            </a:pPr>
            <a:r>
              <a:rPr lang="en-IN" sz="1600" dirty="0" smtClean="0">
                <a:latin typeface="Times New Roman" pitchFamily="18" charset="0"/>
                <a:cs typeface="Times New Roman" pitchFamily="18" charset="0"/>
              </a:rPr>
              <a:t> IDE 			: Eclipse(2019-3)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629648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SYSTEM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b="1" dirty="0" smtClean="0">
                <a:latin typeface="Times New Roman" pitchFamily="18" charset="0"/>
                <a:cs typeface="Times New Roman" pitchFamily="18" charset="0"/>
              </a:rPr>
              <a:t>Hardware Requirements </a:t>
            </a:r>
          </a:p>
          <a:p>
            <a:pPr algn="just">
              <a:lnSpc>
                <a:spcPct val="150000"/>
              </a:lnSpc>
            </a:pPr>
            <a:r>
              <a:rPr lang="en-IN" sz="2000" dirty="0" smtClean="0">
                <a:latin typeface="Times New Roman" pitchFamily="18" charset="0"/>
                <a:cs typeface="Times New Roman" pitchFamily="18" charset="0"/>
              </a:rPr>
              <a:t> Processor 	- Intel i3 </a:t>
            </a:r>
          </a:p>
          <a:p>
            <a:pPr algn="just">
              <a:lnSpc>
                <a:spcPct val="150000"/>
              </a:lnSpc>
            </a:pPr>
            <a:r>
              <a:rPr lang="en-IN" sz="2000" dirty="0" smtClean="0">
                <a:latin typeface="Times New Roman" pitchFamily="18" charset="0"/>
                <a:cs typeface="Times New Roman" pitchFamily="18" charset="0"/>
              </a:rPr>
              <a:t> RAM 	- 4GB </a:t>
            </a:r>
          </a:p>
          <a:p>
            <a:pPr algn="just">
              <a:lnSpc>
                <a:spcPct val="150000"/>
              </a:lnSpc>
            </a:pPr>
            <a:r>
              <a:rPr lang="en-IN" sz="2000" dirty="0" smtClean="0">
                <a:latin typeface="Times New Roman" pitchFamily="18" charset="0"/>
                <a:cs typeface="Times New Roman" pitchFamily="18" charset="0"/>
              </a:rPr>
              <a:t> Hard Disk 	- 500 GB</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7294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UML Diagrams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200" dirty="0">
                <a:latin typeface="Times New Roman" pitchFamily="18" charset="0"/>
                <a:cs typeface="Times New Roman" pitchFamily="18" charset="0"/>
              </a:rPr>
              <a:t>UML stands for Unified Modeling Language. UML is a standardized general-purpose modeling language in the field of object-oriented software engineering. The standard is managed, and was created by, the Object Management Group. </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The Unified Modeling Language is a standard language for specifying, Visualization, Constructing and documenting the artifacts of software system, as well as for business modeling and other non-software systems. </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The UML represents a collection of best engineering practices that have proven successful in the modeling of large and complex systems.</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The UML is a very important part of developing objects oriented software and the software development process. The UML uses mostly graphical notations to express the design of software projects.</a:t>
            </a:r>
            <a:endParaRPr lang="en-IN" sz="1200" dirty="0">
              <a:latin typeface="Times New Roman" pitchFamily="18" charset="0"/>
              <a:cs typeface="Times New Roman" pitchFamily="18" charset="0"/>
            </a:endParaRP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718339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Use case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356992"/>
            <a:ext cx="6048672" cy="3024336"/>
          </a:xfrm>
          <a:prstGeom prst="rect">
            <a:avLst/>
          </a:prstGeom>
          <a:noFill/>
          <a:ln>
            <a:noFill/>
          </a:ln>
        </p:spPr>
      </p:pic>
    </p:spTree>
    <p:extLst>
      <p:ext uri="{BB962C8B-B14F-4D97-AF65-F5344CB8AC3E}">
        <p14:creationId xmlns:p14="http://schemas.microsoft.com/office/powerpoint/2010/main" val="2718339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Class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a:t>
            </a:r>
            <a:r>
              <a:rPr lang="en-US" sz="1600" dirty="0" smtClean="0">
                <a:latin typeface="Times New Roman" pitchFamily="18" charset="0"/>
                <a:cs typeface="Times New Roman" pitchFamily="18" charset="0"/>
              </a:rPr>
              <a:t>information</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428999"/>
            <a:ext cx="5731510" cy="1894205"/>
          </a:xfrm>
          <a:prstGeom prst="rect">
            <a:avLst/>
          </a:prstGeom>
          <a:noFill/>
          <a:ln>
            <a:noFill/>
          </a:ln>
        </p:spPr>
      </p:pic>
    </p:spTree>
    <p:extLst>
      <p:ext uri="{BB962C8B-B14F-4D97-AF65-F5344CB8AC3E}">
        <p14:creationId xmlns:p14="http://schemas.microsoft.com/office/powerpoint/2010/main" val="35463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INDEX</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Abstract</a:t>
            </a:r>
          </a:p>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Literature review</a:t>
            </a:r>
          </a:p>
          <a:p>
            <a:r>
              <a:rPr lang="en-US" sz="1600" dirty="0">
                <a:latin typeface="Times New Roman" panose="02020603050405020304" pitchFamily="18" charset="0"/>
                <a:cs typeface="Times New Roman" panose="02020603050405020304" pitchFamily="18" charset="0"/>
              </a:rPr>
              <a:t>Existing Method</a:t>
            </a:r>
          </a:p>
          <a:p>
            <a:r>
              <a:rPr lang="en-US" sz="1600" dirty="0">
                <a:latin typeface="Times New Roman" panose="02020603050405020304" pitchFamily="18" charset="0"/>
                <a:cs typeface="Times New Roman" panose="02020603050405020304" pitchFamily="18" charset="0"/>
              </a:rPr>
              <a:t>Drawbacks</a:t>
            </a:r>
          </a:p>
          <a:p>
            <a:r>
              <a:rPr lang="en-US" sz="1600" dirty="0">
                <a:latin typeface="Times New Roman" panose="02020603050405020304" pitchFamily="18" charset="0"/>
                <a:cs typeface="Times New Roman" panose="02020603050405020304" pitchFamily="18" charset="0"/>
              </a:rPr>
              <a:t>Proposed method				</a:t>
            </a:r>
          </a:p>
          <a:p>
            <a:r>
              <a:rPr lang="en-US" sz="1600" dirty="0" smtClean="0">
                <a:latin typeface="Times New Roman" panose="02020603050405020304" pitchFamily="18" charset="0"/>
                <a:cs typeface="Times New Roman" panose="02020603050405020304" pitchFamily="18" charset="0"/>
              </a:rPr>
              <a:t>Advantages</a:t>
            </a:r>
          </a:p>
          <a:p>
            <a:r>
              <a:rPr lang="en-US" sz="1600" dirty="0" smtClean="0">
                <a:latin typeface="Times New Roman" panose="02020603050405020304" pitchFamily="18" charset="0"/>
                <a:cs typeface="Times New Roman" panose="02020603050405020304" pitchFamily="18" charset="0"/>
              </a:rPr>
              <a:t>Block Diagram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Hardware and Software </a:t>
            </a:r>
            <a:r>
              <a:rPr lang="en-US" sz="1600" dirty="0" smtClean="0">
                <a:latin typeface="Times New Roman" panose="02020603050405020304" pitchFamily="18" charset="0"/>
                <a:cs typeface="Times New Roman" panose="02020603050405020304" pitchFamily="18" charset="0"/>
              </a:rPr>
              <a:t>Requirements</a:t>
            </a:r>
          </a:p>
          <a:p>
            <a:r>
              <a:rPr lang="en-US" sz="1600" dirty="0" smtClean="0">
                <a:latin typeface="Times New Roman" panose="02020603050405020304" pitchFamily="18" charset="0"/>
                <a:cs typeface="Times New Roman" panose="02020603050405020304" pitchFamily="18" charset="0"/>
              </a:rPr>
              <a:t>UML Diagrams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00814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Sequence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a:t>
            </a:r>
            <a:r>
              <a:rPr lang="en-US" sz="1600" dirty="0" smtClean="0">
                <a:latin typeface="Times New Roman" pitchFamily="18" charset="0"/>
                <a:cs typeface="Times New Roman" pitchFamily="18" charset="0"/>
              </a:rPr>
              <a:t>diagrams .</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639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Sequence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484783"/>
            <a:ext cx="5731510" cy="5521171"/>
          </a:xfrm>
          <a:prstGeom prst="rect">
            <a:avLst/>
          </a:prstGeom>
          <a:noFill/>
          <a:ln>
            <a:noFill/>
          </a:ln>
        </p:spPr>
      </p:pic>
    </p:spTree>
    <p:extLst>
      <p:ext uri="{BB962C8B-B14F-4D97-AF65-F5344CB8AC3E}">
        <p14:creationId xmlns:p14="http://schemas.microsoft.com/office/powerpoint/2010/main" val="3408850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activity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r>
              <a:rPr lang="en-US" sz="1600" dirty="0"/>
              <a:t>. </a:t>
            </a:r>
            <a:endParaRPr lang="en-US" sz="1600" dirty="0" smtClean="0"/>
          </a:p>
          <a:p>
            <a:endParaRPr lang="en-IN" sz="1600" dirty="0"/>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639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activity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706245" y="1340768"/>
            <a:ext cx="5731510" cy="5328592"/>
          </a:xfrm>
          <a:prstGeom prst="rect">
            <a:avLst/>
          </a:prstGeom>
          <a:noFill/>
          <a:ln>
            <a:noFill/>
          </a:ln>
        </p:spPr>
      </p:pic>
    </p:spTree>
    <p:extLst>
      <p:ext uri="{BB962C8B-B14F-4D97-AF65-F5344CB8AC3E}">
        <p14:creationId xmlns:p14="http://schemas.microsoft.com/office/powerpoint/2010/main" val="501649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Collaboration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sz="1600" dirty="0"/>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29000"/>
            <a:ext cx="4969510" cy="3307715"/>
          </a:xfrm>
          <a:prstGeom prst="rect">
            <a:avLst/>
          </a:prstGeom>
          <a:noFill/>
          <a:ln>
            <a:noFill/>
          </a:ln>
        </p:spPr>
      </p:pic>
    </p:spTree>
    <p:extLst>
      <p:ext uri="{BB962C8B-B14F-4D97-AF65-F5344CB8AC3E}">
        <p14:creationId xmlns:p14="http://schemas.microsoft.com/office/powerpoint/2010/main" val="354639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Component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Component diagrams are used to describe the physical artifacts of a system. This artifact includes files, executables, libraries etc. So the purpose of this diagram is different, Component diagrams are used during the implementation phase of an application. But it is prepared well in advance to visualize the implementation details. Initially the system is designed using different UML diagrams and then when the artifacts are ready component diagrams are used to get an idea of the implementation</a:t>
            </a:r>
            <a:r>
              <a:rPr lang="en-US" sz="1600" dirty="0"/>
              <a:t>.</a:t>
            </a:r>
            <a:endParaRPr lang="en-IN" sz="1600" dirty="0"/>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28999"/>
            <a:ext cx="5731510" cy="2073275"/>
          </a:xfrm>
          <a:prstGeom prst="rect">
            <a:avLst/>
          </a:prstGeom>
          <a:noFill/>
          <a:ln>
            <a:noFill/>
          </a:ln>
        </p:spPr>
      </p:pic>
    </p:spTree>
    <p:extLst>
      <p:ext uri="{BB962C8B-B14F-4D97-AF65-F5344CB8AC3E}">
        <p14:creationId xmlns:p14="http://schemas.microsoft.com/office/powerpoint/2010/main" val="354639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Deployment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600" dirty="0"/>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2976"/>
            <a:ext cx="5731510" cy="2489835"/>
          </a:xfrm>
          <a:prstGeom prst="rect">
            <a:avLst/>
          </a:prstGeom>
          <a:noFill/>
          <a:ln>
            <a:noFill/>
          </a:ln>
        </p:spPr>
      </p:pic>
    </p:spTree>
    <p:extLst>
      <p:ext uri="{BB962C8B-B14F-4D97-AF65-F5344CB8AC3E}">
        <p14:creationId xmlns:p14="http://schemas.microsoft.com/office/powerpoint/2010/main" val="1170975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Times New Roman" pitchFamily="18" charset="0"/>
                <a:cs typeface="Times New Roman" pitchFamily="18" charset="0"/>
              </a:rPr>
              <a:t>Er</a:t>
            </a:r>
            <a:r>
              <a:rPr lang="en-US" sz="2400" dirty="0" smtClean="0">
                <a:latin typeface="Times New Roman" pitchFamily="18" charset="0"/>
                <a:cs typeface="Times New Roman" pitchFamily="18" charset="0"/>
              </a:rPr>
              <a: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9416"/>
            <a:ext cx="7239000" cy="4699904"/>
          </a:xfrm>
        </p:spPr>
        <p:txBody>
          <a:bodyPr>
            <a:normAutofit/>
          </a:bodyPr>
          <a:lstStyle/>
          <a:p>
            <a:pPr algn="just">
              <a:lnSpc>
                <a:spcPct val="150000"/>
              </a:lnSpc>
            </a:pPr>
            <a:r>
              <a:rPr lang="en-IN" sz="16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t>
            </a:r>
            <a:r>
              <a:rPr lang="en-IN" sz="1600" dirty="0" smtClean="0">
                <a:latin typeface="Times New Roman" pitchFamily="18" charset="0"/>
                <a:cs typeface="Times New Roman" pitchFamily="18" charset="0"/>
              </a:rPr>
              <a:t>An </a:t>
            </a:r>
            <a:r>
              <a:rPr lang="en-IN" sz="1600" dirty="0">
                <a:latin typeface="Times New Roman" pitchFamily="18" charset="0"/>
                <a:cs typeface="Times New Roman" pitchFamily="18" charset="0"/>
              </a:rPr>
              <a:t>ER diagram shows the relationship among entity sets. An entity set is a group of similar entities and these entities can have attributes. </a:t>
            </a:r>
            <a:r>
              <a:rPr lang="en-IN" sz="1600" dirty="0" smtClean="0">
                <a:latin typeface="Times New Roman" pitchFamily="18" charset="0"/>
                <a:cs typeface="Times New Roman" pitchFamily="18" charset="0"/>
              </a:rPr>
              <a:t>In </a:t>
            </a:r>
            <a:r>
              <a:rPr lang="en-IN" sz="1600" dirty="0">
                <a:latin typeface="Times New Roman" pitchFamily="18" charset="0"/>
                <a:cs typeface="Times New Roman" pitchFamily="18" charset="0"/>
              </a:rPr>
              <a:t>terms of DBMS, an entity is a table or attribute of a table in database, so by showing relationship among tables and their attributes, ER diagram shows the complete logical structure of a database. </a:t>
            </a:r>
            <a:endParaRPr lang="en-IN" sz="1600" dirty="0" smtClean="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endParaRPr lang="en-IN" sz="1600" dirty="0"/>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971600" y="4293096"/>
            <a:ext cx="5731510" cy="2128520"/>
          </a:xfrm>
          <a:prstGeom prst="rect">
            <a:avLst/>
          </a:prstGeom>
        </p:spPr>
      </p:pic>
    </p:spTree>
    <p:extLst>
      <p:ext uri="{BB962C8B-B14F-4D97-AF65-F5344CB8AC3E}">
        <p14:creationId xmlns:p14="http://schemas.microsoft.com/office/powerpoint/2010/main" val="2024301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DFD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600" dirty="0">
                <a:latin typeface="Times New Roman" pitchFamily="18" charset="0"/>
                <a:cs typeface="Times New Roman" pitchFamily="18" charset="0"/>
              </a:rPr>
              <a:t>A Data Flow Diagram (DFD) is a traditional way to visualize the information flows within a </a:t>
            </a:r>
            <a:r>
              <a:rPr lang="en-IN" sz="1600" dirty="0" err="1" smtClean="0">
                <a:latin typeface="Times New Roman" pitchFamily="18" charset="0"/>
                <a:cs typeface="Times New Roman" pitchFamily="18" charset="0"/>
              </a:rPr>
              <a:t>system.A</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neat and clear DFD can depict a good amount of the system requirements graphically. It can be manual, automated, or a combination of both. </a:t>
            </a:r>
            <a:r>
              <a:rPr lang="en-IN" sz="1600" dirty="0" smtClean="0">
                <a:latin typeface="Times New Roman" pitchFamily="18" charset="0"/>
                <a:cs typeface="Times New Roman" pitchFamily="18" charset="0"/>
              </a:rPr>
              <a:t>It </a:t>
            </a:r>
            <a:r>
              <a:rPr lang="en-IN" sz="1600" dirty="0">
                <a:latin typeface="Times New Roman" pitchFamily="18" charset="0"/>
                <a:cs typeface="Times New Roman" pitchFamily="18" charset="0"/>
              </a:rPr>
              <a:t>shows how information enters and leaves the system, what changes the information and where information is stored. </a:t>
            </a:r>
          </a:p>
          <a:p>
            <a:pPr algn="just">
              <a:lnSpc>
                <a:spcPct val="150000"/>
              </a:lnSpc>
            </a:pPr>
            <a:r>
              <a:rPr lang="en-IN" sz="1600" dirty="0">
                <a:latin typeface="Times New Roman" pitchFamily="18" charset="0"/>
                <a:cs typeface="Times New Roman" pitchFamily="18" charset="0"/>
              </a:rPr>
              <a:t>The purpose of a DFD is to show the scope and boundaries of a system as a </a:t>
            </a:r>
            <a:r>
              <a:rPr lang="en-IN" sz="1600" dirty="0" smtClean="0">
                <a:latin typeface="Times New Roman" pitchFamily="18" charset="0"/>
                <a:cs typeface="Times New Roman" pitchFamily="18" charset="0"/>
              </a:rPr>
              <a:t>whole. It </a:t>
            </a:r>
            <a:r>
              <a:rPr lang="en-IN" sz="1600" dirty="0">
                <a:latin typeface="Times New Roman" pitchFamily="18" charset="0"/>
                <a:cs typeface="Times New Roman" pitchFamily="18" charset="0"/>
              </a:rPr>
              <a:t>may be used as a communications tool between a systems analyst and any person who plays a part in the system that acts as the starting point for redesigning a system</a:t>
            </a:r>
            <a:endParaRPr lang="en-IN" sz="1600" dirty="0"/>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2688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DFD   diagram – Level 1</a:t>
            </a:r>
            <a:endParaRPr lang="en-IN" dirty="0"/>
          </a:p>
        </p:txBody>
      </p:sp>
      <p:pic>
        <p:nvPicPr>
          <p:cNvPr id="4" name="Content Placeholder 3"/>
          <p:cNvPicPr>
            <a:picLocks noGrp="1"/>
          </p:cNvPicPr>
          <p:nvPr>
            <p:ph idx="1"/>
          </p:nvPr>
        </p:nvPicPr>
        <p:blipFill>
          <a:blip r:embed="rId2"/>
          <a:stretch>
            <a:fillRect/>
          </a:stretch>
        </p:blipFill>
        <p:spPr>
          <a:xfrm>
            <a:off x="1114425" y="2209006"/>
            <a:ext cx="5924550" cy="3648075"/>
          </a:xfrm>
          <a:prstGeom prst="rect">
            <a:avLst/>
          </a:prstGeom>
        </p:spPr>
      </p:pic>
    </p:spTree>
    <p:extLst>
      <p:ext uri="{BB962C8B-B14F-4D97-AF65-F5344CB8AC3E}">
        <p14:creationId xmlns:p14="http://schemas.microsoft.com/office/powerpoint/2010/main" val="301543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ABSTRACT </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lnSpc>
                <a:spcPct val="170000"/>
              </a:lnSpc>
            </a:pPr>
            <a:r>
              <a:rPr lang="en-IN" sz="1600" dirty="0">
                <a:latin typeface="Times New Roman" pitchFamily="18" charset="0"/>
                <a:cs typeface="Times New Roman" pitchFamily="18" charset="0"/>
              </a:rPr>
              <a:t>Healthcare and medical emergency are essential systems in human life; so that many countries work toward having it. Investigation of Malaysian case shows that it suffer from locality, missing of unified electronic medical record EMR and lack of utilizing Internet, multimedia, wireless and real time technologies. </a:t>
            </a:r>
          </a:p>
          <a:p>
            <a:pPr algn="just">
              <a:lnSpc>
                <a:spcPct val="150000"/>
              </a:lnSpc>
            </a:pPr>
            <a:r>
              <a:rPr lang="en-US" sz="1600" dirty="0">
                <a:latin typeface="Times New Roman" pitchFamily="18" charset="0"/>
                <a:cs typeface="Times New Roman" pitchFamily="18" charset="0"/>
              </a:rPr>
              <a:t>This leads to difficulty in communication, hard to manage and exchange patient data between various medical units. The fully computerizing and combining of such medical systems will lead to produce a Novel Integrated Healthcare Medical Emergency Model (IHMEM). IHMEM involves web-based database, intelligent agent and sms facility where an agent can give reply to patients about their need. All hospitals, healthcare and emergency centers can view the patient record simultaneously, exchanging, managing and collaborate on sharing resources between medical units</a:t>
            </a:r>
            <a:r>
              <a:rPr lang="en-US" sz="1600" dirty="0"/>
              <a:t>.</a:t>
            </a:r>
            <a:endParaRPr lang="en-IN" sz="1600" dirty="0"/>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5088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DFD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547664" y="1844824"/>
            <a:ext cx="5353050" cy="4543425"/>
          </a:xfrm>
          <a:prstGeom prst="rect">
            <a:avLst/>
          </a:prstGeom>
        </p:spPr>
      </p:pic>
    </p:spTree>
    <p:extLst>
      <p:ext uri="{BB962C8B-B14F-4D97-AF65-F5344CB8AC3E}">
        <p14:creationId xmlns:p14="http://schemas.microsoft.com/office/powerpoint/2010/main" val="2424614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Dfd</a:t>
            </a:r>
            <a:r>
              <a:rPr lang="en-US" dirty="0" smtClean="0"/>
              <a:t> diagram</a:t>
            </a:r>
            <a:endParaRPr lang="en-IN" dirty="0"/>
          </a:p>
        </p:txBody>
      </p:sp>
      <p:pic>
        <p:nvPicPr>
          <p:cNvPr id="5" name="Content Placeholder 4"/>
          <p:cNvPicPr>
            <a:picLocks noGrp="1"/>
          </p:cNvPicPr>
          <p:nvPr>
            <p:ph idx="1"/>
          </p:nvPr>
        </p:nvPicPr>
        <p:blipFill>
          <a:blip r:embed="rId2"/>
          <a:stretch>
            <a:fillRect/>
          </a:stretch>
        </p:blipFill>
        <p:spPr>
          <a:xfrm>
            <a:off x="1447800" y="2137569"/>
            <a:ext cx="5257800" cy="3790950"/>
          </a:xfrm>
          <a:prstGeom prst="rect">
            <a:avLst/>
          </a:prstGeom>
        </p:spPr>
      </p:pic>
    </p:spTree>
    <p:extLst>
      <p:ext uri="{BB962C8B-B14F-4D97-AF65-F5344CB8AC3E}">
        <p14:creationId xmlns:p14="http://schemas.microsoft.com/office/powerpoint/2010/main" val="140333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Times New Roman" pitchFamily="18" charset="0"/>
                <a:cs typeface="Times New Roman" pitchFamily="18" charset="0"/>
              </a:rPr>
              <a:t>dfd</a:t>
            </a:r>
            <a:r>
              <a:rPr lang="en-US" sz="4000" dirty="0">
                <a:latin typeface="Times New Roman" pitchFamily="18" charset="0"/>
                <a:cs typeface="Times New Roman" pitchFamily="18" charset="0"/>
              </a:rPr>
              <a:t> diagram – Level 2</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462" y="1951831"/>
            <a:ext cx="608647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73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Times New Roman" pitchFamily="18" charset="0"/>
                <a:cs typeface="Times New Roman" pitchFamily="18" charset="0"/>
              </a:rPr>
              <a:t>dfd</a:t>
            </a:r>
            <a:r>
              <a:rPr lang="en-US" sz="2400" dirty="0" smtClean="0">
                <a:latin typeface="Times New Roman" pitchFamily="18" charset="0"/>
                <a:cs typeface="Times New Roman" pitchFamily="18" charset="0"/>
              </a:rPr>
              <a:t>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547664" y="1628800"/>
            <a:ext cx="5731510" cy="4427220"/>
          </a:xfrm>
          <a:prstGeom prst="rect">
            <a:avLst/>
          </a:prstGeom>
        </p:spPr>
      </p:pic>
    </p:spTree>
    <p:extLst>
      <p:ext uri="{BB962C8B-B14F-4D97-AF65-F5344CB8AC3E}">
        <p14:creationId xmlns:p14="http://schemas.microsoft.com/office/powerpoint/2010/main" val="861965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DFD diagram</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marL="0" indent="0" algn="just">
              <a:lnSpc>
                <a:spcPct val="150000"/>
              </a:lnSpc>
              <a:buNone/>
            </a:pPr>
            <a:endParaRPr lang="en-IN" sz="20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619672" y="1628800"/>
            <a:ext cx="5731510" cy="4260850"/>
          </a:xfrm>
          <a:prstGeom prst="rect">
            <a:avLst/>
          </a:prstGeom>
        </p:spPr>
      </p:pic>
    </p:spTree>
    <p:extLst>
      <p:ext uri="{BB962C8B-B14F-4D97-AF65-F5344CB8AC3E}">
        <p14:creationId xmlns:p14="http://schemas.microsoft.com/office/powerpoint/2010/main" val="625178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algn="just"/>
            <a:r>
              <a:rPr lang="en-US" sz="1600" dirty="0">
                <a:latin typeface="Times New Roman" pitchFamily="18" charset="0"/>
                <a:cs typeface="Times New Roman" pitchFamily="18" charset="0"/>
              </a:rPr>
              <a:t>[1] National research Council, Networking Health: Prescription for the Internet, National Academy Press, Washington, 2000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Shahina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Shabnam</a:t>
            </a:r>
            <a:r>
              <a:rPr lang="en-US" sz="1600" dirty="0">
                <a:latin typeface="Times New Roman" pitchFamily="18" charset="0"/>
                <a:cs typeface="Times New Roman" pitchFamily="18" charset="0"/>
              </a:rPr>
              <a:t>, “Integrated Medical and Emergency System”, ICCCE06, Malaysia 2006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[3]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Shahina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Shabnam</a:t>
            </a:r>
            <a:r>
              <a:rPr lang="en-US" sz="1600" dirty="0">
                <a:latin typeface="Times New Roman" pitchFamily="18" charset="0"/>
                <a:cs typeface="Times New Roman" pitchFamily="18" charset="0"/>
              </a:rPr>
              <a:t>, “An Intelligent Agent-Based Medication and Emergency System”, ICTTA06, Syria 2006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[4] Leslie </a:t>
            </a:r>
            <a:r>
              <a:rPr lang="en-US" sz="1600" dirty="0" err="1">
                <a:latin typeface="Times New Roman" pitchFamily="18" charset="0"/>
                <a:cs typeface="Times New Roman" pitchFamily="18" charset="0"/>
              </a:rPr>
              <a:t>Versweyveld</a:t>
            </a:r>
            <a:r>
              <a:rPr lang="en-US" sz="1600" dirty="0">
                <a:latin typeface="Times New Roman" pitchFamily="18" charset="0"/>
                <a:cs typeface="Times New Roman" pitchFamily="18" charset="0"/>
              </a:rPr>
              <a:t>, Virtual Medical Worlds, </a:t>
            </a:r>
            <a:r>
              <a:rPr lang="en-US" sz="1600" u="sng" dirty="0">
                <a:latin typeface="Times New Roman" pitchFamily="18" charset="0"/>
                <a:cs typeface="Times New Roman" pitchFamily="18" charset="0"/>
                <a:hlinkClick r:id="rId2"/>
              </a:rPr>
              <a:t>http://www.hoise.com/vmw/02/articles/vmw/LV-VM-03-02-33.html</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[5] Warner MD, Malaysian Medical Matrix: Telemedicine in the age of Multimedia Super Corridor, </a:t>
            </a:r>
            <a:r>
              <a:rPr lang="en-US" sz="1600" u="sng" dirty="0">
                <a:latin typeface="Times New Roman" pitchFamily="18" charset="0"/>
                <a:cs typeface="Times New Roman" pitchFamily="18" charset="0"/>
                <a:hlinkClick r:id="rId3"/>
              </a:rPr>
              <a:t>http://www.pulsar.org/febweb/papers/m3web.htm</a:t>
            </a:r>
            <a:endParaRPr lang="en-IN" sz="16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406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1600" dirty="0">
              <a:latin typeface="Times New Roman" pitchFamily="18" charset="0"/>
              <a:cs typeface="Times New Roman" pitchFamily="18" charset="0"/>
            </a:endParaRPr>
          </a:p>
          <a:p>
            <a:pPr marL="0" indent="0">
              <a:buNone/>
            </a:pPr>
            <a:r>
              <a:rPr lang="en-US" sz="2000" b="1" dirty="0"/>
              <a:t> </a:t>
            </a:r>
            <a:endParaRPr lang="en-IN" sz="2000" dirty="0"/>
          </a:p>
          <a:p>
            <a:pPr algn="just">
              <a:lnSpc>
                <a:spcPct val="150000"/>
              </a:lnSpc>
            </a:pPr>
            <a:r>
              <a:rPr lang="en-US" sz="1600" dirty="0">
                <a:latin typeface="Times New Roman" pitchFamily="18" charset="0"/>
                <a:cs typeface="Times New Roman" pitchFamily="18" charset="0"/>
              </a:rPr>
              <a:t>[6] </a:t>
            </a:r>
            <a:r>
              <a:rPr lang="en-US" sz="1600" dirty="0" err="1">
                <a:latin typeface="Times New Roman" pitchFamily="18" charset="0"/>
                <a:cs typeface="Times New Roman" pitchFamily="18" charset="0"/>
              </a:rPr>
              <a:t>Materia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Medica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Malaysiana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Putrajaya</a:t>
            </a:r>
            <a:r>
              <a:rPr lang="en-US" sz="1600" dirty="0">
                <a:latin typeface="Times New Roman" pitchFamily="18" charset="0"/>
                <a:cs typeface="Times New Roman" pitchFamily="18" charset="0"/>
              </a:rPr>
              <a:t> hospital showcases latest </a:t>
            </a:r>
            <a:r>
              <a:rPr lang="en-US" sz="1600" dirty="0" err="1">
                <a:latin typeface="Times New Roman" pitchFamily="18" charset="0"/>
                <a:cs typeface="Times New Roman" pitchFamily="18" charset="0"/>
              </a:rPr>
              <a:t>eHealth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service,http</a:t>
            </a:r>
            <a:r>
              <a:rPr lang="en-US" sz="1600" dirty="0">
                <a:latin typeface="Times New Roman" pitchFamily="18" charset="0"/>
                <a:cs typeface="Times New Roman" pitchFamily="18" charset="0"/>
              </a:rPr>
              <a:t>://medicine.com.my/</a:t>
            </a:r>
            <a:r>
              <a:rPr lang="en-US" sz="1600" dirty="0" err="1">
                <a:latin typeface="Times New Roman" pitchFamily="18" charset="0"/>
                <a:cs typeface="Times New Roman" pitchFamily="18" charset="0"/>
              </a:rPr>
              <a:t>mblog</a:t>
            </a:r>
            <a:r>
              <a:rPr lang="en-US" sz="1600" dirty="0">
                <a:latin typeface="Times New Roman" pitchFamily="18" charset="0"/>
                <a:cs typeface="Times New Roman" pitchFamily="18" charset="0"/>
              </a:rPr>
              <a:t>/2004/08/putrajaya-hospitalshowcases-latest.html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[7] A Guide to Setting up a Workplace Safety and Health Program, http://www.safemanitoba.com/pdf/wshprogram_setup_guide.pdf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[8] </a:t>
            </a:r>
            <a:r>
              <a:rPr lang="en-US" sz="1600" dirty="0" err="1">
                <a:latin typeface="Times New Roman" pitchFamily="18" charset="0"/>
                <a:cs typeface="Times New Roman" pitchFamily="18" charset="0"/>
              </a:rPr>
              <a:t>Shihab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Hameed</a:t>
            </a:r>
            <a:r>
              <a:rPr lang="en-US" sz="1600" dirty="0">
                <a:latin typeface="Times New Roman" pitchFamily="18" charset="0"/>
                <a:cs typeface="Times New Roman" pitchFamily="18" charset="0"/>
              </a:rPr>
              <a:t>, B.A. </a:t>
            </a:r>
            <a:r>
              <a:rPr lang="en-US" sz="1600" dirty="0" err="1">
                <a:latin typeface="Times New Roman" pitchFamily="18" charset="0"/>
                <a:cs typeface="Times New Roman" pitchFamily="18" charset="0"/>
              </a:rPr>
              <a:t>Aliyu</a:t>
            </a:r>
            <a:r>
              <a:rPr lang="en-US" sz="1600" dirty="0">
                <a:latin typeface="Times New Roman" pitchFamily="18" charset="0"/>
                <a:cs typeface="Times New Roman" pitchFamily="18" charset="0"/>
              </a:rPr>
              <a:t>, “WIMAX Wireless Technology to enhance an Integrated Emergency and Guidance System”, Accepted in ISM06, UAE 2006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[9] </a:t>
            </a:r>
            <a:r>
              <a:rPr lang="en-US" sz="1600" u="sng" dirty="0">
                <a:latin typeface="Times New Roman" pitchFamily="18" charset="0"/>
                <a:cs typeface="Times New Roman" pitchFamily="18" charset="0"/>
                <a:hlinkClick r:id="rId2"/>
              </a:rPr>
              <a:t>http://www.acponline.org/computer/telemedicine/glossary.htm</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[10] The MOMEDA project. http://www.biomed.ntua.gr/ </a:t>
            </a:r>
            <a:r>
              <a:rPr lang="en-US" sz="1600" dirty="0" err="1">
                <a:latin typeface="Times New Roman" pitchFamily="18" charset="0"/>
                <a:cs typeface="Times New Roman" pitchFamily="18" charset="0"/>
              </a:rPr>
              <a:t>momeda</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406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Problem Statement</a:t>
            </a:r>
            <a:r>
              <a:rPr lang="en-IN" sz="2400" b="1" dirty="0" smtClean="0">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1600" dirty="0" smtClean="0">
                <a:latin typeface="Times New Roman" pitchFamily="18" charset="0"/>
                <a:cs typeface="Times New Roman" pitchFamily="18" charset="0"/>
              </a:rPr>
              <a:t>It is </a:t>
            </a:r>
            <a:r>
              <a:rPr lang="en-US" sz="1600" dirty="0">
                <a:latin typeface="Times New Roman" pitchFamily="18" charset="0"/>
                <a:cs typeface="Times New Roman" pitchFamily="18" charset="0"/>
              </a:rPr>
              <a:t>difficult to incorporate the various challenges related to patient information into an emergency system requirement.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243833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INTRODUCTION</a:t>
            </a:r>
            <a:endParaRPr lang="en-IN" sz="2400" dirty="0"/>
          </a:p>
        </p:txBody>
      </p:sp>
      <p:sp>
        <p:nvSpPr>
          <p:cNvPr id="3" name="Content Placeholder 2"/>
          <p:cNvSpPr>
            <a:spLocks noGrp="1"/>
          </p:cNvSpPr>
          <p:nvPr>
            <p:ph idx="1"/>
          </p:nvPr>
        </p:nvSpPr>
        <p:spPr/>
        <p:txBody>
          <a:bodyPr>
            <a:noAutofit/>
          </a:bodyPr>
          <a:lstStyle/>
          <a:p>
            <a:pPr algn="just">
              <a:lnSpc>
                <a:spcPct val="150000"/>
              </a:lnSpc>
            </a:pPr>
            <a:r>
              <a:rPr lang="en-US" sz="1600" dirty="0" smtClean="0">
                <a:latin typeface="Times New Roman" pitchFamily="18" charset="0"/>
                <a:cs typeface="Times New Roman" pitchFamily="18" charset="0"/>
              </a:rPr>
              <a:t>Many hospitals and emergency centers are not efficient enough because the big number of emergency cases, which is not easy to be handled. 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a:t>
            </a:r>
            <a:endParaRPr lang="en-IN" sz="1600" dirty="0" smtClean="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378894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04056"/>
          </a:xfrm>
        </p:spPr>
        <p:txBody>
          <a:bodyPr/>
          <a:lstStyle/>
          <a:p>
            <a:pPr algn="ctr"/>
            <a:r>
              <a:rPr lang="en-IN" sz="2400" b="1" dirty="0" smtClean="0">
                <a:latin typeface="Times New Roman" pitchFamily="18" charset="0"/>
                <a:cs typeface="Times New Roman" pitchFamily="18" charset="0"/>
              </a:rPr>
              <a:t>LITERATURE REVIEW</a:t>
            </a:r>
            <a:endParaRPr lang="en-IN" sz="24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7525396"/>
              </p:ext>
            </p:extLst>
          </p:nvPr>
        </p:nvGraphicFramePr>
        <p:xfrm>
          <a:off x="539552" y="1102792"/>
          <a:ext cx="7524127" cy="3974084"/>
        </p:xfrm>
        <a:graphic>
          <a:graphicData uri="http://schemas.openxmlformats.org/drawingml/2006/table">
            <a:tbl>
              <a:tblPr firstRow="1" bandRow="1">
                <a:tableStyleId>{7DF18680-E054-41AD-8BC1-D1AEF772440D}</a:tableStyleId>
              </a:tblPr>
              <a:tblGrid>
                <a:gridCol w="1079351"/>
                <a:gridCol w="1656184"/>
                <a:gridCol w="1584176"/>
                <a:gridCol w="1584176"/>
                <a:gridCol w="162024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Authors</a:t>
                      </a:r>
                      <a:endParaRPr lang="en-IN" sz="2400"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algn="ctr"/>
                      <a:r>
                        <a:rPr lang="en-US" sz="2400" dirty="0" smtClean="0">
                          <a:latin typeface="Times New Roman" pitchFamily="18" charset="0"/>
                          <a:cs typeface="Times New Roman" pitchFamily="18" charset="0"/>
                        </a:rPr>
                        <a:t>Outcomes</a:t>
                      </a:r>
                      <a:endParaRPr lang="en-IN" sz="2400" dirty="0"/>
                    </a:p>
                  </a:txBody>
                  <a:tcPr/>
                </a:tc>
              </a:tr>
              <a:tr h="1601072">
                <a:tc>
                  <a:txBody>
                    <a:bodyPr/>
                    <a:lstStyle/>
                    <a:p>
                      <a:pPr algn="ctr"/>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Shahina</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Shabnam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Integrated Medical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Unified electronic medical record EMR used in all medical </a:t>
                      </a:r>
                      <a:r>
                        <a:rPr kumimoji="0" lang="en-IN" sz="1800" kern="1200" dirty="0" err="1" smtClean="0">
                          <a:solidFill>
                            <a:schemeClr val="dk1"/>
                          </a:solidFill>
                          <a:effectLst/>
                          <a:latin typeface="Times New Roman" pitchFamily="18" charset="0"/>
                          <a:ea typeface="+mn-ea"/>
                          <a:cs typeface="Times New Roman" pitchFamily="18" charset="0"/>
                        </a:rPr>
                        <a:t>centers</a:t>
                      </a:r>
                      <a:r>
                        <a:rPr kumimoji="0" lang="en-IN" sz="1800" kern="1200" dirty="0" smtClean="0">
                          <a:solidFill>
                            <a:schemeClr val="dk1"/>
                          </a:solidFill>
                          <a:effectLst/>
                          <a:latin typeface="Times New Roman" pitchFamily="18" charset="0"/>
                          <a:ea typeface="+mn-ea"/>
                          <a:cs typeface="Times New Roman" pitchFamily="18" charset="0"/>
                        </a:rPr>
                        <a:t>.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82259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20080"/>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9608193"/>
              </p:ext>
            </p:extLst>
          </p:nvPr>
        </p:nvGraphicFramePr>
        <p:xfrm>
          <a:off x="755576" y="1556792"/>
          <a:ext cx="6624735" cy="5208524"/>
        </p:xfrm>
        <a:graphic>
          <a:graphicData uri="http://schemas.openxmlformats.org/drawingml/2006/table">
            <a:tbl>
              <a:tblPr firstRow="1" bandRow="1">
                <a:tableStyleId>{7DF18680-E054-41AD-8BC1-D1AEF772440D}</a:tableStyleId>
              </a:tblPr>
              <a:tblGrid>
                <a:gridCol w="1064058"/>
                <a:gridCol w="1419586"/>
                <a:gridCol w="1360437"/>
                <a:gridCol w="1419586"/>
                <a:gridCol w="1361068"/>
              </a:tblGrid>
              <a:tr h="526936">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Authors</a:t>
                      </a:r>
                      <a:endParaRPr lang="en-IN" sz="2400"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Outcomes</a:t>
                      </a:r>
                      <a:endParaRPr lang="en-IN" sz="2400" dirty="0" smtClean="0">
                        <a:latin typeface="Times New Roman" pitchFamily="18" charset="0"/>
                        <a:cs typeface="Times New Roman" pitchFamily="18" charset="0"/>
                      </a:endParaRPr>
                    </a:p>
                    <a:p>
                      <a:endParaRPr lang="en-IN" dirty="0"/>
                    </a:p>
                  </a:txBody>
                  <a:tcPr/>
                </a:tc>
              </a:tr>
              <a:tr h="370840">
                <a:tc>
                  <a:txBody>
                    <a:bodyPr/>
                    <a:lstStyle/>
                    <a:p>
                      <a:pPr algn="ctr">
                        <a:lnSpc>
                          <a:spcPct val="150000"/>
                        </a:lnSpc>
                      </a:pPr>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Shahina</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Shabnam</a:t>
                      </a:r>
                      <a:endParaRPr lang="en-IN" sz="1800" b="0" dirty="0" smtClean="0">
                        <a:latin typeface="Times New Roman" pitchFamily="18" charset="0"/>
                        <a:cs typeface="Times New Roman" pitchFamily="18" charset="0"/>
                      </a:endParaRPr>
                    </a:p>
                    <a:p>
                      <a:endParaRPr lang="en-IN" dirty="0"/>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An Intelligent Agent-Based Medication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This project is to develop an intelligent agent-based medication and emergency system</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56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525827"/>
              </p:ext>
            </p:extLst>
          </p:nvPr>
        </p:nvGraphicFramePr>
        <p:xfrm>
          <a:off x="683568" y="1700808"/>
          <a:ext cx="7415606" cy="4797044"/>
        </p:xfrm>
        <a:graphic>
          <a:graphicData uri="http://schemas.openxmlformats.org/drawingml/2006/table">
            <a:tbl>
              <a:tblPr firstRow="1" bandRow="1">
                <a:tableStyleId>{7DF18680-E054-41AD-8BC1-D1AEF772440D}</a:tableStyleId>
              </a:tblPr>
              <a:tblGrid>
                <a:gridCol w="1112285"/>
                <a:gridCol w="1575830"/>
                <a:gridCol w="1550014"/>
                <a:gridCol w="1601647"/>
                <a:gridCol w="157583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Authors</a:t>
                      </a:r>
                      <a:endParaRPr lang="en-IN"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algn="ctr"/>
                      <a:r>
                        <a:rPr lang="en-US" sz="2400" dirty="0" smtClean="0">
                          <a:latin typeface="Times New Roman" pitchFamily="18" charset="0"/>
                          <a:cs typeface="Times New Roman" pitchFamily="18" charset="0"/>
                        </a:rPr>
                        <a:t>Outcomes</a:t>
                      </a:r>
                      <a:endParaRPr lang="en-IN" sz="2400" dirty="0"/>
                    </a:p>
                  </a:txBody>
                  <a:tcPr/>
                </a:tc>
              </a:tr>
              <a:tr h="370840">
                <a:tc>
                  <a:txBody>
                    <a:bodyPr/>
                    <a:lstStyle/>
                    <a:p>
                      <a:pPr algn="ctr">
                        <a:lnSpc>
                          <a:spcPct val="150000"/>
                        </a:lnSpc>
                      </a:pPr>
                      <a:r>
                        <a:rPr lang="en-IN"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B.A. </a:t>
                      </a:r>
                      <a:r>
                        <a:rPr kumimoji="0" lang="en-IN" sz="1800" b="0" kern="1200" dirty="0" err="1" smtClean="0">
                          <a:solidFill>
                            <a:schemeClr val="dk1"/>
                          </a:solidFill>
                          <a:effectLst/>
                          <a:latin typeface="Times New Roman" pitchFamily="18" charset="0"/>
                          <a:ea typeface="+mn-ea"/>
                          <a:cs typeface="Times New Roman" pitchFamily="18" charset="0"/>
                        </a:rPr>
                        <a:t>Aliyu</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WIMAX Wireless Technology to enhance an Integrated Emergency and Guidance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An integrated emergency and guidance system based on </a:t>
                      </a:r>
                      <a:r>
                        <a:rPr kumimoji="0" lang="en-IN" sz="1800" kern="1200" dirty="0" err="1" smtClean="0">
                          <a:solidFill>
                            <a:schemeClr val="dk1"/>
                          </a:solidFill>
                          <a:effectLst/>
                          <a:latin typeface="Times New Roman" pitchFamily="18" charset="0"/>
                          <a:ea typeface="+mn-ea"/>
                          <a:cs typeface="Times New Roman" pitchFamily="18" charset="0"/>
                        </a:rPr>
                        <a:t>WiMAX</a:t>
                      </a:r>
                      <a:r>
                        <a:rPr kumimoji="0" lang="en-IN" sz="1800" kern="1200" dirty="0" smtClean="0">
                          <a:solidFill>
                            <a:schemeClr val="dk1"/>
                          </a:solidFill>
                          <a:effectLst/>
                          <a:latin typeface="Times New Roman" pitchFamily="18" charset="0"/>
                          <a:ea typeface="+mn-ea"/>
                          <a:cs typeface="Times New Roman" pitchFamily="18" charset="0"/>
                        </a:rPr>
                        <a:t> was proposes to overcome such problems.</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9089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smtClean="0">
                <a:latin typeface="Times New Roman" pitchFamily="18" charset="0"/>
                <a:cs typeface="Times New Roman" pitchFamily="18" charset="0"/>
              </a:rPr>
              <a:t>EXISTING SYSTEM</a:t>
            </a:r>
            <a:endParaRPr lang="en-IN" sz="1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Compared to existing medical related telemedicine application, Telemedicine can be defined as the use of audio, video, and other telecommunications and electronic information processing technologies to provide health services or assist health care personnel at distant sites. However, telemedicine may not suit every person or situation. Protecting medical data in such applications like, Hackers and other criminals may be able to access a patient’s medical data, especially if the patient accesses telemedicine on a public network or via an unencrypted channel.</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692980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780</TotalTime>
  <Words>1619</Words>
  <Application>Microsoft Office PowerPoint</Application>
  <PresentationFormat>On-screen Show (4:3)</PresentationFormat>
  <Paragraphs>192</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Opulent</vt:lpstr>
      <vt:lpstr>Web-Based Database and SMS to Facilitate Healthcare Medical Emergency </vt:lpstr>
      <vt:lpstr>INDEX</vt:lpstr>
      <vt:lpstr>ABSTRACT </vt:lpstr>
      <vt:lpstr>Problem Statement </vt:lpstr>
      <vt:lpstr>INTRODUCTION</vt:lpstr>
      <vt:lpstr>LITERATURE REVIEW</vt:lpstr>
      <vt:lpstr>LITERATURE REVIEW</vt:lpstr>
      <vt:lpstr>LITERATURE REVIEW</vt:lpstr>
      <vt:lpstr>EXISTING SYSTEM</vt:lpstr>
      <vt:lpstr>DISADVANTAGES </vt:lpstr>
      <vt:lpstr>PROPOSED SYSTEM</vt:lpstr>
      <vt:lpstr>ADVANTAGES </vt:lpstr>
      <vt:lpstr>Block Diagram</vt:lpstr>
      <vt:lpstr>Modules</vt:lpstr>
      <vt:lpstr>SYSTEM REQUIREMENTS</vt:lpstr>
      <vt:lpstr>SYSTEM REQUIREMENTS</vt:lpstr>
      <vt:lpstr>UML Diagrams</vt:lpstr>
      <vt:lpstr>Use case diagram</vt:lpstr>
      <vt:lpstr>Class diagram</vt:lpstr>
      <vt:lpstr>Sequence diagram</vt:lpstr>
      <vt:lpstr>Sequence diagram</vt:lpstr>
      <vt:lpstr>activity  diagram</vt:lpstr>
      <vt:lpstr>activity  diagram</vt:lpstr>
      <vt:lpstr>Collaboration  diagram</vt:lpstr>
      <vt:lpstr>Component  diagram</vt:lpstr>
      <vt:lpstr>Deployment  diagram</vt:lpstr>
      <vt:lpstr>Er  diagram</vt:lpstr>
      <vt:lpstr>DFD   diagram</vt:lpstr>
      <vt:lpstr>DFD   diagram – Level 1</vt:lpstr>
      <vt:lpstr>DFD   diagram</vt:lpstr>
      <vt:lpstr>Dfd diagram</vt:lpstr>
      <vt:lpstr>dfd diagram – Level 2</vt:lpstr>
      <vt:lpstr>dfd diagram</vt:lpstr>
      <vt:lpstr>DFD diagram</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E-auction bidding system using Artificial Intelligence</dc:title>
  <dc:creator>Prathap</dc:creator>
  <cp:lastModifiedBy>INDHU PRIYA</cp:lastModifiedBy>
  <cp:revision>85</cp:revision>
  <dcterms:created xsi:type="dcterms:W3CDTF">2021-11-26T11:12:41Z</dcterms:created>
  <dcterms:modified xsi:type="dcterms:W3CDTF">2022-03-19T05:08:17Z</dcterms:modified>
</cp:coreProperties>
</file>