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8"/>
  </p:notesMasterIdLst>
  <p:sldIdLst>
    <p:sldId id="309" r:id="rId2"/>
    <p:sldId id="310" r:id="rId3"/>
    <p:sldId id="311" r:id="rId4"/>
    <p:sldId id="328" r:id="rId5"/>
    <p:sldId id="312" r:id="rId6"/>
    <p:sldId id="313" r:id="rId7"/>
    <p:sldId id="314" r:id="rId8"/>
    <p:sldId id="315" r:id="rId9"/>
    <p:sldId id="316" r:id="rId10"/>
    <p:sldId id="317" r:id="rId11"/>
    <p:sldId id="318" r:id="rId12"/>
    <p:sldId id="319" r:id="rId13"/>
    <p:sldId id="320" r:id="rId14"/>
    <p:sldId id="321" r:id="rId15"/>
    <p:sldId id="322" r:id="rId16"/>
    <p:sldId id="323" r:id="rId17"/>
    <p:sldId id="275" r:id="rId18"/>
    <p:sldId id="276" r:id="rId19"/>
    <p:sldId id="331" r:id="rId20"/>
    <p:sldId id="277" r:id="rId21"/>
    <p:sldId id="278" r:id="rId22"/>
    <p:sldId id="324" r:id="rId23"/>
    <p:sldId id="279" r:id="rId24"/>
    <p:sldId id="325" r:id="rId25"/>
    <p:sldId id="280" r:id="rId26"/>
    <p:sldId id="332" r:id="rId27"/>
    <p:sldId id="282" r:id="rId28"/>
    <p:sldId id="308" r:id="rId29"/>
    <p:sldId id="284" r:id="rId30"/>
    <p:sldId id="334" r:id="rId31"/>
    <p:sldId id="285" r:id="rId32"/>
    <p:sldId id="333" r:id="rId33"/>
    <p:sldId id="326" r:id="rId34"/>
    <p:sldId id="327" r:id="rId35"/>
    <p:sldId id="329" r:id="rId36"/>
    <p:sldId id="33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0CE6B4-4431-4421-9A59-720DFB8FF5CB}" type="datetimeFigureOut">
              <a:rPr lang="en-IN" smtClean="0"/>
              <a:t>21-03-2022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043FC-EDA0-4F5B-B07A-E6C45BC64CD2}" type="slidenum">
              <a:rPr lang="en-IN" smtClean="0"/>
              <a:t>‹#›</a:t>
            </a:fld>
            <a:endParaRPr lang="en-IN"/>
          </a:p>
        </p:txBody>
      </p:sp>
    </p:spTree>
    <p:extLst>
      <p:ext uri="{BB962C8B-B14F-4D97-AF65-F5344CB8AC3E}">
        <p14:creationId xmlns:p14="http://schemas.microsoft.com/office/powerpoint/2010/main" val="226644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C7EAF1-D491-42A3-941A-FDF8E4F7A155}" type="slidenum">
              <a:rPr lang="en-IN" smtClean="0"/>
              <a:t>8</a:t>
            </a:fld>
            <a:endParaRPr lang="en-IN" dirty="0"/>
          </a:p>
        </p:txBody>
      </p:sp>
    </p:spTree>
    <p:extLst>
      <p:ext uri="{BB962C8B-B14F-4D97-AF65-F5344CB8AC3E}">
        <p14:creationId xmlns:p14="http://schemas.microsoft.com/office/powerpoint/2010/main" val="50445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27D43D-4671-45E1-BC66-F4C86E5ECA78}" type="slidenum">
              <a:rPr lang="en-IN" smtClean="0"/>
              <a:t>9</a:t>
            </a:fld>
            <a:endParaRPr lang="en-IN"/>
          </a:p>
        </p:txBody>
      </p:sp>
    </p:spTree>
    <p:extLst>
      <p:ext uri="{BB962C8B-B14F-4D97-AF65-F5344CB8AC3E}">
        <p14:creationId xmlns:p14="http://schemas.microsoft.com/office/powerpoint/2010/main" val="356679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27D43D-4671-45E1-BC66-F4C86E5ECA78}" type="slidenum">
              <a:rPr lang="en-IN" smtClean="0"/>
              <a:t>11</a:t>
            </a:fld>
            <a:endParaRPr lang="en-IN"/>
          </a:p>
        </p:txBody>
      </p:sp>
    </p:spTree>
    <p:extLst>
      <p:ext uri="{BB962C8B-B14F-4D97-AF65-F5344CB8AC3E}">
        <p14:creationId xmlns:p14="http://schemas.microsoft.com/office/powerpoint/2010/main" val="347669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D043FC-EDA0-4F5B-B07A-E6C45BC64CD2}" type="slidenum">
              <a:rPr lang="en-IN" smtClean="0"/>
              <a:t>23</a:t>
            </a:fld>
            <a:endParaRPr lang="en-IN"/>
          </a:p>
        </p:txBody>
      </p:sp>
    </p:spTree>
    <p:extLst>
      <p:ext uri="{BB962C8B-B14F-4D97-AF65-F5344CB8AC3E}">
        <p14:creationId xmlns:p14="http://schemas.microsoft.com/office/powerpoint/2010/main" val="408356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D043FC-EDA0-4F5B-B07A-E6C45BC64CD2}" type="slidenum">
              <a:rPr lang="en-IN" smtClean="0"/>
              <a:t>24</a:t>
            </a:fld>
            <a:endParaRPr lang="en-IN"/>
          </a:p>
        </p:txBody>
      </p:sp>
    </p:spTree>
    <p:extLst>
      <p:ext uri="{BB962C8B-B14F-4D97-AF65-F5344CB8AC3E}">
        <p14:creationId xmlns:p14="http://schemas.microsoft.com/office/powerpoint/2010/main" val="4083562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D418FC0-D21F-4CF2-995D-3C1157BCDF5F}" type="datetimeFigureOut">
              <a:rPr lang="en-IN" smtClean="0"/>
              <a:t>21-03-2022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9A21F3-E16D-4238-998D-CAE929DC1ED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18FC0-D21F-4CF2-995D-3C1157BCDF5F}"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A21F3-E16D-4238-998D-CAE929DC1ED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DD418FC0-D21F-4CF2-995D-3C1157BCDF5F}" type="datetimeFigureOut">
              <a:rPr lang="en-IN" smtClean="0"/>
              <a:t>21-03-2022</a:t>
            </a:fld>
            <a:endParaRPr lang="en-IN"/>
          </a:p>
        </p:txBody>
      </p:sp>
      <p:sp>
        <p:nvSpPr>
          <p:cNvPr id="5" name="Footer Placeholder 4"/>
          <p:cNvSpPr>
            <a:spLocks noGrp="1"/>
          </p:cNvSpPr>
          <p:nvPr>
            <p:ph type="ftr" sz="quarter" idx="11"/>
          </p:nvPr>
        </p:nvSpPr>
        <p:spPr>
          <a:xfrm>
            <a:off x="457200" y="6556248"/>
            <a:ext cx="3657600" cy="228600"/>
          </a:xfrm>
        </p:spPr>
        <p:txBody>
          <a:bodyPr/>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9A21F3-E16D-4238-998D-CAE929DC1ED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18FC0-D21F-4CF2-995D-3C1157BCDF5F}"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A21F3-E16D-4238-998D-CAE929DC1ED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D418FC0-D21F-4CF2-995D-3C1157BCDF5F}" type="datetimeFigureOut">
              <a:rPr lang="en-IN" smtClean="0"/>
              <a:t>21-03-2022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p>
            <a:fld id="{9E9A21F3-E16D-4238-998D-CAE929DC1ED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418FC0-D21F-4CF2-995D-3C1157BCDF5F}"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A21F3-E16D-4238-998D-CAE929DC1ED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D418FC0-D21F-4CF2-995D-3C1157BCDF5F}" type="datetimeFigureOut">
              <a:rPr lang="en-IN" smtClean="0"/>
              <a:t>21-03-2022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9A21F3-E16D-4238-998D-CAE929DC1ED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D418FC0-D21F-4CF2-995D-3C1157BCDF5F}" type="datetimeFigureOut">
              <a:rPr lang="en-IN" smtClean="0"/>
              <a:t>21-03-2022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9A21F3-E16D-4238-998D-CAE929DC1ED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D418FC0-D21F-4CF2-995D-3C1157BCDF5F}" type="datetimeFigureOut">
              <a:rPr lang="en-IN" smtClean="0"/>
              <a:t>21-03-2022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p>
            <a:fld id="{9E9A21F3-E16D-4238-998D-CAE929DC1E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418FC0-D21F-4CF2-995D-3C1157BCDF5F}"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A21F3-E16D-4238-998D-CAE929DC1E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DD418FC0-D21F-4CF2-995D-3C1157BCDF5F}"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A21F3-E16D-4238-998D-CAE929DC1EDB}"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D418FC0-D21F-4CF2-995D-3C1157BCDF5F}" type="datetimeFigureOut">
              <a:rPr lang="en-IN" smtClean="0"/>
              <a:t>21-03-2022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9A21F3-E16D-4238-998D-CAE929DC1E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pulsar.org/febweb/papers/m3web.htm" TargetMode="External"/><Relationship Id="rId2" Type="http://schemas.openxmlformats.org/officeDocument/2006/relationships/hyperlink" Target="http://www.hoise.com/vmw/02/articles/vmw/LV-VM-03-02-33.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acponline.org/computer/telemedicine/glossary.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628800"/>
            <a:ext cx="7992888" cy="1647056"/>
          </a:xfrm>
        </p:spPr>
        <p:txBody>
          <a:bodyPr>
            <a:normAutofit/>
          </a:bodyPr>
          <a:lstStyle/>
          <a:p>
            <a:pPr algn="ctr"/>
            <a:r>
              <a:rPr lang="en-IN" sz="2400" dirty="0">
                <a:latin typeface="Times New Roman" pitchFamily="18" charset="0"/>
                <a:cs typeface="Times New Roman" pitchFamily="18" charset="0"/>
              </a:rPr>
              <a:t>Web-Based Database and SMS to Facilitate Healthcare Medical Emergency</a:t>
            </a:r>
            <a:br>
              <a:rPr lang="en-US" sz="1600" dirty="0"/>
            </a:b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8674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itchFamily="18" charset="0"/>
                <a:cs typeface="Times New Roman" pitchFamily="18" charset="0"/>
              </a:rPr>
              <a:t>DISADVANTAGES</a:t>
            </a:r>
            <a:r>
              <a:rPr lang="en-IN" dirty="0"/>
              <a:t> </a:t>
            </a:r>
          </a:p>
        </p:txBody>
      </p:sp>
      <p:sp>
        <p:nvSpPr>
          <p:cNvPr id="3" name="Content Placeholder 2"/>
          <p:cNvSpPr>
            <a:spLocks noGrp="1"/>
          </p:cNvSpPr>
          <p:nvPr>
            <p:ph idx="1"/>
          </p:nvPr>
        </p:nvSpPr>
        <p:spPr/>
        <p:txBody>
          <a:bodyPr>
            <a:normAutofit/>
          </a:bodyPr>
          <a:lstStyle/>
          <a:p>
            <a:pPr lvl="0"/>
            <a:r>
              <a:rPr lang="en-US" sz="1600" dirty="0">
                <a:latin typeface="Times New Roman" pitchFamily="18" charset="0"/>
                <a:cs typeface="Times New Roman" pitchFamily="18" charset="0"/>
              </a:rPr>
              <a:t>Accessing telemedicine may delay treatment.</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Hackers may access patient’s medical data.</a:t>
            </a:r>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An inability to examine patients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29686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In this proposed method, we use the Integrated Healthcare Medical Emergency Model, which can provide stakeholders with related medical information. The registered users can logon to the system and they can search nearby medical centers which provide all hospital information with emergency units and the users/patients can simply send an sms to medical center and the medical center can give reply about the information. </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3044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ADVANTAGES </a:t>
            </a:r>
          </a:p>
        </p:txBody>
      </p:sp>
      <p:sp>
        <p:nvSpPr>
          <p:cNvPr id="3" name="Content Placeholder 2"/>
          <p:cNvSpPr>
            <a:spLocks noGrp="1"/>
          </p:cNvSpPr>
          <p:nvPr>
            <p:ph idx="1"/>
          </p:nvPr>
        </p:nvSpPr>
        <p:spPr/>
        <p:txBody>
          <a:bodyPr>
            <a:normAutofit/>
          </a:bodyPr>
          <a:lstStyle/>
          <a:p>
            <a:pPr lvl="0"/>
            <a:r>
              <a:rPr lang="en-US" sz="1600" dirty="0">
                <a:latin typeface="Times New Roman" pitchFamily="18" charset="0"/>
                <a:cs typeface="Times New Roman" pitchFamily="18" charset="0"/>
              </a:rPr>
              <a:t>Provides all treatment and emergency wards for patients.</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Data will be in safe because the sms system here is a protected and it only operated by one agent/medical centers.</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Gives suggestions for good health</a:t>
            </a:r>
            <a:endParaRPr lang="en-IN" sz="1600" dirty="0">
              <a:latin typeface="Times New Roman" pitchFamily="18" charset="0"/>
              <a:cs typeface="Times New Roman" pitchFamily="18" charset="0"/>
            </a:endParaRPr>
          </a:p>
          <a:p>
            <a:pPr marL="0" lv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2603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Block Diagram</a:t>
            </a:r>
            <a:endParaRPr lang="en-IN" sz="2400" b="1"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36912"/>
            <a:ext cx="63246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8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Modules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b="1" dirty="0"/>
              <a:t>Admin </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Admin login with valid credentials.</a:t>
            </a:r>
          </a:p>
          <a:p>
            <a:r>
              <a:rPr lang="en-US" sz="1400" dirty="0">
                <a:latin typeface="Times New Roman" pitchFamily="18" charset="0"/>
                <a:cs typeface="Times New Roman" pitchFamily="18" charset="0"/>
              </a:rPr>
              <a:t>After Logging, the admin has to  accept the  new registered medical centers.</a:t>
            </a:r>
          </a:p>
          <a:p>
            <a:r>
              <a:rPr lang="en-US" sz="1400" dirty="0">
                <a:latin typeface="Times New Roman" pitchFamily="18" charset="0"/>
                <a:cs typeface="Times New Roman" pitchFamily="18" charset="0"/>
              </a:rPr>
              <a:t>The Admin can view the medical center and Patient Details.</a:t>
            </a:r>
          </a:p>
          <a:p>
            <a:r>
              <a:rPr lang="en-US" sz="1600" b="1" dirty="0"/>
              <a:t>Medical Center:</a:t>
            </a:r>
            <a:r>
              <a:rPr lang="en-US" sz="1600" dirty="0"/>
              <a:t> </a:t>
            </a:r>
            <a:endParaRPr lang="en-IN" sz="1600" dirty="0"/>
          </a:p>
          <a:p>
            <a:r>
              <a:rPr lang="en-US" sz="1400" dirty="0">
                <a:latin typeface="Times New Roman" pitchFamily="18" charset="0"/>
                <a:cs typeface="Times New Roman" pitchFamily="18" charset="0"/>
              </a:rPr>
              <a:t>Medical  Center can register by entering all the details. And login with valid credentials.</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After Logging , Medical center can add about the information of all available emergency units .health care can  View the profile, and add   update and delete the features..</a:t>
            </a:r>
            <a:endParaRPr lang="en-IN" sz="1400" dirty="0">
              <a:latin typeface="Times New Roman" pitchFamily="18" charset="0"/>
              <a:cs typeface="Times New Roman" pitchFamily="18" charset="0"/>
            </a:endParaRPr>
          </a:p>
          <a:p>
            <a:pPr marL="0" indent="0">
              <a:buNone/>
            </a:pPr>
            <a:r>
              <a:rPr lang="en-US" sz="1600" dirty="0"/>
              <a:t> </a:t>
            </a:r>
            <a:endParaRPr lang="en-IN" sz="1600" dirty="0"/>
          </a:p>
          <a:p>
            <a:r>
              <a:rPr lang="en-US" sz="1600" b="1" dirty="0"/>
              <a:t>Patient  :</a:t>
            </a:r>
          </a:p>
          <a:p>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Initially Register, and login with valid credentials.</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After Logging , the patient can view the profile . Patient can search for medical center and can send sms to them for emergency unit.</a:t>
            </a:r>
            <a:endParaRPr lang="en-IN" sz="1400" dirty="0">
              <a:latin typeface="Times New Roman" pitchFamily="18" charset="0"/>
              <a:cs typeface="Times New Roman" pitchFamily="18" charset="0"/>
            </a:endParaRPr>
          </a:p>
          <a:p>
            <a:pPr lvl="0"/>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45901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a:bodyPr>
          <a:lstStyle/>
          <a:p>
            <a:pPr marL="0" indent="0" algn="just">
              <a:lnSpc>
                <a:spcPct val="160000"/>
              </a:lnSpc>
              <a:buNone/>
            </a:pPr>
            <a:r>
              <a:rPr lang="en-IN" sz="2000" b="1" dirty="0">
                <a:latin typeface="Times New Roman" pitchFamily="18" charset="0"/>
                <a:cs typeface="Times New Roman" pitchFamily="18" charset="0"/>
              </a:rPr>
              <a:t>Software Requirements </a:t>
            </a:r>
          </a:p>
          <a:p>
            <a:pPr algn="just">
              <a:lnSpc>
                <a:spcPct val="160000"/>
              </a:lnSpc>
            </a:pPr>
            <a:r>
              <a:rPr lang="en-IN" sz="2000" dirty="0">
                <a:latin typeface="Times New Roman" pitchFamily="18" charset="0"/>
                <a:cs typeface="Times New Roman" pitchFamily="18" charset="0"/>
              </a:rPr>
              <a:t> </a:t>
            </a:r>
            <a:r>
              <a:rPr lang="en-IN" sz="1600" dirty="0">
                <a:latin typeface="Times New Roman" pitchFamily="18" charset="0"/>
                <a:cs typeface="Times New Roman" pitchFamily="18" charset="0"/>
              </a:rPr>
              <a:t>Operating System 	: Windows 7+</a:t>
            </a:r>
          </a:p>
          <a:p>
            <a:pPr algn="just">
              <a:lnSpc>
                <a:spcPct val="160000"/>
              </a:lnSpc>
            </a:pPr>
            <a:r>
              <a:rPr lang="en-IN" sz="1600" dirty="0">
                <a:latin typeface="Times New Roman" pitchFamily="18" charset="0"/>
                <a:cs typeface="Times New Roman" pitchFamily="18" charset="0"/>
              </a:rPr>
              <a:t>Application Server 	: Tomcat 7.0 </a:t>
            </a:r>
          </a:p>
          <a:p>
            <a:pPr algn="just">
              <a:lnSpc>
                <a:spcPct val="160000"/>
              </a:lnSpc>
            </a:pPr>
            <a:r>
              <a:rPr lang="en-IN" sz="1600" dirty="0">
                <a:latin typeface="Times New Roman" pitchFamily="18" charset="0"/>
                <a:cs typeface="Times New Roman" pitchFamily="18" charset="0"/>
              </a:rPr>
              <a:t>Front End 		: HTML, JSP,CSS </a:t>
            </a:r>
          </a:p>
          <a:p>
            <a:pPr algn="just">
              <a:lnSpc>
                <a:spcPct val="160000"/>
              </a:lnSpc>
            </a:pPr>
            <a:r>
              <a:rPr lang="en-IN" sz="1600" dirty="0">
                <a:latin typeface="Times New Roman" pitchFamily="18" charset="0"/>
                <a:cs typeface="Times New Roman" pitchFamily="18" charset="0"/>
              </a:rPr>
              <a:t> Scripts 		: JavaScript. </a:t>
            </a:r>
          </a:p>
          <a:p>
            <a:pPr algn="just">
              <a:lnSpc>
                <a:spcPct val="160000"/>
              </a:lnSpc>
            </a:pPr>
            <a:r>
              <a:rPr lang="en-IN" sz="1600" dirty="0">
                <a:latin typeface="Times New Roman" pitchFamily="18" charset="0"/>
                <a:cs typeface="Times New Roman" pitchFamily="18" charset="0"/>
              </a:rPr>
              <a:t> Backend Language 	: Java </a:t>
            </a:r>
          </a:p>
          <a:p>
            <a:pPr algn="just">
              <a:lnSpc>
                <a:spcPct val="160000"/>
              </a:lnSpc>
            </a:pPr>
            <a:r>
              <a:rPr lang="en-IN" sz="1600" dirty="0">
                <a:latin typeface="Times New Roman" pitchFamily="18" charset="0"/>
                <a:cs typeface="Times New Roman" pitchFamily="18" charset="0"/>
              </a:rPr>
              <a:t> Database 		: MySQL 6.0 </a:t>
            </a:r>
          </a:p>
          <a:p>
            <a:pPr algn="just">
              <a:lnSpc>
                <a:spcPct val="160000"/>
              </a:lnSpc>
            </a:pPr>
            <a:r>
              <a:rPr lang="en-IN" sz="1600" dirty="0">
                <a:latin typeface="Times New Roman" pitchFamily="18" charset="0"/>
                <a:cs typeface="Times New Roman" pitchFamily="18" charset="0"/>
              </a:rPr>
              <a:t> IDE 			: Eclipse(2019-3) </a:t>
            </a:r>
          </a:p>
        </p:txBody>
      </p:sp>
    </p:spTree>
    <p:extLst>
      <p:ext uri="{BB962C8B-B14F-4D97-AF65-F5344CB8AC3E}">
        <p14:creationId xmlns:p14="http://schemas.microsoft.com/office/powerpoint/2010/main" val="62964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b="1" dirty="0">
                <a:latin typeface="Times New Roman" pitchFamily="18" charset="0"/>
                <a:cs typeface="Times New Roman" pitchFamily="18" charset="0"/>
              </a:rPr>
              <a:t>Hardware Requirements </a:t>
            </a:r>
          </a:p>
          <a:p>
            <a:pPr algn="just">
              <a:lnSpc>
                <a:spcPct val="150000"/>
              </a:lnSpc>
            </a:pPr>
            <a:r>
              <a:rPr lang="en-IN" sz="2000" dirty="0">
                <a:latin typeface="Times New Roman" pitchFamily="18" charset="0"/>
                <a:cs typeface="Times New Roman" pitchFamily="18" charset="0"/>
              </a:rPr>
              <a:t> Processor 	- Intel i3 </a:t>
            </a:r>
          </a:p>
          <a:p>
            <a:pPr algn="just">
              <a:lnSpc>
                <a:spcPct val="150000"/>
              </a:lnSpc>
            </a:pPr>
            <a:r>
              <a:rPr lang="en-IN" sz="2000" dirty="0">
                <a:latin typeface="Times New Roman" pitchFamily="18" charset="0"/>
                <a:cs typeface="Times New Roman" pitchFamily="18" charset="0"/>
              </a:rPr>
              <a:t> RAM 	- 4GB </a:t>
            </a:r>
          </a:p>
          <a:p>
            <a:pPr algn="just">
              <a:lnSpc>
                <a:spcPct val="150000"/>
              </a:lnSpc>
            </a:pPr>
            <a:r>
              <a:rPr lang="en-IN" sz="2000" dirty="0">
                <a:latin typeface="Times New Roman" pitchFamily="18" charset="0"/>
                <a:cs typeface="Times New Roman" pitchFamily="18" charset="0"/>
              </a:rPr>
              <a:t> Hard Disk 	- 500 GB</a:t>
            </a:r>
          </a:p>
        </p:txBody>
      </p:sp>
    </p:spTree>
    <p:extLst>
      <p:ext uri="{BB962C8B-B14F-4D97-AF65-F5344CB8AC3E}">
        <p14:creationId xmlns:p14="http://schemas.microsoft.com/office/powerpoint/2010/main" val="151729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UML Diagrams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200" dirty="0">
                <a:latin typeface="Times New Roman" pitchFamily="18" charset="0"/>
                <a:cs typeface="Times New Roman" pitchFamily="18" charset="0"/>
              </a:rPr>
              <a:t>UML stands for Unified Modeling Language. UML is a standardized general-purpose modeling language in the field of object-oriented software engineering. The standard is managed, and was created by, the Object Management Group. </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	The Unified Modeling Language is a standard language for specifying, Visualization, Constructing and documenting the artifacts of software system, as well as for business modeling and other non-software systems. </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The UML represents a collection of best engineering practices that have proven successful in the modeling of large and complex systems.</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 The UML is a very important part of developing objects oriented software and the software development process. The UML uses mostly graphical notations to express the design of software projects.</a:t>
            </a:r>
            <a:endParaRPr lang="en-IN" sz="1200" dirty="0">
              <a:latin typeface="Times New Roman" pitchFamily="18" charset="0"/>
              <a:cs typeface="Times New Roman" pitchFamily="18" charset="0"/>
            </a:endParaRPr>
          </a:p>
          <a:p>
            <a:pPr marL="0" indent="0" algn="just">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71833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Use case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1833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21DCF-104C-4AE6-AF97-B487C6A9A151}"/>
              </a:ext>
            </a:extLst>
          </p:cNvPr>
          <p:cNvPicPr>
            <a:picLocks noChangeAspect="1"/>
          </p:cNvPicPr>
          <p:nvPr/>
        </p:nvPicPr>
        <p:blipFill>
          <a:blip r:embed="rId2"/>
          <a:stretch>
            <a:fillRect/>
          </a:stretch>
        </p:blipFill>
        <p:spPr>
          <a:xfrm>
            <a:off x="1547390" y="823549"/>
            <a:ext cx="6049219" cy="5210902"/>
          </a:xfrm>
          <a:prstGeom prst="rect">
            <a:avLst/>
          </a:prstGeom>
        </p:spPr>
      </p:pic>
    </p:spTree>
    <p:extLst>
      <p:ext uri="{BB962C8B-B14F-4D97-AF65-F5344CB8AC3E}">
        <p14:creationId xmlns:p14="http://schemas.microsoft.com/office/powerpoint/2010/main" val="309030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INDEX</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Abstract</a:t>
            </a:r>
          </a:p>
          <a:p>
            <a:r>
              <a:rPr lang="en-US" sz="1600" dirty="0">
                <a:latin typeface="Times New Roman" panose="02020603050405020304" pitchFamily="18" charset="0"/>
                <a:cs typeface="Times New Roman" panose="02020603050405020304" pitchFamily="18" charset="0"/>
              </a:rPr>
              <a:t>Introduction</a:t>
            </a:r>
          </a:p>
          <a:p>
            <a:r>
              <a:rPr lang="en-US" sz="1600" dirty="0">
                <a:latin typeface="Times New Roman" panose="02020603050405020304" pitchFamily="18" charset="0"/>
                <a:cs typeface="Times New Roman" panose="02020603050405020304" pitchFamily="18" charset="0"/>
              </a:rPr>
              <a:t>Literature review</a:t>
            </a:r>
          </a:p>
          <a:p>
            <a:r>
              <a:rPr lang="en-US" sz="1600" dirty="0">
                <a:latin typeface="Times New Roman" panose="02020603050405020304" pitchFamily="18" charset="0"/>
                <a:cs typeface="Times New Roman" panose="02020603050405020304" pitchFamily="18" charset="0"/>
              </a:rPr>
              <a:t>Existing Method</a:t>
            </a:r>
          </a:p>
          <a:p>
            <a:r>
              <a:rPr lang="en-US" sz="1600" dirty="0">
                <a:latin typeface="Times New Roman" panose="02020603050405020304" pitchFamily="18" charset="0"/>
                <a:cs typeface="Times New Roman" panose="02020603050405020304" pitchFamily="18" charset="0"/>
              </a:rPr>
              <a:t>Drawbacks</a:t>
            </a:r>
          </a:p>
          <a:p>
            <a:r>
              <a:rPr lang="en-US" sz="1600" dirty="0">
                <a:latin typeface="Times New Roman" panose="02020603050405020304" pitchFamily="18" charset="0"/>
                <a:cs typeface="Times New Roman" panose="02020603050405020304" pitchFamily="18" charset="0"/>
              </a:rPr>
              <a:t>Proposed method				</a:t>
            </a:r>
          </a:p>
          <a:p>
            <a:r>
              <a:rPr lang="en-US" sz="1600" dirty="0">
                <a:latin typeface="Times New Roman" panose="02020603050405020304" pitchFamily="18" charset="0"/>
                <a:cs typeface="Times New Roman" panose="02020603050405020304" pitchFamily="18" charset="0"/>
              </a:rPr>
              <a:t>Advantages</a:t>
            </a:r>
          </a:p>
          <a:p>
            <a:r>
              <a:rPr lang="en-US" sz="1600" dirty="0">
                <a:latin typeface="Times New Roman" panose="02020603050405020304" pitchFamily="18" charset="0"/>
                <a:cs typeface="Times New Roman" panose="02020603050405020304" pitchFamily="18" charset="0"/>
              </a:rPr>
              <a:t>Block Diagram</a:t>
            </a:r>
          </a:p>
          <a:p>
            <a:r>
              <a:rPr lang="en-US" sz="1600" dirty="0">
                <a:latin typeface="Times New Roman" panose="02020603050405020304" pitchFamily="18" charset="0"/>
                <a:cs typeface="Times New Roman" panose="02020603050405020304" pitchFamily="18" charset="0"/>
              </a:rPr>
              <a:t>Implementation</a:t>
            </a:r>
          </a:p>
          <a:p>
            <a:r>
              <a:rPr lang="en-US" sz="1600" dirty="0">
                <a:latin typeface="Times New Roman" panose="02020603050405020304" pitchFamily="18" charset="0"/>
                <a:cs typeface="Times New Roman" panose="02020603050405020304" pitchFamily="18" charset="0"/>
              </a:rPr>
              <a:t>Hardware and Software Requirements</a:t>
            </a:r>
          </a:p>
          <a:p>
            <a:r>
              <a:rPr lang="en-US" sz="1600" dirty="0">
                <a:latin typeface="Times New Roman" panose="02020603050405020304" pitchFamily="18" charset="0"/>
                <a:cs typeface="Times New Roman" panose="02020603050405020304" pitchFamily="18" charset="0"/>
              </a:rPr>
              <a:t>UML Diagrams</a:t>
            </a:r>
          </a:p>
          <a:p>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00814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60688"/>
          </a:xfrm>
        </p:spPr>
        <p:txBody>
          <a:bodyPr>
            <a:normAutofit/>
          </a:bodyPr>
          <a:lstStyle/>
          <a:p>
            <a:r>
              <a:rPr lang="en-US" sz="2400" dirty="0">
                <a:latin typeface="Times New Roman" pitchFamily="18" charset="0"/>
                <a:cs typeface="Times New Roman" pitchFamily="18" charset="0"/>
              </a:rPr>
              <a:t>Class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7239000" cy="4846320"/>
          </a:xfrm>
        </p:spPr>
        <p:txBody>
          <a:bodyPr>
            <a:normAutofit/>
          </a:bodyPr>
          <a:lstStyle/>
          <a:p>
            <a:r>
              <a:rPr lang="en-US" sz="16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69C9FE19-EE97-49F8-A53F-6DB0ECEC0BAB}"/>
              </a:ext>
            </a:extLst>
          </p:cNvPr>
          <p:cNvPicPr>
            <a:picLocks noChangeAspect="1"/>
          </p:cNvPicPr>
          <p:nvPr/>
        </p:nvPicPr>
        <p:blipFill>
          <a:blip r:embed="rId2"/>
          <a:stretch>
            <a:fillRect/>
          </a:stretch>
        </p:blipFill>
        <p:spPr>
          <a:xfrm>
            <a:off x="1259632" y="2204864"/>
            <a:ext cx="6264696" cy="3152876"/>
          </a:xfrm>
          <a:prstGeom prst="rect">
            <a:avLst/>
          </a:prstGeom>
        </p:spPr>
      </p:pic>
    </p:spTree>
    <p:extLst>
      <p:ext uri="{BB962C8B-B14F-4D97-AF65-F5344CB8AC3E}">
        <p14:creationId xmlns:p14="http://schemas.microsoft.com/office/powerpoint/2010/main" val="35463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Sequence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 .</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639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Sequence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9F7D177A-5600-441E-A80E-29222E8FECFC}"/>
              </a:ext>
            </a:extLst>
          </p:cNvPr>
          <p:cNvPicPr>
            <a:picLocks noChangeAspect="1"/>
          </p:cNvPicPr>
          <p:nvPr/>
        </p:nvPicPr>
        <p:blipFill>
          <a:blip r:embed="rId2"/>
          <a:stretch>
            <a:fillRect/>
          </a:stretch>
        </p:blipFill>
        <p:spPr>
          <a:xfrm>
            <a:off x="1331640" y="1486282"/>
            <a:ext cx="6058746" cy="4277322"/>
          </a:xfrm>
          <a:prstGeom prst="rect">
            <a:avLst/>
          </a:prstGeom>
        </p:spPr>
      </p:pic>
    </p:spTree>
    <p:extLst>
      <p:ext uri="{BB962C8B-B14F-4D97-AF65-F5344CB8AC3E}">
        <p14:creationId xmlns:p14="http://schemas.microsoft.com/office/powerpoint/2010/main" val="3408850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activity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r>
              <a:rPr lang="en-US" sz="1600" dirty="0"/>
              <a:t>. </a:t>
            </a:r>
          </a:p>
          <a:p>
            <a:endParaRPr lang="en-IN" sz="1600" dirty="0"/>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639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86"/>
            <a:ext cx="7239000" cy="410304"/>
          </a:xfrm>
        </p:spPr>
        <p:txBody>
          <a:bodyPr>
            <a:normAutofit/>
          </a:bodyPr>
          <a:lstStyle/>
          <a:p>
            <a:r>
              <a:rPr lang="en-US" sz="2400" dirty="0">
                <a:latin typeface="Times New Roman" pitchFamily="18" charset="0"/>
                <a:cs typeface="Times New Roman" pitchFamily="18" charset="0"/>
              </a:rPr>
              <a:t>activity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F6309FDB-8EC8-4E03-8C3F-4D09DFCBC0FC}"/>
              </a:ext>
            </a:extLst>
          </p:cNvPr>
          <p:cNvPicPr>
            <a:picLocks noChangeAspect="1"/>
          </p:cNvPicPr>
          <p:nvPr/>
        </p:nvPicPr>
        <p:blipFill>
          <a:blip r:embed="rId3"/>
          <a:stretch>
            <a:fillRect/>
          </a:stretch>
        </p:blipFill>
        <p:spPr>
          <a:xfrm>
            <a:off x="1815541" y="692696"/>
            <a:ext cx="4988707" cy="5248825"/>
          </a:xfrm>
          <a:prstGeom prst="rect">
            <a:avLst/>
          </a:prstGeom>
        </p:spPr>
      </p:pic>
    </p:spTree>
    <p:extLst>
      <p:ext uri="{BB962C8B-B14F-4D97-AF65-F5344CB8AC3E}">
        <p14:creationId xmlns:p14="http://schemas.microsoft.com/office/powerpoint/2010/main" val="50164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Collaboration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sz="1600" dirty="0"/>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63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ECEC7B-D098-4D3A-988B-E87EC28F8188}"/>
              </a:ext>
            </a:extLst>
          </p:cNvPr>
          <p:cNvPicPr>
            <a:picLocks noChangeAspect="1"/>
          </p:cNvPicPr>
          <p:nvPr/>
        </p:nvPicPr>
        <p:blipFill>
          <a:blip r:embed="rId2"/>
          <a:stretch>
            <a:fillRect/>
          </a:stretch>
        </p:blipFill>
        <p:spPr>
          <a:xfrm>
            <a:off x="1907704" y="764704"/>
            <a:ext cx="4625599" cy="4102341"/>
          </a:xfrm>
          <a:prstGeom prst="rect">
            <a:avLst/>
          </a:prstGeom>
        </p:spPr>
      </p:pic>
    </p:spTree>
    <p:extLst>
      <p:ext uri="{BB962C8B-B14F-4D97-AF65-F5344CB8AC3E}">
        <p14:creationId xmlns:p14="http://schemas.microsoft.com/office/powerpoint/2010/main" val="153024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6672"/>
          </a:xfrm>
        </p:spPr>
        <p:txBody>
          <a:bodyPr>
            <a:normAutofit/>
          </a:bodyPr>
          <a:lstStyle/>
          <a:p>
            <a:r>
              <a:rPr lang="en-US" sz="2400" dirty="0">
                <a:latin typeface="Times New Roman" pitchFamily="18" charset="0"/>
                <a:cs typeface="Times New Roman" pitchFamily="18" charset="0"/>
              </a:rPr>
              <a:t>Component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5840"/>
            <a:ext cx="7239000" cy="4846320"/>
          </a:xfrm>
        </p:spPr>
        <p:txBody>
          <a:bodyPr>
            <a:normAutofit/>
          </a:bodyPr>
          <a:lstStyle/>
          <a:p>
            <a:r>
              <a:rPr lang="en-US" sz="1600" dirty="0">
                <a:latin typeface="Times New Roman" pitchFamily="18" charset="0"/>
                <a:cs typeface="Times New Roman" pitchFamily="18" charset="0"/>
              </a:rPr>
              <a:t>Component diagrams are used to describe the physical artifacts of a system. This artifact includes files, executables, libraries etc. So the purpose of this diagram is different, Component diagrams are used during the implementation phase of an application. But it is prepared well in advance to visualize the implementation details. Initially the system is designed using different UML diagrams and then when the artifacts are ready component diagrams are used to get an idea of the implementation</a:t>
            </a:r>
            <a:r>
              <a:rPr lang="en-US" sz="1600" dirty="0"/>
              <a:t>.</a:t>
            </a:r>
            <a:endParaRPr lang="en-IN" sz="1600" dirty="0"/>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37168C34-D4C9-4515-AE30-5278ABE81828}"/>
              </a:ext>
            </a:extLst>
          </p:cNvPr>
          <p:cNvPicPr>
            <a:picLocks noChangeAspect="1"/>
          </p:cNvPicPr>
          <p:nvPr/>
        </p:nvPicPr>
        <p:blipFill>
          <a:blip r:embed="rId2"/>
          <a:stretch>
            <a:fillRect/>
          </a:stretch>
        </p:blipFill>
        <p:spPr>
          <a:xfrm>
            <a:off x="2038904" y="2924944"/>
            <a:ext cx="4827489" cy="2376264"/>
          </a:xfrm>
          <a:prstGeom prst="rect">
            <a:avLst/>
          </a:prstGeom>
        </p:spPr>
      </p:pic>
    </p:spTree>
    <p:extLst>
      <p:ext uri="{BB962C8B-B14F-4D97-AF65-F5344CB8AC3E}">
        <p14:creationId xmlns:p14="http://schemas.microsoft.com/office/powerpoint/2010/main" val="354639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6672"/>
          </a:xfrm>
        </p:spPr>
        <p:txBody>
          <a:bodyPr>
            <a:normAutofit/>
          </a:bodyPr>
          <a:lstStyle/>
          <a:p>
            <a:r>
              <a:rPr lang="en-US" sz="2400" dirty="0">
                <a:latin typeface="Times New Roman" pitchFamily="18" charset="0"/>
                <a:cs typeface="Times New Roman" pitchFamily="18" charset="0"/>
              </a:rPr>
              <a:t>Deployment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37778" y="1068386"/>
            <a:ext cx="7239000" cy="4846320"/>
          </a:xfrm>
        </p:spPr>
        <p:txBody>
          <a:bodyPr>
            <a:normAutofit/>
          </a:bodyPr>
          <a:lstStyle/>
          <a:p>
            <a:r>
              <a:rPr lang="en-IN" sz="1600" dirty="0"/>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913014B7-546D-4D99-B20B-81957E841BFF}"/>
              </a:ext>
            </a:extLst>
          </p:cNvPr>
          <p:cNvPicPr>
            <a:picLocks noChangeAspect="1"/>
          </p:cNvPicPr>
          <p:nvPr/>
        </p:nvPicPr>
        <p:blipFill>
          <a:blip r:embed="rId2"/>
          <a:stretch>
            <a:fillRect/>
          </a:stretch>
        </p:blipFill>
        <p:spPr>
          <a:xfrm>
            <a:off x="2339752" y="2492896"/>
            <a:ext cx="4267402" cy="2640003"/>
          </a:xfrm>
          <a:prstGeom prst="rect">
            <a:avLst/>
          </a:prstGeom>
        </p:spPr>
      </p:pic>
    </p:spTree>
    <p:extLst>
      <p:ext uri="{BB962C8B-B14F-4D97-AF65-F5344CB8AC3E}">
        <p14:creationId xmlns:p14="http://schemas.microsoft.com/office/powerpoint/2010/main" val="1170975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76712"/>
          </a:xfrm>
        </p:spPr>
        <p:txBody>
          <a:bodyPr>
            <a:normAutofit/>
          </a:bodyPr>
          <a:lstStyle/>
          <a:p>
            <a:r>
              <a:rPr lang="en-US" sz="2400" dirty="0" err="1">
                <a:latin typeface="Times New Roman" pitchFamily="18" charset="0"/>
                <a:cs typeface="Times New Roman" pitchFamily="18" charset="0"/>
              </a:rPr>
              <a:t>Er</a:t>
            </a:r>
            <a:r>
              <a:rPr lang="en-US" sz="2400" dirty="0">
                <a:latin typeface="Times New Roman" pitchFamily="18" charset="0"/>
                <a:cs typeface="Times New Roman" pitchFamily="18" charset="0"/>
              </a:rPr>
              <a:t>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37406" y="1387984"/>
            <a:ext cx="7239000" cy="4699904"/>
          </a:xfrm>
        </p:spPr>
        <p:txBody>
          <a:bodyPr>
            <a:normAutofit/>
          </a:bodyPr>
          <a:lstStyle/>
          <a:p>
            <a:pPr algn="just">
              <a:lnSpc>
                <a:spcPct val="150000"/>
              </a:lnSpc>
            </a:pPr>
            <a:r>
              <a:rPr lang="en-IN" sz="1600" dirty="0">
                <a:latin typeface="Times New Roman" pitchFamily="18" charset="0"/>
                <a:cs typeface="Times New Roman" pitchFamily="18" charset="0"/>
              </a:rPr>
              <a:t>An Entity–relationship model (ER model) describes the structure of a database with the help of a diagram, which is known as Entity Relationship Diagram (ER Diagram). 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a:t>
            </a:r>
          </a:p>
          <a:p>
            <a:pPr algn="just">
              <a:lnSpc>
                <a:spcPct val="150000"/>
              </a:lnSpc>
            </a:pPr>
            <a:endParaRPr lang="en-IN" sz="1600" dirty="0">
              <a:latin typeface="Times New Roman" pitchFamily="18" charset="0"/>
              <a:cs typeface="Times New Roman" pitchFamily="18" charset="0"/>
            </a:endParaRPr>
          </a:p>
          <a:p>
            <a:endParaRPr lang="en-IN" sz="1600" dirty="0"/>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430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ABSTRACT </a:t>
            </a:r>
          </a:p>
        </p:txBody>
      </p:sp>
      <p:sp>
        <p:nvSpPr>
          <p:cNvPr id="3" name="Content Placeholder 2"/>
          <p:cNvSpPr>
            <a:spLocks noGrp="1"/>
          </p:cNvSpPr>
          <p:nvPr>
            <p:ph idx="1"/>
          </p:nvPr>
        </p:nvSpPr>
        <p:spPr/>
        <p:txBody>
          <a:bodyPr>
            <a:noAutofit/>
          </a:bodyPr>
          <a:lstStyle/>
          <a:p>
            <a:pPr algn="just">
              <a:lnSpc>
                <a:spcPct val="170000"/>
              </a:lnSpc>
            </a:pPr>
            <a:r>
              <a:rPr lang="en-IN" sz="1600" dirty="0">
                <a:latin typeface="Times New Roman" pitchFamily="18" charset="0"/>
                <a:cs typeface="Times New Roman" pitchFamily="18" charset="0"/>
              </a:rPr>
              <a:t>Healthcare and medical emergency are essential systems in human life; so that many countries work toward having it. Investigation of Malaysian case shows that it suffer from locality, missing of unified electronic medical record EMR and lack of utilizing Internet, multimedia, wireless and real time technologies. </a:t>
            </a:r>
          </a:p>
          <a:p>
            <a:pPr algn="just">
              <a:lnSpc>
                <a:spcPct val="150000"/>
              </a:lnSpc>
            </a:pPr>
            <a:r>
              <a:rPr lang="en-US" sz="1600" dirty="0">
                <a:latin typeface="Times New Roman" pitchFamily="18" charset="0"/>
                <a:cs typeface="Times New Roman" pitchFamily="18" charset="0"/>
              </a:rPr>
              <a:t>This leads to difficulty in communication, hard to manage and exchange patient data between various medical units. The fully computerizing and combining of such medical systems will lead to produce a Novel Integrated Healthcare Medical Emergency Model (IHMEM). IHMEM involves web-based database, intelligent agent and sms facility where an agent can give reply to patients about their need. All hospitals, healthcare and emergency centers can view the patient record simultaneously, exchanging, managing and collaborate on sharing resources between medical units</a:t>
            </a:r>
            <a:r>
              <a:rPr lang="en-US" sz="1600" dirty="0"/>
              <a:t>.</a:t>
            </a:r>
            <a:endParaRPr lang="en-IN" sz="1600" dirty="0"/>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95088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D2CC68-F2E3-4348-A7A1-C4FF3E3AFE93}"/>
              </a:ext>
            </a:extLst>
          </p:cNvPr>
          <p:cNvPicPr>
            <a:picLocks noChangeAspect="1"/>
          </p:cNvPicPr>
          <p:nvPr/>
        </p:nvPicPr>
        <p:blipFill>
          <a:blip r:embed="rId2"/>
          <a:stretch>
            <a:fillRect/>
          </a:stretch>
        </p:blipFill>
        <p:spPr>
          <a:xfrm>
            <a:off x="179512" y="1340768"/>
            <a:ext cx="7899856" cy="2541620"/>
          </a:xfrm>
          <a:prstGeom prst="rect">
            <a:avLst/>
          </a:prstGeom>
        </p:spPr>
      </p:pic>
    </p:spTree>
    <p:extLst>
      <p:ext uri="{BB962C8B-B14F-4D97-AF65-F5344CB8AC3E}">
        <p14:creationId xmlns:p14="http://schemas.microsoft.com/office/powerpoint/2010/main" val="542874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60688"/>
          </a:xfrm>
        </p:spPr>
        <p:txBody>
          <a:bodyPr>
            <a:normAutofit/>
          </a:bodyPr>
          <a:lstStyle/>
          <a:p>
            <a:r>
              <a:rPr lang="en-US" sz="2400" dirty="0">
                <a:latin typeface="Times New Roman" pitchFamily="18" charset="0"/>
                <a:cs typeface="Times New Roman" pitchFamily="18" charset="0"/>
              </a:rPr>
              <a:t>DFD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7239000" cy="4846320"/>
          </a:xfrm>
        </p:spPr>
        <p:txBody>
          <a:bodyPr>
            <a:normAutofit/>
          </a:bodyPr>
          <a:lstStyle/>
          <a:p>
            <a:pPr algn="just">
              <a:lnSpc>
                <a:spcPct val="150000"/>
              </a:lnSpc>
            </a:pPr>
            <a:r>
              <a:rPr lang="en-IN" sz="1600" dirty="0">
                <a:latin typeface="Times New Roman" pitchFamily="18" charset="0"/>
                <a:cs typeface="Times New Roman"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a:t>
            </a:r>
          </a:p>
          <a:p>
            <a:pPr algn="just">
              <a:lnSpc>
                <a:spcPct val="150000"/>
              </a:lnSpc>
            </a:pPr>
            <a:r>
              <a:rPr lang="en-IN" sz="1600" dirty="0">
                <a:latin typeface="Times New Roman" pitchFamily="18" charset="0"/>
                <a:cs typeface="Times New Roman" pitchFamily="18" charset="0"/>
              </a:rPr>
              <a:t>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2688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3A66-8F24-4636-86F0-A04D56AF9A6D}"/>
              </a:ext>
            </a:extLst>
          </p:cNvPr>
          <p:cNvSpPr>
            <a:spLocks noGrp="1"/>
          </p:cNvSpPr>
          <p:nvPr>
            <p:ph type="title"/>
          </p:nvPr>
        </p:nvSpPr>
        <p:spPr>
          <a:xfrm>
            <a:off x="457200" y="320040"/>
            <a:ext cx="7242048" cy="516672"/>
          </a:xfrm>
        </p:spPr>
        <p:txBody>
          <a:bodyPr>
            <a:normAutofit fontScale="90000"/>
          </a:bodyPr>
          <a:lstStyle/>
          <a:p>
            <a:r>
              <a:rPr lang="en-US" dirty="0">
                <a:latin typeface="Times New Roman" panose="02020603050405020304" pitchFamily="18" charset="0"/>
                <a:cs typeface="Times New Roman" panose="02020603050405020304" pitchFamily="18" charset="0"/>
              </a:rPr>
              <a:t>Context level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450DEF-2A1F-409B-A014-8FAA6DEC6571}"/>
              </a:ext>
            </a:extLst>
          </p:cNvPr>
          <p:cNvPicPr>
            <a:picLocks noChangeAspect="1"/>
          </p:cNvPicPr>
          <p:nvPr/>
        </p:nvPicPr>
        <p:blipFill>
          <a:blip r:embed="rId2"/>
          <a:stretch>
            <a:fillRect/>
          </a:stretch>
        </p:blipFill>
        <p:spPr>
          <a:xfrm>
            <a:off x="1391799" y="1484784"/>
            <a:ext cx="5372850" cy="2705478"/>
          </a:xfrm>
          <a:prstGeom prst="rect">
            <a:avLst/>
          </a:prstGeom>
        </p:spPr>
      </p:pic>
    </p:spTree>
    <p:extLst>
      <p:ext uri="{BB962C8B-B14F-4D97-AF65-F5344CB8AC3E}">
        <p14:creationId xmlns:p14="http://schemas.microsoft.com/office/powerpoint/2010/main" val="2754432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239000" cy="576064"/>
          </a:xfrm>
        </p:spPr>
        <p:txBody>
          <a:bodyPr>
            <a:normAutofit fontScale="90000"/>
          </a:bodyPr>
          <a:lstStyle/>
          <a:p>
            <a:r>
              <a:rPr lang="en-US" sz="4000" dirty="0">
                <a:latin typeface="Times New Roman" pitchFamily="18" charset="0"/>
                <a:cs typeface="Times New Roman" pitchFamily="18" charset="0"/>
              </a:rPr>
              <a:t>DFD   diagram – Level 1</a:t>
            </a:r>
            <a:endParaRPr lang="en-IN" dirty="0"/>
          </a:p>
        </p:txBody>
      </p:sp>
      <p:pic>
        <p:nvPicPr>
          <p:cNvPr id="8" name="Content Placeholder 7">
            <a:extLst>
              <a:ext uri="{FF2B5EF4-FFF2-40B4-BE49-F238E27FC236}">
                <a16:creationId xmlns:a16="http://schemas.microsoft.com/office/drawing/2014/main" id="{8F5358A0-E8D5-40B9-AD0C-047F21F6EAE8}"/>
              </a:ext>
            </a:extLst>
          </p:cNvPr>
          <p:cNvPicPr>
            <a:picLocks noGrp="1" noChangeAspect="1"/>
          </p:cNvPicPr>
          <p:nvPr>
            <p:ph idx="1"/>
          </p:nvPr>
        </p:nvPicPr>
        <p:blipFill>
          <a:blip r:embed="rId2"/>
          <a:stretch>
            <a:fillRect/>
          </a:stretch>
        </p:blipFill>
        <p:spPr>
          <a:xfrm>
            <a:off x="654743" y="908720"/>
            <a:ext cx="6864602" cy="5184576"/>
          </a:xfrm>
          <a:prstGeom prst="rect">
            <a:avLst/>
          </a:prstGeom>
        </p:spPr>
      </p:pic>
    </p:spTree>
    <p:extLst>
      <p:ext uri="{BB962C8B-B14F-4D97-AF65-F5344CB8AC3E}">
        <p14:creationId xmlns:p14="http://schemas.microsoft.com/office/powerpoint/2010/main" val="301543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88680"/>
          </a:xfrm>
        </p:spPr>
        <p:txBody>
          <a:bodyPr>
            <a:normAutofit fontScale="90000"/>
          </a:bodyPr>
          <a:lstStyle/>
          <a:p>
            <a:r>
              <a:rPr lang="en-US" sz="4000" dirty="0" err="1">
                <a:latin typeface="Times New Roman" pitchFamily="18" charset="0"/>
                <a:cs typeface="Times New Roman" pitchFamily="18" charset="0"/>
              </a:rPr>
              <a:t>dfd</a:t>
            </a:r>
            <a:r>
              <a:rPr lang="en-US" sz="4000" dirty="0">
                <a:latin typeface="Times New Roman" pitchFamily="18" charset="0"/>
                <a:cs typeface="Times New Roman" pitchFamily="18" charset="0"/>
              </a:rPr>
              <a:t> diagram – Level 2</a:t>
            </a:r>
            <a:endParaRPr lang="en-IN" dirty="0"/>
          </a:p>
        </p:txBody>
      </p:sp>
      <p:pic>
        <p:nvPicPr>
          <p:cNvPr id="5" name="Content Placeholder 4">
            <a:extLst>
              <a:ext uri="{FF2B5EF4-FFF2-40B4-BE49-F238E27FC236}">
                <a16:creationId xmlns:a16="http://schemas.microsoft.com/office/drawing/2014/main" id="{8F249DCA-F404-428E-9512-DA5197900198}"/>
              </a:ext>
            </a:extLst>
          </p:cNvPr>
          <p:cNvPicPr>
            <a:picLocks noGrp="1" noChangeAspect="1"/>
          </p:cNvPicPr>
          <p:nvPr>
            <p:ph idx="1"/>
          </p:nvPr>
        </p:nvPicPr>
        <p:blipFill>
          <a:blip r:embed="rId2"/>
          <a:stretch>
            <a:fillRect/>
          </a:stretch>
        </p:blipFill>
        <p:spPr>
          <a:xfrm>
            <a:off x="1144737" y="1196752"/>
            <a:ext cx="6531297" cy="4846638"/>
          </a:xfrm>
        </p:spPr>
      </p:pic>
    </p:spTree>
    <p:extLst>
      <p:ext uri="{BB962C8B-B14F-4D97-AF65-F5344CB8AC3E}">
        <p14:creationId xmlns:p14="http://schemas.microsoft.com/office/powerpoint/2010/main" val="1098734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algn="just"/>
            <a:r>
              <a:rPr lang="en-US" sz="1600" dirty="0">
                <a:latin typeface="Times New Roman" pitchFamily="18" charset="0"/>
                <a:cs typeface="Times New Roman" pitchFamily="18" charset="0"/>
              </a:rPr>
              <a:t>[1] National research Council, Networking Health: Prescription for the Internet, National Academy Press, Washington, 2000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Shihab</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Hameed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Shahina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Shabnam</a:t>
            </a:r>
            <a:r>
              <a:rPr lang="en-US" sz="1600" dirty="0">
                <a:latin typeface="Times New Roman" pitchFamily="18" charset="0"/>
                <a:cs typeface="Times New Roman" pitchFamily="18" charset="0"/>
              </a:rPr>
              <a:t>, “Integrated Medical and Emergency System”, ICCCE06, Malaysia 2006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[3] </a:t>
            </a:r>
            <a:r>
              <a:rPr lang="en-US" sz="1600" dirty="0" err="1">
                <a:latin typeface="Times New Roman" pitchFamily="18" charset="0"/>
                <a:cs typeface="Times New Roman" pitchFamily="18" charset="0"/>
              </a:rPr>
              <a:t>Shihab</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Hameed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Shahina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Shabnam</a:t>
            </a:r>
            <a:r>
              <a:rPr lang="en-US" sz="1600" dirty="0">
                <a:latin typeface="Times New Roman" pitchFamily="18" charset="0"/>
                <a:cs typeface="Times New Roman" pitchFamily="18" charset="0"/>
              </a:rPr>
              <a:t>, “An Intelligent Agent-Based Medication and Emergency System”, ICTTA06, Syria 2006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[4] Leslie </a:t>
            </a:r>
            <a:r>
              <a:rPr lang="en-US" sz="1600" dirty="0" err="1">
                <a:latin typeface="Times New Roman" pitchFamily="18" charset="0"/>
                <a:cs typeface="Times New Roman" pitchFamily="18" charset="0"/>
              </a:rPr>
              <a:t>Versweyveld</a:t>
            </a:r>
            <a:r>
              <a:rPr lang="en-US" sz="1600" dirty="0">
                <a:latin typeface="Times New Roman" pitchFamily="18" charset="0"/>
                <a:cs typeface="Times New Roman" pitchFamily="18" charset="0"/>
              </a:rPr>
              <a:t>, Virtual Medical Worlds, </a:t>
            </a:r>
            <a:r>
              <a:rPr lang="en-US" sz="1600" u="sng" dirty="0">
                <a:latin typeface="Times New Roman" pitchFamily="18" charset="0"/>
                <a:cs typeface="Times New Roman" pitchFamily="18" charset="0"/>
                <a:hlinkClick r:id="rId2"/>
              </a:rPr>
              <a:t>http://www.hoise.com/vmw/02/articles/vmw/LV-VM-03-02-33.html</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[5] Warner MD, Malaysian Medical Matrix: Telemedicine in the age of Multimedia Super Corridor, </a:t>
            </a:r>
            <a:r>
              <a:rPr lang="en-US" sz="1600" u="sng" dirty="0">
                <a:latin typeface="Times New Roman" pitchFamily="18" charset="0"/>
                <a:cs typeface="Times New Roman" pitchFamily="18" charset="0"/>
                <a:hlinkClick r:id="rId3"/>
              </a:rPr>
              <a:t>http://www.pulsar.org/febweb/papers/m3web.htm</a:t>
            </a:r>
            <a:endParaRPr lang="en-IN" sz="1600" dirty="0">
              <a:latin typeface="Times New Roman" pitchFamily="18" charset="0"/>
              <a:cs typeface="Times New Roman"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8406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algn="just">
              <a:lnSpc>
                <a:spcPct val="150000"/>
              </a:lnSpc>
            </a:pPr>
            <a:r>
              <a:rPr lang="en-US" sz="1600" dirty="0">
                <a:latin typeface="Times New Roman" pitchFamily="18" charset="0"/>
                <a:cs typeface="Times New Roman" pitchFamily="18" charset="0"/>
              </a:rPr>
              <a:t>[6] </a:t>
            </a:r>
            <a:r>
              <a:rPr lang="en-US" sz="1600" dirty="0" err="1">
                <a:latin typeface="Times New Roman" pitchFamily="18" charset="0"/>
                <a:cs typeface="Times New Roman" pitchFamily="18" charset="0"/>
              </a:rPr>
              <a:t>Materia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Medica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Malaysiana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Putrajaya</a:t>
            </a:r>
            <a:r>
              <a:rPr lang="en-US" sz="1600" dirty="0">
                <a:latin typeface="Times New Roman" pitchFamily="18" charset="0"/>
                <a:cs typeface="Times New Roman" pitchFamily="18" charset="0"/>
              </a:rPr>
              <a:t> hospital showcases latest </a:t>
            </a:r>
            <a:r>
              <a:rPr lang="en-US" sz="1600" dirty="0" err="1">
                <a:latin typeface="Times New Roman" pitchFamily="18" charset="0"/>
                <a:cs typeface="Times New Roman" pitchFamily="18" charset="0"/>
              </a:rPr>
              <a:t>eHealth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service,http</a:t>
            </a:r>
            <a:r>
              <a:rPr lang="en-US" sz="1600" dirty="0">
                <a:latin typeface="Times New Roman" pitchFamily="18" charset="0"/>
                <a:cs typeface="Times New Roman" pitchFamily="18" charset="0"/>
              </a:rPr>
              <a:t>://medicine.com.my/</a:t>
            </a:r>
            <a:r>
              <a:rPr lang="en-US" sz="1600" dirty="0" err="1">
                <a:latin typeface="Times New Roman" pitchFamily="18" charset="0"/>
                <a:cs typeface="Times New Roman" pitchFamily="18" charset="0"/>
              </a:rPr>
              <a:t>mblog</a:t>
            </a:r>
            <a:r>
              <a:rPr lang="en-US" sz="1600" dirty="0">
                <a:latin typeface="Times New Roman" pitchFamily="18" charset="0"/>
                <a:cs typeface="Times New Roman" pitchFamily="18" charset="0"/>
              </a:rPr>
              <a:t>/2004/08/putrajaya-hospitalshowcases-latest.html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[7] A Guide to Setting up a Workplace Safety and Health Program, http://www.safemanitoba.com/pdf/wshprogram_setup_guide.pdf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[8] </a:t>
            </a:r>
            <a:r>
              <a:rPr lang="en-US" sz="1600" dirty="0" err="1">
                <a:latin typeface="Times New Roman" pitchFamily="18" charset="0"/>
                <a:cs typeface="Times New Roman" pitchFamily="18" charset="0"/>
              </a:rPr>
              <a:t>Shihab</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Hameed</a:t>
            </a:r>
            <a:r>
              <a:rPr lang="en-US" sz="1600" dirty="0">
                <a:latin typeface="Times New Roman" pitchFamily="18" charset="0"/>
                <a:cs typeface="Times New Roman" pitchFamily="18" charset="0"/>
              </a:rPr>
              <a:t>, B.A. </a:t>
            </a:r>
            <a:r>
              <a:rPr lang="en-US" sz="1600" dirty="0" err="1">
                <a:latin typeface="Times New Roman" pitchFamily="18" charset="0"/>
                <a:cs typeface="Times New Roman" pitchFamily="18" charset="0"/>
              </a:rPr>
              <a:t>Aliyu</a:t>
            </a:r>
            <a:r>
              <a:rPr lang="en-US" sz="1600" dirty="0">
                <a:latin typeface="Times New Roman" pitchFamily="18" charset="0"/>
                <a:cs typeface="Times New Roman" pitchFamily="18" charset="0"/>
              </a:rPr>
              <a:t>, “WIMAX Wireless Technology to enhance an Integrated Emergency and Guidance System”, Accepted in ISM06, UAE 2006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[9] </a:t>
            </a:r>
            <a:r>
              <a:rPr lang="en-US" sz="1600" u="sng" dirty="0">
                <a:latin typeface="Times New Roman" pitchFamily="18" charset="0"/>
                <a:cs typeface="Times New Roman" pitchFamily="18" charset="0"/>
                <a:hlinkClick r:id="rId2"/>
              </a:rPr>
              <a:t>http://www.acponline.org/computer/telemedicine/glossary.htm</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[10] The MOMEDA project. http://www.biomed.ntua.gr/ </a:t>
            </a:r>
            <a:r>
              <a:rPr lang="en-US" sz="1600" dirty="0" err="1">
                <a:latin typeface="Times New Roman" pitchFamily="18" charset="0"/>
                <a:cs typeface="Times New Roman" pitchFamily="18" charset="0"/>
              </a:rPr>
              <a:t>momeda</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840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itchFamily="18" charset="0"/>
                <a:cs typeface="Times New Roman" pitchFamily="18" charset="0"/>
              </a:rPr>
              <a:t>Problem Statement</a:t>
            </a:r>
            <a:r>
              <a:rPr lang="en-IN" sz="2400" b="1" dirty="0">
                <a:latin typeface="Times New Roman" pitchFamily="18" charset="0"/>
                <a:cs typeface="Times New Roman" pitchFamily="18" charset="0"/>
              </a:rPr>
              <a:t> </a:t>
            </a:r>
          </a:p>
        </p:txBody>
      </p:sp>
      <p:sp>
        <p:nvSpPr>
          <p:cNvPr id="3" name="Content Placeholder 2"/>
          <p:cNvSpPr>
            <a:spLocks noGrp="1"/>
          </p:cNvSpPr>
          <p:nvPr>
            <p:ph idx="1"/>
          </p:nvPr>
        </p:nvSpPr>
        <p:spPr/>
        <p:txBody>
          <a:bodyPr>
            <a:noAutofit/>
          </a:bodyPr>
          <a:lstStyle/>
          <a:p>
            <a:pPr algn="just">
              <a:lnSpc>
                <a:spcPct val="150000"/>
              </a:lnSpc>
            </a:pPr>
            <a:r>
              <a:rPr lang="en-US" sz="1600" dirty="0">
                <a:latin typeface="Times New Roman" pitchFamily="18" charset="0"/>
                <a:cs typeface="Times New Roman" pitchFamily="18" charset="0"/>
              </a:rPr>
              <a:t>It is difficult to incorporate the various challenges related to patient information into an emergency system requirement.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24383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INTRODUCTION</a:t>
            </a:r>
            <a:endParaRPr lang="en-IN" sz="2400" dirty="0"/>
          </a:p>
        </p:txBody>
      </p:sp>
      <p:sp>
        <p:nvSpPr>
          <p:cNvPr id="3" name="Content Placeholder 2"/>
          <p:cNvSpPr>
            <a:spLocks noGrp="1"/>
          </p:cNvSpPr>
          <p:nvPr>
            <p:ph idx="1"/>
          </p:nvPr>
        </p:nvSpPr>
        <p:spPr/>
        <p:txBody>
          <a:bodyPr>
            <a:noAutofit/>
          </a:bodyPr>
          <a:lstStyle/>
          <a:p>
            <a:pPr algn="just">
              <a:lnSpc>
                <a:spcPct val="150000"/>
              </a:lnSpc>
            </a:pPr>
            <a:r>
              <a:rPr lang="en-US" sz="1600" dirty="0">
                <a:latin typeface="Times New Roman" pitchFamily="18" charset="0"/>
                <a:cs typeface="Times New Roman" pitchFamily="18" charset="0"/>
              </a:rPr>
              <a:t>Many hospitals and emergency centers are not efficient enough because the big number of emergency cases, which is not easy to be handled. 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37889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504056"/>
          </a:xfrm>
        </p:spPr>
        <p:txBody>
          <a:bodyPr/>
          <a:lstStyle/>
          <a:p>
            <a:pPr algn="ctr"/>
            <a:r>
              <a:rPr lang="en-IN" sz="2400" b="1" dirty="0">
                <a:latin typeface="Times New Roman" pitchFamily="18" charset="0"/>
                <a:cs typeface="Times New Roman" pitchFamily="18" charset="0"/>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7525396"/>
              </p:ext>
            </p:extLst>
          </p:nvPr>
        </p:nvGraphicFramePr>
        <p:xfrm>
          <a:off x="539552" y="1102792"/>
          <a:ext cx="7524127" cy="3974084"/>
        </p:xfrm>
        <a:graphic>
          <a:graphicData uri="http://schemas.openxmlformats.org/drawingml/2006/table">
            <a:tbl>
              <a:tblPr firstRow="1" bandRow="1">
                <a:tableStyleId>{7DF18680-E054-41AD-8BC1-D1AEF772440D}</a:tableStyleId>
              </a:tblPr>
              <a:tblGrid>
                <a:gridCol w="1079351">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20240">
                  <a:extLst>
                    <a:ext uri="{9D8B030D-6E8A-4147-A177-3AD203B41FA5}">
                      <a16:colId xmlns:a16="http://schemas.microsoft.com/office/drawing/2014/main" val="20004"/>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Application</a:t>
                      </a:r>
                      <a:r>
                        <a:rPr lang="en-US" sz="2400" baseline="0" dirty="0">
                          <a:latin typeface="Times New Roman" pitchFamily="18" charset="0"/>
                          <a:cs typeface="Times New Roman" pitchFamily="18" charset="0"/>
                        </a:rPr>
                        <a:t> </a:t>
                      </a:r>
                      <a:r>
                        <a:rPr lang="en-US" sz="2400" dirty="0">
                          <a:latin typeface="Times New Roman" pitchFamily="18" charset="0"/>
                          <a:cs typeface="Times New Roman" pitchFamily="18" charset="0"/>
                        </a:rPr>
                        <a:t>Type </a:t>
                      </a:r>
                      <a:r>
                        <a:rPr lang="en-US" sz="2400" baseline="0" dirty="0">
                          <a:latin typeface="Times New Roman" pitchFamily="18" charset="0"/>
                          <a:cs typeface="Times New Roman" pitchFamily="18" charset="0"/>
                        </a:rPr>
                        <a:t>with year</a:t>
                      </a:r>
                      <a:endParaRPr lang="en-US" sz="2400" dirty="0">
                        <a:latin typeface="Times New Roman" pitchFamily="18" charset="0"/>
                        <a:cs typeface="Times New Roman" pitchFamily="18" charset="0"/>
                      </a:endParaRPr>
                    </a:p>
                    <a:p>
                      <a:endParaRPr lang="en-IN" dirty="0"/>
                    </a:p>
                  </a:txBody>
                  <a:tcPr/>
                </a:tc>
                <a:tc>
                  <a:txBody>
                    <a:bodyPr/>
                    <a:lstStyle/>
                    <a:p>
                      <a:pPr algn="ctr"/>
                      <a:r>
                        <a:rPr lang="en-US" sz="2400" dirty="0">
                          <a:latin typeface="Times New Roman" pitchFamily="18" charset="0"/>
                          <a:cs typeface="Times New Roman" pitchFamily="18" charset="0"/>
                        </a:rPr>
                        <a:t>Authors</a:t>
                      </a:r>
                      <a:endParaRPr lang="en-IN" sz="2400" dirty="0"/>
                    </a:p>
                  </a:txBody>
                  <a:tcPr/>
                </a:tc>
                <a:tc>
                  <a:txBody>
                    <a:bodyPr/>
                    <a:lstStyle/>
                    <a:p>
                      <a:pPr algn="ctr"/>
                      <a:r>
                        <a:rPr lang="en-US" sz="2400" dirty="0">
                          <a:latin typeface="Times New Roman" pitchFamily="18" charset="0"/>
                          <a:cs typeface="Times New Roman" pitchFamily="18" charset="0"/>
                        </a:rPr>
                        <a:t>Title</a:t>
                      </a:r>
                      <a:endParaRPr lang="en-IN" sz="2400" dirty="0"/>
                    </a:p>
                  </a:txBody>
                  <a:tcPr/>
                </a:tc>
                <a:tc>
                  <a:txBody>
                    <a:bodyPr/>
                    <a:lstStyle/>
                    <a:p>
                      <a:pPr algn="ctr"/>
                      <a:r>
                        <a:rPr lang="en-US" sz="2400" dirty="0">
                          <a:latin typeface="Times New Roman" pitchFamily="18" charset="0"/>
                          <a:cs typeface="Times New Roman" pitchFamily="18" charset="0"/>
                        </a:rPr>
                        <a:t>Outcomes</a:t>
                      </a:r>
                      <a:endParaRPr lang="en-IN" sz="2400" dirty="0"/>
                    </a:p>
                  </a:txBody>
                  <a:tcPr/>
                </a:tc>
                <a:extLst>
                  <a:ext uri="{0D108BD9-81ED-4DB2-BD59-A6C34878D82A}">
                    <a16:rowId xmlns:a16="http://schemas.microsoft.com/office/drawing/2014/main" val="10000"/>
                  </a:ext>
                </a:extLst>
              </a:tr>
              <a:tr h="1601072">
                <a:tc>
                  <a:txBody>
                    <a:bodyPr/>
                    <a:lstStyle/>
                    <a:p>
                      <a:pPr algn="ctr"/>
                      <a:r>
                        <a:rPr lang="en-IN" dirty="0">
                          <a:latin typeface="Times New Roman" pitchFamily="18" charset="0"/>
                          <a:cs typeface="Times New Roman" pitchFamily="18" charset="0"/>
                        </a:rPr>
                        <a:t>1</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a:solidFill>
                            <a:schemeClr val="bg1"/>
                          </a:solidFill>
                          <a:latin typeface="Times New Roman" pitchFamily="18" charset="0"/>
                          <a:cs typeface="Times New Roman" pitchFamily="18" charset="0"/>
                        </a:rPr>
                        <a:t>Report (2006)</a:t>
                      </a:r>
                    </a:p>
                    <a:p>
                      <a:endParaRPr lang="en-IN" dirty="0"/>
                    </a:p>
                  </a:txBody>
                  <a:tcPr/>
                </a:tc>
                <a:tc>
                  <a:txBody>
                    <a:bodyPr/>
                    <a:lstStyle/>
                    <a:p>
                      <a:pPr algn="ctr">
                        <a:lnSpc>
                          <a:spcPct val="150000"/>
                        </a:lnSpc>
                      </a:pPr>
                      <a:r>
                        <a:rPr kumimoji="0" lang="en-IN" sz="1800" b="0" kern="1200" dirty="0" err="1">
                          <a:solidFill>
                            <a:schemeClr val="dk1"/>
                          </a:solidFill>
                          <a:effectLst/>
                          <a:latin typeface="Times New Roman" pitchFamily="18" charset="0"/>
                          <a:ea typeface="+mn-ea"/>
                          <a:cs typeface="Times New Roman" pitchFamily="18" charset="0"/>
                        </a:rPr>
                        <a:t>Shihab</a:t>
                      </a:r>
                      <a:r>
                        <a:rPr kumimoji="0" lang="en-IN" sz="1800" b="0" kern="1200" dirty="0">
                          <a:solidFill>
                            <a:schemeClr val="dk1"/>
                          </a:solidFill>
                          <a:effectLst/>
                          <a:latin typeface="Times New Roman" pitchFamily="18" charset="0"/>
                          <a:ea typeface="+mn-ea"/>
                          <a:cs typeface="Times New Roman" pitchFamily="18" charset="0"/>
                        </a:rPr>
                        <a:t> A. </a:t>
                      </a:r>
                      <a:r>
                        <a:rPr kumimoji="0" lang="en-IN" sz="1800" b="0" kern="1200" dirty="0" err="1">
                          <a:solidFill>
                            <a:schemeClr val="dk1"/>
                          </a:solidFill>
                          <a:effectLst/>
                          <a:latin typeface="Times New Roman" pitchFamily="18" charset="0"/>
                          <a:ea typeface="+mn-ea"/>
                          <a:cs typeface="Times New Roman" pitchFamily="18" charset="0"/>
                        </a:rPr>
                        <a:t>Hameed</a:t>
                      </a:r>
                      <a:r>
                        <a:rPr kumimoji="0" lang="en-IN" sz="1800" b="0" kern="1200" dirty="0">
                          <a:solidFill>
                            <a:schemeClr val="dk1"/>
                          </a:solidFill>
                          <a:effectLst/>
                          <a:latin typeface="Times New Roman" pitchFamily="18" charset="0"/>
                          <a:ea typeface="+mn-ea"/>
                          <a:cs typeface="Times New Roman" pitchFamily="18" charset="0"/>
                        </a:rPr>
                        <a:t>, </a:t>
                      </a:r>
                      <a:r>
                        <a:rPr kumimoji="0" lang="en-IN" sz="1800" b="0" kern="1200" dirty="0" err="1">
                          <a:solidFill>
                            <a:schemeClr val="dk1"/>
                          </a:solidFill>
                          <a:effectLst/>
                          <a:latin typeface="Times New Roman" pitchFamily="18" charset="0"/>
                          <a:ea typeface="+mn-ea"/>
                          <a:cs typeface="Times New Roman" pitchFamily="18" charset="0"/>
                        </a:rPr>
                        <a:t>Shahina</a:t>
                      </a:r>
                      <a:r>
                        <a:rPr kumimoji="0" lang="en-IN" sz="1800" b="0" kern="1200" dirty="0">
                          <a:solidFill>
                            <a:schemeClr val="dk1"/>
                          </a:solidFill>
                          <a:effectLst/>
                          <a:latin typeface="Times New Roman" pitchFamily="18" charset="0"/>
                          <a:ea typeface="+mn-ea"/>
                          <a:cs typeface="Times New Roman" pitchFamily="18" charset="0"/>
                        </a:rPr>
                        <a:t> </a:t>
                      </a:r>
                      <a:r>
                        <a:rPr kumimoji="0" lang="en-IN" sz="1800" b="0" kern="1200" dirty="0" err="1">
                          <a:solidFill>
                            <a:schemeClr val="dk1"/>
                          </a:solidFill>
                          <a:effectLst/>
                          <a:latin typeface="Times New Roman" pitchFamily="18" charset="0"/>
                          <a:ea typeface="+mn-ea"/>
                          <a:cs typeface="Times New Roman" pitchFamily="18" charset="0"/>
                        </a:rPr>
                        <a:t>Shabnam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b="0" kern="1200" dirty="0">
                          <a:solidFill>
                            <a:schemeClr val="dk1"/>
                          </a:solidFill>
                          <a:effectLst/>
                          <a:latin typeface="Times New Roman" pitchFamily="18" charset="0"/>
                          <a:ea typeface="+mn-ea"/>
                          <a:cs typeface="Times New Roman" pitchFamily="18" charset="0"/>
                        </a:rPr>
                        <a:t>Integrated Medical and Emergency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a:solidFill>
                            <a:schemeClr val="dk1"/>
                          </a:solidFill>
                          <a:effectLst/>
                          <a:latin typeface="Times New Roman" pitchFamily="18" charset="0"/>
                          <a:ea typeface="+mn-ea"/>
                          <a:cs typeface="Times New Roman" pitchFamily="18" charset="0"/>
                        </a:rPr>
                        <a:t>Unified electronic medical record EMR used in all medical </a:t>
                      </a:r>
                      <a:r>
                        <a:rPr kumimoji="0" lang="en-IN" sz="1800" kern="1200" dirty="0" err="1">
                          <a:solidFill>
                            <a:schemeClr val="dk1"/>
                          </a:solidFill>
                          <a:effectLst/>
                          <a:latin typeface="Times New Roman" pitchFamily="18" charset="0"/>
                          <a:ea typeface="+mn-ea"/>
                          <a:cs typeface="Times New Roman" pitchFamily="18" charset="0"/>
                        </a:rPr>
                        <a:t>centers</a:t>
                      </a:r>
                      <a:r>
                        <a:rPr kumimoji="0" lang="en-IN" sz="1800" kern="1200" dirty="0">
                          <a:solidFill>
                            <a:schemeClr val="dk1"/>
                          </a:solidFill>
                          <a:effectLst/>
                          <a:latin typeface="Times New Roman" pitchFamily="18" charset="0"/>
                          <a:ea typeface="+mn-ea"/>
                          <a:cs typeface="Times New Roman" pitchFamily="18" charset="0"/>
                        </a:rPr>
                        <a:t>. </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2259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720080"/>
          </a:xfrm>
        </p:spPr>
        <p:txBody>
          <a:bodyPr/>
          <a:lstStyle/>
          <a:p>
            <a:pPr algn="ctr"/>
            <a:r>
              <a:rPr lang="en-IN" sz="2400" b="1" dirty="0">
                <a:latin typeface="Times New Roman" pitchFamily="18" charset="0"/>
                <a:cs typeface="Times New Roman" pitchFamily="18" charset="0"/>
              </a:rPr>
              <a:t>LITERATURE REVIEW</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9608193"/>
              </p:ext>
            </p:extLst>
          </p:nvPr>
        </p:nvGraphicFramePr>
        <p:xfrm>
          <a:off x="755576" y="1556792"/>
          <a:ext cx="6624735" cy="5208524"/>
        </p:xfrm>
        <a:graphic>
          <a:graphicData uri="http://schemas.openxmlformats.org/drawingml/2006/table">
            <a:tbl>
              <a:tblPr firstRow="1" bandRow="1">
                <a:tableStyleId>{7DF18680-E054-41AD-8BC1-D1AEF772440D}</a:tableStyleId>
              </a:tblPr>
              <a:tblGrid>
                <a:gridCol w="1064058">
                  <a:extLst>
                    <a:ext uri="{9D8B030D-6E8A-4147-A177-3AD203B41FA5}">
                      <a16:colId xmlns:a16="http://schemas.microsoft.com/office/drawing/2014/main" val="20000"/>
                    </a:ext>
                  </a:extLst>
                </a:gridCol>
                <a:gridCol w="1419586">
                  <a:extLst>
                    <a:ext uri="{9D8B030D-6E8A-4147-A177-3AD203B41FA5}">
                      <a16:colId xmlns:a16="http://schemas.microsoft.com/office/drawing/2014/main" val="20001"/>
                    </a:ext>
                  </a:extLst>
                </a:gridCol>
                <a:gridCol w="1360437">
                  <a:extLst>
                    <a:ext uri="{9D8B030D-6E8A-4147-A177-3AD203B41FA5}">
                      <a16:colId xmlns:a16="http://schemas.microsoft.com/office/drawing/2014/main" val="20002"/>
                    </a:ext>
                  </a:extLst>
                </a:gridCol>
                <a:gridCol w="1419586">
                  <a:extLst>
                    <a:ext uri="{9D8B030D-6E8A-4147-A177-3AD203B41FA5}">
                      <a16:colId xmlns:a16="http://schemas.microsoft.com/office/drawing/2014/main" val="20003"/>
                    </a:ext>
                  </a:extLst>
                </a:gridCol>
                <a:gridCol w="1361068">
                  <a:extLst>
                    <a:ext uri="{9D8B030D-6E8A-4147-A177-3AD203B41FA5}">
                      <a16:colId xmlns:a16="http://schemas.microsoft.com/office/drawing/2014/main" val="20004"/>
                    </a:ext>
                  </a:extLst>
                </a:gridCol>
              </a:tblGrid>
              <a:tr h="526936">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Application</a:t>
                      </a:r>
                      <a:r>
                        <a:rPr lang="en-US" sz="2400" baseline="0" dirty="0">
                          <a:latin typeface="Times New Roman" pitchFamily="18" charset="0"/>
                          <a:cs typeface="Times New Roman" pitchFamily="18" charset="0"/>
                        </a:rPr>
                        <a:t> </a:t>
                      </a:r>
                      <a:r>
                        <a:rPr lang="en-US" sz="2400" dirty="0">
                          <a:latin typeface="Times New Roman" pitchFamily="18" charset="0"/>
                          <a:cs typeface="Times New Roman" pitchFamily="18" charset="0"/>
                        </a:rPr>
                        <a:t>Type </a:t>
                      </a:r>
                      <a:r>
                        <a:rPr lang="en-US" sz="2400" baseline="0" dirty="0">
                          <a:latin typeface="Times New Roman" pitchFamily="18" charset="0"/>
                          <a:cs typeface="Times New Roman" pitchFamily="18" charset="0"/>
                        </a:rPr>
                        <a:t>with year</a:t>
                      </a:r>
                      <a:endParaRPr lang="en-US" sz="2400" dirty="0">
                        <a:latin typeface="Times New Roman" pitchFamily="18" charset="0"/>
                        <a:cs typeface="Times New Roman" pitchFamily="18" charset="0"/>
                      </a:endParaRPr>
                    </a:p>
                    <a:p>
                      <a:endParaRPr lang="en-IN" dirty="0"/>
                    </a:p>
                  </a:txBody>
                  <a:tcPr/>
                </a:tc>
                <a:tc>
                  <a:txBody>
                    <a:bodyPr/>
                    <a:lstStyle/>
                    <a:p>
                      <a:pPr algn="ctr"/>
                      <a:r>
                        <a:rPr lang="en-US" sz="2400" dirty="0">
                          <a:latin typeface="Times New Roman" pitchFamily="18" charset="0"/>
                          <a:cs typeface="Times New Roman" pitchFamily="18" charset="0"/>
                        </a:rPr>
                        <a:t>Authors</a:t>
                      </a:r>
                      <a:endParaRPr lang="en-IN" sz="2400" dirty="0"/>
                    </a:p>
                  </a:txBody>
                  <a:tcPr/>
                </a:tc>
                <a:tc>
                  <a:txBody>
                    <a:bodyPr/>
                    <a:lstStyle/>
                    <a:p>
                      <a:pPr algn="ctr"/>
                      <a:r>
                        <a:rPr lang="en-US" sz="2400" dirty="0">
                          <a:latin typeface="Times New Roman" pitchFamily="18" charset="0"/>
                          <a:cs typeface="Times New Roman" pitchFamily="18" charset="0"/>
                        </a:rPr>
                        <a:t>Title</a:t>
                      </a: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Outcomes</a:t>
                      </a:r>
                      <a:endParaRPr lang="en-IN" sz="24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10000"/>
                  </a:ext>
                </a:extLst>
              </a:tr>
              <a:tr h="370840">
                <a:tc>
                  <a:txBody>
                    <a:bodyPr/>
                    <a:lstStyle/>
                    <a:p>
                      <a:pPr algn="ctr">
                        <a:lnSpc>
                          <a:spcPct val="150000"/>
                        </a:lnSpc>
                      </a:pPr>
                      <a:r>
                        <a:rPr lang="en-IN" dirty="0">
                          <a:latin typeface="Times New Roman" pitchFamily="18" charset="0"/>
                          <a:cs typeface="Times New Roman" pitchFamily="18" charset="0"/>
                        </a:rPr>
                        <a:t>2</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a:solidFill>
                            <a:schemeClr val="bg1"/>
                          </a:solidFill>
                          <a:latin typeface="Times New Roman" pitchFamily="18" charset="0"/>
                          <a:cs typeface="Times New Roman" pitchFamily="18" charset="0"/>
                        </a:rPr>
                        <a:t>Report (2006)</a:t>
                      </a:r>
                    </a:p>
                    <a:p>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IN" sz="1800" b="0" kern="1200" dirty="0" err="1">
                          <a:solidFill>
                            <a:schemeClr val="dk1"/>
                          </a:solidFill>
                          <a:effectLst/>
                          <a:latin typeface="Times New Roman" pitchFamily="18" charset="0"/>
                          <a:ea typeface="+mn-ea"/>
                          <a:cs typeface="Times New Roman" pitchFamily="18" charset="0"/>
                        </a:rPr>
                        <a:t>Shihab</a:t>
                      </a:r>
                      <a:r>
                        <a:rPr kumimoji="0" lang="en-IN" sz="1800" b="0" kern="1200" dirty="0">
                          <a:solidFill>
                            <a:schemeClr val="dk1"/>
                          </a:solidFill>
                          <a:effectLst/>
                          <a:latin typeface="Times New Roman" pitchFamily="18" charset="0"/>
                          <a:ea typeface="+mn-ea"/>
                          <a:cs typeface="Times New Roman" pitchFamily="18" charset="0"/>
                        </a:rPr>
                        <a:t> A. </a:t>
                      </a:r>
                      <a:r>
                        <a:rPr kumimoji="0" lang="en-IN" sz="1800" b="0" kern="1200" dirty="0" err="1">
                          <a:solidFill>
                            <a:schemeClr val="dk1"/>
                          </a:solidFill>
                          <a:effectLst/>
                          <a:latin typeface="Times New Roman" pitchFamily="18" charset="0"/>
                          <a:ea typeface="+mn-ea"/>
                          <a:cs typeface="Times New Roman" pitchFamily="18" charset="0"/>
                        </a:rPr>
                        <a:t>Hameed</a:t>
                      </a:r>
                      <a:r>
                        <a:rPr kumimoji="0" lang="en-IN" sz="1800" b="0" kern="1200" dirty="0">
                          <a:solidFill>
                            <a:schemeClr val="dk1"/>
                          </a:solidFill>
                          <a:effectLst/>
                          <a:latin typeface="Times New Roman" pitchFamily="18" charset="0"/>
                          <a:ea typeface="+mn-ea"/>
                          <a:cs typeface="Times New Roman" pitchFamily="18" charset="0"/>
                        </a:rPr>
                        <a:t>, </a:t>
                      </a:r>
                      <a:r>
                        <a:rPr kumimoji="0" lang="en-IN" sz="1800" b="0" kern="1200" dirty="0" err="1">
                          <a:solidFill>
                            <a:schemeClr val="dk1"/>
                          </a:solidFill>
                          <a:effectLst/>
                          <a:latin typeface="Times New Roman" pitchFamily="18" charset="0"/>
                          <a:ea typeface="+mn-ea"/>
                          <a:cs typeface="Times New Roman" pitchFamily="18" charset="0"/>
                        </a:rPr>
                        <a:t>Shahina</a:t>
                      </a:r>
                      <a:r>
                        <a:rPr kumimoji="0" lang="en-IN" sz="1800" b="0" kern="1200" dirty="0">
                          <a:solidFill>
                            <a:schemeClr val="dk1"/>
                          </a:solidFill>
                          <a:effectLst/>
                          <a:latin typeface="Times New Roman" pitchFamily="18" charset="0"/>
                          <a:ea typeface="+mn-ea"/>
                          <a:cs typeface="Times New Roman" pitchFamily="18" charset="0"/>
                        </a:rPr>
                        <a:t> </a:t>
                      </a:r>
                      <a:r>
                        <a:rPr kumimoji="0" lang="en-IN" sz="1800" b="0" kern="1200" dirty="0" err="1">
                          <a:solidFill>
                            <a:schemeClr val="dk1"/>
                          </a:solidFill>
                          <a:effectLst/>
                          <a:latin typeface="Times New Roman" pitchFamily="18" charset="0"/>
                          <a:ea typeface="+mn-ea"/>
                          <a:cs typeface="Times New Roman" pitchFamily="18" charset="0"/>
                        </a:rPr>
                        <a:t>Shabnam</a:t>
                      </a:r>
                      <a:endParaRPr lang="en-IN" sz="1800" b="0" dirty="0">
                        <a:latin typeface="Times New Roman" pitchFamily="18" charset="0"/>
                        <a:cs typeface="Times New Roman" pitchFamily="18" charset="0"/>
                      </a:endParaRPr>
                    </a:p>
                    <a:p>
                      <a:endParaRPr lang="en-IN" dirty="0"/>
                    </a:p>
                  </a:txBody>
                  <a:tcPr/>
                </a:tc>
                <a:tc>
                  <a:txBody>
                    <a:bodyPr/>
                    <a:lstStyle/>
                    <a:p>
                      <a:pPr algn="ctr">
                        <a:lnSpc>
                          <a:spcPct val="150000"/>
                        </a:lnSpc>
                      </a:pPr>
                      <a:r>
                        <a:rPr kumimoji="0" lang="en-IN" sz="1800" b="0" kern="1200" dirty="0">
                          <a:solidFill>
                            <a:schemeClr val="dk1"/>
                          </a:solidFill>
                          <a:effectLst/>
                          <a:latin typeface="Times New Roman" pitchFamily="18" charset="0"/>
                          <a:ea typeface="+mn-ea"/>
                          <a:cs typeface="Times New Roman" pitchFamily="18" charset="0"/>
                        </a:rPr>
                        <a:t>An Intelligent Agent-Based Medication and Emergency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a:solidFill>
                            <a:schemeClr val="dk1"/>
                          </a:solidFill>
                          <a:effectLst/>
                          <a:latin typeface="Times New Roman" pitchFamily="18" charset="0"/>
                          <a:ea typeface="+mn-ea"/>
                          <a:cs typeface="Times New Roman" pitchFamily="18" charset="0"/>
                        </a:rPr>
                        <a:t>This project is to develop an intelligent agent-based medication and emergency system</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56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648072"/>
          </a:xfrm>
        </p:spPr>
        <p:txBody>
          <a:bodyPr/>
          <a:lstStyle/>
          <a:p>
            <a:pPr algn="ctr"/>
            <a:r>
              <a:rPr lang="en-IN" sz="2400" b="1" dirty="0">
                <a:latin typeface="Times New Roman" pitchFamily="18" charset="0"/>
                <a:cs typeface="Times New Roman" pitchFamily="18" charset="0"/>
              </a:rPr>
              <a:t>LITERATURE REVIEW</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525827"/>
              </p:ext>
            </p:extLst>
          </p:nvPr>
        </p:nvGraphicFramePr>
        <p:xfrm>
          <a:off x="683568" y="1700808"/>
          <a:ext cx="7415606" cy="4797044"/>
        </p:xfrm>
        <a:graphic>
          <a:graphicData uri="http://schemas.openxmlformats.org/drawingml/2006/table">
            <a:tbl>
              <a:tblPr firstRow="1" bandRow="1">
                <a:tableStyleId>{7DF18680-E054-41AD-8BC1-D1AEF772440D}</a:tableStyleId>
              </a:tblPr>
              <a:tblGrid>
                <a:gridCol w="1112285">
                  <a:extLst>
                    <a:ext uri="{9D8B030D-6E8A-4147-A177-3AD203B41FA5}">
                      <a16:colId xmlns:a16="http://schemas.microsoft.com/office/drawing/2014/main" val="20000"/>
                    </a:ext>
                  </a:extLst>
                </a:gridCol>
                <a:gridCol w="1575830">
                  <a:extLst>
                    <a:ext uri="{9D8B030D-6E8A-4147-A177-3AD203B41FA5}">
                      <a16:colId xmlns:a16="http://schemas.microsoft.com/office/drawing/2014/main" val="20001"/>
                    </a:ext>
                  </a:extLst>
                </a:gridCol>
                <a:gridCol w="1550014">
                  <a:extLst>
                    <a:ext uri="{9D8B030D-6E8A-4147-A177-3AD203B41FA5}">
                      <a16:colId xmlns:a16="http://schemas.microsoft.com/office/drawing/2014/main" val="20002"/>
                    </a:ext>
                  </a:extLst>
                </a:gridCol>
                <a:gridCol w="1601647">
                  <a:extLst>
                    <a:ext uri="{9D8B030D-6E8A-4147-A177-3AD203B41FA5}">
                      <a16:colId xmlns:a16="http://schemas.microsoft.com/office/drawing/2014/main" val="20003"/>
                    </a:ext>
                  </a:extLst>
                </a:gridCol>
                <a:gridCol w="1575830">
                  <a:extLst>
                    <a:ext uri="{9D8B030D-6E8A-4147-A177-3AD203B41FA5}">
                      <a16:colId xmlns:a16="http://schemas.microsoft.com/office/drawing/2014/main" val="20004"/>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Application</a:t>
                      </a:r>
                      <a:r>
                        <a:rPr lang="en-US" sz="2400" baseline="0" dirty="0">
                          <a:latin typeface="Times New Roman" pitchFamily="18" charset="0"/>
                          <a:cs typeface="Times New Roman" pitchFamily="18" charset="0"/>
                        </a:rPr>
                        <a:t> </a:t>
                      </a:r>
                      <a:r>
                        <a:rPr lang="en-US" sz="2400" dirty="0">
                          <a:latin typeface="Times New Roman" pitchFamily="18" charset="0"/>
                          <a:cs typeface="Times New Roman" pitchFamily="18" charset="0"/>
                        </a:rPr>
                        <a:t>Type </a:t>
                      </a:r>
                      <a:r>
                        <a:rPr lang="en-US" sz="2400" baseline="0" dirty="0">
                          <a:latin typeface="Times New Roman" pitchFamily="18" charset="0"/>
                          <a:cs typeface="Times New Roman" pitchFamily="18" charset="0"/>
                        </a:rPr>
                        <a:t>with year</a:t>
                      </a:r>
                      <a:endParaRPr lang="en-US" sz="2400" dirty="0">
                        <a:latin typeface="Times New Roman" pitchFamily="18" charset="0"/>
                        <a:cs typeface="Times New Roman" pitchFamily="18" charset="0"/>
                      </a:endParaRP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Authors</a:t>
                      </a:r>
                      <a:endParaRPr lang="en-IN" sz="2400" dirty="0">
                        <a:latin typeface="Times New Roman" pitchFamily="18" charset="0"/>
                        <a:cs typeface="Times New Roman" pitchFamily="18" charset="0"/>
                      </a:endParaRPr>
                    </a:p>
                    <a:p>
                      <a:endParaRPr lang="en-IN" dirty="0"/>
                    </a:p>
                  </a:txBody>
                  <a:tcPr/>
                </a:tc>
                <a:tc>
                  <a:txBody>
                    <a:bodyPr/>
                    <a:lstStyle/>
                    <a:p>
                      <a:pPr algn="ctr"/>
                      <a:r>
                        <a:rPr lang="en-US" sz="2400" dirty="0">
                          <a:latin typeface="Times New Roman" pitchFamily="18" charset="0"/>
                          <a:cs typeface="Times New Roman" pitchFamily="18" charset="0"/>
                        </a:rPr>
                        <a:t>Title</a:t>
                      </a:r>
                      <a:endParaRPr lang="en-IN" sz="2400" dirty="0"/>
                    </a:p>
                  </a:txBody>
                  <a:tcPr/>
                </a:tc>
                <a:tc>
                  <a:txBody>
                    <a:bodyPr/>
                    <a:lstStyle/>
                    <a:p>
                      <a:pPr algn="ctr"/>
                      <a:r>
                        <a:rPr lang="en-US" sz="2400" dirty="0">
                          <a:latin typeface="Times New Roman" pitchFamily="18" charset="0"/>
                          <a:cs typeface="Times New Roman" pitchFamily="18" charset="0"/>
                        </a:rPr>
                        <a:t>Outcomes</a:t>
                      </a:r>
                      <a:endParaRPr lang="en-IN" sz="2400" dirty="0"/>
                    </a:p>
                  </a:txBody>
                  <a:tcPr/>
                </a:tc>
                <a:extLst>
                  <a:ext uri="{0D108BD9-81ED-4DB2-BD59-A6C34878D82A}">
                    <a16:rowId xmlns:a16="http://schemas.microsoft.com/office/drawing/2014/main" val="10000"/>
                  </a:ext>
                </a:extLst>
              </a:tr>
              <a:tr h="370840">
                <a:tc>
                  <a:txBody>
                    <a:bodyPr/>
                    <a:lstStyle/>
                    <a:p>
                      <a:pPr algn="ctr">
                        <a:lnSpc>
                          <a:spcPct val="150000"/>
                        </a:lnSpc>
                      </a:pPr>
                      <a:r>
                        <a:rPr lang="en-IN" dirty="0">
                          <a:latin typeface="Times New Roman" pitchFamily="18" charset="0"/>
                          <a:cs typeface="Times New Roman" pitchFamily="18" charset="0"/>
                        </a:rPr>
                        <a:t>3</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a:solidFill>
                            <a:schemeClr val="bg1"/>
                          </a:solidFill>
                          <a:latin typeface="Times New Roman" pitchFamily="18" charset="0"/>
                          <a:cs typeface="Times New Roman" pitchFamily="18" charset="0"/>
                        </a:rPr>
                        <a:t>Report (2006)</a:t>
                      </a:r>
                    </a:p>
                    <a:p>
                      <a:endParaRPr lang="en-IN" dirty="0"/>
                    </a:p>
                  </a:txBody>
                  <a:tcPr/>
                </a:tc>
                <a:tc>
                  <a:txBody>
                    <a:bodyPr/>
                    <a:lstStyle/>
                    <a:p>
                      <a:pPr algn="ctr">
                        <a:lnSpc>
                          <a:spcPct val="150000"/>
                        </a:lnSpc>
                      </a:pPr>
                      <a:r>
                        <a:rPr kumimoji="0" lang="en-IN" sz="1800" b="0" kern="1200" dirty="0" err="1">
                          <a:solidFill>
                            <a:schemeClr val="dk1"/>
                          </a:solidFill>
                          <a:effectLst/>
                          <a:latin typeface="Times New Roman" pitchFamily="18" charset="0"/>
                          <a:ea typeface="+mn-ea"/>
                          <a:cs typeface="Times New Roman" pitchFamily="18" charset="0"/>
                        </a:rPr>
                        <a:t>Shihab</a:t>
                      </a:r>
                      <a:r>
                        <a:rPr kumimoji="0" lang="en-IN" sz="1800" b="0" kern="1200" dirty="0">
                          <a:solidFill>
                            <a:schemeClr val="dk1"/>
                          </a:solidFill>
                          <a:effectLst/>
                          <a:latin typeface="Times New Roman" pitchFamily="18" charset="0"/>
                          <a:ea typeface="+mn-ea"/>
                          <a:cs typeface="Times New Roman" pitchFamily="18" charset="0"/>
                        </a:rPr>
                        <a:t> A. </a:t>
                      </a:r>
                      <a:r>
                        <a:rPr kumimoji="0" lang="en-IN" sz="1800" b="0" kern="1200" dirty="0" err="1">
                          <a:solidFill>
                            <a:schemeClr val="dk1"/>
                          </a:solidFill>
                          <a:effectLst/>
                          <a:latin typeface="Times New Roman" pitchFamily="18" charset="0"/>
                          <a:ea typeface="+mn-ea"/>
                          <a:cs typeface="Times New Roman" pitchFamily="18" charset="0"/>
                        </a:rPr>
                        <a:t>Hameed</a:t>
                      </a:r>
                      <a:r>
                        <a:rPr kumimoji="0" lang="en-IN" sz="1800" b="0" kern="1200" dirty="0">
                          <a:solidFill>
                            <a:schemeClr val="dk1"/>
                          </a:solidFill>
                          <a:effectLst/>
                          <a:latin typeface="Times New Roman" pitchFamily="18" charset="0"/>
                          <a:ea typeface="+mn-ea"/>
                          <a:cs typeface="Times New Roman" pitchFamily="18" charset="0"/>
                        </a:rPr>
                        <a:t>, B.A. </a:t>
                      </a:r>
                      <a:r>
                        <a:rPr kumimoji="0" lang="en-IN" sz="1800" b="0" kern="1200" dirty="0" err="1">
                          <a:solidFill>
                            <a:schemeClr val="dk1"/>
                          </a:solidFill>
                          <a:effectLst/>
                          <a:latin typeface="Times New Roman" pitchFamily="18" charset="0"/>
                          <a:ea typeface="+mn-ea"/>
                          <a:cs typeface="Times New Roman" pitchFamily="18" charset="0"/>
                        </a:rPr>
                        <a:t>Aliyu</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b="0" kern="1200" dirty="0">
                          <a:solidFill>
                            <a:schemeClr val="dk1"/>
                          </a:solidFill>
                          <a:effectLst/>
                          <a:latin typeface="Times New Roman" pitchFamily="18" charset="0"/>
                          <a:ea typeface="+mn-ea"/>
                          <a:cs typeface="Times New Roman" pitchFamily="18" charset="0"/>
                        </a:rPr>
                        <a:t>WIMAX Wireless Technology to enhance an Integrated Emergency and Guidance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a:solidFill>
                            <a:schemeClr val="dk1"/>
                          </a:solidFill>
                          <a:effectLst/>
                          <a:latin typeface="Times New Roman" pitchFamily="18" charset="0"/>
                          <a:ea typeface="+mn-ea"/>
                          <a:cs typeface="Times New Roman" pitchFamily="18" charset="0"/>
                        </a:rPr>
                        <a:t>An integrated emergency and guidance system based on </a:t>
                      </a:r>
                      <a:r>
                        <a:rPr kumimoji="0" lang="en-IN" sz="1800" kern="1200" dirty="0" err="1">
                          <a:solidFill>
                            <a:schemeClr val="dk1"/>
                          </a:solidFill>
                          <a:effectLst/>
                          <a:latin typeface="Times New Roman" pitchFamily="18" charset="0"/>
                          <a:ea typeface="+mn-ea"/>
                          <a:cs typeface="Times New Roman" pitchFamily="18" charset="0"/>
                        </a:rPr>
                        <a:t>WiMAX</a:t>
                      </a:r>
                      <a:r>
                        <a:rPr kumimoji="0" lang="en-IN" sz="1800" kern="1200" dirty="0">
                          <a:solidFill>
                            <a:schemeClr val="dk1"/>
                          </a:solidFill>
                          <a:effectLst/>
                          <a:latin typeface="Times New Roman" pitchFamily="18" charset="0"/>
                          <a:ea typeface="+mn-ea"/>
                          <a:cs typeface="Times New Roman" pitchFamily="18" charset="0"/>
                        </a:rPr>
                        <a:t> was proposes to overcome such problems.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089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Compared to existing medical related telemedicine application, Telemedicine can be defined as the use of audio, video, and other telecommunications and electronic information processing technologies to provide health services or assist health care personnel at distant sites. However, telemedicine may not suit every person or situation. Protecting medical data in such applications like, Hackers and other criminals may be able to access a patient’s medical data, especially if the patient accesses telemedicine on a public network or via an unencrypted channel.</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692980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1023</TotalTime>
  <Words>2108</Words>
  <Application>Microsoft Office PowerPoint</Application>
  <PresentationFormat>On-screen Show (4:3)</PresentationFormat>
  <Paragraphs>181</Paragraphs>
  <Slides>36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Times New Roman</vt:lpstr>
      <vt:lpstr>Trebuchet MS</vt:lpstr>
      <vt:lpstr>Wingdings</vt:lpstr>
      <vt:lpstr>Wingdings 2</vt:lpstr>
      <vt:lpstr>Opulent</vt:lpstr>
      <vt:lpstr>Web-Based Database and SMS to Facilitate Healthcare Medical Emergency </vt:lpstr>
      <vt:lpstr>INDEX</vt:lpstr>
      <vt:lpstr>ABSTRACT </vt:lpstr>
      <vt:lpstr>Problem Statement </vt:lpstr>
      <vt:lpstr>INTRODUCTION</vt:lpstr>
      <vt:lpstr>LITERATURE REVIEW</vt:lpstr>
      <vt:lpstr>LITERATURE REVIEW</vt:lpstr>
      <vt:lpstr>LITERATURE REVIEW</vt:lpstr>
      <vt:lpstr>EXISTING SYSTEM</vt:lpstr>
      <vt:lpstr>DISADVANTAGES </vt:lpstr>
      <vt:lpstr>PROPOSED SYSTEM</vt:lpstr>
      <vt:lpstr>ADVANTAGES </vt:lpstr>
      <vt:lpstr>Block Diagram</vt:lpstr>
      <vt:lpstr>Modules</vt:lpstr>
      <vt:lpstr>SYSTEM REQUIREMENTS</vt:lpstr>
      <vt:lpstr>SYSTEM REQUIREMENTS</vt:lpstr>
      <vt:lpstr>UML Diagrams</vt:lpstr>
      <vt:lpstr>Use case diagram</vt:lpstr>
      <vt:lpstr>PowerPoint Presentation</vt:lpstr>
      <vt:lpstr>Class diagram</vt:lpstr>
      <vt:lpstr>Sequence diagram</vt:lpstr>
      <vt:lpstr>Sequence diagram</vt:lpstr>
      <vt:lpstr>activity  diagram</vt:lpstr>
      <vt:lpstr>activity  diagram</vt:lpstr>
      <vt:lpstr>Collaboration  diagram</vt:lpstr>
      <vt:lpstr>PowerPoint Presentation</vt:lpstr>
      <vt:lpstr>Component  diagram</vt:lpstr>
      <vt:lpstr>Deployment  diagram</vt:lpstr>
      <vt:lpstr>Er  diagram</vt:lpstr>
      <vt:lpstr>PowerPoint Presentation</vt:lpstr>
      <vt:lpstr>DFD   diagram</vt:lpstr>
      <vt:lpstr>Context level diagram</vt:lpstr>
      <vt:lpstr>DFD   diagram – Level 1</vt:lpstr>
      <vt:lpstr>dfd diagram – Level 2</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E-auction bidding system using Artificial Intelligence</dc:title>
  <dc:creator>Prathap</dc:creator>
  <cp:lastModifiedBy>K.ARUNA KUMARI</cp:lastModifiedBy>
  <cp:revision>91</cp:revision>
  <dcterms:created xsi:type="dcterms:W3CDTF">2021-11-26T11:12:41Z</dcterms:created>
  <dcterms:modified xsi:type="dcterms:W3CDTF">2022-03-21T11:49:19Z</dcterms:modified>
</cp:coreProperties>
</file>