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319" r:id="rId5"/>
    <p:sldId id="343" r:id="rId6"/>
    <p:sldId id="321" r:id="rId7"/>
    <p:sldId id="344" r:id="rId8"/>
    <p:sldId id="342" r:id="rId9"/>
    <p:sldId id="320" r:id="rId10"/>
    <p:sldId id="262" r:id="rId11"/>
    <p:sldId id="263" r:id="rId12"/>
    <p:sldId id="264" r:id="rId13"/>
    <p:sldId id="322" r:id="rId14"/>
    <p:sldId id="309" r:id="rId15"/>
    <p:sldId id="310" r:id="rId16"/>
    <p:sldId id="347" r:id="rId17"/>
    <p:sldId id="325" r:id="rId18"/>
    <p:sldId id="326" r:id="rId19"/>
    <p:sldId id="327" r:id="rId20"/>
    <p:sldId id="328" r:id="rId21"/>
    <p:sldId id="329" r:id="rId22"/>
    <p:sldId id="330" r:id="rId23"/>
    <p:sldId id="331" r:id="rId24"/>
    <p:sldId id="332" r:id="rId25"/>
    <p:sldId id="335" r:id="rId26"/>
    <p:sldId id="336" r:id="rId27"/>
    <p:sldId id="337" r:id="rId28"/>
    <p:sldId id="338" r:id="rId29"/>
    <p:sldId id="345" r:id="rId30"/>
    <p:sldId id="346" r:id="rId31"/>
    <p:sldId id="348" r:id="rId32"/>
    <p:sldId id="349" r:id="rId33"/>
    <p:sldId id="350" r:id="rId34"/>
    <p:sldId id="351" r:id="rId35"/>
    <p:sldId id="352" r:id="rId36"/>
    <p:sldId id="354" r:id="rId37"/>
    <p:sldId id="355" r:id="rId38"/>
    <p:sldId id="356" r:id="rId39"/>
    <p:sldId id="340" r:id="rId40"/>
    <p:sldId id="34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745778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4028630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4134363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82744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090048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253265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3217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742371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44968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0465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64910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53975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21568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53421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91384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2469B1F-AF70-46E9-9B6A-AAED6CD8AA21}" type="datetimeFigureOut">
              <a:rPr lang="en-US" smtClean="0"/>
              <a:t>2/1/2022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1481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636733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469B1F-AF70-46E9-9B6A-AAED6CD8AA21}" type="datetimeFigureOut">
              <a:rPr lang="en-US" smtClean="0"/>
              <a:t>2/1/2022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337404745"/>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678488" y="1405719"/>
            <a:ext cx="9403858" cy="380772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IN" sz="4000" b="1" dirty="0">
                <a:solidFill>
                  <a:schemeClr val="tx1"/>
                </a:solidFill>
                <a:latin typeface="Times New Roman" pitchFamily="18" charset="0"/>
                <a:cs typeface="Times New Roman" pitchFamily="18" charset="0"/>
              </a:rPr>
              <a:t>Web Application for Breast Cancer Prediction</a:t>
            </a:r>
            <a:endParaRPr lang="en-US" sz="4000" dirty="0">
              <a:solidFill>
                <a:schemeClr val="tx1"/>
              </a:solidFill>
              <a:latin typeface="Times New Roman" pitchFamily="18" charset="0"/>
              <a:cs typeface="Times New Roman" pitchFamily="18" charset="0"/>
            </a:endParaRPr>
          </a:p>
          <a:p>
            <a:pPr algn="ctr"/>
            <a:endParaRPr lang="en-IN" sz="40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8389274" y="291696"/>
            <a:ext cx="1287780" cy="427990"/>
          </a:xfrm>
          <a:prstGeom prst="rect">
            <a:avLst/>
          </a:prstGeom>
        </p:spPr>
      </p:pic>
      <p:sp>
        <p:nvSpPr>
          <p:cNvPr id="4" name="TextBox 3"/>
          <p:cNvSpPr txBox="1"/>
          <p:nvPr/>
        </p:nvSpPr>
        <p:spPr>
          <a:xfrm>
            <a:off x="263236" y="482389"/>
            <a:ext cx="3616036" cy="923330"/>
          </a:xfrm>
          <a:prstGeom prst="rect">
            <a:avLst/>
          </a:prstGeom>
          <a:noFill/>
        </p:spPr>
        <p:txBody>
          <a:bodyPr wrap="square" rtlCol="0">
            <a:spAutoFit/>
          </a:bodyPr>
          <a:lstStyle/>
          <a:p>
            <a:r>
              <a:rPr lang="en-US" b="1" dirty="0">
                <a:latin typeface="Times New Roman" pitchFamily="18" charset="0"/>
                <a:cs typeface="Times New Roman" pitchFamily="18" charset="0"/>
              </a:rPr>
              <a:t>Domain: </a:t>
            </a:r>
            <a:r>
              <a:rPr lang="en-US" b="1" dirty="0" smtClean="0">
                <a:latin typeface="Times New Roman" pitchFamily="18" charset="0"/>
                <a:cs typeface="Times New Roman" pitchFamily="18" charset="0"/>
              </a:rPr>
              <a:t>Web Application</a:t>
            </a:r>
            <a:endParaRPr lang="en-US"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Technology</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Java</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3422" y="627248"/>
            <a:ext cx="10163843" cy="84671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smtClean="0">
                <a:solidFill>
                  <a:schemeClr val="tx1"/>
                </a:solidFill>
                <a:latin typeface="Times New Roman" panose="02020603050405020304" pitchFamily="18" charset="0"/>
                <a:cs typeface="Times New Roman" panose="02020603050405020304" pitchFamily="18" charset="0"/>
              </a:rPr>
              <a:t>DISADVANTAGES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641471" y="2787648"/>
            <a:ext cx="9046881" cy="21801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sz="2400" dirty="0">
                <a:latin typeface="Times New Roman" pitchFamily="18" charset="0"/>
                <a:cs typeface="Times New Roman" pitchFamily="18" charset="0"/>
              </a:rPr>
              <a:t>Time efficiency is high</a:t>
            </a:r>
            <a:endParaRPr lang="en-US"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Have manual work is high</a:t>
            </a:r>
            <a:endParaRPr lang="en-US"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It is costly</a:t>
            </a:r>
            <a:endParaRPr lang="en-US" sz="2400" dirty="0">
              <a:latin typeface="Times New Roman" pitchFamily="18" charset="0"/>
              <a:cs typeface="Times New Roman" pitchFamily="18" charset="0"/>
            </a:endParaRPr>
          </a:p>
          <a:p>
            <a:pPr lvl="0"/>
            <a:endParaRPr lang="en-IN" sz="2400" dirty="0" smtClean="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8331" y="537509"/>
            <a:ext cx="9462870" cy="879013"/>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PROPOSED METHOD</a:t>
            </a:r>
            <a:endParaRPr lang="en-US" sz="36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642902" y="1416522"/>
            <a:ext cx="10985326" cy="4861448"/>
          </a:xfrm>
        </p:spPr>
        <p:txBody>
          <a:bodyPr>
            <a:noAutofit/>
          </a:bodyPr>
          <a:lstStyle/>
          <a:p>
            <a:pPr algn="just">
              <a:lnSpc>
                <a:spcPct val="150000"/>
              </a:lnSpc>
            </a:pPr>
            <a:r>
              <a:rPr lang="en-IN" sz="2400" dirty="0">
                <a:latin typeface="Times New Roman" pitchFamily="18" charset="0"/>
                <a:cs typeface="Times New Roman" pitchFamily="18" charset="0"/>
              </a:rPr>
              <a:t>In proposed system, we are predicting the breast cancer using Existing records. In this we are initially collect the existing records then store into our system. Then we predict the results for Brest cancer based on their parameter values. This procedure can be have taken less time and cost sufficient.</a:t>
            </a:r>
            <a:endParaRPr lang="en-US" sz="2400" dirty="0">
              <a:latin typeface="Times New Roman" pitchFamily="18" charset="0"/>
              <a:cs typeface="Times New Roman"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50136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34249" y="449827"/>
            <a:ext cx="8911687" cy="1004274"/>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ADVANTAGES</a:t>
            </a:r>
            <a:endParaRPr lang="en-US" sz="40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600337" y="2395798"/>
            <a:ext cx="7802971" cy="2394568"/>
          </a:xfrm>
        </p:spPr>
        <p:txBody>
          <a:bodyPr>
            <a:normAutofit/>
          </a:bodyPr>
          <a:lstStyle/>
          <a:p>
            <a:r>
              <a:rPr lang="en-IN" sz="2400" dirty="0">
                <a:latin typeface="Times New Roman" pitchFamily="18" charset="0"/>
                <a:cs typeface="Times New Roman" pitchFamily="18" charset="0"/>
              </a:rPr>
              <a:t>Less time efficiency</a:t>
            </a:r>
            <a:endParaRPr lang="en-US"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Reducing manual work</a:t>
            </a:r>
            <a:endParaRPr lang="en-US"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Less cost</a:t>
            </a:r>
            <a:endParaRPr lang="en-US" sz="2400" dirty="0">
              <a:latin typeface="Times New Roman" pitchFamily="18" charset="0"/>
              <a:cs typeface="Times New Roman" pitchFamily="18" charset="0"/>
            </a:endParaRPr>
          </a:p>
          <a:p>
            <a:pPr marL="0" lvl="0" indent="0">
              <a:buNone/>
            </a:pPr>
            <a:endParaRPr lang="en-IN" sz="24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5022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34249" y="449827"/>
            <a:ext cx="8911687" cy="1004274"/>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Implementation</a:t>
            </a:r>
            <a:endParaRPr lang="en-US" sz="40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600337" y="1379621"/>
            <a:ext cx="9482009" cy="4812631"/>
          </a:xfrm>
        </p:spPr>
        <p:txBody>
          <a:bodyPr>
            <a:normAutofit/>
          </a:bodyPr>
          <a:lstStyle/>
          <a:p>
            <a:pPr marL="0" lvl="0" indent="0" algn="just">
              <a:lnSpc>
                <a:spcPct val="150000"/>
              </a:lnSpc>
              <a:buNone/>
            </a:pPr>
            <a:r>
              <a:rPr lang="en-US" sz="2800" b="1" dirty="0" smtClean="0">
                <a:latin typeface="Times New Roman" panose="02020603050405020304" pitchFamily="18" charset="0"/>
                <a:cs typeface="Times New Roman" panose="02020603050405020304" pitchFamily="18" charset="0"/>
              </a:rPr>
              <a:t>Modules</a:t>
            </a:r>
            <a:endParaRPr lang="en-US" sz="2400" b="1" dirty="0" smtClean="0">
              <a:latin typeface="Times New Roman" panose="02020603050405020304" pitchFamily="18" charset="0"/>
              <a:cs typeface="Times New Roman" panose="02020603050405020304" pitchFamily="18" charset="0"/>
            </a:endParaRPr>
          </a:p>
          <a:p>
            <a:pPr marL="0" lvl="0" indent="0" algn="just">
              <a:lnSpc>
                <a:spcPct val="150000"/>
              </a:lnSpc>
              <a:buNone/>
            </a:pPr>
            <a:r>
              <a:rPr lang="en-US" sz="2400" b="1" dirty="0" smtClean="0">
                <a:latin typeface="Times New Roman" panose="02020603050405020304" pitchFamily="18" charset="0"/>
                <a:cs typeface="Times New Roman" panose="02020603050405020304" pitchFamily="18" charset="0"/>
              </a:rPr>
              <a:t>Admin: </a:t>
            </a:r>
            <a:r>
              <a:rPr lang="en-US" sz="2400" dirty="0" smtClean="0">
                <a:latin typeface="Times New Roman" panose="02020603050405020304" pitchFamily="18" charset="0"/>
                <a:cs typeface="Times New Roman" panose="02020603050405020304" pitchFamily="18" charset="0"/>
              </a:rPr>
              <a:t>admin login with valid credentials. Upload Existing recorders. View users. Add new record.    </a:t>
            </a:r>
          </a:p>
          <a:p>
            <a:pPr marL="0" lvl="0" indent="0" algn="just">
              <a:lnSpc>
                <a:spcPct val="150000"/>
              </a:lnSpc>
              <a:buNone/>
            </a:pPr>
            <a:r>
              <a:rPr lang="en-US" sz="2400" b="1" dirty="0" smtClean="0">
                <a:latin typeface="Times New Roman" panose="02020603050405020304" pitchFamily="18" charset="0"/>
                <a:cs typeface="Times New Roman" panose="02020603050405020304" pitchFamily="18" charset="0"/>
              </a:rPr>
              <a:t>Users: </a:t>
            </a:r>
            <a:r>
              <a:rPr lang="en-US" sz="2400" dirty="0" smtClean="0">
                <a:latin typeface="Times New Roman" panose="02020603050405020304" pitchFamily="18" charset="0"/>
                <a:cs typeface="Times New Roman" panose="02020603050405020304" pitchFamily="18" charset="0"/>
              </a:rPr>
              <a:t>Users initially register with their details then login with registered details, predict breast cancer and view their existing predicted results.</a:t>
            </a:r>
            <a:endParaRPr lang="en-IN" sz="24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277234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itchFamily="18" charset="0"/>
                <a:cs typeface="Times New Roman" pitchFamily="18" charset="0"/>
              </a:rPr>
              <a:t>SYSTEM </a:t>
            </a:r>
            <a:r>
              <a:rPr lang="en-US" sz="3600" b="1" dirty="0" smtClean="0">
                <a:latin typeface="Times New Roman" pitchFamily="18" charset="0"/>
                <a:cs typeface="Times New Roman" pitchFamily="18" charset="0"/>
              </a:rPr>
              <a:t>SPECIFICATION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1103312" y="1347538"/>
            <a:ext cx="8946541" cy="4900862"/>
          </a:xfrm>
        </p:spPr>
        <p:txBody>
          <a:bodyPr>
            <a:normAutofit/>
          </a:bodyPr>
          <a:lstStyle/>
          <a:p>
            <a:pPr marL="0" indent="0">
              <a:buNone/>
            </a:pPr>
            <a:r>
              <a:rPr lang="en-US" sz="2600" b="1" dirty="0" smtClean="0">
                <a:latin typeface="Times New Roman" pitchFamily="18" charset="0"/>
                <a:cs typeface="Times New Roman" pitchFamily="18" charset="0"/>
              </a:rPr>
              <a:t>H/W </a:t>
            </a:r>
            <a:r>
              <a:rPr lang="en-US" sz="2600" b="1" dirty="0">
                <a:latin typeface="Times New Roman" pitchFamily="18" charset="0"/>
                <a:cs typeface="Times New Roman" pitchFamily="18" charset="0"/>
              </a:rPr>
              <a:t>System </a:t>
            </a:r>
            <a:r>
              <a:rPr lang="en-US" sz="2600" b="1" dirty="0" smtClean="0">
                <a:latin typeface="Times New Roman" pitchFamily="18" charset="0"/>
                <a:cs typeface="Times New Roman" pitchFamily="18" charset="0"/>
              </a:rPr>
              <a:t>Configuration</a:t>
            </a:r>
            <a:endParaRPr lang="en-US" sz="2600" b="1" dirty="0">
              <a:latin typeface="Times New Roman" pitchFamily="18" charset="0"/>
              <a:cs typeface="Times New Roman" pitchFamily="18" charset="0"/>
            </a:endParaRPr>
          </a:p>
          <a:p>
            <a:pPr lvl="0">
              <a:lnSpc>
                <a:spcPct val="150000"/>
              </a:lnSpc>
            </a:pPr>
            <a:r>
              <a:rPr lang="en-US" sz="2400" dirty="0">
                <a:latin typeface="Times New Roman" pitchFamily="18" charset="0"/>
                <a:cs typeface="Times New Roman" pitchFamily="18" charset="0"/>
              </a:rPr>
              <a:t>Processor            	   </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I3/Intel Processor</a:t>
            </a:r>
            <a:endParaRPr lang="en-US" sz="2400" b="1" dirty="0">
              <a:latin typeface="Times New Roman" pitchFamily="18" charset="0"/>
              <a:cs typeface="Times New Roman" pitchFamily="18" charset="0"/>
            </a:endParaRPr>
          </a:p>
          <a:p>
            <a:pPr lvl="0">
              <a:lnSpc>
                <a:spcPct val="150000"/>
              </a:lnSpc>
            </a:pPr>
            <a:r>
              <a:rPr lang="en-US" sz="2400" dirty="0">
                <a:latin typeface="Times New Roman" pitchFamily="18" charset="0"/>
                <a:cs typeface="Times New Roman" pitchFamily="18" charset="0"/>
              </a:rPr>
              <a:t>RAM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4GB (min)</a:t>
            </a:r>
          </a:p>
          <a:p>
            <a:pPr lvl="0">
              <a:lnSpc>
                <a:spcPct val="150000"/>
              </a:lnSpc>
            </a:pPr>
            <a:r>
              <a:rPr lang="en-US" sz="2400" dirty="0">
                <a:latin typeface="Times New Roman" pitchFamily="18" charset="0"/>
                <a:cs typeface="Times New Roman" pitchFamily="18" charset="0"/>
              </a:rPr>
              <a:t>Hard Disk                      </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500GB</a:t>
            </a:r>
          </a:p>
          <a:p>
            <a:pPr lvl="0">
              <a:lnSpc>
                <a:spcPct val="150000"/>
              </a:lnSpc>
            </a:pPr>
            <a:r>
              <a:rPr lang="en-US" sz="2400" dirty="0">
                <a:latin typeface="Times New Roman" pitchFamily="18" charset="0"/>
                <a:cs typeface="Times New Roman" pitchFamily="18" charset="0"/>
              </a:rPr>
              <a:t>Key Board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Standard Windows Keyboard</a:t>
            </a:r>
          </a:p>
          <a:p>
            <a:pPr lvl="0">
              <a:lnSpc>
                <a:spcPct val="150000"/>
              </a:lnSpc>
            </a:pPr>
            <a:r>
              <a:rPr lang="en-US" sz="2400" dirty="0">
                <a:latin typeface="Times New Roman" pitchFamily="18" charset="0"/>
                <a:cs typeface="Times New Roman" pitchFamily="18" charset="0"/>
              </a:rPr>
              <a:t>Mouse                            </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Two or Three Button Mouse</a:t>
            </a:r>
          </a:p>
          <a:p>
            <a:pPr lvl="0">
              <a:lnSpc>
                <a:spcPct val="150000"/>
              </a:lnSpc>
            </a:pPr>
            <a:r>
              <a:rPr lang="en-US" sz="2400" dirty="0">
                <a:latin typeface="Times New Roman" pitchFamily="18" charset="0"/>
                <a:cs typeface="Times New Roman" pitchFamily="18" charset="0"/>
              </a:rPr>
              <a:t>Monitor                          </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SVGA</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71074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latin typeface="Times New Roman" pitchFamily="18" charset="0"/>
                <a:cs typeface="Times New Roman" pitchFamily="18" charset="0"/>
              </a:rPr>
              <a:t>SYSTEM </a:t>
            </a:r>
            <a:r>
              <a:rPr lang="en-US" sz="4400" b="1" dirty="0">
                <a:latin typeface="Times New Roman" pitchFamily="18" charset="0"/>
                <a:cs typeface="Times New Roman" pitchFamily="18" charset="0"/>
              </a:rPr>
              <a:t>SPECIFICATION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103312" y="1147010"/>
            <a:ext cx="8946541" cy="5710990"/>
          </a:xfrm>
        </p:spPr>
        <p:txBody>
          <a:bodyPr>
            <a:noAutofit/>
          </a:bodyPr>
          <a:lstStyle/>
          <a:p>
            <a:pPr marL="0" lvl="0" indent="0" algn="just">
              <a:lnSpc>
                <a:spcPct val="150000"/>
              </a:lnSpc>
              <a:buNone/>
            </a:pPr>
            <a:r>
              <a:rPr lang="en-US" sz="2400" b="1" dirty="0">
                <a:latin typeface="Times New Roman" pitchFamily="18" charset="0"/>
                <a:cs typeface="Times New Roman" pitchFamily="18" charset="0"/>
              </a:rPr>
              <a:t>S/W System </a:t>
            </a:r>
            <a:r>
              <a:rPr lang="en-US" sz="2400" b="1" dirty="0" smtClean="0">
                <a:latin typeface="Times New Roman" pitchFamily="18" charset="0"/>
                <a:cs typeface="Times New Roman" pitchFamily="18" charset="0"/>
              </a:rPr>
              <a:t>Configuration</a:t>
            </a:r>
          </a:p>
          <a:p>
            <a:pPr lvl="0" algn="just">
              <a:lnSpc>
                <a:spcPct val="150000"/>
              </a:lnSpc>
            </a:pPr>
            <a:r>
              <a:rPr lang="en-US" sz="2400" dirty="0" smtClean="0">
                <a:latin typeface="Times New Roman" pitchFamily="18" charset="0"/>
                <a:cs typeface="Times New Roman" pitchFamily="18" charset="0"/>
              </a:rPr>
              <a:t>Operating </a:t>
            </a:r>
            <a:r>
              <a:rPr lang="en-US" sz="2400" dirty="0">
                <a:latin typeface="Times New Roman" pitchFamily="18" charset="0"/>
                <a:cs typeface="Times New Roman" pitchFamily="18" charset="0"/>
              </a:rPr>
              <a:t>System            :   Windows 7/8/10</a:t>
            </a:r>
          </a:p>
          <a:p>
            <a:pPr lvl="0" algn="just">
              <a:lnSpc>
                <a:spcPct val="150000"/>
              </a:lnSpc>
            </a:pPr>
            <a:r>
              <a:rPr lang="en-US" sz="2400" dirty="0">
                <a:latin typeface="Times New Roman" pitchFamily="18" charset="0"/>
                <a:cs typeface="Times New Roman" pitchFamily="18" charset="0"/>
              </a:rPr>
              <a:t>Application Server          :   Tomcat 9.0		</a:t>
            </a:r>
          </a:p>
          <a:p>
            <a:pPr lvl="0" algn="just">
              <a:lnSpc>
                <a:spcPct val="150000"/>
              </a:lnSpc>
            </a:pPr>
            <a:r>
              <a:rPr lang="en-US" sz="2400" dirty="0">
                <a:latin typeface="Times New Roman" pitchFamily="18" charset="0"/>
                <a:cs typeface="Times New Roman" pitchFamily="18" charset="0"/>
              </a:rPr>
              <a:t>Front End                         :   HTML, JSP</a:t>
            </a:r>
          </a:p>
          <a:p>
            <a:pPr lvl="0" algn="just">
              <a:lnSpc>
                <a:spcPct val="150000"/>
              </a:lnSpc>
            </a:pPr>
            <a:r>
              <a:rPr lang="en-US" sz="2400" dirty="0">
                <a:latin typeface="Times New Roman" pitchFamily="18" charset="0"/>
                <a:cs typeface="Times New Roman" pitchFamily="18" charset="0"/>
              </a:rPr>
              <a:t>Scripts                             :   JavaScript.</a:t>
            </a:r>
          </a:p>
          <a:p>
            <a:pPr lvl="0" algn="just">
              <a:lnSpc>
                <a:spcPct val="150000"/>
              </a:lnSpc>
            </a:pPr>
            <a:r>
              <a:rPr lang="en-US" sz="2400" dirty="0">
                <a:latin typeface="Times New Roman" pitchFamily="18" charset="0"/>
                <a:cs typeface="Times New Roman" pitchFamily="18" charset="0"/>
              </a:rPr>
              <a:t>Server side Script             :   Java Server Pages.</a:t>
            </a:r>
          </a:p>
          <a:p>
            <a:pPr lvl="0" algn="just">
              <a:lnSpc>
                <a:spcPct val="150000"/>
              </a:lnSpc>
            </a:pPr>
            <a:r>
              <a:rPr lang="en-US" sz="2400" dirty="0">
                <a:latin typeface="Times New Roman" pitchFamily="18" charset="0"/>
                <a:cs typeface="Times New Roman" pitchFamily="18" charset="0"/>
              </a:rPr>
              <a:t>Database                           :   My SQL 6.0</a:t>
            </a:r>
          </a:p>
          <a:p>
            <a:pPr lvl="0" algn="just">
              <a:lnSpc>
                <a:spcPct val="150000"/>
              </a:lnSpc>
            </a:pPr>
            <a:r>
              <a:rPr lang="en-US" sz="2400" dirty="0">
                <a:latin typeface="Times New Roman" pitchFamily="18" charset="0"/>
                <a:cs typeface="Times New Roman" pitchFamily="18" charset="0"/>
              </a:rPr>
              <a:t>Database Connectivity      :   </a:t>
            </a:r>
            <a:r>
              <a:rPr lang="en-US" sz="2400" dirty="0" smtClean="0">
                <a:latin typeface="Times New Roman" pitchFamily="18" charset="0"/>
                <a:cs typeface="Times New Roman" pitchFamily="18" charset="0"/>
              </a:rPr>
              <a:t>JDBC</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52230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10"/>
            <a:ext cx="10515600" cy="835878"/>
          </a:xfrm>
        </p:spPr>
        <p:txBody>
          <a:bodyPr>
            <a:normAutofit/>
          </a:bodyPr>
          <a:lstStyle/>
          <a:p>
            <a:pPr algn="ctr"/>
            <a:r>
              <a:rPr lang="en-IN" sz="2800" b="1" dirty="0">
                <a:latin typeface="Times New Roman" panose="02020603050405020304" pitchFamily="18" charset="0"/>
                <a:cs typeface="Times New Roman" panose="02020603050405020304" pitchFamily="18" charset="0"/>
              </a:rPr>
              <a:t>Architecture</a:t>
            </a:r>
          </a:p>
        </p:txBody>
      </p:sp>
      <p:pic>
        <p:nvPicPr>
          <p:cNvPr id="4" name="Picture 3"/>
          <p:cNvPicPr/>
          <p:nvPr/>
        </p:nvPicPr>
        <p:blipFill>
          <a:blip r:embed="rId2"/>
          <a:stretch>
            <a:fillRect/>
          </a:stretch>
        </p:blipFill>
        <p:spPr>
          <a:xfrm>
            <a:off x="3695700" y="1309687"/>
            <a:ext cx="4800600" cy="4238625"/>
          </a:xfrm>
          <a:prstGeom prst="rect">
            <a:avLst/>
          </a:prstGeom>
        </p:spPr>
      </p:pic>
    </p:spTree>
    <p:extLst>
      <p:ext uri="{BB962C8B-B14F-4D97-AF65-F5344CB8AC3E}">
        <p14:creationId xmlns:p14="http://schemas.microsoft.com/office/powerpoint/2010/main" val="2026413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30326"/>
            <a:ext cx="10515600" cy="4164038"/>
          </a:xfrm>
        </p:spPr>
        <p:txBody>
          <a:bodyPr/>
          <a:lstStyle/>
          <a:p>
            <a:pPr algn="just">
              <a:lnSpc>
                <a:spcPct val="150000"/>
              </a:lnSpc>
            </a:pPr>
            <a:r>
              <a:rPr lang="en-IN" sz="2400" b="1" u="sng" dirty="0">
                <a:latin typeface="Times New Roman" panose="02020603050405020304" pitchFamily="18" charset="0"/>
                <a:cs typeface="Times New Roman" panose="02020603050405020304" pitchFamily="18" charset="0"/>
              </a:rPr>
              <a:t>CLASS DIAGRAM:</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 </a:t>
            </a:r>
          </a:p>
          <a:p>
            <a:endParaRPr lang="en-IN" dirty="0"/>
          </a:p>
        </p:txBody>
      </p:sp>
      <p:sp>
        <p:nvSpPr>
          <p:cNvPr id="2" name="Title 1"/>
          <p:cNvSpPr>
            <a:spLocks noGrp="1"/>
          </p:cNvSpPr>
          <p:nvPr>
            <p:ph type="title"/>
          </p:nvPr>
        </p:nvSpPr>
        <p:spPr>
          <a:xfrm>
            <a:off x="1676400" y="163772"/>
            <a:ext cx="5610665" cy="586855"/>
          </a:xfrm>
        </p:spPr>
        <p:txBody>
          <a:bodyPr>
            <a:normAutofit/>
          </a:bodyPr>
          <a:lstStyle/>
          <a:p>
            <a:pPr algn="ctr"/>
            <a:r>
              <a:rPr lang="en-IN" sz="2800" b="1" dirty="0">
                <a:latin typeface="Times New Roman" panose="02020603050405020304" pitchFamily="18" charset="0"/>
                <a:cs typeface="Times New Roman" panose="02020603050405020304" pitchFamily="18" charset="0"/>
              </a:rPr>
              <a:t>UML diagrams</a:t>
            </a:r>
          </a:p>
        </p:txBody>
      </p:sp>
    </p:spTree>
    <p:extLst>
      <p:ext uri="{BB962C8B-B14F-4D97-AF65-F5344CB8AC3E}">
        <p14:creationId xmlns:p14="http://schemas.microsoft.com/office/powerpoint/2010/main" val="3639805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80817" y="2246900"/>
            <a:ext cx="4030366" cy="2415000"/>
          </a:xfrm>
          <a:prstGeom prst="rect">
            <a:avLst/>
          </a:prstGeom>
          <a:noFill/>
          <a:ln>
            <a:noFill/>
          </a:ln>
        </p:spPr>
      </p:pic>
    </p:spTree>
    <p:extLst>
      <p:ext uri="{BB962C8B-B14F-4D97-AF65-F5344CB8AC3E}">
        <p14:creationId xmlns:p14="http://schemas.microsoft.com/office/powerpoint/2010/main" val="3951311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796"/>
            <a:ext cx="10515600" cy="5745707"/>
          </a:xfrm>
        </p:spPr>
        <p:txBody>
          <a:bodyPr>
            <a:normAutofit/>
          </a:bodyPr>
          <a:lstStyle/>
          <a:p>
            <a:pPr algn="just">
              <a:lnSpc>
                <a:spcPct val="150000"/>
              </a:lnSpc>
            </a:pPr>
            <a:r>
              <a:rPr lang="en-IN" sz="2400" b="1" u="sng" dirty="0">
                <a:latin typeface="Times New Roman" panose="02020603050405020304" pitchFamily="18" charset="0"/>
                <a:cs typeface="Times New Roman" panose="02020603050405020304" pitchFamily="18" charset="0"/>
              </a:rPr>
              <a:t>USE CASE DIAGRAM:</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a:t>
            </a:r>
          </a:p>
        </p:txBody>
      </p:sp>
    </p:spTree>
    <p:extLst>
      <p:ext uri="{BB962C8B-B14F-4D97-AF65-F5344CB8AC3E}">
        <p14:creationId xmlns:p14="http://schemas.microsoft.com/office/powerpoint/2010/main" val="529080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6182" y="160420"/>
            <a:ext cx="10440389" cy="6697579"/>
          </a:xfrm>
        </p:spPr>
        <p:txBody>
          <a:bodyPr>
            <a:noAutofit/>
          </a:bodyPr>
          <a:lstStyle/>
          <a:p>
            <a:pPr lvl="2">
              <a:lnSpc>
                <a:spcPct val="100000"/>
              </a:lnSpc>
            </a:pPr>
            <a:r>
              <a:rPr lang="en-US" sz="2000" b="1" dirty="0">
                <a:latin typeface="Times New Roman" panose="02020603050405020304" pitchFamily="18" charset="0"/>
                <a:cs typeface="Times New Roman" panose="02020603050405020304" pitchFamily="18" charset="0"/>
              </a:rPr>
              <a:t>Abstract</a:t>
            </a:r>
          </a:p>
          <a:p>
            <a:pPr lvl="2">
              <a:lnSpc>
                <a:spcPct val="100000"/>
              </a:lnSpc>
            </a:pPr>
            <a:r>
              <a:rPr lang="en-US" sz="2000" b="1" dirty="0">
                <a:latin typeface="Times New Roman" panose="02020603050405020304" pitchFamily="18" charset="0"/>
                <a:cs typeface="Times New Roman" panose="02020603050405020304" pitchFamily="18" charset="0"/>
              </a:rPr>
              <a:t>Introduction</a:t>
            </a:r>
          </a:p>
          <a:p>
            <a:pPr lvl="2">
              <a:lnSpc>
                <a:spcPct val="100000"/>
              </a:lnSpc>
            </a:pPr>
            <a:r>
              <a:rPr lang="en-US" sz="2000" b="1" dirty="0">
                <a:latin typeface="Times New Roman" panose="02020603050405020304" pitchFamily="18" charset="0"/>
                <a:cs typeface="Times New Roman" panose="02020603050405020304" pitchFamily="18" charset="0"/>
              </a:rPr>
              <a:t>Literature review</a:t>
            </a:r>
          </a:p>
          <a:p>
            <a:pPr lvl="2">
              <a:lnSpc>
                <a:spcPct val="100000"/>
              </a:lnSpc>
            </a:pPr>
            <a:r>
              <a:rPr lang="en-US" sz="2000" b="1" dirty="0">
                <a:latin typeface="Times New Roman" panose="02020603050405020304" pitchFamily="18" charset="0"/>
                <a:cs typeface="Times New Roman" panose="02020603050405020304" pitchFamily="18" charset="0"/>
              </a:rPr>
              <a:t>Existing Method</a:t>
            </a:r>
          </a:p>
          <a:p>
            <a:pPr lvl="2">
              <a:lnSpc>
                <a:spcPct val="100000"/>
              </a:lnSpc>
            </a:pPr>
            <a:r>
              <a:rPr lang="en-US" sz="2000" b="1" dirty="0">
                <a:latin typeface="Times New Roman" panose="02020603050405020304" pitchFamily="18" charset="0"/>
                <a:cs typeface="Times New Roman" panose="02020603050405020304" pitchFamily="18" charset="0"/>
              </a:rPr>
              <a:t>Drawbacks</a:t>
            </a:r>
          </a:p>
          <a:p>
            <a:pPr lvl="2">
              <a:lnSpc>
                <a:spcPct val="100000"/>
              </a:lnSpc>
            </a:pPr>
            <a:r>
              <a:rPr lang="en-US" sz="2000" b="1" dirty="0">
                <a:latin typeface="Times New Roman" panose="02020603050405020304" pitchFamily="18" charset="0"/>
                <a:cs typeface="Times New Roman" panose="02020603050405020304" pitchFamily="18" charset="0"/>
              </a:rPr>
              <a:t>Proposed method				</a:t>
            </a:r>
          </a:p>
          <a:p>
            <a:pPr lvl="2">
              <a:lnSpc>
                <a:spcPct val="100000"/>
              </a:lnSpc>
            </a:pPr>
            <a:r>
              <a:rPr lang="en-US" sz="2000" b="1" dirty="0">
                <a:latin typeface="Times New Roman" panose="02020603050405020304" pitchFamily="18" charset="0"/>
                <a:cs typeface="Times New Roman" panose="02020603050405020304" pitchFamily="18" charset="0"/>
              </a:rPr>
              <a:t>Advantages</a:t>
            </a:r>
          </a:p>
          <a:p>
            <a:pPr lvl="2">
              <a:lnSpc>
                <a:spcPct val="100000"/>
              </a:lnSpc>
            </a:pPr>
            <a:r>
              <a:rPr lang="en-US" sz="2000" b="1" dirty="0">
                <a:latin typeface="Times New Roman" panose="02020603050405020304" pitchFamily="18" charset="0"/>
                <a:cs typeface="Times New Roman" panose="02020603050405020304" pitchFamily="18" charset="0"/>
              </a:rPr>
              <a:t>Implementation</a:t>
            </a:r>
          </a:p>
          <a:p>
            <a:pPr lvl="2">
              <a:lnSpc>
                <a:spcPct val="100000"/>
              </a:lnSpc>
            </a:pPr>
            <a:r>
              <a:rPr lang="en-US" sz="2000" b="1" dirty="0">
                <a:latin typeface="Times New Roman" panose="02020603050405020304" pitchFamily="18" charset="0"/>
                <a:cs typeface="Times New Roman" panose="02020603050405020304" pitchFamily="18" charset="0"/>
              </a:rPr>
              <a:t>Hardware and Software Requirements</a:t>
            </a:r>
          </a:p>
          <a:p>
            <a:pPr lvl="2">
              <a:lnSpc>
                <a:spcPct val="100000"/>
              </a:lnSpc>
            </a:pPr>
            <a:r>
              <a:rPr lang="en-US" sz="2000" b="1" dirty="0">
                <a:latin typeface="Times New Roman" panose="02020603050405020304" pitchFamily="18" charset="0"/>
                <a:cs typeface="Times New Roman" panose="02020603050405020304" pitchFamily="18" charset="0"/>
              </a:rPr>
              <a:t>UML diagrams</a:t>
            </a:r>
          </a:p>
          <a:p>
            <a:pPr lvl="2">
              <a:lnSpc>
                <a:spcPct val="100000"/>
              </a:lnSpc>
            </a:pPr>
            <a:r>
              <a:rPr lang="en-US" sz="2000" b="1" dirty="0" smtClean="0">
                <a:latin typeface="Times New Roman" panose="02020603050405020304" pitchFamily="18" charset="0"/>
                <a:cs typeface="Times New Roman" panose="02020603050405020304" pitchFamily="18" charset="0"/>
              </a:rPr>
              <a:t>Architecture</a:t>
            </a:r>
          </a:p>
          <a:p>
            <a:pPr lvl="2">
              <a:lnSpc>
                <a:spcPct val="100000"/>
              </a:lnSpc>
            </a:pPr>
            <a:r>
              <a:rPr lang="en-US" sz="2000" b="1" dirty="0" smtClean="0">
                <a:latin typeface="Times New Roman" panose="02020603050405020304" pitchFamily="18" charset="0"/>
                <a:cs typeface="Times New Roman" panose="02020603050405020304" pitchFamily="18" charset="0"/>
              </a:rPr>
              <a:t>Results</a:t>
            </a:r>
            <a:endParaRPr lang="en-US" sz="2000" b="1" dirty="0">
              <a:latin typeface="Times New Roman" panose="02020603050405020304" pitchFamily="18" charset="0"/>
              <a:cs typeface="Times New Roman" panose="02020603050405020304" pitchFamily="18" charset="0"/>
            </a:endParaRPr>
          </a:p>
          <a:p>
            <a:pPr lvl="2">
              <a:lnSpc>
                <a:spcPct val="100000"/>
              </a:lnSpc>
            </a:pPr>
            <a:r>
              <a:rPr lang="en-US" sz="2000" b="1" dirty="0" smtClean="0">
                <a:latin typeface="Times New Roman" panose="02020603050405020304" pitchFamily="18" charset="0"/>
                <a:cs typeface="Times New Roman" panose="02020603050405020304" pitchFamily="18" charset="0"/>
              </a:rPr>
              <a:t>Conclusion</a:t>
            </a:r>
            <a:endParaRPr lang="en-US" sz="2000" b="1" dirty="0">
              <a:latin typeface="Times New Roman" panose="02020603050405020304" pitchFamily="18" charset="0"/>
              <a:cs typeface="Times New Roman" panose="02020603050405020304" pitchFamily="18" charset="0"/>
            </a:endParaRPr>
          </a:p>
          <a:p>
            <a:pPr lvl="2">
              <a:lnSpc>
                <a:spcPct val="100000"/>
              </a:lnSpc>
            </a:pPr>
            <a:r>
              <a:rPr lang="en-US" sz="2000" b="1" dirty="0">
                <a:latin typeface="Times New Roman" panose="02020603050405020304" pitchFamily="18" charset="0"/>
                <a:cs typeface="Times New Roman" panose="02020603050405020304" pitchFamily="18" charset="0"/>
              </a:rPr>
              <a:t>References</a:t>
            </a:r>
          </a:p>
        </p:txBody>
      </p:sp>
      <p:sp>
        <p:nvSpPr>
          <p:cNvPr id="4" name="Right Brace 3"/>
          <p:cNvSpPr/>
          <p:nvPr/>
        </p:nvSpPr>
        <p:spPr>
          <a:xfrm>
            <a:off x="7448664" y="144379"/>
            <a:ext cx="508000" cy="6561221"/>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464945"/>
            <a:ext cx="5943600" cy="3928110"/>
          </a:xfrm>
          <a:prstGeom prst="rect">
            <a:avLst/>
          </a:prstGeom>
          <a:noFill/>
          <a:ln>
            <a:noFill/>
          </a:ln>
        </p:spPr>
      </p:pic>
    </p:spTree>
    <p:extLst>
      <p:ext uri="{BB962C8B-B14F-4D97-AF65-F5344CB8AC3E}">
        <p14:creationId xmlns:p14="http://schemas.microsoft.com/office/powerpoint/2010/main" val="3677299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pPr algn="just">
              <a:lnSpc>
                <a:spcPct val="150000"/>
              </a:lnSpc>
            </a:pPr>
            <a:endParaRPr lang="en-IN" sz="2400" b="1" dirty="0">
              <a:latin typeface="Times New Roman" panose="02020603050405020304" pitchFamily="18" charset="0"/>
              <a:cs typeface="Times New Roman" panose="02020603050405020304" pitchFamily="18" charset="0"/>
            </a:endParaRPr>
          </a:p>
          <a:p>
            <a:pPr algn="just">
              <a:lnSpc>
                <a:spcPct val="150000"/>
              </a:lnSpc>
            </a:pPr>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SEQUENCE DIAGRAM:</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p>
          <a:p>
            <a:endParaRPr lang="en-IN" dirty="0"/>
          </a:p>
        </p:txBody>
      </p:sp>
    </p:spTree>
    <p:extLst>
      <p:ext uri="{BB962C8B-B14F-4D97-AF65-F5344CB8AC3E}">
        <p14:creationId xmlns:p14="http://schemas.microsoft.com/office/powerpoint/2010/main" val="2514659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1905" y="2052638"/>
            <a:ext cx="3349966" cy="4195762"/>
          </a:xfrm>
          <a:prstGeom prst="rect">
            <a:avLst/>
          </a:prstGeom>
          <a:noFill/>
          <a:ln>
            <a:noFill/>
          </a:ln>
        </p:spPr>
      </p:pic>
    </p:spTree>
    <p:extLst>
      <p:ext uri="{BB962C8B-B14F-4D97-AF65-F5344CB8AC3E}">
        <p14:creationId xmlns:p14="http://schemas.microsoft.com/office/powerpoint/2010/main" val="1899627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534"/>
            <a:ext cx="10515600" cy="6081429"/>
          </a:xfrm>
        </p:spPr>
        <p:txBody>
          <a:bodyPr>
            <a:norm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Collaboration Diagram:</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945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8791" y="3422784"/>
            <a:ext cx="5316194" cy="1455469"/>
          </a:xfrm>
          <a:prstGeom prst="rect">
            <a:avLst/>
          </a:prstGeom>
          <a:noFill/>
          <a:ln>
            <a:noFill/>
          </a:ln>
        </p:spPr>
      </p:pic>
    </p:spTree>
    <p:extLst>
      <p:ext uri="{BB962C8B-B14F-4D97-AF65-F5344CB8AC3E}">
        <p14:creationId xmlns:p14="http://schemas.microsoft.com/office/powerpoint/2010/main" val="3109049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30"/>
            <a:ext cx="10515600" cy="6735170"/>
          </a:xfrm>
        </p:spPr>
        <p:txBody>
          <a:bodyPr/>
          <a:lstStyle/>
          <a:p>
            <a:pPr algn="just">
              <a:lnSpc>
                <a:spcPct val="150000"/>
              </a:lnSpc>
            </a:pPr>
            <a:endParaRPr lang="en-IN" sz="24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b="1"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ACTIVITY DIAGRAM</a:t>
            </a:r>
            <a:r>
              <a:rPr lang="en-IN" sz="2400" b="1" u="sng"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a:p>
            <a:endParaRPr lang="en-IN" dirty="0"/>
          </a:p>
        </p:txBody>
      </p:sp>
    </p:spTree>
    <p:extLst>
      <p:ext uri="{BB962C8B-B14F-4D97-AF65-F5344CB8AC3E}">
        <p14:creationId xmlns:p14="http://schemas.microsoft.com/office/powerpoint/2010/main" val="3815475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4510087" y="738187"/>
            <a:ext cx="3171825" cy="5381625"/>
          </a:xfrm>
          <a:prstGeom prst="rect">
            <a:avLst/>
          </a:prstGeom>
          <a:noFill/>
          <a:ln>
            <a:noFill/>
          </a:ln>
        </p:spPr>
      </p:pic>
    </p:spTree>
    <p:extLst>
      <p:ext uri="{BB962C8B-B14F-4D97-AF65-F5344CB8AC3E}">
        <p14:creationId xmlns:p14="http://schemas.microsoft.com/office/powerpoint/2010/main" val="3633470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5660"/>
            <a:ext cx="10515600" cy="5931303"/>
          </a:xfrm>
        </p:spPr>
        <p:txBody>
          <a:bodyPr/>
          <a:lstStyle/>
          <a:p>
            <a:pPr algn="just">
              <a:lnSpc>
                <a:spcPct val="150000"/>
              </a:lnSpc>
            </a:pPr>
            <a:endParaRPr lang="en-IN" sz="2400" b="1" dirty="0">
              <a:latin typeface="Times New Roman" panose="02020603050405020304" pitchFamily="18" charset="0"/>
              <a:cs typeface="Times New Roman" panose="02020603050405020304" pitchFamily="18" charset="0"/>
            </a:endParaRPr>
          </a:p>
          <a:p>
            <a:pPr algn="just">
              <a:lnSpc>
                <a:spcPct val="150000"/>
              </a:lnSpc>
            </a:pPr>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Component diagram</a:t>
            </a:r>
            <a:r>
              <a:rPr lang="en-IN" sz="2400" dirty="0">
                <a:latin typeface="Times New Roman" panose="02020603050405020304" pitchFamily="18" charset="0"/>
                <a:cs typeface="Times New Roman" panose="02020603050405020304" pitchFamily="18" charset="0"/>
              </a:rPr>
              <a:t>,</a:t>
            </a:r>
          </a:p>
          <a:p>
            <a:pPr algn="just">
              <a:lnSpc>
                <a:spcPct val="150000"/>
              </a:lnSpc>
            </a:pPr>
            <a:r>
              <a:rPr lang="en-IN" sz="24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IN" sz="2400" b="1" dirty="0">
                <a:latin typeface="Times New Roman" panose="02020603050405020304" pitchFamily="18" charset="0"/>
                <a:cs typeface="Times New Roman" panose="02020603050405020304" pitchFamily="18" charset="0"/>
              </a:rPr>
              <a:t>c</a:t>
            </a:r>
            <a:r>
              <a:rPr lang="en-IN" sz="24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a:p>
            <a:endParaRPr lang="en-IN" dirty="0"/>
          </a:p>
        </p:txBody>
      </p:sp>
    </p:spTree>
    <p:extLst>
      <p:ext uri="{BB962C8B-B14F-4D97-AF65-F5344CB8AC3E}">
        <p14:creationId xmlns:p14="http://schemas.microsoft.com/office/powerpoint/2010/main" val="437041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751137"/>
            <a:ext cx="5943600" cy="1355725"/>
          </a:xfrm>
          <a:prstGeom prst="rect">
            <a:avLst/>
          </a:prstGeom>
          <a:noFill/>
          <a:ln>
            <a:noFill/>
          </a:ln>
        </p:spPr>
      </p:pic>
    </p:spTree>
    <p:extLst>
      <p:ext uri="{BB962C8B-B14F-4D97-AF65-F5344CB8AC3E}">
        <p14:creationId xmlns:p14="http://schemas.microsoft.com/office/powerpoint/2010/main" val="546586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7421"/>
            <a:ext cx="10515600" cy="5999542"/>
          </a:xfrm>
        </p:spPr>
        <p:txBody>
          <a:bodyPr>
            <a:normAutofit/>
          </a:bodyPr>
          <a:lstStyle/>
          <a:p>
            <a:pPr algn="just">
              <a:lnSpc>
                <a:spcPct val="150000"/>
              </a:lnSpc>
            </a:pPr>
            <a:endParaRPr lang="en-IN" sz="2400" b="1" u="sng" dirty="0">
              <a:latin typeface="Times New Roman" panose="02020603050405020304" pitchFamily="18" charset="0"/>
              <a:cs typeface="Times New Roman" panose="02020603050405020304" pitchFamily="18" charset="0"/>
            </a:endParaRPr>
          </a:p>
          <a:p>
            <a:pPr algn="just">
              <a:lnSpc>
                <a:spcPct val="150000"/>
              </a:lnSpc>
            </a:pPr>
            <a:endParaRPr lang="en-IN" sz="2400" b="1" u="sng"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b="1" u="sng" dirty="0">
                <a:latin typeface="Times New Roman" panose="02020603050405020304" pitchFamily="18" charset="0"/>
                <a:cs typeface="Times New Roman" panose="02020603050405020304" pitchFamily="18" charset="0"/>
              </a:rPr>
              <a:t>DEPLOYMENT DIAGRAM</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spTree>
    <p:extLst>
      <p:ext uri="{BB962C8B-B14F-4D97-AF65-F5344CB8AC3E}">
        <p14:creationId xmlns:p14="http://schemas.microsoft.com/office/powerpoint/2010/main" val="100280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433" y="172736"/>
            <a:ext cx="9274979" cy="641995"/>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0327" y="775855"/>
            <a:ext cx="10864076" cy="5957454"/>
          </a:xfrm>
        </p:spPr>
        <p:txBody>
          <a:bodyPr>
            <a:noAutofit/>
          </a:bodyPr>
          <a:lstStyle/>
          <a:p>
            <a:pPr algn="just">
              <a:lnSpc>
                <a:spcPct val="150000"/>
              </a:lnSpc>
            </a:pPr>
            <a:r>
              <a:rPr lang="en-IN" sz="2400" dirty="0">
                <a:latin typeface="Times New Roman" pitchFamily="18" charset="0"/>
                <a:cs typeface="Times New Roman" panose="02020603050405020304" pitchFamily="18" charset="0"/>
              </a:rPr>
              <a:t>Breast cancer is one of the most common and major causes of cancer in women. Currently, it has become a common health problem and recently its incidence has increased. Early detection is the best way to manage breast cancer results. Computer-aided detection or diagnosis (CAD) systems play a major role in early detection of breast cancer and can be used to reduce mortality in women. The main purpose of this paper is to make use of recent advances in the development of CAD systems and related technologies. The main theme of the project is to assess whether a person is suffering from breast cancer. Machine learning is nothing more than training machines to learn and operate on their own without any explicit program or instruction. So here, whether a person is suffering from breast cancer or not can be assessed with the help of trained data.</a:t>
            </a:r>
            <a:endParaRPr lang="en-US" sz="2400" dirty="0">
              <a:latin typeface="Times New Roman" pitchFamily="18" charset="0"/>
              <a:cs typeface="Times New Roman" pitchFamily="18" charset="0"/>
            </a:endParaRPr>
          </a:p>
          <a:p>
            <a:pPr algn="just">
              <a:lnSpc>
                <a:spcPct val="150000"/>
              </a:lnSpc>
            </a:pPr>
            <a:endParaRPr lang="en-IN" sz="2400" dirty="0">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3101661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157537" y="2633662"/>
            <a:ext cx="5876925" cy="1590675"/>
          </a:xfrm>
          <a:prstGeom prst="rect">
            <a:avLst/>
          </a:prstGeom>
          <a:noFill/>
          <a:ln>
            <a:noFill/>
          </a:ln>
        </p:spPr>
      </p:pic>
    </p:spTree>
    <p:extLst>
      <p:ext uri="{BB962C8B-B14F-4D97-AF65-F5344CB8AC3E}">
        <p14:creationId xmlns:p14="http://schemas.microsoft.com/office/powerpoint/2010/main" val="3349781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1064"/>
          </a:xfrm>
        </p:spPr>
        <p:txBody>
          <a:bodyPr/>
          <a:lstStyle/>
          <a:p>
            <a:r>
              <a:rPr lang="en-US" sz="2800" b="1" dirty="0" smtClean="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429500" y="1551709"/>
            <a:ext cx="5388815" cy="929553"/>
          </a:xfrm>
        </p:spPr>
        <p:txBody>
          <a:bodyPr/>
          <a:lstStyle/>
          <a:p>
            <a:r>
              <a:rPr lang="en-US" sz="2000" dirty="0">
                <a:latin typeface="Times New Roman" pitchFamily="18" charset="0"/>
                <a:cs typeface="Times New Roman" pitchFamily="18" charset="0"/>
              </a:rPr>
              <a:t>Home : this is the </a:t>
            </a:r>
            <a:r>
              <a:rPr lang="en-US" sz="2000" dirty="0" smtClean="0">
                <a:latin typeface="Times New Roman" pitchFamily="18" charset="0"/>
                <a:cs typeface="Times New Roman" pitchFamily="18" charset="0"/>
              </a:rPr>
              <a:t>initial  </a:t>
            </a:r>
            <a:r>
              <a:rPr lang="en-US" sz="2000" dirty="0">
                <a:latin typeface="Times New Roman" pitchFamily="18" charset="0"/>
                <a:cs typeface="Times New Roman" pitchFamily="18" charset="0"/>
              </a:rPr>
              <a:t>page of our project</a:t>
            </a:r>
            <a:endParaRPr lang="en-IN" sz="2000" dirty="0">
              <a:latin typeface="Times New Roman" pitchFamily="18" charset="0"/>
              <a:cs typeface="Times New Roman" pitchFamily="18" charset="0"/>
            </a:endParaRPr>
          </a:p>
        </p:txBody>
      </p:sp>
      <p:sp>
        <p:nvSpPr>
          <p:cNvPr id="5" name="Text Placeholder 4"/>
          <p:cNvSpPr>
            <a:spLocks noGrp="1"/>
          </p:cNvSpPr>
          <p:nvPr>
            <p:ph type="body" sz="quarter" idx="3"/>
          </p:nvPr>
        </p:nvSpPr>
        <p:spPr>
          <a:xfrm>
            <a:off x="5973160" y="1551709"/>
            <a:ext cx="5706232" cy="929553"/>
          </a:xfrm>
        </p:spPr>
        <p:txBody>
          <a:bodyPr/>
          <a:lstStyle/>
          <a:p>
            <a:r>
              <a:rPr lang="en-US" sz="2000" dirty="0">
                <a:latin typeface="Times New Roman" pitchFamily="18" charset="0"/>
                <a:cs typeface="Times New Roman" pitchFamily="18" charset="0"/>
              </a:rPr>
              <a:t>Admin login</a:t>
            </a:r>
            <a:r>
              <a:rPr lang="en-IN" sz="2000" dirty="0">
                <a:latin typeface="Times New Roman" pitchFamily="18" charset="0"/>
                <a:cs typeface="Times New Roman" pitchFamily="18" charset="0"/>
              </a:rPr>
              <a:t> : this admin  login page</a:t>
            </a:r>
            <a:endParaRPr lang="en-IN" sz="2000" dirty="0">
              <a:latin typeface="Times New Roman" pitchFamily="18" charset="0"/>
              <a:cs typeface="Times New Roman" pitchFamily="18" charset="0"/>
            </a:endParaRPr>
          </a:p>
        </p:txBody>
      </p:sp>
      <p:pic>
        <p:nvPicPr>
          <p:cNvPr id="7" name="Content Placeholder 6"/>
          <p:cNvPicPr>
            <a:picLocks noGrp="1"/>
          </p:cNvPicPr>
          <p:nvPr>
            <p:ph sz="half" idx="2"/>
          </p:nvPr>
        </p:nvPicPr>
        <p:blipFill>
          <a:blip r:embed="rId2"/>
          <a:stretch>
            <a:fillRect/>
          </a:stretch>
        </p:blipFill>
        <p:spPr>
          <a:xfrm>
            <a:off x="430213" y="2870841"/>
            <a:ext cx="5387975" cy="3029256"/>
          </a:xfrm>
          <a:prstGeom prst="rect">
            <a:avLst/>
          </a:prstGeom>
        </p:spPr>
      </p:pic>
      <p:pic>
        <p:nvPicPr>
          <p:cNvPr id="8" name="Content Placeholder 7"/>
          <p:cNvPicPr>
            <a:picLocks noGrp="1"/>
          </p:cNvPicPr>
          <p:nvPr>
            <p:ph sz="quarter" idx="4"/>
          </p:nvPr>
        </p:nvPicPr>
        <p:blipFill>
          <a:blip r:embed="rId3"/>
          <a:stretch>
            <a:fillRect/>
          </a:stretch>
        </p:blipFill>
        <p:spPr>
          <a:xfrm>
            <a:off x="5973763" y="2785604"/>
            <a:ext cx="5691187" cy="3199730"/>
          </a:xfrm>
          <a:prstGeom prst="rect">
            <a:avLst/>
          </a:prstGeom>
        </p:spPr>
      </p:pic>
    </p:spTree>
    <p:extLst>
      <p:ext uri="{BB962C8B-B14F-4D97-AF65-F5344CB8AC3E}">
        <p14:creationId xmlns:p14="http://schemas.microsoft.com/office/powerpoint/2010/main" val="3651890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1064"/>
          </a:xfrm>
        </p:spPr>
        <p:txBody>
          <a:bodyPr/>
          <a:lstStyle/>
          <a:p>
            <a:r>
              <a:rPr lang="en-US" sz="2800" b="1" dirty="0" smtClean="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429500" y="1551709"/>
            <a:ext cx="5388815" cy="929553"/>
          </a:xfrm>
        </p:spPr>
        <p:txBody>
          <a:bodyPr/>
          <a:lstStyle/>
          <a:p>
            <a:r>
              <a:rPr lang="en-IN" sz="2000" dirty="0">
                <a:latin typeface="Times New Roman" pitchFamily="18" charset="0"/>
                <a:cs typeface="Times New Roman" pitchFamily="18" charset="0"/>
              </a:rPr>
              <a:t>Admin home : this is admin home page. In this we can view all available admin features.</a:t>
            </a:r>
            <a:endParaRPr lang="en-IN" sz="2000" dirty="0">
              <a:latin typeface="Times New Roman" pitchFamily="18" charset="0"/>
              <a:cs typeface="Times New Roman" pitchFamily="18" charset="0"/>
            </a:endParaRPr>
          </a:p>
        </p:txBody>
      </p:sp>
      <p:sp>
        <p:nvSpPr>
          <p:cNvPr id="5" name="Text Placeholder 4"/>
          <p:cNvSpPr>
            <a:spLocks noGrp="1"/>
          </p:cNvSpPr>
          <p:nvPr>
            <p:ph type="body" sz="quarter" idx="3"/>
          </p:nvPr>
        </p:nvSpPr>
        <p:spPr>
          <a:xfrm>
            <a:off x="5973160" y="1551709"/>
            <a:ext cx="5706232" cy="929553"/>
          </a:xfrm>
        </p:spPr>
        <p:txBody>
          <a:bodyPr/>
          <a:lstStyle/>
          <a:p>
            <a:r>
              <a:rPr lang="en-IN" sz="2000" dirty="0">
                <a:latin typeface="Times New Roman" pitchFamily="18" charset="0"/>
                <a:cs typeface="Times New Roman" pitchFamily="18" charset="0"/>
              </a:rPr>
              <a:t>Users: admin view user details</a:t>
            </a:r>
            <a:endParaRPr lang="en-IN" sz="2000" dirty="0">
              <a:latin typeface="Times New Roman" pitchFamily="18" charset="0"/>
              <a:cs typeface="Times New Roman" pitchFamily="18" charset="0"/>
            </a:endParaRPr>
          </a:p>
        </p:txBody>
      </p:sp>
      <p:pic>
        <p:nvPicPr>
          <p:cNvPr id="7" name="Content Placeholder 6"/>
          <p:cNvPicPr>
            <a:picLocks noGrp="1"/>
          </p:cNvPicPr>
          <p:nvPr>
            <p:ph sz="half" idx="2"/>
          </p:nvPr>
        </p:nvPicPr>
        <p:blipFill>
          <a:blip r:embed="rId2"/>
          <a:stretch>
            <a:fillRect/>
          </a:stretch>
        </p:blipFill>
        <p:spPr>
          <a:xfrm>
            <a:off x="430213" y="2870841"/>
            <a:ext cx="5387975" cy="3029256"/>
          </a:xfrm>
          <a:prstGeom prst="rect">
            <a:avLst/>
          </a:prstGeom>
        </p:spPr>
      </p:pic>
      <p:pic>
        <p:nvPicPr>
          <p:cNvPr id="8" name="Content Placeholder 7"/>
          <p:cNvPicPr>
            <a:picLocks noGrp="1"/>
          </p:cNvPicPr>
          <p:nvPr>
            <p:ph sz="quarter" idx="4"/>
          </p:nvPr>
        </p:nvPicPr>
        <p:blipFill>
          <a:blip r:embed="rId3"/>
          <a:stretch>
            <a:fillRect/>
          </a:stretch>
        </p:blipFill>
        <p:spPr>
          <a:xfrm>
            <a:off x="5973763" y="2785604"/>
            <a:ext cx="5691187" cy="3199730"/>
          </a:xfrm>
          <a:prstGeom prst="rect">
            <a:avLst/>
          </a:prstGeom>
        </p:spPr>
      </p:pic>
    </p:spTree>
    <p:extLst>
      <p:ext uri="{BB962C8B-B14F-4D97-AF65-F5344CB8AC3E}">
        <p14:creationId xmlns:p14="http://schemas.microsoft.com/office/powerpoint/2010/main" val="3229590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1064"/>
          </a:xfrm>
        </p:spPr>
        <p:txBody>
          <a:bodyPr/>
          <a:lstStyle/>
          <a:p>
            <a:r>
              <a:rPr lang="en-US" sz="2800" b="1" dirty="0" smtClean="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429500" y="1551709"/>
            <a:ext cx="5388815" cy="929553"/>
          </a:xfrm>
        </p:spPr>
        <p:txBody>
          <a:bodyPr/>
          <a:lstStyle/>
          <a:p>
            <a:r>
              <a:rPr lang="en-IN" sz="2000" dirty="0">
                <a:latin typeface="Times New Roman" pitchFamily="18" charset="0"/>
                <a:cs typeface="Times New Roman" pitchFamily="18" charset="0"/>
              </a:rPr>
              <a:t>Upload Data: admin here upload breast cancer dataset</a:t>
            </a:r>
            <a:endParaRPr lang="en-IN" sz="2000" dirty="0">
              <a:latin typeface="Times New Roman" pitchFamily="18" charset="0"/>
              <a:cs typeface="Times New Roman" pitchFamily="18" charset="0"/>
            </a:endParaRPr>
          </a:p>
        </p:txBody>
      </p:sp>
      <p:sp>
        <p:nvSpPr>
          <p:cNvPr id="5" name="Text Placeholder 4"/>
          <p:cNvSpPr>
            <a:spLocks noGrp="1"/>
          </p:cNvSpPr>
          <p:nvPr>
            <p:ph type="body" sz="quarter" idx="3"/>
          </p:nvPr>
        </p:nvSpPr>
        <p:spPr>
          <a:xfrm>
            <a:off x="5973160" y="1551709"/>
            <a:ext cx="5706232" cy="929553"/>
          </a:xfrm>
        </p:spPr>
        <p:txBody>
          <a:bodyPr/>
          <a:lstStyle/>
          <a:p>
            <a:r>
              <a:rPr lang="en-IN" sz="2000" dirty="0">
                <a:latin typeface="Times New Roman" pitchFamily="18" charset="0"/>
                <a:cs typeface="Times New Roman" pitchFamily="18" charset="0"/>
              </a:rPr>
              <a:t>Upload Data: If we have already data uploaded this will ask to confirm to delete old data and upload new data</a:t>
            </a:r>
            <a:endParaRPr lang="en-IN" sz="2000" dirty="0">
              <a:latin typeface="Times New Roman" pitchFamily="18" charset="0"/>
              <a:cs typeface="Times New Roman" pitchFamily="18" charset="0"/>
            </a:endParaRPr>
          </a:p>
        </p:txBody>
      </p:sp>
      <p:pic>
        <p:nvPicPr>
          <p:cNvPr id="7" name="Content Placeholder 6"/>
          <p:cNvPicPr>
            <a:picLocks noGrp="1"/>
          </p:cNvPicPr>
          <p:nvPr>
            <p:ph sz="half" idx="2"/>
          </p:nvPr>
        </p:nvPicPr>
        <p:blipFill>
          <a:blip r:embed="rId2"/>
          <a:stretch>
            <a:fillRect/>
          </a:stretch>
        </p:blipFill>
        <p:spPr>
          <a:xfrm>
            <a:off x="430213" y="2870841"/>
            <a:ext cx="5387975" cy="3029256"/>
          </a:xfrm>
          <a:prstGeom prst="rect">
            <a:avLst/>
          </a:prstGeom>
        </p:spPr>
      </p:pic>
      <p:pic>
        <p:nvPicPr>
          <p:cNvPr id="8" name="Content Placeholder 7"/>
          <p:cNvPicPr>
            <a:picLocks noGrp="1"/>
          </p:cNvPicPr>
          <p:nvPr>
            <p:ph sz="quarter" idx="4"/>
          </p:nvPr>
        </p:nvPicPr>
        <p:blipFill>
          <a:blip r:embed="rId3"/>
          <a:stretch>
            <a:fillRect/>
          </a:stretch>
        </p:blipFill>
        <p:spPr>
          <a:xfrm>
            <a:off x="5973763" y="2785604"/>
            <a:ext cx="5691187" cy="3199730"/>
          </a:xfrm>
          <a:prstGeom prst="rect">
            <a:avLst/>
          </a:prstGeom>
        </p:spPr>
      </p:pic>
    </p:spTree>
    <p:extLst>
      <p:ext uri="{BB962C8B-B14F-4D97-AF65-F5344CB8AC3E}">
        <p14:creationId xmlns:p14="http://schemas.microsoft.com/office/powerpoint/2010/main" val="3229590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1064"/>
          </a:xfrm>
        </p:spPr>
        <p:txBody>
          <a:bodyPr/>
          <a:lstStyle/>
          <a:p>
            <a:r>
              <a:rPr lang="en-US" sz="2800" b="1" dirty="0" smtClean="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429500" y="1551709"/>
            <a:ext cx="5388815" cy="929553"/>
          </a:xfrm>
        </p:spPr>
        <p:txBody>
          <a:bodyPr/>
          <a:lstStyle/>
          <a:p>
            <a:r>
              <a:rPr lang="en-IN" sz="2000" dirty="0">
                <a:latin typeface="Times New Roman" pitchFamily="18" charset="0"/>
                <a:cs typeface="Times New Roman" pitchFamily="18" charset="0"/>
              </a:rPr>
              <a:t>View data: here admin view uploaded data details</a:t>
            </a:r>
            <a:endParaRPr lang="en-IN" sz="2000" dirty="0">
              <a:latin typeface="Times New Roman" pitchFamily="18" charset="0"/>
              <a:cs typeface="Times New Roman" pitchFamily="18" charset="0"/>
            </a:endParaRPr>
          </a:p>
        </p:txBody>
      </p:sp>
      <p:sp>
        <p:nvSpPr>
          <p:cNvPr id="5" name="Text Placeholder 4"/>
          <p:cNvSpPr>
            <a:spLocks noGrp="1"/>
          </p:cNvSpPr>
          <p:nvPr>
            <p:ph type="body" sz="quarter" idx="3"/>
          </p:nvPr>
        </p:nvSpPr>
        <p:spPr>
          <a:xfrm>
            <a:off x="5973160" y="1551709"/>
            <a:ext cx="5706232" cy="929553"/>
          </a:xfrm>
        </p:spPr>
        <p:txBody>
          <a:bodyPr/>
          <a:lstStyle/>
          <a:p>
            <a:r>
              <a:rPr lang="en-IN" sz="2000" dirty="0">
                <a:latin typeface="Times New Roman" pitchFamily="18" charset="0"/>
                <a:cs typeface="Times New Roman" pitchFamily="18" charset="0"/>
              </a:rPr>
              <a:t>User register: user register with their details</a:t>
            </a:r>
            <a:endParaRPr lang="en-IN" sz="2000" dirty="0">
              <a:latin typeface="Times New Roman" pitchFamily="18" charset="0"/>
              <a:cs typeface="Times New Roman" pitchFamily="18" charset="0"/>
            </a:endParaRPr>
          </a:p>
        </p:txBody>
      </p:sp>
      <p:pic>
        <p:nvPicPr>
          <p:cNvPr id="7" name="Content Placeholder 6"/>
          <p:cNvPicPr>
            <a:picLocks noGrp="1"/>
          </p:cNvPicPr>
          <p:nvPr>
            <p:ph sz="half" idx="2"/>
          </p:nvPr>
        </p:nvPicPr>
        <p:blipFill>
          <a:blip r:embed="rId2"/>
          <a:stretch>
            <a:fillRect/>
          </a:stretch>
        </p:blipFill>
        <p:spPr>
          <a:xfrm>
            <a:off x="430213" y="2870841"/>
            <a:ext cx="5387975" cy="3029256"/>
          </a:xfrm>
          <a:prstGeom prst="rect">
            <a:avLst/>
          </a:prstGeom>
        </p:spPr>
      </p:pic>
      <p:pic>
        <p:nvPicPr>
          <p:cNvPr id="8" name="Content Placeholder 7"/>
          <p:cNvPicPr>
            <a:picLocks noGrp="1"/>
          </p:cNvPicPr>
          <p:nvPr>
            <p:ph sz="quarter" idx="4"/>
          </p:nvPr>
        </p:nvPicPr>
        <p:blipFill>
          <a:blip r:embed="rId3"/>
          <a:stretch>
            <a:fillRect/>
          </a:stretch>
        </p:blipFill>
        <p:spPr>
          <a:xfrm>
            <a:off x="5973763" y="2785604"/>
            <a:ext cx="5691187" cy="3199730"/>
          </a:xfrm>
          <a:prstGeom prst="rect">
            <a:avLst/>
          </a:prstGeom>
        </p:spPr>
      </p:pic>
    </p:spTree>
    <p:extLst>
      <p:ext uri="{BB962C8B-B14F-4D97-AF65-F5344CB8AC3E}">
        <p14:creationId xmlns:p14="http://schemas.microsoft.com/office/powerpoint/2010/main" val="3229590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1064"/>
          </a:xfrm>
        </p:spPr>
        <p:txBody>
          <a:bodyPr/>
          <a:lstStyle/>
          <a:p>
            <a:r>
              <a:rPr lang="en-US" sz="2800" b="1" dirty="0" smtClean="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429500" y="1551709"/>
            <a:ext cx="5388815" cy="929553"/>
          </a:xfrm>
        </p:spPr>
        <p:txBody>
          <a:bodyPr/>
          <a:lstStyle/>
          <a:p>
            <a:r>
              <a:rPr lang="en-IN" sz="2000" dirty="0">
                <a:latin typeface="Times New Roman" pitchFamily="18" charset="0"/>
                <a:cs typeface="Times New Roman" pitchFamily="18" charset="0"/>
              </a:rPr>
              <a:t>User login : user login with email and password</a:t>
            </a:r>
            <a:endParaRPr lang="en-IN" sz="2000" dirty="0">
              <a:latin typeface="Times New Roman" pitchFamily="18" charset="0"/>
              <a:cs typeface="Times New Roman" pitchFamily="18" charset="0"/>
            </a:endParaRPr>
          </a:p>
        </p:txBody>
      </p:sp>
      <p:sp>
        <p:nvSpPr>
          <p:cNvPr id="5" name="Text Placeholder 4"/>
          <p:cNvSpPr>
            <a:spLocks noGrp="1"/>
          </p:cNvSpPr>
          <p:nvPr>
            <p:ph type="body" sz="quarter" idx="3"/>
          </p:nvPr>
        </p:nvSpPr>
        <p:spPr>
          <a:xfrm>
            <a:off x="5973160" y="1551709"/>
            <a:ext cx="5706232" cy="929553"/>
          </a:xfrm>
        </p:spPr>
        <p:txBody>
          <a:bodyPr/>
          <a:lstStyle/>
          <a:p>
            <a:r>
              <a:rPr lang="en-IN" sz="2000" dirty="0">
                <a:latin typeface="Times New Roman" pitchFamily="18" charset="0"/>
                <a:cs typeface="Times New Roman" pitchFamily="18" charset="0"/>
              </a:rPr>
              <a:t>User home : this is user home page. In this we can view all available user </a:t>
            </a:r>
            <a:r>
              <a:rPr lang="en-IN" sz="2000" dirty="0" smtClean="0">
                <a:latin typeface="Times New Roman" pitchFamily="18" charset="0"/>
                <a:cs typeface="Times New Roman" pitchFamily="18" charset="0"/>
              </a:rPr>
              <a:t>features.</a:t>
            </a:r>
            <a:endParaRPr lang="en-IN" sz="2000" dirty="0">
              <a:latin typeface="Times New Roman" pitchFamily="18" charset="0"/>
              <a:cs typeface="Times New Roman" pitchFamily="18" charset="0"/>
            </a:endParaRPr>
          </a:p>
        </p:txBody>
      </p:sp>
      <p:pic>
        <p:nvPicPr>
          <p:cNvPr id="7" name="Content Placeholder 6"/>
          <p:cNvPicPr>
            <a:picLocks noGrp="1"/>
          </p:cNvPicPr>
          <p:nvPr>
            <p:ph sz="half" idx="2"/>
          </p:nvPr>
        </p:nvPicPr>
        <p:blipFill>
          <a:blip r:embed="rId2"/>
          <a:stretch>
            <a:fillRect/>
          </a:stretch>
        </p:blipFill>
        <p:spPr>
          <a:xfrm>
            <a:off x="430213" y="2870841"/>
            <a:ext cx="5387975" cy="3029256"/>
          </a:xfrm>
          <a:prstGeom prst="rect">
            <a:avLst/>
          </a:prstGeom>
        </p:spPr>
      </p:pic>
      <p:pic>
        <p:nvPicPr>
          <p:cNvPr id="8" name="Content Placeholder 7"/>
          <p:cNvPicPr>
            <a:picLocks noGrp="1"/>
          </p:cNvPicPr>
          <p:nvPr>
            <p:ph sz="quarter" idx="4"/>
          </p:nvPr>
        </p:nvPicPr>
        <p:blipFill>
          <a:blip r:embed="rId3"/>
          <a:stretch>
            <a:fillRect/>
          </a:stretch>
        </p:blipFill>
        <p:spPr>
          <a:xfrm>
            <a:off x="5973763" y="2785604"/>
            <a:ext cx="5691187" cy="3199730"/>
          </a:xfrm>
          <a:prstGeom prst="rect">
            <a:avLst/>
          </a:prstGeom>
        </p:spPr>
      </p:pic>
    </p:spTree>
    <p:extLst>
      <p:ext uri="{BB962C8B-B14F-4D97-AF65-F5344CB8AC3E}">
        <p14:creationId xmlns:p14="http://schemas.microsoft.com/office/powerpoint/2010/main" val="3229590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1064"/>
          </a:xfrm>
        </p:spPr>
        <p:txBody>
          <a:bodyPr/>
          <a:lstStyle/>
          <a:p>
            <a:r>
              <a:rPr lang="en-US" sz="2800" b="1" dirty="0" smtClean="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429500" y="1551709"/>
            <a:ext cx="5388815" cy="929553"/>
          </a:xfrm>
        </p:spPr>
        <p:txBody>
          <a:bodyPr/>
          <a:lstStyle/>
          <a:p>
            <a:r>
              <a:rPr lang="en-IN" sz="2000" dirty="0">
                <a:latin typeface="Times New Roman" pitchFamily="18" charset="0"/>
                <a:cs typeface="Times New Roman" pitchFamily="18" charset="0"/>
              </a:rPr>
              <a:t>profile : this is user  profile</a:t>
            </a:r>
            <a:endParaRPr lang="en-IN" sz="2000" dirty="0">
              <a:latin typeface="Times New Roman" pitchFamily="18" charset="0"/>
              <a:cs typeface="Times New Roman" pitchFamily="18" charset="0"/>
            </a:endParaRPr>
          </a:p>
        </p:txBody>
      </p:sp>
      <p:sp>
        <p:nvSpPr>
          <p:cNvPr id="5" name="Text Placeholder 4"/>
          <p:cNvSpPr>
            <a:spLocks noGrp="1"/>
          </p:cNvSpPr>
          <p:nvPr>
            <p:ph type="body" sz="quarter" idx="3"/>
          </p:nvPr>
        </p:nvSpPr>
        <p:spPr>
          <a:xfrm>
            <a:off x="5973160" y="1551709"/>
            <a:ext cx="5706232" cy="929553"/>
          </a:xfrm>
        </p:spPr>
        <p:txBody>
          <a:bodyPr/>
          <a:lstStyle/>
          <a:p>
            <a:r>
              <a:rPr lang="en-IN" sz="2000" dirty="0">
                <a:latin typeface="Times New Roman" pitchFamily="18" charset="0"/>
                <a:cs typeface="Times New Roman" pitchFamily="18" charset="0"/>
              </a:rPr>
              <a:t>predict: user predict the breast caner</a:t>
            </a:r>
            <a:endParaRPr lang="en-IN" sz="2000" dirty="0">
              <a:latin typeface="Times New Roman" pitchFamily="18" charset="0"/>
              <a:cs typeface="Times New Roman" pitchFamily="18" charset="0"/>
            </a:endParaRPr>
          </a:p>
        </p:txBody>
      </p:sp>
      <p:pic>
        <p:nvPicPr>
          <p:cNvPr id="7" name="Content Placeholder 6"/>
          <p:cNvPicPr>
            <a:picLocks noGrp="1"/>
          </p:cNvPicPr>
          <p:nvPr>
            <p:ph sz="half" idx="2"/>
          </p:nvPr>
        </p:nvPicPr>
        <p:blipFill>
          <a:blip r:embed="rId2"/>
          <a:stretch>
            <a:fillRect/>
          </a:stretch>
        </p:blipFill>
        <p:spPr>
          <a:xfrm>
            <a:off x="430213" y="2870841"/>
            <a:ext cx="5387975" cy="3029256"/>
          </a:xfrm>
          <a:prstGeom prst="rect">
            <a:avLst/>
          </a:prstGeom>
        </p:spPr>
      </p:pic>
      <p:pic>
        <p:nvPicPr>
          <p:cNvPr id="8" name="Content Placeholder 7"/>
          <p:cNvPicPr>
            <a:picLocks noGrp="1"/>
          </p:cNvPicPr>
          <p:nvPr>
            <p:ph sz="quarter" idx="4"/>
          </p:nvPr>
        </p:nvPicPr>
        <p:blipFill>
          <a:blip r:embed="rId3"/>
          <a:stretch>
            <a:fillRect/>
          </a:stretch>
        </p:blipFill>
        <p:spPr>
          <a:xfrm>
            <a:off x="5973763" y="2785604"/>
            <a:ext cx="5691187" cy="3199730"/>
          </a:xfrm>
          <a:prstGeom prst="rect">
            <a:avLst/>
          </a:prstGeom>
        </p:spPr>
      </p:pic>
    </p:spTree>
    <p:extLst>
      <p:ext uri="{BB962C8B-B14F-4D97-AF65-F5344CB8AC3E}">
        <p14:creationId xmlns:p14="http://schemas.microsoft.com/office/powerpoint/2010/main" val="1059610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1064"/>
          </a:xfrm>
        </p:spPr>
        <p:txBody>
          <a:bodyPr/>
          <a:lstStyle/>
          <a:p>
            <a:r>
              <a:rPr lang="en-US" sz="2800" b="1" dirty="0" smtClean="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429500" y="1551709"/>
            <a:ext cx="5388815" cy="929553"/>
          </a:xfrm>
        </p:spPr>
        <p:txBody>
          <a:bodyPr/>
          <a:lstStyle/>
          <a:p>
            <a:r>
              <a:rPr lang="en-IN" sz="2000" dirty="0">
                <a:latin typeface="Times New Roman" pitchFamily="18" charset="0"/>
                <a:cs typeface="Times New Roman" pitchFamily="18" charset="0"/>
              </a:rPr>
              <a:t>Prediction results1</a:t>
            </a:r>
            <a:endParaRPr lang="en-IN" sz="2000" dirty="0">
              <a:latin typeface="Times New Roman" pitchFamily="18" charset="0"/>
              <a:cs typeface="Times New Roman" pitchFamily="18" charset="0"/>
            </a:endParaRPr>
          </a:p>
        </p:txBody>
      </p:sp>
      <p:sp>
        <p:nvSpPr>
          <p:cNvPr id="5" name="Text Placeholder 4"/>
          <p:cNvSpPr>
            <a:spLocks noGrp="1"/>
          </p:cNvSpPr>
          <p:nvPr>
            <p:ph type="body" sz="quarter" idx="3"/>
          </p:nvPr>
        </p:nvSpPr>
        <p:spPr>
          <a:xfrm>
            <a:off x="5973160" y="1551709"/>
            <a:ext cx="5706232" cy="929553"/>
          </a:xfrm>
        </p:spPr>
        <p:txBody>
          <a:bodyPr/>
          <a:lstStyle/>
          <a:p>
            <a:r>
              <a:rPr lang="en-IN" sz="2000" dirty="0">
                <a:latin typeface="Times New Roman" pitchFamily="18" charset="0"/>
                <a:cs typeface="Times New Roman" pitchFamily="18" charset="0"/>
              </a:rPr>
              <a:t>Prediction </a:t>
            </a:r>
            <a:r>
              <a:rPr lang="en-IN" sz="2000" dirty="0" smtClean="0">
                <a:latin typeface="Times New Roman" pitchFamily="18" charset="0"/>
                <a:cs typeface="Times New Roman" pitchFamily="18" charset="0"/>
              </a:rPr>
              <a:t>results2</a:t>
            </a:r>
            <a:endParaRPr lang="en-IN" sz="2000" dirty="0">
              <a:latin typeface="Times New Roman" pitchFamily="18" charset="0"/>
              <a:cs typeface="Times New Roman" pitchFamily="18" charset="0"/>
            </a:endParaRPr>
          </a:p>
        </p:txBody>
      </p:sp>
      <p:pic>
        <p:nvPicPr>
          <p:cNvPr id="7" name="Content Placeholder 6"/>
          <p:cNvPicPr>
            <a:picLocks noGrp="1"/>
          </p:cNvPicPr>
          <p:nvPr>
            <p:ph sz="half" idx="2"/>
          </p:nvPr>
        </p:nvPicPr>
        <p:blipFill>
          <a:blip r:embed="rId2"/>
          <a:stretch>
            <a:fillRect/>
          </a:stretch>
        </p:blipFill>
        <p:spPr>
          <a:xfrm>
            <a:off x="430213" y="2870841"/>
            <a:ext cx="5387975" cy="3029256"/>
          </a:xfrm>
          <a:prstGeom prst="rect">
            <a:avLst/>
          </a:prstGeom>
        </p:spPr>
      </p:pic>
      <p:pic>
        <p:nvPicPr>
          <p:cNvPr id="8" name="Content Placeholder 7"/>
          <p:cNvPicPr>
            <a:picLocks noGrp="1"/>
          </p:cNvPicPr>
          <p:nvPr>
            <p:ph sz="quarter" idx="4"/>
          </p:nvPr>
        </p:nvPicPr>
        <p:blipFill>
          <a:blip r:embed="rId3"/>
          <a:stretch>
            <a:fillRect/>
          </a:stretch>
        </p:blipFill>
        <p:spPr>
          <a:xfrm>
            <a:off x="5973763" y="2785604"/>
            <a:ext cx="5691187" cy="3199730"/>
          </a:xfrm>
          <a:prstGeom prst="rect">
            <a:avLst/>
          </a:prstGeom>
        </p:spPr>
      </p:pic>
    </p:spTree>
    <p:extLst>
      <p:ext uri="{BB962C8B-B14F-4D97-AF65-F5344CB8AC3E}">
        <p14:creationId xmlns:p14="http://schemas.microsoft.com/office/powerpoint/2010/main" val="2830541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1064"/>
          </a:xfrm>
        </p:spPr>
        <p:txBody>
          <a:bodyPr/>
          <a:lstStyle/>
          <a:p>
            <a:r>
              <a:rPr lang="en-US" sz="2800" b="1" dirty="0" smtClean="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429500" y="1551709"/>
            <a:ext cx="5388815" cy="929553"/>
          </a:xfrm>
        </p:spPr>
        <p:txBody>
          <a:bodyPr/>
          <a:lstStyle/>
          <a:p>
            <a:r>
              <a:rPr lang="en-US" sz="2000" dirty="0">
                <a:latin typeface="Times New Roman" pitchFamily="18" charset="0"/>
                <a:cs typeface="Times New Roman" pitchFamily="18" charset="0"/>
              </a:rPr>
              <a:t>Report: user </a:t>
            </a:r>
            <a:r>
              <a:rPr lang="en-US" sz="2000" dirty="0" smtClean="0">
                <a:latin typeface="Times New Roman" pitchFamily="18" charset="0"/>
                <a:cs typeface="Times New Roman" pitchFamily="18" charset="0"/>
              </a:rPr>
              <a:t>predicted </a:t>
            </a:r>
            <a:r>
              <a:rPr lang="en-US" sz="2000" dirty="0">
                <a:latin typeface="Times New Roman" pitchFamily="18" charset="0"/>
                <a:cs typeface="Times New Roman" pitchFamily="18" charset="0"/>
              </a:rPr>
              <a:t>results</a:t>
            </a:r>
            <a:endParaRPr lang="en-IN" sz="2000" dirty="0">
              <a:latin typeface="Times New Roman" pitchFamily="18" charset="0"/>
              <a:cs typeface="Times New Roman" pitchFamily="18" charset="0"/>
            </a:endParaRPr>
          </a:p>
        </p:txBody>
      </p:sp>
      <p:sp>
        <p:nvSpPr>
          <p:cNvPr id="5" name="Text Placeholder 4"/>
          <p:cNvSpPr>
            <a:spLocks noGrp="1"/>
          </p:cNvSpPr>
          <p:nvPr>
            <p:ph type="body" sz="quarter" idx="3"/>
          </p:nvPr>
        </p:nvSpPr>
        <p:spPr>
          <a:xfrm>
            <a:off x="5973160" y="1551709"/>
            <a:ext cx="5706232" cy="929553"/>
          </a:xfrm>
        </p:spPr>
        <p:txBody>
          <a:bodyPr/>
          <a:lstStyle/>
          <a:p>
            <a:endParaRPr lang="en-IN" sz="2000" dirty="0">
              <a:latin typeface="Times New Roman" pitchFamily="18" charset="0"/>
              <a:cs typeface="Times New Roman" pitchFamily="18" charset="0"/>
            </a:endParaRPr>
          </a:p>
        </p:txBody>
      </p:sp>
      <p:sp>
        <p:nvSpPr>
          <p:cNvPr id="6" name="Content Placeholder 5"/>
          <p:cNvSpPr>
            <a:spLocks noGrp="1"/>
          </p:cNvSpPr>
          <p:nvPr>
            <p:ph sz="quarter" idx="4"/>
          </p:nvPr>
        </p:nvSpPr>
        <p:spPr>
          <a:xfrm>
            <a:off x="5973160" y="2514600"/>
            <a:ext cx="5692378" cy="3741738"/>
          </a:xfrm>
        </p:spPr>
        <p:txBody>
          <a:bodyPr/>
          <a:lstStyle/>
          <a:p>
            <a:endParaRPr lang="en-IN" dirty="0"/>
          </a:p>
        </p:txBody>
      </p:sp>
      <p:pic>
        <p:nvPicPr>
          <p:cNvPr id="7" name="Content Placeholder 6"/>
          <p:cNvPicPr>
            <a:picLocks noGrp="1"/>
          </p:cNvPicPr>
          <p:nvPr>
            <p:ph sz="half" idx="2"/>
          </p:nvPr>
        </p:nvPicPr>
        <p:blipFill>
          <a:blip r:embed="rId2"/>
          <a:stretch>
            <a:fillRect/>
          </a:stretch>
        </p:blipFill>
        <p:spPr>
          <a:xfrm>
            <a:off x="430213" y="2870841"/>
            <a:ext cx="5387975" cy="3029256"/>
          </a:xfrm>
          <a:prstGeom prst="rect">
            <a:avLst/>
          </a:prstGeom>
        </p:spPr>
      </p:pic>
    </p:spTree>
    <p:extLst>
      <p:ext uri="{BB962C8B-B14F-4D97-AF65-F5344CB8AC3E}">
        <p14:creationId xmlns:p14="http://schemas.microsoft.com/office/powerpoint/2010/main" val="4117623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36728" y="970671"/>
            <a:ext cx="11286699" cy="5887329"/>
          </a:xfrm>
        </p:spPr>
        <p:txBody>
          <a:bodyPr>
            <a:normAutofit/>
          </a:bodyPr>
          <a:lstStyle/>
          <a:p>
            <a:pPr algn="just">
              <a:lnSpc>
                <a:spcPct val="150000"/>
              </a:lnSpc>
            </a:pPr>
            <a:r>
              <a:rPr lang="en-US" sz="2400" dirty="0" smtClean="0">
                <a:latin typeface="Times New Roman" pitchFamily="18" charset="0"/>
                <a:cs typeface="Times New Roman" pitchFamily="18" charset="0"/>
              </a:rPr>
              <a:t>In our application we are predicting the breast cancer. By using the existing records i.e., database results. In this user can predict results, and check their existing predicted results. And admin can add new records into database.  This can be helpful to next predicting results.</a:t>
            </a:r>
            <a:endParaRPr lang="en-US" sz="2400" dirty="0">
              <a:latin typeface="Times New Roman" pitchFamily="18" charset="0"/>
              <a:cs typeface="Times New Roman" pitchFamily="18" charset="0"/>
            </a:endParaRPr>
          </a:p>
        </p:txBody>
      </p:sp>
      <p:sp>
        <p:nvSpPr>
          <p:cNvPr id="6" name="Title 1"/>
          <p:cNvSpPr>
            <a:spLocks noGrp="1"/>
          </p:cNvSpPr>
          <p:nvPr>
            <p:ph type="title"/>
          </p:nvPr>
        </p:nvSpPr>
        <p:spPr>
          <a:xfrm>
            <a:off x="1324696" y="291380"/>
            <a:ext cx="8761413" cy="728480"/>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CONCLUSION</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3252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374" y="748800"/>
            <a:ext cx="10502530" cy="631495"/>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1634" y="1665864"/>
            <a:ext cx="10027920" cy="5035186"/>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Breast cancer is a disease in which cells in the breast grow out of control. There are different types of breast cancers. The type of breast cancer depends on which cells in the breast become cancerous.</a:t>
            </a:r>
          </a:p>
          <a:p>
            <a:pPr algn="just">
              <a:lnSpc>
                <a:spcPct val="150000"/>
              </a:lnSpc>
            </a:pPr>
            <a:r>
              <a:rPr lang="en-US" sz="2400" dirty="0" smtClean="0">
                <a:latin typeface="Times New Roman" panose="02020603050405020304" pitchFamily="18" charset="0"/>
                <a:cs typeface="Times New Roman" panose="02020603050405020304" pitchFamily="18" charset="0"/>
              </a:rPr>
              <a:t>Breast </a:t>
            </a:r>
            <a:r>
              <a:rPr lang="en-US" sz="2400" dirty="0">
                <a:latin typeface="Times New Roman" panose="02020603050405020304" pitchFamily="18" charset="0"/>
                <a:cs typeface="Times New Roman" panose="02020603050405020304" pitchFamily="18" charset="0"/>
              </a:rPr>
              <a:t>cancer begins in different parts of the breast. The breast is made up of three main parts: the lobules, the vessels, and the connective tissue. Lobules are glands that produce milk. The vessels are the tubes that carry milk to the nipple. It surrounds the connective tissue (which is composed of fiber and adipose tissue) and holds it all together. Most breast cancers begin in the vessels or lobules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3095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41194" y="1195754"/>
            <a:ext cx="11259403" cy="5519371"/>
          </a:xfrm>
        </p:spPr>
        <p:txBody>
          <a:bodyPr>
            <a:noAutofit/>
          </a:bodyPr>
          <a:lstStyle/>
          <a:p>
            <a:pPr marL="457200" indent="-457200" algn="just">
              <a:lnSpc>
                <a:spcPct val="150000"/>
              </a:lnSpc>
              <a:buFont typeface="+mj-lt"/>
              <a:buAutoNum type="arabicPeriod"/>
            </a:pPr>
            <a:r>
              <a:rPr lang="en-IN"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Machine </a:t>
            </a:r>
            <a:r>
              <a:rPr lang="en-US" sz="2400" dirty="0">
                <a:latin typeface="Times New Roman" panose="02020603050405020304" pitchFamily="18" charset="0"/>
                <a:cs typeface="Times New Roman" panose="02020603050405020304" pitchFamily="18" charset="0"/>
              </a:rPr>
              <a:t>Learning Algorithms For Breast Cancer Prediction And </a:t>
            </a:r>
            <a:r>
              <a:rPr lang="en-US" sz="2400" dirty="0" smtClean="0">
                <a:latin typeface="Times New Roman" panose="02020603050405020304" pitchFamily="18" charset="0"/>
                <a:cs typeface="Times New Roman" panose="02020603050405020304" pitchFamily="18" charset="0"/>
              </a:rPr>
              <a:t>Diagnosis from </a:t>
            </a:r>
            <a:r>
              <a:rPr lang="en-IN" sz="2400" dirty="0" err="1" smtClean="0">
                <a:latin typeface="Times New Roman" pitchFamily="18" charset="0"/>
                <a:cs typeface="Times New Roman" pitchFamily="18" charset="0"/>
              </a:rPr>
              <a:t>Elselver</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&amp; 2021</a:t>
            </a:r>
          </a:p>
          <a:p>
            <a:pPr marL="457200" indent="-457200" algn="just" fontAlgn="t">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Automated Breast Cancer Detection and Classification Techniques – A </a:t>
            </a:r>
            <a:r>
              <a:rPr lang="en-US" sz="2400" dirty="0" smtClean="0">
                <a:latin typeface="Times New Roman" panose="02020603050405020304" pitchFamily="18" charset="0"/>
                <a:cs typeface="Times New Roman" panose="02020603050405020304" pitchFamily="18" charset="0"/>
              </a:rPr>
              <a:t>survey from IEEE </a:t>
            </a:r>
            <a:r>
              <a:rPr lang="en-US" sz="2400" dirty="0">
                <a:latin typeface="Times New Roman" pitchFamily="18" charset="0"/>
                <a:cs typeface="Times New Roman" pitchFamily="18" charset="0"/>
              </a:rPr>
              <a:t>&amp; 2021</a:t>
            </a:r>
            <a:endParaRPr lang="en-IN" sz="2400" dirty="0">
              <a:latin typeface="Times New Roman" pitchFamily="18" charset="0"/>
              <a:cs typeface="Times New Roman" pitchFamily="18" charset="0"/>
            </a:endParaRPr>
          </a:p>
          <a:p>
            <a:pPr marL="457200" indent="-457200" algn="just" fontAlgn="t">
              <a:lnSpc>
                <a:spcPct val="150000"/>
              </a:lnSpc>
              <a:buFont typeface="+mj-lt"/>
              <a:buAutoNum type="arabicPeriod"/>
            </a:pPr>
            <a:r>
              <a:rPr lang="en-US" sz="2400" dirty="0" smtClean="0">
                <a:latin typeface="Times New Roman" pitchFamily="18" charset="0"/>
                <a:cs typeface="Times New Roman" pitchFamily="18" charset="0"/>
              </a:rPr>
              <a:t>Breast </a:t>
            </a:r>
            <a:r>
              <a:rPr lang="en-US" sz="2400" dirty="0">
                <a:latin typeface="Times New Roman" pitchFamily="18" charset="0"/>
                <a:cs typeface="Times New Roman" pitchFamily="18" charset="0"/>
              </a:rPr>
              <a:t>Cancer Prediction: A Comparative Study Using Machine Learning </a:t>
            </a:r>
            <a:r>
              <a:rPr lang="en-US" sz="2400" dirty="0" smtClean="0">
                <a:latin typeface="Times New Roman" pitchFamily="18" charset="0"/>
                <a:cs typeface="Times New Roman" pitchFamily="18" charset="0"/>
              </a:rPr>
              <a:t>Techniques from </a:t>
            </a:r>
            <a:r>
              <a:rPr lang="en-IN" sz="2400" dirty="0" smtClean="0">
                <a:latin typeface="Times New Roman" pitchFamily="18" charset="0"/>
                <a:cs typeface="Times New Roman" pitchFamily="18" charset="0"/>
              </a:rPr>
              <a:t>Springer </a:t>
            </a:r>
            <a:r>
              <a:rPr lang="en-IN" sz="2400" dirty="0">
                <a:latin typeface="Times New Roman" pitchFamily="18" charset="0"/>
                <a:cs typeface="Times New Roman" pitchFamily="18" charset="0"/>
              </a:rPr>
              <a:t>&amp; 2020</a:t>
            </a:r>
          </a:p>
          <a:p>
            <a:pPr marL="457200" indent="-457200" algn="just" fontAlgn="t">
              <a:lnSpc>
                <a:spcPct val="150000"/>
              </a:lnSpc>
              <a:buFont typeface="+mj-lt"/>
              <a:buAutoNum type="arabicPeriod"/>
            </a:pPr>
            <a:r>
              <a:rPr lang="en-US" sz="2400" dirty="0" smtClean="0">
                <a:latin typeface="Times New Roman" pitchFamily="18" charset="0"/>
                <a:cs typeface="Times New Roman" pitchFamily="18" charset="0"/>
              </a:rPr>
              <a:t>Breast </a:t>
            </a:r>
            <a:r>
              <a:rPr lang="en-US" sz="2400" dirty="0">
                <a:latin typeface="Times New Roman" pitchFamily="18" charset="0"/>
                <a:cs typeface="Times New Roman" pitchFamily="18" charset="0"/>
              </a:rPr>
              <a:t>cancer detection by leveraging Machine </a:t>
            </a:r>
            <a:r>
              <a:rPr lang="en-US" sz="2400" dirty="0" smtClean="0">
                <a:latin typeface="Times New Roman" pitchFamily="18" charset="0"/>
                <a:cs typeface="Times New Roman" pitchFamily="18" charset="0"/>
              </a:rPr>
              <a:t>Learning from </a:t>
            </a:r>
            <a:r>
              <a:rPr lang="en-IN" sz="2400" dirty="0" smtClean="0">
                <a:latin typeface="Times New Roman" pitchFamily="18" charset="0"/>
                <a:cs typeface="Times New Roman" pitchFamily="18" charset="0"/>
              </a:rPr>
              <a:t>Science direct </a:t>
            </a:r>
            <a:r>
              <a:rPr lang="en-IN" sz="2400" dirty="0">
                <a:latin typeface="Times New Roman" pitchFamily="18" charset="0"/>
                <a:cs typeface="Times New Roman" pitchFamily="18" charset="0"/>
              </a:rPr>
              <a:t>&amp; </a:t>
            </a:r>
            <a:r>
              <a:rPr lang="en-IN" sz="2400" dirty="0" smtClean="0">
                <a:latin typeface="Times New Roman" pitchFamily="18" charset="0"/>
                <a:cs typeface="Times New Roman" pitchFamily="18" charset="0"/>
              </a:rPr>
              <a:t>2020</a:t>
            </a:r>
            <a:endParaRPr lang="en-IN" sz="2400" dirty="0">
              <a:latin typeface="Times New Roman" pitchFamily="18" charset="0"/>
              <a:cs typeface="Times New Roman" pitchFamily="18" charset="0"/>
            </a:endParaRPr>
          </a:p>
        </p:txBody>
      </p:sp>
      <p:sp>
        <p:nvSpPr>
          <p:cNvPr id="4" name="Title 1"/>
          <p:cNvSpPr>
            <a:spLocks noGrp="1"/>
          </p:cNvSpPr>
          <p:nvPr>
            <p:ph type="title"/>
          </p:nvPr>
        </p:nvSpPr>
        <p:spPr>
          <a:xfrm>
            <a:off x="685849" y="263237"/>
            <a:ext cx="10515600" cy="762000"/>
          </a:xfrm>
        </p:spPr>
        <p:txBody>
          <a:bodyPr>
            <a:noAutofit/>
          </a:bodyPr>
          <a:lstStyle/>
          <a:p>
            <a:pPr algn="ctr"/>
            <a:r>
              <a:rPr lang="en-US" sz="2800" b="1" dirty="0" smtClean="0">
                <a:latin typeface="Times New Roman" panose="02020603050405020304" pitchFamily="18" charset="0"/>
                <a:cs typeface="Times New Roman" panose="02020603050405020304" pitchFamily="18" charset="0"/>
              </a:rPr>
              <a:t>REFERENCES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099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538" y="762655"/>
            <a:ext cx="10502530" cy="631495"/>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1634" y="1665864"/>
            <a:ext cx="10027920" cy="5035186"/>
          </a:xfrm>
        </p:spPr>
        <p:txBody>
          <a:bodyPr>
            <a:noAutofit/>
          </a:bodyPr>
          <a:lstStyle/>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Most Common Types of Breast </a:t>
            </a:r>
            <a:r>
              <a:rPr lang="en-US" sz="2400" dirty="0" smtClean="0">
                <a:latin typeface="Times New Roman" panose="02020603050405020304" pitchFamily="18" charset="0"/>
                <a:cs typeface="Times New Roman" panose="02020603050405020304" pitchFamily="18" charset="0"/>
              </a:rPr>
              <a:t>Cancer</a:t>
            </a:r>
          </a:p>
          <a:p>
            <a:pPr algn="just">
              <a:lnSpc>
                <a:spcPct val="150000"/>
              </a:lnSpc>
            </a:pPr>
            <a:r>
              <a:rPr lang="en-US" sz="2400" dirty="0" smtClean="0">
                <a:latin typeface="Times New Roman" panose="02020603050405020304" pitchFamily="18" charset="0"/>
                <a:cs typeface="Times New Roman" panose="02020603050405020304" pitchFamily="18" charset="0"/>
              </a:rPr>
              <a:t>Invasive </a:t>
            </a:r>
            <a:r>
              <a:rPr lang="en-US" sz="2400" dirty="0">
                <a:latin typeface="Times New Roman" panose="02020603050405020304" pitchFamily="18" charset="0"/>
                <a:cs typeface="Times New Roman" panose="02020603050405020304" pitchFamily="18" charset="0"/>
              </a:rPr>
              <a:t>ductal carcinoma. Cancer cells begin in the vessels and grow into other parts of the breast tissue outside the vessels. Invasive cancer cells can spread to other parts of the body or even metastasize</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dirty="0" smtClean="0">
                <a:latin typeface="Times New Roman" panose="02020603050405020304" pitchFamily="18" charset="0"/>
                <a:cs typeface="Times New Roman" panose="02020603050405020304" pitchFamily="18" charset="0"/>
              </a:rPr>
              <a:t>Invasive </a:t>
            </a:r>
            <a:r>
              <a:rPr lang="en-US" sz="2400" dirty="0">
                <a:latin typeface="Times New Roman" panose="02020603050405020304" pitchFamily="18" charset="0"/>
                <a:cs typeface="Times New Roman" panose="02020603050405020304" pitchFamily="18" charset="0"/>
              </a:rPr>
              <a:t>lobular carcinoma. Cancer cells begin in the lobules and then spread from the lobules to nearby breast tissues. These invasive cancer cells can spread to other parts of the body.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95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956" y="471710"/>
            <a:ext cx="10502530" cy="631495"/>
          </a:xfrm>
        </p:spPr>
        <p:txBody>
          <a:bodyPr>
            <a:noAutofit/>
          </a:bodyPr>
          <a:lstStyle/>
          <a:p>
            <a:pPr lvl="2" algn="ctr" defTabSz="457200" rtl="0">
              <a:spcBef>
                <a:spcPct val="0"/>
              </a:spcBef>
            </a:pPr>
            <a:r>
              <a:rPr lang="en-US" sz="3600" b="1" dirty="0" smtClean="0">
                <a:latin typeface="Times New Roman" panose="02020603050405020304" pitchFamily="18" charset="0"/>
                <a:cs typeface="Times New Roman" panose="02020603050405020304" pitchFamily="18" charset="0"/>
              </a:rPr>
              <a:t>LITERATURE REVIEW</a:t>
            </a:r>
            <a:endParaRPr lang="en-US" sz="3600" b="1"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16415564"/>
              </p:ext>
            </p:extLst>
          </p:nvPr>
        </p:nvGraphicFramePr>
        <p:xfrm>
          <a:off x="911223" y="1330037"/>
          <a:ext cx="10366377" cy="5339415"/>
        </p:xfrm>
        <a:graphic>
          <a:graphicData uri="http://schemas.openxmlformats.org/drawingml/2006/table">
            <a:tbl>
              <a:tblPr firstRow="1" bandRow="1">
                <a:tableStyleId>{5C22544A-7EE6-4342-B048-85BDC9FD1C3A}</a:tableStyleId>
              </a:tblPr>
              <a:tblGrid>
                <a:gridCol w="819619"/>
                <a:gridCol w="1245989"/>
                <a:gridCol w="2107787"/>
                <a:gridCol w="2064327"/>
                <a:gridCol w="4128655"/>
              </a:tblGrid>
              <a:tr h="706581">
                <a:tc>
                  <a:txBody>
                    <a:bodyPr/>
                    <a:lstStyle/>
                    <a:p>
                      <a:r>
                        <a:rPr lang="en-US" sz="2000" dirty="0" smtClean="0">
                          <a:latin typeface="Times New Roman" pitchFamily="18" charset="0"/>
                          <a:cs typeface="Times New Roman" pitchFamily="18" charset="0"/>
                        </a:rPr>
                        <a:t>Sl. No</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Publisher &amp; Year</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Authors </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Title </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Outcomes</a:t>
                      </a:r>
                      <a:endParaRPr lang="en-IN" sz="2000" dirty="0">
                        <a:latin typeface="Times New Roman" pitchFamily="18" charset="0"/>
                        <a:cs typeface="Times New Roman" pitchFamily="18" charset="0"/>
                      </a:endParaRPr>
                    </a:p>
                  </a:txBody>
                  <a:tcPr/>
                </a:tc>
              </a:tr>
              <a:tr h="2117698">
                <a:tc>
                  <a:txBody>
                    <a:bodyPr/>
                    <a:lstStyle/>
                    <a:p>
                      <a:r>
                        <a:rPr lang="en-US" sz="2000" dirty="0" smtClean="0">
                          <a:latin typeface="Times New Roman" pitchFamily="18" charset="0"/>
                          <a:cs typeface="Times New Roman" pitchFamily="18" charset="0"/>
                        </a:rPr>
                        <a:t>1</a:t>
                      </a:r>
                      <a:endParaRPr lang="en-IN" sz="2000" dirty="0">
                        <a:latin typeface="Times New Roman" pitchFamily="18" charset="0"/>
                        <a:cs typeface="Times New Roman" pitchFamily="18" charset="0"/>
                      </a:endParaRPr>
                    </a:p>
                  </a:txBody>
                  <a:tcPr/>
                </a:tc>
                <a:tc>
                  <a:txBody>
                    <a:bodyPr/>
                    <a:lstStyle/>
                    <a:p>
                      <a:pPr algn="just"/>
                      <a:r>
                        <a:rPr lang="en-IN" sz="2000" dirty="0" err="1" smtClean="0">
                          <a:latin typeface="Times New Roman" pitchFamily="18" charset="0"/>
                          <a:cs typeface="Times New Roman" pitchFamily="18" charset="0"/>
                        </a:rPr>
                        <a:t>Elselver</a:t>
                      </a:r>
                      <a:r>
                        <a:rPr lang="en-IN" sz="2000" dirty="0" smtClean="0">
                          <a:latin typeface="Times New Roman" pitchFamily="18" charset="0"/>
                          <a:cs typeface="Times New Roman" pitchFamily="18" charset="0"/>
                        </a:rPr>
                        <a:t> &amp; 2021</a:t>
                      </a:r>
                      <a:endParaRPr lang="en-IN" sz="2000" dirty="0">
                        <a:latin typeface="Times New Roman" pitchFamily="18" charset="0"/>
                        <a:cs typeface="Times New Roman" pitchFamily="18" charset="0"/>
                      </a:endParaRPr>
                    </a:p>
                  </a:txBody>
                  <a:tcPr/>
                </a:tc>
                <a:tc>
                  <a:txBody>
                    <a:bodyPr/>
                    <a:lstStyle/>
                    <a:p>
                      <a:pPr algn="just"/>
                      <a:r>
                        <a:rPr lang="en-IN" sz="2000" dirty="0" smtClean="0">
                          <a:latin typeface="Times New Roman" pitchFamily="18" charset="0"/>
                          <a:cs typeface="Times New Roman" pitchFamily="18" charset="0"/>
                        </a:rPr>
                        <a:t>Mohammed </a:t>
                      </a:r>
                      <a:r>
                        <a:rPr lang="en-IN" sz="2000" dirty="0" err="1" smtClean="0">
                          <a:latin typeface="Times New Roman" pitchFamily="18" charset="0"/>
                          <a:cs typeface="Times New Roman" pitchFamily="18" charset="0"/>
                        </a:rPr>
                        <a:t>AmineNajiaSana</a:t>
                      </a:r>
                      <a:r>
                        <a:rPr lang="en-IN" sz="2000" dirty="0" smtClean="0">
                          <a:latin typeface="Times New Roman" pitchFamily="18" charset="0"/>
                          <a:cs typeface="Times New Roman" pitchFamily="18" charset="0"/>
                        </a:rPr>
                        <a:t>,</a:t>
                      </a:r>
                      <a:r>
                        <a:rPr lang="en-IN" sz="2000" baseline="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ElFilali</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KawtarAarika</a:t>
                      </a:r>
                      <a:r>
                        <a:rPr lang="en-IN" sz="2000" dirty="0" smtClean="0">
                          <a:latin typeface="Times New Roman" pitchFamily="18" charset="0"/>
                          <a:cs typeface="Times New Roman" pitchFamily="18" charset="0"/>
                        </a:rPr>
                        <a:t>,</a:t>
                      </a:r>
                      <a:r>
                        <a:rPr lang="en-IN" sz="2000" baseline="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EL </a:t>
                      </a:r>
                      <a:r>
                        <a:rPr lang="en-IN" sz="2000" dirty="0" err="1" smtClean="0">
                          <a:latin typeface="Times New Roman" pitchFamily="18" charset="0"/>
                          <a:cs typeface="Times New Roman" pitchFamily="18" charset="0"/>
                        </a:rPr>
                        <a:t>HabibBenlahmar</a:t>
                      </a:r>
                      <a:r>
                        <a:rPr lang="en-IN" sz="2000" dirty="0" smtClean="0">
                          <a:latin typeface="Times New Roman" pitchFamily="18" charset="0"/>
                          <a:cs typeface="Times New Roman" pitchFamily="18" charset="0"/>
                        </a:rPr>
                        <a:t>,</a:t>
                      </a:r>
                      <a:r>
                        <a:rPr lang="en-IN" sz="2000" baseline="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Rachida</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AitAbdelouhahid</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Machine Learning Algorithms For Breast Cancer Prediction And Diagnosis</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Support Vector Machine has demonstrated its efficiency in Breast Cancer prediction and diagnosis and achieves the best performance in terms of accuracy and precision.</a:t>
                      </a:r>
                      <a:endParaRPr lang="en-IN" sz="2000" dirty="0">
                        <a:latin typeface="Times New Roman" pitchFamily="18" charset="0"/>
                        <a:cs typeface="Times New Roman" pitchFamily="18" charset="0"/>
                      </a:endParaRPr>
                    </a:p>
                  </a:txBody>
                  <a:tcPr/>
                </a:tc>
              </a:tr>
              <a:tr h="2407794">
                <a:tc>
                  <a:txBody>
                    <a:bodyPr/>
                    <a:lstStyle/>
                    <a:p>
                      <a:r>
                        <a:rPr lang="en-US" sz="2000" dirty="0" smtClean="0">
                          <a:latin typeface="Times New Roman" pitchFamily="18" charset="0"/>
                          <a:cs typeface="Times New Roman" pitchFamily="18" charset="0"/>
                        </a:rPr>
                        <a:t>2</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IEEE &amp; 2021</a:t>
                      </a:r>
                      <a:endParaRPr lang="en-IN" sz="2000" dirty="0">
                        <a:latin typeface="Times New Roman" pitchFamily="18" charset="0"/>
                        <a:cs typeface="Times New Roman" pitchFamily="18" charset="0"/>
                      </a:endParaRPr>
                    </a:p>
                  </a:txBody>
                  <a:tcPr/>
                </a:tc>
                <a:tc>
                  <a:txBody>
                    <a:bodyPr/>
                    <a:lstStyle/>
                    <a:p>
                      <a:pPr algn="just"/>
                      <a:r>
                        <a:rPr lang="en-IN" sz="2000" dirty="0" err="1" smtClean="0">
                          <a:latin typeface="Times New Roman" pitchFamily="18" charset="0"/>
                          <a:cs typeface="Times New Roman" pitchFamily="18" charset="0"/>
                        </a:rPr>
                        <a:t>Abeer</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Saber</a:t>
                      </a:r>
                      <a:r>
                        <a:rPr lang="en-IN" sz="2000" dirty="0" smtClean="0">
                          <a:latin typeface="Times New Roman" pitchFamily="18" charset="0"/>
                          <a:cs typeface="Times New Roman" pitchFamily="18" charset="0"/>
                        </a:rPr>
                        <a:t>; Mohamed </a:t>
                      </a:r>
                      <a:r>
                        <a:rPr lang="en-IN" sz="2000" dirty="0" err="1" smtClean="0">
                          <a:latin typeface="Times New Roman" pitchFamily="18" charset="0"/>
                          <a:cs typeface="Times New Roman" pitchFamily="18" charset="0"/>
                        </a:rPr>
                        <a:t>Sakr</a:t>
                      </a:r>
                      <a:r>
                        <a:rPr lang="en-IN" sz="2000" dirty="0" smtClean="0">
                          <a:latin typeface="Times New Roman" pitchFamily="18" charset="0"/>
                          <a:cs typeface="Times New Roman" pitchFamily="18" charset="0"/>
                        </a:rPr>
                        <a:t>; Osama M. Abo-</a:t>
                      </a:r>
                      <a:r>
                        <a:rPr lang="en-IN" sz="2000" dirty="0" err="1" smtClean="0">
                          <a:latin typeface="Times New Roman" pitchFamily="18" charset="0"/>
                          <a:cs typeface="Times New Roman" pitchFamily="18" charset="0"/>
                        </a:rPr>
                        <a:t>Seida</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Arabi</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Keshk</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Automated Breast Cancer Detection and Classification Techniques – A survey</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The strategies for detecting and classifying breast tumors that have been created at various stages are illustrated. The measures used to evaluate performance are examined, as well as the future outlook and trends.</a:t>
                      </a:r>
                    </a:p>
                  </a:txBody>
                  <a:tcPr/>
                </a:tc>
              </a:tr>
            </a:tbl>
          </a:graphicData>
        </a:graphic>
      </p:graphicFrame>
    </p:spTree>
    <p:extLst>
      <p:ext uri="{BB962C8B-B14F-4D97-AF65-F5344CB8AC3E}">
        <p14:creationId xmlns:p14="http://schemas.microsoft.com/office/powerpoint/2010/main" val="209711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828" y="444000"/>
            <a:ext cx="10502530" cy="631495"/>
          </a:xfrm>
        </p:spPr>
        <p:txBody>
          <a:bodyPr>
            <a:noAutofit/>
          </a:bodyPr>
          <a:lstStyle/>
          <a:p>
            <a:pPr lvl="2" algn="ctr" defTabSz="457200" rtl="0">
              <a:spcBef>
                <a:spcPct val="0"/>
              </a:spcBef>
            </a:pPr>
            <a:r>
              <a:rPr lang="en-US" sz="3600" b="1" dirty="0" smtClean="0">
                <a:latin typeface="Times New Roman" panose="02020603050405020304" pitchFamily="18" charset="0"/>
                <a:cs typeface="Times New Roman" panose="02020603050405020304" pitchFamily="18" charset="0"/>
              </a:rPr>
              <a:t>LITERATURE REVIEW</a:t>
            </a:r>
            <a:endParaRPr lang="en-US" sz="3600" b="1"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39945330"/>
              </p:ext>
            </p:extLst>
          </p:nvPr>
        </p:nvGraphicFramePr>
        <p:xfrm>
          <a:off x="911225" y="1343890"/>
          <a:ext cx="10449501" cy="5259158"/>
        </p:xfrm>
        <a:graphic>
          <a:graphicData uri="http://schemas.openxmlformats.org/drawingml/2006/table">
            <a:tbl>
              <a:tblPr firstRow="1" bandRow="1">
                <a:tableStyleId>{5C22544A-7EE6-4342-B048-85BDC9FD1C3A}</a:tableStyleId>
              </a:tblPr>
              <a:tblGrid>
                <a:gridCol w="826191"/>
                <a:gridCol w="1255980"/>
                <a:gridCol w="2122171"/>
                <a:gridCol w="1948932"/>
                <a:gridCol w="4296227"/>
              </a:tblGrid>
              <a:tr h="681743">
                <a:tc>
                  <a:txBody>
                    <a:bodyPr/>
                    <a:lstStyle/>
                    <a:p>
                      <a:r>
                        <a:rPr lang="en-US" dirty="0" smtClean="0">
                          <a:latin typeface="Times New Roman" pitchFamily="18" charset="0"/>
                          <a:cs typeface="Times New Roman" pitchFamily="18" charset="0"/>
                        </a:rPr>
                        <a:t>Sl. No</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Publisher &amp; Year</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Authors </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 </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Outcomes</a:t>
                      </a:r>
                      <a:endParaRPr lang="en-IN" dirty="0">
                        <a:latin typeface="Times New Roman" pitchFamily="18" charset="0"/>
                        <a:cs typeface="Times New Roman" pitchFamily="18" charset="0"/>
                      </a:endParaRPr>
                    </a:p>
                  </a:txBody>
                  <a:tcPr/>
                </a:tc>
              </a:tr>
              <a:tr h="2142620">
                <a:tc>
                  <a:txBody>
                    <a:bodyPr/>
                    <a:lstStyle/>
                    <a:p>
                      <a:r>
                        <a:rPr lang="en-US" dirty="0" smtClean="0">
                          <a:latin typeface="Times New Roman" pitchFamily="18" charset="0"/>
                          <a:cs typeface="Times New Roman" pitchFamily="18" charset="0"/>
                        </a:rPr>
                        <a:t>3</a:t>
                      </a:r>
                      <a:endParaRPr lang="en-IN" dirty="0">
                        <a:latin typeface="Times New Roman" pitchFamily="18" charset="0"/>
                        <a:cs typeface="Times New Roman" pitchFamily="18" charset="0"/>
                      </a:endParaRPr>
                    </a:p>
                  </a:txBody>
                  <a:tcPr/>
                </a:tc>
                <a:tc>
                  <a:txBody>
                    <a:bodyPr/>
                    <a:lstStyle/>
                    <a:p>
                      <a:pPr algn="just"/>
                      <a:r>
                        <a:rPr lang="en-IN" dirty="0" smtClean="0">
                          <a:latin typeface="Times New Roman" pitchFamily="18" charset="0"/>
                          <a:cs typeface="Times New Roman" pitchFamily="18" charset="0"/>
                        </a:rPr>
                        <a:t>Springer &amp; 2020</a:t>
                      </a:r>
                      <a:endParaRPr lang="en-IN" dirty="0">
                        <a:latin typeface="Times New Roman" pitchFamily="18" charset="0"/>
                        <a:cs typeface="Times New Roman" pitchFamily="18" charset="0"/>
                      </a:endParaRPr>
                    </a:p>
                  </a:txBody>
                  <a:tcPr/>
                </a:tc>
                <a:tc>
                  <a:txBody>
                    <a:bodyPr/>
                    <a:lstStyle/>
                    <a:p>
                      <a:pPr algn="just"/>
                      <a:r>
                        <a:rPr lang="en-IN" dirty="0" smtClean="0">
                          <a:latin typeface="Times New Roman" pitchFamily="18" charset="0"/>
                          <a:cs typeface="Times New Roman" pitchFamily="18" charset="0"/>
                        </a:rPr>
                        <a:t>Md. </a:t>
                      </a:r>
                      <a:r>
                        <a:rPr lang="en-IN" dirty="0" err="1" smtClean="0">
                          <a:latin typeface="Times New Roman" pitchFamily="18" charset="0"/>
                          <a:cs typeface="Times New Roman" pitchFamily="18" charset="0"/>
                        </a:rPr>
                        <a:t>Milon</a:t>
                      </a:r>
                      <a:r>
                        <a:rPr lang="en-IN" dirty="0" smtClean="0">
                          <a:latin typeface="Times New Roman" pitchFamily="18" charset="0"/>
                          <a:cs typeface="Times New Roman" pitchFamily="18" charset="0"/>
                        </a:rPr>
                        <a:t> Islam,  ·Md. </a:t>
                      </a:r>
                      <a:r>
                        <a:rPr lang="en-IN" dirty="0" err="1" smtClean="0">
                          <a:latin typeface="Times New Roman" pitchFamily="18" charset="0"/>
                          <a:cs typeface="Times New Roman" pitchFamily="18" charset="0"/>
                        </a:rPr>
                        <a:t>Rezwanul</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Haque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Hasib</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Iqbal</a:t>
                      </a:r>
                      <a:r>
                        <a:rPr lang="en-IN" dirty="0" smtClean="0">
                          <a:latin typeface="Times New Roman" pitchFamily="18" charset="0"/>
                          <a:cs typeface="Times New Roman" pitchFamily="18" charset="0"/>
                        </a:rPr>
                        <a:t>,</a:t>
                      </a:r>
                      <a:r>
                        <a:rPr lang="en-IN" baseline="0"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Md. </a:t>
                      </a:r>
                      <a:r>
                        <a:rPr lang="en-IN" dirty="0" err="1" smtClean="0">
                          <a:latin typeface="Times New Roman" pitchFamily="18" charset="0"/>
                          <a:cs typeface="Times New Roman" pitchFamily="18" charset="0"/>
                        </a:rPr>
                        <a:t>Munirul</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Hasan</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Mahmudul</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Hasan</a:t>
                      </a:r>
                      <a:r>
                        <a:rPr lang="en-IN" dirty="0" smtClean="0">
                          <a:latin typeface="Times New Roman" pitchFamily="18" charset="0"/>
                          <a:cs typeface="Times New Roman" pitchFamily="18" charset="0"/>
                        </a:rPr>
                        <a:t>,</a:t>
                      </a:r>
                      <a:r>
                        <a:rPr lang="en-IN" baseline="0"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Muhammad </a:t>
                      </a:r>
                      <a:r>
                        <a:rPr lang="en-IN" dirty="0" err="1" smtClean="0">
                          <a:latin typeface="Times New Roman" pitchFamily="18" charset="0"/>
                          <a:cs typeface="Times New Roman" pitchFamily="18" charset="0"/>
                        </a:rPr>
                        <a:t>Nomani</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Kabir</a:t>
                      </a:r>
                      <a:endParaRPr lang="en-IN"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Breast Cancer Prediction: A Comparative Study Using Machine Learning Techniques</a:t>
                      </a:r>
                      <a:endParaRPr lang="en-IN" dirty="0">
                        <a:latin typeface="Times New Roman" pitchFamily="18" charset="0"/>
                        <a:cs typeface="Times New Roman" pitchFamily="18" charset="0"/>
                      </a:endParaRPr>
                    </a:p>
                  </a:txBody>
                  <a:tcPr/>
                </a:tc>
                <a:tc>
                  <a:txBody>
                    <a:bodyPr/>
                    <a:lstStyle/>
                    <a:p>
                      <a:pPr algn="just"/>
                      <a:r>
                        <a:rPr lang="en-US" dirty="0" smtClean="0">
                          <a:latin typeface="Times New Roman" pitchFamily="18" charset="0"/>
                          <a:cs typeface="Times New Roman" pitchFamily="18" charset="0"/>
                        </a:rPr>
                        <a:t>In this, the machine learning technique can be acted as a clinical assistant for the diagnosis of breast cancer and will be very helpful for new doctors or physicians in case of misdiagnosis. </a:t>
                      </a:r>
                    </a:p>
                    <a:p>
                      <a:pPr algn="just"/>
                      <a:endParaRPr lang="en-IN" dirty="0">
                        <a:latin typeface="Times New Roman" pitchFamily="18" charset="0"/>
                        <a:cs typeface="Times New Roman" pitchFamily="18" charset="0"/>
                      </a:endParaRPr>
                    </a:p>
                  </a:txBody>
                  <a:tcPr/>
                </a:tc>
              </a:tr>
              <a:tr h="2434795">
                <a:tc>
                  <a:txBody>
                    <a:bodyPr/>
                    <a:lstStyle/>
                    <a:p>
                      <a:r>
                        <a:rPr lang="en-US" sz="1800" kern="1200" dirty="0" smtClean="0">
                          <a:solidFill>
                            <a:schemeClr val="dk1"/>
                          </a:solidFill>
                          <a:latin typeface="Times New Roman" pitchFamily="18" charset="0"/>
                          <a:ea typeface="+mn-ea"/>
                          <a:cs typeface="Times New Roman" pitchFamily="18" charset="0"/>
                        </a:rPr>
                        <a:t>4</a:t>
                      </a:r>
                      <a:endParaRPr lang="en-IN" sz="1800" kern="1200" dirty="0">
                        <a:solidFill>
                          <a:schemeClr val="dk1"/>
                        </a:solidFill>
                        <a:latin typeface="Times New Roman" pitchFamily="18" charset="0"/>
                        <a:ea typeface="+mn-ea"/>
                        <a:cs typeface="Times New Roman" pitchFamily="18" charset="0"/>
                      </a:endParaRPr>
                    </a:p>
                  </a:txBody>
                  <a:tcPr/>
                </a:tc>
                <a:tc>
                  <a:txBody>
                    <a:bodyPr/>
                    <a:lstStyle/>
                    <a:p>
                      <a:pPr algn="just"/>
                      <a:r>
                        <a:rPr lang="en-IN" sz="1800" kern="1200" dirty="0" err="1" smtClean="0">
                          <a:solidFill>
                            <a:schemeClr val="dk1"/>
                          </a:solidFill>
                          <a:latin typeface="Times New Roman" pitchFamily="18" charset="0"/>
                          <a:ea typeface="+mn-ea"/>
                          <a:cs typeface="Times New Roman" pitchFamily="18" charset="0"/>
                        </a:rPr>
                        <a:t>Sciencedirect</a:t>
                      </a:r>
                      <a:r>
                        <a:rPr lang="en-IN" sz="1800" kern="1200" dirty="0" smtClean="0">
                          <a:solidFill>
                            <a:schemeClr val="dk1"/>
                          </a:solidFill>
                          <a:latin typeface="Times New Roman" pitchFamily="18" charset="0"/>
                          <a:ea typeface="+mn-ea"/>
                          <a:cs typeface="Times New Roman" pitchFamily="18" charset="0"/>
                        </a:rPr>
                        <a:t> &amp; 2020</a:t>
                      </a:r>
                      <a:endParaRPr lang="en-IN" sz="1800" kern="1200" dirty="0">
                        <a:solidFill>
                          <a:schemeClr val="dk1"/>
                        </a:solidFill>
                        <a:latin typeface="Times New Roman" pitchFamily="18" charset="0"/>
                        <a:ea typeface="+mn-ea"/>
                        <a:cs typeface="Times New Roman" pitchFamily="18" charset="0"/>
                      </a:endParaRPr>
                    </a:p>
                  </a:txBody>
                  <a:tcPr/>
                </a:tc>
                <a:tc>
                  <a:txBody>
                    <a:bodyPr/>
                    <a:lstStyle/>
                    <a:p>
                      <a:pPr algn="just"/>
                      <a:r>
                        <a:rPr lang="en-IN" sz="1800" kern="1200" dirty="0" err="1" smtClean="0">
                          <a:solidFill>
                            <a:schemeClr val="dk1"/>
                          </a:solidFill>
                          <a:latin typeface="Times New Roman" pitchFamily="18" charset="0"/>
                          <a:ea typeface="+mn-ea"/>
                          <a:cs typeface="Times New Roman" pitchFamily="18" charset="0"/>
                        </a:rPr>
                        <a:t>Anji</a:t>
                      </a:r>
                      <a:r>
                        <a:rPr lang="en-IN" sz="1800" kern="1200" dirty="0" smtClean="0">
                          <a:solidFill>
                            <a:schemeClr val="dk1"/>
                          </a:solidFill>
                          <a:latin typeface="Times New Roman" pitchFamily="18" charset="0"/>
                          <a:ea typeface="+mn-ea"/>
                          <a:cs typeface="Times New Roman" pitchFamily="18" charset="0"/>
                        </a:rPr>
                        <a:t> </a:t>
                      </a:r>
                      <a:r>
                        <a:rPr lang="en-IN" sz="1800" kern="1200" dirty="0" err="1" smtClean="0">
                          <a:solidFill>
                            <a:schemeClr val="dk1"/>
                          </a:solidFill>
                          <a:latin typeface="Times New Roman" pitchFamily="18" charset="0"/>
                          <a:ea typeface="+mn-ea"/>
                          <a:cs typeface="Times New Roman" pitchFamily="18" charset="0"/>
                        </a:rPr>
                        <a:t>ReddyVaka</a:t>
                      </a:r>
                      <a:r>
                        <a:rPr lang="en-IN" sz="1800" kern="1200" dirty="0" smtClean="0">
                          <a:solidFill>
                            <a:schemeClr val="dk1"/>
                          </a:solidFill>
                          <a:latin typeface="Times New Roman" pitchFamily="18" charset="0"/>
                          <a:ea typeface="+mn-ea"/>
                          <a:cs typeface="Times New Roman" pitchFamily="18" charset="0"/>
                        </a:rPr>
                        <a:t>, </a:t>
                      </a:r>
                      <a:r>
                        <a:rPr lang="en-IN" sz="1800" kern="1200" dirty="0" err="1" smtClean="0">
                          <a:solidFill>
                            <a:schemeClr val="dk1"/>
                          </a:solidFill>
                          <a:latin typeface="Times New Roman" pitchFamily="18" charset="0"/>
                          <a:ea typeface="+mn-ea"/>
                          <a:cs typeface="Times New Roman" pitchFamily="18" charset="0"/>
                        </a:rPr>
                        <a:t>BadalSoni</a:t>
                      </a:r>
                      <a:r>
                        <a:rPr lang="en-IN" sz="1800" kern="1200" dirty="0" smtClean="0">
                          <a:solidFill>
                            <a:schemeClr val="dk1"/>
                          </a:solidFill>
                          <a:latin typeface="Times New Roman" pitchFamily="18" charset="0"/>
                          <a:ea typeface="+mn-ea"/>
                          <a:cs typeface="Times New Roman" pitchFamily="18" charset="0"/>
                        </a:rPr>
                        <a:t>, </a:t>
                      </a:r>
                      <a:r>
                        <a:rPr lang="en-IN" sz="1800" kern="1200" dirty="0" err="1" smtClean="0">
                          <a:solidFill>
                            <a:schemeClr val="dk1"/>
                          </a:solidFill>
                          <a:latin typeface="Times New Roman" pitchFamily="18" charset="0"/>
                          <a:ea typeface="+mn-ea"/>
                          <a:cs typeface="Times New Roman" pitchFamily="18" charset="0"/>
                        </a:rPr>
                        <a:t>Sudheer</a:t>
                      </a:r>
                      <a:r>
                        <a:rPr lang="en-IN" sz="1800" kern="1200" dirty="0" smtClean="0">
                          <a:solidFill>
                            <a:schemeClr val="dk1"/>
                          </a:solidFill>
                          <a:latin typeface="Times New Roman" pitchFamily="18" charset="0"/>
                          <a:ea typeface="+mn-ea"/>
                          <a:cs typeface="Times New Roman" pitchFamily="18" charset="0"/>
                        </a:rPr>
                        <a:t> </a:t>
                      </a:r>
                      <a:r>
                        <a:rPr lang="en-IN" sz="1800" kern="1200" dirty="0" err="1" smtClean="0">
                          <a:solidFill>
                            <a:schemeClr val="dk1"/>
                          </a:solidFill>
                          <a:latin typeface="Times New Roman" pitchFamily="18" charset="0"/>
                          <a:ea typeface="+mn-ea"/>
                          <a:cs typeface="Times New Roman" pitchFamily="18" charset="0"/>
                        </a:rPr>
                        <a:t>ReddyK</a:t>
                      </a:r>
                      <a:endParaRPr lang="en-IN" sz="1800" kern="1200" dirty="0">
                        <a:solidFill>
                          <a:schemeClr val="dk1"/>
                        </a:solidFill>
                        <a:latin typeface="Times New Roman" pitchFamily="18" charset="0"/>
                        <a:ea typeface="+mn-ea"/>
                        <a:cs typeface="Times New Roman" pitchFamily="18" charset="0"/>
                      </a:endParaRPr>
                    </a:p>
                  </a:txBody>
                  <a:tcPr/>
                </a:tc>
                <a:tc>
                  <a:txBody>
                    <a:bodyPr/>
                    <a:lstStyle/>
                    <a:p>
                      <a:pPr algn="just"/>
                      <a:r>
                        <a:rPr lang="en-US" sz="1800" kern="1200" dirty="0" smtClean="0">
                          <a:solidFill>
                            <a:schemeClr val="dk1"/>
                          </a:solidFill>
                          <a:latin typeface="Times New Roman" pitchFamily="18" charset="0"/>
                          <a:ea typeface="+mn-ea"/>
                          <a:cs typeface="Times New Roman" pitchFamily="18" charset="0"/>
                        </a:rPr>
                        <a:t>Breast cancer detection by leveraging Machine Learning</a:t>
                      </a:r>
                      <a:endParaRPr lang="en-IN" sz="1800" kern="1200" dirty="0">
                        <a:solidFill>
                          <a:schemeClr val="dk1"/>
                        </a:solidFill>
                        <a:latin typeface="Times New Roman" pitchFamily="18" charset="0"/>
                        <a:ea typeface="+mn-ea"/>
                        <a:cs typeface="Times New Roman" pitchFamily="18" charset="0"/>
                      </a:endParaRPr>
                    </a:p>
                  </a:txBody>
                  <a:tcPr/>
                </a:tc>
                <a:tc>
                  <a:txBody>
                    <a:bodyPr/>
                    <a:lstStyle/>
                    <a:p>
                      <a:pPr algn="just"/>
                      <a:r>
                        <a:rPr lang="en-US" sz="1800" kern="1200" dirty="0" smtClean="0">
                          <a:solidFill>
                            <a:schemeClr val="dk1"/>
                          </a:solidFill>
                          <a:latin typeface="Times New Roman" pitchFamily="18" charset="0"/>
                          <a:ea typeface="+mn-ea"/>
                          <a:cs typeface="Times New Roman" pitchFamily="18" charset="0"/>
                        </a:rPr>
                        <a:t>The authors present the new method DNNS for detecting Breast Cancer. Unlike other methods, the proposed method is based on Support value on a deep neural network. To meet the better performance, efficiency, and quality of images, a normalization process has been employed. </a:t>
                      </a:r>
                    </a:p>
                    <a:p>
                      <a:pPr algn="just"/>
                      <a:endParaRPr lang="en-IN" sz="1800" kern="1200" dirty="0">
                        <a:solidFill>
                          <a:schemeClr val="dk1"/>
                        </a:solidFill>
                        <a:latin typeface="Times New Roman" pitchFamily="18" charset="0"/>
                        <a:ea typeface="+mn-ea"/>
                        <a:cs typeface="Times New Roman" pitchFamily="18" charset="0"/>
                      </a:endParaRPr>
                    </a:p>
                  </a:txBody>
                  <a:tcPr/>
                </a:tc>
              </a:tr>
            </a:tbl>
          </a:graphicData>
        </a:graphic>
      </p:graphicFrame>
    </p:spTree>
    <p:extLst>
      <p:ext uri="{BB962C8B-B14F-4D97-AF65-F5344CB8AC3E}">
        <p14:creationId xmlns:p14="http://schemas.microsoft.com/office/powerpoint/2010/main" val="207901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4592" y="679528"/>
            <a:ext cx="10502530" cy="631495"/>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EXISTING METHOD</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1634" y="1665864"/>
            <a:ext cx="10027920" cy="5035186"/>
          </a:xfrm>
        </p:spPr>
        <p:txBody>
          <a:bodyPr>
            <a:noAutofit/>
          </a:bodyPr>
          <a:lstStyle/>
          <a:p>
            <a:pPr algn="just">
              <a:lnSpc>
                <a:spcPct val="150000"/>
              </a:lnSpc>
            </a:pPr>
            <a:r>
              <a:rPr lang="en-IN" sz="2400" dirty="0">
                <a:latin typeface="Times New Roman" pitchFamily="18" charset="0"/>
                <a:cs typeface="Times New Roman" pitchFamily="18" charset="0"/>
              </a:rPr>
              <a:t>In an existing system, it is important for physicians to diagnose various conditions related to Brest cancer Detection at an early stage because early detection can prevent or reverse kidney damage. Early detection can provide better treatment and proper care for patients. Many regional hospitals / clinics have a shortage of nephrologists or general practitioners to diagnose symptoms</a:t>
            </a:r>
            <a:r>
              <a:rPr lang="en-IN"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612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4592" y="679528"/>
            <a:ext cx="10502530" cy="631495"/>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EXISTING METHOD</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1634" y="1665864"/>
            <a:ext cx="10027920" cy="5035186"/>
          </a:xfrm>
        </p:spPr>
        <p:txBody>
          <a:bodyPr>
            <a:noAutofit/>
          </a:bodyPr>
          <a:lstStyle/>
          <a:p>
            <a:pPr algn="just">
              <a:lnSpc>
                <a:spcPct val="150000"/>
              </a:lnSpc>
            </a:pPr>
            <a:r>
              <a:rPr lang="en-IN" sz="2400" dirty="0">
                <a:latin typeface="Times New Roman" pitchFamily="18" charset="0"/>
                <a:cs typeface="Times New Roman" pitchFamily="18" charset="0"/>
              </a:rPr>
              <a:t>Over time, companies will be able to implement the proposed machine learning framework in regional clinics with less medical professional retention, providing early diagnosis to patients in regional areas. This process can take a long time and is even more costly.</a:t>
            </a:r>
            <a:endParaRPr lang="en-US" sz="2400" dirty="0">
              <a:latin typeface="Times New Roman" pitchFamily="18" charset="0"/>
              <a:cs typeface="Times New Roman"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65896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1008</TotalTime>
  <Words>1554</Words>
  <Application>Microsoft Office PowerPoint</Application>
  <PresentationFormat>Custom</PresentationFormat>
  <Paragraphs>147</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Ion</vt:lpstr>
      <vt:lpstr>PowerPoint Presentation</vt:lpstr>
      <vt:lpstr>PowerPoint Presentation</vt:lpstr>
      <vt:lpstr>ABSTRACT</vt:lpstr>
      <vt:lpstr>INTRODUCTION</vt:lpstr>
      <vt:lpstr>INTRODUCTION</vt:lpstr>
      <vt:lpstr>LITERATURE REVIEW</vt:lpstr>
      <vt:lpstr>LITERATURE REVIEW</vt:lpstr>
      <vt:lpstr>EXISTING METHOD</vt:lpstr>
      <vt:lpstr>EXISTING METHOD</vt:lpstr>
      <vt:lpstr>PowerPoint Presentation</vt:lpstr>
      <vt:lpstr>PROPOSED METHOD</vt:lpstr>
      <vt:lpstr>ADVANTAGES</vt:lpstr>
      <vt:lpstr>Implementation</vt:lpstr>
      <vt:lpstr>SYSTEM SPECIFICATION</vt:lpstr>
      <vt:lpstr>SYSTEM SPECIFICATION </vt:lpstr>
      <vt:lpstr>Architecture</vt:lpstr>
      <vt:lpstr>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Results</vt:lpstr>
      <vt:lpstr>Results</vt:lpstr>
      <vt:lpstr>Results</vt:lpstr>
      <vt:lpstr>Results</vt:lpstr>
      <vt:lpstr>Results</vt:lpstr>
      <vt:lpstr>Results</vt:lpstr>
      <vt:lpstr>Results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DivyaPrathapRaju</cp:lastModifiedBy>
  <cp:revision>214</cp:revision>
  <dcterms:created xsi:type="dcterms:W3CDTF">2020-06-29T09:16:21Z</dcterms:created>
  <dcterms:modified xsi:type="dcterms:W3CDTF">2022-02-01T07:28:53Z</dcterms:modified>
</cp:coreProperties>
</file>