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6"/>
  </p:notesMasterIdLst>
  <p:handoutMasterIdLst>
    <p:handoutMasterId r:id="rId27"/>
  </p:handoutMasterIdLst>
  <p:sldIdLst>
    <p:sldId id="256" r:id="rId5"/>
    <p:sldId id="272" r:id="rId6"/>
    <p:sldId id="273" r:id="rId7"/>
    <p:sldId id="274" r:id="rId8"/>
    <p:sldId id="257" r:id="rId9"/>
    <p:sldId id="270" r:id="rId10"/>
    <p:sldId id="262" r:id="rId11"/>
    <p:sldId id="276" r:id="rId12"/>
    <p:sldId id="277" r:id="rId13"/>
    <p:sldId id="263" r:id="rId14"/>
    <p:sldId id="278" r:id="rId15"/>
    <p:sldId id="279" r:id="rId16"/>
    <p:sldId id="280" r:id="rId17"/>
    <p:sldId id="281" r:id="rId18"/>
    <p:sldId id="282" r:id="rId19"/>
    <p:sldId id="283" r:id="rId20"/>
    <p:sldId id="284" r:id="rId21"/>
    <p:sldId id="285" r:id="rId22"/>
    <p:sldId id="286" r:id="rId23"/>
    <p:sldId id="287" r:id="rId24"/>
    <p:sldId id="288" r:id="rId25"/>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C04D5787-88FE-4E61-B067-B46D471DE640}">
          <p14:sldIdLst>
            <p14:sldId id="256"/>
            <p14:sldId id="272"/>
            <p14:sldId id="273"/>
            <p14:sldId id="274"/>
            <p14:sldId id="257"/>
            <p14:sldId id="270"/>
            <p14:sldId id="262"/>
            <p14:sldId id="276"/>
            <p14:sldId id="277"/>
            <p14:sldId id="263"/>
            <p14:sldId id="278"/>
            <p14:sldId id="279"/>
            <p14:sldId id="280"/>
            <p14:sldId id="281"/>
            <p14:sldId id="282"/>
            <p14:sldId id="283"/>
            <p14:sldId id="284"/>
            <p14:sldId id="285"/>
            <p14:sldId id="286"/>
            <p14:sldId id="287"/>
            <p14:sldId id="288"/>
          </p14:sldIdLst>
        </p14:section>
      </p14:sectionLst>
    </p:ex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18" autoAdjust="0"/>
    <p:restoredTop sz="94660"/>
  </p:normalViewPr>
  <p:slideViewPr>
    <p:cSldViewPr>
      <p:cViewPr varScale="1">
        <p:scale>
          <a:sx n="81" d="100"/>
          <a:sy n="81" d="100"/>
        </p:scale>
        <p:origin x="91" y="336"/>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482589-CB2F-4003-801D-095B67490E73}" type="datetimeFigureOut">
              <a:rPr lang="en-US"/>
              <a:t>5/18/2022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4A4844B-5D5D-4D8E-9E71-6B297DF4019B}" type="slidenum">
              <a:rPr/>
              <a:t>‹#›</a:t>
            </a:fld>
            <a:endParaRPr/>
          </a:p>
        </p:txBody>
      </p:sp>
    </p:spTree>
    <p:extLst>
      <p:ext uri="{BB962C8B-B14F-4D97-AF65-F5344CB8AC3E}">
        <p14:creationId xmlns:p14="http://schemas.microsoft.com/office/powerpoint/2010/main" val="3858986175"/>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8T12:36:27.202"/>
    </inkml:context>
    <inkml:brush xml:id="br0">
      <inkml:brushProperty name="width" value="0.05" units="cm"/>
      <inkml:brushProperty name="height" value="0.05" units="cm"/>
    </inkml:brush>
  </inkml:definitions>
  <inkml:trace contextRef="#ctx0" brushRef="#br0">0 646 24575,'0'-26'0,"1"1"0,-1 0 0,0 1 0,1 0 0,-1 0 0,1 1 0,-1 0 0,1 1 0,-1 1 0,1 0 0,-1 1 0,1 1 0,0 0 0,0 2 0,-1 0 0,1 1 0,0 2 0,0 0 0,0 1 0,0 1 0,-1 1 0,1 1 0,0 1 0,0 2 0,0 0 0,0 1 0,0 2 0,1-2 0,34-116 0,-31 114 0,360-18 39,1 811-468,-340-719 334,720 1127-1,-364-1254-688,-360 62-6042</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8T19:45:36.400"/>
    </inkml:context>
    <inkml:brush xml:id="br0">
      <inkml:brushProperty name="width" value="0.05" units="cm"/>
      <inkml:brushProperty name="height" value="0.05" units="cm"/>
      <inkml:brushProperty name="color" value="#E71224"/>
    </inkml:brush>
  </inkml:definitions>
  <inkml:trace contextRef="#ctx0" brushRef="#br0">0 1 24575,'5'0'0,"1"4"0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8T12:37:13.194"/>
    </inkml:context>
    <inkml:brush xml:id="br0">
      <inkml:brushProperty name="width" value="0.05" units="cm"/>
      <inkml:brushProperty name="height" value="0.05" units="cm"/>
    </inkml:brush>
  </inkml:definitions>
  <inkml:trace contextRef="#ctx0" brushRef="#br0">0 0 24575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8T12:37:14.834"/>
    </inkml:context>
    <inkml:brush xml:id="br0">
      <inkml:brushProperty name="width" value="0.05" units="cm"/>
      <inkml:brushProperty name="height" value="0.05" units="cm"/>
    </inkml:brush>
  </inkml:definitions>
  <inkml:trace contextRef="#ctx0" brushRef="#br0">1115 156 24575,'-4'-1'0,"1"1"0,-1-1 0,1 0 0,0 0 0,1 0 0,0 0 0,0 0 0,0 0 0,-1-1 0,-3-2 0,-2 0 0,-1 0 0,-1 1 0,-2-1 0,0 0 0,-2 1 0,-1 0 0,0-1 0,-2 1 0,-1 0 0,-1 0 0,-26-3 0,14 2 0,-76-11 0,-198-21 0,190 24 0,-118-16 0,231 28 0,-1-1 0,0 1 0,0 0 0,0-1 0,0 1 0,0 0 0,0 0 0,-6-1 0,8 1 0,0 0 0,0 0 0,0 0 0,-1 0 0,1 0 0,0 0 0,0 0 0,0 0 0,0 0 0,0 0 0,0 0 0,0 0 0,-1 0 0,1 0 0,0 1 0,0-1 0,0 0 0,1 0 0,-1 0 0,0 0 0,0 0 0,0 0 0,0 0 0,1 0 0,-1 1 0,0-1 0,1 0 0,-1 0 0,1 0 0,-1 0 0,0 1 0,-5 1 0,0 0 0,1 1 0,1-1 0,0 1 0,2-1 0,0 0 0,1 1 0,1 2 0,-2 0 0,1 10-176,20 27-1,42 15-331,-36-36 446,4 17 62,-29-37 66,2 1 0,0 0 0,0 0 0,1-1 0,0 1 0,10 3 0,-11-4-45,0-1 0,1 1-1,0-1 1,-1 1 0,1-1 0,1 1 0,-1-1 0,0 1 0,1-1 0,0 1 0,-1-1 0,1 0 0,1 1 0,-1-1 0,0 0 0,0 1 0,1-1 0,-1 0 0,1 0 0,0 0 0,6 1 0,27-1-17,1 1-1,-1-1 0,46-1 0,120-3-164,-26 1-923,447-2-144,6 5-1459,-321 1 1363,877-2-865,650 2-830,-1252 1 4524,-380-1-651,-178-1-80,-15 0-293,0 0 0,1 0 0,-1 1 0,22 0 0,-33-1-385,0 0-1,0 0 1,1 0 0,-1 0-1,0 0 1,0 0 0,0 0 0,0 0-1,0 0 1,0 0 0,0 0-1,0 0 1,0 1 0,0-1-1,-1 0 1,1 0 0,0 0-1,0 0 1,-1 0 0,1 0 0,-1 1-1,1-1 1,-1 0 0,1 0-1,0 1 1,-1-1 16,-1 0 0,1 0-1,0 1 1,0-1 0,-1 0 0,1 1 0,-1-1-1,0 0 1,0 0 0,0 1 0,0-1 0,0 0-1,-2 1 1,-5 0 176,-1 0 0,0 1 1,-18 1-1,-28 3-85,-1-1 0,-74 6 0,-130 7-1225,-131 3 1022,306-18 0,-2 0 0,-160 3 0,-904 8-5268,739-9 5029,-139 1-446,-4-3 286,311-3 399,-268 0 0,188 5 4978,138-2-2802,148-2-1766,-5-1-335,-1 1 0,1 0 0,1 0 0,-46 3 0,20-1-75,-125 11 0,153-11 0,2 1 0,1 0 0,1 0 0,-40 6 0,56-8 0,9 0 0,46-3 0,219-7-593,586-6-5629,14 9 1384,-417 3 4854,-37 2 3430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18T12:21:35.416"/>
    </inkml:context>
    <inkml:brush xml:id="br0">
      <inkml:brushProperty name="width" value="0.3" units="cm"/>
      <inkml:brushProperty name="height" value="0.6" units="cm"/>
      <inkml:brushProperty name="color" value="#E6E6E6"/>
      <inkml:brushProperty name="tip" value="rectangle"/>
      <inkml:brushProperty name="rasterOp" value="maskPen"/>
      <inkml:brushProperty name="ignorePressure" value="1"/>
    </inkml:brush>
  </inkml:definitions>
  <inkml:trace contextRef="#ctx0" brushRef="#br0">1 1,'0'0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18T12:21:35.873"/>
    </inkml:context>
    <inkml:brush xml:id="br0">
      <inkml:brushProperty name="width" value="0.3" units="cm"/>
      <inkml:brushProperty name="height" value="0.6" units="cm"/>
      <inkml:brushProperty name="color" value="#E6E6E6"/>
      <inkml:brushProperty name="tip" value="rectangle"/>
      <inkml:brushProperty name="rasterOp" value="maskPen"/>
      <inkml:brushProperty name="ignorePressure" value="1"/>
    </inkml:brush>
  </inkml:definitions>
  <inkml:trace contextRef="#ctx0" brushRef="#br0">1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18T12:21:36.536"/>
    </inkml:context>
    <inkml:brush xml:id="br0">
      <inkml:brushProperty name="width" value="0.3" units="cm"/>
      <inkml:brushProperty name="height" value="0.6" units="cm"/>
      <inkml:brushProperty name="color" value="#E6E6E6"/>
      <inkml:brushProperty name="tip" value="rectangle"/>
      <inkml:brushProperty name="rasterOp" value="maskPen"/>
      <inkml:brushProperty name="ignorePressure" value="1"/>
    </inkml:brush>
  </inkml:definitions>
  <inkml:trace contextRef="#ctx0" brushRef="#br0">1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18T12:21:37.144"/>
    </inkml:context>
    <inkml:brush xml:id="br0">
      <inkml:brushProperty name="width" value="0.3" units="cm"/>
      <inkml:brushProperty name="height" value="0.6" units="cm"/>
      <inkml:brushProperty name="color" value="#E6E6E6"/>
      <inkml:brushProperty name="tip" value="rectangle"/>
      <inkml:brushProperty name="rasterOp" value="maskPen"/>
      <inkml:brushProperty name="ignorePressure" value="1"/>
    </inkml:brush>
  </inkml:definitions>
  <inkml:trace contextRef="#ctx0" brushRef="#br0">0 0,'0'4,"0"7,0 4,0 6,0 2,5-1,1-1,-1 0,4 1,4 2,5-4,4 0,11 4,21 4,34 4,1-2</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18T12:21:37.959"/>
    </inkml:context>
    <inkml:brush xml:id="br0">
      <inkml:brushProperty name="width" value="0.3" units="cm"/>
      <inkml:brushProperty name="height" value="0.6" units="cm"/>
      <inkml:brushProperty name="color" value="#E6E6E6"/>
      <inkml:brushProperty name="tip" value="rectangle"/>
      <inkml:brushProperty name="rasterOp" value="maskPen"/>
      <inkml:brushProperty name="ignorePressure" value="1"/>
    </inkml:brush>
  </inkml:definitions>
  <inkml:trace contextRef="#ctx0" brushRef="#br0">0 0,'9'5,"16"0,13 1,17-2,13 0,-2-2,-2 3,-8 1,-9 0,-8-2,-2-1,-3-10,6-13,-3-2</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18T12:21:38.286"/>
    </inkml:context>
    <inkml:brush xml:id="br0">
      <inkml:brushProperty name="width" value="0.3" units="cm"/>
      <inkml:brushProperty name="height" value="0.6" units="cm"/>
      <inkml:brushProperty name="color" value="#E6E6E6"/>
      <inkml:brushProperty name="tip" value="rectangle"/>
      <inkml:brushProperty name="rasterOp" value="maskPen"/>
      <inkml:brushProperty name="ignorePressure" value="1"/>
    </inkml:brush>
  </inkml:definitions>
  <inkml:trace contextRef="#ctx0" brushRef="#br0">1 10,'4'0,"6"0,11 0,5 0,17-4,0-2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7D4DBF-746C-4C25-853D-8A1CBE8404F4}" type="datetimeFigureOut">
              <a:rPr lang="en-US"/>
              <a:t>5/18/2022</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E0FDE7-FE71-46E3-9512-437B13AD5F46}" type="slidenum">
              <a:rPr/>
              <a:t>‹#›</a:t>
            </a:fld>
            <a:endParaRPr/>
          </a:p>
        </p:txBody>
      </p:sp>
    </p:spTree>
    <p:extLst>
      <p:ext uri="{BB962C8B-B14F-4D97-AF65-F5344CB8AC3E}">
        <p14:creationId xmlns:p14="http://schemas.microsoft.com/office/powerpoint/2010/main" val="3566979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74812" y="1524000"/>
            <a:ext cx="8839201" cy="3200400"/>
          </a:xfrm>
        </p:spPr>
        <p:txBody>
          <a:bodyPr>
            <a:no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74813" y="4876800"/>
            <a:ext cx="7162799" cy="990600"/>
          </a:xfrm>
        </p:spPr>
        <p:txBody>
          <a:bodyPr lIns="91440">
            <a:normAutofit/>
          </a:bodyPr>
          <a:lstStyle>
            <a:lvl1pPr marL="0" indent="0" algn="l">
              <a:spcBef>
                <a:spcPts val="0"/>
              </a:spcBef>
              <a:buNone/>
              <a:defRPr sz="2000" cap="all" spc="250" baseline="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1988707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Alternate Picture with Caption">
    <p:spTree>
      <p:nvGrpSpPr>
        <p:cNvPr id="1" name=""/>
        <p:cNvGrpSpPr/>
        <p:nvPr/>
      </p:nvGrpSpPr>
      <p:grpSpPr>
        <a:xfrm>
          <a:off x="0" y="0"/>
          <a:ext cx="0" cy="0"/>
          <a:chOff x="0" y="0"/>
          <a:chExt cx="0" cy="0"/>
        </a:xfrm>
      </p:grpSpPr>
      <p:sp>
        <p:nvSpPr>
          <p:cNvPr id="10" name="Rectangle 9"/>
          <p:cNvSpPr/>
          <p:nvPr/>
        </p:nvSpPr>
        <p:spPr>
          <a:xfrm>
            <a:off x="5393372" y="0"/>
            <a:ext cx="67954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Rectangle 10"/>
          <p:cNvSpPr/>
          <p:nvPr/>
        </p:nvSpPr>
        <p:spPr>
          <a:xfrm>
            <a:off x="5484812" y="0"/>
            <a:ext cx="6704012" cy="6858000"/>
          </a:xfrm>
          <a:prstGeom prst="rect">
            <a:avLst/>
          </a:prstGeom>
          <a:solidFill>
            <a:schemeClr val="accent2">
              <a:lumMod val="7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08013" y="685800"/>
            <a:ext cx="4267200" cy="3886200"/>
          </a:xfrm>
        </p:spPr>
        <p:txBody>
          <a:bodyPr anchor="b">
            <a:noAutofit/>
          </a:bodyPr>
          <a:lstStyle>
            <a:lvl1pPr algn="l">
              <a:defRPr sz="4000" b="0"/>
            </a:lvl1pPr>
          </a:lstStyle>
          <a:p>
            <a:r>
              <a:rPr lang="en-US"/>
              <a:t>Click to edit Master title style</a:t>
            </a:r>
            <a:endParaRPr/>
          </a:p>
        </p:txBody>
      </p:sp>
      <p:sp>
        <p:nvSpPr>
          <p:cNvPr id="4" name="Text Placeholder 3"/>
          <p:cNvSpPr>
            <a:spLocks noGrp="1"/>
          </p:cNvSpPr>
          <p:nvPr>
            <p:ph type="body" sz="half" idx="2"/>
          </p:nvPr>
        </p:nvSpPr>
        <p:spPr>
          <a:xfrm>
            <a:off x="608013" y="4724400"/>
            <a:ext cx="4267200" cy="1447800"/>
          </a:xfrm>
        </p:spPr>
        <p:txBody>
          <a:bodyPr>
            <a:normAutofit/>
          </a:bodyPr>
          <a:lstStyle>
            <a:lvl1pPr marL="0" indent="0">
              <a:spcBef>
                <a:spcPts val="12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descr="An empty placeholder to add an image. Click on the placeholder and select the image that you wish to add.&#10;"/>
          <p:cNvSpPr>
            <a:spLocks noGrp="1"/>
          </p:cNvSpPr>
          <p:nvPr>
            <p:ph type="pic" idx="1"/>
          </p:nvPr>
        </p:nvSpPr>
        <p:spPr>
          <a:xfrm>
            <a:off x="6094413" y="685800"/>
            <a:ext cx="5486400" cy="5486400"/>
          </a:xfrm>
          <a:solidFill>
            <a:schemeClr val="tx2">
              <a:lumMod val="10000"/>
            </a:schemeClr>
          </a:solidFill>
          <a:ln w="50800">
            <a:solidFill>
              <a:schemeClr val="tx1"/>
            </a:solidFill>
            <a:miter lim="800000"/>
          </a:ln>
          <a:effectLst>
            <a:outerShdw blurRad="190500" algn="ctr" rotWithShape="0">
              <a:prstClr val="black">
                <a:alpha val="50000"/>
              </a:prstClr>
            </a:outerShdw>
          </a:effectLst>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6" name="Footer Placeholder 5"/>
          <p:cNvSpPr>
            <a:spLocks noGrp="1"/>
          </p:cNvSpPr>
          <p:nvPr>
            <p:ph type="ftr" sz="quarter" idx="11"/>
          </p:nvPr>
        </p:nvSpPr>
        <p:spPr/>
        <p:txBody>
          <a:bodyPr/>
          <a:lstStyle>
            <a:lvl1pPr>
              <a:defRPr sz="1100"/>
            </a:lvl1pPr>
          </a:lstStyle>
          <a:p>
            <a:endParaRPr lang="en-US"/>
          </a:p>
        </p:txBody>
      </p:sp>
      <p:sp>
        <p:nvSpPr>
          <p:cNvPr id="5" name="Date Placeholder 4"/>
          <p:cNvSpPr>
            <a:spLocks noGrp="1"/>
          </p:cNvSpPr>
          <p:nvPr>
            <p:ph type="dt" sz="half" idx="10"/>
          </p:nvPr>
        </p:nvSpPr>
        <p:spPr/>
        <p:txBody>
          <a:bodyPr/>
          <a:lstStyle>
            <a:lvl1pPr>
              <a:defRPr sz="1100"/>
            </a:lvl1pPr>
          </a:lstStyle>
          <a:p>
            <a:fld id="{881DC1F7-A9E9-4D8B-8C97-C74523B2CF2A}" type="datetimeFigureOut">
              <a:rPr lang="en-US" smtClean="0"/>
              <a:pPr/>
              <a:t>5/18/2022</a:t>
            </a:fld>
            <a:endParaRPr lang="en-US"/>
          </a:p>
        </p:txBody>
      </p:sp>
      <p:sp>
        <p:nvSpPr>
          <p:cNvPr id="7" name="Slide Number Placeholder 6"/>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2139536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lvl1pPr>
              <a:defRPr sz="1100"/>
            </a:lvl1pPr>
          </a:lstStyle>
          <a:p>
            <a:endParaRPr lang="en-US"/>
          </a:p>
        </p:txBody>
      </p:sp>
      <p:sp>
        <p:nvSpPr>
          <p:cNvPr id="4" name="Date Placeholder 3"/>
          <p:cNvSpPr>
            <a:spLocks noGrp="1"/>
          </p:cNvSpPr>
          <p:nvPr>
            <p:ph type="dt" sz="half" idx="10"/>
          </p:nvPr>
        </p:nvSpPr>
        <p:spPr/>
        <p:txBody>
          <a:bodyPr/>
          <a:lstStyle>
            <a:lvl1pPr>
              <a:defRPr sz="1100"/>
            </a:lvl1pPr>
          </a:lstStyle>
          <a:p>
            <a:fld id="{881DC1F7-A9E9-4D8B-8C97-C74523B2CF2A}" type="datetimeFigureOut">
              <a:rPr lang="en-US" smtClean="0"/>
              <a:pPr/>
              <a:t>5/18/2022</a:t>
            </a:fld>
            <a:endParaRPr lang="en-US"/>
          </a:p>
        </p:txBody>
      </p:sp>
      <p:sp>
        <p:nvSpPr>
          <p:cNvPr id="6" name="Slide Number Placeholder 5"/>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214899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675812" y="685801"/>
            <a:ext cx="1219201"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93813" y="685800"/>
            <a:ext cx="8153399" cy="5486400"/>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lvl1pPr>
              <a:defRPr sz="1100"/>
            </a:lvl1pPr>
          </a:lstStyle>
          <a:p>
            <a:endParaRPr lang="en-US"/>
          </a:p>
        </p:txBody>
      </p:sp>
      <p:sp>
        <p:nvSpPr>
          <p:cNvPr id="4" name="Date Placeholder 3"/>
          <p:cNvSpPr>
            <a:spLocks noGrp="1"/>
          </p:cNvSpPr>
          <p:nvPr>
            <p:ph type="dt" sz="half" idx="10"/>
          </p:nvPr>
        </p:nvSpPr>
        <p:spPr/>
        <p:txBody>
          <a:bodyPr/>
          <a:lstStyle>
            <a:lvl1pPr>
              <a:defRPr sz="1100"/>
            </a:lvl1pPr>
          </a:lstStyle>
          <a:p>
            <a:fld id="{881DC1F7-A9E9-4D8B-8C97-C74523B2CF2A}" type="datetimeFigureOut">
              <a:rPr lang="en-US" smtClean="0"/>
              <a:pPr/>
              <a:t>5/18/2022</a:t>
            </a:fld>
            <a:endParaRPr lang="en-US"/>
          </a:p>
        </p:txBody>
      </p:sp>
      <p:sp>
        <p:nvSpPr>
          <p:cNvPr id="6" name="Slide Number Placeholder 5"/>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3127202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lvl1pPr>
              <a:defRPr sz="1100"/>
            </a:lvl1pPr>
          </a:lstStyle>
          <a:p>
            <a:endParaRPr lang="en-US"/>
          </a:p>
        </p:txBody>
      </p:sp>
      <p:sp>
        <p:nvSpPr>
          <p:cNvPr id="4" name="Date Placeholder 3"/>
          <p:cNvSpPr>
            <a:spLocks noGrp="1"/>
          </p:cNvSpPr>
          <p:nvPr>
            <p:ph type="dt" sz="half" idx="10"/>
          </p:nvPr>
        </p:nvSpPr>
        <p:spPr/>
        <p:txBody>
          <a:bodyPr/>
          <a:lstStyle>
            <a:lvl1pPr>
              <a:defRPr sz="1100"/>
            </a:lvl1pPr>
          </a:lstStyle>
          <a:p>
            <a:fld id="{881DC1F7-A9E9-4D8B-8C97-C74523B2CF2A}" type="datetimeFigureOut">
              <a:rPr lang="en-US" smtClean="0"/>
              <a:pPr/>
              <a:t>5/18/2022</a:t>
            </a:fld>
            <a:endParaRPr lang="en-US"/>
          </a:p>
        </p:txBody>
      </p:sp>
      <p:sp>
        <p:nvSpPr>
          <p:cNvPr id="6" name="Slide Number Placeholder 5"/>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440086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3813" y="3429000"/>
            <a:ext cx="9601201" cy="2286000"/>
          </a:xfrm>
        </p:spPr>
        <p:txBody>
          <a:bodyPr anchor="b">
            <a:normAutofit/>
          </a:bodyPr>
          <a:lstStyle>
            <a:lvl1pPr algn="l">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293813" y="685800"/>
            <a:ext cx="7543800" cy="1066800"/>
          </a:xfrm>
        </p:spPr>
        <p:txBody>
          <a:bodyPr lIns="91440" anchor="t"/>
          <a:lstStyle>
            <a:lvl1pPr marL="0" indent="0">
              <a:spcBef>
                <a:spcPts val="0"/>
              </a:spcBef>
              <a:buNone/>
              <a:defRPr sz="2000" cap="all" spc="250" baseline="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lvl1pPr>
              <a:defRPr sz="1100"/>
            </a:lvl1pPr>
          </a:lstStyle>
          <a:p>
            <a:endParaRPr lang="en-US"/>
          </a:p>
        </p:txBody>
      </p:sp>
      <p:sp>
        <p:nvSpPr>
          <p:cNvPr id="4" name="Date Placeholder 3"/>
          <p:cNvSpPr>
            <a:spLocks noGrp="1"/>
          </p:cNvSpPr>
          <p:nvPr>
            <p:ph type="dt" sz="half" idx="10"/>
          </p:nvPr>
        </p:nvSpPr>
        <p:spPr/>
        <p:txBody>
          <a:bodyPr/>
          <a:lstStyle>
            <a:lvl1pPr>
              <a:defRPr sz="1100"/>
            </a:lvl1pPr>
          </a:lstStyle>
          <a:p>
            <a:fld id="{881DC1F7-A9E9-4D8B-8C97-C74523B2CF2A}" type="datetimeFigureOut">
              <a:rPr lang="en-US" smtClean="0"/>
              <a:pPr/>
              <a:t>5/18/2022</a:t>
            </a:fld>
            <a:endParaRPr lang="en-US"/>
          </a:p>
        </p:txBody>
      </p:sp>
      <p:sp>
        <p:nvSpPr>
          <p:cNvPr id="6" name="Slide Number Placeholder 5"/>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3357889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93813" y="1828800"/>
            <a:ext cx="4648199"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2" y="1828801"/>
            <a:ext cx="4648202"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lvl1pPr>
              <a:defRPr sz="1100"/>
            </a:lvl1pPr>
          </a:lstStyle>
          <a:p>
            <a:endParaRPr lang="en-US"/>
          </a:p>
        </p:txBody>
      </p:sp>
      <p:sp>
        <p:nvSpPr>
          <p:cNvPr id="5" name="Date Placeholder 4"/>
          <p:cNvSpPr>
            <a:spLocks noGrp="1"/>
          </p:cNvSpPr>
          <p:nvPr>
            <p:ph type="dt" sz="half" idx="10"/>
          </p:nvPr>
        </p:nvSpPr>
        <p:spPr/>
        <p:txBody>
          <a:bodyPr/>
          <a:lstStyle>
            <a:lvl1pPr>
              <a:defRPr sz="1100"/>
            </a:lvl1pPr>
          </a:lstStyle>
          <a:p>
            <a:fld id="{881DC1F7-A9E9-4D8B-8C97-C74523B2CF2A}" type="datetimeFigureOut">
              <a:rPr lang="en-US" smtClean="0"/>
              <a:pPr/>
              <a:t>5/18/2022</a:t>
            </a:fld>
            <a:endParaRPr lang="en-US"/>
          </a:p>
        </p:txBody>
      </p:sp>
      <p:sp>
        <p:nvSpPr>
          <p:cNvPr id="7" name="Slide Number Placeholder 6"/>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1413878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93813" y="1676400"/>
            <a:ext cx="4646376"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3813" y="2438400"/>
            <a:ext cx="4648199" cy="37338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6812" y="1676400"/>
            <a:ext cx="4648201"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6812" y="2438400"/>
            <a:ext cx="4648201" cy="37338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lvl1pPr>
              <a:defRPr sz="1100"/>
            </a:lvl1pPr>
          </a:lstStyle>
          <a:p>
            <a:endParaRPr lang="en-US"/>
          </a:p>
        </p:txBody>
      </p:sp>
      <p:sp>
        <p:nvSpPr>
          <p:cNvPr id="7" name="Date Placeholder 6"/>
          <p:cNvSpPr>
            <a:spLocks noGrp="1"/>
          </p:cNvSpPr>
          <p:nvPr>
            <p:ph type="dt" sz="half" idx="10"/>
          </p:nvPr>
        </p:nvSpPr>
        <p:spPr/>
        <p:txBody>
          <a:bodyPr/>
          <a:lstStyle>
            <a:lvl1pPr>
              <a:defRPr sz="1100"/>
            </a:lvl1pPr>
          </a:lstStyle>
          <a:p>
            <a:fld id="{881DC1F7-A9E9-4D8B-8C97-C74523B2CF2A}" type="datetimeFigureOut">
              <a:rPr lang="en-US" smtClean="0"/>
              <a:pPr/>
              <a:t>5/18/2022</a:t>
            </a:fld>
            <a:endParaRPr lang="en-US"/>
          </a:p>
        </p:txBody>
      </p:sp>
      <p:sp>
        <p:nvSpPr>
          <p:cNvPr id="9" name="Slide Number Placeholder 8"/>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3195692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lvl1pPr>
              <a:defRPr sz="1100"/>
            </a:lvl1pPr>
          </a:lstStyle>
          <a:p>
            <a:endParaRPr lang="en-US"/>
          </a:p>
        </p:txBody>
      </p:sp>
      <p:sp>
        <p:nvSpPr>
          <p:cNvPr id="3" name="Date Placeholder 2"/>
          <p:cNvSpPr>
            <a:spLocks noGrp="1"/>
          </p:cNvSpPr>
          <p:nvPr>
            <p:ph type="dt" sz="half" idx="10"/>
          </p:nvPr>
        </p:nvSpPr>
        <p:spPr/>
        <p:txBody>
          <a:bodyPr/>
          <a:lstStyle>
            <a:lvl1pPr>
              <a:defRPr sz="1100"/>
            </a:lvl1pPr>
          </a:lstStyle>
          <a:p>
            <a:fld id="{881DC1F7-A9E9-4D8B-8C97-C74523B2CF2A}" type="datetimeFigureOut">
              <a:rPr lang="en-US" smtClean="0"/>
              <a:pPr/>
              <a:t>5/18/2022</a:t>
            </a:fld>
            <a:endParaRPr lang="en-US"/>
          </a:p>
        </p:txBody>
      </p:sp>
      <p:sp>
        <p:nvSpPr>
          <p:cNvPr id="5" name="Slide Number Placeholder 4"/>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1021311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lvl1pPr>
              <a:defRPr sz="1100"/>
            </a:lvl1pPr>
          </a:lstStyle>
          <a:p>
            <a:endParaRPr lang="en-US"/>
          </a:p>
        </p:txBody>
      </p:sp>
      <p:sp>
        <p:nvSpPr>
          <p:cNvPr id="2" name="Date Placeholder 1"/>
          <p:cNvSpPr>
            <a:spLocks noGrp="1"/>
          </p:cNvSpPr>
          <p:nvPr>
            <p:ph type="dt" sz="half" idx="10"/>
          </p:nvPr>
        </p:nvSpPr>
        <p:spPr/>
        <p:txBody>
          <a:bodyPr/>
          <a:lstStyle>
            <a:lvl1pPr>
              <a:defRPr sz="1100"/>
            </a:lvl1pPr>
          </a:lstStyle>
          <a:p>
            <a:fld id="{881DC1F7-A9E9-4D8B-8C97-C74523B2CF2A}" type="datetimeFigureOut">
              <a:rPr lang="en-US" smtClean="0"/>
              <a:pPr/>
              <a:t>5/18/2022</a:t>
            </a:fld>
            <a:endParaRPr lang="en-US"/>
          </a:p>
        </p:txBody>
      </p:sp>
      <p:sp>
        <p:nvSpPr>
          <p:cNvPr id="4" name="Slide Number Placeholder 3"/>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2536631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 name="Rectangle 9"/>
          <p:cNvSpPr/>
          <p:nvPr/>
        </p:nvSpPr>
        <p:spPr>
          <a:xfrm>
            <a:off x="608012" y="0"/>
            <a:ext cx="4883563"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Rectangle 10"/>
          <p:cNvSpPr/>
          <p:nvPr/>
        </p:nvSpPr>
        <p:spPr>
          <a:xfrm>
            <a:off x="699452" y="0"/>
            <a:ext cx="4700684" cy="6858000"/>
          </a:xfrm>
          <a:prstGeom prst="rect">
            <a:avLst/>
          </a:prstGeom>
          <a:solidFill>
            <a:schemeClr val="accent2">
              <a:lumMod val="7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1293813" y="685800"/>
            <a:ext cx="3581400" cy="3886200"/>
          </a:xfrm>
        </p:spPr>
        <p:txBody>
          <a:bodyPr anchor="b">
            <a:noAutofit/>
          </a:bodyPr>
          <a:lstStyle>
            <a:lvl1pPr algn="l">
              <a:defRPr sz="4000" b="0"/>
            </a:lvl1pPr>
          </a:lstStyle>
          <a:p>
            <a:r>
              <a:rPr lang="en-US"/>
              <a:t>Click to edit Master title style</a:t>
            </a:r>
            <a:endParaRPr dirty="0"/>
          </a:p>
        </p:txBody>
      </p:sp>
      <p:sp>
        <p:nvSpPr>
          <p:cNvPr id="4" name="Text Placeholder 3"/>
          <p:cNvSpPr>
            <a:spLocks noGrp="1"/>
          </p:cNvSpPr>
          <p:nvPr>
            <p:ph type="body" sz="half" idx="2"/>
          </p:nvPr>
        </p:nvSpPr>
        <p:spPr>
          <a:xfrm>
            <a:off x="1293813" y="4724400"/>
            <a:ext cx="3581400" cy="1401764"/>
          </a:xfrm>
        </p:spPr>
        <p:txBody>
          <a:bodyPr>
            <a:normAutofit/>
          </a:bodyPr>
          <a:lstStyle>
            <a:lvl1pPr marL="0" indent="0">
              <a:spcBef>
                <a:spcPts val="12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6094413" y="685800"/>
            <a:ext cx="548497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lvl1pPr>
              <a:defRPr sz="1100"/>
            </a:lvl1pPr>
          </a:lstStyle>
          <a:p>
            <a:endParaRPr lang="en-US"/>
          </a:p>
        </p:txBody>
      </p:sp>
      <p:sp>
        <p:nvSpPr>
          <p:cNvPr id="5" name="Date Placeholder 4"/>
          <p:cNvSpPr>
            <a:spLocks noGrp="1"/>
          </p:cNvSpPr>
          <p:nvPr>
            <p:ph type="dt" sz="half" idx="10"/>
          </p:nvPr>
        </p:nvSpPr>
        <p:spPr/>
        <p:txBody>
          <a:bodyPr/>
          <a:lstStyle>
            <a:lvl1pPr>
              <a:defRPr sz="1100"/>
            </a:lvl1pPr>
          </a:lstStyle>
          <a:p>
            <a:fld id="{881DC1F7-A9E9-4D8B-8C97-C74523B2CF2A}" type="datetimeFigureOut">
              <a:rPr lang="en-US" smtClean="0"/>
              <a:pPr/>
              <a:t>5/18/2022</a:t>
            </a:fld>
            <a:endParaRPr lang="en-US"/>
          </a:p>
        </p:txBody>
      </p:sp>
      <p:sp>
        <p:nvSpPr>
          <p:cNvPr id="7" name="Slide Number Placeholder 6"/>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1219575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2" name="Rectangle 11"/>
          <p:cNvSpPr/>
          <p:nvPr/>
        </p:nvSpPr>
        <p:spPr>
          <a:xfrm>
            <a:off x="608012" y="0"/>
            <a:ext cx="4883563"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3" name="Rectangle 12"/>
          <p:cNvSpPr/>
          <p:nvPr/>
        </p:nvSpPr>
        <p:spPr>
          <a:xfrm>
            <a:off x="699452" y="0"/>
            <a:ext cx="4700684" cy="6858000"/>
          </a:xfrm>
          <a:prstGeom prst="rect">
            <a:avLst/>
          </a:prstGeom>
          <a:solidFill>
            <a:schemeClr val="accent2">
              <a:lumMod val="7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1293813" y="685800"/>
            <a:ext cx="3581400" cy="3886200"/>
          </a:xfrm>
        </p:spPr>
        <p:txBody>
          <a:bodyPr anchor="b">
            <a:noAutofit/>
          </a:bodyPr>
          <a:lstStyle>
            <a:lvl1pPr algn="l">
              <a:defRPr sz="4000" b="0"/>
            </a:lvl1pPr>
          </a:lstStyle>
          <a:p>
            <a:r>
              <a:rPr lang="en-US"/>
              <a:t>Click to edit Master title style</a:t>
            </a:r>
            <a:endParaRPr/>
          </a:p>
        </p:txBody>
      </p:sp>
      <p:sp>
        <p:nvSpPr>
          <p:cNvPr id="4" name="Text Placeholder 3"/>
          <p:cNvSpPr>
            <a:spLocks noGrp="1"/>
          </p:cNvSpPr>
          <p:nvPr>
            <p:ph type="body" sz="half" idx="2"/>
          </p:nvPr>
        </p:nvSpPr>
        <p:spPr>
          <a:xfrm>
            <a:off x="1293813" y="4724400"/>
            <a:ext cx="3581400" cy="1401764"/>
          </a:xfrm>
        </p:spPr>
        <p:txBody>
          <a:bodyPr>
            <a:normAutofit/>
          </a:bodyPr>
          <a:lstStyle>
            <a:lvl1pPr marL="0" indent="0">
              <a:spcBef>
                <a:spcPts val="12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descr="An empty placeholder to add an image. Click on the placeholder and select the image that you wish to add.&#10;"/>
          <p:cNvSpPr>
            <a:spLocks noGrp="1"/>
          </p:cNvSpPr>
          <p:nvPr>
            <p:ph type="pic" idx="1"/>
          </p:nvPr>
        </p:nvSpPr>
        <p:spPr>
          <a:xfrm>
            <a:off x="6094413" y="685800"/>
            <a:ext cx="5486400" cy="5486400"/>
          </a:xfrm>
          <a:solidFill>
            <a:schemeClr val="tx2">
              <a:lumMod val="10000"/>
            </a:schemeClr>
          </a:solidFill>
          <a:ln w="50800">
            <a:solidFill>
              <a:schemeClr val="tx1"/>
            </a:solidFill>
            <a:miter lim="800000"/>
          </a:ln>
          <a:effectLst>
            <a:outerShdw blurRad="190500" algn="ctr" rotWithShape="0">
              <a:prstClr val="black">
                <a:alpha val="50000"/>
              </a:prstClr>
            </a:outerShdw>
          </a:effectLst>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6" name="Footer Placeholder 5"/>
          <p:cNvSpPr>
            <a:spLocks noGrp="1"/>
          </p:cNvSpPr>
          <p:nvPr>
            <p:ph type="ftr" sz="quarter" idx="11"/>
          </p:nvPr>
        </p:nvSpPr>
        <p:spPr/>
        <p:txBody>
          <a:bodyPr/>
          <a:lstStyle>
            <a:lvl1pPr>
              <a:defRPr sz="1100"/>
            </a:lvl1pPr>
          </a:lstStyle>
          <a:p>
            <a:endParaRPr lang="en-US"/>
          </a:p>
        </p:txBody>
      </p:sp>
      <p:sp>
        <p:nvSpPr>
          <p:cNvPr id="5" name="Date Placeholder 4"/>
          <p:cNvSpPr>
            <a:spLocks noGrp="1"/>
          </p:cNvSpPr>
          <p:nvPr>
            <p:ph type="dt" sz="half" idx="10"/>
          </p:nvPr>
        </p:nvSpPr>
        <p:spPr/>
        <p:txBody>
          <a:bodyPr/>
          <a:lstStyle>
            <a:lvl1pPr>
              <a:defRPr sz="1100"/>
            </a:lvl1pPr>
          </a:lstStyle>
          <a:p>
            <a:fld id="{881DC1F7-A9E9-4D8B-8C97-C74523B2CF2A}" type="datetimeFigureOut">
              <a:rPr lang="en-US" smtClean="0"/>
              <a:pPr/>
              <a:t>5/18/2022</a:t>
            </a:fld>
            <a:endParaRPr lang="en-US"/>
          </a:p>
        </p:txBody>
      </p:sp>
      <p:sp>
        <p:nvSpPr>
          <p:cNvPr id="7" name="Slide Number Placeholder 6"/>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3971934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93812" y="381000"/>
            <a:ext cx="96012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93814" y="1828800"/>
            <a:ext cx="96012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293813" y="6400801"/>
            <a:ext cx="6324599" cy="276226"/>
          </a:xfrm>
          <a:prstGeom prst="rect">
            <a:avLst/>
          </a:prstGeom>
        </p:spPr>
        <p:txBody>
          <a:bodyPr vert="horz" lIns="91440" tIns="45720" rIns="91440" bIns="45720" rtlCol="0" anchor="ctr"/>
          <a:lstStyle>
            <a:lvl1pPr algn="l">
              <a:defRPr sz="1000" cap="all" baseline="0">
                <a:solidFill>
                  <a:schemeClr val="tx1">
                    <a:tint val="75000"/>
                  </a:schemeClr>
                </a:solidFill>
              </a:defRPr>
            </a:lvl1pPr>
          </a:lstStyle>
          <a:p>
            <a:endParaRPr/>
          </a:p>
        </p:txBody>
      </p:sp>
      <p:sp>
        <p:nvSpPr>
          <p:cNvPr id="4" name="Date Placeholder 3"/>
          <p:cNvSpPr>
            <a:spLocks noGrp="1"/>
          </p:cNvSpPr>
          <p:nvPr>
            <p:ph type="dt" sz="half" idx="2"/>
          </p:nvPr>
        </p:nvSpPr>
        <p:spPr>
          <a:xfrm>
            <a:off x="7999412" y="6400801"/>
            <a:ext cx="1320059"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881DC1F7-A9E9-4D8B-8C97-C74523B2CF2A}" type="datetimeFigureOut">
              <a:rPr lang="en-US"/>
              <a:pPr/>
              <a:t>5/18/2022</a:t>
            </a:fld>
            <a:endParaRPr/>
          </a:p>
        </p:txBody>
      </p:sp>
      <p:sp>
        <p:nvSpPr>
          <p:cNvPr id="6" name="Slide Number Placeholder 5"/>
          <p:cNvSpPr>
            <a:spLocks noGrp="1"/>
          </p:cNvSpPr>
          <p:nvPr>
            <p:ph type="sldNum" sz="quarter" idx="4"/>
          </p:nvPr>
        </p:nvSpPr>
        <p:spPr>
          <a:xfrm>
            <a:off x="9675812" y="6400801"/>
            <a:ext cx="1219202"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299542E4-2CCF-42F6-9D92-ED568035133D}" type="slidenum">
              <a:rPr/>
              <a:pPr/>
              <a:t>‹#›</a:t>
            </a:fld>
            <a:endParaRPr/>
          </a:p>
        </p:txBody>
      </p:sp>
    </p:spTree>
    <p:extLst>
      <p:ext uri="{BB962C8B-B14F-4D97-AF65-F5344CB8AC3E}">
        <p14:creationId xmlns:p14="http://schemas.microsoft.com/office/powerpoint/2010/main" val="4108209902"/>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2"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600"/>
        </a:spcBef>
        <a:buFont typeface="Arial" pitchFamily="34" charset="0"/>
        <a:buChar char="•"/>
        <a:defRPr sz="2400" kern="1200">
          <a:solidFill>
            <a:schemeClr val="tx1"/>
          </a:solidFill>
          <a:latin typeface="+mn-lt"/>
          <a:ea typeface="+mn-ea"/>
          <a:cs typeface="+mn-cs"/>
        </a:defRPr>
      </a:lvl1pPr>
      <a:lvl2pPr marL="594360" indent="-228600" algn="l" defTabSz="914400" rtl="0" eaLnBrk="1" latinLnBrk="0" hangingPunct="1">
        <a:lnSpc>
          <a:spcPct val="90000"/>
        </a:lnSpc>
        <a:spcBef>
          <a:spcPts val="800"/>
        </a:spcBef>
        <a:buFont typeface="Century" pitchFamily="18" charset="0"/>
        <a:buChar char="–"/>
        <a:defRPr sz="2000" kern="1200">
          <a:solidFill>
            <a:schemeClr val="tx1"/>
          </a:solidFill>
          <a:latin typeface="+mn-lt"/>
          <a:ea typeface="+mn-ea"/>
          <a:cs typeface="+mn-cs"/>
        </a:defRPr>
      </a:lvl2pPr>
      <a:lvl3pPr marL="960120" indent="-228600"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3pPr>
      <a:lvl4pPr marL="1325880" indent="-228600" algn="l" defTabSz="914400"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4pPr>
      <a:lvl5pPr marL="1691640" indent="-228600" algn="l" defTabSz="914400"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5pPr>
      <a:lvl6pPr marL="205740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6pPr>
      <a:lvl7pPr marL="242316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7pPr>
      <a:lvl8pPr marL="278892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8pPr>
      <a:lvl9pPr marL="315468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customXml" Target="../ink/ink1.xml"/><Relationship Id="rId1" Type="http://schemas.openxmlformats.org/officeDocument/2006/relationships/slideLayout" Target="../slideLayouts/slideLayout1.xml"/><Relationship Id="rId6" Type="http://schemas.openxmlformats.org/officeDocument/2006/relationships/customXml" Target="../ink/ink3.xml"/><Relationship Id="rId5" Type="http://schemas.openxmlformats.org/officeDocument/2006/relationships/image" Target="../media/image3.png"/><Relationship Id="rId4" Type="http://schemas.openxmlformats.org/officeDocument/2006/relationships/customXml" Target="../ink/ink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1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customXml" Target="../ink/ink8.xml"/><Relationship Id="rId3" Type="http://schemas.openxmlformats.org/officeDocument/2006/relationships/image" Target="../media/image5.png"/><Relationship Id="rId7" Type="http://schemas.openxmlformats.org/officeDocument/2006/relationships/image" Target="../media/image6.png"/><Relationship Id="rId2" Type="http://schemas.openxmlformats.org/officeDocument/2006/relationships/customXml" Target="../ink/ink4.xml"/><Relationship Id="rId1" Type="http://schemas.openxmlformats.org/officeDocument/2006/relationships/slideLayout" Target="../slideLayouts/slideLayout4.xml"/><Relationship Id="rId6" Type="http://schemas.openxmlformats.org/officeDocument/2006/relationships/customXml" Target="../ink/ink7.xml"/><Relationship Id="rId11" Type="http://schemas.openxmlformats.org/officeDocument/2006/relationships/image" Target="../media/image8.png"/><Relationship Id="rId5" Type="http://schemas.openxmlformats.org/officeDocument/2006/relationships/customXml" Target="../ink/ink6.xml"/><Relationship Id="rId10" Type="http://schemas.openxmlformats.org/officeDocument/2006/relationships/customXml" Target="../ink/ink9.xml"/><Relationship Id="rId4" Type="http://schemas.openxmlformats.org/officeDocument/2006/relationships/customXml" Target="../ink/ink5.xml"/><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1844" y="-171400"/>
            <a:ext cx="10612287" cy="3789040"/>
          </a:xfrm>
          <a:ln>
            <a:noFill/>
          </a:ln>
        </p:spPr>
        <p:txBody>
          <a:bodyPr/>
          <a:lstStyle/>
          <a:p>
            <a:pPr algn="ctr"/>
            <a:r>
              <a:rPr lang="en-US" sz="8000" dirty="0">
                <a:latin typeface="Algerian" panose="04020705040A02060702" pitchFamily="82" charset="0"/>
              </a:rPr>
              <a:t>TYPE</a:t>
            </a:r>
            <a:r>
              <a:rPr lang="en-US" sz="8000" dirty="0"/>
              <a:t> </a:t>
            </a:r>
            <a:r>
              <a:rPr lang="en-US" sz="8000" dirty="0">
                <a:solidFill>
                  <a:schemeClr val="tx1">
                    <a:lumMod val="95000"/>
                  </a:schemeClr>
                </a:solidFill>
                <a:latin typeface="Algerian" panose="04020705040A02060702" pitchFamily="82" charset="0"/>
              </a:rPr>
              <a:t>CONVERSIONS</a:t>
            </a:r>
          </a:p>
        </p:txBody>
      </p:sp>
      <p:sp>
        <p:nvSpPr>
          <p:cNvPr id="5" name="Subtitle 4">
            <a:extLst>
              <a:ext uri="{FF2B5EF4-FFF2-40B4-BE49-F238E27FC236}">
                <a16:creationId xmlns:a16="http://schemas.microsoft.com/office/drawing/2014/main" id="{A8A7C717-E9C0-AEC1-FF6F-8DB9D26A3147}"/>
              </a:ext>
            </a:extLst>
          </p:cNvPr>
          <p:cNvSpPr>
            <a:spLocks noGrp="1"/>
          </p:cNvSpPr>
          <p:nvPr>
            <p:ph type="subTitle" idx="1"/>
          </p:nvPr>
        </p:nvSpPr>
        <p:spPr/>
        <p:txBody>
          <a:bodyPr/>
          <a:lstStyle/>
          <a:p>
            <a:endParaRPr lang="en-IN" dirty="0"/>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F3F39A8A-B683-A64F-DD32-77CCD1257D05}"/>
                  </a:ext>
                </a:extLst>
              </p14:cNvPr>
              <p14:cNvContentPartPr/>
              <p14:nvPr/>
            </p14:nvContentPartPr>
            <p14:xfrm>
              <a:off x="11128069" y="388234"/>
              <a:ext cx="709200" cy="746986"/>
            </p14:xfrm>
          </p:contentPart>
        </mc:Choice>
        <mc:Fallback xmlns="">
          <p:pic>
            <p:nvPicPr>
              <p:cNvPr id="6" name="Ink 5">
                <a:extLst>
                  <a:ext uri="{FF2B5EF4-FFF2-40B4-BE49-F238E27FC236}">
                    <a16:creationId xmlns:a16="http://schemas.microsoft.com/office/drawing/2014/main" id="{F3F39A8A-B683-A64F-DD32-77CCD1257D05}"/>
                  </a:ext>
                </a:extLst>
              </p:cNvPr>
              <p:cNvPicPr/>
              <p:nvPr/>
            </p:nvPicPr>
            <p:blipFill>
              <a:blip r:embed="rId3"/>
              <a:stretch>
                <a:fillRect/>
              </a:stretch>
            </p:blipFill>
            <p:spPr>
              <a:xfrm>
                <a:off x="11119069" y="379102"/>
                <a:ext cx="726840" cy="764884"/>
              </a:xfrm>
              <a:prstGeom prst="rect">
                <a:avLst/>
              </a:prstGeom>
            </p:spPr>
          </p:pic>
        </mc:Fallback>
      </mc:AlternateContent>
      <p:grpSp>
        <p:nvGrpSpPr>
          <p:cNvPr id="9" name="Group 8">
            <a:extLst>
              <a:ext uri="{FF2B5EF4-FFF2-40B4-BE49-F238E27FC236}">
                <a16:creationId xmlns:a16="http://schemas.microsoft.com/office/drawing/2014/main" id="{5D8662C7-0CE7-A1B7-EDE5-6093E7A44F88}"/>
              </a:ext>
            </a:extLst>
          </p:cNvPr>
          <p:cNvGrpSpPr/>
          <p:nvPr/>
        </p:nvGrpSpPr>
        <p:grpSpPr>
          <a:xfrm>
            <a:off x="12287100" y="7821488"/>
            <a:ext cx="2282760" cy="144016"/>
            <a:chOff x="2220304" y="3181430"/>
            <a:chExt cx="2282760" cy="1028520"/>
          </a:xfrm>
        </p:grpSpPr>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7E73D4E6-7B80-D6B1-3DF3-7F395629D9DA}"/>
                    </a:ext>
                  </a:extLst>
                </p14:cNvPr>
                <p14:cNvContentPartPr/>
                <p14:nvPr/>
              </p14:nvContentPartPr>
              <p14:xfrm>
                <a:off x="2621704" y="3582830"/>
                <a:ext cx="360" cy="360"/>
              </p14:xfrm>
            </p:contentPart>
          </mc:Choice>
          <mc:Fallback xmlns="">
            <p:pic>
              <p:nvPicPr>
                <p:cNvPr id="7" name="Ink 6">
                  <a:extLst>
                    <a:ext uri="{FF2B5EF4-FFF2-40B4-BE49-F238E27FC236}">
                      <a16:creationId xmlns:a16="http://schemas.microsoft.com/office/drawing/2014/main" id="{7E73D4E6-7B80-D6B1-3DF3-7F395629D9DA}"/>
                    </a:ext>
                  </a:extLst>
                </p:cNvPr>
                <p:cNvPicPr/>
                <p:nvPr/>
              </p:nvPicPr>
              <p:blipFill>
                <a:blip r:embed="rId5"/>
                <a:stretch>
                  <a:fillRect/>
                </a:stretch>
              </p:blipFill>
              <p:spPr>
                <a:xfrm>
                  <a:off x="2612704" y="357383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3AB5E4D6-6CB5-E3CB-492A-9530C3A09BF3}"/>
                    </a:ext>
                  </a:extLst>
                </p14:cNvPr>
                <p14:cNvContentPartPr/>
                <p14:nvPr/>
              </p14:nvContentPartPr>
              <p14:xfrm>
                <a:off x="2220304" y="3181430"/>
                <a:ext cx="2282760" cy="1028520"/>
              </p14:xfrm>
            </p:contentPart>
          </mc:Choice>
          <mc:Fallback xmlns="">
            <p:pic>
              <p:nvPicPr>
                <p:cNvPr id="8" name="Ink 7">
                  <a:extLst>
                    <a:ext uri="{FF2B5EF4-FFF2-40B4-BE49-F238E27FC236}">
                      <a16:creationId xmlns:a16="http://schemas.microsoft.com/office/drawing/2014/main" id="{3AB5E4D6-6CB5-E3CB-492A-9530C3A09BF3}"/>
                    </a:ext>
                  </a:extLst>
                </p:cNvPr>
                <p:cNvPicPr/>
                <p:nvPr/>
              </p:nvPicPr>
              <p:blipFill>
                <a:blip r:embed="rId7"/>
                <a:stretch>
                  <a:fillRect/>
                </a:stretch>
              </p:blipFill>
              <p:spPr>
                <a:xfrm>
                  <a:off x="2211664" y="3117308"/>
                  <a:ext cx="2300400" cy="1154200"/>
                </a:xfrm>
                <a:prstGeom prst="rect">
                  <a:avLst/>
                </a:prstGeom>
              </p:spPr>
            </p:pic>
          </mc:Fallback>
        </mc:AlternateContent>
      </p:grpSp>
    </p:spTree>
    <p:extLst>
      <p:ext uri="{BB962C8B-B14F-4D97-AF65-F5344CB8AC3E}">
        <p14:creationId xmlns:p14="http://schemas.microsoft.com/office/powerpoint/2010/main" val="3600820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CA024D2-665E-87AF-497C-7CB8B1C18276}"/>
              </a:ext>
            </a:extLst>
          </p:cNvPr>
          <p:cNvSpPr/>
          <p:nvPr/>
        </p:nvSpPr>
        <p:spPr>
          <a:xfrm>
            <a:off x="235497" y="476672"/>
            <a:ext cx="11953328" cy="6247864"/>
          </a:xfrm>
          <a:prstGeom prst="rect">
            <a:avLst/>
          </a:prstGeom>
          <a:noFill/>
        </p:spPr>
        <p:txBody>
          <a:bodyPr wrap="square" lIns="91440" tIns="45720" rIns="91440" bIns="45720">
            <a:spAutoFit/>
          </a:bodyPr>
          <a:lstStyle/>
          <a:p>
            <a:r>
              <a:rPr lang="en-US" sz="2800" dirty="0" err="1">
                <a:ln w="0"/>
                <a:effectLst>
                  <a:outerShdw blurRad="38100" dist="19050" dir="2700000" algn="tl" rotWithShape="0">
                    <a:schemeClr val="dk1">
                      <a:alpha val="40000"/>
                    </a:schemeClr>
                  </a:outerShdw>
                </a:effectLst>
              </a:rPr>
              <a:t>Eg</a:t>
            </a:r>
            <a:r>
              <a:rPr lang="en-US" sz="2800" dirty="0">
                <a:ln w="0"/>
                <a:effectLst>
                  <a:outerShdw blurRad="38100" dist="19050" dir="2700000" algn="tl" rotWithShape="0">
                    <a:schemeClr val="dk1">
                      <a:alpha val="40000"/>
                    </a:schemeClr>
                  </a:outerShdw>
                </a:effectLst>
              </a:rPr>
              <a:t> :</a:t>
            </a:r>
          </a:p>
          <a:p>
            <a:endParaRPr lang="en-US" sz="2800" b="0" cap="none" spc="0" dirty="0">
              <a:ln w="0"/>
              <a:solidFill>
                <a:schemeClr val="tx1"/>
              </a:solidFill>
              <a:effectLst>
                <a:outerShdw blurRad="38100" dist="19050" dir="2700000" algn="tl" rotWithShape="0">
                  <a:schemeClr val="dk1">
                    <a:alpha val="40000"/>
                  </a:schemeClr>
                </a:outerShdw>
              </a:effectLst>
            </a:endParaRPr>
          </a:p>
          <a:p>
            <a:r>
              <a:rPr lang="en-US" sz="2400" dirty="0">
                <a:ln w="0"/>
                <a:effectLst>
                  <a:outerShdw blurRad="38100" dist="19050" dir="2700000" algn="tl" rotWithShape="0">
                    <a:schemeClr val="dk1">
                      <a:alpha val="40000"/>
                    </a:schemeClr>
                  </a:outerShdw>
                </a:effectLst>
              </a:rPr>
              <a:t>        string s1,s2;</a:t>
            </a:r>
          </a:p>
          <a:p>
            <a:r>
              <a:rPr lang="en-US" sz="2400" dirty="0">
                <a:ln w="0"/>
                <a:effectLst>
                  <a:outerShdw blurRad="38100" dist="19050" dir="2700000" algn="tl" rotWithShape="0">
                    <a:schemeClr val="dk1">
                      <a:alpha val="40000"/>
                    </a:schemeClr>
                  </a:outerShdw>
                </a:effectLst>
              </a:rPr>
              <a:t>        char* name1 = “IBM PC”;                                   </a:t>
            </a:r>
          </a:p>
          <a:p>
            <a:r>
              <a:rPr lang="en-US" sz="2400" dirty="0">
                <a:ln w="0"/>
                <a:effectLst>
                  <a:outerShdw blurRad="38100" dist="19050" dir="2700000" algn="tl" rotWithShape="0">
                    <a:schemeClr val="dk1">
                      <a:alpha val="40000"/>
                    </a:schemeClr>
                  </a:outerShdw>
                </a:effectLst>
              </a:rPr>
              <a:t>        char* name2 = “Apple Computers”;          </a:t>
            </a:r>
          </a:p>
          <a:p>
            <a:r>
              <a:rPr lang="en-US" sz="2400" dirty="0">
                <a:ln w="0"/>
                <a:effectLst>
                  <a:outerShdw blurRad="38100" dist="19050" dir="2700000" algn="tl" rotWithShape="0">
                    <a:schemeClr val="dk1">
                      <a:alpha val="40000"/>
                    </a:schemeClr>
                  </a:outerShdw>
                </a:effectLst>
              </a:rPr>
              <a:t>        s1 = string(name1);</a:t>
            </a:r>
          </a:p>
          <a:p>
            <a:r>
              <a:rPr lang="en-US" sz="2400" dirty="0">
                <a:ln w="0"/>
                <a:effectLst>
                  <a:outerShdw blurRad="38100" dist="19050" dir="2700000" algn="tl" rotWithShape="0">
                    <a:schemeClr val="dk1">
                      <a:alpha val="40000"/>
                    </a:schemeClr>
                  </a:outerShdw>
                </a:effectLst>
              </a:rPr>
              <a:t>        s2 = name2;</a:t>
            </a:r>
          </a:p>
          <a:p>
            <a:r>
              <a:rPr lang="en-US" sz="2800" dirty="0">
                <a:ln w="0"/>
                <a:effectLst>
                  <a:outerShdw blurRad="38100" dist="19050" dir="2700000" algn="tl" rotWithShape="0">
                    <a:schemeClr val="dk1">
                      <a:alpha val="40000"/>
                    </a:schemeClr>
                  </a:outerShdw>
                </a:effectLst>
              </a:rPr>
              <a:t>                                                                    </a:t>
            </a:r>
          </a:p>
          <a:p>
            <a:endParaRPr lang="en-US" sz="2800" b="0" cap="none" spc="0" dirty="0">
              <a:ln w="0"/>
              <a:solidFill>
                <a:schemeClr val="tx1"/>
              </a:solidFill>
              <a:effectLst>
                <a:outerShdw blurRad="38100" dist="19050" dir="2700000" algn="tl" rotWithShape="0">
                  <a:schemeClr val="dk1">
                    <a:alpha val="40000"/>
                  </a:schemeClr>
                </a:outerShdw>
              </a:effectLst>
            </a:endParaRPr>
          </a:p>
          <a:p>
            <a:r>
              <a:rPr lang="en-US" sz="2800" dirty="0">
                <a:ln w="0"/>
                <a:effectLst>
                  <a:outerShdw blurRad="38100" dist="19050" dir="2700000" algn="tl" rotWithShape="0">
                    <a:schemeClr val="dk1">
                      <a:alpha val="40000"/>
                    </a:schemeClr>
                  </a:outerShdw>
                </a:effectLst>
              </a:rPr>
              <a:t>The program statement s1 = string(name1);first converts name 1 from char* type to string type and then assigns the string type values to the object s1.</a:t>
            </a:r>
          </a:p>
          <a:p>
            <a:endParaRPr lang="en-US" sz="2800" dirty="0">
              <a:ln w="0"/>
              <a:effectLst>
                <a:outerShdw blurRad="38100" dist="19050" dir="2700000" algn="tl" rotWithShape="0">
                  <a:schemeClr val="dk1">
                    <a:alpha val="40000"/>
                  </a:schemeClr>
                </a:outerShdw>
              </a:effectLst>
            </a:endParaRPr>
          </a:p>
          <a:p>
            <a:r>
              <a:rPr lang="en-US" sz="2800" dirty="0">
                <a:ln w="0"/>
                <a:effectLst>
                  <a:outerShdw blurRad="38100" dist="19050" dir="2700000" algn="tl" rotWithShape="0">
                    <a:schemeClr val="dk1">
                      <a:alpha val="40000"/>
                    </a:schemeClr>
                  </a:outerShdw>
                </a:effectLst>
              </a:rPr>
              <a:t>The statement s2 = name2;performs the same job by invoking the constructor implicitly.</a:t>
            </a:r>
          </a:p>
        </p:txBody>
      </p:sp>
    </p:spTree>
    <p:extLst>
      <p:ext uri="{BB962C8B-B14F-4D97-AF65-F5344CB8AC3E}">
        <p14:creationId xmlns:p14="http://schemas.microsoft.com/office/powerpoint/2010/main" val="2254311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EE72940-67DC-A92C-0DD9-013F780BE13E}"/>
              </a:ext>
            </a:extLst>
          </p:cNvPr>
          <p:cNvSpPr/>
          <p:nvPr/>
        </p:nvSpPr>
        <p:spPr>
          <a:xfrm>
            <a:off x="189756" y="2204864"/>
            <a:ext cx="11593288" cy="1754326"/>
          </a:xfrm>
          <a:prstGeom prst="rect">
            <a:avLst/>
          </a:prstGeom>
          <a:noFill/>
        </p:spPr>
        <p:txBody>
          <a:bodyPr wrap="square" lIns="91440" tIns="45720" rIns="91440" bIns="45720">
            <a:spAutoFit/>
          </a:bodyPr>
          <a:lstStyle/>
          <a:p>
            <a:pPr algn="ctr"/>
            <a:r>
              <a:rPr lang="en-US" sz="3600" dirty="0">
                <a:ln w="0"/>
                <a:effectLst>
                  <a:outerShdw blurRad="38100" dist="19050" dir="2700000" algn="tl" rotWithShape="0">
                    <a:schemeClr val="dk1">
                      <a:alpha val="40000"/>
                    </a:schemeClr>
                  </a:outerShdw>
                </a:effectLst>
              </a:rPr>
              <a:t>THE CONSTRUCTORS USED FOR THE TYPE CONVERSION TAKE A SINGLE ARGUMENT WHOSE TYPE IS TO BE CONVERTED </a:t>
            </a:r>
            <a:endParaRPr lang="en-US" sz="36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054471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9E3D326-9361-35C6-1DFB-1D8AE02CA098}"/>
              </a:ext>
            </a:extLst>
          </p:cNvPr>
          <p:cNvSpPr/>
          <p:nvPr/>
        </p:nvSpPr>
        <p:spPr>
          <a:xfrm>
            <a:off x="-98276" y="58846"/>
            <a:ext cx="11737304" cy="6186309"/>
          </a:xfrm>
          <a:prstGeom prst="rect">
            <a:avLst/>
          </a:prstGeom>
          <a:noFill/>
        </p:spPr>
        <p:txBody>
          <a:bodyPr wrap="square" lIns="91440" tIns="45720" rIns="91440" bIns="45720">
            <a:spAutoFit/>
          </a:bodyPr>
          <a:lstStyle/>
          <a:p>
            <a:pPr algn="ctr"/>
            <a:r>
              <a:rPr lang="en-US" sz="5400" dirty="0">
                <a:ln w="0"/>
                <a:effectLst>
                  <a:outerShdw blurRad="38100" dist="19050" dir="2700000" algn="tl" rotWithShape="0">
                    <a:schemeClr val="dk1">
                      <a:alpha val="40000"/>
                    </a:schemeClr>
                  </a:outerShdw>
                </a:effectLst>
              </a:rPr>
              <a:t>2 . CLASS TO BASIC TYPE </a:t>
            </a:r>
          </a:p>
          <a:p>
            <a:pPr algn="ctr"/>
            <a:endParaRPr lang="en-US" sz="5400" dirty="0">
              <a:ln w="0"/>
              <a:effectLst>
                <a:outerShdw blurRad="38100" dist="19050" dir="2700000" algn="tl" rotWithShape="0">
                  <a:schemeClr val="dk1">
                    <a:alpha val="40000"/>
                  </a:schemeClr>
                </a:outerShdw>
              </a:effectLst>
            </a:endParaRPr>
          </a:p>
          <a:p>
            <a:r>
              <a:rPr lang="en-US" sz="3600" dirty="0">
                <a:ln w="0"/>
                <a:effectLst>
                  <a:outerShdw blurRad="38100" dist="19050" dir="2700000" algn="tl" rotWithShape="0">
                    <a:schemeClr val="dk1">
                      <a:alpha val="40000"/>
                    </a:schemeClr>
                  </a:outerShdw>
                </a:effectLst>
              </a:rPr>
              <a:t>The constructor functions do not support conversion from class to basic type . </a:t>
            </a:r>
          </a:p>
          <a:p>
            <a:endParaRPr lang="en-US" sz="3600" dirty="0">
              <a:ln w="0"/>
              <a:effectLst>
                <a:outerShdw blurRad="38100" dist="19050" dir="2700000" algn="tl" rotWithShape="0">
                  <a:schemeClr val="dk1">
                    <a:alpha val="40000"/>
                  </a:schemeClr>
                </a:outerShdw>
              </a:effectLst>
            </a:endParaRPr>
          </a:p>
          <a:p>
            <a:r>
              <a:rPr lang="en-US" sz="3600" dirty="0">
                <a:ln w="0"/>
                <a:effectLst>
                  <a:outerShdw blurRad="38100" dist="19050" dir="2700000" algn="tl" rotWithShape="0">
                    <a:schemeClr val="dk1">
                      <a:alpha val="40000"/>
                    </a:schemeClr>
                  </a:outerShdw>
                </a:effectLst>
              </a:rPr>
              <a:t>C++ allows us to define a overloaded casting operator that convert a class type data to basic type .</a:t>
            </a:r>
          </a:p>
          <a:p>
            <a:r>
              <a:rPr lang="en-US" sz="3600" dirty="0">
                <a:ln w="0"/>
                <a:effectLst>
                  <a:outerShdw blurRad="38100" dist="19050" dir="2700000" algn="tl" rotWithShape="0">
                    <a:schemeClr val="dk1">
                      <a:alpha val="40000"/>
                    </a:schemeClr>
                  </a:outerShdw>
                </a:effectLst>
              </a:rPr>
              <a:t>   </a:t>
            </a:r>
          </a:p>
          <a:p>
            <a:r>
              <a:rPr lang="en-US" sz="3600" dirty="0">
                <a:ln w="0"/>
                <a:effectLst>
                  <a:outerShdw blurRad="38100" dist="19050" dir="2700000" algn="tl" rotWithShape="0">
                    <a:schemeClr val="dk1">
                      <a:alpha val="40000"/>
                    </a:schemeClr>
                  </a:outerShdw>
                </a:effectLst>
              </a:rPr>
              <a:t>The general form of an overloaded casting operator function , also referred to as a </a:t>
            </a:r>
            <a:r>
              <a:rPr lang="en-US" sz="3600" dirty="0">
                <a:ln w="0"/>
                <a:solidFill>
                  <a:srgbClr val="C00000"/>
                </a:solidFill>
                <a:effectLst>
                  <a:outerShdw blurRad="38100" dist="19050" dir="2700000" algn="tl" rotWithShape="0">
                    <a:schemeClr val="dk1">
                      <a:alpha val="40000"/>
                    </a:schemeClr>
                  </a:outerShdw>
                </a:effectLst>
              </a:rPr>
              <a:t>conversion function.                        </a:t>
            </a:r>
            <a:endParaRPr lang="en-US" sz="3600" b="0" cap="none" spc="0" dirty="0">
              <a:ln w="0"/>
              <a:solidFill>
                <a:srgbClr val="C000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859247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AEFFB89-9B8A-1851-705E-3389E3E14EE9}"/>
              </a:ext>
            </a:extLst>
          </p:cNvPr>
          <p:cNvSpPr/>
          <p:nvPr/>
        </p:nvSpPr>
        <p:spPr>
          <a:xfrm>
            <a:off x="405780" y="476672"/>
            <a:ext cx="10153128" cy="7848302"/>
          </a:xfrm>
          <a:prstGeom prst="rect">
            <a:avLst/>
          </a:prstGeom>
          <a:noFill/>
        </p:spPr>
        <p:txBody>
          <a:bodyPr wrap="square" lIns="91440" tIns="45720" rIns="91440" bIns="45720">
            <a:spAutoFit/>
          </a:bodyPr>
          <a:lstStyle/>
          <a:p>
            <a:r>
              <a:rPr lang="en-US" sz="2800" dirty="0">
                <a:ln w="0"/>
                <a:effectLst>
                  <a:outerShdw blurRad="38100" dist="19050" dir="2700000" algn="tl" rotWithShape="0">
                    <a:schemeClr val="dk1">
                      <a:alpha val="40000"/>
                    </a:schemeClr>
                  </a:outerShdw>
                </a:effectLst>
              </a:rPr>
              <a:t>C++ allows us to define a overloaded casting operator that convert a class type data to basic type .</a:t>
            </a:r>
          </a:p>
          <a:p>
            <a:endParaRPr lang="en-US" sz="2800" dirty="0">
              <a:ln w="0"/>
              <a:effectLst>
                <a:outerShdw blurRad="38100" dist="19050" dir="2700000" algn="tl" rotWithShape="0">
                  <a:schemeClr val="dk1">
                    <a:alpha val="40000"/>
                  </a:schemeClr>
                </a:outerShdw>
              </a:effectLst>
            </a:endParaRPr>
          </a:p>
          <a:p>
            <a:r>
              <a:rPr lang="en-US" sz="2800" dirty="0">
                <a:ln w="0"/>
                <a:effectLst>
                  <a:outerShdw blurRad="38100" dist="19050" dir="2700000" algn="tl" rotWithShape="0">
                    <a:schemeClr val="dk1">
                      <a:alpha val="40000"/>
                    </a:schemeClr>
                  </a:outerShdw>
                </a:effectLst>
              </a:rPr>
              <a:t>The general form of an overloaded casting operator function, also referred to as a conversion function.</a:t>
            </a:r>
          </a:p>
          <a:p>
            <a:endParaRPr lang="en-US" sz="2800" dirty="0">
              <a:ln w="0"/>
              <a:effectLst>
                <a:outerShdw blurRad="38100" dist="19050" dir="2700000" algn="tl" rotWithShape="0">
                  <a:schemeClr val="dk1">
                    <a:alpha val="40000"/>
                  </a:schemeClr>
                </a:outerShdw>
              </a:effectLst>
            </a:endParaRPr>
          </a:p>
          <a:p>
            <a:r>
              <a:rPr lang="en-US" sz="2800" dirty="0">
                <a:ln w="0"/>
                <a:effectLst>
                  <a:outerShdw blurRad="38100" dist="19050" dir="2700000" algn="tl" rotWithShape="0">
                    <a:schemeClr val="dk1">
                      <a:alpha val="40000"/>
                    </a:schemeClr>
                  </a:outerShdw>
                </a:effectLst>
              </a:rPr>
              <a:t>SYNTAX :</a:t>
            </a:r>
          </a:p>
          <a:p>
            <a:r>
              <a:rPr lang="en-US" sz="2800" dirty="0">
                <a:ln w="0"/>
                <a:effectLst>
                  <a:outerShdw blurRad="38100" dist="19050" dir="2700000" algn="tl" rotWithShape="0">
                    <a:schemeClr val="dk1">
                      <a:alpha val="40000"/>
                    </a:schemeClr>
                  </a:outerShdw>
                </a:effectLst>
              </a:rPr>
              <a:t>               operator </a:t>
            </a:r>
            <a:r>
              <a:rPr lang="en-US" sz="2800" dirty="0" err="1">
                <a:ln w="0"/>
                <a:effectLst>
                  <a:outerShdw blurRad="38100" dist="19050" dir="2700000" algn="tl" rotWithShape="0">
                    <a:schemeClr val="dk1">
                      <a:alpha val="40000"/>
                    </a:schemeClr>
                  </a:outerShdw>
                </a:effectLst>
              </a:rPr>
              <a:t>typename</a:t>
            </a:r>
            <a:r>
              <a:rPr lang="en-US" sz="2800" dirty="0">
                <a:ln w="0"/>
                <a:effectLst>
                  <a:outerShdw blurRad="38100" dist="19050" dir="2700000" algn="tl" rotWithShape="0">
                    <a:schemeClr val="dk1">
                      <a:alpha val="40000"/>
                    </a:schemeClr>
                  </a:outerShdw>
                </a:effectLst>
              </a:rPr>
              <a:t>( )</a:t>
            </a:r>
          </a:p>
          <a:p>
            <a:r>
              <a:rPr lang="en-US" sz="2800" dirty="0">
                <a:ln w="0"/>
                <a:effectLst>
                  <a:outerShdw blurRad="38100" dist="19050" dir="2700000" algn="tl" rotWithShape="0">
                    <a:schemeClr val="dk1">
                      <a:alpha val="40000"/>
                    </a:schemeClr>
                  </a:outerShdw>
                </a:effectLst>
              </a:rPr>
              <a:t>                {</a:t>
            </a:r>
          </a:p>
          <a:p>
            <a:r>
              <a:rPr lang="en-US" sz="2800" dirty="0">
                <a:ln w="0"/>
                <a:effectLst>
                  <a:outerShdw blurRad="38100" dist="19050" dir="2700000" algn="tl" rotWithShape="0">
                    <a:schemeClr val="dk1">
                      <a:alpha val="40000"/>
                    </a:schemeClr>
                  </a:outerShdw>
                </a:effectLst>
              </a:rPr>
              <a:t>                  …….</a:t>
            </a:r>
          </a:p>
          <a:p>
            <a:r>
              <a:rPr lang="en-US" sz="2800" dirty="0">
                <a:ln w="0"/>
                <a:effectLst>
                  <a:outerShdw blurRad="38100" dist="19050" dir="2700000" algn="tl" rotWithShape="0">
                    <a:schemeClr val="dk1">
                      <a:alpha val="40000"/>
                    </a:schemeClr>
                  </a:outerShdw>
                </a:effectLst>
              </a:rPr>
              <a:t>                  …….  (function statements)</a:t>
            </a:r>
          </a:p>
          <a:p>
            <a:r>
              <a:rPr lang="en-US" sz="2800" dirty="0">
                <a:ln w="0"/>
                <a:effectLst>
                  <a:outerShdw blurRad="38100" dist="19050" dir="2700000" algn="tl" rotWithShape="0">
                    <a:schemeClr val="dk1">
                      <a:alpha val="40000"/>
                    </a:schemeClr>
                  </a:outerShdw>
                </a:effectLst>
              </a:rPr>
              <a:t>                  …....</a:t>
            </a:r>
          </a:p>
          <a:p>
            <a:r>
              <a:rPr lang="en-US" sz="2800" dirty="0">
                <a:ln w="0"/>
                <a:effectLst>
                  <a:outerShdw blurRad="38100" dist="19050" dir="2700000" algn="tl" rotWithShape="0">
                    <a:schemeClr val="dk1">
                      <a:alpha val="40000"/>
                    </a:schemeClr>
                  </a:outerShdw>
                </a:effectLst>
              </a:rPr>
              <a:t>                 }</a:t>
            </a:r>
          </a:p>
          <a:p>
            <a:r>
              <a:rPr lang="en-US" sz="2800" dirty="0">
                <a:ln w="0"/>
                <a:effectLst>
                  <a:outerShdw blurRad="38100" dist="19050" dir="2700000" algn="tl" rotWithShape="0">
                    <a:schemeClr val="dk1">
                      <a:alpha val="40000"/>
                    </a:schemeClr>
                  </a:outerShdw>
                </a:effectLst>
              </a:rPr>
              <a:t>This function converts a class type data to </a:t>
            </a:r>
            <a:r>
              <a:rPr lang="en-US" sz="2800" dirty="0" err="1">
                <a:ln w="0"/>
                <a:effectLst>
                  <a:outerShdw blurRad="38100" dist="19050" dir="2700000" algn="tl" rotWithShape="0">
                    <a:schemeClr val="dk1">
                      <a:alpha val="40000"/>
                    </a:schemeClr>
                  </a:outerShdw>
                </a:effectLst>
              </a:rPr>
              <a:t>typename</a:t>
            </a:r>
            <a:r>
              <a:rPr lang="en-US" sz="2800" dirty="0">
                <a:ln w="0"/>
                <a:effectLst>
                  <a:outerShdw blurRad="38100" dist="19050" dir="2700000" algn="tl" rotWithShape="0">
                    <a:schemeClr val="dk1">
                      <a:alpha val="40000"/>
                    </a:schemeClr>
                  </a:outerShdw>
                </a:effectLst>
              </a:rPr>
              <a:t> data.</a:t>
            </a:r>
          </a:p>
          <a:p>
            <a:r>
              <a:rPr lang="en-US" sz="2800" dirty="0">
                <a:ln w="0"/>
                <a:effectLst>
                  <a:outerShdw blurRad="38100" dist="19050" dir="2700000" algn="tl" rotWithShape="0">
                    <a:schemeClr val="dk1">
                      <a:alpha val="40000"/>
                    </a:schemeClr>
                  </a:outerShdw>
                </a:effectLst>
              </a:rPr>
              <a:t>                 </a:t>
            </a:r>
          </a:p>
          <a:p>
            <a:endParaRPr lang="en-US" sz="2800" dirty="0">
              <a:ln w="0"/>
              <a:effectLst>
                <a:outerShdw blurRad="38100" dist="19050" dir="2700000" algn="tl" rotWithShape="0">
                  <a:schemeClr val="dk1">
                    <a:alpha val="40000"/>
                  </a:schemeClr>
                </a:outerShdw>
              </a:effectLst>
            </a:endParaRPr>
          </a:p>
          <a:p>
            <a:endParaRPr lang="en-US" sz="2800" dirty="0">
              <a:ln w="0"/>
              <a:effectLst>
                <a:outerShdw blurRad="38100" dist="19050" dir="2700000" algn="tl" rotWithShape="0">
                  <a:schemeClr val="dk1">
                    <a:alpha val="40000"/>
                  </a:schemeClr>
                </a:outerShdw>
              </a:effectLst>
            </a:endParaRPr>
          </a:p>
          <a:p>
            <a:r>
              <a:rPr lang="en-US" sz="2800" dirty="0">
                <a:ln w="0"/>
                <a:effectLst>
                  <a:outerShdw blurRad="38100" dist="19050" dir="2700000" algn="tl" rotWithShape="0">
                    <a:schemeClr val="dk1">
                      <a:alpha val="40000"/>
                    </a:schemeClr>
                  </a:outerShdw>
                </a:effectLst>
              </a:rPr>
              <a:t>                    </a:t>
            </a:r>
            <a:endParaRPr lang="en-US" sz="28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279605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165A6E1-4545-F3BB-AF4F-535EF5F596D2}"/>
              </a:ext>
            </a:extLst>
          </p:cNvPr>
          <p:cNvSpPr/>
          <p:nvPr/>
        </p:nvSpPr>
        <p:spPr>
          <a:xfrm>
            <a:off x="333772" y="980728"/>
            <a:ext cx="11278988" cy="4770537"/>
          </a:xfrm>
          <a:prstGeom prst="rect">
            <a:avLst/>
          </a:prstGeom>
          <a:noFill/>
        </p:spPr>
        <p:txBody>
          <a:bodyPr wrap="square" lIns="91440" tIns="45720" rIns="91440" bIns="45720">
            <a:spAutoFit/>
          </a:bodyPr>
          <a:lstStyle/>
          <a:p>
            <a:r>
              <a:rPr lang="en-US" sz="3200" b="0" cap="none" spc="0" dirty="0">
                <a:ln w="0"/>
                <a:solidFill>
                  <a:schemeClr val="tx1"/>
                </a:solidFill>
                <a:effectLst>
                  <a:outerShdw blurRad="38100" dist="19050" dir="2700000" algn="tl" rotWithShape="0">
                    <a:schemeClr val="dk1">
                      <a:alpha val="40000"/>
                    </a:schemeClr>
                  </a:outerShdw>
                </a:effectLst>
              </a:rPr>
              <a:t>For example, the operator  double( ) converts a class object to type double , in the following  conversion function :</a:t>
            </a:r>
          </a:p>
          <a:p>
            <a:pPr algn="ctr"/>
            <a:endParaRPr lang="en-US" sz="2400" dirty="0">
              <a:ln w="0"/>
              <a:effectLst>
                <a:outerShdw blurRad="38100" dist="19050" dir="2700000" algn="tl" rotWithShape="0">
                  <a:schemeClr val="dk1">
                    <a:alpha val="40000"/>
                  </a:schemeClr>
                </a:outerShdw>
              </a:effectLst>
            </a:endParaRPr>
          </a:p>
          <a:p>
            <a:r>
              <a:rPr lang="en-US" sz="2400" dirty="0">
                <a:ln w="0"/>
                <a:effectLst>
                  <a:outerShdw blurRad="38100" dist="19050" dir="2700000" algn="tl" rotWithShape="0">
                    <a:schemeClr val="dk1">
                      <a:alpha val="40000"/>
                    </a:schemeClr>
                  </a:outerShdw>
                </a:effectLst>
              </a:rPr>
              <a:t>vector :: operator double( )</a:t>
            </a:r>
          </a:p>
          <a:p>
            <a:r>
              <a:rPr lang="en-US" sz="2400" dirty="0">
                <a:ln w="0"/>
                <a:effectLst>
                  <a:outerShdw blurRad="38100" dist="19050" dir="2700000" algn="tl" rotWithShape="0">
                    <a:schemeClr val="dk1">
                      <a:alpha val="40000"/>
                    </a:schemeClr>
                  </a:outerShdw>
                </a:effectLst>
              </a:rPr>
              <a:t>{</a:t>
            </a:r>
          </a:p>
          <a:p>
            <a:r>
              <a:rPr lang="en-US" sz="2400" dirty="0">
                <a:ln w="0"/>
                <a:effectLst>
                  <a:outerShdw blurRad="38100" dist="19050" dir="2700000" algn="tl" rotWithShape="0">
                    <a:schemeClr val="dk1">
                      <a:alpha val="40000"/>
                    </a:schemeClr>
                  </a:outerShdw>
                </a:effectLst>
              </a:rPr>
              <a:t>              double sum = 0;</a:t>
            </a:r>
          </a:p>
          <a:p>
            <a:r>
              <a:rPr lang="en-US" sz="2400" dirty="0">
                <a:ln w="0"/>
                <a:effectLst>
                  <a:outerShdw blurRad="38100" dist="19050" dir="2700000" algn="tl" rotWithShape="0">
                    <a:schemeClr val="dk1">
                      <a:alpha val="40000"/>
                    </a:schemeClr>
                  </a:outerShdw>
                </a:effectLst>
              </a:rPr>
              <a:t>              for(int </a:t>
            </a:r>
            <a:r>
              <a:rPr lang="en-US" sz="2400" dirty="0" err="1">
                <a:ln w="0"/>
                <a:effectLst>
                  <a:outerShdw blurRad="38100" dist="19050" dir="2700000" algn="tl" rotWithShape="0">
                    <a:schemeClr val="dk1">
                      <a:alpha val="40000"/>
                    </a:schemeClr>
                  </a:outerShdw>
                </a:effectLst>
              </a:rPr>
              <a:t>i</a:t>
            </a:r>
            <a:r>
              <a:rPr lang="en-US" sz="2400" dirty="0">
                <a:ln w="0"/>
                <a:effectLst>
                  <a:outerShdw blurRad="38100" dist="19050" dir="2700000" algn="tl" rotWithShape="0">
                    <a:schemeClr val="dk1">
                      <a:alpha val="40000"/>
                    </a:schemeClr>
                  </a:outerShdw>
                </a:effectLst>
              </a:rPr>
              <a:t> = 0; </a:t>
            </a:r>
            <a:r>
              <a:rPr lang="en-US" sz="2400" dirty="0" err="1">
                <a:ln w="0"/>
                <a:effectLst>
                  <a:outerShdw blurRad="38100" dist="19050" dir="2700000" algn="tl" rotWithShape="0">
                    <a:schemeClr val="dk1">
                      <a:alpha val="40000"/>
                    </a:schemeClr>
                  </a:outerShdw>
                </a:effectLst>
              </a:rPr>
              <a:t>i</a:t>
            </a:r>
            <a:r>
              <a:rPr lang="en-US" sz="2400" dirty="0">
                <a:ln w="0"/>
                <a:effectLst>
                  <a:outerShdw blurRad="38100" dist="19050" dir="2700000" algn="tl" rotWithShape="0">
                    <a:schemeClr val="dk1">
                      <a:alpha val="40000"/>
                    </a:schemeClr>
                  </a:outerShdw>
                </a:effectLst>
              </a:rPr>
              <a:t>&lt;size; </a:t>
            </a:r>
            <a:r>
              <a:rPr lang="en-US" sz="2400" dirty="0" err="1">
                <a:ln w="0"/>
                <a:effectLst>
                  <a:outerShdw blurRad="38100" dist="19050" dir="2700000" algn="tl" rotWithShape="0">
                    <a:schemeClr val="dk1">
                      <a:alpha val="40000"/>
                    </a:schemeClr>
                  </a:outerShdw>
                </a:effectLst>
              </a:rPr>
              <a:t>i</a:t>
            </a:r>
            <a:r>
              <a:rPr lang="en-US" sz="2400" dirty="0">
                <a:ln w="0"/>
                <a:effectLst>
                  <a:outerShdw blurRad="38100" dist="19050" dir="2700000" algn="tl" rotWithShape="0">
                    <a:schemeClr val="dk1">
                      <a:alpha val="40000"/>
                    </a:schemeClr>
                  </a:outerShdw>
                </a:effectLst>
              </a:rPr>
              <a:t>++)</a:t>
            </a:r>
          </a:p>
          <a:p>
            <a:r>
              <a:rPr lang="en-US" sz="2400" dirty="0">
                <a:ln w="0"/>
                <a:effectLst>
                  <a:outerShdw blurRad="38100" dist="19050" dir="2700000" algn="tl" rotWithShape="0">
                    <a:schemeClr val="dk1">
                      <a:alpha val="40000"/>
                    </a:schemeClr>
                  </a:outerShdw>
                </a:effectLst>
              </a:rPr>
              <a:t>                           sum = sum +v[</a:t>
            </a:r>
            <a:r>
              <a:rPr lang="en-US" sz="2400" dirty="0" err="1">
                <a:ln w="0"/>
                <a:effectLst>
                  <a:outerShdw blurRad="38100" dist="19050" dir="2700000" algn="tl" rotWithShape="0">
                    <a:schemeClr val="dk1">
                      <a:alpha val="40000"/>
                    </a:schemeClr>
                  </a:outerShdw>
                </a:effectLst>
              </a:rPr>
              <a:t>i</a:t>
            </a:r>
            <a:r>
              <a:rPr lang="en-US" sz="2400" dirty="0">
                <a:ln w="0"/>
                <a:effectLst>
                  <a:outerShdw blurRad="38100" dist="19050" dir="2700000" algn="tl" rotWithShape="0">
                    <a:schemeClr val="dk1">
                      <a:alpha val="40000"/>
                    </a:schemeClr>
                  </a:outerShdw>
                </a:effectLst>
              </a:rPr>
              <a:t>] *v[</a:t>
            </a:r>
            <a:r>
              <a:rPr lang="en-US" sz="2400" dirty="0" err="1">
                <a:ln w="0"/>
                <a:effectLst>
                  <a:outerShdw blurRad="38100" dist="19050" dir="2700000" algn="tl" rotWithShape="0">
                    <a:schemeClr val="dk1">
                      <a:alpha val="40000"/>
                    </a:schemeClr>
                  </a:outerShdw>
                </a:effectLst>
              </a:rPr>
              <a:t>i</a:t>
            </a:r>
            <a:r>
              <a:rPr lang="en-US" sz="2400" dirty="0">
                <a:ln w="0"/>
                <a:effectLst>
                  <a:outerShdw blurRad="38100" dist="19050" dir="2700000" algn="tl" rotWithShape="0">
                    <a:schemeClr val="dk1">
                      <a:alpha val="40000"/>
                    </a:schemeClr>
                  </a:outerShdw>
                </a:effectLst>
              </a:rPr>
              <a:t>];</a:t>
            </a:r>
          </a:p>
          <a:p>
            <a:r>
              <a:rPr lang="en-US" sz="2400" dirty="0">
                <a:ln w="0"/>
                <a:effectLst>
                  <a:outerShdw blurRad="38100" dist="19050" dir="2700000" algn="tl" rotWithShape="0">
                    <a:schemeClr val="dk1">
                      <a:alpha val="40000"/>
                    </a:schemeClr>
                  </a:outerShdw>
                </a:effectLst>
              </a:rPr>
              <a:t>              return sqrt(sum);</a:t>
            </a:r>
          </a:p>
          <a:p>
            <a:r>
              <a:rPr lang="en-US" sz="2400" dirty="0">
                <a:ln w="0"/>
                <a:effectLst>
                  <a:outerShdw blurRad="38100" dist="19050" dir="2700000" algn="tl" rotWithShape="0">
                    <a:schemeClr val="dk1">
                      <a:alpha val="40000"/>
                    </a:schemeClr>
                  </a:outerShdw>
                </a:effectLst>
              </a:rPr>
              <a:t>}</a:t>
            </a:r>
          </a:p>
          <a:p>
            <a:endParaRPr lang="en-US" sz="2400" dirty="0">
              <a:ln w="0"/>
              <a:effectLst>
                <a:outerShdw blurRad="38100" dist="19050" dir="2700000" algn="tl" rotWithShape="0">
                  <a:schemeClr val="dk1">
                    <a:alpha val="40000"/>
                  </a:schemeClr>
                </a:outerShdw>
              </a:effectLst>
            </a:endParaRPr>
          </a:p>
          <a:p>
            <a:pPr algn="ctr"/>
            <a:endParaRPr lang="en-US" sz="24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915790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8ABDE63-9969-43A2-BB01-4A4A1E6F27F5}"/>
              </a:ext>
            </a:extLst>
          </p:cNvPr>
          <p:cNvSpPr/>
          <p:nvPr/>
        </p:nvSpPr>
        <p:spPr>
          <a:xfrm>
            <a:off x="0" y="260648"/>
            <a:ext cx="11927060" cy="4154984"/>
          </a:xfrm>
          <a:prstGeom prst="rect">
            <a:avLst/>
          </a:prstGeom>
          <a:noFill/>
        </p:spPr>
        <p:txBody>
          <a:bodyPr wrap="square" lIns="91440" tIns="45720" rIns="91440" bIns="45720">
            <a:spAutoFit/>
          </a:bodyPr>
          <a:lstStyle/>
          <a:p>
            <a:r>
              <a:rPr lang="en-US" sz="4400" dirty="0">
                <a:ln w="0"/>
                <a:effectLst>
                  <a:outerShdw blurRad="38100" dist="19050" dir="2700000" algn="tl" rotWithShape="0">
                    <a:schemeClr val="dk1">
                      <a:alpha val="40000"/>
                    </a:schemeClr>
                  </a:outerShdw>
                </a:effectLst>
              </a:rPr>
              <a:t>The casting operator function should satisfy the following conditions. </a:t>
            </a:r>
          </a:p>
          <a:p>
            <a:pPr algn="ctr"/>
            <a:endParaRPr lang="en-US" sz="4400" b="0" cap="none" spc="0" dirty="0">
              <a:ln w="0"/>
              <a:solidFill>
                <a:schemeClr val="tx1"/>
              </a:solidFill>
              <a:effectLst>
                <a:outerShdw blurRad="38100" dist="19050" dir="2700000" algn="tl" rotWithShape="0">
                  <a:schemeClr val="dk1">
                    <a:alpha val="40000"/>
                  </a:schemeClr>
                </a:outerShdw>
              </a:effectLst>
            </a:endParaRPr>
          </a:p>
          <a:p>
            <a:r>
              <a:rPr lang="en-US" sz="4400" dirty="0">
                <a:ln w="0"/>
                <a:effectLst>
                  <a:outerShdw blurRad="38100" dist="19050" dir="2700000" algn="tl" rotWithShape="0">
                    <a:schemeClr val="dk1">
                      <a:alpha val="40000"/>
                    </a:schemeClr>
                  </a:outerShdw>
                </a:effectLst>
              </a:rPr>
              <a:t>1. It must be a class member.</a:t>
            </a:r>
          </a:p>
          <a:p>
            <a:r>
              <a:rPr lang="en-US" sz="4400" dirty="0">
                <a:ln w="0"/>
                <a:effectLst>
                  <a:outerShdw blurRad="38100" dist="19050" dir="2700000" algn="tl" rotWithShape="0">
                    <a:schemeClr val="dk1">
                      <a:alpha val="40000"/>
                    </a:schemeClr>
                  </a:outerShdw>
                </a:effectLst>
              </a:rPr>
              <a:t>2. It must not specify a return type.</a:t>
            </a:r>
          </a:p>
          <a:p>
            <a:r>
              <a:rPr lang="en-US" sz="4400" dirty="0">
                <a:ln w="0"/>
                <a:effectLst>
                  <a:outerShdw blurRad="38100" dist="19050" dir="2700000" algn="tl" rotWithShape="0">
                    <a:schemeClr val="dk1">
                      <a:alpha val="40000"/>
                    </a:schemeClr>
                  </a:outerShdw>
                </a:effectLst>
              </a:rPr>
              <a:t>3. It must not have any arguments. </a:t>
            </a:r>
          </a:p>
        </p:txBody>
      </p:sp>
    </p:spTree>
    <p:extLst>
      <p:ext uri="{BB962C8B-B14F-4D97-AF65-F5344CB8AC3E}">
        <p14:creationId xmlns:p14="http://schemas.microsoft.com/office/powerpoint/2010/main" val="3877787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A0FDCF-284E-83D6-A988-ACC527D1FF9E}"/>
              </a:ext>
            </a:extLst>
          </p:cNvPr>
          <p:cNvSpPr/>
          <p:nvPr/>
        </p:nvSpPr>
        <p:spPr>
          <a:xfrm>
            <a:off x="45740" y="620688"/>
            <a:ext cx="11305256" cy="3970318"/>
          </a:xfrm>
          <a:prstGeom prst="rect">
            <a:avLst/>
          </a:prstGeom>
          <a:noFill/>
        </p:spPr>
        <p:txBody>
          <a:bodyPr wrap="square" lIns="91440" tIns="45720" rIns="91440" bIns="45720">
            <a:spAutoFit/>
          </a:bodyPr>
          <a:lstStyle/>
          <a:p>
            <a:r>
              <a:rPr lang="en-US" sz="3600" dirty="0">
                <a:ln w="0"/>
                <a:effectLst>
                  <a:outerShdw blurRad="38100" dist="19050" dir="2700000" algn="tl" rotWithShape="0">
                    <a:schemeClr val="dk1">
                      <a:alpha val="40000"/>
                    </a:schemeClr>
                  </a:outerShdw>
                </a:effectLst>
              </a:rPr>
              <a:t>In the string </a:t>
            </a:r>
            <a:r>
              <a:rPr lang="en-US" sz="3600" dirty="0" err="1">
                <a:ln w="0"/>
                <a:effectLst>
                  <a:outerShdw blurRad="38100" dist="19050" dir="2700000" algn="tl" rotWithShape="0">
                    <a:schemeClr val="dk1">
                      <a:alpha val="40000"/>
                    </a:schemeClr>
                  </a:outerShdw>
                </a:effectLst>
              </a:rPr>
              <a:t>eg</a:t>
            </a:r>
            <a:r>
              <a:rPr lang="en-US" sz="3600" dirty="0">
                <a:ln w="0"/>
                <a:effectLst>
                  <a:outerShdw blurRad="38100" dist="19050" dir="2700000" algn="tl" rotWithShape="0">
                    <a:schemeClr val="dk1">
                      <a:alpha val="40000"/>
                    </a:schemeClr>
                  </a:outerShdw>
                </a:effectLst>
              </a:rPr>
              <a:t> discussed earlier , we can convert the object string to char* as follows :</a:t>
            </a:r>
          </a:p>
          <a:p>
            <a:pPr algn="ctr"/>
            <a:endParaRPr lang="en-US" sz="3600" b="0" cap="none" spc="0" dirty="0">
              <a:ln w="0"/>
              <a:solidFill>
                <a:schemeClr val="tx1"/>
              </a:solidFill>
              <a:effectLst>
                <a:outerShdw blurRad="38100" dist="19050" dir="2700000" algn="tl" rotWithShape="0">
                  <a:schemeClr val="dk1">
                    <a:alpha val="40000"/>
                  </a:schemeClr>
                </a:outerShdw>
              </a:effectLst>
            </a:endParaRPr>
          </a:p>
          <a:p>
            <a:r>
              <a:rPr lang="en-US" sz="3600" dirty="0">
                <a:ln w="0"/>
                <a:effectLst>
                  <a:outerShdw blurRad="38100" dist="19050" dir="2700000" algn="tl" rotWithShape="0">
                    <a:schemeClr val="dk1">
                      <a:alpha val="40000"/>
                    </a:schemeClr>
                  </a:outerShdw>
                </a:effectLst>
              </a:rPr>
              <a:t>String :: operator char*( )</a:t>
            </a:r>
          </a:p>
          <a:p>
            <a:r>
              <a:rPr lang="en-US" sz="3600" dirty="0">
                <a:ln w="0"/>
                <a:effectLst>
                  <a:outerShdw blurRad="38100" dist="19050" dir="2700000" algn="tl" rotWithShape="0">
                    <a:schemeClr val="dk1">
                      <a:alpha val="40000"/>
                    </a:schemeClr>
                  </a:outerShdw>
                </a:effectLst>
              </a:rPr>
              <a:t>{</a:t>
            </a:r>
          </a:p>
          <a:p>
            <a:r>
              <a:rPr lang="en-US" sz="3600" dirty="0">
                <a:ln w="0"/>
                <a:effectLst>
                  <a:outerShdw blurRad="38100" dist="19050" dir="2700000" algn="tl" rotWithShape="0">
                    <a:schemeClr val="dk1">
                      <a:alpha val="40000"/>
                    </a:schemeClr>
                  </a:outerShdw>
                </a:effectLst>
              </a:rPr>
              <a:t>            return (p);</a:t>
            </a:r>
          </a:p>
          <a:p>
            <a:r>
              <a:rPr lang="en-US" sz="3600" dirty="0">
                <a:ln w="0"/>
                <a:effectLst>
                  <a:outerShdw blurRad="38100" dist="19050" dir="2700000" algn="tl" rotWithShape="0">
                    <a:schemeClr val="dk1">
                      <a:alpha val="40000"/>
                    </a:schemeClr>
                  </a:outerShdw>
                </a:effectLst>
              </a:rPr>
              <a:t>}  </a:t>
            </a:r>
            <a:endParaRPr lang="en-US" sz="36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74317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5EFD1B3-C635-CD77-AEA5-FC030B15D4EE}"/>
              </a:ext>
            </a:extLst>
          </p:cNvPr>
          <p:cNvSpPr/>
          <p:nvPr/>
        </p:nvSpPr>
        <p:spPr>
          <a:xfrm>
            <a:off x="24879" y="476672"/>
            <a:ext cx="11937921" cy="5355312"/>
          </a:xfrm>
          <a:prstGeom prst="rect">
            <a:avLst/>
          </a:prstGeom>
          <a:noFill/>
        </p:spPr>
        <p:txBody>
          <a:bodyPr wrap="square" lIns="91440" tIns="45720" rIns="91440" bIns="45720">
            <a:spAutoFit/>
          </a:bodyPr>
          <a:lstStyle/>
          <a:p>
            <a:pPr algn="ctr"/>
            <a:r>
              <a:rPr lang="en-US" sz="5400" dirty="0">
                <a:ln w="0"/>
                <a:effectLst>
                  <a:outerShdw blurRad="38100" dist="19050" dir="2700000" algn="tl" rotWithShape="0">
                    <a:schemeClr val="dk1">
                      <a:alpha val="40000"/>
                    </a:schemeClr>
                  </a:outerShdw>
                </a:effectLst>
              </a:rPr>
              <a:t>3.ONE CLASS TYPE TO ANOTHER CLASS TYPE </a:t>
            </a:r>
          </a:p>
          <a:p>
            <a:pPr algn="ctr"/>
            <a:endParaRPr lang="en-US" sz="5400" dirty="0">
              <a:ln w="0"/>
              <a:effectLst>
                <a:outerShdw blurRad="38100" dist="19050" dir="2700000" algn="tl" rotWithShape="0">
                  <a:schemeClr val="dk1">
                    <a:alpha val="40000"/>
                  </a:schemeClr>
                </a:outerShdw>
              </a:effectLst>
            </a:endParaRPr>
          </a:p>
          <a:p>
            <a:r>
              <a:rPr lang="en-US" sz="3600" b="0" cap="none" spc="0" dirty="0">
                <a:ln w="0"/>
                <a:solidFill>
                  <a:schemeClr val="tx1"/>
                </a:solidFill>
                <a:effectLst>
                  <a:outerShdw blurRad="38100" dist="19050" dir="2700000" algn="tl" rotWithShape="0">
                    <a:schemeClr val="dk1">
                      <a:alpha val="40000"/>
                    </a:schemeClr>
                  </a:outerShdw>
                </a:effectLst>
              </a:rPr>
              <a:t>* We have just seen dat</a:t>
            </a:r>
            <a:r>
              <a:rPr lang="en-US" sz="3600" dirty="0">
                <a:ln w="0"/>
                <a:effectLst>
                  <a:outerShdw blurRad="38100" dist="19050" dir="2700000" algn="tl" rotWithShape="0">
                    <a:schemeClr val="dk1">
                      <a:alpha val="40000"/>
                    </a:schemeClr>
                  </a:outerShdw>
                </a:effectLst>
              </a:rPr>
              <a:t>a conversions techniques from a </a:t>
            </a:r>
          </a:p>
          <a:p>
            <a:r>
              <a:rPr lang="en-US" sz="3600" b="0" cap="none" spc="0" dirty="0">
                <a:ln w="0"/>
                <a:solidFill>
                  <a:schemeClr val="tx1"/>
                </a:solidFill>
                <a:effectLst>
                  <a:outerShdw blurRad="38100" dist="19050" dir="2700000" algn="tl" rotWithShape="0">
                    <a:schemeClr val="dk1">
                      <a:alpha val="40000"/>
                    </a:schemeClr>
                  </a:outerShdw>
                </a:effectLst>
              </a:rPr>
              <a:t>   Basic to class type and a class to basic type .</a:t>
            </a:r>
          </a:p>
          <a:p>
            <a:endParaRPr lang="en-US" sz="3600" dirty="0">
              <a:ln w="0"/>
              <a:effectLst>
                <a:outerShdw blurRad="38100" dist="19050" dir="2700000" algn="tl" rotWithShape="0">
                  <a:schemeClr val="dk1">
                    <a:alpha val="40000"/>
                  </a:schemeClr>
                </a:outerShdw>
              </a:effectLst>
            </a:endParaRPr>
          </a:p>
          <a:p>
            <a:r>
              <a:rPr lang="en-US" sz="3600" b="0" cap="none" spc="0" dirty="0">
                <a:ln w="0"/>
                <a:solidFill>
                  <a:schemeClr val="tx1"/>
                </a:solidFill>
                <a:effectLst>
                  <a:outerShdw blurRad="38100" dist="19050" dir="2700000" algn="tl" rotWithShape="0">
                    <a:schemeClr val="dk1">
                      <a:alpha val="40000"/>
                    </a:schemeClr>
                  </a:outerShdw>
                </a:effectLst>
              </a:rPr>
              <a:t>*  But sometimes we woul</a:t>
            </a:r>
            <a:r>
              <a:rPr lang="en-US" sz="3600" dirty="0">
                <a:ln w="0"/>
                <a:effectLst>
                  <a:outerShdw blurRad="38100" dist="19050" dir="2700000" algn="tl" rotWithShape="0">
                    <a:schemeClr val="dk1">
                      <a:alpha val="40000"/>
                    </a:schemeClr>
                  </a:outerShdw>
                </a:effectLst>
              </a:rPr>
              <a:t>d like to convert one class           </a:t>
            </a:r>
          </a:p>
          <a:p>
            <a:r>
              <a:rPr lang="en-US" sz="3600" dirty="0">
                <a:ln w="0"/>
                <a:effectLst>
                  <a:outerShdw blurRad="38100" dist="19050" dir="2700000" algn="tl" rotWithShape="0">
                    <a:schemeClr val="dk1">
                      <a:alpha val="40000"/>
                    </a:schemeClr>
                  </a:outerShdw>
                </a:effectLst>
              </a:rPr>
              <a:t>    data type to another class type.</a:t>
            </a:r>
            <a:r>
              <a:rPr lang="en-US" sz="3600" b="0" cap="none" spc="0" dirty="0">
                <a:ln w="0"/>
                <a:solidFill>
                  <a:schemeClr val="tx1"/>
                </a:solidFill>
                <a:effectLst>
                  <a:outerShdw blurRad="38100" dist="19050" dir="2700000" algn="tl" rotWithShape="0">
                    <a:schemeClr val="dk1">
                      <a:alpha val="40000"/>
                    </a:schemeClr>
                  </a:outerShdw>
                </a:effectLst>
              </a:rPr>
              <a:t> </a:t>
            </a:r>
          </a:p>
        </p:txBody>
      </p:sp>
    </p:spTree>
    <p:extLst>
      <p:ext uri="{BB962C8B-B14F-4D97-AF65-F5344CB8AC3E}">
        <p14:creationId xmlns:p14="http://schemas.microsoft.com/office/powerpoint/2010/main" val="156277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B7BECE2-D726-EBF3-6269-0CF3B8169730}"/>
              </a:ext>
            </a:extLst>
          </p:cNvPr>
          <p:cNvSpPr/>
          <p:nvPr/>
        </p:nvSpPr>
        <p:spPr>
          <a:xfrm>
            <a:off x="117748" y="692696"/>
            <a:ext cx="11554766" cy="5632311"/>
          </a:xfrm>
          <a:prstGeom prst="rect">
            <a:avLst/>
          </a:prstGeom>
          <a:noFill/>
        </p:spPr>
        <p:txBody>
          <a:bodyPr wrap="none" lIns="91440" tIns="45720" rIns="91440" bIns="45720">
            <a:spAutoFit/>
          </a:bodyPr>
          <a:lstStyle/>
          <a:p>
            <a:r>
              <a:rPr lang="en-US" sz="3600" dirty="0" err="1">
                <a:ln w="0"/>
                <a:effectLst>
                  <a:outerShdw blurRad="38100" dist="19050" dir="2700000" algn="tl" rotWithShape="0">
                    <a:schemeClr val="dk1">
                      <a:alpha val="40000"/>
                    </a:schemeClr>
                  </a:outerShdw>
                </a:effectLst>
              </a:rPr>
              <a:t>Eg</a:t>
            </a:r>
            <a:r>
              <a:rPr lang="en-US" sz="3600" dirty="0">
                <a:ln w="0"/>
                <a:effectLst>
                  <a:outerShdw blurRad="38100" dist="19050" dir="2700000" algn="tl" rotWithShape="0">
                    <a:schemeClr val="dk1">
                      <a:alpha val="40000"/>
                    </a:schemeClr>
                  </a:outerShdw>
                </a:effectLst>
              </a:rPr>
              <a:t> : </a:t>
            </a:r>
          </a:p>
          <a:p>
            <a:endParaRPr lang="en-US" sz="3600" dirty="0">
              <a:ln w="0"/>
              <a:effectLst>
                <a:outerShdw blurRad="38100" dist="19050" dir="2700000" algn="tl" rotWithShape="0">
                  <a:schemeClr val="dk1">
                    <a:alpha val="40000"/>
                  </a:schemeClr>
                </a:outerShdw>
              </a:effectLst>
            </a:endParaRPr>
          </a:p>
          <a:p>
            <a:r>
              <a:rPr lang="en-US" sz="2400" b="0" cap="none" spc="0" dirty="0" err="1">
                <a:ln w="0"/>
                <a:solidFill>
                  <a:schemeClr val="tx1"/>
                </a:solidFill>
                <a:effectLst>
                  <a:outerShdw blurRad="38100" dist="19050" dir="2700000" algn="tl" rotWithShape="0">
                    <a:schemeClr val="dk1">
                      <a:alpha val="40000"/>
                    </a:schemeClr>
                  </a:outerShdw>
                </a:effectLst>
              </a:rPr>
              <a:t>ObjX</a:t>
            </a:r>
            <a:r>
              <a:rPr lang="en-US" sz="2400" b="0" cap="none" spc="0" dirty="0">
                <a:ln w="0"/>
                <a:solidFill>
                  <a:schemeClr val="tx1"/>
                </a:solidFill>
                <a:effectLst>
                  <a:outerShdw blurRad="38100" dist="19050" dir="2700000" algn="tl" rotWithShape="0">
                    <a:schemeClr val="dk1">
                      <a:alpha val="40000"/>
                    </a:schemeClr>
                  </a:outerShdw>
                </a:effectLst>
              </a:rPr>
              <a:t> = </a:t>
            </a:r>
            <a:r>
              <a:rPr lang="en-US" sz="2400" b="0" cap="none" spc="0" dirty="0" err="1">
                <a:ln w="0"/>
                <a:solidFill>
                  <a:schemeClr val="tx1"/>
                </a:solidFill>
                <a:effectLst>
                  <a:outerShdw blurRad="38100" dist="19050" dir="2700000" algn="tl" rotWithShape="0">
                    <a:schemeClr val="dk1">
                      <a:alpha val="40000"/>
                    </a:schemeClr>
                  </a:outerShdw>
                </a:effectLst>
              </a:rPr>
              <a:t>objY</a:t>
            </a:r>
            <a:r>
              <a:rPr lang="en-US" sz="2400" b="0" cap="none" spc="0" dirty="0">
                <a:ln w="0"/>
                <a:solidFill>
                  <a:schemeClr val="tx1"/>
                </a:solidFill>
                <a:effectLst>
                  <a:outerShdw blurRad="38100" dist="19050" dir="2700000" algn="tl" rotWithShape="0">
                    <a:schemeClr val="dk1">
                      <a:alpha val="40000"/>
                    </a:schemeClr>
                  </a:outerShdw>
                </a:effectLst>
              </a:rPr>
              <a:t>;              </a:t>
            </a:r>
            <a:r>
              <a:rPr lang="en-US" sz="3600" b="0" cap="none" spc="0" dirty="0">
                <a:ln w="0"/>
                <a:solidFill>
                  <a:schemeClr val="tx1"/>
                </a:solidFill>
                <a:effectLst>
                  <a:outerShdw blurRad="38100" dist="19050" dir="2700000" algn="tl" rotWithShape="0">
                    <a:schemeClr val="dk1">
                      <a:alpha val="40000"/>
                    </a:schemeClr>
                  </a:outerShdw>
                </a:effectLst>
              </a:rPr>
              <a:t>// objects of different classes </a:t>
            </a:r>
          </a:p>
          <a:p>
            <a:endParaRPr lang="en-US" sz="3600" dirty="0">
              <a:ln w="0"/>
              <a:effectLst>
                <a:outerShdw blurRad="38100" dist="19050" dir="2700000" algn="tl" rotWithShape="0">
                  <a:schemeClr val="dk1">
                    <a:alpha val="40000"/>
                  </a:schemeClr>
                </a:outerShdw>
              </a:effectLst>
            </a:endParaRPr>
          </a:p>
          <a:p>
            <a:r>
              <a:rPr lang="en-US" sz="3600" b="0" cap="none" spc="0" dirty="0" err="1">
                <a:ln w="0"/>
                <a:solidFill>
                  <a:schemeClr val="tx1"/>
                </a:solidFill>
                <a:effectLst>
                  <a:outerShdw blurRad="38100" dist="19050" dir="2700000" algn="tl" rotWithShape="0">
                    <a:schemeClr val="dk1">
                      <a:alpha val="40000"/>
                    </a:schemeClr>
                  </a:outerShdw>
                </a:effectLst>
              </a:rPr>
              <a:t>ObjX</a:t>
            </a:r>
            <a:r>
              <a:rPr lang="en-US" sz="3600" b="0" cap="none" spc="0" dirty="0">
                <a:ln w="0"/>
                <a:solidFill>
                  <a:schemeClr val="tx1"/>
                </a:solidFill>
                <a:effectLst>
                  <a:outerShdw blurRad="38100" dist="19050" dir="2700000" algn="tl" rotWithShape="0">
                    <a:schemeClr val="dk1">
                      <a:alpha val="40000"/>
                    </a:schemeClr>
                  </a:outerShdw>
                </a:effectLst>
              </a:rPr>
              <a:t> is an object of class</a:t>
            </a:r>
            <a:r>
              <a:rPr lang="en-US" sz="3600" b="0" cap="all" spc="0" dirty="0">
                <a:ln w="0"/>
                <a:solidFill>
                  <a:schemeClr val="tx1"/>
                </a:solidFill>
                <a:effectLst>
                  <a:outerShdw blurRad="38100" dist="19050" dir="2700000" algn="tl" rotWithShape="0">
                    <a:schemeClr val="dk1">
                      <a:alpha val="40000"/>
                    </a:schemeClr>
                  </a:outerShdw>
                </a:effectLst>
              </a:rPr>
              <a:t> </a:t>
            </a:r>
            <a:r>
              <a:rPr lang="en-US" sz="3600" b="0" cap="none" spc="0" dirty="0">
                <a:ln w="0"/>
                <a:solidFill>
                  <a:schemeClr val="tx1"/>
                </a:solidFill>
                <a:effectLst>
                  <a:outerShdw blurRad="38100" dist="19050" dir="2700000" algn="tl" rotWithShape="0">
                    <a:schemeClr val="dk1">
                      <a:alpha val="40000"/>
                    </a:schemeClr>
                  </a:outerShdw>
                </a:effectLst>
              </a:rPr>
              <a:t>X and </a:t>
            </a:r>
            <a:r>
              <a:rPr lang="en-US" sz="3600" b="0" cap="none" spc="0" dirty="0" err="1">
                <a:ln w="0"/>
                <a:solidFill>
                  <a:schemeClr val="tx1"/>
                </a:solidFill>
                <a:effectLst>
                  <a:outerShdw blurRad="38100" dist="19050" dir="2700000" algn="tl" rotWithShape="0">
                    <a:schemeClr val="dk1">
                      <a:alpha val="40000"/>
                    </a:schemeClr>
                  </a:outerShdw>
                </a:effectLst>
              </a:rPr>
              <a:t>objY</a:t>
            </a:r>
            <a:r>
              <a:rPr lang="en-US" sz="3600" b="0" cap="none" spc="0" dirty="0">
                <a:ln w="0"/>
                <a:solidFill>
                  <a:schemeClr val="tx1"/>
                </a:solidFill>
                <a:effectLst>
                  <a:outerShdw blurRad="38100" dist="19050" dir="2700000" algn="tl" rotWithShape="0">
                    <a:schemeClr val="dk1">
                      <a:alpha val="40000"/>
                    </a:schemeClr>
                  </a:outerShdw>
                </a:effectLst>
              </a:rPr>
              <a:t> is an object of </a:t>
            </a:r>
          </a:p>
          <a:p>
            <a:r>
              <a:rPr lang="en-US" sz="3600" dirty="0">
                <a:ln w="0"/>
                <a:effectLst>
                  <a:outerShdw blurRad="38100" dist="19050" dir="2700000" algn="tl" rotWithShape="0">
                    <a:schemeClr val="dk1">
                      <a:alpha val="40000"/>
                    </a:schemeClr>
                  </a:outerShdw>
                </a:effectLst>
              </a:rPr>
              <a:t>c</a:t>
            </a:r>
            <a:r>
              <a:rPr lang="en-US" sz="3600" b="0" cap="none" spc="0" dirty="0">
                <a:ln w="0"/>
                <a:solidFill>
                  <a:schemeClr val="tx1"/>
                </a:solidFill>
                <a:effectLst>
                  <a:outerShdw blurRad="38100" dist="19050" dir="2700000" algn="tl" rotWithShape="0">
                    <a:schemeClr val="dk1">
                      <a:alpha val="40000"/>
                    </a:schemeClr>
                  </a:outerShdw>
                </a:effectLst>
              </a:rPr>
              <a:t>lass Y.</a:t>
            </a:r>
            <a:endParaRPr lang="en-US" sz="3600" dirty="0">
              <a:ln w="0"/>
              <a:effectLst>
                <a:outerShdw blurRad="38100" dist="19050" dir="2700000" algn="tl" rotWithShape="0">
                  <a:schemeClr val="dk1">
                    <a:alpha val="40000"/>
                  </a:schemeClr>
                </a:outerShdw>
              </a:effectLst>
            </a:endParaRPr>
          </a:p>
          <a:p>
            <a:r>
              <a:rPr lang="en-US" sz="3600" b="0" cap="none" spc="0" dirty="0">
                <a:ln w="0"/>
                <a:solidFill>
                  <a:schemeClr val="tx1"/>
                </a:solidFill>
                <a:effectLst>
                  <a:outerShdw blurRad="38100" dist="19050" dir="2700000" algn="tl" rotWithShape="0">
                    <a:schemeClr val="dk1">
                      <a:alpha val="40000"/>
                    </a:schemeClr>
                  </a:outerShdw>
                </a:effectLst>
              </a:rPr>
              <a:t>The cl</a:t>
            </a:r>
            <a:r>
              <a:rPr lang="en-US" sz="3600" dirty="0">
                <a:ln w="0"/>
                <a:effectLst>
                  <a:outerShdw blurRad="38100" dist="19050" dir="2700000" algn="tl" rotWithShape="0">
                    <a:schemeClr val="dk1">
                      <a:alpha val="40000"/>
                    </a:schemeClr>
                  </a:outerShdw>
                </a:effectLst>
              </a:rPr>
              <a:t>ass Y type data is converted to the class X type</a:t>
            </a:r>
          </a:p>
          <a:p>
            <a:r>
              <a:rPr lang="en-US" sz="3600" dirty="0">
                <a:ln w="0"/>
                <a:effectLst>
                  <a:outerShdw blurRad="38100" dist="19050" dir="2700000" algn="tl" rotWithShape="0">
                    <a:schemeClr val="dk1">
                      <a:alpha val="40000"/>
                    </a:schemeClr>
                  </a:outerShdw>
                </a:effectLst>
              </a:rPr>
              <a:t>data and the converted value is assigned to the </a:t>
            </a:r>
            <a:r>
              <a:rPr lang="en-US" sz="3600" dirty="0" err="1">
                <a:ln w="0"/>
                <a:effectLst>
                  <a:outerShdw blurRad="38100" dist="19050" dir="2700000" algn="tl" rotWithShape="0">
                    <a:schemeClr val="dk1">
                      <a:alpha val="40000"/>
                    </a:schemeClr>
                  </a:outerShdw>
                </a:effectLst>
              </a:rPr>
              <a:t>objX</a:t>
            </a:r>
            <a:r>
              <a:rPr lang="en-US" sz="3600" dirty="0">
                <a:ln w="0"/>
                <a:effectLst>
                  <a:outerShdw blurRad="38100" dist="19050" dir="2700000" algn="tl" rotWithShape="0">
                    <a:schemeClr val="dk1">
                      <a:alpha val="40000"/>
                    </a:schemeClr>
                  </a:outerShdw>
                </a:effectLst>
              </a:rPr>
              <a:t> .</a:t>
            </a:r>
          </a:p>
          <a:p>
            <a:endParaRPr lang="en-US" sz="3600" b="0" cap="none" spc="0" dirty="0">
              <a:ln w="0"/>
              <a:solidFill>
                <a:schemeClr val="tx1"/>
              </a:solidFill>
              <a:effectLst>
                <a:outerShdw blurRad="38100" dist="19050" dir="2700000" algn="tl" rotWithShape="0">
                  <a:schemeClr val="dk1">
                    <a:alpha val="40000"/>
                  </a:schemeClr>
                </a:outerShdw>
              </a:effectLst>
            </a:endParaRPr>
          </a:p>
          <a:p>
            <a:endParaRPr lang="en-US" sz="36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655405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633C72-3B4C-40D7-CCC0-21D548B9F740}"/>
              </a:ext>
            </a:extLst>
          </p:cNvPr>
          <p:cNvSpPr/>
          <p:nvPr/>
        </p:nvSpPr>
        <p:spPr>
          <a:xfrm>
            <a:off x="117747" y="908720"/>
            <a:ext cx="11593289" cy="3416320"/>
          </a:xfrm>
          <a:prstGeom prst="rect">
            <a:avLst/>
          </a:prstGeom>
          <a:noFill/>
        </p:spPr>
        <p:txBody>
          <a:bodyPr wrap="square" lIns="91440" tIns="45720" rIns="91440" bIns="45720">
            <a:spAutoFit/>
          </a:bodyPr>
          <a:lstStyle/>
          <a:p>
            <a:pPr algn="ctr"/>
            <a:r>
              <a:rPr lang="en-US" sz="5400" dirty="0">
                <a:ln w="0"/>
                <a:effectLst>
                  <a:outerShdw blurRad="38100" dist="19050" dir="2700000" algn="tl" rotWithShape="0">
                    <a:schemeClr val="dk1">
                      <a:alpha val="40000"/>
                    </a:schemeClr>
                  </a:outerShdw>
                </a:effectLst>
              </a:rPr>
              <a:t>The conversion takes place from class Y to class X, Y is known as the </a:t>
            </a:r>
            <a:r>
              <a:rPr lang="en-US" sz="5400" dirty="0">
                <a:ln w="0"/>
                <a:solidFill>
                  <a:srgbClr val="FF0000"/>
                </a:solidFill>
                <a:effectLst>
                  <a:outerShdw blurRad="38100" dist="19050" dir="2700000" algn="tl" rotWithShape="0">
                    <a:schemeClr val="dk1">
                      <a:alpha val="40000"/>
                    </a:schemeClr>
                  </a:outerShdw>
                </a:effectLst>
              </a:rPr>
              <a:t>source class </a:t>
            </a:r>
            <a:r>
              <a:rPr lang="en-US" sz="5400" dirty="0">
                <a:ln w="0"/>
                <a:effectLst>
                  <a:outerShdw blurRad="38100" dist="19050" dir="2700000" algn="tl" rotWithShape="0">
                    <a:schemeClr val="dk1">
                      <a:alpha val="40000"/>
                    </a:schemeClr>
                  </a:outerShdw>
                </a:effectLst>
              </a:rPr>
              <a:t>and X as the </a:t>
            </a:r>
            <a:r>
              <a:rPr lang="en-US" sz="5400" dirty="0">
                <a:ln w="0"/>
                <a:solidFill>
                  <a:srgbClr val="FF0000"/>
                </a:solidFill>
                <a:effectLst>
                  <a:outerShdw blurRad="38100" dist="19050" dir="2700000" algn="tl" rotWithShape="0">
                    <a:schemeClr val="dk1">
                      <a:alpha val="40000"/>
                    </a:schemeClr>
                  </a:outerShdw>
                </a:effectLst>
              </a:rPr>
              <a:t>destination class</a:t>
            </a:r>
            <a:r>
              <a:rPr lang="en-US" sz="5400" dirty="0">
                <a:ln w="0"/>
                <a:effectLst>
                  <a:outerShdw blurRad="38100" dist="19050" dir="2700000" algn="tl" rotWithShape="0">
                    <a:schemeClr val="dk1">
                      <a:alpha val="40000"/>
                    </a:schemeClr>
                  </a:outerShdw>
                </a:effectLst>
              </a:rPr>
              <a:t>.</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279909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772" y="260648"/>
            <a:ext cx="9601200" cy="1823864"/>
          </a:xfrm>
        </p:spPr>
        <p:txBody>
          <a:bodyPr>
            <a:normAutofit fontScale="90000"/>
          </a:bodyPr>
          <a:lstStyle/>
          <a:p>
            <a:pPr>
              <a:lnSpc>
                <a:spcPct val="100000"/>
              </a:lnSpc>
            </a:pPr>
            <a:r>
              <a:rPr lang="en-US" u="heavy" dirty="0"/>
              <a:t>TYPE OF CONVERSIONS</a:t>
            </a:r>
            <a:br>
              <a:rPr lang="en-US" dirty="0"/>
            </a:br>
            <a:br>
              <a:rPr lang="en-US" dirty="0"/>
            </a:br>
            <a:r>
              <a:rPr lang="en-US" u="dashHeavy" dirty="0"/>
              <a:t>DEFINITION</a:t>
            </a:r>
          </a:p>
        </p:txBody>
      </p:sp>
      <p:sp>
        <p:nvSpPr>
          <p:cNvPr id="4" name="Content Placeholder 3">
            <a:extLst>
              <a:ext uri="{FF2B5EF4-FFF2-40B4-BE49-F238E27FC236}">
                <a16:creationId xmlns:a16="http://schemas.microsoft.com/office/drawing/2014/main" id="{51CBBE99-153B-89D9-A799-2F613D05D46F}"/>
              </a:ext>
            </a:extLst>
          </p:cNvPr>
          <p:cNvSpPr>
            <a:spLocks noGrp="1"/>
          </p:cNvSpPr>
          <p:nvPr>
            <p:ph idx="1"/>
          </p:nvPr>
        </p:nvSpPr>
        <p:spPr>
          <a:xfrm>
            <a:off x="189756" y="2204864"/>
            <a:ext cx="10345216" cy="1512168"/>
          </a:xfrm>
        </p:spPr>
        <p:txBody>
          <a:bodyPr/>
          <a:lstStyle/>
          <a:p>
            <a:r>
              <a:rPr lang="en-US" dirty="0"/>
              <a:t>C++ ALLOWS TO CONVERT DATA OF ONE TYPE TO THAT</a:t>
            </a:r>
          </a:p>
          <a:p>
            <a:pPr marL="0" indent="0">
              <a:buNone/>
            </a:pPr>
            <a:r>
              <a:rPr lang="en-US" dirty="0"/>
              <a:t>    OF ANOTHER. THIS IS KNOWN AS </a:t>
            </a:r>
            <a:r>
              <a:rPr lang="en-US" dirty="0">
                <a:solidFill>
                  <a:srgbClr val="C00000"/>
                </a:solidFill>
              </a:rPr>
              <a:t>TYPE CONVERSION</a:t>
            </a:r>
            <a:endParaRPr lang="en-IN" dirty="0">
              <a:solidFill>
                <a:srgbClr val="C00000"/>
              </a:solidFill>
            </a:endParaRPr>
          </a:p>
        </p:txBody>
      </p:sp>
      <p:sp>
        <p:nvSpPr>
          <p:cNvPr id="5" name="TextBox 4">
            <a:extLst>
              <a:ext uri="{FF2B5EF4-FFF2-40B4-BE49-F238E27FC236}">
                <a16:creationId xmlns:a16="http://schemas.microsoft.com/office/drawing/2014/main" id="{FF104053-5413-C018-2B90-6819B2ACB63F}"/>
              </a:ext>
            </a:extLst>
          </p:cNvPr>
          <p:cNvSpPr txBox="1"/>
          <p:nvPr/>
        </p:nvSpPr>
        <p:spPr>
          <a:xfrm>
            <a:off x="333772" y="3439949"/>
            <a:ext cx="11953328" cy="3539430"/>
          </a:xfrm>
          <a:prstGeom prst="rect">
            <a:avLst/>
          </a:prstGeom>
          <a:noFill/>
        </p:spPr>
        <p:txBody>
          <a:bodyPr wrap="square">
            <a:spAutoFit/>
          </a:bodyPr>
          <a:lstStyle/>
          <a:p>
            <a:pPr marL="342900" indent="-342900">
              <a:buFont typeface="Arial" panose="020B0604020202020204" pitchFamily="34" charset="0"/>
              <a:buChar char="•"/>
            </a:pPr>
            <a:r>
              <a:rPr lang="en-US" sz="3200" dirty="0"/>
              <a:t>An assignment operation causes the automatic type conversion.</a:t>
            </a:r>
            <a:br>
              <a:rPr lang="en-US" sz="3200" dirty="0"/>
            </a:br>
            <a:endParaRPr lang="en-US" sz="3200" dirty="0"/>
          </a:p>
          <a:p>
            <a:pPr marL="342900" indent="-342900">
              <a:buFont typeface="Arial" panose="020B0604020202020204" pitchFamily="34" charset="0"/>
              <a:buChar char="•"/>
            </a:pPr>
            <a:r>
              <a:rPr lang="en-US" sz="3200" dirty="0"/>
              <a:t> The type of data to the right of an assignment operator is automatically converted to the data type of the variable on the left.</a:t>
            </a:r>
            <a:br>
              <a:rPr lang="en-US" sz="3200" dirty="0"/>
            </a:br>
            <a:endParaRPr lang="en-IN" sz="3200" dirty="0"/>
          </a:p>
        </p:txBody>
      </p:sp>
    </p:spTree>
    <p:extLst>
      <p:ext uri="{BB962C8B-B14F-4D97-AF65-F5344CB8AC3E}">
        <p14:creationId xmlns:p14="http://schemas.microsoft.com/office/powerpoint/2010/main" val="1700091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FB8C6FA-6F6C-C3E5-9848-4D6DA56B6918}"/>
              </a:ext>
            </a:extLst>
          </p:cNvPr>
          <p:cNvSpPr/>
          <p:nvPr/>
        </p:nvSpPr>
        <p:spPr>
          <a:xfrm>
            <a:off x="189756" y="548680"/>
            <a:ext cx="7648248"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TYPE CONVERSIONS</a:t>
            </a:r>
            <a:endParaRPr lang="en-US" sz="5400" b="0" cap="none" spc="0" dirty="0">
              <a:ln w="0"/>
              <a:solidFill>
                <a:schemeClr val="tx1"/>
              </a:solidFill>
              <a:effectLst>
                <a:outerShdw blurRad="38100" dist="19050" dir="2700000" algn="tl" rotWithShape="0">
                  <a:schemeClr val="dk1">
                    <a:alpha val="40000"/>
                  </a:schemeClr>
                </a:outerShdw>
              </a:effectLst>
            </a:endParaRPr>
          </a:p>
        </p:txBody>
      </p:sp>
      <p:graphicFrame>
        <p:nvGraphicFramePr>
          <p:cNvPr id="3" name="Table 3">
            <a:extLst>
              <a:ext uri="{FF2B5EF4-FFF2-40B4-BE49-F238E27FC236}">
                <a16:creationId xmlns:a16="http://schemas.microsoft.com/office/drawing/2014/main" id="{F317A176-BB1C-A8FC-C5F6-AFE185DFD094}"/>
              </a:ext>
            </a:extLst>
          </p:cNvPr>
          <p:cNvGraphicFramePr>
            <a:graphicFrameLocks noGrp="1"/>
          </p:cNvGraphicFramePr>
          <p:nvPr>
            <p:extLst>
              <p:ext uri="{D42A27DB-BD31-4B8C-83A1-F6EECF244321}">
                <p14:modId xmlns:p14="http://schemas.microsoft.com/office/powerpoint/2010/main" val="2425365016"/>
              </p:ext>
            </p:extLst>
          </p:nvPr>
        </p:nvGraphicFramePr>
        <p:xfrm>
          <a:off x="477788" y="2060848"/>
          <a:ext cx="8773956" cy="3995856"/>
        </p:xfrm>
        <a:graphic>
          <a:graphicData uri="http://schemas.openxmlformats.org/drawingml/2006/table">
            <a:tbl>
              <a:tblPr firstRow="1" bandRow="1">
                <a:tableStyleId>{5C22544A-7EE6-4342-B048-85BDC9FD1C3A}</a:tableStyleId>
              </a:tblPr>
              <a:tblGrid>
                <a:gridCol w="2396231">
                  <a:extLst>
                    <a:ext uri="{9D8B030D-6E8A-4147-A177-3AD203B41FA5}">
                      <a16:colId xmlns:a16="http://schemas.microsoft.com/office/drawing/2014/main" val="3304445715"/>
                    </a:ext>
                  </a:extLst>
                </a:gridCol>
                <a:gridCol w="2767713">
                  <a:extLst>
                    <a:ext uri="{9D8B030D-6E8A-4147-A177-3AD203B41FA5}">
                      <a16:colId xmlns:a16="http://schemas.microsoft.com/office/drawing/2014/main" val="1444805164"/>
                    </a:ext>
                  </a:extLst>
                </a:gridCol>
                <a:gridCol w="3610012">
                  <a:extLst>
                    <a:ext uri="{9D8B030D-6E8A-4147-A177-3AD203B41FA5}">
                      <a16:colId xmlns:a16="http://schemas.microsoft.com/office/drawing/2014/main" val="2406814538"/>
                    </a:ext>
                  </a:extLst>
                </a:gridCol>
              </a:tblGrid>
              <a:tr h="1295556">
                <a:tc>
                  <a:txBody>
                    <a:bodyPr/>
                    <a:lstStyle/>
                    <a:p>
                      <a:r>
                        <a:rPr lang="en-US" dirty="0"/>
                        <a:t>     CONVERSION</a:t>
                      </a:r>
                      <a:endParaRPr lang="en-IN" dirty="0"/>
                    </a:p>
                  </a:txBody>
                  <a:tcPr anchor="ctr">
                    <a:solidFill>
                      <a:schemeClr val="bg1"/>
                    </a:solidFill>
                  </a:tcPr>
                </a:tc>
                <a:tc>
                  <a:txBody>
                    <a:bodyPr/>
                    <a:lstStyle/>
                    <a:p>
                      <a:r>
                        <a:rPr lang="en-US" dirty="0"/>
                        <a:t>SOURSCE CLASS</a:t>
                      </a:r>
                      <a:endParaRPr lang="en-IN" dirty="0"/>
                    </a:p>
                  </a:txBody>
                  <a:tcPr anchor="ctr">
                    <a:solidFill>
                      <a:schemeClr val="bg1"/>
                    </a:solidFill>
                  </a:tcPr>
                </a:tc>
                <a:tc>
                  <a:txBody>
                    <a:bodyPr/>
                    <a:lstStyle/>
                    <a:p>
                      <a:r>
                        <a:rPr lang="en-US" dirty="0"/>
                        <a:t>DESTINATION CLASS</a:t>
                      </a:r>
                      <a:endParaRPr lang="en-IN" dirty="0"/>
                    </a:p>
                  </a:txBody>
                  <a:tcPr anchor="ctr">
                    <a:solidFill>
                      <a:schemeClr val="bg1"/>
                    </a:solidFill>
                  </a:tcPr>
                </a:tc>
                <a:extLst>
                  <a:ext uri="{0D108BD9-81ED-4DB2-BD59-A6C34878D82A}">
                    <a16:rowId xmlns:a16="http://schemas.microsoft.com/office/drawing/2014/main" val="218529143"/>
                  </a:ext>
                </a:extLst>
              </a:tr>
              <a:tr h="900100">
                <a:tc>
                  <a:txBody>
                    <a:bodyPr/>
                    <a:lstStyle/>
                    <a:p>
                      <a:r>
                        <a:rPr lang="en-US" sz="1800" dirty="0">
                          <a:latin typeface="+mn-lt"/>
                        </a:rPr>
                        <a:t>Base - Class</a:t>
                      </a:r>
                    </a:p>
                  </a:txBody>
                  <a:tcPr anchor="ctr">
                    <a:solidFill>
                      <a:srgbClr val="C00000"/>
                    </a:solidFill>
                  </a:tcPr>
                </a:tc>
                <a:tc>
                  <a:txBody>
                    <a:bodyPr/>
                    <a:lstStyle/>
                    <a:p>
                      <a:r>
                        <a:rPr lang="en-US" dirty="0"/>
                        <a:t>Not applicable</a:t>
                      </a:r>
                      <a:endParaRPr lang="en-IN" dirty="0"/>
                    </a:p>
                  </a:txBody>
                  <a:tcPr anchor="ctr">
                    <a:solidFill>
                      <a:srgbClr val="C00000"/>
                    </a:solidFill>
                  </a:tcPr>
                </a:tc>
                <a:tc>
                  <a:txBody>
                    <a:bodyPr/>
                    <a:lstStyle/>
                    <a:p>
                      <a:r>
                        <a:rPr lang="en-US" dirty="0"/>
                        <a:t>Constructor</a:t>
                      </a:r>
                      <a:endParaRPr lang="en-IN" dirty="0"/>
                    </a:p>
                  </a:txBody>
                  <a:tcPr anchor="ctr">
                    <a:solidFill>
                      <a:srgbClr val="C00000"/>
                    </a:solidFill>
                  </a:tcPr>
                </a:tc>
                <a:extLst>
                  <a:ext uri="{0D108BD9-81ED-4DB2-BD59-A6C34878D82A}">
                    <a16:rowId xmlns:a16="http://schemas.microsoft.com/office/drawing/2014/main" val="2953855872"/>
                  </a:ext>
                </a:extLst>
              </a:tr>
              <a:tr h="900100">
                <a:tc>
                  <a:txBody>
                    <a:bodyPr/>
                    <a:lstStyle/>
                    <a:p>
                      <a:r>
                        <a:rPr lang="en-US" dirty="0"/>
                        <a:t>Class - Basic</a:t>
                      </a:r>
                      <a:endParaRPr lang="en-IN" dirty="0"/>
                    </a:p>
                  </a:txBody>
                  <a:tcPr anchor="ctr">
                    <a:solidFill>
                      <a:srgbClr val="C00000"/>
                    </a:solidFill>
                  </a:tcPr>
                </a:tc>
                <a:tc>
                  <a:txBody>
                    <a:bodyPr/>
                    <a:lstStyle/>
                    <a:p>
                      <a:r>
                        <a:rPr lang="en-US" dirty="0"/>
                        <a:t>Casting Operator</a:t>
                      </a:r>
                      <a:endParaRPr lang="en-IN" dirty="0"/>
                    </a:p>
                  </a:txBody>
                  <a:tcPr anchor="ctr">
                    <a:solidFill>
                      <a:srgbClr val="C00000"/>
                    </a:solidFill>
                  </a:tcPr>
                </a:tc>
                <a:tc>
                  <a:txBody>
                    <a:bodyPr/>
                    <a:lstStyle/>
                    <a:p>
                      <a:r>
                        <a:rPr lang="en-US" dirty="0"/>
                        <a:t>Not applicable</a:t>
                      </a:r>
                      <a:endParaRPr lang="en-IN" dirty="0"/>
                    </a:p>
                  </a:txBody>
                  <a:tcPr anchor="ctr">
                    <a:solidFill>
                      <a:srgbClr val="C00000"/>
                    </a:solidFill>
                  </a:tcPr>
                </a:tc>
                <a:extLst>
                  <a:ext uri="{0D108BD9-81ED-4DB2-BD59-A6C34878D82A}">
                    <a16:rowId xmlns:a16="http://schemas.microsoft.com/office/drawing/2014/main" val="573186281"/>
                  </a:ext>
                </a:extLst>
              </a:tr>
              <a:tr h="900100">
                <a:tc>
                  <a:txBody>
                    <a:bodyPr/>
                    <a:lstStyle/>
                    <a:p>
                      <a:r>
                        <a:rPr lang="en-US" dirty="0"/>
                        <a:t>Class - Class</a:t>
                      </a:r>
                      <a:endParaRPr lang="en-IN" dirty="0"/>
                    </a:p>
                  </a:txBody>
                  <a:tcPr anchor="ctr">
                    <a:solidFill>
                      <a:srgbClr val="C00000"/>
                    </a:solidFill>
                  </a:tcPr>
                </a:tc>
                <a:tc>
                  <a:txBody>
                    <a:bodyPr/>
                    <a:lstStyle/>
                    <a:p>
                      <a:r>
                        <a:rPr lang="en-US" dirty="0"/>
                        <a:t>Casting Operator</a:t>
                      </a:r>
                      <a:endParaRPr lang="en-IN" dirty="0"/>
                    </a:p>
                  </a:txBody>
                  <a:tcPr anchor="ctr">
                    <a:solidFill>
                      <a:srgbClr val="C00000"/>
                    </a:solidFill>
                  </a:tcPr>
                </a:tc>
                <a:tc>
                  <a:txBody>
                    <a:bodyPr/>
                    <a:lstStyle/>
                    <a:p>
                      <a:r>
                        <a:rPr lang="en-US" dirty="0"/>
                        <a:t>Constructor</a:t>
                      </a:r>
                      <a:endParaRPr lang="en-IN" dirty="0"/>
                    </a:p>
                  </a:txBody>
                  <a:tcPr anchor="ctr">
                    <a:solidFill>
                      <a:srgbClr val="C00000"/>
                    </a:solidFill>
                  </a:tcPr>
                </a:tc>
                <a:extLst>
                  <a:ext uri="{0D108BD9-81ED-4DB2-BD59-A6C34878D82A}">
                    <a16:rowId xmlns:a16="http://schemas.microsoft.com/office/drawing/2014/main" val="318347251"/>
                  </a:ext>
                </a:extLst>
              </a:tr>
            </a:tbl>
          </a:graphicData>
        </a:graphic>
      </p:graphicFrame>
      <mc:AlternateContent xmlns:mc="http://schemas.openxmlformats.org/markup-compatibility/2006">
        <mc:Choice xmlns:p14="http://schemas.microsoft.com/office/powerpoint/2010/main" Requires="p14">
          <p:contentPart p14:bwMode="auto" r:id="rId2">
            <p14:nvContentPartPr>
              <p14:cNvPr id="9" name="Ink 8">
                <a:extLst>
                  <a:ext uri="{FF2B5EF4-FFF2-40B4-BE49-F238E27FC236}">
                    <a16:creationId xmlns:a16="http://schemas.microsoft.com/office/drawing/2014/main" id="{43F41CA3-7A6E-4625-3C29-C9612263992B}"/>
                  </a:ext>
                </a:extLst>
              </p14:cNvPr>
              <p14:cNvContentPartPr/>
              <p14:nvPr/>
            </p14:nvContentPartPr>
            <p14:xfrm>
              <a:off x="9549330" y="-669611"/>
              <a:ext cx="3960" cy="1800"/>
            </p14:xfrm>
          </p:contentPart>
        </mc:Choice>
        <mc:Fallback>
          <p:pic>
            <p:nvPicPr>
              <p:cNvPr id="9" name="Ink 8">
                <a:extLst>
                  <a:ext uri="{FF2B5EF4-FFF2-40B4-BE49-F238E27FC236}">
                    <a16:creationId xmlns:a16="http://schemas.microsoft.com/office/drawing/2014/main" id="{43F41CA3-7A6E-4625-3C29-C9612263992B}"/>
                  </a:ext>
                </a:extLst>
              </p:cNvPr>
              <p:cNvPicPr/>
              <p:nvPr/>
            </p:nvPicPr>
            <p:blipFill>
              <a:blip r:embed="rId3"/>
              <a:stretch>
                <a:fillRect/>
              </a:stretch>
            </p:blipFill>
            <p:spPr>
              <a:xfrm>
                <a:off x="9540330" y="-678251"/>
                <a:ext cx="21600" cy="19440"/>
              </a:xfrm>
              <a:prstGeom prst="rect">
                <a:avLst/>
              </a:prstGeom>
            </p:spPr>
          </p:pic>
        </mc:Fallback>
      </mc:AlternateContent>
    </p:spTree>
    <p:extLst>
      <p:ext uri="{BB962C8B-B14F-4D97-AF65-F5344CB8AC3E}">
        <p14:creationId xmlns:p14="http://schemas.microsoft.com/office/powerpoint/2010/main" val="559482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945E8D7-A28E-E16F-6080-E328CE478294}"/>
              </a:ext>
            </a:extLst>
          </p:cNvPr>
          <p:cNvSpPr/>
          <p:nvPr/>
        </p:nvSpPr>
        <p:spPr>
          <a:xfrm>
            <a:off x="2239834" y="2967335"/>
            <a:ext cx="7709162" cy="1569660"/>
          </a:xfrm>
          <a:prstGeom prst="rect">
            <a:avLst/>
          </a:prstGeom>
          <a:noFill/>
        </p:spPr>
        <p:txBody>
          <a:bodyPr wrap="none" lIns="91440" tIns="45720" rIns="91440" bIns="45720">
            <a:spAutoFit/>
          </a:bodyPr>
          <a:lstStyle/>
          <a:p>
            <a:pPr algn="ctr"/>
            <a:r>
              <a:rPr lang="en-US" sz="96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THANKYOU</a:t>
            </a:r>
          </a:p>
        </p:txBody>
      </p:sp>
    </p:spTree>
    <p:extLst>
      <p:ext uri="{BB962C8B-B14F-4D97-AF65-F5344CB8AC3E}">
        <p14:creationId xmlns:p14="http://schemas.microsoft.com/office/powerpoint/2010/main" val="2237068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1293813" y="2146070"/>
            <a:ext cx="4648199" cy="4026130"/>
          </a:xfrm>
        </p:spPr>
        <p:txBody>
          <a:bodyPr>
            <a:normAutofit/>
          </a:bodyPr>
          <a:lstStyle/>
          <a:p>
            <a:pPr marL="0" indent="0">
              <a:buNone/>
            </a:pPr>
            <a:endParaRPr lang="en-US" dirty="0"/>
          </a:p>
          <a:p>
            <a:pPr marL="0" indent="0">
              <a:buNone/>
            </a:pPr>
            <a:endParaRPr lang="en-US" dirty="0"/>
          </a:p>
        </p:txBody>
      </p:sp>
      <p:sp>
        <p:nvSpPr>
          <p:cNvPr id="4" name="Title 3">
            <a:extLst>
              <a:ext uri="{FF2B5EF4-FFF2-40B4-BE49-F238E27FC236}">
                <a16:creationId xmlns:a16="http://schemas.microsoft.com/office/drawing/2014/main" id="{E3B5017C-F1E2-F6B4-E8BB-8E2293BBD666}"/>
              </a:ext>
            </a:extLst>
          </p:cNvPr>
          <p:cNvSpPr>
            <a:spLocks noGrp="1"/>
          </p:cNvSpPr>
          <p:nvPr>
            <p:ph type="title"/>
          </p:nvPr>
        </p:nvSpPr>
        <p:spPr>
          <a:xfrm>
            <a:off x="549796" y="188640"/>
            <a:ext cx="11089232" cy="5422258"/>
          </a:xfrm>
        </p:spPr>
        <p:txBody>
          <a:bodyPr>
            <a:normAutofit/>
          </a:bodyPr>
          <a:lstStyle/>
          <a:p>
            <a:r>
              <a:rPr lang="en-US" dirty="0"/>
              <a:t>*An assignment operation causes the </a:t>
            </a:r>
            <a:br>
              <a:rPr lang="en-US" dirty="0"/>
            </a:br>
            <a:r>
              <a:rPr lang="en-US" dirty="0"/>
              <a:t>  automatic type conversion.</a:t>
            </a:r>
            <a:br>
              <a:rPr lang="en-US" dirty="0"/>
            </a:br>
            <a:br>
              <a:rPr lang="en-US" dirty="0"/>
            </a:br>
            <a:r>
              <a:rPr lang="en-US" dirty="0"/>
              <a:t>*The type of data to the right of an     </a:t>
            </a:r>
            <a:br>
              <a:rPr lang="en-US" dirty="0"/>
            </a:br>
            <a:r>
              <a:rPr lang="en-US" dirty="0"/>
              <a:t>  assignment operator is automatically        </a:t>
            </a:r>
            <a:br>
              <a:rPr lang="en-US" dirty="0"/>
            </a:br>
            <a:r>
              <a:rPr lang="en-US" dirty="0"/>
              <a:t>  converted to the data type of the  </a:t>
            </a:r>
            <a:br>
              <a:rPr lang="en-US" dirty="0"/>
            </a:br>
            <a:r>
              <a:rPr lang="en-US" dirty="0"/>
              <a:t>  variable on the left.</a:t>
            </a:r>
            <a:br>
              <a:rPr lang="en-US" dirty="0"/>
            </a:br>
            <a:endParaRPr lang="en-IN" dirty="0"/>
          </a:p>
        </p:txBody>
      </p:sp>
      <mc:AlternateContent xmlns:mc="http://schemas.openxmlformats.org/markup-compatibility/2006" xmlns:p14="http://schemas.microsoft.com/office/powerpoint/2010/main">
        <mc:Choice Requires="p14">
          <p:contentPart p14:bwMode="auto" r:id="rId2">
            <p14:nvContentPartPr>
              <p14:cNvPr id="7" name="Ink 6">
                <a:extLst>
                  <a:ext uri="{FF2B5EF4-FFF2-40B4-BE49-F238E27FC236}">
                    <a16:creationId xmlns:a16="http://schemas.microsoft.com/office/drawing/2014/main" id="{576EC4AF-4110-5748-BCFA-F508BF29CED1}"/>
                  </a:ext>
                </a:extLst>
              </p14:cNvPr>
              <p14:cNvContentPartPr/>
              <p14:nvPr/>
            </p14:nvContentPartPr>
            <p14:xfrm>
              <a:off x="1324624" y="1968590"/>
              <a:ext cx="360" cy="360"/>
            </p14:xfrm>
          </p:contentPart>
        </mc:Choice>
        <mc:Fallback xmlns="">
          <p:pic>
            <p:nvPicPr>
              <p:cNvPr id="7" name="Ink 6">
                <a:extLst>
                  <a:ext uri="{FF2B5EF4-FFF2-40B4-BE49-F238E27FC236}">
                    <a16:creationId xmlns:a16="http://schemas.microsoft.com/office/drawing/2014/main" id="{576EC4AF-4110-5748-BCFA-F508BF29CED1}"/>
                  </a:ext>
                </a:extLst>
              </p:cNvPr>
              <p:cNvPicPr/>
              <p:nvPr/>
            </p:nvPicPr>
            <p:blipFill>
              <a:blip r:embed="rId3"/>
              <a:stretch>
                <a:fillRect/>
              </a:stretch>
            </p:blipFill>
            <p:spPr>
              <a:xfrm>
                <a:off x="1270984" y="1860950"/>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DC1DEB99-AC5F-C69A-8D6A-997000027FE8}"/>
                  </a:ext>
                </a:extLst>
              </p14:cNvPr>
              <p14:cNvContentPartPr/>
              <p14:nvPr/>
            </p14:nvContentPartPr>
            <p14:xfrm>
              <a:off x="1315264" y="1968590"/>
              <a:ext cx="360" cy="360"/>
            </p14:xfrm>
          </p:contentPart>
        </mc:Choice>
        <mc:Fallback xmlns="">
          <p:pic>
            <p:nvPicPr>
              <p:cNvPr id="8" name="Ink 7">
                <a:extLst>
                  <a:ext uri="{FF2B5EF4-FFF2-40B4-BE49-F238E27FC236}">
                    <a16:creationId xmlns:a16="http://schemas.microsoft.com/office/drawing/2014/main" id="{DC1DEB99-AC5F-C69A-8D6A-997000027FE8}"/>
                  </a:ext>
                </a:extLst>
              </p:cNvPr>
              <p:cNvPicPr/>
              <p:nvPr/>
            </p:nvPicPr>
            <p:blipFill>
              <a:blip r:embed="rId3"/>
              <a:stretch>
                <a:fillRect/>
              </a:stretch>
            </p:blipFill>
            <p:spPr>
              <a:xfrm>
                <a:off x="1261624" y="1860950"/>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62F891FF-C78C-87FD-A347-330FE7B58508}"/>
                  </a:ext>
                </a:extLst>
              </p14:cNvPr>
              <p14:cNvContentPartPr/>
              <p14:nvPr/>
            </p14:nvContentPartPr>
            <p14:xfrm>
              <a:off x="1595344" y="2005670"/>
              <a:ext cx="360" cy="360"/>
            </p14:xfrm>
          </p:contentPart>
        </mc:Choice>
        <mc:Fallback xmlns="">
          <p:pic>
            <p:nvPicPr>
              <p:cNvPr id="9" name="Ink 8">
                <a:extLst>
                  <a:ext uri="{FF2B5EF4-FFF2-40B4-BE49-F238E27FC236}">
                    <a16:creationId xmlns:a16="http://schemas.microsoft.com/office/drawing/2014/main" id="{62F891FF-C78C-87FD-A347-330FE7B58508}"/>
                  </a:ext>
                </a:extLst>
              </p:cNvPr>
              <p:cNvPicPr/>
              <p:nvPr/>
            </p:nvPicPr>
            <p:blipFill>
              <a:blip r:embed="rId3"/>
              <a:stretch>
                <a:fillRect/>
              </a:stretch>
            </p:blipFill>
            <p:spPr>
              <a:xfrm>
                <a:off x="1541704" y="1898030"/>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 name="Ink 9">
                <a:extLst>
                  <a:ext uri="{FF2B5EF4-FFF2-40B4-BE49-F238E27FC236}">
                    <a16:creationId xmlns:a16="http://schemas.microsoft.com/office/drawing/2014/main" id="{A830D56C-C998-B89E-2A15-354B284439F3}"/>
                  </a:ext>
                </a:extLst>
              </p14:cNvPr>
              <p14:cNvContentPartPr/>
              <p14:nvPr/>
            </p14:nvContentPartPr>
            <p14:xfrm>
              <a:off x="2089984" y="2146070"/>
              <a:ext cx="123120" cy="122040"/>
            </p14:xfrm>
          </p:contentPart>
        </mc:Choice>
        <mc:Fallback xmlns="">
          <p:pic>
            <p:nvPicPr>
              <p:cNvPr id="10" name="Ink 9">
                <a:extLst>
                  <a:ext uri="{FF2B5EF4-FFF2-40B4-BE49-F238E27FC236}">
                    <a16:creationId xmlns:a16="http://schemas.microsoft.com/office/drawing/2014/main" id="{A830D56C-C998-B89E-2A15-354B284439F3}"/>
                  </a:ext>
                </a:extLst>
              </p:cNvPr>
              <p:cNvPicPr/>
              <p:nvPr/>
            </p:nvPicPr>
            <p:blipFill>
              <a:blip r:embed="rId7"/>
              <a:stretch>
                <a:fillRect/>
              </a:stretch>
            </p:blipFill>
            <p:spPr>
              <a:xfrm>
                <a:off x="2035984" y="2038070"/>
                <a:ext cx="230760" cy="3376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1" name="Ink 10">
                <a:extLst>
                  <a:ext uri="{FF2B5EF4-FFF2-40B4-BE49-F238E27FC236}">
                    <a16:creationId xmlns:a16="http://schemas.microsoft.com/office/drawing/2014/main" id="{94725ECA-F3F0-2E3C-DA63-C14454DB21F7}"/>
                  </a:ext>
                </a:extLst>
              </p14:cNvPr>
              <p14:cNvContentPartPr/>
              <p14:nvPr/>
            </p14:nvContentPartPr>
            <p14:xfrm>
              <a:off x="3368344" y="2705870"/>
              <a:ext cx="221400" cy="18360"/>
            </p14:xfrm>
          </p:contentPart>
        </mc:Choice>
        <mc:Fallback xmlns="">
          <p:pic>
            <p:nvPicPr>
              <p:cNvPr id="11" name="Ink 10">
                <a:extLst>
                  <a:ext uri="{FF2B5EF4-FFF2-40B4-BE49-F238E27FC236}">
                    <a16:creationId xmlns:a16="http://schemas.microsoft.com/office/drawing/2014/main" id="{94725ECA-F3F0-2E3C-DA63-C14454DB21F7}"/>
                  </a:ext>
                </a:extLst>
              </p:cNvPr>
              <p:cNvPicPr/>
              <p:nvPr/>
            </p:nvPicPr>
            <p:blipFill>
              <a:blip r:embed="rId9"/>
              <a:stretch>
                <a:fillRect/>
              </a:stretch>
            </p:blipFill>
            <p:spPr>
              <a:xfrm>
                <a:off x="3314344" y="2597870"/>
                <a:ext cx="329040" cy="234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36A14B97-B5A2-BC84-3338-E6D0A6A62A1B}"/>
                  </a:ext>
                </a:extLst>
              </p14:cNvPr>
              <p14:cNvContentPartPr/>
              <p14:nvPr/>
            </p14:nvContentPartPr>
            <p14:xfrm>
              <a:off x="3722584" y="2655470"/>
              <a:ext cx="53280" cy="3960"/>
            </p14:xfrm>
          </p:contentPart>
        </mc:Choice>
        <mc:Fallback xmlns="">
          <p:pic>
            <p:nvPicPr>
              <p:cNvPr id="12" name="Ink 11">
                <a:extLst>
                  <a:ext uri="{FF2B5EF4-FFF2-40B4-BE49-F238E27FC236}">
                    <a16:creationId xmlns:a16="http://schemas.microsoft.com/office/drawing/2014/main" id="{36A14B97-B5A2-BC84-3338-E6D0A6A62A1B}"/>
                  </a:ext>
                </a:extLst>
              </p:cNvPr>
              <p:cNvPicPr/>
              <p:nvPr/>
            </p:nvPicPr>
            <p:blipFill>
              <a:blip r:embed="rId11"/>
              <a:stretch>
                <a:fillRect/>
              </a:stretch>
            </p:blipFill>
            <p:spPr>
              <a:xfrm>
                <a:off x="3668944" y="2547470"/>
                <a:ext cx="160920" cy="219600"/>
              </a:xfrm>
              <a:prstGeom prst="rect">
                <a:avLst/>
              </a:prstGeom>
            </p:spPr>
          </p:pic>
        </mc:Fallback>
      </mc:AlternateContent>
      <p:sp>
        <p:nvSpPr>
          <p:cNvPr id="14" name="Content Placeholder 13">
            <a:extLst>
              <a:ext uri="{FF2B5EF4-FFF2-40B4-BE49-F238E27FC236}">
                <a16:creationId xmlns:a16="http://schemas.microsoft.com/office/drawing/2014/main" id="{64B824AF-3BFE-42A6-F049-D5152785DCD9}"/>
              </a:ext>
            </a:extLst>
          </p:cNvPr>
          <p:cNvSpPr>
            <a:spLocks noGrp="1"/>
          </p:cNvSpPr>
          <p:nvPr>
            <p:ph sz="half" idx="2"/>
          </p:nvPr>
        </p:nvSpPr>
        <p:spPr>
          <a:xfrm flipH="1">
            <a:off x="12545935" y="1052736"/>
            <a:ext cx="383614" cy="4343400"/>
          </a:xfrm>
        </p:spPr>
        <p:txBody>
          <a:bodyPr/>
          <a:lstStyle/>
          <a:p>
            <a:pPr marL="0" indent="0">
              <a:buNone/>
            </a:pPr>
            <a:endParaRPr lang="en-IN" dirty="0"/>
          </a:p>
        </p:txBody>
      </p:sp>
    </p:spTree>
    <p:extLst>
      <p:ext uri="{BB962C8B-B14F-4D97-AF65-F5344CB8AC3E}">
        <p14:creationId xmlns:p14="http://schemas.microsoft.com/office/powerpoint/2010/main" val="1648180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2"/>
          </p:nvPr>
        </p:nvSpPr>
        <p:spPr>
          <a:xfrm>
            <a:off x="6359504" y="1268760"/>
            <a:ext cx="4648202" cy="3672407"/>
          </a:xfrm>
        </p:spPr>
        <p:txBody>
          <a:bodyPr>
            <a:noAutofit/>
          </a:bodyPr>
          <a:lstStyle/>
          <a:p>
            <a:pPr marL="0" indent="0">
              <a:buNone/>
            </a:pPr>
            <a:r>
              <a:rPr lang="en-US" sz="3200" dirty="0"/>
              <a:t>* Convert x to an integer before  its value is assigned to m.</a:t>
            </a:r>
          </a:p>
          <a:p>
            <a:pPr marL="0" indent="0">
              <a:buNone/>
            </a:pPr>
            <a:r>
              <a:rPr lang="en-US" sz="3200" dirty="0"/>
              <a:t>* Thus the fractional part is truncated. </a:t>
            </a:r>
          </a:p>
          <a:p>
            <a:pPr marL="0" indent="0">
              <a:buNone/>
            </a:pPr>
            <a:r>
              <a:rPr lang="en-US" sz="3200" dirty="0"/>
              <a:t>* The Type conversions   are automatic as long as the data types involved are built-in types.</a:t>
            </a:r>
          </a:p>
        </p:txBody>
      </p:sp>
      <p:sp>
        <p:nvSpPr>
          <p:cNvPr id="5" name="Title 4">
            <a:extLst>
              <a:ext uri="{FF2B5EF4-FFF2-40B4-BE49-F238E27FC236}">
                <a16:creationId xmlns:a16="http://schemas.microsoft.com/office/drawing/2014/main" id="{80718C92-58B0-2E8D-D46E-04580D391BE5}"/>
              </a:ext>
            </a:extLst>
          </p:cNvPr>
          <p:cNvSpPr>
            <a:spLocks noGrp="1"/>
          </p:cNvSpPr>
          <p:nvPr>
            <p:ph type="title"/>
          </p:nvPr>
        </p:nvSpPr>
        <p:spPr>
          <a:xfrm>
            <a:off x="1267342" y="1268760"/>
            <a:ext cx="9601200" cy="648072"/>
          </a:xfrm>
        </p:spPr>
        <p:txBody>
          <a:bodyPr>
            <a:normAutofit fontScale="90000"/>
          </a:bodyPr>
          <a:lstStyle/>
          <a:p>
            <a:r>
              <a:rPr lang="en-US" dirty="0" err="1"/>
              <a:t>Eg</a:t>
            </a:r>
            <a:r>
              <a:rPr lang="en-US" dirty="0"/>
              <a:t>:</a:t>
            </a:r>
            <a:br>
              <a:rPr lang="en-US" dirty="0"/>
            </a:br>
            <a:r>
              <a:rPr lang="en-US" dirty="0"/>
              <a:t>    </a:t>
            </a:r>
            <a:br>
              <a:rPr lang="en-US" dirty="0"/>
            </a:br>
            <a:endParaRPr lang="en-IN" dirty="0"/>
          </a:p>
        </p:txBody>
      </p:sp>
      <p:sp>
        <p:nvSpPr>
          <p:cNvPr id="8" name="Content Placeholder 7">
            <a:extLst>
              <a:ext uri="{FF2B5EF4-FFF2-40B4-BE49-F238E27FC236}">
                <a16:creationId xmlns:a16="http://schemas.microsoft.com/office/drawing/2014/main" id="{CC889F56-7CA4-9E00-0EF8-252B3A4E3430}"/>
              </a:ext>
            </a:extLst>
          </p:cNvPr>
          <p:cNvSpPr>
            <a:spLocks noGrp="1"/>
          </p:cNvSpPr>
          <p:nvPr>
            <p:ph sz="half" idx="1"/>
          </p:nvPr>
        </p:nvSpPr>
        <p:spPr>
          <a:xfrm>
            <a:off x="1293813" y="1828800"/>
            <a:ext cx="4648199" cy="1960240"/>
          </a:xfrm>
        </p:spPr>
        <p:txBody>
          <a:bodyPr/>
          <a:lstStyle/>
          <a:p>
            <a:pPr marL="0" indent="0">
              <a:buNone/>
            </a:pPr>
            <a:r>
              <a:rPr lang="en-US" dirty="0"/>
              <a:t>int m;</a:t>
            </a:r>
          </a:p>
          <a:p>
            <a:pPr marL="0" indent="0">
              <a:buNone/>
            </a:pPr>
            <a:r>
              <a:rPr lang="en-US" dirty="0"/>
              <a:t>float x = 3.14159;</a:t>
            </a:r>
          </a:p>
          <a:p>
            <a:pPr marL="0" indent="0">
              <a:buNone/>
            </a:pPr>
            <a:r>
              <a:rPr lang="en-US" dirty="0"/>
              <a:t>M = x;</a:t>
            </a:r>
          </a:p>
        </p:txBody>
      </p:sp>
    </p:spTree>
    <p:extLst>
      <p:ext uri="{BB962C8B-B14F-4D97-AF65-F5344CB8AC3E}">
        <p14:creationId xmlns:p14="http://schemas.microsoft.com/office/powerpoint/2010/main" val="1169932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5860" y="110307"/>
            <a:ext cx="9601201" cy="2382589"/>
          </a:xfrm>
        </p:spPr>
        <p:txBody>
          <a:bodyPr>
            <a:normAutofit/>
          </a:bodyPr>
          <a:lstStyle/>
          <a:p>
            <a:r>
              <a:rPr lang="en-US" dirty="0"/>
              <a:t>TYPES</a:t>
            </a:r>
            <a:br>
              <a:rPr lang="en-US" dirty="0"/>
            </a:br>
            <a:br>
              <a:rPr lang="en-US" dirty="0"/>
            </a:br>
            <a:endParaRPr lang="en-US" dirty="0"/>
          </a:p>
        </p:txBody>
      </p:sp>
      <p:sp>
        <p:nvSpPr>
          <p:cNvPr id="3" name="Text Placeholder 2"/>
          <p:cNvSpPr>
            <a:spLocks noGrp="1"/>
          </p:cNvSpPr>
          <p:nvPr>
            <p:ph type="body" idx="1"/>
          </p:nvPr>
        </p:nvSpPr>
        <p:spPr>
          <a:xfrm rot="10800000" flipV="1">
            <a:off x="1125860" y="1700808"/>
            <a:ext cx="8928992" cy="2520280"/>
          </a:xfrm>
        </p:spPr>
        <p:txBody>
          <a:bodyPr>
            <a:normAutofit/>
          </a:bodyPr>
          <a:lstStyle/>
          <a:p>
            <a:r>
              <a:rPr lang="en-US" sz="2800" dirty="0">
                <a:solidFill>
                  <a:schemeClr val="tx1"/>
                </a:solidFill>
              </a:rPr>
              <a:t>There are Three types of situations might arise in the  data conversion between </a:t>
            </a:r>
            <a:r>
              <a:rPr lang="en-US" sz="2800" dirty="0" err="1">
                <a:solidFill>
                  <a:schemeClr val="tx1"/>
                </a:solidFill>
              </a:rPr>
              <a:t>uncompatible</a:t>
            </a:r>
            <a:r>
              <a:rPr lang="en-US" sz="2800" dirty="0">
                <a:solidFill>
                  <a:schemeClr val="tx1"/>
                </a:solidFill>
              </a:rPr>
              <a:t> types</a:t>
            </a:r>
          </a:p>
        </p:txBody>
      </p:sp>
    </p:spTree>
    <p:extLst>
      <p:ext uri="{BB962C8B-B14F-4D97-AF65-F5344CB8AC3E}">
        <p14:creationId xmlns:p14="http://schemas.microsoft.com/office/powerpoint/2010/main" val="232995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756" y="1827313"/>
            <a:ext cx="9601200" cy="2592288"/>
          </a:xfrm>
        </p:spPr>
        <p:txBody>
          <a:bodyPr>
            <a:normAutofit fontScale="90000"/>
          </a:bodyPr>
          <a:lstStyle/>
          <a:p>
            <a:r>
              <a:rPr lang="en-US" dirty="0"/>
              <a:t>1. </a:t>
            </a:r>
            <a:r>
              <a:rPr lang="en-US" dirty="0" err="1"/>
              <a:t>Convertion</a:t>
            </a:r>
            <a:r>
              <a:rPr lang="en-US" dirty="0"/>
              <a:t> from basic type to class type.</a:t>
            </a:r>
            <a:br>
              <a:rPr lang="en-US" dirty="0"/>
            </a:br>
            <a:br>
              <a:rPr lang="en-US" dirty="0"/>
            </a:br>
            <a:r>
              <a:rPr lang="en-US" dirty="0"/>
              <a:t>2. Conversion from to class type to basic type.</a:t>
            </a:r>
            <a:br>
              <a:rPr lang="en-US" dirty="0"/>
            </a:br>
            <a:br>
              <a:rPr lang="en-US" dirty="0"/>
            </a:br>
            <a:r>
              <a:rPr lang="en-US" dirty="0"/>
              <a:t>3. Conversion from one class type to another class type.</a:t>
            </a:r>
          </a:p>
        </p:txBody>
      </p:sp>
      <p:sp>
        <p:nvSpPr>
          <p:cNvPr id="3" name="Text Placeholder 2"/>
          <p:cNvSpPr>
            <a:spLocks noGrp="1"/>
          </p:cNvSpPr>
          <p:nvPr>
            <p:ph type="body" idx="1"/>
          </p:nvPr>
        </p:nvSpPr>
        <p:spPr>
          <a:xfrm flipV="1">
            <a:off x="1293812" y="5399503"/>
            <a:ext cx="11137303" cy="405760"/>
          </a:xfrm>
        </p:spPr>
        <p:txBody>
          <a:bodyPr>
            <a:normAutofit lnSpcReduction="10000"/>
          </a:bodyPr>
          <a:lstStyle/>
          <a:p>
            <a:endParaRPr lang="en-US" dirty="0"/>
          </a:p>
        </p:txBody>
      </p:sp>
      <p:sp>
        <p:nvSpPr>
          <p:cNvPr id="4" name="Content Placeholder 3"/>
          <p:cNvSpPr>
            <a:spLocks noGrp="1"/>
          </p:cNvSpPr>
          <p:nvPr>
            <p:ph sz="half" idx="2"/>
          </p:nvPr>
        </p:nvSpPr>
        <p:spPr>
          <a:xfrm flipV="1">
            <a:off x="1293813" y="6172200"/>
            <a:ext cx="4648199" cy="281136"/>
          </a:xfrm>
        </p:spPr>
        <p:txBody>
          <a:bodyPr>
            <a:normAutofit fontScale="85000" lnSpcReduction="20000"/>
          </a:bodyPr>
          <a:lstStyle/>
          <a:p>
            <a:pPr marL="0" indent="0">
              <a:buNone/>
            </a:pPr>
            <a:endParaRPr lang="en-US" dirty="0"/>
          </a:p>
        </p:txBody>
      </p:sp>
      <p:sp>
        <p:nvSpPr>
          <p:cNvPr id="5" name="Text Placeholder 4"/>
          <p:cNvSpPr>
            <a:spLocks noGrp="1"/>
          </p:cNvSpPr>
          <p:nvPr>
            <p:ph type="body" sz="quarter" idx="3"/>
          </p:nvPr>
        </p:nvSpPr>
        <p:spPr>
          <a:xfrm>
            <a:off x="6246812" y="6381328"/>
            <a:ext cx="4648201" cy="936104"/>
          </a:xfrm>
        </p:spPr>
        <p:txBody>
          <a:bodyPr>
            <a:normAutofit lnSpcReduction="10000"/>
          </a:bodyPr>
          <a:lstStyle/>
          <a:p>
            <a:endParaRPr lang="en-US" dirty="0"/>
          </a:p>
        </p:txBody>
      </p:sp>
      <p:sp>
        <p:nvSpPr>
          <p:cNvPr id="6" name="Content Placeholder 5"/>
          <p:cNvSpPr>
            <a:spLocks noGrp="1"/>
          </p:cNvSpPr>
          <p:nvPr>
            <p:ph sz="quarter" idx="4"/>
          </p:nvPr>
        </p:nvSpPr>
        <p:spPr>
          <a:xfrm flipH="1">
            <a:off x="10895013" y="2438400"/>
            <a:ext cx="527991" cy="3733800"/>
          </a:xfrm>
        </p:spPr>
        <p:txBody>
          <a:bodyPr>
            <a:normAutofit fontScale="85000" lnSpcReduction="20000"/>
          </a:bodyPr>
          <a:lstStyle/>
          <a:p>
            <a:endParaRPr lang="en-US" dirty="0"/>
          </a:p>
        </p:txBody>
      </p:sp>
    </p:spTree>
    <p:extLst>
      <p:ext uri="{BB962C8B-B14F-4D97-AF65-F5344CB8AC3E}">
        <p14:creationId xmlns:p14="http://schemas.microsoft.com/office/powerpoint/2010/main" val="4130843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788" y="908720"/>
            <a:ext cx="9673208" cy="3816424"/>
          </a:xfrm>
        </p:spPr>
        <p:txBody>
          <a:bodyPr>
            <a:normAutofit fontScale="90000"/>
          </a:bodyPr>
          <a:lstStyle/>
          <a:p>
            <a:r>
              <a:rPr lang="en-US" sz="6000" dirty="0"/>
              <a:t>1</a:t>
            </a:r>
            <a:r>
              <a:rPr lang="en-US" dirty="0"/>
              <a:t>. </a:t>
            </a:r>
            <a:r>
              <a:rPr lang="en-US" sz="6000" dirty="0"/>
              <a:t>BASIC TO CLASS TYPE</a:t>
            </a:r>
            <a:br>
              <a:rPr lang="en-US" dirty="0"/>
            </a:br>
            <a:br>
              <a:rPr lang="en-US" dirty="0"/>
            </a:br>
            <a:br>
              <a:rPr lang="en-US" dirty="0"/>
            </a:br>
            <a:r>
              <a:rPr lang="en-US" dirty="0"/>
              <a:t>In this type of conversion the source type is basic type and the destination type is class type.</a:t>
            </a:r>
            <a:br>
              <a:rPr lang="en-US" dirty="0"/>
            </a:br>
            <a:r>
              <a:rPr lang="en-US" dirty="0"/>
              <a:t>It means that basic type  is converted into the class type.</a:t>
            </a:r>
            <a:br>
              <a:rPr lang="en-US" dirty="0"/>
            </a:br>
            <a:endParaRPr lang="en-US" dirty="0"/>
          </a:p>
        </p:txBody>
      </p:sp>
    </p:spTree>
    <p:extLst>
      <p:ext uri="{BB962C8B-B14F-4D97-AF65-F5344CB8AC3E}">
        <p14:creationId xmlns:p14="http://schemas.microsoft.com/office/powerpoint/2010/main" val="371841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36DA3-0482-0342-7BFD-EDDF21B91306}"/>
              </a:ext>
            </a:extLst>
          </p:cNvPr>
          <p:cNvSpPr>
            <a:spLocks noGrp="1"/>
          </p:cNvSpPr>
          <p:nvPr>
            <p:ph type="title"/>
          </p:nvPr>
        </p:nvSpPr>
        <p:spPr>
          <a:xfrm>
            <a:off x="117749" y="4005064"/>
            <a:ext cx="12081700" cy="1368152"/>
          </a:xfrm>
        </p:spPr>
        <p:txBody>
          <a:bodyPr>
            <a:normAutofit fontScale="90000"/>
          </a:bodyPr>
          <a:lstStyle/>
          <a:p>
            <a:r>
              <a:rPr lang="en-US" dirty="0"/>
              <a:t>A constructor is used to perform type conversion  </a:t>
            </a:r>
            <a:br>
              <a:rPr lang="en-US" dirty="0"/>
            </a:br>
            <a:r>
              <a:rPr lang="en-US" dirty="0"/>
              <a:t>  </a:t>
            </a:r>
            <a:br>
              <a:rPr lang="en-US" dirty="0"/>
            </a:br>
            <a:r>
              <a:rPr lang="en-US" dirty="0"/>
              <a:t>during the object creation. </a:t>
            </a:r>
            <a:br>
              <a:rPr lang="en-US" dirty="0"/>
            </a:br>
            <a:br>
              <a:rPr lang="en-US" dirty="0"/>
            </a:br>
            <a:r>
              <a:rPr lang="en-US" dirty="0"/>
              <a:t>A constructor was used to build a matrix object from an int type array . Similarly , we used another constructor to build a string type object from  </a:t>
            </a:r>
            <a:r>
              <a:rPr lang="en-US" dirty="0">
                <a:latin typeface="Bahnschrift Light Condensed" panose="020B0502040204020203" pitchFamily="34" charset="0"/>
              </a:rPr>
              <a:t>char*  </a:t>
            </a:r>
            <a:r>
              <a:rPr lang="en-US" dirty="0"/>
              <a:t>type variable .</a:t>
            </a:r>
            <a:br>
              <a:rPr lang="en-US" dirty="0"/>
            </a:br>
            <a:br>
              <a:rPr lang="en-US" dirty="0"/>
            </a:br>
            <a:r>
              <a:rPr lang="en-US" dirty="0"/>
              <a:t>In these examples constructors performed a </a:t>
            </a:r>
            <a:r>
              <a:rPr lang="en-US" dirty="0">
                <a:solidFill>
                  <a:srgbClr val="C00000"/>
                </a:solidFill>
              </a:rPr>
              <a:t>de-facto type conversion </a:t>
            </a:r>
            <a:r>
              <a:rPr lang="en-US" dirty="0"/>
              <a:t>from the argument’s type to the constructor’s class type.</a:t>
            </a:r>
            <a:endParaRPr lang="en-IN" dirty="0"/>
          </a:p>
        </p:txBody>
      </p:sp>
    </p:spTree>
    <p:extLst>
      <p:ext uri="{BB962C8B-B14F-4D97-AF65-F5344CB8AC3E}">
        <p14:creationId xmlns:p14="http://schemas.microsoft.com/office/powerpoint/2010/main" val="2005805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3E4E700-D7DF-7034-16AD-CDB67A1AB61E}"/>
              </a:ext>
            </a:extLst>
          </p:cNvPr>
          <p:cNvSpPr>
            <a:spLocks noGrp="1"/>
          </p:cNvSpPr>
          <p:nvPr>
            <p:ph type="title"/>
          </p:nvPr>
        </p:nvSpPr>
        <p:spPr>
          <a:xfrm>
            <a:off x="45740" y="381000"/>
            <a:ext cx="10849272" cy="1143000"/>
          </a:xfrm>
        </p:spPr>
        <p:txBody>
          <a:bodyPr/>
          <a:lstStyle/>
          <a:p>
            <a:r>
              <a:rPr lang="en-US" dirty="0"/>
              <a:t>Consider the following constructor : </a:t>
            </a:r>
            <a:endParaRPr lang="en-IN" dirty="0"/>
          </a:p>
        </p:txBody>
      </p:sp>
      <p:sp>
        <p:nvSpPr>
          <p:cNvPr id="4" name="Text Placeholder 3">
            <a:extLst>
              <a:ext uri="{FF2B5EF4-FFF2-40B4-BE49-F238E27FC236}">
                <a16:creationId xmlns:a16="http://schemas.microsoft.com/office/drawing/2014/main" id="{0E353B13-6E8E-8D84-971A-479979C6FF42}"/>
              </a:ext>
            </a:extLst>
          </p:cNvPr>
          <p:cNvSpPr>
            <a:spLocks noGrp="1"/>
          </p:cNvSpPr>
          <p:nvPr>
            <p:ph type="body" idx="1"/>
          </p:nvPr>
        </p:nvSpPr>
        <p:spPr>
          <a:xfrm flipH="1" flipV="1">
            <a:off x="12719147" y="1124739"/>
            <a:ext cx="72007" cy="595925"/>
          </a:xfrm>
        </p:spPr>
        <p:txBody>
          <a:bodyPr>
            <a:normAutofit/>
          </a:bodyPr>
          <a:lstStyle/>
          <a:p>
            <a:endParaRPr lang="en-IN" dirty="0"/>
          </a:p>
        </p:txBody>
      </p:sp>
      <p:sp>
        <p:nvSpPr>
          <p:cNvPr id="5" name="Content Placeholder 4">
            <a:extLst>
              <a:ext uri="{FF2B5EF4-FFF2-40B4-BE49-F238E27FC236}">
                <a16:creationId xmlns:a16="http://schemas.microsoft.com/office/drawing/2014/main" id="{538E3102-7EC9-7F34-9F8B-BEDBC66388D0}"/>
              </a:ext>
            </a:extLst>
          </p:cNvPr>
          <p:cNvSpPr>
            <a:spLocks noGrp="1"/>
          </p:cNvSpPr>
          <p:nvPr>
            <p:ph sz="half" idx="2"/>
          </p:nvPr>
        </p:nvSpPr>
        <p:spPr>
          <a:xfrm>
            <a:off x="693812" y="1916832"/>
            <a:ext cx="5688632" cy="3600400"/>
          </a:xfrm>
        </p:spPr>
        <p:txBody>
          <a:bodyPr>
            <a:noAutofit/>
          </a:bodyPr>
          <a:lstStyle/>
          <a:p>
            <a:pPr marL="0" indent="0">
              <a:buNone/>
            </a:pPr>
            <a:r>
              <a:rPr lang="en-US" dirty="0"/>
              <a:t>String :: string (char *a)</a:t>
            </a:r>
          </a:p>
          <a:p>
            <a:pPr marL="0" indent="0">
              <a:buNone/>
            </a:pPr>
            <a:r>
              <a:rPr lang="en-US" dirty="0"/>
              <a:t>{</a:t>
            </a:r>
          </a:p>
          <a:p>
            <a:pPr marL="0" indent="0">
              <a:buNone/>
            </a:pPr>
            <a:r>
              <a:rPr lang="en-US" dirty="0"/>
              <a:t>            length = </a:t>
            </a:r>
            <a:r>
              <a:rPr lang="en-US" dirty="0" err="1"/>
              <a:t>strlen</a:t>
            </a:r>
            <a:r>
              <a:rPr lang="en-US" dirty="0"/>
              <a:t>(a);</a:t>
            </a:r>
          </a:p>
          <a:p>
            <a:pPr marL="0" indent="0">
              <a:buNone/>
            </a:pPr>
            <a:r>
              <a:rPr lang="en-US" dirty="0"/>
              <a:t>            p = new </a:t>
            </a:r>
          </a:p>
          <a:p>
            <a:pPr marL="0" indent="0">
              <a:buNone/>
            </a:pPr>
            <a:r>
              <a:rPr lang="en-US" dirty="0"/>
              <a:t>           char[length+1];</a:t>
            </a:r>
          </a:p>
          <a:p>
            <a:pPr marL="0" indent="0">
              <a:buNone/>
            </a:pPr>
            <a:r>
              <a:rPr lang="en-US" dirty="0"/>
              <a:t>           </a:t>
            </a:r>
            <a:r>
              <a:rPr lang="en-US" dirty="0" err="1"/>
              <a:t>strcpy</a:t>
            </a:r>
            <a:r>
              <a:rPr lang="en-US" dirty="0"/>
              <a:t>(</a:t>
            </a:r>
            <a:r>
              <a:rPr lang="en-US" dirty="0" err="1"/>
              <a:t>p,a</a:t>
            </a:r>
            <a:r>
              <a:rPr lang="en-US" dirty="0"/>
              <a:t>);</a:t>
            </a:r>
          </a:p>
          <a:p>
            <a:pPr marL="0" indent="0">
              <a:buNone/>
            </a:pPr>
            <a:r>
              <a:rPr lang="en-US" dirty="0"/>
              <a:t>} </a:t>
            </a:r>
            <a:endParaRPr lang="en-IN" dirty="0"/>
          </a:p>
        </p:txBody>
      </p:sp>
      <p:sp>
        <p:nvSpPr>
          <p:cNvPr id="6" name="Text Placeholder 5">
            <a:extLst>
              <a:ext uri="{FF2B5EF4-FFF2-40B4-BE49-F238E27FC236}">
                <a16:creationId xmlns:a16="http://schemas.microsoft.com/office/drawing/2014/main" id="{4D8FD7B9-DEFA-116E-3A5A-DC214ABFB0F6}"/>
              </a:ext>
            </a:extLst>
          </p:cNvPr>
          <p:cNvSpPr>
            <a:spLocks noGrp="1"/>
          </p:cNvSpPr>
          <p:nvPr>
            <p:ph type="body" sz="quarter" idx="3"/>
          </p:nvPr>
        </p:nvSpPr>
        <p:spPr>
          <a:xfrm>
            <a:off x="12575131" y="1124740"/>
            <a:ext cx="216022" cy="597380"/>
          </a:xfrm>
        </p:spPr>
        <p:txBody>
          <a:bodyPr>
            <a:normAutofit/>
          </a:bodyPr>
          <a:lstStyle/>
          <a:p>
            <a:endParaRPr lang="en-IN" dirty="0"/>
          </a:p>
        </p:txBody>
      </p:sp>
      <p:sp>
        <p:nvSpPr>
          <p:cNvPr id="7" name="Content Placeholder 6">
            <a:extLst>
              <a:ext uri="{FF2B5EF4-FFF2-40B4-BE49-F238E27FC236}">
                <a16:creationId xmlns:a16="http://schemas.microsoft.com/office/drawing/2014/main" id="{C98A01B7-944C-47D8-2B3C-293EDE5E7DA0}"/>
              </a:ext>
            </a:extLst>
          </p:cNvPr>
          <p:cNvSpPr>
            <a:spLocks noGrp="1"/>
          </p:cNvSpPr>
          <p:nvPr>
            <p:ph sz="quarter" idx="4"/>
          </p:nvPr>
        </p:nvSpPr>
        <p:spPr>
          <a:xfrm>
            <a:off x="6246812" y="1720664"/>
            <a:ext cx="4648201" cy="3940584"/>
          </a:xfrm>
        </p:spPr>
        <p:txBody>
          <a:bodyPr>
            <a:normAutofit fontScale="85000" lnSpcReduction="10000"/>
          </a:bodyPr>
          <a:lstStyle/>
          <a:p>
            <a:r>
              <a:rPr lang="en-US" sz="3200" dirty="0">
                <a:latin typeface="+mj-lt"/>
              </a:rPr>
              <a:t>This constructor builds a string type object from a  </a:t>
            </a:r>
            <a:r>
              <a:rPr lang="en-US" sz="3200" dirty="0">
                <a:latin typeface="Bahnschrift Light Condensed" panose="020B0502040204020203" pitchFamily="34" charset="0"/>
              </a:rPr>
              <a:t>char* </a:t>
            </a:r>
            <a:r>
              <a:rPr lang="en-US" sz="3200" dirty="0">
                <a:latin typeface="Arial Narrow" panose="020B0606020202030204" pitchFamily="34" charset="0"/>
              </a:rPr>
              <a:t> </a:t>
            </a:r>
            <a:r>
              <a:rPr lang="en-US" sz="3200" dirty="0">
                <a:latin typeface="+mj-lt"/>
              </a:rPr>
              <a:t>type variable </a:t>
            </a:r>
            <a:r>
              <a:rPr lang="en-US" sz="3200" dirty="0">
                <a:latin typeface="Bahnschrift Condensed" panose="020B0502040204020203" pitchFamily="34" charset="0"/>
              </a:rPr>
              <a:t>a</a:t>
            </a:r>
            <a:r>
              <a:rPr lang="en-US" sz="3200" dirty="0">
                <a:latin typeface="+mj-lt"/>
              </a:rPr>
              <a:t> . The variables length ana name are data members of the class string.</a:t>
            </a:r>
          </a:p>
          <a:p>
            <a:r>
              <a:rPr lang="en-US" sz="3200" dirty="0">
                <a:latin typeface="+mj-lt"/>
              </a:rPr>
              <a:t> </a:t>
            </a:r>
            <a:r>
              <a:rPr lang="en-US" sz="3200" b="0" cap="none" spc="0" dirty="0">
                <a:ln w="0"/>
                <a:solidFill>
                  <a:schemeClr val="tx1"/>
                </a:solidFill>
                <a:effectLst>
                  <a:outerShdw blurRad="38100" dist="19050" dir="2700000" algn="tl" rotWithShape="0">
                    <a:schemeClr val="dk1">
                      <a:alpha val="40000"/>
                    </a:schemeClr>
                  </a:outerShdw>
                </a:effectLst>
              </a:rPr>
              <a:t>Once you define the constructor in the class string, it can be used for conversion from </a:t>
            </a:r>
            <a:r>
              <a:rPr lang="en-US" sz="3200" b="0" cap="none" spc="0" dirty="0">
                <a:ln w="0"/>
                <a:solidFill>
                  <a:schemeClr val="tx1"/>
                </a:solidFill>
                <a:effectLst>
                  <a:outerShdw blurRad="38100" dist="19050" dir="2700000" algn="tl" rotWithShape="0">
                    <a:schemeClr val="dk1">
                      <a:alpha val="40000"/>
                    </a:schemeClr>
                  </a:outerShdw>
                </a:effectLst>
                <a:latin typeface="Agency FB" panose="020B0503020202020204" pitchFamily="34" charset="0"/>
              </a:rPr>
              <a:t>char*</a:t>
            </a:r>
            <a:r>
              <a:rPr lang="en-US" sz="3200" b="0" cap="none" spc="0" dirty="0">
                <a:ln w="0"/>
                <a:solidFill>
                  <a:schemeClr val="tx1"/>
                </a:solidFill>
                <a:effectLst>
                  <a:outerShdw blurRad="38100" dist="19050" dir="2700000" algn="tl" rotWithShape="0">
                    <a:schemeClr val="dk1">
                      <a:alpha val="40000"/>
                    </a:schemeClr>
                  </a:outerShdw>
                </a:effectLst>
              </a:rPr>
              <a:t> type to </a:t>
            </a:r>
            <a:r>
              <a:rPr lang="en-US" sz="3200" b="0" cap="none" spc="0" dirty="0">
                <a:ln w="0"/>
                <a:solidFill>
                  <a:schemeClr val="tx1"/>
                </a:solidFill>
                <a:effectLst>
                  <a:outerShdw blurRad="38100" dist="19050" dir="2700000" algn="tl" rotWithShape="0">
                    <a:schemeClr val="dk1">
                      <a:alpha val="40000"/>
                    </a:schemeClr>
                  </a:outerShdw>
                </a:effectLst>
                <a:latin typeface="Agency FB" panose="020B0503020202020204" pitchFamily="34" charset="0"/>
              </a:rPr>
              <a:t>string</a:t>
            </a:r>
            <a:r>
              <a:rPr lang="en-US" sz="3200" b="0" cap="none" spc="0" dirty="0">
                <a:ln w="0"/>
                <a:solidFill>
                  <a:schemeClr val="tx1"/>
                </a:solidFill>
                <a:effectLst>
                  <a:outerShdw blurRad="38100" dist="19050" dir="2700000" algn="tl" rotWithShape="0">
                    <a:schemeClr val="dk1">
                      <a:alpha val="40000"/>
                    </a:schemeClr>
                  </a:outerShdw>
                </a:effectLst>
              </a:rPr>
              <a:t> type</a:t>
            </a:r>
          </a:p>
          <a:p>
            <a:pPr marL="0" indent="0">
              <a:buNone/>
            </a:pPr>
            <a:endParaRPr lang="en-IN" sz="3200" dirty="0">
              <a:latin typeface="+mj-lt"/>
            </a:endParaRPr>
          </a:p>
        </p:txBody>
      </p:sp>
    </p:spTree>
    <p:extLst>
      <p:ext uri="{BB962C8B-B14F-4D97-AF65-F5344CB8AC3E}">
        <p14:creationId xmlns:p14="http://schemas.microsoft.com/office/powerpoint/2010/main" val="3980515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odgrain 16x9">
  <a:themeElements>
    <a:clrScheme name="Woodgrain_16x9">
      <a:dk1>
        <a:sysClr val="windowText" lastClr="000000"/>
      </a:dk1>
      <a:lt1>
        <a:sysClr val="window" lastClr="FFFFFF"/>
      </a:lt1>
      <a:dk2>
        <a:srgbClr val="90B365"/>
      </a:dk2>
      <a:lt2>
        <a:srgbClr val="EEECE1"/>
      </a:lt2>
      <a:accent1>
        <a:srgbClr val="4283D2"/>
      </a:accent1>
      <a:accent2>
        <a:srgbClr val="6E9D35"/>
      </a:accent2>
      <a:accent3>
        <a:srgbClr val="DE6742"/>
      </a:accent3>
      <a:accent4>
        <a:srgbClr val="8F73DF"/>
      </a:accent4>
      <a:accent5>
        <a:srgbClr val="CB991B"/>
      </a:accent5>
      <a:accent6>
        <a:srgbClr val="7F7F7F"/>
      </a:accent6>
      <a:hlink>
        <a:srgbClr val="90B365"/>
      </a:hlink>
      <a:folHlink>
        <a:srgbClr val="7F7F7F"/>
      </a:folHlink>
    </a:clrScheme>
    <a:fontScheme name="Century">
      <a:majorFont>
        <a:latin typeface="Century"/>
        <a:ea typeface=""/>
        <a:cs typeface=""/>
      </a:majorFont>
      <a:minorFont>
        <a:latin typeface="Century"/>
        <a:ea typeface=""/>
        <a:cs typeface=""/>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01115" id="{6D802E96-7B24-457C-A326-69AF839D4486}" vid="{C3FFE3C6-9A62-4BEA-9FE0-A8BC12B9BCCA}"/>
    </a:ext>
  </a:extLst>
</a:theme>
</file>

<file path=ppt/theme/theme2.xml><?xml version="1.0" encoding="utf-8"?>
<a:theme xmlns:a="http://schemas.openxmlformats.org/drawingml/2006/main" name="Office Theme">
  <a:themeElements>
    <a:clrScheme name="Woodgrain_16x9">
      <a:dk1>
        <a:sysClr val="windowText" lastClr="000000"/>
      </a:dk1>
      <a:lt1>
        <a:sysClr val="window" lastClr="FFFFFF"/>
      </a:lt1>
      <a:dk2>
        <a:srgbClr val="90B365"/>
      </a:dk2>
      <a:lt2>
        <a:srgbClr val="EEECE1"/>
      </a:lt2>
      <a:accent1>
        <a:srgbClr val="4283D2"/>
      </a:accent1>
      <a:accent2>
        <a:srgbClr val="6E9D35"/>
      </a:accent2>
      <a:accent3>
        <a:srgbClr val="DE6742"/>
      </a:accent3>
      <a:accent4>
        <a:srgbClr val="8F73DF"/>
      </a:accent4>
      <a:accent5>
        <a:srgbClr val="CB991B"/>
      </a:accent5>
      <a:accent6>
        <a:srgbClr val="7F7F7F"/>
      </a:accent6>
      <a:hlink>
        <a:srgbClr val="90B365"/>
      </a:hlink>
      <a:folHlink>
        <a:srgbClr val="7F7F7F"/>
      </a:folHlink>
    </a:clrScheme>
    <a:fontScheme name="Century">
      <a:majorFont>
        <a:latin typeface="Century"/>
        <a:ea typeface=""/>
        <a:cs typeface=""/>
      </a:majorFont>
      <a:minorFont>
        <a:latin typeface="Century"/>
        <a:ea typeface=""/>
        <a:cs typeface=""/>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Woodgrain_16x9">
      <a:dk1>
        <a:sysClr val="windowText" lastClr="000000"/>
      </a:dk1>
      <a:lt1>
        <a:sysClr val="window" lastClr="FFFFFF"/>
      </a:lt1>
      <a:dk2>
        <a:srgbClr val="90B365"/>
      </a:dk2>
      <a:lt2>
        <a:srgbClr val="EEECE1"/>
      </a:lt2>
      <a:accent1>
        <a:srgbClr val="4283D2"/>
      </a:accent1>
      <a:accent2>
        <a:srgbClr val="6E9D35"/>
      </a:accent2>
      <a:accent3>
        <a:srgbClr val="DE6742"/>
      </a:accent3>
      <a:accent4>
        <a:srgbClr val="8F73DF"/>
      </a:accent4>
      <a:accent5>
        <a:srgbClr val="CB991B"/>
      </a:accent5>
      <a:accent6>
        <a:srgbClr val="7F7F7F"/>
      </a:accent6>
      <a:hlink>
        <a:srgbClr val="90B365"/>
      </a:hlink>
      <a:folHlink>
        <a:srgbClr val="7F7F7F"/>
      </a:folHlink>
    </a:clrScheme>
    <a:fontScheme name="Century">
      <a:majorFont>
        <a:latin typeface="Century"/>
        <a:ea typeface=""/>
        <a:cs typeface=""/>
      </a:majorFont>
      <a:minorFont>
        <a:latin typeface="Century"/>
        <a:ea typeface=""/>
        <a:cs typeface=""/>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1360511</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2011-12-12T13:37:00+00:00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TP102801114</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706531</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REDMOND\v-soujap</DisplayName>
        <AccountId>1954</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Props1.xml><?xml version="1.0" encoding="utf-8"?>
<ds:datastoreItem xmlns:ds="http://schemas.openxmlformats.org/officeDocument/2006/customXml" ds:itemID="{3C20563B-C646-42AF-9D0D-76DF086793C3}">
  <ds:schemaRefs>
    <ds:schemaRef ds:uri="http://schemas.microsoft.com/sharepoint/v3/contenttype/forms"/>
  </ds:schemaRefs>
</ds:datastoreItem>
</file>

<file path=customXml/itemProps2.xml><?xml version="1.0" encoding="utf-8"?>
<ds:datastoreItem xmlns:ds="http://schemas.openxmlformats.org/officeDocument/2006/customXml" ds:itemID="{6EB9514F-6A45-47F4-BC6D-A865E29717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335E791-7449-4708-8DE9-182EC4D8A134}">
  <ds:schemaRefs>
    <ds:schemaRef ds:uri="4873beb7-5857-4685-be1f-d57550cc96cc"/>
    <ds:schemaRef ds:uri="http://purl.org/dc/elements/1.1/"/>
    <ds:schemaRef ds:uri="http://schemas.microsoft.com/office/2006/metadata/properties"/>
    <ds:schemaRef ds:uri="http://schemas.microsoft.com/office/infopath/2007/PartnerControls"/>
    <ds:schemaRef ds:uri="http://purl.org/dc/terms/"/>
    <ds:schemaRef ds:uri="http://schemas.microsoft.com/office/2006/documentManagement/type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Woodgrain nature presentation (widescreen)</Template>
  <TotalTime>367</TotalTime>
  <Words>956</Words>
  <Application>Microsoft Office PowerPoint</Application>
  <PresentationFormat>Custom</PresentationFormat>
  <Paragraphs>115</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Agency FB</vt:lpstr>
      <vt:lpstr>Algerian</vt:lpstr>
      <vt:lpstr>Arial</vt:lpstr>
      <vt:lpstr>Arial Narrow</vt:lpstr>
      <vt:lpstr>Bahnschrift Condensed</vt:lpstr>
      <vt:lpstr>Bahnschrift Light Condensed</vt:lpstr>
      <vt:lpstr>Century</vt:lpstr>
      <vt:lpstr>Woodgrain 16x9</vt:lpstr>
      <vt:lpstr>TYPE CONVERSIONS</vt:lpstr>
      <vt:lpstr>TYPE OF CONVERSIONS  DEFINITION</vt:lpstr>
      <vt:lpstr>*An assignment operation causes the    automatic type conversion.  *The type of data to the right of an        assignment operator is automatically           converted to the data type of the     variable on the left. </vt:lpstr>
      <vt:lpstr>Eg:      </vt:lpstr>
      <vt:lpstr>TYPES  </vt:lpstr>
      <vt:lpstr>1. Convertion from basic type to class type.  2. Conversion from to class type to basic type.  3. Conversion from one class type to another class type.</vt:lpstr>
      <vt:lpstr>1. BASIC TO CLASS TYPE   In this type of conversion the source type is basic type and the destination type is class type. It means that basic type  is converted into the class type. </vt:lpstr>
      <vt:lpstr>A constructor is used to perform type conversion      during the object creation.   A constructor was used to build a matrix object from an int type array . Similarly , we used another constructor to build a string type object from  char*  type variable .  In these examples constructors performed a de-facto type conversion from the argument’s type to the constructor’s class type.</vt:lpstr>
      <vt:lpstr>Consider the following constructor :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 CONVERSIONS</dc:title>
  <dc:creator>Darsana Rajesh</dc:creator>
  <cp:lastModifiedBy>Darsana Rajesh</cp:lastModifiedBy>
  <cp:revision>2</cp:revision>
  <dcterms:created xsi:type="dcterms:W3CDTF">2022-05-18T12:05:34Z</dcterms:created>
  <dcterms:modified xsi:type="dcterms:W3CDTF">2022-05-18T20:05:26Z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