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embeddedFontLst>
    <p:embeddedFont>
      <p:font typeface="Nuni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Nunito-boldItalic.fntdata"/><Relationship Id="rId10" Type="http://schemas.openxmlformats.org/officeDocument/2006/relationships/font" Target="fonts/Nunito-italic.fntdata"/><Relationship Id="rId9" Type="http://schemas.openxmlformats.org/officeDocument/2006/relationships/font" Target="fonts/Nuni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ad86f4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5ad86f4a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d86f4a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5ad86f4a0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193700" y="186300"/>
            <a:ext cx="2286000" cy="158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55" name="Google Shape;55;p13"/>
          <p:cNvSpPr txBox="1"/>
          <p:nvPr/>
        </p:nvSpPr>
        <p:spPr>
          <a:xfrm>
            <a:off x="2579100" y="948300"/>
            <a:ext cx="6371100" cy="261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Nunito"/>
                <a:ea typeface="Nunito"/>
                <a:cs typeface="Nunito"/>
                <a:sym typeface="Nunito"/>
              </a:rPr>
              <a:t>Sally is a University student and also working part-time. She has to cook by herself because she’s living alone in a different country. This takes up a lot of her time and she is not able to focus on her other obligations. She sometimes ends-up ordering food online and spends a lot of money even though she has food and various other ingredients left over in her fridge.</a:t>
            </a:r>
            <a:endParaRPr sz="11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sz="11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latin typeface="Nunito"/>
                <a:ea typeface="Nunito"/>
                <a:cs typeface="Nunito"/>
                <a:sym typeface="Nunito"/>
              </a:rPr>
              <a:t>Needs</a:t>
            </a:r>
            <a:endParaRPr b="0" i="0" sz="11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save time for other work and quickly decide what food can be made from existing ingredients.</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rPr b="0" i="0" lang="en" sz="900" u="none" cap="none" strike="noStrike">
                <a:solidFill>
                  <a:schemeClr val="dk1"/>
                </a:solidFill>
                <a:latin typeface="Nunito"/>
                <a:ea typeface="Nunito"/>
                <a:cs typeface="Nunito"/>
                <a:sym typeface="Nunito"/>
              </a:rPr>
              <a:t>Wants</a:t>
            </a:r>
            <a:endParaRPr b="0" i="0" sz="9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avoid wasting food and avoid spending money on junk food.</a:t>
            </a:r>
            <a:endParaRPr sz="9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rPr b="0" i="0" lang="en" sz="900" u="none" cap="none" strike="noStrike">
                <a:solidFill>
                  <a:schemeClr val="dk1"/>
                </a:solidFill>
                <a:latin typeface="Nunito"/>
                <a:ea typeface="Nunito"/>
                <a:cs typeface="Nunito"/>
                <a:sym typeface="Nunito"/>
              </a:rPr>
              <a:t>Desires</a:t>
            </a:r>
            <a:endParaRPr b="0" i="0" sz="9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cook new food </a:t>
            </a:r>
            <a:r>
              <a:rPr lang="en" sz="900">
                <a:solidFill>
                  <a:schemeClr val="dk1"/>
                </a:solidFill>
                <a:latin typeface="Nunito"/>
                <a:ea typeface="Nunito"/>
                <a:cs typeface="Nunito"/>
                <a:sym typeface="Nunito"/>
              </a:rPr>
              <a:t>recipes every day (not always eat the same meals) and have more variety in her life.</a:t>
            </a:r>
            <a:r>
              <a:rPr lang="en" sz="900">
                <a:solidFill>
                  <a:schemeClr val="dk1"/>
                </a:solidFill>
                <a:latin typeface="Nunito"/>
                <a:ea typeface="Nunito"/>
                <a:cs typeface="Nunito"/>
                <a:sym typeface="Nunito"/>
              </a:rPr>
              <a:t> </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p:txBody>
      </p:sp>
      <p:sp>
        <p:nvSpPr>
          <p:cNvPr id="56" name="Google Shape;56;p13"/>
          <p:cNvSpPr txBox="1"/>
          <p:nvPr/>
        </p:nvSpPr>
        <p:spPr>
          <a:xfrm>
            <a:off x="2579100" y="186300"/>
            <a:ext cx="6371100" cy="58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800">
                <a:solidFill>
                  <a:srgbClr val="434343"/>
                </a:solidFill>
                <a:latin typeface="Nunito"/>
                <a:ea typeface="Nunito"/>
                <a:cs typeface="Nunito"/>
                <a:sym typeface="Nunito"/>
              </a:rPr>
              <a:t> Student (Low Budget, Low Time, Omnivore)</a:t>
            </a:r>
            <a:endParaRPr b="0" i="0" sz="1800" u="none" cap="none" strike="noStrike">
              <a:solidFill>
                <a:srgbClr val="434343"/>
              </a:solidFill>
              <a:latin typeface="Nunito"/>
              <a:ea typeface="Nunito"/>
              <a:cs typeface="Nunito"/>
              <a:sym typeface="Nunito"/>
            </a:endParaRPr>
          </a:p>
        </p:txBody>
      </p:sp>
      <p:sp>
        <p:nvSpPr>
          <p:cNvPr id="57" name="Google Shape;57;p13"/>
          <p:cNvSpPr txBox="1"/>
          <p:nvPr/>
        </p:nvSpPr>
        <p:spPr>
          <a:xfrm>
            <a:off x="2579100" y="3588075"/>
            <a:ext cx="3081300" cy="136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Activities and Interests</a:t>
            </a:r>
            <a:endParaRPr b="1"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292100" lvl="0" marL="457200" marR="0" rtl="0" algn="l">
              <a:lnSpc>
                <a:spcPct val="100000"/>
              </a:lnSpc>
              <a:spcBef>
                <a:spcPts val="0"/>
              </a:spcBef>
              <a:spcAft>
                <a:spcPts val="0"/>
              </a:spcAft>
              <a:buClr>
                <a:schemeClr val="dk1"/>
              </a:buClr>
              <a:buSzPts val="1000"/>
              <a:buFont typeface="Nunito"/>
              <a:buChar char="●"/>
            </a:pPr>
            <a:r>
              <a:rPr lang="en" sz="1000">
                <a:solidFill>
                  <a:schemeClr val="dk1"/>
                </a:solidFill>
                <a:latin typeface="Nunito"/>
                <a:ea typeface="Nunito"/>
                <a:cs typeface="Nunito"/>
                <a:sym typeface="Nunito"/>
              </a:rPr>
              <a:t>Reading books, Netflix, Spending time with Family, Music, animals.</a:t>
            </a:r>
            <a:endParaRPr b="0" i="0" sz="1000" u="none" cap="none" strike="noStrike">
              <a:solidFill>
                <a:schemeClr val="dk1"/>
              </a:solidFill>
              <a:latin typeface="Nunito"/>
              <a:ea typeface="Nunito"/>
              <a:cs typeface="Nunito"/>
              <a:sym typeface="Nunito"/>
            </a:endParaRPr>
          </a:p>
        </p:txBody>
      </p:sp>
      <p:sp>
        <p:nvSpPr>
          <p:cNvPr id="58" name="Google Shape;58;p13"/>
          <p:cNvSpPr txBox="1"/>
          <p:nvPr/>
        </p:nvSpPr>
        <p:spPr>
          <a:xfrm>
            <a:off x="5759800" y="3588000"/>
            <a:ext cx="3190500" cy="136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Influences</a:t>
            </a:r>
            <a:endParaRPr b="1" i="0" sz="1400" u="none" cap="none" strike="noStrike">
              <a:solidFill>
                <a:srgbClr val="000000"/>
              </a:solidFill>
              <a:latin typeface="Nunito"/>
              <a:ea typeface="Nunito"/>
              <a:cs typeface="Nunito"/>
              <a:sym typeface="Nunito"/>
            </a:endParaRPr>
          </a:p>
        </p:txBody>
      </p:sp>
      <p:sp>
        <p:nvSpPr>
          <p:cNvPr id="59" name="Google Shape;59;p13"/>
          <p:cNvSpPr txBox="1"/>
          <p:nvPr/>
        </p:nvSpPr>
        <p:spPr>
          <a:xfrm>
            <a:off x="7014700" y="3628725"/>
            <a:ext cx="1935600" cy="810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lang="en" sz="3000">
                <a:solidFill>
                  <a:srgbClr val="073763"/>
                </a:solidFill>
                <a:latin typeface="Nunito"/>
                <a:ea typeface="Nunito"/>
                <a:cs typeface="Nunito"/>
                <a:sym typeface="Nunito"/>
              </a:rPr>
              <a:t>Courses</a:t>
            </a:r>
            <a:endParaRPr b="0" i="0" sz="3000" u="none" cap="none" strike="noStrike">
              <a:solidFill>
                <a:srgbClr val="073763"/>
              </a:solidFill>
              <a:latin typeface="Nunito"/>
              <a:ea typeface="Nunito"/>
              <a:cs typeface="Nunito"/>
              <a:sym typeface="Nunito"/>
            </a:endParaRPr>
          </a:p>
        </p:txBody>
      </p:sp>
      <p:sp>
        <p:nvSpPr>
          <p:cNvPr id="60" name="Google Shape;60;p13"/>
          <p:cNvSpPr txBox="1"/>
          <p:nvPr/>
        </p:nvSpPr>
        <p:spPr>
          <a:xfrm>
            <a:off x="5384650" y="3894825"/>
            <a:ext cx="1935600" cy="43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solidFill>
                  <a:srgbClr val="6FA8DC"/>
                </a:solidFill>
                <a:latin typeface="Nunito"/>
                <a:ea typeface="Nunito"/>
                <a:cs typeface="Nunito"/>
                <a:sym typeface="Nunito"/>
              </a:rPr>
              <a:t>Culture</a:t>
            </a:r>
            <a:endParaRPr b="0" i="0" sz="1500" u="none" cap="none" strike="noStrike">
              <a:solidFill>
                <a:srgbClr val="6FA8DC"/>
              </a:solidFill>
              <a:latin typeface="Nunito"/>
              <a:ea typeface="Nunito"/>
              <a:cs typeface="Nunito"/>
              <a:sym typeface="Nunito"/>
            </a:endParaRPr>
          </a:p>
        </p:txBody>
      </p:sp>
      <p:sp>
        <p:nvSpPr>
          <p:cNvPr id="61" name="Google Shape;61;p13"/>
          <p:cNvSpPr txBox="1"/>
          <p:nvPr/>
        </p:nvSpPr>
        <p:spPr>
          <a:xfrm>
            <a:off x="193700" y="2406600"/>
            <a:ext cx="2286000" cy="434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Nunito"/>
                <a:ea typeface="Nunito"/>
                <a:cs typeface="Nunito"/>
                <a:sym typeface="Nunito"/>
              </a:rPr>
              <a:t>University Student</a:t>
            </a:r>
            <a:endParaRPr b="0" i="0" sz="1400" u="none" cap="none" strike="noStrike">
              <a:solidFill>
                <a:srgbClr val="000000"/>
              </a:solidFill>
              <a:latin typeface="Nunito"/>
              <a:ea typeface="Nunito"/>
              <a:cs typeface="Nunito"/>
              <a:sym typeface="Nunito"/>
            </a:endParaRPr>
          </a:p>
        </p:txBody>
      </p:sp>
      <p:sp>
        <p:nvSpPr>
          <p:cNvPr id="62" name="Google Shape;62;p13"/>
          <p:cNvSpPr txBox="1"/>
          <p:nvPr/>
        </p:nvSpPr>
        <p:spPr>
          <a:xfrm>
            <a:off x="193700" y="1873800"/>
            <a:ext cx="2286000" cy="434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Sa</a:t>
            </a:r>
            <a:r>
              <a:rPr lang="en">
                <a:latin typeface="Nunito"/>
                <a:ea typeface="Nunito"/>
                <a:cs typeface="Nunito"/>
                <a:sym typeface="Nunito"/>
              </a:rPr>
              <a:t>lly</a:t>
            </a:r>
            <a:endParaRPr b="0" i="0" sz="1400" u="none" cap="none" strike="noStrike">
              <a:solidFill>
                <a:srgbClr val="000000"/>
              </a:solidFill>
              <a:latin typeface="Nunito"/>
              <a:ea typeface="Nunito"/>
              <a:cs typeface="Nunito"/>
              <a:sym typeface="Nunito"/>
            </a:endParaRPr>
          </a:p>
        </p:txBody>
      </p:sp>
      <p:sp>
        <p:nvSpPr>
          <p:cNvPr id="63" name="Google Shape;63;p13"/>
          <p:cNvSpPr txBox="1"/>
          <p:nvPr/>
        </p:nvSpPr>
        <p:spPr>
          <a:xfrm>
            <a:off x="7320250" y="4439325"/>
            <a:ext cx="1572600" cy="43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rgbClr val="6FA8DC"/>
                </a:solidFill>
                <a:latin typeface="Nunito"/>
                <a:ea typeface="Nunito"/>
                <a:cs typeface="Nunito"/>
                <a:sym typeface="Nunito"/>
              </a:rPr>
              <a:t>Gordon </a:t>
            </a:r>
            <a:r>
              <a:rPr lang="en" sz="1500">
                <a:solidFill>
                  <a:srgbClr val="6FA8DC"/>
                </a:solidFill>
                <a:latin typeface="Nunito"/>
                <a:ea typeface="Nunito"/>
                <a:cs typeface="Nunito"/>
                <a:sym typeface="Nunito"/>
              </a:rPr>
              <a:t>Ramsay</a:t>
            </a:r>
            <a:endParaRPr b="0" i="0" sz="1500" u="none" cap="none" strike="noStrike">
              <a:solidFill>
                <a:srgbClr val="6FA8DC"/>
              </a:solidFill>
              <a:latin typeface="Nunito"/>
              <a:ea typeface="Nunito"/>
              <a:cs typeface="Nunito"/>
              <a:sym typeface="Nunito"/>
            </a:endParaRPr>
          </a:p>
        </p:txBody>
      </p:sp>
      <p:sp>
        <p:nvSpPr>
          <p:cNvPr id="64" name="Google Shape;64;p13"/>
          <p:cNvSpPr txBox="1"/>
          <p:nvPr/>
        </p:nvSpPr>
        <p:spPr>
          <a:xfrm>
            <a:off x="5660400" y="4348200"/>
            <a:ext cx="1935600" cy="40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1155CC"/>
                </a:solidFill>
                <a:latin typeface="Nunito"/>
                <a:ea typeface="Nunito"/>
                <a:cs typeface="Nunito"/>
                <a:sym typeface="Nunito"/>
              </a:rPr>
              <a:t>Family</a:t>
            </a:r>
            <a:endParaRPr b="0" i="0" sz="2200" u="none" cap="none" strike="noStrike">
              <a:solidFill>
                <a:srgbClr val="1155CC"/>
              </a:solidFill>
              <a:latin typeface="Nunito"/>
              <a:ea typeface="Nunito"/>
              <a:cs typeface="Nunito"/>
              <a:sym typeface="Nunito"/>
            </a:endParaRPr>
          </a:p>
        </p:txBody>
      </p:sp>
      <p:sp>
        <p:nvSpPr>
          <p:cNvPr id="65" name="Google Shape;65;p13"/>
          <p:cNvSpPr txBox="1"/>
          <p:nvPr/>
        </p:nvSpPr>
        <p:spPr>
          <a:xfrm>
            <a:off x="193700" y="2939400"/>
            <a:ext cx="2286000" cy="201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Knowledge</a:t>
            </a:r>
            <a:endParaRPr b="1"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rPr lang="en" sz="900">
                <a:latin typeface="Nunito"/>
                <a:ea typeface="Nunito"/>
                <a:cs typeface="Nunito"/>
                <a:sym typeface="Nunito"/>
              </a:rPr>
              <a:t>UX Design</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solidFill>
                  <a:schemeClr val="dk1"/>
                </a:solidFill>
                <a:latin typeface="Nunito"/>
                <a:ea typeface="Nunito"/>
                <a:cs typeface="Nunito"/>
                <a:sym typeface="Nunito"/>
              </a:rPr>
              <a:t>Java Developer</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latin typeface="Nunito"/>
                <a:ea typeface="Nunito"/>
                <a:cs typeface="Nunito"/>
                <a:sym typeface="Nunito"/>
              </a:rPr>
              <a:t>Information Tech</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latin typeface="Nunito"/>
                <a:ea typeface="Nunito"/>
                <a:cs typeface="Nunito"/>
                <a:sym typeface="Nunito"/>
              </a:rPr>
              <a:t>C#,C++,C,.Net</a:t>
            </a:r>
            <a:endParaRPr b="0" i="0" sz="900" u="none" cap="none" strike="noStrike">
              <a:solidFill>
                <a:srgbClr val="000000"/>
              </a:solidFill>
              <a:latin typeface="Nunito"/>
              <a:ea typeface="Nunito"/>
              <a:cs typeface="Nunito"/>
              <a:sym typeface="Nunito"/>
            </a:endParaRPr>
          </a:p>
        </p:txBody>
      </p:sp>
      <p:cxnSp>
        <p:nvCxnSpPr>
          <p:cNvPr id="66" name="Google Shape;66;p13"/>
          <p:cNvCxnSpPr/>
          <p:nvPr/>
        </p:nvCxnSpPr>
        <p:spPr>
          <a:xfrm>
            <a:off x="1424494" y="3306817"/>
            <a:ext cx="0" cy="1454400"/>
          </a:xfrm>
          <a:prstGeom prst="straightConnector1">
            <a:avLst/>
          </a:prstGeom>
          <a:noFill/>
          <a:ln cap="flat" cmpd="sng" w="9525">
            <a:solidFill>
              <a:srgbClr val="595959"/>
            </a:solidFill>
            <a:prstDash val="solid"/>
            <a:round/>
            <a:headEnd len="sm" w="sm" type="none"/>
            <a:tailEnd len="sm" w="sm" type="none"/>
          </a:ln>
        </p:spPr>
      </p:cxnSp>
      <p:sp>
        <p:nvSpPr>
          <p:cNvPr id="67" name="Google Shape;67;p13"/>
          <p:cNvSpPr/>
          <p:nvPr/>
        </p:nvSpPr>
        <p:spPr>
          <a:xfrm>
            <a:off x="1420600" y="3390986"/>
            <a:ext cx="10314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1420600" y="3682475"/>
            <a:ext cx="7608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1420600" y="3980675"/>
            <a:ext cx="5751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a:off x="1424500" y="4278875"/>
            <a:ext cx="3261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txBox="1"/>
          <p:nvPr/>
        </p:nvSpPr>
        <p:spPr>
          <a:xfrm>
            <a:off x="1168580" y="4671145"/>
            <a:ext cx="289500" cy="40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72" name="Google Shape;72;p13"/>
          <p:cNvSpPr txBox="1"/>
          <p:nvPr/>
        </p:nvSpPr>
        <p:spPr>
          <a:xfrm>
            <a:off x="2107220" y="4678375"/>
            <a:ext cx="414000" cy="40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nvSpPr>
        <p:spPr>
          <a:xfrm>
            <a:off x="193700" y="186300"/>
            <a:ext cx="2286000" cy="158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8" name="Google Shape;78;p14"/>
          <p:cNvSpPr txBox="1"/>
          <p:nvPr/>
        </p:nvSpPr>
        <p:spPr>
          <a:xfrm>
            <a:off x="2579100" y="783600"/>
            <a:ext cx="6371100" cy="277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Nunito"/>
                <a:ea typeface="Nunito"/>
                <a:cs typeface="Nunito"/>
                <a:sym typeface="Nunito"/>
              </a:rPr>
              <a:t>Sam is the president of a large and successful corporation. He has acquired a lot of resources throughout his time in the workplace, and built his company from the ground-up; however, all of this has been stressful for him, and he has developed a heart problem. He has no time for family, nor to make food; most of his meals are eaten at fancy restaurants with other professionals while travelling for work. He doesn’t always have control over the restaurants he goes to, but his doctors have told him he needs to try and eat healthier meals and to try to cook more at home..</a:t>
            </a:r>
            <a:endParaRPr sz="11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sz="11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latin typeface="Nunito"/>
                <a:ea typeface="Nunito"/>
                <a:cs typeface="Nunito"/>
                <a:sym typeface="Nunito"/>
              </a:rPr>
              <a:t>Needs</a:t>
            </a:r>
            <a:endParaRPr b="0" i="0" sz="11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make more healthy meals at home to support his cardiovascular health issues.</a:t>
            </a:r>
            <a:r>
              <a:rPr lang="en" sz="900">
                <a:solidFill>
                  <a:schemeClr val="dk1"/>
                </a:solidFill>
                <a:latin typeface="Nunito"/>
                <a:ea typeface="Nunito"/>
                <a:cs typeface="Nunito"/>
                <a:sym typeface="Nunito"/>
              </a:rPr>
              <a:t>.</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rPr b="0" i="0" lang="en" sz="900" u="none" cap="none" strike="noStrike">
                <a:solidFill>
                  <a:schemeClr val="dk1"/>
                </a:solidFill>
                <a:latin typeface="Nunito"/>
                <a:ea typeface="Nunito"/>
                <a:cs typeface="Nunito"/>
                <a:sym typeface="Nunito"/>
              </a:rPr>
              <a:t>Wants</a:t>
            </a:r>
            <a:endParaRPr b="0" i="0" sz="9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find more recipes to cook with the ingredients he has in his fridge.</a:t>
            </a:r>
            <a:endParaRPr sz="9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rPr b="0" i="0" lang="en" sz="900" u="none" cap="none" strike="noStrike">
                <a:solidFill>
                  <a:schemeClr val="dk1"/>
                </a:solidFill>
                <a:latin typeface="Nunito"/>
                <a:ea typeface="Nunito"/>
                <a:cs typeface="Nunito"/>
                <a:sym typeface="Nunito"/>
              </a:rPr>
              <a:t>Desires</a:t>
            </a:r>
            <a:endParaRPr b="0" i="0" sz="9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still be able to enjoy food despite his health issues.</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p:txBody>
      </p:sp>
      <p:sp>
        <p:nvSpPr>
          <p:cNvPr id="79" name="Google Shape;79;p14"/>
          <p:cNvSpPr txBox="1"/>
          <p:nvPr/>
        </p:nvSpPr>
        <p:spPr>
          <a:xfrm>
            <a:off x="2579100" y="186300"/>
            <a:ext cx="6371100" cy="58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800">
                <a:solidFill>
                  <a:srgbClr val="434343"/>
                </a:solidFill>
                <a:latin typeface="Nunito"/>
                <a:ea typeface="Nunito"/>
                <a:cs typeface="Nunito"/>
                <a:sym typeface="Nunito"/>
              </a:rPr>
              <a:t>Busy Professional (High Budget, Low Time, Omnivore)</a:t>
            </a:r>
            <a:endParaRPr b="0" i="0" sz="1800" u="none" cap="none" strike="noStrike">
              <a:solidFill>
                <a:srgbClr val="434343"/>
              </a:solidFill>
              <a:latin typeface="Nunito"/>
              <a:ea typeface="Nunito"/>
              <a:cs typeface="Nunito"/>
              <a:sym typeface="Nunito"/>
            </a:endParaRPr>
          </a:p>
        </p:txBody>
      </p:sp>
      <p:sp>
        <p:nvSpPr>
          <p:cNvPr id="80" name="Google Shape;80;p14"/>
          <p:cNvSpPr txBox="1"/>
          <p:nvPr/>
        </p:nvSpPr>
        <p:spPr>
          <a:xfrm>
            <a:off x="2579100" y="3588075"/>
            <a:ext cx="3081300" cy="136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Activities and Interests</a:t>
            </a:r>
            <a:endParaRPr b="1"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292100" lvl="0" marL="457200" marR="0" rtl="0" algn="l">
              <a:lnSpc>
                <a:spcPct val="100000"/>
              </a:lnSpc>
              <a:spcBef>
                <a:spcPts val="0"/>
              </a:spcBef>
              <a:spcAft>
                <a:spcPts val="0"/>
              </a:spcAft>
              <a:buClr>
                <a:schemeClr val="dk1"/>
              </a:buClr>
              <a:buSzPts val="1000"/>
              <a:buFont typeface="Nunito"/>
              <a:buChar char="●"/>
            </a:pPr>
            <a:r>
              <a:rPr lang="en" sz="1000">
                <a:solidFill>
                  <a:schemeClr val="dk1"/>
                </a:solidFill>
                <a:latin typeface="Nunito"/>
                <a:ea typeface="Nunito"/>
                <a:cs typeface="Nunito"/>
                <a:sym typeface="Nunito"/>
              </a:rPr>
              <a:t>Self-learning, Self-growth, Leadership, Seminars, Startups, Active Lifestyle,</a:t>
            </a:r>
            <a:r>
              <a:rPr lang="en" sz="1000">
                <a:solidFill>
                  <a:schemeClr val="dk1"/>
                </a:solidFill>
                <a:latin typeface="Nunito"/>
                <a:ea typeface="Nunito"/>
                <a:cs typeface="Nunito"/>
                <a:sym typeface="Nunito"/>
              </a:rPr>
              <a:t> Sports, Health Fitness, Travel</a:t>
            </a:r>
            <a:endParaRPr b="0" i="0" sz="1000" u="none" cap="none" strike="noStrike">
              <a:solidFill>
                <a:schemeClr val="dk1"/>
              </a:solidFill>
              <a:latin typeface="Nunito"/>
              <a:ea typeface="Nunito"/>
              <a:cs typeface="Nunito"/>
              <a:sym typeface="Nunito"/>
            </a:endParaRPr>
          </a:p>
        </p:txBody>
      </p:sp>
      <p:sp>
        <p:nvSpPr>
          <p:cNvPr id="81" name="Google Shape;81;p14"/>
          <p:cNvSpPr txBox="1"/>
          <p:nvPr/>
        </p:nvSpPr>
        <p:spPr>
          <a:xfrm>
            <a:off x="5759800" y="3588000"/>
            <a:ext cx="3190500" cy="136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Influences</a:t>
            </a:r>
            <a:endParaRPr b="1" i="0" sz="1400" u="none" cap="none" strike="noStrike">
              <a:solidFill>
                <a:srgbClr val="000000"/>
              </a:solidFill>
              <a:latin typeface="Nunito"/>
              <a:ea typeface="Nunito"/>
              <a:cs typeface="Nunito"/>
              <a:sym typeface="Nunito"/>
            </a:endParaRPr>
          </a:p>
        </p:txBody>
      </p:sp>
      <p:sp>
        <p:nvSpPr>
          <p:cNvPr id="82" name="Google Shape;82;p14"/>
          <p:cNvSpPr txBox="1"/>
          <p:nvPr/>
        </p:nvSpPr>
        <p:spPr>
          <a:xfrm>
            <a:off x="7014700" y="3628725"/>
            <a:ext cx="1935600" cy="810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lang="en" sz="3000">
                <a:solidFill>
                  <a:srgbClr val="073763"/>
                </a:solidFill>
                <a:latin typeface="Nunito"/>
                <a:ea typeface="Nunito"/>
                <a:cs typeface="Nunito"/>
                <a:sym typeface="Nunito"/>
              </a:rPr>
              <a:t>TED Talks</a:t>
            </a:r>
            <a:endParaRPr b="0" i="0" sz="3000" u="none" cap="none" strike="noStrike">
              <a:solidFill>
                <a:srgbClr val="073763"/>
              </a:solidFill>
              <a:latin typeface="Nunito"/>
              <a:ea typeface="Nunito"/>
              <a:cs typeface="Nunito"/>
              <a:sym typeface="Nunito"/>
            </a:endParaRPr>
          </a:p>
        </p:txBody>
      </p:sp>
      <p:sp>
        <p:nvSpPr>
          <p:cNvPr id="83" name="Google Shape;83;p14"/>
          <p:cNvSpPr txBox="1"/>
          <p:nvPr/>
        </p:nvSpPr>
        <p:spPr>
          <a:xfrm>
            <a:off x="5384650" y="3894825"/>
            <a:ext cx="1935600" cy="43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solidFill>
                  <a:srgbClr val="6FA8DC"/>
                </a:solidFill>
                <a:latin typeface="Nunito"/>
                <a:ea typeface="Nunito"/>
                <a:cs typeface="Nunito"/>
                <a:sym typeface="Nunito"/>
              </a:rPr>
              <a:t>Money</a:t>
            </a:r>
            <a:endParaRPr b="0" i="0" sz="1500" u="none" cap="none" strike="noStrike">
              <a:solidFill>
                <a:srgbClr val="6FA8DC"/>
              </a:solidFill>
              <a:latin typeface="Nunito"/>
              <a:ea typeface="Nunito"/>
              <a:cs typeface="Nunito"/>
              <a:sym typeface="Nunito"/>
            </a:endParaRPr>
          </a:p>
        </p:txBody>
      </p:sp>
      <p:sp>
        <p:nvSpPr>
          <p:cNvPr id="84" name="Google Shape;84;p14"/>
          <p:cNvSpPr txBox="1"/>
          <p:nvPr/>
        </p:nvSpPr>
        <p:spPr>
          <a:xfrm>
            <a:off x="193700" y="2406600"/>
            <a:ext cx="2286000" cy="434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Nunito"/>
                <a:ea typeface="Nunito"/>
                <a:cs typeface="Nunito"/>
                <a:sym typeface="Nunito"/>
              </a:rPr>
              <a:t>Company President</a:t>
            </a:r>
            <a:endParaRPr b="0" i="0" sz="1400" u="none" cap="none" strike="noStrike">
              <a:solidFill>
                <a:srgbClr val="000000"/>
              </a:solidFill>
              <a:latin typeface="Nunito"/>
              <a:ea typeface="Nunito"/>
              <a:cs typeface="Nunito"/>
              <a:sym typeface="Nunito"/>
            </a:endParaRPr>
          </a:p>
        </p:txBody>
      </p:sp>
      <p:sp>
        <p:nvSpPr>
          <p:cNvPr id="85" name="Google Shape;85;p14"/>
          <p:cNvSpPr txBox="1"/>
          <p:nvPr/>
        </p:nvSpPr>
        <p:spPr>
          <a:xfrm>
            <a:off x="193700" y="1873800"/>
            <a:ext cx="2286000" cy="434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Sa</a:t>
            </a:r>
            <a:r>
              <a:rPr lang="en">
                <a:latin typeface="Nunito"/>
                <a:ea typeface="Nunito"/>
                <a:cs typeface="Nunito"/>
                <a:sym typeface="Nunito"/>
              </a:rPr>
              <a:t>m</a:t>
            </a:r>
            <a:endParaRPr b="0" i="0" sz="1400" u="none" cap="none" strike="noStrike">
              <a:solidFill>
                <a:srgbClr val="000000"/>
              </a:solidFill>
              <a:latin typeface="Nunito"/>
              <a:ea typeface="Nunito"/>
              <a:cs typeface="Nunito"/>
              <a:sym typeface="Nunito"/>
            </a:endParaRPr>
          </a:p>
        </p:txBody>
      </p:sp>
      <p:sp>
        <p:nvSpPr>
          <p:cNvPr id="86" name="Google Shape;86;p14"/>
          <p:cNvSpPr txBox="1"/>
          <p:nvPr/>
        </p:nvSpPr>
        <p:spPr>
          <a:xfrm>
            <a:off x="7320250" y="4439325"/>
            <a:ext cx="1572600" cy="43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rgbClr val="6FA8DC"/>
                </a:solidFill>
                <a:latin typeface="Nunito"/>
                <a:ea typeface="Nunito"/>
                <a:cs typeface="Nunito"/>
                <a:sym typeface="Nunito"/>
              </a:rPr>
              <a:t>Cardiovascular Health</a:t>
            </a:r>
            <a:endParaRPr b="0" i="0" sz="1500" u="none" cap="none" strike="noStrike">
              <a:solidFill>
                <a:srgbClr val="6FA8DC"/>
              </a:solidFill>
              <a:latin typeface="Nunito"/>
              <a:ea typeface="Nunito"/>
              <a:cs typeface="Nunito"/>
              <a:sym typeface="Nunito"/>
            </a:endParaRPr>
          </a:p>
        </p:txBody>
      </p:sp>
      <p:sp>
        <p:nvSpPr>
          <p:cNvPr id="87" name="Google Shape;87;p14"/>
          <p:cNvSpPr txBox="1"/>
          <p:nvPr/>
        </p:nvSpPr>
        <p:spPr>
          <a:xfrm>
            <a:off x="5660400" y="4348200"/>
            <a:ext cx="1935600" cy="40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1155CC"/>
                </a:solidFill>
                <a:latin typeface="Nunito"/>
                <a:ea typeface="Nunito"/>
                <a:cs typeface="Nunito"/>
                <a:sym typeface="Nunito"/>
              </a:rPr>
              <a:t>Seminars</a:t>
            </a:r>
            <a:endParaRPr b="0" i="0" sz="2200" u="none" cap="none" strike="noStrike">
              <a:solidFill>
                <a:srgbClr val="1155CC"/>
              </a:solidFill>
              <a:latin typeface="Nunito"/>
              <a:ea typeface="Nunito"/>
              <a:cs typeface="Nunito"/>
              <a:sym typeface="Nunito"/>
            </a:endParaRPr>
          </a:p>
        </p:txBody>
      </p:sp>
      <p:sp>
        <p:nvSpPr>
          <p:cNvPr id="88" name="Google Shape;88;p14"/>
          <p:cNvSpPr txBox="1"/>
          <p:nvPr/>
        </p:nvSpPr>
        <p:spPr>
          <a:xfrm>
            <a:off x="193700" y="2939400"/>
            <a:ext cx="2286000" cy="201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Knowledge</a:t>
            </a:r>
            <a:endParaRPr b="1"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rPr lang="en" sz="900">
                <a:latin typeface="Nunito"/>
                <a:ea typeface="Nunito"/>
                <a:cs typeface="Nunito"/>
                <a:sym typeface="Nunito"/>
              </a:rPr>
              <a:t>Leadership</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solidFill>
                  <a:schemeClr val="dk1"/>
                </a:solidFill>
                <a:latin typeface="Nunito"/>
                <a:ea typeface="Nunito"/>
                <a:cs typeface="Nunito"/>
                <a:sym typeface="Nunito"/>
              </a:rPr>
              <a:t>Training</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latin typeface="Nunito"/>
                <a:ea typeface="Nunito"/>
                <a:cs typeface="Nunito"/>
                <a:sym typeface="Nunito"/>
              </a:rPr>
              <a:t>Stock Market</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latin typeface="Nunito"/>
                <a:ea typeface="Nunito"/>
                <a:cs typeface="Nunito"/>
                <a:sym typeface="Nunito"/>
              </a:rPr>
              <a:t>Programming</a:t>
            </a:r>
            <a:endParaRPr b="0" i="0" sz="900" u="none" cap="none" strike="noStrike">
              <a:solidFill>
                <a:srgbClr val="000000"/>
              </a:solidFill>
              <a:latin typeface="Nunito"/>
              <a:ea typeface="Nunito"/>
              <a:cs typeface="Nunito"/>
              <a:sym typeface="Nunito"/>
            </a:endParaRPr>
          </a:p>
        </p:txBody>
      </p:sp>
      <p:cxnSp>
        <p:nvCxnSpPr>
          <p:cNvPr id="89" name="Google Shape;89;p14"/>
          <p:cNvCxnSpPr/>
          <p:nvPr/>
        </p:nvCxnSpPr>
        <p:spPr>
          <a:xfrm>
            <a:off x="1424494" y="3306817"/>
            <a:ext cx="0" cy="1454400"/>
          </a:xfrm>
          <a:prstGeom prst="straightConnector1">
            <a:avLst/>
          </a:prstGeom>
          <a:noFill/>
          <a:ln cap="flat" cmpd="sng" w="9525">
            <a:solidFill>
              <a:srgbClr val="595959"/>
            </a:solidFill>
            <a:prstDash val="solid"/>
            <a:round/>
            <a:headEnd len="sm" w="sm" type="none"/>
            <a:tailEnd len="sm" w="sm" type="none"/>
          </a:ln>
        </p:spPr>
      </p:cxnSp>
      <p:sp>
        <p:nvSpPr>
          <p:cNvPr id="90" name="Google Shape;90;p14"/>
          <p:cNvSpPr/>
          <p:nvPr/>
        </p:nvSpPr>
        <p:spPr>
          <a:xfrm>
            <a:off x="1420600" y="3390986"/>
            <a:ext cx="10314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1420600" y="3682475"/>
            <a:ext cx="7608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1420600" y="3980675"/>
            <a:ext cx="5751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1424500" y="4278875"/>
            <a:ext cx="3261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txBox="1"/>
          <p:nvPr/>
        </p:nvSpPr>
        <p:spPr>
          <a:xfrm>
            <a:off x="1168580" y="4671145"/>
            <a:ext cx="289500" cy="40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95" name="Google Shape;95;p14"/>
          <p:cNvSpPr txBox="1"/>
          <p:nvPr/>
        </p:nvSpPr>
        <p:spPr>
          <a:xfrm>
            <a:off x="2107220" y="4678375"/>
            <a:ext cx="414000" cy="40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nvSpPr>
        <p:spPr>
          <a:xfrm>
            <a:off x="193700" y="186300"/>
            <a:ext cx="2286000" cy="158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1" name="Google Shape;101;p15"/>
          <p:cNvSpPr txBox="1"/>
          <p:nvPr/>
        </p:nvSpPr>
        <p:spPr>
          <a:xfrm>
            <a:off x="2579100" y="948300"/>
            <a:ext cx="6371100" cy="261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Nunito"/>
                <a:ea typeface="Nunito"/>
                <a:cs typeface="Nunito"/>
                <a:sym typeface="Nunito"/>
              </a:rPr>
              <a:t>Savannah is a minimalist living on the edge of town. She strives to stay in tune with nature and herself as much as possible while still living in the city. She lives in a tiny studio and makes just enough money to pay rent and buy food with her minimalist blog and instagram page. She likes to be present and enjoy every activity she takes part in, including cooking and eating vegan foods. She is always looking for new recipes she can make (slowly) and post on her instagram for more likes.</a:t>
            </a:r>
            <a:endParaRPr sz="11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sz="11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latin typeface="Nunito"/>
                <a:ea typeface="Nunito"/>
                <a:cs typeface="Nunito"/>
                <a:sym typeface="Nunito"/>
              </a:rPr>
              <a:t>Needs</a:t>
            </a:r>
            <a:endParaRPr b="0" i="0" sz="11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find more vegan recipes to make and take pictures of for her instagram in order to support herself financially.</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rPr b="0" i="0" lang="en" sz="900" u="none" cap="none" strike="noStrike">
                <a:solidFill>
                  <a:schemeClr val="dk1"/>
                </a:solidFill>
                <a:latin typeface="Nunito"/>
                <a:ea typeface="Nunito"/>
                <a:cs typeface="Nunito"/>
                <a:sym typeface="Nunito"/>
              </a:rPr>
              <a:t>Wants</a:t>
            </a:r>
            <a:endParaRPr b="0" i="0" sz="9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be present while prepping and making food.</a:t>
            </a:r>
            <a:endParaRPr sz="900">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900"/>
              <a:buFont typeface="Arial"/>
              <a:buNone/>
            </a:pPr>
            <a:r>
              <a:rPr b="0" i="0" lang="en" sz="900" u="none" cap="none" strike="noStrike">
                <a:solidFill>
                  <a:schemeClr val="dk1"/>
                </a:solidFill>
                <a:latin typeface="Nunito"/>
                <a:ea typeface="Nunito"/>
                <a:cs typeface="Nunito"/>
                <a:sym typeface="Nunito"/>
              </a:rPr>
              <a:t>Desires</a:t>
            </a:r>
            <a:endParaRPr b="0" i="0" sz="900" u="none" cap="none" strike="noStrike">
              <a:solidFill>
                <a:schemeClr val="dk1"/>
              </a:solidFill>
              <a:latin typeface="Nunito"/>
              <a:ea typeface="Nunito"/>
              <a:cs typeface="Nunito"/>
              <a:sym typeface="Nunito"/>
            </a:endParaRPr>
          </a:p>
          <a:p>
            <a:pPr indent="-285750" lvl="0" marL="457200" marR="0" rtl="0" algn="l">
              <a:lnSpc>
                <a:spcPct val="115000"/>
              </a:lnSpc>
              <a:spcBef>
                <a:spcPts val="0"/>
              </a:spcBef>
              <a:spcAft>
                <a:spcPts val="0"/>
              </a:spcAft>
              <a:buClr>
                <a:schemeClr val="dk1"/>
              </a:buClr>
              <a:buSzPts val="900"/>
              <a:buFont typeface="Nunito"/>
              <a:buChar char="●"/>
            </a:pPr>
            <a:r>
              <a:rPr lang="en" sz="900">
                <a:solidFill>
                  <a:schemeClr val="dk1"/>
                </a:solidFill>
                <a:latin typeface="Nunito"/>
                <a:ea typeface="Nunito"/>
                <a:cs typeface="Nunito"/>
                <a:sym typeface="Nunito"/>
              </a:rPr>
              <a:t>To create as many variations of food with as little ingredients as possible (minimalist that she is).</a:t>
            </a:r>
            <a:endParaRPr b="0" i="0" sz="9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p:txBody>
      </p:sp>
      <p:sp>
        <p:nvSpPr>
          <p:cNvPr id="102" name="Google Shape;102;p15"/>
          <p:cNvSpPr txBox="1"/>
          <p:nvPr/>
        </p:nvSpPr>
        <p:spPr>
          <a:xfrm>
            <a:off x="2579100" y="186300"/>
            <a:ext cx="6371100" cy="76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800">
                <a:solidFill>
                  <a:srgbClr val="434343"/>
                </a:solidFill>
                <a:latin typeface="Nunito"/>
                <a:ea typeface="Nunito"/>
                <a:cs typeface="Nunito"/>
                <a:sym typeface="Nunito"/>
              </a:rPr>
              <a:t>Freelance Minimalist </a:t>
            </a:r>
            <a:r>
              <a:rPr lang="en" sz="1800">
                <a:solidFill>
                  <a:srgbClr val="434343"/>
                </a:solidFill>
                <a:latin typeface="Nunito"/>
                <a:ea typeface="Nunito"/>
                <a:cs typeface="Nunito"/>
                <a:sym typeface="Nunito"/>
              </a:rPr>
              <a:t>(Low Budget, High Time, Vegan)</a:t>
            </a:r>
            <a:endParaRPr b="0" i="0" sz="1800" u="none" cap="none" strike="noStrike">
              <a:solidFill>
                <a:srgbClr val="434343"/>
              </a:solidFill>
              <a:latin typeface="Nunito"/>
              <a:ea typeface="Nunito"/>
              <a:cs typeface="Nunito"/>
              <a:sym typeface="Nunito"/>
            </a:endParaRPr>
          </a:p>
        </p:txBody>
      </p:sp>
      <p:sp>
        <p:nvSpPr>
          <p:cNvPr id="103" name="Google Shape;103;p15"/>
          <p:cNvSpPr txBox="1"/>
          <p:nvPr/>
        </p:nvSpPr>
        <p:spPr>
          <a:xfrm>
            <a:off x="2579100" y="3588075"/>
            <a:ext cx="3081300" cy="136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Activities and Interests</a:t>
            </a:r>
            <a:endParaRPr b="1"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292100" lvl="0" marL="457200" marR="0" rtl="0" algn="l">
              <a:lnSpc>
                <a:spcPct val="100000"/>
              </a:lnSpc>
              <a:spcBef>
                <a:spcPts val="0"/>
              </a:spcBef>
              <a:spcAft>
                <a:spcPts val="0"/>
              </a:spcAft>
              <a:buClr>
                <a:schemeClr val="dk1"/>
              </a:buClr>
              <a:buSzPts val="1000"/>
              <a:buFont typeface="Nunito"/>
              <a:buChar char="●"/>
            </a:pPr>
            <a:r>
              <a:rPr lang="en" sz="1000">
                <a:solidFill>
                  <a:schemeClr val="dk1"/>
                </a:solidFill>
                <a:latin typeface="Nunito"/>
                <a:ea typeface="Nunito"/>
                <a:cs typeface="Nunito"/>
                <a:sym typeface="Nunito"/>
              </a:rPr>
              <a:t>Minimalism, veganism, animals, activism, spirituality, consciousness, balance, self-actualization, herbalism.</a:t>
            </a:r>
            <a:endParaRPr b="0" i="0" sz="1000" u="none" cap="none" strike="noStrike">
              <a:solidFill>
                <a:schemeClr val="dk1"/>
              </a:solidFill>
              <a:latin typeface="Nunito"/>
              <a:ea typeface="Nunito"/>
              <a:cs typeface="Nunito"/>
              <a:sym typeface="Nunito"/>
            </a:endParaRPr>
          </a:p>
        </p:txBody>
      </p:sp>
      <p:sp>
        <p:nvSpPr>
          <p:cNvPr id="104" name="Google Shape;104;p15"/>
          <p:cNvSpPr txBox="1"/>
          <p:nvPr/>
        </p:nvSpPr>
        <p:spPr>
          <a:xfrm>
            <a:off x="5759800" y="3588000"/>
            <a:ext cx="3190500" cy="136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Influences</a:t>
            </a:r>
            <a:endParaRPr b="1" i="0" sz="1400" u="none" cap="none" strike="noStrike">
              <a:solidFill>
                <a:srgbClr val="000000"/>
              </a:solidFill>
              <a:latin typeface="Nunito"/>
              <a:ea typeface="Nunito"/>
              <a:cs typeface="Nunito"/>
              <a:sym typeface="Nunito"/>
            </a:endParaRPr>
          </a:p>
        </p:txBody>
      </p:sp>
      <p:sp>
        <p:nvSpPr>
          <p:cNvPr id="105" name="Google Shape;105;p15"/>
          <p:cNvSpPr txBox="1"/>
          <p:nvPr/>
        </p:nvSpPr>
        <p:spPr>
          <a:xfrm>
            <a:off x="7014700" y="3628725"/>
            <a:ext cx="1935600" cy="810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lang="en" sz="3000">
                <a:solidFill>
                  <a:srgbClr val="073763"/>
                </a:solidFill>
                <a:latin typeface="Nunito"/>
                <a:ea typeface="Nunito"/>
                <a:cs typeface="Nunito"/>
                <a:sym typeface="Nunito"/>
              </a:rPr>
              <a:t>Nature</a:t>
            </a:r>
            <a:endParaRPr b="0" i="0" sz="3000" u="none" cap="none" strike="noStrike">
              <a:solidFill>
                <a:srgbClr val="073763"/>
              </a:solidFill>
              <a:latin typeface="Nunito"/>
              <a:ea typeface="Nunito"/>
              <a:cs typeface="Nunito"/>
              <a:sym typeface="Nunito"/>
            </a:endParaRPr>
          </a:p>
        </p:txBody>
      </p:sp>
      <p:sp>
        <p:nvSpPr>
          <p:cNvPr id="106" name="Google Shape;106;p15"/>
          <p:cNvSpPr txBox="1"/>
          <p:nvPr/>
        </p:nvSpPr>
        <p:spPr>
          <a:xfrm>
            <a:off x="5384650" y="3894825"/>
            <a:ext cx="1935600" cy="43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solidFill>
                  <a:srgbClr val="6FA8DC"/>
                </a:solidFill>
                <a:latin typeface="Nunito"/>
                <a:ea typeface="Nunito"/>
                <a:cs typeface="Nunito"/>
                <a:sym typeface="Nunito"/>
              </a:rPr>
              <a:t>Culture</a:t>
            </a:r>
            <a:endParaRPr b="0" i="0" sz="1500" u="none" cap="none" strike="noStrike">
              <a:solidFill>
                <a:srgbClr val="6FA8DC"/>
              </a:solidFill>
              <a:latin typeface="Nunito"/>
              <a:ea typeface="Nunito"/>
              <a:cs typeface="Nunito"/>
              <a:sym typeface="Nunito"/>
            </a:endParaRPr>
          </a:p>
        </p:txBody>
      </p:sp>
      <p:sp>
        <p:nvSpPr>
          <p:cNvPr id="107" name="Google Shape;107;p15"/>
          <p:cNvSpPr txBox="1"/>
          <p:nvPr/>
        </p:nvSpPr>
        <p:spPr>
          <a:xfrm>
            <a:off x="193700" y="2406600"/>
            <a:ext cx="2286000" cy="434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Nunito"/>
                <a:ea typeface="Nunito"/>
                <a:cs typeface="Nunito"/>
                <a:sym typeface="Nunito"/>
              </a:rPr>
              <a:t>Freelance Minimalist</a:t>
            </a:r>
            <a:endParaRPr b="0" i="0" sz="1400" u="none" cap="none" strike="noStrike">
              <a:solidFill>
                <a:srgbClr val="000000"/>
              </a:solidFill>
              <a:latin typeface="Nunito"/>
              <a:ea typeface="Nunito"/>
              <a:cs typeface="Nunito"/>
              <a:sym typeface="Nunito"/>
            </a:endParaRPr>
          </a:p>
        </p:txBody>
      </p:sp>
      <p:sp>
        <p:nvSpPr>
          <p:cNvPr id="108" name="Google Shape;108;p15"/>
          <p:cNvSpPr txBox="1"/>
          <p:nvPr/>
        </p:nvSpPr>
        <p:spPr>
          <a:xfrm>
            <a:off x="193700" y="1873800"/>
            <a:ext cx="2286000" cy="434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Nunito"/>
                <a:ea typeface="Nunito"/>
                <a:cs typeface="Nunito"/>
                <a:sym typeface="Nunito"/>
              </a:rPr>
              <a:t>Savannah</a:t>
            </a:r>
            <a:endParaRPr b="0" i="0" sz="1400" u="none" cap="none" strike="noStrike">
              <a:solidFill>
                <a:srgbClr val="000000"/>
              </a:solidFill>
              <a:latin typeface="Nunito"/>
              <a:ea typeface="Nunito"/>
              <a:cs typeface="Nunito"/>
              <a:sym typeface="Nunito"/>
            </a:endParaRPr>
          </a:p>
        </p:txBody>
      </p:sp>
      <p:sp>
        <p:nvSpPr>
          <p:cNvPr id="109" name="Google Shape;109;p15"/>
          <p:cNvSpPr txBox="1"/>
          <p:nvPr/>
        </p:nvSpPr>
        <p:spPr>
          <a:xfrm>
            <a:off x="7320250" y="4439325"/>
            <a:ext cx="1572600" cy="43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rgbClr val="6FA8DC"/>
                </a:solidFill>
                <a:latin typeface="Nunito"/>
                <a:ea typeface="Nunito"/>
                <a:cs typeface="Nunito"/>
                <a:sym typeface="Nunito"/>
              </a:rPr>
              <a:t>Spirituality</a:t>
            </a:r>
            <a:endParaRPr b="0" i="0" sz="1500" u="none" cap="none" strike="noStrike">
              <a:solidFill>
                <a:srgbClr val="6FA8DC"/>
              </a:solidFill>
              <a:latin typeface="Nunito"/>
              <a:ea typeface="Nunito"/>
              <a:cs typeface="Nunito"/>
              <a:sym typeface="Nunito"/>
            </a:endParaRPr>
          </a:p>
        </p:txBody>
      </p:sp>
      <p:sp>
        <p:nvSpPr>
          <p:cNvPr id="110" name="Google Shape;110;p15"/>
          <p:cNvSpPr txBox="1"/>
          <p:nvPr/>
        </p:nvSpPr>
        <p:spPr>
          <a:xfrm>
            <a:off x="5660400" y="4348200"/>
            <a:ext cx="1935600" cy="40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1155CC"/>
                </a:solidFill>
                <a:latin typeface="Nunito"/>
                <a:ea typeface="Nunito"/>
                <a:cs typeface="Nunito"/>
                <a:sym typeface="Nunito"/>
              </a:rPr>
              <a:t>News</a:t>
            </a:r>
            <a:endParaRPr b="0" i="0" sz="2200" u="none" cap="none" strike="noStrike">
              <a:solidFill>
                <a:srgbClr val="1155CC"/>
              </a:solidFill>
              <a:latin typeface="Nunito"/>
              <a:ea typeface="Nunito"/>
              <a:cs typeface="Nunito"/>
              <a:sym typeface="Nunito"/>
            </a:endParaRPr>
          </a:p>
        </p:txBody>
      </p:sp>
      <p:sp>
        <p:nvSpPr>
          <p:cNvPr id="111" name="Google Shape;111;p15"/>
          <p:cNvSpPr txBox="1"/>
          <p:nvPr/>
        </p:nvSpPr>
        <p:spPr>
          <a:xfrm>
            <a:off x="193700" y="2939400"/>
            <a:ext cx="2286000" cy="201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Knowledge</a:t>
            </a:r>
            <a:endParaRPr b="1"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rPr lang="en" sz="900">
                <a:latin typeface="Nunito"/>
                <a:ea typeface="Nunito"/>
                <a:cs typeface="Nunito"/>
                <a:sym typeface="Nunito"/>
              </a:rPr>
              <a:t>Self-knowledge</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solidFill>
                  <a:schemeClr val="dk1"/>
                </a:solidFill>
                <a:latin typeface="Nunito"/>
                <a:ea typeface="Nunito"/>
                <a:cs typeface="Nunito"/>
                <a:sym typeface="Nunito"/>
              </a:rPr>
              <a:t>Law</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latin typeface="Nunito"/>
                <a:ea typeface="Nunito"/>
                <a:cs typeface="Nunito"/>
                <a:sym typeface="Nunito"/>
              </a:rPr>
              <a:t>Herbalism</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900">
                <a:latin typeface="Nunito"/>
                <a:ea typeface="Nunito"/>
                <a:cs typeface="Nunito"/>
                <a:sym typeface="Nunito"/>
              </a:rPr>
              <a:t>Aromatherapy</a:t>
            </a:r>
            <a:endParaRPr b="0" i="0" sz="900" u="none" cap="none" strike="noStrike">
              <a:solidFill>
                <a:srgbClr val="000000"/>
              </a:solidFill>
              <a:latin typeface="Nunito"/>
              <a:ea typeface="Nunito"/>
              <a:cs typeface="Nunito"/>
              <a:sym typeface="Nunito"/>
            </a:endParaRPr>
          </a:p>
        </p:txBody>
      </p:sp>
      <p:cxnSp>
        <p:nvCxnSpPr>
          <p:cNvPr id="112" name="Google Shape;112;p15"/>
          <p:cNvCxnSpPr/>
          <p:nvPr/>
        </p:nvCxnSpPr>
        <p:spPr>
          <a:xfrm>
            <a:off x="1424494" y="3306817"/>
            <a:ext cx="0" cy="1454400"/>
          </a:xfrm>
          <a:prstGeom prst="straightConnector1">
            <a:avLst/>
          </a:prstGeom>
          <a:noFill/>
          <a:ln cap="flat" cmpd="sng" w="9525">
            <a:solidFill>
              <a:srgbClr val="595959"/>
            </a:solidFill>
            <a:prstDash val="solid"/>
            <a:round/>
            <a:headEnd len="sm" w="sm" type="none"/>
            <a:tailEnd len="sm" w="sm" type="none"/>
          </a:ln>
        </p:spPr>
      </p:cxnSp>
      <p:sp>
        <p:nvSpPr>
          <p:cNvPr id="113" name="Google Shape;113;p15"/>
          <p:cNvSpPr/>
          <p:nvPr/>
        </p:nvSpPr>
        <p:spPr>
          <a:xfrm>
            <a:off x="1420600" y="3390986"/>
            <a:ext cx="10314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1420600" y="3682475"/>
            <a:ext cx="7608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1420600" y="3980675"/>
            <a:ext cx="5751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1424500" y="4278875"/>
            <a:ext cx="326100" cy="197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txBox="1"/>
          <p:nvPr/>
        </p:nvSpPr>
        <p:spPr>
          <a:xfrm>
            <a:off x="1168580" y="4671145"/>
            <a:ext cx="289500" cy="40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118" name="Google Shape;118;p15"/>
          <p:cNvSpPr txBox="1"/>
          <p:nvPr/>
        </p:nvSpPr>
        <p:spPr>
          <a:xfrm>
            <a:off x="2107220" y="4678375"/>
            <a:ext cx="414000" cy="40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