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rchitects Daughter" pitchFamily="2" charset="0"/>
      <p:regular r:id="rId9"/>
    </p:embeddedFont>
    <p:embeddedFont>
      <p:font typeface="Jura" pitchFamily="2" charset="0"/>
      <p:regular r:id="rId10"/>
      <p:bold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667200" y="2072550"/>
            <a:ext cx="1809600" cy="9984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EFEFEF"/>
                </a:solidFill>
                <a:latin typeface="Architects Daughter"/>
                <a:ea typeface="Architects Daughter"/>
                <a:cs typeface="Architects Daughter"/>
                <a:sym typeface="Architects Daughter"/>
              </a:rPr>
              <a:t>Mood Board</a:t>
            </a:r>
            <a:endParaRPr sz="1400" b="0" i="0" u="none" strike="noStrike" cap="none">
              <a:solidFill>
                <a:srgbClr val="EFEFEF"/>
              </a:solidFill>
              <a:latin typeface="Architects Daughter"/>
              <a:ea typeface="Architects Daughter"/>
              <a:cs typeface="Architects Daughter"/>
              <a:sym typeface="Architects Daugh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597050" y="1821103"/>
            <a:ext cx="8259600" cy="64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597050" y="2668828"/>
            <a:ext cx="8259600" cy="64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597250" y="973378"/>
            <a:ext cx="8259600" cy="64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63" name="Google Shape;63;p14"/>
          <p:cNvSpPr txBox="1"/>
          <p:nvPr/>
        </p:nvSpPr>
        <p:spPr>
          <a:xfrm>
            <a:off x="3243250" y="537153"/>
            <a:ext cx="2396100" cy="3813900"/>
          </a:xfrm>
          <a:prstGeom prst="rect">
            <a:avLst/>
          </a:prstGeom>
          <a:solidFill>
            <a:srgbClr val="66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EFEFEF"/>
                </a:solidFill>
                <a:latin typeface="Arial"/>
                <a:ea typeface="Arial"/>
                <a:cs typeface="Arial"/>
                <a:sym typeface="Arial"/>
              </a:rPr>
              <a:t>Technology Interaction</a:t>
            </a:r>
            <a:endParaRPr sz="1000" b="0" i="0" u="none" strike="noStrike" cap="none">
              <a:solidFill>
                <a:srgbClr val="EFEFE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txBox="1"/>
          <p:nvPr/>
        </p:nvSpPr>
        <p:spPr>
          <a:xfrm>
            <a:off x="605825" y="537153"/>
            <a:ext cx="2549700" cy="33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Story Begin: Workflows / Goals</a:t>
            </a:r>
            <a:endParaRPr sz="1100" b="0" i="0" u="none" strike="noStrike" cap="none">
              <a:solidFill>
                <a:srgbClr val="000000"/>
              </a:solidFill>
              <a:latin typeface="Arial"/>
              <a:ea typeface="Arial"/>
              <a:cs typeface="Arial"/>
              <a:sym typeface="Arial"/>
            </a:endParaRPr>
          </a:p>
        </p:txBody>
      </p:sp>
      <p:sp>
        <p:nvSpPr>
          <p:cNvPr id="65" name="Google Shape;65;p14"/>
          <p:cNvSpPr txBox="1"/>
          <p:nvPr/>
        </p:nvSpPr>
        <p:spPr>
          <a:xfrm>
            <a:off x="605825" y="973378"/>
            <a:ext cx="26028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rgbClr val="000000"/>
                </a:solidFill>
                <a:latin typeface="Arial"/>
                <a:ea typeface="Arial"/>
                <a:cs typeface="Arial"/>
                <a:sym typeface="Arial"/>
              </a:rPr>
              <a:t>View: </a:t>
            </a:r>
            <a:r>
              <a:rPr lang="en" sz="800" dirty="0"/>
              <a:t>Sally</a:t>
            </a:r>
            <a:endParaRPr sz="8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rgbClr val="000000"/>
                </a:solidFill>
                <a:latin typeface="Arial"/>
                <a:ea typeface="Arial"/>
                <a:cs typeface="Arial"/>
                <a:sym typeface="Arial"/>
              </a:rPr>
              <a:t>Objective: Make food out of leftover ingredients.</a:t>
            </a:r>
            <a:endParaRPr sz="8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rgbClr val="000000"/>
                </a:solidFill>
                <a:latin typeface="Arial"/>
                <a:ea typeface="Arial"/>
                <a:cs typeface="Arial"/>
                <a:sym typeface="Arial"/>
              </a:rPr>
              <a:t>Goal: Use all ingredients in the most effective way.</a:t>
            </a:r>
            <a:endParaRPr sz="800" b="0" i="0" u="none" strike="noStrike" cap="none" dirty="0">
              <a:solidFill>
                <a:srgbClr val="000000"/>
              </a:solidFill>
              <a:latin typeface="Arial"/>
              <a:ea typeface="Arial"/>
              <a:cs typeface="Arial"/>
              <a:sym typeface="Arial"/>
            </a:endParaRPr>
          </a:p>
        </p:txBody>
      </p:sp>
      <p:sp>
        <p:nvSpPr>
          <p:cNvPr id="66" name="Google Shape;66;p14"/>
          <p:cNvSpPr txBox="1"/>
          <p:nvPr/>
        </p:nvSpPr>
        <p:spPr>
          <a:xfrm>
            <a:off x="597050" y="1821103"/>
            <a:ext cx="26028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rgbClr val="000000"/>
                </a:solidFill>
                <a:latin typeface="Arial"/>
                <a:ea typeface="Arial"/>
                <a:cs typeface="Arial"/>
                <a:sym typeface="Arial"/>
              </a:rPr>
              <a:t>View: </a:t>
            </a:r>
            <a:r>
              <a:rPr lang="en" sz="800" dirty="0"/>
              <a:t>Sally</a:t>
            </a:r>
            <a:endParaRPr sz="8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rgbClr val="000000"/>
                </a:solidFill>
                <a:latin typeface="Arial"/>
                <a:ea typeface="Arial"/>
                <a:cs typeface="Arial"/>
                <a:sym typeface="Arial"/>
              </a:rPr>
              <a:t>Objective: Learn new recipes using th</a:t>
            </a:r>
            <a:r>
              <a:rPr lang="en" sz="800" dirty="0"/>
              <a:t>e surprise me option.</a:t>
            </a:r>
            <a:endParaRPr sz="800" b="0" i="0" u="none" strike="noStrike" cap="none" dirty="0">
              <a:solidFill>
                <a:srgbClr val="000000"/>
              </a:solidFill>
              <a:latin typeface="Arial"/>
              <a:ea typeface="Arial"/>
              <a:cs typeface="Arial"/>
              <a:sym typeface="Arial"/>
            </a:endParaRPr>
          </a:p>
          <a:p>
            <a:pPr lvl="0">
              <a:lnSpc>
                <a:spcPct val="115000"/>
              </a:lnSpc>
              <a:buSzPts val="800"/>
            </a:pPr>
            <a:r>
              <a:rPr lang="en" sz="800" b="0" i="0" u="none" strike="noStrike" cap="none" dirty="0">
                <a:solidFill>
                  <a:srgbClr val="000000"/>
                </a:solidFill>
                <a:latin typeface="Arial"/>
                <a:ea typeface="Arial"/>
                <a:cs typeface="Arial"/>
                <a:sym typeface="Arial"/>
              </a:rPr>
              <a:t>Goal: </a:t>
            </a:r>
            <a:r>
              <a:rPr lang="en" sz="800" dirty="0"/>
              <a:t>Find a new recipe she has never tried before.</a:t>
            </a:r>
            <a:endParaRPr sz="800" b="0" i="0" u="none" strike="noStrike" cap="none" dirty="0">
              <a:solidFill>
                <a:srgbClr val="000000"/>
              </a:solidFill>
              <a:latin typeface="Arial"/>
              <a:ea typeface="Arial"/>
              <a:cs typeface="Arial"/>
              <a:sym typeface="Arial"/>
            </a:endParaRPr>
          </a:p>
        </p:txBody>
      </p:sp>
      <p:sp>
        <p:nvSpPr>
          <p:cNvPr id="67" name="Google Shape;67;p14"/>
          <p:cNvSpPr txBox="1"/>
          <p:nvPr/>
        </p:nvSpPr>
        <p:spPr>
          <a:xfrm>
            <a:off x="597050" y="2668828"/>
            <a:ext cx="26028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800" b="0" i="0" u="none" strike="noStrike" cap="none" dirty="0">
                <a:solidFill>
                  <a:schemeClr val="dk1"/>
                </a:solidFill>
                <a:latin typeface="Arial"/>
                <a:ea typeface="Arial"/>
                <a:cs typeface="Arial"/>
                <a:sym typeface="Arial"/>
              </a:rPr>
              <a:t>View: Savanah</a:t>
            </a:r>
            <a:endParaRPr sz="8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800" b="0" i="0" u="none" strike="noStrike" cap="none" dirty="0">
                <a:solidFill>
                  <a:schemeClr val="dk1"/>
                </a:solidFill>
                <a:latin typeface="Arial"/>
                <a:ea typeface="Arial"/>
                <a:cs typeface="Arial"/>
                <a:sym typeface="Arial"/>
              </a:rPr>
              <a:t>Objective: </a:t>
            </a:r>
            <a:r>
              <a:rPr lang="en" sz="800" dirty="0">
                <a:solidFill>
                  <a:schemeClr val="dk1"/>
                </a:solidFill>
              </a:rPr>
              <a:t>Discover</a:t>
            </a:r>
            <a:r>
              <a:rPr lang="en" sz="800" b="0" i="0" u="none" strike="noStrike" cap="none" dirty="0">
                <a:solidFill>
                  <a:schemeClr val="dk1"/>
                </a:solidFill>
                <a:latin typeface="Arial"/>
                <a:ea typeface="Arial"/>
                <a:cs typeface="Arial"/>
                <a:sym typeface="Arial"/>
              </a:rPr>
              <a:t> new recipes in line with her dietary restriction.</a:t>
            </a:r>
            <a:endParaRPr sz="8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800"/>
              <a:buFont typeface="Arial"/>
              <a:buNone/>
            </a:pPr>
            <a:r>
              <a:rPr lang="en" sz="800" b="0" i="0" u="none" strike="noStrike" cap="none" dirty="0">
                <a:solidFill>
                  <a:schemeClr val="dk1"/>
                </a:solidFill>
                <a:latin typeface="Arial"/>
                <a:ea typeface="Arial"/>
                <a:cs typeface="Arial"/>
                <a:sym typeface="Arial"/>
              </a:rPr>
              <a:t>Goal: </a:t>
            </a:r>
            <a:r>
              <a:rPr lang="en" sz="800" dirty="0">
                <a:solidFill>
                  <a:schemeClr val="dk1"/>
                </a:solidFill>
              </a:rPr>
              <a:t>Have new vegan recipes for her </a:t>
            </a:r>
            <a:r>
              <a:rPr lang="en-US" sz="800" dirty="0">
                <a:solidFill>
                  <a:schemeClr val="dk1"/>
                </a:solidFill>
              </a:rPr>
              <a:t>Instagram</a:t>
            </a:r>
            <a:r>
              <a:rPr lang="en" sz="800" dirty="0">
                <a:solidFill>
                  <a:schemeClr val="dk1"/>
                </a:solidFill>
              </a:rPr>
              <a:t>.</a:t>
            </a:r>
            <a:endParaRPr sz="800" b="0" i="0" u="none" strike="noStrike" cap="none" dirty="0">
              <a:solidFill>
                <a:srgbClr val="000000"/>
              </a:solidFill>
              <a:latin typeface="Arial"/>
              <a:ea typeface="Arial"/>
              <a:cs typeface="Arial"/>
              <a:sym typeface="Arial"/>
            </a:endParaRPr>
          </a:p>
        </p:txBody>
      </p:sp>
      <p:sp>
        <p:nvSpPr>
          <p:cNvPr id="69" name="Google Shape;69;p14"/>
          <p:cNvSpPr txBox="1"/>
          <p:nvPr/>
        </p:nvSpPr>
        <p:spPr>
          <a:xfrm>
            <a:off x="5727075" y="537153"/>
            <a:ext cx="3129900" cy="33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End of Story: Goal Achieved?</a:t>
            </a:r>
            <a:endParaRPr sz="1100" b="0" i="0" u="none" strike="noStrike" cap="none">
              <a:solidFill>
                <a:srgbClr val="000000"/>
              </a:solidFill>
              <a:latin typeface="Arial"/>
              <a:ea typeface="Arial"/>
              <a:cs typeface="Arial"/>
              <a:sym typeface="Arial"/>
            </a:endParaRPr>
          </a:p>
        </p:txBody>
      </p:sp>
      <p:sp>
        <p:nvSpPr>
          <p:cNvPr id="70" name="Google Shape;70;p14"/>
          <p:cNvSpPr txBox="1"/>
          <p:nvPr/>
        </p:nvSpPr>
        <p:spPr>
          <a:xfrm>
            <a:off x="5673975" y="973378"/>
            <a:ext cx="31827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chemeClr val="dk1"/>
                </a:solidFill>
                <a:latin typeface="Arial"/>
                <a:ea typeface="Arial"/>
                <a:cs typeface="Arial"/>
                <a:sym typeface="Arial"/>
              </a:rPr>
              <a:t>Output / End of Story</a:t>
            </a:r>
            <a:endParaRPr sz="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Arial"/>
                <a:ea typeface="Arial"/>
                <a:cs typeface="Arial"/>
                <a:sym typeface="Arial"/>
              </a:rPr>
              <a:t>Sally found perfect recipe to use all ingredients she has and made food using </a:t>
            </a:r>
            <a:r>
              <a:rPr lang="en-US" sz="800" b="0" i="0" u="none" strike="noStrike" cap="none" dirty="0" err="1">
                <a:solidFill>
                  <a:srgbClr val="000000"/>
                </a:solidFill>
                <a:latin typeface="Arial"/>
                <a:ea typeface="Arial"/>
                <a:cs typeface="Arial"/>
                <a:sym typeface="Arial"/>
              </a:rPr>
              <a:t>cookpad</a:t>
            </a:r>
            <a:r>
              <a:rPr lang="en-US" sz="800" b="0" i="0" u="none" strike="noStrike" cap="none" dirty="0">
                <a:solidFill>
                  <a:srgbClr val="000000"/>
                </a:solidFill>
                <a:latin typeface="Arial"/>
                <a:ea typeface="Arial"/>
                <a:cs typeface="Arial"/>
                <a:sym typeface="Arial"/>
              </a:rPr>
              <a:t> app.</a:t>
            </a:r>
            <a:endParaRPr sz="800" b="0" i="0" u="none" strike="noStrike" cap="none" dirty="0">
              <a:solidFill>
                <a:srgbClr val="000000"/>
              </a:solidFill>
              <a:latin typeface="Arial"/>
              <a:ea typeface="Arial"/>
              <a:cs typeface="Arial"/>
              <a:sym typeface="Arial"/>
            </a:endParaRPr>
          </a:p>
        </p:txBody>
      </p:sp>
      <p:sp>
        <p:nvSpPr>
          <p:cNvPr id="71" name="Google Shape;71;p14"/>
          <p:cNvSpPr txBox="1"/>
          <p:nvPr/>
        </p:nvSpPr>
        <p:spPr>
          <a:xfrm>
            <a:off x="5674000" y="1821103"/>
            <a:ext cx="31827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chemeClr val="dk1"/>
                </a:solidFill>
                <a:latin typeface="Arial"/>
                <a:ea typeface="Arial"/>
                <a:cs typeface="Arial"/>
                <a:sym typeface="Arial"/>
              </a:rPr>
              <a:t>Output / End of Story</a:t>
            </a:r>
            <a:endParaRPr sz="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800" b="0" i="0" u="none" strike="noStrike" cap="none" dirty="0">
                <a:solidFill>
                  <a:srgbClr val="000000"/>
                </a:solidFill>
                <a:latin typeface="Arial"/>
                <a:ea typeface="Arial"/>
                <a:cs typeface="Arial"/>
                <a:sym typeface="Arial"/>
              </a:rPr>
              <a:t>Sally learned about new recipe which she found from using surprise me option.</a:t>
            </a:r>
            <a:endParaRPr sz="800" b="0" i="0" u="none" strike="noStrike" cap="none" dirty="0">
              <a:solidFill>
                <a:srgbClr val="000000"/>
              </a:solidFill>
              <a:latin typeface="Arial"/>
              <a:ea typeface="Arial"/>
              <a:cs typeface="Arial"/>
              <a:sym typeface="Arial"/>
            </a:endParaRPr>
          </a:p>
        </p:txBody>
      </p:sp>
      <p:sp>
        <p:nvSpPr>
          <p:cNvPr id="72" name="Google Shape;72;p14"/>
          <p:cNvSpPr txBox="1"/>
          <p:nvPr/>
        </p:nvSpPr>
        <p:spPr>
          <a:xfrm>
            <a:off x="5674000" y="2674965"/>
            <a:ext cx="3182700" cy="64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chemeClr val="dk1"/>
                </a:solidFill>
                <a:latin typeface="Arial"/>
                <a:ea typeface="Arial"/>
                <a:cs typeface="Arial"/>
                <a:sym typeface="Arial"/>
              </a:rPr>
              <a:t>Output / End of Story</a:t>
            </a:r>
          </a:p>
          <a:p>
            <a:pPr marL="0" marR="0" lvl="0" indent="0" algn="l" rtl="0">
              <a:lnSpc>
                <a:spcPct val="100000"/>
              </a:lnSpc>
              <a:spcBef>
                <a:spcPts val="0"/>
              </a:spcBef>
              <a:spcAft>
                <a:spcPts val="0"/>
              </a:spcAft>
              <a:buClr>
                <a:schemeClr val="dk1"/>
              </a:buClr>
              <a:buSzPts val="1100"/>
              <a:buFont typeface="Arial"/>
              <a:buNone/>
            </a:pPr>
            <a:r>
              <a:rPr lang="en" sz="800" dirty="0">
                <a:solidFill>
                  <a:schemeClr val="dk1"/>
                </a:solidFill>
              </a:rPr>
              <a:t>Savanah learned about new vegan recipes and also explored more options to have in her repertoire of recipes.</a:t>
            </a:r>
            <a:endParaRPr sz="800" b="0" i="0" u="none" strike="noStrike" cap="none" dirty="0">
              <a:solidFill>
                <a:srgbClr val="000000"/>
              </a:solidFill>
              <a:latin typeface="Arial"/>
              <a:ea typeface="Arial"/>
              <a:cs typeface="Arial"/>
              <a:sym typeface="Arial"/>
            </a:endParaRPr>
          </a:p>
        </p:txBody>
      </p:sp>
      <p:sp>
        <p:nvSpPr>
          <p:cNvPr id="74" name="Google Shape;74;p14"/>
          <p:cNvSpPr/>
          <p:nvPr/>
        </p:nvSpPr>
        <p:spPr>
          <a:xfrm>
            <a:off x="597050" y="4549421"/>
            <a:ext cx="8308200" cy="338100"/>
          </a:xfrm>
          <a:prstGeom prst="rightArrowCallout">
            <a:avLst>
              <a:gd name="adj1" fmla="val 100000"/>
              <a:gd name="adj2" fmla="val 50000"/>
              <a:gd name="adj3" fmla="val 65867"/>
              <a:gd name="adj4" fmla="val 94926"/>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D9D9D9"/>
                </a:solidFill>
                <a:latin typeface="Arial"/>
                <a:ea typeface="Arial"/>
                <a:cs typeface="Arial"/>
                <a:sym typeface="Arial"/>
              </a:rPr>
              <a:t>User Story (interaction) in 7 seconds</a:t>
            </a:r>
            <a:endParaRPr sz="1000" b="0" i="0" u="none" strike="noStrike" cap="none">
              <a:solidFill>
                <a:srgbClr val="D9D9D9"/>
              </a:solidFill>
              <a:latin typeface="Arial"/>
              <a:ea typeface="Arial"/>
              <a:cs typeface="Arial"/>
              <a:sym typeface="Arial"/>
            </a:endParaRPr>
          </a:p>
        </p:txBody>
      </p:sp>
      <p:sp>
        <p:nvSpPr>
          <p:cNvPr id="75" name="Google Shape;75;p14"/>
          <p:cNvSpPr txBox="1"/>
          <p:nvPr/>
        </p:nvSpPr>
        <p:spPr>
          <a:xfrm>
            <a:off x="115875" y="973353"/>
            <a:ext cx="356700" cy="64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Arial"/>
                <a:ea typeface="Arial"/>
                <a:cs typeface="Arial"/>
                <a:sym typeface="Arial"/>
              </a:rPr>
              <a:t>1</a:t>
            </a:r>
            <a:endParaRPr sz="3000" b="1" i="0" u="none" strike="noStrike" cap="none">
              <a:solidFill>
                <a:srgbClr val="000000"/>
              </a:solidFill>
              <a:latin typeface="Arial"/>
              <a:ea typeface="Arial"/>
              <a:cs typeface="Arial"/>
              <a:sym typeface="Arial"/>
            </a:endParaRPr>
          </a:p>
        </p:txBody>
      </p:sp>
      <p:sp>
        <p:nvSpPr>
          <p:cNvPr id="76" name="Google Shape;76;p14"/>
          <p:cNvSpPr txBox="1"/>
          <p:nvPr/>
        </p:nvSpPr>
        <p:spPr>
          <a:xfrm>
            <a:off x="115875" y="1821103"/>
            <a:ext cx="356700" cy="64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Arial"/>
                <a:ea typeface="Arial"/>
                <a:cs typeface="Arial"/>
                <a:sym typeface="Arial"/>
              </a:rPr>
              <a:t>2</a:t>
            </a:r>
            <a:endParaRPr sz="3000" b="1" i="0" u="none" strike="noStrike" cap="none">
              <a:solidFill>
                <a:srgbClr val="000000"/>
              </a:solidFill>
              <a:latin typeface="Arial"/>
              <a:ea typeface="Arial"/>
              <a:cs typeface="Arial"/>
              <a:sym typeface="Arial"/>
            </a:endParaRPr>
          </a:p>
        </p:txBody>
      </p:sp>
      <p:sp>
        <p:nvSpPr>
          <p:cNvPr id="77" name="Google Shape;77;p14"/>
          <p:cNvSpPr txBox="1"/>
          <p:nvPr/>
        </p:nvSpPr>
        <p:spPr>
          <a:xfrm>
            <a:off x="115875" y="2668853"/>
            <a:ext cx="356700" cy="64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Arial"/>
                <a:ea typeface="Arial"/>
                <a:cs typeface="Arial"/>
                <a:sym typeface="Arial"/>
              </a:rPr>
              <a:t>3</a:t>
            </a:r>
            <a:endParaRPr sz="3000" b="1" i="0" u="none" strike="noStrike" cap="none">
              <a:solidFill>
                <a:srgbClr val="000000"/>
              </a:solidFill>
              <a:latin typeface="Arial"/>
              <a:ea typeface="Arial"/>
              <a:cs typeface="Arial"/>
              <a:sym typeface="Arial"/>
            </a:endParaRPr>
          </a:p>
        </p:txBody>
      </p:sp>
      <p:sp>
        <p:nvSpPr>
          <p:cNvPr id="79" name="Google Shape;79;p14"/>
          <p:cNvSpPr/>
          <p:nvPr/>
        </p:nvSpPr>
        <p:spPr>
          <a:xfrm>
            <a:off x="597250" y="4549421"/>
            <a:ext cx="2594100" cy="338100"/>
          </a:xfrm>
          <a:prstGeom prst="rightArrowCallout">
            <a:avLst>
              <a:gd name="adj1" fmla="val 100000"/>
              <a:gd name="adj2" fmla="val 50000"/>
              <a:gd name="adj3" fmla="val 65867"/>
              <a:gd name="adj4" fmla="val 94926"/>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F3F3F3"/>
                </a:solidFill>
                <a:latin typeface="Arial"/>
                <a:ea typeface="Arial"/>
                <a:cs typeface="Arial"/>
                <a:sym typeface="Arial"/>
              </a:rPr>
              <a:t>Inputs</a:t>
            </a:r>
            <a:endParaRPr sz="1100" b="0" i="0" u="none" strike="noStrike" cap="none">
              <a:solidFill>
                <a:srgbClr val="F3F3F3"/>
              </a:solidFill>
              <a:latin typeface="Arial"/>
              <a:ea typeface="Arial"/>
              <a:cs typeface="Arial"/>
              <a:sym typeface="Arial"/>
            </a:endParaRPr>
          </a:p>
        </p:txBody>
      </p:sp>
      <p:sp>
        <p:nvSpPr>
          <p:cNvPr id="80" name="Google Shape;80;p14"/>
          <p:cNvSpPr/>
          <p:nvPr/>
        </p:nvSpPr>
        <p:spPr>
          <a:xfrm>
            <a:off x="5775250" y="4549421"/>
            <a:ext cx="3129900" cy="338100"/>
          </a:xfrm>
          <a:prstGeom prst="chevron">
            <a:avLst>
              <a:gd name="adj" fmla="val 56891"/>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rgbClr val="EFEFEF"/>
                </a:solidFill>
                <a:latin typeface="Arial"/>
                <a:ea typeface="Arial"/>
                <a:cs typeface="Arial"/>
                <a:sym typeface="Arial"/>
              </a:rPr>
              <a:t>Outputs</a:t>
            </a:r>
            <a:endParaRPr sz="1400" b="0" i="0" u="none" strike="noStrike" cap="none">
              <a:solidFill>
                <a:srgbClr val="EFEFEF"/>
              </a:solidFill>
              <a:latin typeface="Arial"/>
              <a:ea typeface="Arial"/>
              <a:cs typeface="Arial"/>
              <a:sym typeface="Arial"/>
            </a:endParaRPr>
          </a:p>
        </p:txBody>
      </p:sp>
      <p:sp>
        <p:nvSpPr>
          <p:cNvPr id="81" name="Google Shape;81;p14"/>
          <p:cNvSpPr/>
          <p:nvPr/>
        </p:nvSpPr>
        <p:spPr>
          <a:xfrm>
            <a:off x="8925" y="-8925"/>
            <a:ext cx="2629800" cy="37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666666"/>
                </a:solidFill>
                <a:latin typeface="Jura"/>
                <a:ea typeface="Jura"/>
                <a:cs typeface="Jura"/>
                <a:sym typeface="Jura"/>
              </a:rPr>
              <a:t>User Stories</a:t>
            </a:r>
            <a:endParaRPr sz="1100" b="1" i="0" u="none" strike="noStrike" cap="none">
              <a:solidFill>
                <a:srgbClr val="666666"/>
              </a:solidFill>
              <a:latin typeface="Jura"/>
              <a:ea typeface="Jura"/>
              <a:cs typeface="Jura"/>
              <a:sym typeface="Ju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p:nvPr/>
        </p:nvSpPr>
        <p:spPr>
          <a:xfrm>
            <a:off x="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87" name="Google Shape;87;p15"/>
          <p:cNvSpPr/>
          <p:nvPr/>
        </p:nvSpPr>
        <p:spPr>
          <a:xfrm>
            <a:off x="8925" y="-8925"/>
            <a:ext cx="2629800" cy="37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666666"/>
                </a:solidFill>
                <a:latin typeface="Jura"/>
                <a:ea typeface="Jura"/>
                <a:cs typeface="Jura"/>
                <a:sym typeface="Jura"/>
              </a:rPr>
              <a:t>User Story 3 Workflow Script</a:t>
            </a:r>
            <a:endParaRPr sz="1100" b="1" i="0" u="none" strike="noStrike" cap="none">
              <a:solidFill>
                <a:srgbClr val="666666"/>
              </a:solidFill>
              <a:latin typeface="Jura"/>
              <a:ea typeface="Jura"/>
              <a:cs typeface="Jura"/>
              <a:sym typeface="Jura"/>
            </a:endParaRPr>
          </a:p>
        </p:txBody>
      </p:sp>
      <p:sp>
        <p:nvSpPr>
          <p:cNvPr id="88" name="Google Shape;88;p15"/>
          <p:cNvSpPr/>
          <p:nvPr/>
        </p:nvSpPr>
        <p:spPr>
          <a:xfrm>
            <a:off x="305040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89" name="Google Shape;89;p15"/>
          <p:cNvSpPr/>
          <p:nvPr/>
        </p:nvSpPr>
        <p:spPr>
          <a:xfrm>
            <a:off x="-36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90" name="Google Shape;90;p15"/>
          <p:cNvSpPr/>
          <p:nvPr/>
        </p:nvSpPr>
        <p:spPr>
          <a:xfrm>
            <a:off x="30468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91" name="Google Shape;91;p15"/>
          <p:cNvSpPr/>
          <p:nvPr/>
        </p:nvSpPr>
        <p:spPr>
          <a:xfrm>
            <a:off x="6109575" y="365475"/>
            <a:ext cx="3034500" cy="4778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Information Architecture</a:t>
            </a:r>
            <a:endParaRPr sz="1200" b="1"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Roboto"/>
              <a:ea typeface="Roboto"/>
              <a:cs typeface="Roboto"/>
              <a:sym typeface="Roboto"/>
            </a:endParaRPr>
          </a:p>
          <a:p>
            <a:pPr lvl="0">
              <a:buSzPts val="1200"/>
            </a:pPr>
            <a:r>
              <a:rPr lang="en-US" dirty="0"/>
              <a:t>This is the main </a:t>
            </a:r>
            <a:r>
              <a:rPr lang="en-US" b="1" dirty="0" err="1"/>
              <a:t>CookPad</a:t>
            </a:r>
            <a:r>
              <a:rPr lang="en-US" dirty="0"/>
              <a:t> page. The user inputs in some ingredients (using the input box, and adding new ingredients using the plus on the side of the input box) and then clicks </a:t>
            </a:r>
            <a:r>
              <a:rPr lang="en-US" b="1" dirty="0"/>
              <a:t>Done</a:t>
            </a:r>
            <a:r>
              <a:rPr lang="en-US" dirty="0"/>
              <a:t>. The user is then taken to a list of scrollable recipes.</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US" sz="1000" b="0" i="0" u="none" strike="noStrike" cap="none" dirty="0">
                <a:solidFill>
                  <a:schemeClr val="dk1"/>
                </a:solidFill>
                <a:latin typeface="Roboto"/>
                <a:ea typeface="Roboto"/>
                <a:cs typeface="Roboto"/>
                <a:sym typeface="Roboto"/>
              </a:rPr>
              <a:t>Ingredients</a:t>
            </a:r>
          </a:p>
          <a:p>
            <a:pPr marL="914400" marR="0" lvl="1" indent="-292100" algn="l" rtl="0">
              <a:lnSpc>
                <a:spcPct val="100000"/>
              </a:lnSpc>
              <a:spcBef>
                <a:spcPts val="0"/>
              </a:spcBef>
              <a:spcAft>
                <a:spcPts val="0"/>
              </a:spcAft>
              <a:buClr>
                <a:schemeClr val="dk1"/>
              </a:buClr>
              <a:buSzPts val="1000"/>
              <a:buFont typeface="Roboto"/>
              <a:buChar char="○"/>
            </a:pPr>
            <a:r>
              <a:rPr lang="en-US" sz="1000" dirty="0">
                <a:solidFill>
                  <a:schemeClr val="dk1"/>
                </a:solidFill>
                <a:latin typeface="Roboto"/>
                <a:ea typeface="Roboto"/>
                <a:cs typeface="Roboto"/>
                <a:sym typeface="Roboto"/>
              </a:rPr>
              <a:t>F</a:t>
            </a:r>
            <a:r>
              <a:rPr lang="en" sz="1000" dirty="0" err="1">
                <a:solidFill>
                  <a:schemeClr val="dk1"/>
                </a:solidFill>
                <a:latin typeface="Roboto"/>
                <a:ea typeface="Roboto"/>
                <a:cs typeface="Roboto"/>
                <a:sym typeface="Roboto"/>
              </a:rPr>
              <a:t>ood</a:t>
            </a:r>
            <a:r>
              <a:rPr lang="en" sz="1000" dirty="0">
                <a:solidFill>
                  <a:schemeClr val="dk1"/>
                </a:solidFill>
                <a:latin typeface="Roboto"/>
                <a:ea typeface="Roboto"/>
                <a:cs typeface="Roboto"/>
                <a:sym typeface="Roboto"/>
              </a:rPr>
              <a:t> items</a:t>
            </a:r>
            <a:endParaRPr sz="1000" b="0" i="0" u="none" strike="noStrike" cap="none" dirty="0">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US" sz="1000" b="0" i="0" u="none" strike="noStrike" cap="none" dirty="0">
                <a:solidFill>
                  <a:schemeClr val="dk1"/>
                </a:solidFill>
                <a:latin typeface="Roboto"/>
                <a:ea typeface="Roboto"/>
                <a:cs typeface="Roboto"/>
                <a:sym typeface="Roboto"/>
              </a:rPr>
              <a:t>Food recipes</a:t>
            </a:r>
            <a:endParaRPr sz="1000" b="0" i="0" u="none" strike="noStrike" cap="none" dirty="0">
              <a:solidFill>
                <a:schemeClr val="dk1"/>
              </a:solidFill>
              <a:latin typeface="Roboto"/>
              <a:ea typeface="Roboto"/>
              <a:cs typeface="Roboto"/>
              <a:sym typeface="Roboto"/>
            </a:endParaRPr>
          </a:p>
          <a:p>
            <a:pPr marL="914400" marR="0" lvl="1" indent="-292100" algn="l" rtl="0">
              <a:lnSpc>
                <a:spcPct val="100000"/>
              </a:lnSpc>
              <a:spcBef>
                <a:spcPts val="0"/>
              </a:spcBef>
              <a:spcAft>
                <a:spcPts val="0"/>
              </a:spcAft>
              <a:buClr>
                <a:schemeClr val="dk1"/>
              </a:buClr>
              <a:buSzPts val="1000"/>
              <a:buFont typeface="Roboto"/>
              <a:buChar char="○"/>
            </a:pPr>
            <a:r>
              <a:rPr lang="en-US" sz="1000" b="0" i="0" u="none" strike="noStrike" cap="none" dirty="0">
                <a:solidFill>
                  <a:schemeClr val="dk1"/>
                </a:solidFill>
                <a:latin typeface="Roboto"/>
                <a:ea typeface="Roboto"/>
                <a:cs typeface="Roboto"/>
                <a:sym typeface="Roboto"/>
              </a:rPr>
              <a:t>ingredients</a:t>
            </a:r>
            <a:endParaRPr sz="1000" b="0" i="0" u="none" strike="noStrike" cap="none" dirty="0">
              <a:solidFill>
                <a:schemeClr val="dk1"/>
              </a:solidFill>
              <a:latin typeface="Roboto"/>
              <a:ea typeface="Roboto"/>
              <a:cs typeface="Roboto"/>
              <a:sym typeface="Roboto"/>
            </a:endParaRPr>
          </a:p>
          <a:p>
            <a:pPr marL="914400" marR="0" lvl="1" indent="-292100" algn="l" rtl="0">
              <a:lnSpc>
                <a:spcPct val="100000"/>
              </a:lnSpc>
              <a:spcBef>
                <a:spcPts val="0"/>
              </a:spcBef>
              <a:spcAft>
                <a:spcPts val="0"/>
              </a:spcAft>
              <a:buClr>
                <a:schemeClr val="dk1"/>
              </a:buClr>
              <a:buSzPts val="1000"/>
              <a:buFont typeface="Roboto"/>
              <a:buChar char="○"/>
            </a:pPr>
            <a:r>
              <a:rPr lang="en-US" sz="1000" b="0" i="0" u="none" strike="noStrike" cap="none" dirty="0">
                <a:solidFill>
                  <a:schemeClr val="dk1"/>
                </a:solidFill>
                <a:latin typeface="Roboto"/>
                <a:ea typeface="Roboto"/>
                <a:cs typeface="Roboto"/>
                <a:sym typeface="Roboto"/>
              </a:rPr>
              <a:t>Recipe steps</a:t>
            </a:r>
            <a:endParaRPr sz="1000" b="0" i="0" u="none" strike="noStrike" cap="none" dirty="0">
              <a:solidFill>
                <a:schemeClr val="dk1"/>
              </a:solidFill>
              <a:latin typeface="Roboto"/>
              <a:ea typeface="Roboto"/>
              <a:cs typeface="Roboto"/>
              <a:sym typeface="Roboto"/>
            </a:endParaRPr>
          </a:p>
          <a:p>
            <a:pPr marL="914400" marR="0" lvl="1" indent="-292100" algn="l" rtl="0">
              <a:lnSpc>
                <a:spcPct val="100000"/>
              </a:lnSpc>
              <a:spcBef>
                <a:spcPts val="0"/>
              </a:spcBef>
              <a:spcAft>
                <a:spcPts val="0"/>
              </a:spcAft>
              <a:buClr>
                <a:schemeClr val="dk1"/>
              </a:buClr>
              <a:buSzPts val="1000"/>
              <a:buFont typeface="Roboto"/>
              <a:buChar char="○"/>
            </a:pPr>
            <a:r>
              <a:rPr lang="en-US" sz="1000" b="0" i="0" u="none" strike="noStrike" cap="none" dirty="0">
                <a:solidFill>
                  <a:schemeClr val="dk1"/>
                </a:solidFill>
                <a:latin typeface="Roboto"/>
                <a:ea typeface="Roboto"/>
                <a:cs typeface="Roboto"/>
                <a:sym typeface="Roboto"/>
              </a:rPr>
              <a:t>Food images</a:t>
            </a:r>
            <a:endParaRPr sz="1000" b="0" i="0" u="none" strike="noStrike" cap="none" dirty="0">
              <a:solidFill>
                <a:schemeClr val="dk1"/>
              </a:solidFill>
              <a:latin typeface="Roboto"/>
              <a:ea typeface="Roboto"/>
              <a:cs typeface="Roboto"/>
              <a:sym typeface="Roboto"/>
            </a:endParaRPr>
          </a:p>
          <a:p>
            <a:pPr marL="152400" marR="0" lvl="0" algn="l" rtl="0">
              <a:lnSpc>
                <a:spcPct val="100000"/>
              </a:lnSpc>
              <a:spcBef>
                <a:spcPts val="0"/>
              </a:spcBef>
              <a:spcAft>
                <a:spcPts val="0"/>
              </a:spcAft>
              <a:buClr>
                <a:srgbClr val="000000"/>
              </a:buClr>
              <a:buSzPts val="1200"/>
            </a:pPr>
            <a:endParaRPr sz="1200" b="0" i="0" u="none" strike="noStrike" cap="none" dirty="0">
              <a:solidFill>
                <a:srgbClr val="000000"/>
              </a:solidFill>
              <a:latin typeface="Roboto"/>
              <a:ea typeface="Roboto"/>
              <a:cs typeface="Roboto"/>
              <a:sym typeface="Roboto"/>
            </a:endParaRPr>
          </a:p>
        </p:txBody>
      </p:sp>
      <p:pic>
        <p:nvPicPr>
          <p:cNvPr id="92" name="Google Shape;92;p15"/>
          <p:cNvPicPr preferRelativeResize="0"/>
          <p:nvPr/>
        </p:nvPicPr>
        <p:blipFill>
          <a:blip r:embed="rId3">
            <a:alphaModFix/>
          </a:blip>
          <a:stretch>
            <a:fillRect/>
          </a:stretch>
        </p:blipFill>
        <p:spPr>
          <a:xfrm>
            <a:off x="1308446" y="0"/>
            <a:ext cx="3994510" cy="51435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p:nvPr/>
        </p:nvSpPr>
        <p:spPr>
          <a:xfrm>
            <a:off x="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98" name="Google Shape;98;p16"/>
          <p:cNvSpPr/>
          <p:nvPr/>
        </p:nvSpPr>
        <p:spPr>
          <a:xfrm>
            <a:off x="8925" y="-8925"/>
            <a:ext cx="2629800" cy="37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666666"/>
                </a:solidFill>
                <a:latin typeface="Jura"/>
                <a:ea typeface="Jura"/>
                <a:cs typeface="Jura"/>
                <a:sym typeface="Jura"/>
              </a:rPr>
              <a:t>User Story 1 Workflow Script</a:t>
            </a:r>
            <a:endParaRPr sz="1100" b="1" i="0" u="none" strike="noStrike" cap="none">
              <a:solidFill>
                <a:srgbClr val="666666"/>
              </a:solidFill>
              <a:latin typeface="Jura"/>
              <a:ea typeface="Jura"/>
              <a:cs typeface="Jura"/>
              <a:sym typeface="Jura"/>
            </a:endParaRPr>
          </a:p>
        </p:txBody>
      </p:sp>
      <p:sp>
        <p:nvSpPr>
          <p:cNvPr id="99" name="Google Shape;99;p16"/>
          <p:cNvSpPr/>
          <p:nvPr/>
        </p:nvSpPr>
        <p:spPr>
          <a:xfrm>
            <a:off x="305040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00" name="Google Shape;100;p16"/>
          <p:cNvSpPr/>
          <p:nvPr/>
        </p:nvSpPr>
        <p:spPr>
          <a:xfrm>
            <a:off x="-36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01" name="Google Shape;101;p16"/>
          <p:cNvSpPr/>
          <p:nvPr/>
        </p:nvSpPr>
        <p:spPr>
          <a:xfrm>
            <a:off x="30468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02" name="Google Shape;102;p16"/>
          <p:cNvSpPr/>
          <p:nvPr/>
        </p:nvSpPr>
        <p:spPr>
          <a:xfrm>
            <a:off x="6109575" y="365475"/>
            <a:ext cx="3034500" cy="4778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Roboto"/>
                <a:ea typeface="Roboto"/>
                <a:cs typeface="Roboto"/>
                <a:sym typeface="Roboto"/>
              </a:rPr>
              <a:t>Information Architecture</a:t>
            </a:r>
            <a:endParaRPr sz="12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Roboto"/>
              <a:ea typeface="Roboto"/>
              <a:cs typeface="Roboto"/>
              <a:sym typeface="Roboto"/>
            </a:endParaRPr>
          </a:p>
          <a:p>
            <a:pPr lvl="0">
              <a:buSzPts val="1200"/>
            </a:pPr>
            <a:r>
              <a:rPr lang="en-US" dirty="0"/>
              <a:t>This is the </a:t>
            </a:r>
            <a:r>
              <a:rPr lang="en-US" b="1" dirty="0"/>
              <a:t>Surprise Me!</a:t>
            </a:r>
            <a:r>
              <a:rPr lang="en-US" dirty="0"/>
              <a:t> Page. When users click on the </a:t>
            </a:r>
            <a:r>
              <a:rPr lang="en-US" b="1" dirty="0"/>
              <a:t>Surprise Me!</a:t>
            </a:r>
            <a:r>
              <a:rPr lang="en-US" dirty="0"/>
              <a:t> button (from User Story 3), it will take them to this page, where they will receive a randomly-generated recipe.</a:t>
            </a:r>
            <a:endParaRPr sz="12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US" sz="1000" b="0" i="0" u="none" strike="noStrike" cap="none" dirty="0">
                <a:solidFill>
                  <a:srgbClr val="000000"/>
                </a:solidFill>
                <a:latin typeface="Roboto"/>
                <a:ea typeface="Roboto"/>
                <a:cs typeface="Roboto"/>
                <a:sym typeface="Roboto"/>
              </a:rPr>
              <a:t>Surprise Me! Page</a:t>
            </a:r>
            <a:endParaRPr sz="1000" b="0" i="0" u="none" strike="noStrike" cap="none" dirty="0">
              <a:solidFill>
                <a:srgbClr val="000000"/>
              </a:solidFill>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US" sz="1000" b="0" i="0" u="none" strike="noStrike" cap="none" dirty="0" err="1">
                <a:solidFill>
                  <a:schemeClr val="dk1"/>
                </a:solidFill>
                <a:latin typeface="Roboto"/>
                <a:ea typeface="Roboto"/>
                <a:cs typeface="Roboto"/>
                <a:sym typeface="Roboto"/>
              </a:rPr>
              <a:t>CookPad</a:t>
            </a:r>
            <a:r>
              <a:rPr lang="en-US" sz="1000" b="0" i="0" u="none" strike="noStrike" cap="none" dirty="0">
                <a:solidFill>
                  <a:schemeClr val="dk1"/>
                </a:solidFill>
                <a:latin typeface="Roboto"/>
                <a:ea typeface="Roboto"/>
                <a:cs typeface="Roboto"/>
                <a:sym typeface="Roboto"/>
              </a:rPr>
              <a:t> back button</a:t>
            </a:r>
          </a:p>
          <a:p>
            <a:pPr marL="457200" marR="0" lvl="0" indent="-292100" algn="l" rtl="0">
              <a:lnSpc>
                <a:spcPct val="100000"/>
              </a:lnSpc>
              <a:spcBef>
                <a:spcPts val="0"/>
              </a:spcBef>
              <a:spcAft>
                <a:spcPts val="0"/>
              </a:spcAft>
              <a:buClr>
                <a:srgbClr val="000000"/>
              </a:buClr>
              <a:buSzPts val="1000"/>
              <a:buFont typeface="Roboto"/>
              <a:buChar char="●"/>
            </a:pPr>
            <a:r>
              <a:rPr lang="en-US" sz="1000" dirty="0">
                <a:solidFill>
                  <a:schemeClr val="dk1"/>
                </a:solidFill>
                <a:latin typeface="Roboto"/>
                <a:ea typeface="Roboto"/>
                <a:cs typeface="Roboto"/>
                <a:sym typeface="Roboto"/>
              </a:rPr>
              <a:t>Recipes</a:t>
            </a:r>
          </a:p>
          <a:p>
            <a:pPr marL="457200" marR="0" lvl="0" indent="-292100" algn="l" rtl="0">
              <a:lnSpc>
                <a:spcPct val="100000"/>
              </a:lnSpc>
              <a:spcBef>
                <a:spcPts val="0"/>
              </a:spcBef>
              <a:spcAft>
                <a:spcPts val="0"/>
              </a:spcAft>
              <a:buClr>
                <a:srgbClr val="000000"/>
              </a:buClr>
              <a:buSzPts val="1000"/>
              <a:buFont typeface="Roboto"/>
              <a:buChar char="●"/>
            </a:pPr>
            <a:r>
              <a:rPr lang="en-US" sz="1000" b="0" i="0" u="none" strike="noStrike" cap="none" dirty="0">
                <a:solidFill>
                  <a:schemeClr val="dk1"/>
                </a:solidFill>
                <a:latin typeface="Roboto"/>
                <a:ea typeface="Roboto"/>
                <a:cs typeface="Roboto"/>
                <a:sym typeface="Roboto"/>
              </a:rPr>
              <a:t>Images</a:t>
            </a:r>
          </a:p>
          <a:p>
            <a:pPr marL="457200" marR="0" lvl="0" indent="-292100" algn="l" rtl="0">
              <a:lnSpc>
                <a:spcPct val="100000"/>
              </a:lnSpc>
              <a:spcBef>
                <a:spcPts val="0"/>
              </a:spcBef>
              <a:spcAft>
                <a:spcPts val="0"/>
              </a:spcAft>
              <a:buClr>
                <a:srgbClr val="000000"/>
              </a:buClr>
              <a:buSzPts val="1000"/>
              <a:buFont typeface="Roboto"/>
              <a:buChar char="●"/>
            </a:pPr>
            <a:r>
              <a:rPr lang="en-US" sz="1000" dirty="0">
                <a:solidFill>
                  <a:schemeClr val="dk1"/>
                </a:solidFill>
                <a:latin typeface="Roboto"/>
                <a:ea typeface="Roboto"/>
                <a:cs typeface="Roboto"/>
                <a:sym typeface="Roboto"/>
              </a:rPr>
              <a:t>Recipe steps</a:t>
            </a:r>
            <a:endParaRPr sz="1000" b="0" i="0" u="none" strike="noStrike" cap="none" dirty="0">
              <a:solidFill>
                <a:schemeClr val="dk1"/>
              </a:solidFill>
              <a:latin typeface="Roboto"/>
              <a:ea typeface="Roboto"/>
              <a:cs typeface="Roboto"/>
              <a:sym typeface="Roboto"/>
            </a:endParaRPr>
          </a:p>
        </p:txBody>
      </p:sp>
      <p:pic>
        <p:nvPicPr>
          <p:cNvPr id="103" name="Google Shape;103;p16"/>
          <p:cNvPicPr preferRelativeResize="0"/>
          <p:nvPr/>
        </p:nvPicPr>
        <p:blipFill>
          <a:blip r:embed="rId3">
            <a:alphaModFix/>
          </a:blip>
          <a:stretch>
            <a:fillRect/>
          </a:stretch>
        </p:blipFill>
        <p:spPr>
          <a:xfrm>
            <a:off x="244200" y="383925"/>
            <a:ext cx="2562004" cy="2370600"/>
          </a:xfrm>
          <a:prstGeom prst="rect">
            <a:avLst/>
          </a:prstGeom>
          <a:noFill/>
          <a:ln w="9525" cap="flat" cmpd="sng">
            <a:solidFill>
              <a:schemeClr val="dk2"/>
            </a:solidFill>
            <a:prstDash val="solid"/>
            <a:round/>
            <a:headEnd type="none" w="sm" len="sm"/>
            <a:tailEnd type="none" w="sm" len="sm"/>
          </a:ln>
        </p:spPr>
      </p:pic>
      <p:pic>
        <p:nvPicPr>
          <p:cNvPr id="104" name="Google Shape;104;p16"/>
          <p:cNvPicPr preferRelativeResize="0"/>
          <p:nvPr/>
        </p:nvPicPr>
        <p:blipFill>
          <a:blip r:embed="rId4">
            <a:alphaModFix/>
          </a:blip>
          <a:stretch>
            <a:fillRect/>
          </a:stretch>
        </p:blipFill>
        <p:spPr>
          <a:xfrm>
            <a:off x="3383150" y="402375"/>
            <a:ext cx="2417775" cy="2370600"/>
          </a:xfrm>
          <a:prstGeom prst="rect">
            <a:avLst/>
          </a:prstGeom>
          <a:noFill/>
          <a:ln w="9525" cap="flat" cmpd="sng">
            <a:solidFill>
              <a:schemeClr val="dk2"/>
            </a:solidFill>
            <a:prstDash val="solid"/>
            <a:round/>
            <a:headEnd type="none" w="sm" len="sm"/>
            <a:tailEnd type="none" w="sm" len="sm"/>
          </a:ln>
        </p:spPr>
      </p:pic>
      <p:pic>
        <p:nvPicPr>
          <p:cNvPr id="105" name="Google Shape;105;p16"/>
          <p:cNvPicPr preferRelativeResize="0"/>
          <p:nvPr/>
        </p:nvPicPr>
        <p:blipFill>
          <a:blip r:embed="rId5">
            <a:alphaModFix/>
          </a:blip>
          <a:stretch>
            <a:fillRect/>
          </a:stretch>
        </p:blipFill>
        <p:spPr>
          <a:xfrm>
            <a:off x="208037" y="2772975"/>
            <a:ext cx="2634333" cy="2407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p:nvPr/>
        </p:nvSpPr>
        <p:spPr>
          <a:xfrm>
            <a:off x="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11" name="Google Shape;111;p17"/>
          <p:cNvSpPr/>
          <p:nvPr/>
        </p:nvSpPr>
        <p:spPr>
          <a:xfrm>
            <a:off x="8925" y="-8925"/>
            <a:ext cx="2629800" cy="37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666666"/>
                </a:solidFill>
                <a:latin typeface="Jura"/>
                <a:ea typeface="Jura"/>
                <a:cs typeface="Jura"/>
                <a:sym typeface="Jura"/>
              </a:rPr>
              <a:t>User Story 2 Workflow Script</a:t>
            </a:r>
            <a:endParaRPr sz="1100" b="1" i="0" u="none" strike="noStrike" cap="none">
              <a:solidFill>
                <a:srgbClr val="666666"/>
              </a:solidFill>
              <a:latin typeface="Jura"/>
              <a:ea typeface="Jura"/>
              <a:cs typeface="Jura"/>
              <a:sym typeface="Jura"/>
            </a:endParaRPr>
          </a:p>
        </p:txBody>
      </p:sp>
      <p:sp>
        <p:nvSpPr>
          <p:cNvPr id="112" name="Google Shape;112;p17"/>
          <p:cNvSpPr/>
          <p:nvPr/>
        </p:nvSpPr>
        <p:spPr>
          <a:xfrm>
            <a:off x="3050400" y="365475"/>
            <a:ext cx="3050400" cy="240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13" name="Google Shape;113;p17"/>
          <p:cNvSpPr/>
          <p:nvPr/>
        </p:nvSpPr>
        <p:spPr>
          <a:xfrm>
            <a:off x="-36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14" name="Google Shape;114;p17"/>
          <p:cNvSpPr/>
          <p:nvPr/>
        </p:nvSpPr>
        <p:spPr>
          <a:xfrm>
            <a:off x="3046800" y="2772975"/>
            <a:ext cx="3050400" cy="237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999999"/>
              </a:highlight>
              <a:latin typeface="Arial"/>
              <a:ea typeface="Arial"/>
              <a:cs typeface="Arial"/>
              <a:sym typeface="Arial"/>
            </a:endParaRPr>
          </a:p>
        </p:txBody>
      </p:sp>
      <p:sp>
        <p:nvSpPr>
          <p:cNvPr id="115" name="Google Shape;115;p17"/>
          <p:cNvSpPr/>
          <p:nvPr/>
        </p:nvSpPr>
        <p:spPr>
          <a:xfrm>
            <a:off x="6109576" y="365400"/>
            <a:ext cx="3034500" cy="4778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Information Architecture</a:t>
            </a:r>
            <a:endParaRPr sz="1200" b="1"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Roboto"/>
              <a:ea typeface="Roboto"/>
              <a:cs typeface="Roboto"/>
              <a:sym typeface="Roboto"/>
            </a:endParaRPr>
          </a:p>
          <a:p>
            <a:r>
              <a:rPr lang="en-US" sz="1200" dirty="0">
                <a:latin typeface="Roboto" panose="02000000000000000000" pitchFamily="2" charset="0"/>
              </a:rPr>
              <a:t>This is the </a:t>
            </a:r>
            <a:r>
              <a:rPr lang="en-US" sz="1200" b="1" dirty="0">
                <a:latin typeface="Roboto" panose="02000000000000000000" pitchFamily="2" charset="0"/>
              </a:rPr>
              <a:t>Explore New Recipes</a:t>
            </a:r>
            <a:r>
              <a:rPr lang="en-US" sz="1200" dirty="0">
                <a:latin typeface="Roboto" panose="02000000000000000000" pitchFamily="2" charset="0"/>
              </a:rPr>
              <a:t> page. Users have the option of selecting from different dietary categories of recipes using the labelled buttons on the page.</a:t>
            </a:r>
            <a:endParaRPr lang="en-US" sz="1200" dirty="0"/>
          </a:p>
          <a:p>
            <a:br>
              <a:rPr lang="en-US" sz="1200" dirty="0"/>
            </a:br>
            <a:r>
              <a:rPr lang="en-US" sz="1200" dirty="0">
                <a:latin typeface="Roboto" panose="02000000000000000000" pitchFamily="2" charset="0"/>
              </a:rPr>
              <a:t>Each button takes the user to a page where a bunch of recipes are listed, which the user can scroll through.</a:t>
            </a:r>
            <a:endParaRPr lang="en-US" sz="1200" dirty="0"/>
          </a:p>
          <a:p>
            <a:br>
              <a:rPr lang="en-US" sz="1200" dirty="0"/>
            </a:br>
            <a:r>
              <a:rPr lang="en-US" sz="900" u="sng" dirty="0">
                <a:latin typeface="Roboto" panose="02000000000000000000" pitchFamily="2" charset="0"/>
              </a:rPr>
              <a:t>Note:</a:t>
            </a:r>
            <a:r>
              <a:rPr lang="en-US" sz="900" dirty="0">
                <a:latin typeface="Roboto" panose="02000000000000000000" pitchFamily="2" charset="0"/>
              </a:rPr>
              <a:t> Add in vegan(?), carnivore(?)</a:t>
            </a:r>
            <a:endParaRPr lang="en-US" sz="1200" dirty="0"/>
          </a:p>
          <a:p>
            <a:r>
              <a:rPr lang="en-US" sz="900" u="sng" dirty="0">
                <a:latin typeface="Roboto" panose="02000000000000000000" pitchFamily="2" charset="0"/>
              </a:rPr>
              <a:t>Note 2:</a:t>
            </a:r>
            <a:r>
              <a:rPr lang="en-US" sz="900" dirty="0">
                <a:latin typeface="Roboto" panose="02000000000000000000" pitchFamily="2" charset="0"/>
              </a:rPr>
              <a:t> Add page of scrolling through recipes</a:t>
            </a:r>
            <a:endParaRPr lang="en-US" sz="1200" dirty="0"/>
          </a:p>
          <a:p>
            <a:pPr fontAlgn="base">
              <a:buFont typeface="Arial" panose="020B0604020202020204" pitchFamily="34" charset="0"/>
              <a:buChar char="•"/>
            </a:pPr>
            <a:endParaRPr lang="en-US" sz="1200" dirty="0">
              <a:latin typeface="Roboto" panose="02000000000000000000" pitchFamily="2" charset="0"/>
            </a:endParaRPr>
          </a:p>
          <a:p>
            <a:pPr fontAlgn="base">
              <a:buFont typeface="Arial" panose="020B0604020202020204" pitchFamily="34" charset="0"/>
              <a:buChar char="•"/>
            </a:pPr>
            <a:r>
              <a:rPr lang="en-US" sz="1000" dirty="0">
                <a:latin typeface="Roboto" panose="02000000000000000000" pitchFamily="2" charset="0"/>
              </a:rPr>
              <a:t>Explore new recipes page</a:t>
            </a:r>
          </a:p>
          <a:p>
            <a:pPr fontAlgn="base">
              <a:buFont typeface="Arial" panose="020B0604020202020204" pitchFamily="34" charset="0"/>
              <a:buChar char="•"/>
            </a:pPr>
            <a:r>
              <a:rPr lang="en-US" sz="1000" dirty="0" err="1">
                <a:latin typeface="Roboto" panose="02000000000000000000" pitchFamily="2" charset="0"/>
              </a:rPr>
              <a:t>CookPad</a:t>
            </a:r>
            <a:r>
              <a:rPr lang="en-US" sz="1000" dirty="0">
                <a:latin typeface="Roboto" panose="02000000000000000000" pitchFamily="2" charset="0"/>
              </a:rPr>
              <a:t> back button</a:t>
            </a:r>
          </a:p>
          <a:p>
            <a:pPr fontAlgn="base">
              <a:buFont typeface="Arial" panose="020B0604020202020204" pitchFamily="34" charset="0"/>
              <a:buChar char="•"/>
            </a:pPr>
            <a:r>
              <a:rPr lang="en-US" sz="1000" dirty="0">
                <a:latin typeface="Roboto" panose="02000000000000000000" pitchFamily="2" charset="0"/>
              </a:rPr>
              <a:t>Vegetarian button</a:t>
            </a:r>
          </a:p>
          <a:p>
            <a:pPr fontAlgn="base">
              <a:buFont typeface="Arial" panose="020B0604020202020204" pitchFamily="34" charset="0"/>
              <a:buChar char="•"/>
            </a:pPr>
            <a:r>
              <a:rPr lang="en-US" sz="1000" dirty="0">
                <a:latin typeface="Roboto" panose="02000000000000000000" pitchFamily="2" charset="0"/>
              </a:rPr>
              <a:t>Non-Vegetarian button</a:t>
            </a:r>
          </a:p>
          <a:p>
            <a:pPr fontAlgn="base">
              <a:buFont typeface="Arial" panose="020B0604020202020204" pitchFamily="34" charset="0"/>
              <a:buChar char="•"/>
            </a:pPr>
            <a:r>
              <a:rPr lang="en-US" sz="1000" dirty="0">
                <a:latin typeface="Roboto" panose="02000000000000000000" pitchFamily="2" charset="0"/>
              </a:rPr>
              <a:t>Seafood button</a:t>
            </a:r>
          </a:p>
          <a:p>
            <a:pPr fontAlgn="base">
              <a:buFont typeface="Arial" panose="020B0604020202020204" pitchFamily="34" charset="0"/>
              <a:buChar char="•"/>
            </a:pPr>
            <a:r>
              <a:rPr lang="en-US" sz="1000" dirty="0">
                <a:latin typeface="Roboto" panose="02000000000000000000" pitchFamily="2" charset="0"/>
              </a:rPr>
              <a:t>Fast food button</a:t>
            </a:r>
          </a:p>
          <a:p>
            <a:pPr marL="152400" marR="0" lvl="0" algn="l" rtl="0">
              <a:lnSpc>
                <a:spcPct val="100000"/>
              </a:lnSpc>
              <a:spcBef>
                <a:spcPts val="0"/>
              </a:spcBef>
              <a:spcAft>
                <a:spcPts val="0"/>
              </a:spcAft>
              <a:buClr>
                <a:srgbClr val="000000"/>
              </a:buClr>
              <a:buSzPts val="1200"/>
            </a:pPr>
            <a:endParaRPr sz="1200" b="0" i="0" u="none" strike="noStrike" cap="none" dirty="0">
              <a:solidFill>
                <a:srgbClr val="000000"/>
              </a:solidFill>
              <a:latin typeface="Roboto"/>
              <a:ea typeface="Roboto"/>
              <a:cs typeface="Roboto"/>
              <a:sym typeface="Roboto"/>
            </a:endParaRPr>
          </a:p>
        </p:txBody>
      </p:sp>
      <p:pic>
        <p:nvPicPr>
          <p:cNvPr id="116" name="Google Shape;116;p17"/>
          <p:cNvPicPr preferRelativeResize="0"/>
          <p:nvPr/>
        </p:nvPicPr>
        <p:blipFill>
          <a:blip r:embed="rId3">
            <a:alphaModFix/>
          </a:blip>
          <a:stretch>
            <a:fillRect/>
          </a:stretch>
        </p:blipFill>
        <p:spPr>
          <a:xfrm>
            <a:off x="253625" y="365475"/>
            <a:ext cx="2543175" cy="2407500"/>
          </a:xfrm>
          <a:prstGeom prst="rect">
            <a:avLst/>
          </a:prstGeom>
          <a:noFill/>
          <a:ln w="9525" cap="flat" cmpd="sng">
            <a:solidFill>
              <a:schemeClr val="dk2"/>
            </a:solidFill>
            <a:prstDash val="solid"/>
            <a:round/>
            <a:headEnd type="none" w="sm" len="sm"/>
            <a:tailEnd type="none" w="sm" len="sm"/>
          </a:ln>
        </p:spPr>
      </p:pic>
      <p:pic>
        <p:nvPicPr>
          <p:cNvPr id="117" name="Google Shape;117;p17"/>
          <p:cNvPicPr preferRelativeResize="0"/>
          <p:nvPr/>
        </p:nvPicPr>
        <p:blipFill>
          <a:blip r:embed="rId4">
            <a:alphaModFix/>
          </a:blip>
          <a:stretch>
            <a:fillRect/>
          </a:stretch>
        </p:blipFill>
        <p:spPr>
          <a:xfrm>
            <a:off x="3494938" y="365472"/>
            <a:ext cx="2170100" cy="2845400"/>
          </a:xfrm>
          <a:prstGeom prst="rect">
            <a:avLst/>
          </a:prstGeom>
          <a:noFill/>
          <a:ln w="9525" cap="flat" cmpd="sng">
            <a:solidFill>
              <a:schemeClr val="dk2"/>
            </a:solidFill>
            <a:prstDash val="solid"/>
            <a:round/>
            <a:headEnd type="none" w="sm" len="sm"/>
            <a:tailEnd type="none" w="sm" len="sm"/>
          </a:ln>
        </p:spPr>
      </p:pic>
      <p:pic>
        <p:nvPicPr>
          <p:cNvPr id="118" name="Google Shape;118;p17"/>
          <p:cNvPicPr preferRelativeResize="0"/>
          <p:nvPr/>
        </p:nvPicPr>
        <p:blipFill>
          <a:blip r:embed="rId5">
            <a:alphaModFix/>
          </a:blip>
          <a:stretch>
            <a:fillRect/>
          </a:stretch>
        </p:blipFill>
        <p:spPr>
          <a:xfrm>
            <a:off x="402400" y="2852925"/>
            <a:ext cx="1869100" cy="2290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p:nvPr/>
        </p:nvSpPr>
        <p:spPr>
          <a:xfrm>
            <a:off x="8925" y="-8925"/>
            <a:ext cx="2629800" cy="37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666666"/>
                </a:solidFill>
                <a:latin typeface="Jura"/>
                <a:ea typeface="Jura"/>
                <a:cs typeface="Jura"/>
                <a:sym typeface="Jura"/>
              </a:rPr>
              <a:t>Information Architecture</a:t>
            </a:r>
            <a:endParaRPr sz="1100" b="1" i="0" u="none" strike="noStrike" cap="none">
              <a:solidFill>
                <a:srgbClr val="666666"/>
              </a:solidFill>
              <a:latin typeface="Jura"/>
              <a:ea typeface="Jura"/>
              <a:cs typeface="Jura"/>
              <a:sym typeface="Jura"/>
            </a:endParaRPr>
          </a:p>
        </p:txBody>
      </p:sp>
      <p:sp>
        <p:nvSpPr>
          <p:cNvPr id="124" name="Google Shape;124;p18"/>
          <p:cNvSpPr/>
          <p:nvPr/>
        </p:nvSpPr>
        <p:spPr>
          <a:xfrm>
            <a:off x="247050" y="545675"/>
            <a:ext cx="8649900" cy="4248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Roboto"/>
                <a:ea typeface="Roboto"/>
                <a:cs typeface="Roboto"/>
                <a:sym typeface="Roboto"/>
              </a:rPr>
              <a:t>Information Architecture</a:t>
            </a:r>
            <a:endParaRPr sz="12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Roboto"/>
                <a:ea typeface="Roboto"/>
                <a:cs typeface="Roboto"/>
                <a:sym typeface="Roboto"/>
              </a:rPr>
              <a:t>Shows your information architecture at a glance</a:t>
            </a:r>
            <a:endParaRPr sz="10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oboto"/>
                <a:ea typeface="Roboto"/>
                <a:cs typeface="Roboto"/>
                <a:sym typeface="Roboto"/>
              </a:rPr>
              <a:t>Include all of the information architectures used within each of the previous workflows / stories. This is used by others within your development team to build or design the underlying data model and for you to understand the relationship of the data and presentation into information at the highest level of the design</a:t>
            </a:r>
            <a:endParaRPr sz="9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a:ea typeface="Roboto"/>
              <a:cs typeface="Roboto"/>
              <a:sym typeface="Roboto"/>
            </a:endParaRPr>
          </a:p>
          <a:p>
            <a:pPr marL="457200" lvl="0" indent="-292100">
              <a:buClr>
                <a:schemeClr val="dk1"/>
              </a:buClr>
              <a:buSzPts val="1000"/>
              <a:buFont typeface="Roboto"/>
              <a:buChar char="●"/>
            </a:pPr>
            <a:r>
              <a:rPr lang="en-US" sz="1000" dirty="0">
                <a:solidFill>
                  <a:schemeClr val="dk1"/>
                </a:solidFill>
                <a:latin typeface="Roboto"/>
                <a:ea typeface="Roboto"/>
                <a:cs typeface="Roboto"/>
                <a:sym typeface="Roboto"/>
              </a:rPr>
              <a:t>Ingredients</a:t>
            </a:r>
          </a:p>
          <a:p>
            <a:pPr marL="914400" lvl="1" indent="-292100">
              <a:buClr>
                <a:schemeClr val="dk1"/>
              </a:buClr>
              <a:buSzPts val="1000"/>
              <a:buFont typeface="Roboto"/>
              <a:buChar char="○"/>
            </a:pPr>
            <a:r>
              <a:rPr lang="en-US" sz="1000" dirty="0">
                <a:solidFill>
                  <a:schemeClr val="dk1"/>
                </a:solidFill>
                <a:latin typeface="Roboto"/>
                <a:ea typeface="Roboto"/>
                <a:cs typeface="Roboto"/>
                <a:sym typeface="Roboto"/>
              </a:rPr>
              <a:t>Food items</a:t>
            </a:r>
          </a:p>
          <a:p>
            <a:pPr marL="457200" lvl="0" indent="-292100">
              <a:buClr>
                <a:schemeClr val="dk1"/>
              </a:buClr>
              <a:buSzPts val="1000"/>
              <a:buFont typeface="Roboto"/>
              <a:buChar char="●"/>
            </a:pPr>
            <a:r>
              <a:rPr lang="en-US" sz="1000" dirty="0">
                <a:solidFill>
                  <a:schemeClr val="dk1"/>
                </a:solidFill>
                <a:latin typeface="Roboto"/>
                <a:ea typeface="Roboto"/>
                <a:cs typeface="Roboto"/>
                <a:sym typeface="Roboto"/>
              </a:rPr>
              <a:t>Food recipes</a:t>
            </a:r>
          </a:p>
          <a:p>
            <a:pPr marL="914400" lvl="1" indent="-292100">
              <a:buClr>
                <a:schemeClr val="dk1"/>
              </a:buClr>
              <a:buSzPts val="1000"/>
              <a:buFont typeface="Roboto"/>
              <a:buChar char="○"/>
            </a:pPr>
            <a:r>
              <a:rPr lang="en-US" sz="1000" dirty="0">
                <a:solidFill>
                  <a:schemeClr val="dk1"/>
                </a:solidFill>
                <a:latin typeface="Roboto"/>
                <a:ea typeface="Roboto"/>
                <a:cs typeface="Roboto"/>
                <a:sym typeface="Roboto"/>
              </a:rPr>
              <a:t>ingredients</a:t>
            </a:r>
          </a:p>
          <a:p>
            <a:pPr marL="914400" lvl="1" indent="-292100">
              <a:buClr>
                <a:schemeClr val="dk1"/>
              </a:buClr>
              <a:buSzPts val="1000"/>
              <a:buFont typeface="Roboto"/>
              <a:buChar char="○"/>
            </a:pPr>
            <a:r>
              <a:rPr lang="en-US" sz="1000" dirty="0">
                <a:solidFill>
                  <a:schemeClr val="dk1"/>
                </a:solidFill>
                <a:latin typeface="Roboto"/>
                <a:ea typeface="Roboto"/>
                <a:cs typeface="Roboto"/>
                <a:sym typeface="Roboto"/>
              </a:rPr>
              <a:t>Recipe steps</a:t>
            </a:r>
          </a:p>
          <a:p>
            <a:pPr marL="914400" lvl="1" indent="-292100">
              <a:buClr>
                <a:schemeClr val="dk1"/>
              </a:buClr>
              <a:buSzPts val="1000"/>
              <a:buFont typeface="Roboto"/>
              <a:buChar char="○"/>
            </a:pPr>
            <a:r>
              <a:rPr lang="en-US" sz="1000" dirty="0">
                <a:solidFill>
                  <a:schemeClr val="dk1"/>
                </a:solidFill>
                <a:latin typeface="Roboto"/>
                <a:ea typeface="Roboto"/>
                <a:cs typeface="Roboto"/>
                <a:sym typeface="Roboto"/>
              </a:rPr>
              <a:t>Food images</a:t>
            </a:r>
          </a:p>
          <a:p>
            <a:pPr marL="457200" lvl="0" indent="-292100">
              <a:buSzPts val="1000"/>
              <a:buFont typeface="Roboto"/>
              <a:buChar char="●"/>
            </a:pPr>
            <a:r>
              <a:rPr lang="en-US" sz="1000" dirty="0">
                <a:latin typeface="Roboto"/>
                <a:ea typeface="Roboto"/>
                <a:cs typeface="Roboto"/>
                <a:sym typeface="Roboto"/>
              </a:rPr>
              <a:t>Surprise Me! Page</a:t>
            </a:r>
          </a:p>
          <a:p>
            <a:pPr marL="457200" lvl="0" indent="-292100">
              <a:buSzPts val="1000"/>
              <a:buFont typeface="Roboto"/>
              <a:buChar char="●"/>
            </a:pPr>
            <a:r>
              <a:rPr lang="en-US" sz="1000" dirty="0" err="1">
                <a:solidFill>
                  <a:schemeClr val="dk1"/>
                </a:solidFill>
                <a:latin typeface="Roboto"/>
                <a:ea typeface="Roboto"/>
                <a:cs typeface="Roboto"/>
                <a:sym typeface="Roboto"/>
              </a:rPr>
              <a:t>CookPad</a:t>
            </a:r>
            <a:r>
              <a:rPr lang="en-US" sz="1000" dirty="0">
                <a:solidFill>
                  <a:schemeClr val="dk1"/>
                </a:solidFill>
                <a:latin typeface="Roboto"/>
                <a:ea typeface="Roboto"/>
                <a:cs typeface="Roboto"/>
                <a:sym typeface="Roboto"/>
              </a:rPr>
              <a:t> back button</a:t>
            </a:r>
          </a:p>
          <a:p>
            <a:pPr marL="457200" lvl="0" indent="-292100">
              <a:buSzPts val="1000"/>
              <a:buFont typeface="Roboto"/>
              <a:buChar char="●"/>
            </a:pPr>
            <a:r>
              <a:rPr lang="en-US" sz="1000" dirty="0">
                <a:solidFill>
                  <a:schemeClr val="dk1"/>
                </a:solidFill>
                <a:latin typeface="Roboto"/>
                <a:ea typeface="Roboto"/>
                <a:cs typeface="Roboto"/>
                <a:sym typeface="Roboto"/>
              </a:rPr>
              <a:t>Recipes</a:t>
            </a:r>
          </a:p>
          <a:p>
            <a:pPr marL="457200" lvl="0" indent="-292100">
              <a:buSzPts val="1000"/>
              <a:buFont typeface="Roboto"/>
              <a:buChar char="●"/>
            </a:pPr>
            <a:r>
              <a:rPr lang="en-US" sz="1000" dirty="0">
                <a:solidFill>
                  <a:schemeClr val="dk1"/>
                </a:solidFill>
                <a:latin typeface="Roboto"/>
                <a:ea typeface="Roboto"/>
                <a:cs typeface="Roboto"/>
                <a:sym typeface="Roboto"/>
              </a:rPr>
              <a:t>Images</a:t>
            </a:r>
          </a:p>
          <a:p>
            <a:pPr marL="457200" lvl="0" indent="-292100">
              <a:buSzPts val="1000"/>
              <a:buFont typeface="Roboto"/>
              <a:buChar char="●"/>
            </a:pPr>
            <a:r>
              <a:rPr lang="en-US" sz="1000" dirty="0">
                <a:solidFill>
                  <a:schemeClr val="dk1"/>
                </a:solidFill>
                <a:latin typeface="Roboto"/>
                <a:ea typeface="Roboto"/>
                <a:cs typeface="Roboto"/>
                <a:sym typeface="Roboto"/>
              </a:rPr>
              <a:t>Recipe steps</a:t>
            </a:r>
          </a:p>
          <a:p>
            <a:pPr marL="457200" indent="-292100">
              <a:buSzPts val="1000"/>
              <a:buFont typeface="Roboto"/>
              <a:buChar char="●"/>
            </a:pPr>
            <a:r>
              <a:rPr lang="en-US" sz="1000" dirty="0">
                <a:latin typeface="Roboto" panose="02000000000000000000" pitchFamily="2" charset="0"/>
              </a:rPr>
              <a:t>Explore new recipes page</a:t>
            </a:r>
          </a:p>
          <a:p>
            <a:pPr marL="457200" indent="-292100">
              <a:buSzPts val="1000"/>
              <a:buFont typeface="Roboto"/>
              <a:buChar char="●"/>
            </a:pPr>
            <a:r>
              <a:rPr lang="en-US" sz="1000" dirty="0" err="1">
                <a:latin typeface="Roboto" panose="02000000000000000000" pitchFamily="2" charset="0"/>
              </a:rPr>
              <a:t>CookPad</a:t>
            </a:r>
            <a:r>
              <a:rPr lang="en-US" sz="1000" dirty="0">
                <a:latin typeface="Roboto" panose="02000000000000000000" pitchFamily="2" charset="0"/>
              </a:rPr>
              <a:t> back button</a:t>
            </a:r>
          </a:p>
          <a:p>
            <a:pPr marL="457200" indent="-292100">
              <a:buSzPts val="1000"/>
              <a:buFont typeface="Roboto"/>
              <a:buChar char="●"/>
            </a:pPr>
            <a:r>
              <a:rPr lang="en-US" sz="1000" dirty="0">
                <a:latin typeface="Roboto" panose="02000000000000000000" pitchFamily="2" charset="0"/>
              </a:rPr>
              <a:t>Vegetarian button</a:t>
            </a:r>
          </a:p>
          <a:p>
            <a:pPr marL="457200" indent="-292100">
              <a:buSzPts val="1000"/>
              <a:buFont typeface="Roboto"/>
              <a:buChar char="●"/>
            </a:pPr>
            <a:r>
              <a:rPr lang="en-US" sz="1000" dirty="0">
                <a:latin typeface="Roboto" panose="02000000000000000000" pitchFamily="2" charset="0"/>
              </a:rPr>
              <a:t>Non-Vegetarian button</a:t>
            </a:r>
          </a:p>
          <a:p>
            <a:pPr marL="457200" indent="-292100">
              <a:buSzPts val="1000"/>
              <a:buFont typeface="Roboto"/>
              <a:buChar char="●"/>
            </a:pPr>
            <a:r>
              <a:rPr lang="en-US" sz="1000" dirty="0">
                <a:latin typeface="Roboto" panose="02000000000000000000" pitchFamily="2" charset="0"/>
              </a:rPr>
              <a:t>Seafood button</a:t>
            </a:r>
          </a:p>
          <a:p>
            <a:pPr marL="457200" indent="-292100">
              <a:buSzPts val="1000"/>
              <a:buFont typeface="Roboto"/>
              <a:buChar char="●"/>
            </a:pPr>
            <a:r>
              <a:rPr lang="en-US" sz="1000" dirty="0">
                <a:latin typeface="Roboto" panose="02000000000000000000" pitchFamily="2" charset="0"/>
              </a:rPr>
              <a:t>Fast food button</a:t>
            </a:r>
          </a:p>
          <a:p>
            <a:pPr marL="457200" lvl="0" indent="-292100">
              <a:buSzPts val="1000"/>
              <a:buFont typeface="Roboto"/>
              <a:buChar char="●"/>
            </a:pPr>
            <a:endParaRPr lang="en-US" sz="1000" dirty="0">
              <a:solidFill>
                <a:schemeClr val="dk1"/>
              </a:solidFill>
              <a:latin typeface="Roboto"/>
              <a:ea typeface="Roboto"/>
              <a:cs typeface="Roboto"/>
              <a:sym typeface="Roboto"/>
            </a:endParaRPr>
          </a:p>
          <a:p>
            <a:pPr fontAlgn="base">
              <a:buFont typeface="Arial" panose="020B0604020202020204" pitchFamily="34" charset="0"/>
              <a:buChar char="•"/>
            </a:pPr>
            <a:endParaRPr lang="en-US" sz="1200" dirty="0">
              <a:latin typeface="Roboto" panose="02000000000000000000" pitchFamily="2" charset="0"/>
            </a:endParaRPr>
          </a:p>
          <a:p>
            <a:pPr marL="457200" lvl="0" indent="-292100">
              <a:buSzPts val="1000"/>
              <a:buFont typeface="Roboto"/>
              <a:buChar char="●"/>
            </a:pPr>
            <a:endParaRPr lang="en-US" sz="1000" dirty="0">
              <a:solidFill>
                <a:schemeClr val="dk1"/>
              </a:solidFill>
              <a:latin typeface="Roboto"/>
              <a:ea typeface="Roboto"/>
              <a:cs typeface="Roboto"/>
              <a:sym typeface="Roboto"/>
            </a:endParaRPr>
          </a:p>
          <a:p>
            <a:pPr marL="622300" lvl="1">
              <a:buClr>
                <a:schemeClr val="dk1"/>
              </a:buClr>
              <a:buSzPts val="1000"/>
            </a:pPr>
            <a:endParaRPr lang="en-US" sz="100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endParaRPr sz="1000" b="0" i="0" u="none" strike="noStrike" cap="none"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434</Words>
  <Application>Microsoft Macintosh PowerPoint</Application>
  <PresentationFormat>On-screen Show (16:9)</PresentationFormat>
  <Paragraphs>89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Jura</vt:lpstr>
      <vt:lpstr>Arial</vt:lpstr>
      <vt:lpstr>Architects Daughter</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cp:revision>
  <dcterms:modified xsi:type="dcterms:W3CDTF">2019-06-13T21:26:42Z</dcterms:modified>
</cp:coreProperties>
</file>