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45EB-7094-0085-AAF0-38E588585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C6B3C-4A53-A855-9563-4987FD61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F1B9-66D2-362F-9592-4A8C949F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9124-1266-470E-8371-0D4FDBA68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73A4-16EA-F567-BDF7-241050E0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B8BF-3552-F510-C169-D1DB0A61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145-8CFC-437F-A1EE-3411A41C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4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D91D-38F4-B07B-E5D6-A11086BF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70A57-FE92-AC44-6E43-130C2C68B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1F57-C91B-5E42-E50E-D697042D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9124-1266-470E-8371-0D4FDBA68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4048-71D4-84F9-A0A1-C79312CC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717F-B990-9E97-BAC9-D255C602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145-8CFC-437F-A1EE-3411A41C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B8A0F-66FC-2ABE-8C42-D681CE4EF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6CAAE-AB9A-C20D-8CFC-48461DF25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05FD-F245-BF70-97FC-02B0F3D1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9124-1266-470E-8371-0D4FDBA68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C2291-D97E-50D8-EA73-B3E17BEF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779F7-7A3F-BD04-C8A1-04709234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145-8CFC-437F-A1EE-3411A41C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EBE9-ACA0-5A5D-9978-8FB96C7C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37D9-9BDE-8B1E-A157-E2679C8F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0BA0-383C-1669-4021-7D3E142E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9124-1266-470E-8371-0D4FDBA68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F666C-D684-CF92-6AF0-9385D621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D2BC-F3F0-7A8C-EF13-0232373B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145-8CFC-437F-A1EE-3411A41C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2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C6BD-46A5-AA63-F4A9-D5F25A49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140E2-9909-16D1-316E-B91D76A15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9B896-E11F-4AA3-53E7-E3B3C6D4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9124-1266-470E-8371-0D4FDBA68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F466-6279-4DD6-684A-84D5B4D8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728B-DD53-57EE-F993-22FDF72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145-8CFC-437F-A1EE-3411A41C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3A62-72B8-75D3-71CD-BEE29B18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712A-6B4A-40D7-2BCB-5B56D6DEC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327F7-57F4-721F-AACE-89C226721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94AF2-D47D-DFE9-CE59-9E5EE8AB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9124-1266-470E-8371-0D4FDBA68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1ACE-E77D-A773-5C8A-349F4337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CD02B-7683-1C28-E9F8-43AB9C4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145-8CFC-437F-A1EE-3411A41C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0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0E9B-0587-E42E-569C-97715389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8A42-F484-4395-8D1C-1BE13759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890C3-3A46-4FD0-35F5-E2CEAC2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6C259-F1CC-9769-9416-3D399A902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0F574-2F3C-440F-C3A9-5F998BDAC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E9C8E-010C-579E-61C8-1698D39B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9124-1266-470E-8371-0D4FDBA68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C417E-4481-BF39-E95C-AB980726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6F0FE-03CE-44BC-8966-9F2AD350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145-8CFC-437F-A1EE-3411A41C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A993-5316-A6EB-8526-4CA8195D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03ED1-7C95-CF86-137D-9859CFC5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9124-1266-470E-8371-0D4FDBA68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DE777-BF28-4E49-926A-87DD1C38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F97BD-E284-8538-0110-01A9A6EA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145-8CFC-437F-A1EE-3411A41C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2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CC07A-A3DF-E0FD-5997-B6AD5189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9124-1266-470E-8371-0D4FDBA68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E2F1A-AF17-4D62-76FF-D28362FC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D276B-F789-2BC2-FA0F-3A7841D0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145-8CFC-437F-A1EE-3411A41C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13CF-59F8-5154-CE72-F1A2C65C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7D47-D4CA-30F5-8CEA-829331B5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AE70F-C7F0-61C5-3C87-C2AE8F5BF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1B91A-C729-DA40-E7E7-E9A681FC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9124-1266-470E-8371-0D4FDBA68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FC93-F15F-44FB-8BDF-520AF204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100A3-A12A-28B9-AF18-732CDAC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145-8CFC-437F-A1EE-3411A41C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1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3109-6E44-F007-C639-0E554012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C061A-F867-F401-CCAD-D03D546EA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96120-BB7A-490A-F6E2-1D9E82D53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0A5B3-A327-911F-1644-2858BCF3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9124-1266-470E-8371-0D4FDBA68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6C8C-F67C-5BA6-F3E7-530D8ED5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33E6C-FD0C-EDD5-1A19-D68E3F82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145-8CFC-437F-A1EE-3411A41C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6CE5D-889F-5302-6411-7784281F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510D-DEA2-2AA6-3CBE-DE0B55DE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EC90-49FF-8006-DFFF-E70586072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9124-1266-470E-8371-0D4FDBA68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E833-3E70-EA6E-2754-7E182EC83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A794-C120-3691-DC89-8865C0E1F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9145-8CFC-437F-A1EE-3411A41C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FECE56B-60D4-2A09-2361-1599D974BCD6}"/>
              </a:ext>
            </a:extLst>
          </p:cNvPr>
          <p:cNvSpPr/>
          <p:nvPr/>
        </p:nvSpPr>
        <p:spPr>
          <a:xfrm>
            <a:off x="703385" y="330591"/>
            <a:ext cx="1420837" cy="801858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FF33"/>
                </a:solidFill>
              </a:rPr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1DE7E8-26CA-0D02-0277-0A6303BD898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13804" y="1132449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548996AD-540A-2E43-FBD8-160AA4E3AA3B}"/>
              </a:ext>
            </a:extLst>
          </p:cNvPr>
          <p:cNvSpPr/>
          <p:nvPr/>
        </p:nvSpPr>
        <p:spPr>
          <a:xfrm>
            <a:off x="77374" y="1498209"/>
            <a:ext cx="2672858" cy="801858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FF33"/>
                </a:solidFill>
              </a:rPr>
              <a:t>Input a, b, c, 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959DB-7037-ABF3-8457-02EE7BBE4C20}"/>
              </a:ext>
            </a:extLst>
          </p:cNvPr>
          <p:cNvCxnSpPr>
            <a:cxnSpLocks/>
          </p:cNvCxnSpPr>
          <p:nvPr/>
        </p:nvCxnSpPr>
        <p:spPr>
          <a:xfrm>
            <a:off x="1404425" y="2300067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52630-172C-21B7-2E2F-76A0A8711BDA}"/>
              </a:ext>
            </a:extLst>
          </p:cNvPr>
          <p:cNvSpPr/>
          <p:nvPr/>
        </p:nvSpPr>
        <p:spPr>
          <a:xfrm>
            <a:off x="46039" y="2700996"/>
            <a:ext cx="3597703" cy="8018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FF33"/>
                </a:solidFill>
              </a:rPr>
              <a:t>Calculate the determinant</a:t>
            </a:r>
          </a:p>
          <a:p>
            <a:pPr algn="ctr"/>
            <a:r>
              <a:rPr lang="en-US" b="0" i="0" dirty="0">
                <a:solidFill>
                  <a:srgbClr val="CCFF33"/>
                </a:solidFill>
                <a:effectLst/>
                <a:latin typeface="Söhne Mono"/>
              </a:rPr>
              <a:t>b^2 - 3ac</a:t>
            </a:r>
            <a:endParaRPr lang="en-US" dirty="0">
              <a:solidFill>
                <a:srgbClr val="CCFF33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D9493B-E624-0170-2634-A8D0F56AC588}"/>
              </a:ext>
            </a:extLst>
          </p:cNvPr>
          <p:cNvCxnSpPr>
            <a:cxnSpLocks/>
          </p:cNvCxnSpPr>
          <p:nvPr/>
        </p:nvCxnSpPr>
        <p:spPr>
          <a:xfrm>
            <a:off x="1413803" y="3502854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B504C25B-A24D-EDEE-EA79-9F1151A1B9D4}"/>
              </a:ext>
            </a:extLst>
          </p:cNvPr>
          <p:cNvSpPr/>
          <p:nvPr/>
        </p:nvSpPr>
        <p:spPr>
          <a:xfrm>
            <a:off x="77374" y="3868613"/>
            <a:ext cx="2672858" cy="1491177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FF33"/>
                </a:solidFill>
              </a:rPr>
              <a:t>If d &lt; 0</a:t>
            </a:r>
          </a:p>
          <a:p>
            <a:pPr algn="ctr"/>
            <a:r>
              <a:rPr lang="en-US" dirty="0">
                <a:solidFill>
                  <a:srgbClr val="CCFF33"/>
                </a:solidFill>
              </a:rPr>
              <a:t>Or </a:t>
            </a:r>
          </a:p>
          <a:p>
            <a:pPr algn="ctr"/>
            <a:r>
              <a:rPr lang="en-US" dirty="0">
                <a:solidFill>
                  <a:srgbClr val="CCFF33"/>
                </a:solidFill>
              </a:rPr>
              <a:t>If d &gt;= 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61E54-AF73-2C0C-C549-57F321D50D00}"/>
              </a:ext>
            </a:extLst>
          </p:cNvPr>
          <p:cNvCxnSpPr>
            <a:cxnSpLocks/>
          </p:cNvCxnSpPr>
          <p:nvPr/>
        </p:nvCxnSpPr>
        <p:spPr>
          <a:xfrm>
            <a:off x="2750232" y="4616759"/>
            <a:ext cx="533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682F3A-3357-0A45-D043-5A2384476736}"/>
              </a:ext>
            </a:extLst>
          </p:cNvPr>
          <p:cNvCxnSpPr>
            <a:cxnSpLocks/>
          </p:cNvCxnSpPr>
          <p:nvPr/>
        </p:nvCxnSpPr>
        <p:spPr>
          <a:xfrm>
            <a:off x="1428297" y="535979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D53E179-C6DB-1106-E25F-3897258E6835}"/>
              </a:ext>
            </a:extLst>
          </p:cNvPr>
          <p:cNvSpPr/>
          <p:nvPr/>
        </p:nvSpPr>
        <p:spPr>
          <a:xfrm>
            <a:off x="3284168" y="4213272"/>
            <a:ext cx="1758888" cy="8018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FF33"/>
                </a:solidFill>
              </a:rPr>
              <a:t>print, no roots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7DCF19-6F2F-E9F3-F5C4-ACB4E55F7701}"/>
              </a:ext>
            </a:extLst>
          </p:cNvPr>
          <p:cNvCxnSpPr>
            <a:cxnSpLocks/>
          </p:cNvCxnSpPr>
          <p:nvPr/>
        </p:nvCxnSpPr>
        <p:spPr>
          <a:xfrm>
            <a:off x="5043056" y="4616759"/>
            <a:ext cx="533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F3659352-CC7F-28A7-8CA0-A653ABAE96F7}"/>
              </a:ext>
            </a:extLst>
          </p:cNvPr>
          <p:cNvSpPr/>
          <p:nvPr/>
        </p:nvSpPr>
        <p:spPr>
          <a:xfrm>
            <a:off x="5576991" y="4213272"/>
            <a:ext cx="1420837" cy="801858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FF33"/>
                </a:solidFill>
              </a:rPr>
              <a:t>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FD925C-861B-F302-C67B-E06F673F5F4B}"/>
              </a:ext>
            </a:extLst>
          </p:cNvPr>
          <p:cNvSpPr/>
          <p:nvPr/>
        </p:nvSpPr>
        <p:spPr>
          <a:xfrm>
            <a:off x="534358" y="5753257"/>
            <a:ext cx="3705129" cy="1125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CCFF33"/>
                </a:solidFill>
                <a:effectLst/>
                <a:latin typeface="Söhne Mono"/>
              </a:rPr>
              <a:t>Calculate n = -b / (3a)</a:t>
            </a:r>
          </a:p>
          <a:p>
            <a:pPr algn="ctr"/>
            <a:r>
              <a:rPr lang="en-US" b="0" i="0" dirty="0">
                <a:solidFill>
                  <a:srgbClr val="CCFF33"/>
                </a:solidFill>
                <a:effectLst/>
                <a:latin typeface="Söhne Mono"/>
              </a:rPr>
              <a:t>Calculate m = (b^3 - 3abc + 2a^2d) / (27a^3)</a:t>
            </a:r>
            <a:endParaRPr lang="en-US" dirty="0">
              <a:solidFill>
                <a:srgbClr val="CCFF33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BFA971-02C6-BE15-23E6-61AC49417F14}"/>
              </a:ext>
            </a:extLst>
          </p:cNvPr>
          <p:cNvCxnSpPr>
            <a:cxnSpLocks/>
          </p:cNvCxnSpPr>
          <p:nvPr/>
        </p:nvCxnSpPr>
        <p:spPr>
          <a:xfrm>
            <a:off x="4239487" y="6417850"/>
            <a:ext cx="533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515CFE-F5FC-094C-7D38-9149D4DF61FF}"/>
              </a:ext>
            </a:extLst>
          </p:cNvPr>
          <p:cNvCxnSpPr>
            <a:cxnSpLocks/>
          </p:cNvCxnSpPr>
          <p:nvPr/>
        </p:nvCxnSpPr>
        <p:spPr>
          <a:xfrm>
            <a:off x="8478551" y="6417850"/>
            <a:ext cx="533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CE7FC71-7F3A-EA2D-3E87-F6C2AD8242CE}"/>
              </a:ext>
            </a:extLst>
          </p:cNvPr>
          <p:cNvSpPr/>
          <p:nvPr/>
        </p:nvSpPr>
        <p:spPr>
          <a:xfrm>
            <a:off x="4773422" y="5732583"/>
            <a:ext cx="3705129" cy="1125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CCFF33"/>
                </a:solidFill>
                <a:effectLst/>
                <a:latin typeface="Söhne Mono"/>
              </a:rPr>
              <a:t>Calculate cubic root =</a:t>
            </a:r>
            <a:r>
              <a:rPr lang="en-US" b="0" i="0" dirty="0">
                <a:effectLst/>
                <a:latin typeface="Söhne Mono"/>
              </a:rPr>
              <a:t>(</a:t>
            </a:r>
            <a:r>
              <a:rPr lang="en-US" b="0" i="0" dirty="0">
                <a:solidFill>
                  <a:srgbClr val="CCFF33"/>
                </a:solidFill>
                <a:effectLst/>
                <a:latin typeface="Söhne Mono"/>
              </a:rPr>
              <a:t>m + (m^2 + (determinant/3)^3)^0.5)^(1/3) + (m - (m^2 + (determinant/3)^3)^0.5)^(1/3)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97C10E-90EA-CC3F-3709-D1333688E22C}"/>
              </a:ext>
            </a:extLst>
          </p:cNvPr>
          <p:cNvSpPr/>
          <p:nvPr/>
        </p:nvSpPr>
        <p:spPr>
          <a:xfrm>
            <a:off x="9023466" y="6016921"/>
            <a:ext cx="1758888" cy="8018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FF33"/>
                </a:solidFill>
              </a:rPr>
              <a:t>print, real roots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EF18C5-93DE-C9BD-22AD-F47A4970EB6A}"/>
              </a:ext>
            </a:extLst>
          </p:cNvPr>
          <p:cNvCxnSpPr>
            <a:cxnSpLocks/>
          </p:cNvCxnSpPr>
          <p:nvPr/>
        </p:nvCxnSpPr>
        <p:spPr>
          <a:xfrm flipV="1">
            <a:off x="9902910" y="5489381"/>
            <a:ext cx="0" cy="527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87B58DE-06E4-9428-4FA7-D8402F9C477D}"/>
              </a:ext>
            </a:extLst>
          </p:cNvPr>
          <p:cNvSpPr/>
          <p:nvPr/>
        </p:nvSpPr>
        <p:spPr>
          <a:xfrm>
            <a:off x="9192491" y="4687523"/>
            <a:ext cx="1420837" cy="801858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FF33"/>
                </a:solidFill>
              </a:rPr>
              <a:t>End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37893700-DE50-8262-36B8-3068EC27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326" y="1667016"/>
            <a:ext cx="7087883" cy="1325563"/>
          </a:xfrm>
        </p:spPr>
        <p:txBody>
          <a:bodyPr/>
          <a:lstStyle/>
          <a:p>
            <a:r>
              <a:rPr lang="en-US" dirty="0"/>
              <a:t>Cubic equation flowchart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2A0C-2028-66BE-9FE0-E4C15F4F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36D4-1E9E-EC1B-F25B-6844EC22B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cubic equation's coefficients, denoted as a, b, c, and d, are the first thing the application asks the user to enter.</a:t>
            </a:r>
          </a:p>
          <a:p>
            <a:r>
              <a:rPr lang="en-US" dirty="0"/>
              <a:t>In order to ascertain whether the equation has complex roots, it next computes the determinant.</a:t>
            </a:r>
          </a:p>
          <a:p>
            <a:r>
              <a:rPr lang="en-US" dirty="0"/>
              <a:t>The program will indicate that the equation has complex roots and ends if the determinant is less than zero.</a:t>
            </a:r>
          </a:p>
          <a:p>
            <a:r>
              <a:rPr lang="en-US" dirty="0"/>
              <a:t>The software then calculates p and q, which are utilized to find the cubic root, if the determinant is larger than or equal to 0.</a:t>
            </a:r>
          </a:p>
          <a:p>
            <a:r>
              <a:rPr lang="en-US" dirty="0"/>
              <a:t>The software subsequently determines the cubic root using the flowchart's formula.</a:t>
            </a:r>
          </a:p>
          <a:p>
            <a:r>
              <a:rPr lang="en-US" dirty="0"/>
              <a:t>The real root is then calculated by deducting b/(3a) from the cubic root.</a:t>
            </a:r>
          </a:p>
          <a:p>
            <a:r>
              <a:rPr lang="en-US" dirty="0"/>
              <a:t>The program reveals the true root and finishes at the end.</a:t>
            </a:r>
          </a:p>
        </p:txBody>
      </p:sp>
    </p:spTree>
    <p:extLst>
      <p:ext uri="{BB962C8B-B14F-4D97-AF65-F5344CB8AC3E}">
        <p14:creationId xmlns:p14="http://schemas.microsoft.com/office/powerpoint/2010/main" val="320927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246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 Mono</vt:lpstr>
      <vt:lpstr>Office Theme</vt:lpstr>
      <vt:lpstr>Cubic equation flowchart </vt:lpstr>
      <vt:lpstr>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Cubic equation flowchart </dc:title>
  <dc:creator>Nneoma Osuji</dc:creator>
  <cp:lastModifiedBy>Nneoma Osuji</cp:lastModifiedBy>
  <cp:revision>1</cp:revision>
  <dcterms:created xsi:type="dcterms:W3CDTF">2023-04-12T17:54:40Z</dcterms:created>
  <dcterms:modified xsi:type="dcterms:W3CDTF">2023-04-12T23:12:56Z</dcterms:modified>
</cp:coreProperties>
</file>