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4941-C43D-39D3-BC4E-006F3FF75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1C05D-A8BF-CB5F-1E8A-BC111D0BE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B0489-086E-B1A8-0125-34FEB405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FB50-EB19-4820-B260-58A5A9C65AD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C320E-3FFD-2591-771D-7C3323035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98D2A-2FA4-7C56-A8B5-9A495B1B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7006-98FD-49C5-984B-9B9C376F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2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555E-A0D2-4813-2BD2-888FE4921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3DEFC-821B-A4E0-D14A-FA12E86CF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C54C1-3904-2AFA-49EE-EB6B369D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FB50-EB19-4820-B260-58A5A9C65AD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200E0-F3B9-FFA5-590A-5E090ADD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7CF36-2135-16F7-4FDB-B173154B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7006-98FD-49C5-984B-9B9C376F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9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D4128-9C91-11BA-7FCB-0F2B198D6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7D983-9C56-1DD3-1066-6B0BD6C03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3C101-E8E4-044D-70F0-9E9A554F1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FB50-EB19-4820-B260-58A5A9C65AD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D5892-2B82-A6FC-9EB9-BDAD9DF53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911FA-6AD3-9E5D-4926-9F60B3F0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7006-98FD-49C5-984B-9B9C376F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4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EC6F-1ED3-6E9F-4305-6B4D1E7A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7E9F3-539B-7B81-B043-2BE342086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2D510-DF94-72FB-9010-EF7CB1DA7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FB50-EB19-4820-B260-58A5A9C65AD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506FD-6799-46CD-88B5-F396CAA4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00CB4-B83F-4F8E-E343-4BB92147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7006-98FD-49C5-984B-9B9C376F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9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9FED8-2382-C0FA-987F-C1E132AED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EDA23-6529-6DC7-EF14-97A417CDE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6113A-C1EA-1287-0E3D-E90B9E9B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FB50-EB19-4820-B260-58A5A9C65AD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11BD6-ACDB-F58B-44BA-45A6CC5AF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01B56-74FA-3082-FEC9-4DDD9F1D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7006-98FD-49C5-984B-9B9C376F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5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2EDA6-D2DC-5A75-6680-E9FFD6927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AA998-C13F-2C00-194A-D2E801DC8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F63CA-7746-55CF-62F4-9FE1ED876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21F9E-5993-3A7E-6779-26AD1682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FB50-EB19-4820-B260-58A5A9C65AD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99F2D-9115-C78C-4B57-12CFB538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66B1D-E51B-794D-83A5-9310BD34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7006-98FD-49C5-984B-9B9C376F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5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A155-0F85-6843-BEF4-C869C8008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6AD1D-FC0E-4253-E7A6-9686C7382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DFE4C-1BB1-04BF-C2BA-664ACC272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B3B84-20ED-317F-AC93-15D4D58BE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ADE6C-5962-4D17-E9A3-8549D11A5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D8A2F-A9BB-A211-4A9B-CD321E07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FB50-EB19-4820-B260-58A5A9C65AD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8EE860-5850-EC67-1952-708943AF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7D300E-06AF-E9DB-CE0A-11ACDEC7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7006-98FD-49C5-984B-9B9C376F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9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B79C1-F8B1-2B7C-10E0-18CC6A26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4C637-5DFC-ECDF-6FED-A8B8559A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FB50-EB19-4820-B260-58A5A9C65AD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D34A0-01EF-0272-C149-00C17297E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82FB0-74FB-F903-A125-97B782B0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7006-98FD-49C5-984B-9B9C376F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2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A15D3-3DAD-4F7A-DDD0-25728F37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FB50-EB19-4820-B260-58A5A9C65AD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287588-192B-F328-57A8-A4918CF4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F005B-3B73-5A2D-A566-D88F8EAD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7006-98FD-49C5-984B-9B9C376F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1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00-29CC-1464-69E3-96E388DB9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29001-D4DC-1319-8871-AF45E1D05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FC502-1856-7B22-83D9-86AE91D90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B1945-FE69-381D-B005-30045889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FB50-EB19-4820-B260-58A5A9C65AD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EC12D-CEA7-8E22-053E-CCCD0D37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C0E94-90F4-0818-8189-D17910EC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7006-98FD-49C5-984B-9B9C376F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9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18B9-E6F4-5CF4-52A2-F7DD5F9C3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5135C-038F-E5A2-0751-A3D2C6F07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2D7A8-3B1E-581F-0FA4-1204D4284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CA728-53FC-43FB-A865-80BE95020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FB50-EB19-4820-B260-58A5A9C65AD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C73F9-2FFA-04F5-940C-A88B7C8C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B2500-B3B9-ADD6-FB40-4436AB2A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7006-98FD-49C5-984B-9B9C376F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6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10DC4-D617-9613-79A5-70A12809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B3626-1371-2158-1776-511117AD0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8C242-5FAE-D259-F472-B575E3537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BFB50-EB19-4820-B260-58A5A9C65AD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4DE7E-8CDA-BBE7-F3ED-93C8718F6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51927-237C-B8A1-0B5D-17831A9A2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77006-98FD-49C5-984B-9B9C376F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6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85900859-C17D-0A53-615F-855C20057196}"/>
              </a:ext>
            </a:extLst>
          </p:cNvPr>
          <p:cNvSpPr/>
          <p:nvPr/>
        </p:nvSpPr>
        <p:spPr>
          <a:xfrm>
            <a:off x="703384" y="10551"/>
            <a:ext cx="1420837" cy="801858"/>
          </a:xfrm>
          <a:prstGeom prst="flowChartTermina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B368A6-51C1-E61E-96B5-7E8B4EF02BB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13803" y="812409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ED2CAADF-05AD-040A-6E3E-ADE2F2E06304}"/>
              </a:ext>
            </a:extLst>
          </p:cNvPr>
          <p:cNvSpPr/>
          <p:nvPr/>
        </p:nvSpPr>
        <p:spPr>
          <a:xfrm>
            <a:off x="91868" y="1195527"/>
            <a:ext cx="2672858" cy="801858"/>
          </a:xfrm>
          <a:prstGeom prst="flowChartInputOutpu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Input a, b, 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57D62E-B74D-E700-96F5-23EAB83B4CBF}"/>
              </a:ext>
            </a:extLst>
          </p:cNvPr>
          <p:cNvCxnSpPr>
            <a:cxnSpLocks/>
          </p:cNvCxnSpPr>
          <p:nvPr/>
        </p:nvCxnSpPr>
        <p:spPr>
          <a:xfrm>
            <a:off x="1411458" y="2025269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5B40F47-0F82-3804-16CD-BB63C9569D63}"/>
              </a:ext>
            </a:extLst>
          </p:cNvPr>
          <p:cNvSpPr/>
          <p:nvPr/>
        </p:nvSpPr>
        <p:spPr>
          <a:xfrm>
            <a:off x="25361" y="2405574"/>
            <a:ext cx="3597703" cy="8018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Calculate the determinant</a:t>
            </a:r>
          </a:p>
          <a:p>
            <a:pPr algn="ctr"/>
            <a:r>
              <a:rPr lang="en-US" b="0" i="0" dirty="0">
                <a:effectLst/>
                <a:latin typeface="Söhne Mono"/>
              </a:rPr>
              <a:t>b^2 - 4ac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5DCAD1-ED8B-1CFD-A54A-A5CF89B691F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411458" y="3207432"/>
            <a:ext cx="23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F2EF5815-187E-5F72-9569-E302689A4A35}"/>
              </a:ext>
            </a:extLst>
          </p:cNvPr>
          <p:cNvSpPr/>
          <p:nvPr/>
        </p:nvSpPr>
        <p:spPr>
          <a:xfrm>
            <a:off x="77374" y="3207432"/>
            <a:ext cx="2672858" cy="2152357"/>
          </a:xfrm>
          <a:prstGeom prst="flowChartDecisi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d &lt; 0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Or 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d = 0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Or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d &gt;0</a:t>
            </a:r>
          </a:p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4E154A-B30E-137E-FB41-1563435E116D}"/>
              </a:ext>
            </a:extLst>
          </p:cNvPr>
          <p:cNvCxnSpPr>
            <a:cxnSpLocks/>
          </p:cNvCxnSpPr>
          <p:nvPr/>
        </p:nvCxnSpPr>
        <p:spPr>
          <a:xfrm>
            <a:off x="1428297" y="5359790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E3E0E5-0F9E-181A-00A1-E7169ACAFE50}"/>
              </a:ext>
            </a:extLst>
          </p:cNvPr>
          <p:cNvSpPr/>
          <p:nvPr/>
        </p:nvSpPr>
        <p:spPr>
          <a:xfrm>
            <a:off x="4149548" y="3449305"/>
            <a:ext cx="1758888" cy="8018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print, no roots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E57355-E9F8-D827-CC33-A862EADF6235}"/>
              </a:ext>
            </a:extLst>
          </p:cNvPr>
          <p:cNvCxnSpPr>
            <a:cxnSpLocks/>
          </p:cNvCxnSpPr>
          <p:nvPr/>
        </p:nvCxnSpPr>
        <p:spPr>
          <a:xfrm>
            <a:off x="5928471" y="3756074"/>
            <a:ext cx="533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2FEEBCB7-F799-5ECC-03F2-77A01D8D6D77}"/>
              </a:ext>
            </a:extLst>
          </p:cNvPr>
          <p:cNvSpPr/>
          <p:nvPr/>
        </p:nvSpPr>
        <p:spPr>
          <a:xfrm>
            <a:off x="6462406" y="3419808"/>
            <a:ext cx="1420837" cy="801858"/>
          </a:xfrm>
          <a:prstGeom prst="flowChartTermina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End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C47785-4104-5C78-9442-A19A26B9110D}"/>
              </a:ext>
            </a:extLst>
          </p:cNvPr>
          <p:cNvCxnSpPr>
            <a:cxnSpLocks/>
          </p:cNvCxnSpPr>
          <p:nvPr/>
        </p:nvCxnSpPr>
        <p:spPr>
          <a:xfrm>
            <a:off x="3523956" y="6122959"/>
            <a:ext cx="533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70985C-F2CB-4367-5153-9CB5A68D0C33}"/>
              </a:ext>
            </a:extLst>
          </p:cNvPr>
          <p:cNvCxnSpPr>
            <a:cxnSpLocks/>
          </p:cNvCxnSpPr>
          <p:nvPr/>
        </p:nvCxnSpPr>
        <p:spPr>
          <a:xfrm>
            <a:off x="7643346" y="6182199"/>
            <a:ext cx="533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820004-4D18-B2B3-E679-BFF6687BAAA9}"/>
              </a:ext>
            </a:extLst>
          </p:cNvPr>
          <p:cNvCxnSpPr>
            <a:cxnSpLocks/>
          </p:cNvCxnSpPr>
          <p:nvPr/>
        </p:nvCxnSpPr>
        <p:spPr>
          <a:xfrm>
            <a:off x="10183300" y="6161647"/>
            <a:ext cx="53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795695F-EACE-7F7B-1C97-62411DC3E040}"/>
              </a:ext>
            </a:extLst>
          </p:cNvPr>
          <p:cNvSpPr/>
          <p:nvPr/>
        </p:nvSpPr>
        <p:spPr>
          <a:xfrm>
            <a:off x="77163" y="5760718"/>
            <a:ext cx="3446793" cy="8018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Calculate the roots</a:t>
            </a:r>
          </a:p>
          <a:p>
            <a:pPr algn="ctr"/>
            <a:r>
              <a:rPr lang="en-US" b="0" i="0" dirty="0">
                <a:effectLst/>
                <a:latin typeface="Söhne Mono"/>
              </a:rPr>
              <a:t>x = -b / (2a)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0A5977-6C73-F0AC-2AD2-244DE6FE280D}"/>
              </a:ext>
            </a:extLst>
          </p:cNvPr>
          <p:cNvSpPr/>
          <p:nvPr/>
        </p:nvSpPr>
        <p:spPr>
          <a:xfrm>
            <a:off x="4057891" y="5774775"/>
            <a:ext cx="3597703" cy="8018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Calculate the determinant</a:t>
            </a:r>
          </a:p>
          <a:p>
            <a:pPr algn="ctr"/>
            <a:r>
              <a:rPr lang="en-US" b="0" i="0" dirty="0">
                <a:effectLst/>
                <a:latin typeface="Söhne Mono"/>
              </a:rPr>
              <a:t>b^2 - 4ac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D9667A-29BA-46E6-B76E-C2594D7DE44A}"/>
              </a:ext>
            </a:extLst>
          </p:cNvPr>
          <p:cNvSpPr/>
          <p:nvPr/>
        </p:nvSpPr>
        <p:spPr>
          <a:xfrm>
            <a:off x="8167592" y="5760718"/>
            <a:ext cx="1988119" cy="8018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equation has one root.</a:t>
            </a: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1D8F4FE5-1875-32A1-99CD-6EBFD761D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675" y="2025269"/>
            <a:ext cx="7693429" cy="1325563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Quadratic root calculator flowchart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FAAEDFD-29B9-6ADB-0119-1DA17E518B80}"/>
              </a:ext>
            </a:extLst>
          </p:cNvPr>
          <p:cNvCxnSpPr/>
          <p:nvPr/>
        </p:nvCxnSpPr>
        <p:spPr>
          <a:xfrm flipV="1">
            <a:off x="2391516" y="3808825"/>
            <a:ext cx="1758032" cy="60491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E4E69A4-6EFD-5754-D59B-8E74AC6C0A3A}"/>
              </a:ext>
            </a:extLst>
          </p:cNvPr>
          <p:cNvCxnSpPr>
            <a:cxnSpLocks/>
          </p:cNvCxnSpPr>
          <p:nvPr/>
        </p:nvCxnSpPr>
        <p:spPr>
          <a:xfrm>
            <a:off x="2457911" y="4782443"/>
            <a:ext cx="1913206" cy="479101"/>
          </a:xfrm>
          <a:prstGeom prst="bentConnector3">
            <a:avLst>
              <a:gd name="adj1" fmla="val 419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2D53DB5-0B73-B206-7353-E1306BF0529D}"/>
              </a:ext>
            </a:extLst>
          </p:cNvPr>
          <p:cNvSpPr/>
          <p:nvPr/>
        </p:nvSpPr>
        <p:spPr>
          <a:xfrm>
            <a:off x="4371116" y="4587429"/>
            <a:ext cx="3267637" cy="10234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Söhne Mono"/>
              </a:rPr>
              <a:t>Calculate the roots</a:t>
            </a:r>
          </a:p>
          <a:p>
            <a:pPr algn="ctr"/>
            <a:r>
              <a:rPr lang="en-US" b="0" i="0" dirty="0">
                <a:effectLst/>
                <a:latin typeface="Söhne Mono"/>
              </a:rPr>
              <a:t>x1 = (-b + (delta)^0.5) / (2a)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 algn="ctr"/>
            <a:r>
              <a:rPr lang="en-US" b="0" i="0" dirty="0">
                <a:effectLst/>
                <a:latin typeface="Söhne Mono"/>
              </a:rPr>
              <a:t>x2 = (-b - (delta)^0.5) / (2a)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82A74E2-0B50-59C3-79F4-05D4E4AE0A31}"/>
              </a:ext>
            </a:extLst>
          </p:cNvPr>
          <p:cNvCxnSpPr>
            <a:cxnSpLocks/>
          </p:cNvCxnSpPr>
          <p:nvPr/>
        </p:nvCxnSpPr>
        <p:spPr>
          <a:xfrm>
            <a:off x="7591449" y="5099138"/>
            <a:ext cx="533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CE5C63C-0B18-6697-84C7-75C4B3F7BA74}"/>
              </a:ext>
            </a:extLst>
          </p:cNvPr>
          <p:cNvSpPr/>
          <p:nvPr/>
        </p:nvSpPr>
        <p:spPr>
          <a:xfrm>
            <a:off x="8167592" y="4698209"/>
            <a:ext cx="1758888" cy="8018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print, the real roots are, x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31E6397-18E5-6F92-041A-AC3930E8EB6B}"/>
              </a:ext>
            </a:extLst>
          </p:cNvPr>
          <p:cNvCxnSpPr>
            <a:cxnSpLocks/>
          </p:cNvCxnSpPr>
          <p:nvPr/>
        </p:nvCxnSpPr>
        <p:spPr>
          <a:xfrm>
            <a:off x="9926480" y="5099138"/>
            <a:ext cx="533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>
            <a:extLst>
              <a:ext uri="{FF2B5EF4-FFF2-40B4-BE49-F238E27FC236}">
                <a16:creationId xmlns:a16="http://schemas.microsoft.com/office/drawing/2014/main" id="{4D53C4D0-A853-3BFA-BAB1-08DAB27A86AE}"/>
              </a:ext>
            </a:extLst>
          </p:cNvPr>
          <p:cNvSpPr/>
          <p:nvPr/>
        </p:nvSpPr>
        <p:spPr>
          <a:xfrm>
            <a:off x="10450267" y="4721199"/>
            <a:ext cx="1420837" cy="801858"/>
          </a:xfrm>
          <a:prstGeom prst="flowChartTermina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End</a:t>
            </a:r>
          </a:p>
        </p:txBody>
      </p:sp>
      <p:sp>
        <p:nvSpPr>
          <p:cNvPr id="47" name="Flowchart: Terminator 46">
            <a:extLst>
              <a:ext uri="{FF2B5EF4-FFF2-40B4-BE49-F238E27FC236}">
                <a16:creationId xmlns:a16="http://schemas.microsoft.com/office/drawing/2014/main" id="{D649E914-1BEE-49A4-5E8D-24FEB7586F31}"/>
              </a:ext>
            </a:extLst>
          </p:cNvPr>
          <p:cNvSpPr/>
          <p:nvPr/>
        </p:nvSpPr>
        <p:spPr>
          <a:xfrm>
            <a:off x="10694000" y="5722030"/>
            <a:ext cx="1420837" cy="801858"/>
          </a:xfrm>
          <a:prstGeom prst="flowChartTermina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42869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104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Söhne Mono</vt:lpstr>
      <vt:lpstr>Office Theme</vt:lpstr>
      <vt:lpstr>Quadratic root calculator flowchart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Quadratic root calculator flowchart</dc:title>
  <dc:creator>Nneoma Osuji</dc:creator>
  <cp:lastModifiedBy>Nneoma Osuji</cp:lastModifiedBy>
  <cp:revision>1</cp:revision>
  <dcterms:created xsi:type="dcterms:W3CDTF">2023-04-12T23:16:46Z</dcterms:created>
  <dcterms:modified xsi:type="dcterms:W3CDTF">2023-04-13T07:58:47Z</dcterms:modified>
</cp:coreProperties>
</file>