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3" autoAdjust="0"/>
    <p:restoredTop sz="93945" autoAdjust="0"/>
  </p:normalViewPr>
  <p:slideViewPr>
    <p:cSldViewPr snapToGrid="0">
      <p:cViewPr varScale="1">
        <p:scale>
          <a:sx n="42" d="100"/>
          <a:sy n="42" d="100"/>
        </p:scale>
        <p:origin x="72" y="5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8461C-C11B-4B42-9A74-9A4F713E0612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185A7-769D-4CB0-B5EC-028F2FAD0B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185A7-769D-4CB0-B5EC-028F2FAD0BF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3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185A7-769D-4CB0-B5EC-028F2FAD0BF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1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185A7-769D-4CB0-B5EC-028F2FAD0B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1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571E-018A-A9F2-3E2E-2B3390124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0380B-9655-590D-3630-EEB6A909F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DB267-DB7D-EED5-4211-0864BFF0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2DF-B07C-492A-9F22-33419730EA67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7142D-9354-8A8E-BB91-55ADE0B2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8326C-3C2F-CE0F-04AA-9FACBF80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FB-83F8-46FF-8067-E5A10464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5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33B2-8C21-CFCA-936D-B3FD707C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FEB6D-87D9-C1F5-1581-7BF22BFDA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88E2A-0574-3100-4225-B5181BF2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2DF-B07C-492A-9F22-33419730EA67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05D7-7AF4-86E1-7D4C-BC60DDD8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E1FEB-37A1-C300-7771-4F2960A9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FB-83F8-46FF-8067-E5A10464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5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D96C9-0717-0545-FD6F-9D05A77ED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86E60-D8CC-65E3-4A76-CCB559A0F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0E6DF-D9ED-A711-B4DE-C6F22742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2DF-B07C-492A-9F22-33419730EA67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467D-A5F1-D6DC-1829-67906444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FDCDF-35EB-7A6C-4086-C03B9195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FB-83F8-46FF-8067-E5A10464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3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1285-70F5-0879-4F14-10C47232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C665-E593-5B6F-EE0E-3C012692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CA7BA-D1EF-8D51-A69C-28764CB0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2DF-B07C-492A-9F22-33419730EA67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7078B-4C64-F79F-27CA-42AFA042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0F02F-B269-3694-3826-22E676B1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FB-83F8-46FF-8067-E5A10464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7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0DB7-1AA6-418E-C907-11526C3D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2BA7-2238-9C36-32F1-4AE6EA3C3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8522-9532-1A3D-849C-CAD4C332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2DF-B07C-492A-9F22-33419730EA67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E20B7-6129-B6D7-CB5D-E0653BC2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C4493-C8E2-A2D0-2E98-2B0167D6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FB-83F8-46FF-8067-E5A10464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4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3946-2682-796B-00E9-5597FC7B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DE8F-39ED-DB5C-BB76-A09F36E7F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43195-5FC8-6315-76B5-14FCB1D8E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6A1FA-A452-196B-80F5-85667D55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2DF-B07C-492A-9F22-33419730EA67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EAC80-689F-97FC-EC38-CC2BD6C8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5363-37A7-6F68-8C35-5ADA5985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FB-83F8-46FF-8067-E5A10464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4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9C7B-B3A1-112B-3BBF-C503D404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39FE7-D500-B609-BB90-69AE4C7C7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E50F5-3F3F-569E-8AC6-1B1E23AFF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7EB45-CEC0-0D1D-8CEC-D405F7D36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06E7C-8C80-C520-19A0-E3BF1F78E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E44AA-7353-E2A3-32E7-F2437A8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2DF-B07C-492A-9F22-33419730EA67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B5162-4CA6-A1EC-E5EA-8C512279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CE764-3D8B-0D98-890E-E52E91FF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FB-83F8-46FF-8067-E5A10464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6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DF63-BEC0-C249-829D-A91F9FC6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9F684-43A6-D261-08E0-8CA11395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2DF-B07C-492A-9F22-33419730EA67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ABEDB-75D3-DBE4-319B-189A46F1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22661-F011-2406-C5A8-75B23933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FB-83F8-46FF-8067-E5A10464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9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BDE1D-366D-96C1-9BAF-37238627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2DF-B07C-492A-9F22-33419730EA67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8B856-3B03-1B80-8E14-10A79CAD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30454-4E53-8F1E-30BE-9205DF0C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FB-83F8-46FF-8067-E5A10464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5B37-5F3E-35CF-3AB5-E8C4EEA8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6C55-A259-E46A-945A-21FE3D0AF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DCC38-6218-7834-0AD1-8F565444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DE0BC-E926-DC14-212A-21D89997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2DF-B07C-492A-9F22-33419730EA67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CA57D-6EDA-2FFD-012A-5D8C865F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E14A1-1211-6618-41A3-4EA48D3A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FB-83F8-46FF-8067-E5A10464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5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DF97-C169-627C-4C0E-6FC2F8EA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9C10D-D10C-B452-6BC9-9908ACDE2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A3EB1-882B-AD4B-8C68-F48C0C7CE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DF2A3-3D20-6375-9DCA-2F1E1AC0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2DF-B07C-492A-9F22-33419730EA67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BC363-AC80-3DEA-917B-BBC6C942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8AD08-7028-E4F0-A505-C116EC6D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FB-83F8-46FF-8067-E5A10464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E463D-16B0-C86B-F0A6-D786CFE7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7FCA2-DA08-7FB0-FBA3-4188AB9B2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44646-6C14-465D-08CA-8DA1F6232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12DF-B07C-492A-9F22-33419730EA67}" type="datetimeFigureOut">
              <a:rPr lang="en-US" smtClean="0"/>
              <a:t>4/4/2023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C791-DB93-4AAB-72C2-59D8CC453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9E2C8-8D2B-CEF5-CFF6-40235B70C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62FB-83F8-46FF-8067-E5A1046432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2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FAE798-00DA-906F-B528-0286468CC796}"/>
              </a:ext>
            </a:extLst>
          </p:cNvPr>
          <p:cNvSpPr/>
          <p:nvPr/>
        </p:nvSpPr>
        <p:spPr>
          <a:xfrm>
            <a:off x="1120140" y="525780"/>
            <a:ext cx="2148840" cy="1325880"/>
          </a:xfrm>
          <a:prstGeom prst="ellipse">
            <a:avLst/>
          </a:prstGeom>
          <a:solidFill>
            <a:srgbClr val="457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6E7A74-AA79-D53B-5FDA-13D982D8FDED}"/>
              </a:ext>
            </a:extLst>
          </p:cNvPr>
          <p:cNvCxnSpPr>
            <a:stCxn id="4" idx="4"/>
          </p:cNvCxnSpPr>
          <p:nvPr/>
        </p:nvCxnSpPr>
        <p:spPr>
          <a:xfrm>
            <a:off x="2194560" y="1851660"/>
            <a:ext cx="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BE6BE52-5B3E-96CA-0285-BFCAB637CCBE}"/>
              </a:ext>
            </a:extLst>
          </p:cNvPr>
          <p:cNvSpPr/>
          <p:nvPr/>
        </p:nvSpPr>
        <p:spPr>
          <a:xfrm>
            <a:off x="1120140" y="2514600"/>
            <a:ext cx="2148840" cy="8001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p,r,n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04B812-E5EE-CEA8-7233-891F94020209}"/>
              </a:ext>
            </a:extLst>
          </p:cNvPr>
          <p:cNvCxnSpPr/>
          <p:nvPr/>
        </p:nvCxnSpPr>
        <p:spPr>
          <a:xfrm>
            <a:off x="2186940" y="3314700"/>
            <a:ext cx="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0ED2C20-49CA-0E70-C74D-0254DB6DA4CA}"/>
              </a:ext>
            </a:extLst>
          </p:cNvPr>
          <p:cNvSpPr/>
          <p:nvPr/>
        </p:nvSpPr>
        <p:spPr>
          <a:xfrm>
            <a:off x="769620" y="3977640"/>
            <a:ext cx="2834639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Calculate</a:t>
            </a:r>
          </a:p>
          <a:p>
            <a:pPr algn="ctr"/>
            <a:r>
              <a:rPr lang="en-US" sz="2400" dirty="0"/>
              <a:t>I = (p * r * t) /100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B1586-117A-0752-48FC-7D1A9DC3EEF6}"/>
              </a:ext>
            </a:extLst>
          </p:cNvPr>
          <p:cNvCxnSpPr/>
          <p:nvPr/>
        </p:nvCxnSpPr>
        <p:spPr>
          <a:xfrm>
            <a:off x="2186939" y="5097780"/>
            <a:ext cx="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5C696F77-8203-97B8-ED8B-F5454EDFE422}"/>
              </a:ext>
            </a:extLst>
          </p:cNvPr>
          <p:cNvSpPr/>
          <p:nvPr/>
        </p:nvSpPr>
        <p:spPr>
          <a:xfrm>
            <a:off x="1112519" y="5760720"/>
            <a:ext cx="2148840" cy="8001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Print 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E8017B-FCD1-E84F-F2A6-F664286DEBD3}"/>
              </a:ext>
            </a:extLst>
          </p:cNvPr>
          <p:cNvCxnSpPr>
            <a:cxnSpLocks/>
          </p:cNvCxnSpPr>
          <p:nvPr/>
        </p:nvCxnSpPr>
        <p:spPr>
          <a:xfrm>
            <a:off x="3120388" y="6332220"/>
            <a:ext cx="967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4EEDFC-FF8C-8C7C-B4EF-FEF2462E2E61}"/>
              </a:ext>
            </a:extLst>
          </p:cNvPr>
          <p:cNvSpPr/>
          <p:nvPr/>
        </p:nvSpPr>
        <p:spPr>
          <a:xfrm>
            <a:off x="4183377" y="5532120"/>
            <a:ext cx="2148840" cy="1325880"/>
          </a:xfrm>
          <a:prstGeom prst="ellipse">
            <a:avLst/>
          </a:prstGeom>
          <a:solidFill>
            <a:srgbClr val="457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End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7BF7F1FB-47B5-AA27-2BAD-DBFA5DDA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5780" y="2651918"/>
            <a:ext cx="7322819" cy="15086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SIMPLE INTEREST FLOWCHART</a:t>
            </a:r>
          </a:p>
        </p:txBody>
      </p:sp>
    </p:spTree>
    <p:extLst>
      <p:ext uri="{BB962C8B-B14F-4D97-AF65-F5344CB8AC3E}">
        <p14:creationId xmlns:p14="http://schemas.microsoft.com/office/powerpoint/2010/main" val="1737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FAE798-00DA-906F-B528-0286468CC796}"/>
              </a:ext>
            </a:extLst>
          </p:cNvPr>
          <p:cNvSpPr/>
          <p:nvPr/>
        </p:nvSpPr>
        <p:spPr>
          <a:xfrm>
            <a:off x="1120140" y="525780"/>
            <a:ext cx="2148840" cy="1325880"/>
          </a:xfrm>
          <a:prstGeom prst="ellipse">
            <a:avLst/>
          </a:prstGeom>
          <a:solidFill>
            <a:srgbClr val="457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6E7A74-AA79-D53B-5FDA-13D982D8FDED}"/>
              </a:ext>
            </a:extLst>
          </p:cNvPr>
          <p:cNvCxnSpPr>
            <a:stCxn id="4" idx="4"/>
          </p:cNvCxnSpPr>
          <p:nvPr/>
        </p:nvCxnSpPr>
        <p:spPr>
          <a:xfrm>
            <a:off x="2194560" y="1851660"/>
            <a:ext cx="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BE6BE52-5B3E-96CA-0285-BFCAB637CCBE}"/>
              </a:ext>
            </a:extLst>
          </p:cNvPr>
          <p:cNvSpPr/>
          <p:nvPr/>
        </p:nvSpPr>
        <p:spPr>
          <a:xfrm>
            <a:off x="1120140" y="2514600"/>
            <a:ext cx="2171700" cy="8229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p,r,t,n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04B812-E5EE-CEA8-7233-891F94020209}"/>
              </a:ext>
            </a:extLst>
          </p:cNvPr>
          <p:cNvCxnSpPr/>
          <p:nvPr/>
        </p:nvCxnSpPr>
        <p:spPr>
          <a:xfrm>
            <a:off x="2186940" y="3314700"/>
            <a:ext cx="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0ED2C20-49CA-0E70-C74D-0254DB6DA4CA}"/>
              </a:ext>
            </a:extLst>
          </p:cNvPr>
          <p:cNvSpPr/>
          <p:nvPr/>
        </p:nvSpPr>
        <p:spPr>
          <a:xfrm>
            <a:off x="53340" y="4000500"/>
            <a:ext cx="4305299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Calculate</a:t>
            </a:r>
          </a:p>
          <a:p>
            <a:pPr algn="ctr"/>
            <a:r>
              <a:rPr lang="en-US" sz="2400" dirty="0"/>
              <a:t>A = p * ((1 + (r/n)) ** (n * t))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B1586-117A-0752-48FC-7D1A9DC3EEF6}"/>
              </a:ext>
            </a:extLst>
          </p:cNvPr>
          <p:cNvCxnSpPr/>
          <p:nvPr/>
        </p:nvCxnSpPr>
        <p:spPr>
          <a:xfrm>
            <a:off x="2186939" y="5097780"/>
            <a:ext cx="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E8017B-FCD1-E84F-F2A6-F664286DEBD3}"/>
              </a:ext>
            </a:extLst>
          </p:cNvPr>
          <p:cNvCxnSpPr>
            <a:cxnSpLocks/>
            <a:endCxn id="11" idx="5"/>
          </p:cNvCxnSpPr>
          <p:nvPr/>
        </p:nvCxnSpPr>
        <p:spPr>
          <a:xfrm>
            <a:off x="4008119" y="6137910"/>
            <a:ext cx="1070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4EEDFC-FF8C-8C7C-B4EF-FEF2462E2E61}"/>
              </a:ext>
            </a:extLst>
          </p:cNvPr>
          <p:cNvSpPr/>
          <p:nvPr/>
        </p:nvSpPr>
        <p:spPr>
          <a:xfrm>
            <a:off x="8115301" y="5474970"/>
            <a:ext cx="2148840" cy="1325880"/>
          </a:xfrm>
          <a:prstGeom prst="ellipse">
            <a:avLst/>
          </a:prstGeom>
          <a:solidFill>
            <a:srgbClr val="457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BED70-4FF2-7E83-B381-38A294C4E4DC}"/>
              </a:ext>
            </a:extLst>
          </p:cNvPr>
          <p:cNvSpPr/>
          <p:nvPr/>
        </p:nvSpPr>
        <p:spPr>
          <a:xfrm>
            <a:off x="403859" y="5737860"/>
            <a:ext cx="360426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Calculate </a:t>
            </a:r>
          </a:p>
          <a:p>
            <a:pPr algn="ctr"/>
            <a:r>
              <a:rPr lang="en-US" sz="2400" dirty="0"/>
              <a:t>C = A - p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275ED7D1-62E3-4293-E3F2-A95554BDAD8D}"/>
              </a:ext>
            </a:extLst>
          </p:cNvPr>
          <p:cNvSpPr/>
          <p:nvPr/>
        </p:nvSpPr>
        <p:spPr>
          <a:xfrm>
            <a:off x="4975860" y="5726430"/>
            <a:ext cx="2171700" cy="8229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Print 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52CCA-4AE6-56DA-1986-9BD7A1B4073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044690" y="6137910"/>
            <a:ext cx="1070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itle 18">
            <a:extLst>
              <a:ext uri="{FF2B5EF4-FFF2-40B4-BE49-F238E27FC236}">
                <a16:creationId xmlns:a16="http://schemas.microsoft.com/office/drawing/2014/main" id="{6BE067D5-4DE9-07A1-CE77-719E6A0D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860" y="2429193"/>
            <a:ext cx="6476997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COMPOUND INTEREST FLOWCHART</a:t>
            </a:r>
          </a:p>
        </p:txBody>
      </p:sp>
    </p:spTree>
    <p:extLst>
      <p:ext uri="{BB962C8B-B14F-4D97-AF65-F5344CB8AC3E}">
        <p14:creationId xmlns:p14="http://schemas.microsoft.com/office/powerpoint/2010/main" val="1472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FAE798-00DA-906F-B528-0286468CC796}"/>
              </a:ext>
            </a:extLst>
          </p:cNvPr>
          <p:cNvSpPr/>
          <p:nvPr/>
        </p:nvSpPr>
        <p:spPr>
          <a:xfrm>
            <a:off x="1120140" y="525780"/>
            <a:ext cx="2148840" cy="1325880"/>
          </a:xfrm>
          <a:prstGeom prst="ellipse">
            <a:avLst/>
          </a:prstGeom>
          <a:solidFill>
            <a:srgbClr val="457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6E7A74-AA79-D53B-5FDA-13D982D8FDED}"/>
              </a:ext>
            </a:extLst>
          </p:cNvPr>
          <p:cNvCxnSpPr>
            <a:stCxn id="4" idx="4"/>
          </p:cNvCxnSpPr>
          <p:nvPr/>
        </p:nvCxnSpPr>
        <p:spPr>
          <a:xfrm>
            <a:off x="2194560" y="1851660"/>
            <a:ext cx="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BE6BE52-5B3E-96CA-0285-BFCAB637CCBE}"/>
              </a:ext>
            </a:extLst>
          </p:cNvPr>
          <p:cNvSpPr/>
          <p:nvPr/>
        </p:nvSpPr>
        <p:spPr>
          <a:xfrm>
            <a:off x="403859" y="2514600"/>
            <a:ext cx="3619495" cy="8229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</a:t>
            </a:r>
            <a:r>
              <a:rPr lang="en-US" sz="2400" dirty="0" err="1"/>
              <a:t>pmt,r,t,n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04B812-E5EE-CEA8-7233-891F94020209}"/>
              </a:ext>
            </a:extLst>
          </p:cNvPr>
          <p:cNvCxnSpPr/>
          <p:nvPr/>
        </p:nvCxnSpPr>
        <p:spPr>
          <a:xfrm>
            <a:off x="2186940" y="3314700"/>
            <a:ext cx="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0ED2C20-49CA-0E70-C74D-0254DB6DA4CA}"/>
              </a:ext>
            </a:extLst>
          </p:cNvPr>
          <p:cNvSpPr/>
          <p:nvPr/>
        </p:nvSpPr>
        <p:spPr>
          <a:xfrm>
            <a:off x="53340" y="4000500"/>
            <a:ext cx="4305299" cy="1120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Calculate</a:t>
            </a:r>
          </a:p>
          <a:p>
            <a:pPr algn="ctr"/>
            <a:r>
              <a:rPr lang="en-US" sz="2400" dirty="0"/>
              <a:t>A = p * ((1 + r/n) ** </a:t>
            </a:r>
            <a:r>
              <a:rPr lang="en-US" sz="2400" dirty="0" err="1"/>
              <a:t>nt</a:t>
            </a:r>
            <a:r>
              <a:rPr lang="en-US" sz="2400" dirty="0"/>
              <a:t> – 1) /(r/n)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B1586-117A-0752-48FC-7D1A9DC3EEF6}"/>
              </a:ext>
            </a:extLst>
          </p:cNvPr>
          <p:cNvCxnSpPr/>
          <p:nvPr/>
        </p:nvCxnSpPr>
        <p:spPr>
          <a:xfrm>
            <a:off x="2186939" y="5097780"/>
            <a:ext cx="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E8017B-FCD1-E84F-F2A6-F664286DEBD3}"/>
              </a:ext>
            </a:extLst>
          </p:cNvPr>
          <p:cNvCxnSpPr>
            <a:cxnSpLocks/>
            <a:endCxn id="11" idx="5"/>
          </p:cNvCxnSpPr>
          <p:nvPr/>
        </p:nvCxnSpPr>
        <p:spPr>
          <a:xfrm>
            <a:off x="4008119" y="6137910"/>
            <a:ext cx="1070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4EEDFC-FF8C-8C7C-B4EF-FEF2462E2E61}"/>
              </a:ext>
            </a:extLst>
          </p:cNvPr>
          <p:cNvSpPr/>
          <p:nvPr/>
        </p:nvSpPr>
        <p:spPr>
          <a:xfrm>
            <a:off x="8115301" y="5474970"/>
            <a:ext cx="2148840" cy="1325880"/>
          </a:xfrm>
          <a:prstGeom prst="ellipse">
            <a:avLst/>
          </a:prstGeom>
          <a:solidFill>
            <a:srgbClr val="457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BED70-4FF2-7E83-B381-38A294C4E4DC}"/>
              </a:ext>
            </a:extLst>
          </p:cNvPr>
          <p:cNvSpPr/>
          <p:nvPr/>
        </p:nvSpPr>
        <p:spPr>
          <a:xfrm>
            <a:off x="403859" y="5737860"/>
            <a:ext cx="360426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Calculate </a:t>
            </a:r>
          </a:p>
          <a:p>
            <a:pPr algn="ctr"/>
            <a:r>
              <a:rPr lang="en-US" sz="2400" dirty="0"/>
              <a:t>AP = p * a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275ED7D1-62E3-4293-E3F2-A95554BDAD8D}"/>
              </a:ext>
            </a:extLst>
          </p:cNvPr>
          <p:cNvSpPr/>
          <p:nvPr/>
        </p:nvSpPr>
        <p:spPr>
          <a:xfrm>
            <a:off x="4975860" y="5726430"/>
            <a:ext cx="2171700" cy="8229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Print AP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952CCA-4AE6-56DA-1986-9BD7A1B4073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044690" y="6137910"/>
            <a:ext cx="1070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itle 18">
            <a:extLst>
              <a:ext uri="{FF2B5EF4-FFF2-40B4-BE49-F238E27FC236}">
                <a16:creationId xmlns:a16="http://schemas.microsoft.com/office/drawing/2014/main" id="{6BE067D5-4DE9-07A1-CE77-719E6A0D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860" y="2429193"/>
            <a:ext cx="6476997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ANNUITY PLAN FLOWCHART</a:t>
            </a:r>
          </a:p>
        </p:txBody>
      </p:sp>
    </p:spTree>
    <p:extLst>
      <p:ext uri="{BB962C8B-B14F-4D97-AF65-F5344CB8AC3E}">
        <p14:creationId xmlns:p14="http://schemas.microsoft.com/office/powerpoint/2010/main" val="283128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111</Words>
  <Application>Microsoft Office PowerPoint</Application>
  <PresentationFormat>Widescreen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SIMPLE INTEREST FLOWCHART</vt:lpstr>
      <vt:lpstr>COMPOUND INTEREST FLOWCHART</vt:lpstr>
      <vt:lpstr>ANNUITY PLAN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INTEREST FLOWCHART</dc:title>
  <dc:creator>Nneoma Osuji</dc:creator>
  <cp:lastModifiedBy>Nneoma Osuji</cp:lastModifiedBy>
  <cp:revision>2</cp:revision>
  <dcterms:created xsi:type="dcterms:W3CDTF">2023-04-04T15:55:18Z</dcterms:created>
  <dcterms:modified xsi:type="dcterms:W3CDTF">2023-04-04T18:56:58Z</dcterms:modified>
</cp:coreProperties>
</file>