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303" r:id="rId2"/>
    <p:sldId id="304" r:id="rId3"/>
    <p:sldId id="305" r:id="rId4"/>
    <p:sldId id="306" r:id="rId5"/>
    <p:sldId id="307" r:id="rId6"/>
    <p:sldId id="308" r:id="rId7"/>
    <p:sldId id="354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61" r:id="rId16"/>
    <p:sldId id="318" r:id="rId17"/>
    <p:sldId id="319" r:id="rId18"/>
    <p:sldId id="320" r:id="rId19"/>
    <p:sldId id="321" r:id="rId20"/>
    <p:sldId id="355" r:id="rId21"/>
    <p:sldId id="322" r:id="rId22"/>
    <p:sldId id="323" r:id="rId23"/>
    <p:sldId id="324" r:id="rId24"/>
    <p:sldId id="356" r:id="rId25"/>
    <p:sldId id="325" r:id="rId26"/>
    <p:sldId id="326" r:id="rId27"/>
    <p:sldId id="327" r:id="rId28"/>
    <p:sldId id="328" r:id="rId29"/>
    <p:sldId id="329" r:id="rId30"/>
    <p:sldId id="330" r:id="rId31"/>
    <p:sldId id="362" r:id="rId32"/>
    <p:sldId id="332" r:id="rId33"/>
    <p:sldId id="333" r:id="rId34"/>
    <p:sldId id="336" r:id="rId35"/>
    <p:sldId id="337" r:id="rId36"/>
    <p:sldId id="338" r:id="rId37"/>
    <p:sldId id="343" r:id="rId38"/>
    <p:sldId id="344" r:id="rId39"/>
    <p:sldId id="345" r:id="rId40"/>
    <p:sldId id="357" r:id="rId41"/>
    <p:sldId id="363" r:id="rId42"/>
    <p:sldId id="359" r:id="rId43"/>
    <p:sldId id="360" r:id="rId44"/>
    <p:sldId id="347" r:id="rId45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CCFF66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4" autoAdjust="0"/>
    <p:restoredTop sz="94660"/>
  </p:normalViewPr>
  <p:slideViewPr>
    <p:cSldViewPr>
      <p:cViewPr varScale="1">
        <p:scale>
          <a:sx n="79" d="100"/>
          <a:sy n="79" d="100"/>
        </p:scale>
        <p:origin x="-389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9.xml"/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83.wmf"/><Relationship Id="rId7" Type="http://schemas.openxmlformats.org/officeDocument/2006/relationships/image" Target="../media/image4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3.wmf"/><Relationship Id="rId5" Type="http://schemas.openxmlformats.org/officeDocument/2006/relationships/image" Target="../media/image85.emf"/><Relationship Id="rId4" Type="http://schemas.openxmlformats.org/officeDocument/2006/relationships/image" Target="../media/image84.wmf"/><Relationship Id="rId9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e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emf"/><Relationship Id="rId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10" Type="http://schemas.openxmlformats.org/officeDocument/2006/relationships/image" Target="../media/image125.e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emf"/><Relationship Id="rId12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emf"/><Relationship Id="rId5" Type="http://schemas.openxmlformats.org/officeDocument/2006/relationships/image" Target="../media/image130.e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wmf"/><Relationship Id="rId6" Type="http://schemas.openxmlformats.org/officeDocument/2006/relationships/image" Target="../media/image143.e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62.emf"/><Relationship Id="rId2" Type="http://schemas.openxmlformats.org/officeDocument/2006/relationships/image" Target="../media/image147.wmf"/><Relationship Id="rId16" Type="http://schemas.openxmlformats.org/officeDocument/2006/relationships/image" Target="../media/image161.e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emf"/><Relationship Id="rId15" Type="http://schemas.openxmlformats.org/officeDocument/2006/relationships/image" Target="../media/image160.wmf"/><Relationship Id="rId10" Type="http://schemas.openxmlformats.org/officeDocument/2006/relationships/image" Target="../media/image155.w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Relationship Id="rId14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5.wmf"/><Relationship Id="rId7" Type="http://schemas.openxmlformats.org/officeDocument/2006/relationships/image" Target="../media/image142.wmf"/><Relationship Id="rId2" Type="http://schemas.openxmlformats.org/officeDocument/2006/relationships/image" Target="../media/image164.emf"/><Relationship Id="rId1" Type="http://schemas.openxmlformats.org/officeDocument/2006/relationships/image" Target="../media/image163.wmf"/><Relationship Id="rId6" Type="http://schemas.openxmlformats.org/officeDocument/2006/relationships/image" Target="../media/image168.emf"/><Relationship Id="rId5" Type="http://schemas.openxmlformats.org/officeDocument/2006/relationships/image" Target="../media/image167.wmf"/><Relationship Id="rId10" Type="http://schemas.openxmlformats.org/officeDocument/2006/relationships/image" Target="../media/image171.emf"/><Relationship Id="rId4" Type="http://schemas.openxmlformats.org/officeDocument/2006/relationships/image" Target="../media/image166.wmf"/><Relationship Id="rId9" Type="http://schemas.openxmlformats.org/officeDocument/2006/relationships/image" Target="../media/image1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7.e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6.wmf"/><Relationship Id="rId5" Type="http://schemas.openxmlformats.org/officeDocument/2006/relationships/image" Target="../media/image77.wmf"/><Relationship Id="rId4" Type="http://schemas.openxmlformats.org/officeDocument/2006/relationships/image" Target="../media/image17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6.emf"/><Relationship Id="rId7" Type="http://schemas.openxmlformats.org/officeDocument/2006/relationships/image" Target="../media/image189.wmf"/><Relationship Id="rId12" Type="http://schemas.openxmlformats.org/officeDocument/2006/relationships/image" Target="../media/image194.emf"/><Relationship Id="rId2" Type="http://schemas.openxmlformats.org/officeDocument/2006/relationships/image" Target="../media/image185.emf"/><Relationship Id="rId1" Type="http://schemas.openxmlformats.org/officeDocument/2006/relationships/image" Target="../media/image184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emf"/><Relationship Id="rId4" Type="http://schemas.openxmlformats.org/officeDocument/2006/relationships/image" Target="../media/image178.wmf"/><Relationship Id="rId9" Type="http://schemas.openxmlformats.org/officeDocument/2006/relationships/image" Target="../media/image1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wmf"/><Relationship Id="rId1" Type="http://schemas.openxmlformats.org/officeDocument/2006/relationships/image" Target="../media/image195.emf"/><Relationship Id="rId5" Type="http://schemas.openxmlformats.org/officeDocument/2006/relationships/image" Target="../media/image199.wmf"/><Relationship Id="rId4" Type="http://schemas.openxmlformats.org/officeDocument/2006/relationships/image" Target="../media/image19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5" Type="http://schemas.openxmlformats.org/officeDocument/2006/relationships/image" Target="../media/image204.emf"/><Relationship Id="rId4" Type="http://schemas.openxmlformats.org/officeDocument/2006/relationships/image" Target="../media/image20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e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.wmf"/><Relationship Id="rId18" Type="http://schemas.openxmlformats.org/officeDocument/2006/relationships/image" Target="../media/image48.wmf"/><Relationship Id="rId3" Type="http://schemas.openxmlformats.org/officeDocument/2006/relationships/image" Target="../media/image36.emf"/><Relationship Id="rId7" Type="http://schemas.openxmlformats.org/officeDocument/2006/relationships/image" Target="../media/image40.wmf"/><Relationship Id="rId12" Type="http://schemas.openxmlformats.org/officeDocument/2006/relationships/image" Target="../media/image45.emf"/><Relationship Id="rId17" Type="http://schemas.openxmlformats.org/officeDocument/2006/relationships/image" Target="../media/image47.wmf"/><Relationship Id="rId2" Type="http://schemas.openxmlformats.org/officeDocument/2006/relationships/image" Target="../media/image35.emf"/><Relationship Id="rId16" Type="http://schemas.openxmlformats.org/officeDocument/2006/relationships/image" Target="../media/image46.w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11" Type="http://schemas.openxmlformats.org/officeDocument/2006/relationships/image" Target="../media/image44.emf"/><Relationship Id="rId5" Type="http://schemas.openxmlformats.org/officeDocument/2006/relationships/image" Target="../media/image38.wmf"/><Relationship Id="rId15" Type="http://schemas.openxmlformats.org/officeDocument/2006/relationships/image" Target="../media/image1.wmf"/><Relationship Id="rId10" Type="http://schemas.openxmlformats.org/officeDocument/2006/relationships/image" Target="../media/image43.emf"/><Relationship Id="rId4" Type="http://schemas.openxmlformats.org/officeDocument/2006/relationships/image" Target="../media/image37.wmf"/><Relationship Id="rId9" Type="http://schemas.openxmlformats.org/officeDocument/2006/relationships/image" Target="../media/image42.emf"/><Relationship Id="rId1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wmf"/><Relationship Id="rId4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8669D85-0394-4571-A979-75DB507BD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77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fld id="{36296F22-E115-4A89-A643-D7E9CA4B8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372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F04AF89-848D-46A6-9D7E-F35BC76AE87B}" type="slidenum">
              <a:rPr lang="en-US" altLang="zh-CN" sz="1100" b="0" smtClean="0"/>
              <a:pPr eaLnBrk="1" hangingPunct="1"/>
              <a:t>10</a:t>
            </a:fld>
            <a:endParaRPr lang="en-US" altLang="zh-CN" sz="1100" b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33425"/>
            <a:ext cx="4395787" cy="3297238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D67B0-F313-492F-A347-856BA9F611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7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E7583-A313-4159-A02B-558AAACE3EB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11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D1A26-330D-45EC-AD12-A275EA7C0A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474ED-DDAF-46F1-8395-E7F353D18EE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0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0A0F3-3B9E-4D4F-9CD6-21565E15DC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99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87F9-7039-4600-A069-83D8CBC418E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4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BAC86-DABE-4934-AE19-C0F3A0C8D4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AB2640-FB0A-40BE-9FD6-C28624C73E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0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F1DA5-2B44-4C0F-ABBD-61B397DB34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1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8EBD4-952E-4FE5-9DE6-D6B51319C66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3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1B9FC-7903-40C3-9567-A724FE5B26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1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7B8E-BAA1-431B-8447-7855DAF719C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1A8A0B-0656-4D12-991D-820DBFC4D1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9" Type="http://schemas.openxmlformats.org/officeDocument/2006/relationships/image" Target="../media/image48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2.emf"/><Relationship Id="rId34" Type="http://schemas.openxmlformats.org/officeDocument/2006/relationships/oleObject" Target="../embeddings/oleObject49.bin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0.wmf"/><Relationship Id="rId25" Type="http://schemas.openxmlformats.org/officeDocument/2006/relationships/image" Target="../media/image44.emf"/><Relationship Id="rId33" Type="http://schemas.openxmlformats.org/officeDocument/2006/relationships/image" Target="../media/image1.wmf"/><Relationship Id="rId38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37" Type="http://schemas.openxmlformats.org/officeDocument/2006/relationships/image" Target="../media/image47.wmf"/><Relationship Id="rId5" Type="http://schemas.openxmlformats.org/officeDocument/2006/relationships/image" Target="../media/image34.emf"/><Relationship Id="rId15" Type="http://schemas.openxmlformats.org/officeDocument/2006/relationships/image" Target="../media/image39.wmf"/><Relationship Id="rId23" Type="http://schemas.openxmlformats.org/officeDocument/2006/relationships/image" Target="../media/image43.emf"/><Relationship Id="rId28" Type="http://schemas.openxmlformats.org/officeDocument/2006/relationships/oleObject" Target="../embeddings/oleObject46.bin"/><Relationship Id="rId36" Type="http://schemas.openxmlformats.org/officeDocument/2006/relationships/oleObject" Target="../embeddings/oleObject50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1.wmf"/><Relationship Id="rId31" Type="http://schemas.openxmlformats.org/officeDocument/2006/relationships/image" Target="../media/image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45.emf"/><Relationship Id="rId30" Type="http://schemas.openxmlformats.org/officeDocument/2006/relationships/oleObject" Target="../embeddings/oleObject47.bin"/><Relationship Id="rId35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6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0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77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78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20" Type="http://schemas.openxmlformats.org/officeDocument/2006/relationships/image" Target="../media/image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1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1.wmf"/><Relationship Id="rId22" Type="http://schemas.openxmlformats.org/officeDocument/2006/relationships/image" Target="../media/image12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33.wmf"/><Relationship Id="rId26" Type="http://schemas.openxmlformats.org/officeDocument/2006/relationships/image" Target="../media/image137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36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34" Type="http://schemas.openxmlformats.org/officeDocument/2006/relationships/image" Target="../media/image161.emf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3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20" Type="http://schemas.openxmlformats.org/officeDocument/2006/relationships/image" Target="../media/image154.e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56.wmf"/><Relationship Id="rId32" Type="http://schemas.openxmlformats.org/officeDocument/2006/relationships/image" Target="../media/image160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58.wmf"/><Relationship Id="rId36" Type="http://schemas.openxmlformats.org/officeDocument/2006/relationships/image" Target="../media/image162.emf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59.wmf"/><Relationship Id="rId35" Type="http://schemas.openxmlformats.org/officeDocument/2006/relationships/oleObject" Target="../embeddings/oleObject16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8.emf"/><Relationship Id="rId22" Type="http://schemas.openxmlformats.org/officeDocument/2006/relationships/image" Target="../media/image17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0.wmf"/><Relationship Id="rId3" Type="http://schemas.openxmlformats.org/officeDocument/2006/relationships/tags" Target="../tags/tag12.xml"/><Relationship Id="rId21" Type="http://schemas.openxmlformats.org/officeDocument/2006/relationships/oleObject" Target="../embeddings/oleObject191.bin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89.bin"/><Relationship Id="rId2" Type="http://schemas.openxmlformats.org/officeDocument/2006/relationships/tags" Target="../tags/tag11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27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183.wmf"/><Relationship Id="rId5" Type="http://schemas.openxmlformats.org/officeDocument/2006/relationships/tags" Target="../tags/tag14.xml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10" Type="http://schemas.openxmlformats.org/officeDocument/2006/relationships/tags" Target="../tags/tag19.xml"/><Relationship Id="rId19" Type="http://schemas.openxmlformats.org/officeDocument/2006/relationships/oleObject" Target="../embeddings/oleObject190.bin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90.wmf"/><Relationship Id="rId26" Type="http://schemas.openxmlformats.org/officeDocument/2006/relationships/image" Target="../media/image194.e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8.wmf"/><Relationship Id="rId22" Type="http://schemas.openxmlformats.org/officeDocument/2006/relationships/image" Target="../media/image19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98.emf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20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03.w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1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6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23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10.wmf"/><Relationship Id="rId22" Type="http://schemas.openxmlformats.org/officeDocument/2006/relationships/oleObject" Target="../embeddings/oleObject22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19.png"/><Relationship Id="rId18" Type="http://schemas.openxmlformats.org/officeDocument/2006/relationships/oleObject" Target="../embeddings/oleObject229.bin"/><Relationship Id="rId3" Type="http://schemas.openxmlformats.org/officeDocument/2006/relationships/tags" Target="../tags/tag22.xml"/><Relationship Id="rId21" Type="http://schemas.openxmlformats.org/officeDocument/2006/relationships/image" Target="../media/image217.wmf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15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0.bin"/><Relationship Id="rId1" Type="http://schemas.openxmlformats.org/officeDocument/2006/relationships/vmlDrawing" Target="../drawings/vmlDrawing32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214.wmf"/><Relationship Id="rId23" Type="http://schemas.openxmlformats.org/officeDocument/2006/relationships/image" Target="../media/image218.wmf"/><Relationship Id="rId10" Type="http://schemas.openxmlformats.org/officeDocument/2006/relationships/tags" Target="../tags/tag29.xml"/><Relationship Id="rId19" Type="http://schemas.openxmlformats.org/officeDocument/2006/relationships/image" Target="../media/image216.wmf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24" Type="http://schemas.openxmlformats.org/officeDocument/2006/relationships/oleObject" Target="../embeddings/oleObject23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24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5222CA9-D984-481A-A254-245530B3A621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905000" y="476250"/>
            <a:ext cx="624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54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第十章  重 积 分</a:t>
            </a:r>
          </a:p>
        </p:txBody>
      </p:sp>
      <p:pic>
        <p:nvPicPr>
          <p:cNvPr id="1032" name="Picture 5" descr="lc-9-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025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20"/>
          <p:cNvGrpSpPr>
            <a:grpSpLocks/>
          </p:cNvGrpSpPr>
          <p:nvPr/>
        </p:nvGrpSpPr>
        <p:grpSpPr bwMode="auto">
          <a:xfrm>
            <a:off x="3581400" y="2000250"/>
            <a:ext cx="2667000" cy="2895600"/>
            <a:chOff x="2304" y="1632"/>
            <a:chExt cx="1680" cy="1824"/>
          </a:xfrm>
        </p:grpSpPr>
        <p:graphicFrame>
          <p:nvGraphicFramePr>
            <p:cNvPr id="1026" name="Object 13"/>
            <p:cNvGraphicFramePr>
              <a:graphicFrameLocks noChangeAspect="1"/>
            </p:cNvGraphicFramePr>
            <p:nvPr/>
          </p:nvGraphicFramePr>
          <p:xfrm>
            <a:off x="2995" y="2832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4" imgW="164880" imgH="177480" progId="Equation.3">
                    <p:embed/>
                  </p:oleObj>
                </mc:Choice>
                <mc:Fallback>
                  <p:oleObj name="Equation" r:id="rId4" imgW="16488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2832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7" name="Group 17"/>
            <p:cNvGrpSpPr>
              <a:grpSpLocks/>
            </p:cNvGrpSpPr>
            <p:nvPr/>
          </p:nvGrpSpPr>
          <p:grpSpPr bwMode="auto">
            <a:xfrm>
              <a:off x="2834" y="1632"/>
              <a:ext cx="190" cy="1184"/>
              <a:chOff x="2834" y="1632"/>
              <a:chExt cx="190" cy="1184"/>
            </a:xfrm>
          </p:grpSpPr>
          <p:graphicFrame>
            <p:nvGraphicFramePr>
              <p:cNvPr id="1029" name="Object 9"/>
              <p:cNvGraphicFramePr>
                <a:graphicFrameLocks noChangeAspect="1"/>
              </p:cNvGraphicFramePr>
              <p:nvPr/>
            </p:nvGraphicFramePr>
            <p:xfrm>
              <a:off x="2834" y="1632"/>
              <a:ext cx="14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" name="Equation" r:id="rId6" imgW="114120" imgH="139680" progId="Equation.3">
                      <p:embed/>
                    </p:oleObj>
                  </mc:Choice>
                  <mc:Fallback>
                    <p:oleObj name="Equation" r:id="rId6" imgW="114120" imgH="1396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4" y="1632"/>
                            <a:ext cx="14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" name="Line 12"/>
              <p:cNvSpPr>
                <a:spLocks noChangeShapeType="1"/>
              </p:cNvSpPr>
              <p:nvPr/>
            </p:nvSpPr>
            <p:spPr bwMode="auto">
              <a:xfrm flipV="1">
                <a:off x="3024" y="1728"/>
                <a:ext cx="0" cy="10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Line 14"/>
              <p:cNvSpPr>
                <a:spLocks noChangeShapeType="1"/>
              </p:cNvSpPr>
              <p:nvPr/>
            </p:nvSpPr>
            <p:spPr bwMode="auto">
              <a:xfrm flipV="1">
                <a:off x="3024" y="1632"/>
                <a:ext cx="0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16"/>
            <p:cNvGrpSpPr>
              <a:grpSpLocks/>
            </p:cNvGrpSpPr>
            <p:nvPr/>
          </p:nvGrpSpPr>
          <p:grpSpPr bwMode="auto">
            <a:xfrm>
              <a:off x="3043" y="2832"/>
              <a:ext cx="941" cy="256"/>
              <a:chOff x="3043" y="2832"/>
              <a:chExt cx="941" cy="256"/>
            </a:xfrm>
          </p:grpSpPr>
          <p:graphicFrame>
            <p:nvGraphicFramePr>
              <p:cNvPr id="1028" name="Object 8"/>
              <p:cNvGraphicFramePr>
                <a:graphicFrameLocks noChangeAspect="1"/>
              </p:cNvGraphicFramePr>
              <p:nvPr/>
            </p:nvGraphicFramePr>
            <p:xfrm>
              <a:off x="3792" y="2880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8" name="Equation" r:id="rId8" imgW="139680" imgH="164880" progId="Equation.3">
                      <p:embed/>
                    </p:oleObj>
                  </mc:Choice>
                  <mc:Fallback>
                    <p:oleObj name="Equation" r:id="rId8" imgW="139680" imgH="1648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80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2" name="Line 10"/>
              <p:cNvSpPr>
                <a:spLocks noChangeShapeType="1"/>
              </p:cNvSpPr>
              <p:nvPr/>
            </p:nvSpPr>
            <p:spPr bwMode="auto">
              <a:xfrm>
                <a:off x="3043" y="2832"/>
                <a:ext cx="6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Line 15"/>
              <p:cNvSpPr>
                <a:spLocks noChangeShapeType="1"/>
              </p:cNvSpPr>
              <p:nvPr/>
            </p:nvSpPr>
            <p:spPr bwMode="auto">
              <a:xfrm>
                <a:off x="3715" y="2832"/>
                <a:ext cx="2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9" name="Group 19"/>
            <p:cNvGrpSpPr>
              <a:grpSpLocks/>
            </p:cNvGrpSpPr>
            <p:nvPr/>
          </p:nvGrpSpPr>
          <p:grpSpPr bwMode="auto">
            <a:xfrm>
              <a:off x="2304" y="2832"/>
              <a:ext cx="720" cy="624"/>
              <a:chOff x="2304" y="2832"/>
              <a:chExt cx="720" cy="624"/>
            </a:xfrm>
          </p:grpSpPr>
          <p:graphicFrame>
            <p:nvGraphicFramePr>
              <p:cNvPr id="1027" name="Object 7"/>
              <p:cNvGraphicFramePr>
                <a:graphicFrameLocks noChangeAspect="1"/>
              </p:cNvGraphicFramePr>
              <p:nvPr/>
            </p:nvGraphicFramePr>
            <p:xfrm>
              <a:off x="2370" y="3280"/>
              <a:ext cx="17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9" name="Equation" r:id="rId10" imgW="139680" imgH="139680" progId="Equation.3">
                      <p:embed/>
                    </p:oleObj>
                  </mc:Choice>
                  <mc:Fallback>
                    <p:oleObj name="Equation" r:id="rId10" imgW="13968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0" y="3280"/>
                            <a:ext cx="17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0" name="Line 11"/>
              <p:cNvSpPr>
                <a:spLocks noChangeShapeType="1"/>
              </p:cNvSpPr>
              <p:nvPr/>
            </p:nvSpPr>
            <p:spPr bwMode="auto">
              <a:xfrm flipH="1">
                <a:off x="2496" y="2832"/>
                <a:ext cx="528" cy="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Line 18"/>
              <p:cNvSpPr>
                <a:spLocks noChangeShapeType="1"/>
              </p:cNvSpPr>
              <p:nvPr/>
            </p:nvSpPr>
            <p:spPr bwMode="auto">
              <a:xfrm flipH="1">
                <a:off x="2304" y="3184"/>
                <a:ext cx="192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34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1035" name="Picture 1" descr="BD21296_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第十章 重积分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95DA470-531F-4F65-BE3F-2CB7EA43D094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84213" y="0"/>
            <a:ext cx="5334000" cy="609600"/>
          </a:xfrm>
          <a:prstGeom prst="rect">
            <a:avLst/>
          </a:prstGeom>
          <a:gradFill rotWithShape="0">
            <a:gsLst>
              <a:gs pos="0">
                <a:srgbClr val="FF3399">
                  <a:gamma/>
                  <a:shade val="46275"/>
                  <a:invGamma/>
                </a:srgbClr>
              </a:gs>
              <a:gs pos="50000">
                <a:srgbClr val="FF3399"/>
              </a:gs>
              <a:gs pos="100000">
                <a:srgbClr val="FF33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b"/>
          <a:lstStyle/>
          <a:p>
            <a:pPr algn="l" eaLnBrk="0" hangingPunct="0">
              <a:defRPr/>
            </a:pPr>
            <a:r>
              <a:rPr lang="en-US" altLang="zh-CN" sz="3200">
                <a:solidFill>
                  <a:srgbClr val="FFFF66"/>
                </a:solidFill>
              </a:rPr>
              <a:t>2. </a:t>
            </a:r>
            <a:r>
              <a:rPr lang="zh-CN" altLang="en-US" sz="3200">
                <a:solidFill>
                  <a:srgbClr val="FFFF66"/>
                </a:solidFill>
              </a:rPr>
              <a:t>非均匀平面薄片的质量</a:t>
            </a:r>
            <a:endParaRPr lang="zh-CN" altLang="en-US" sz="2800">
              <a:solidFill>
                <a:srgbClr val="FFFF66"/>
              </a:solidFill>
            </a:endParaRPr>
          </a:p>
        </p:txBody>
      </p:sp>
      <p:sp>
        <p:nvSpPr>
          <p:cNvPr id="415772" name="Text Box 28" descr="大网格"/>
          <p:cNvSpPr txBox="1">
            <a:spLocks noChangeArrowheads="1"/>
          </p:cNvSpPr>
          <p:nvPr/>
        </p:nvSpPr>
        <p:spPr bwMode="auto">
          <a:xfrm>
            <a:off x="165100" y="2179638"/>
            <a:ext cx="523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(1)</a:t>
            </a:r>
            <a:r>
              <a:rPr lang="en-US" altLang="zh-CN" sz="2800"/>
              <a:t> </a:t>
            </a:r>
            <a:r>
              <a:rPr lang="zh-CN" altLang="en-US" sz="2800"/>
              <a:t>将薄片</a:t>
            </a:r>
            <a:r>
              <a:rPr lang="zh-CN" altLang="en-US" sz="2800">
                <a:solidFill>
                  <a:schemeClr val="accent2"/>
                </a:solidFill>
              </a:rPr>
              <a:t>分割</a:t>
            </a:r>
            <a:r>
              <a:rPr lang="zh-CN" altLang="en-US" sz="2800"/>
              <a:t>成</a:t>
            </a:r>
            <a:r>
              <a:rPr lang="en-US" altLang="zh-CN" sz="2800" i="1"/>
              <a:t>n</a:t>
            </a:r>
            <a:r>
              <a:rPr lang="zh-CN" altLang="zh-CN" sz="2800"/>
              <a:t>个</a:t>
            </a:r>
            <a:r>
              <a:rPr lang="zh-CN" altLang="en-US" sz="2800"/>
              <a:t>小块，</a:t>
            </a:r>
          </a:p>
        </p:txBody>
      </p:sp>
      <p:sp>
        <p:nvSpPr>
          <p:cNvPr id="415780" name="Text Box 36"/>
          <p:cNvSpPr txBox="1">
            <a:spLocks noChangeArrowheads="1"/>
          </p:cNvSpPr>
          <p:nvPr/>
        </p:nvSpPr>
        <p:spPr bwMode="auto">
          <a:xfrm>
            <a:off x="1042988" y="27082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看作</a:t>
            </a:r>
            <a:r>
              <a:rPr lang="zh-CN" altLang="en-US" sz="2800">
                <a:solidFill>
                  <a:srgbClr val="0000FF"/>
                </a:solidFill>
              </a:rPr>
              <a:t>均匀薄片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graphicFrame>
        <p:nvGraphicFramePr>
          <p:cNvPr id="415781" name="Object 37"/>
          <p:cNvGraphicFramePr>
            <a:graphicFrameLocks noChangeAspect="1"/>
          </p:cNvGraphicFramePr>
          <p:nvPr/>
        </p:nvGraphicFramePr>
        <p:xfrm>
          <a:off x="1035050" y="3292475"/>
          <a:ext cx="990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4" imgW="990360" imgH="431640" progId="Equation.3">
                  <p:embed/>
                </p:oleObj>
              </mc:Choice>
              <mc:Fallback>
                <p:oleObj name="Equation" r:id="rId4" imgW="99036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292475"/>
                        <a:ext cx="990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82" name="Text Box 38"/>
          <p:cNvSpPr txBox="1">
            <a:spLocks noChangeArrowheads="1"/>
          </p:cNvSpPr>
          <p:nvPr/>
        </p:nvSpPr>
        <p:spPr bwMode="auto">
          <a:xfrm>
            <a:off x="425450" y="31718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(2)</a:t>
            </a:r>
            <a:endParaRPr lang="en-US" altLang="zh-CN" sz="2400" b="0">
              <a:solidFill>
                <a:srgbClr val="FF00FF"/>
              </a:solidFill>
            </a:endParaRPr>
          </a:p>
        </p:txBody>
      </p:sp>
      <p:graphicFrame>
        <p:nvGraphicFramePr>
          <p:cNvPr id="415783" name="Object 39"/>
          <p:cNvGraphicFramePr>
            <a:graphicFrameLocks noChangeAspect="1"/>
          </p:cNvGraphicFramePr>
          <p:nvPr/>
        </p:nvGraphicFramePr>
        <p:xfrm>
          <a:off x="1035050" y="3933825"/>
          <a:ext cx="6858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6" imgW="698400" imgH="291960" progId="Equation.3">
                  <p:embed/>
                </p:oleObj>
              </mc:Choice>
              <mc:Fallback>
                <p:oleObj name="Equation" r:id="rId6" imgW="698400" imgH="2919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933825"/>
                        <a:ext cx="6858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84" name="Text Box 40"/>
          <p:cNvSpPr txBox="1">
            <a:spLocks noChangeArrowheads="1"/>
          </p:cNvSpPr>
          <p:nvPr/>
        </p:nvSpPr>
        <p:spPr bwMode="auto">
          <a:xfrm>
            <a:off x="425450" y="37814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</a:rPr>
              <a:t>(3)</a:t>
            </a:r>
            <a:endParaRPr lang="en-US" altLang="zh-CN" sz="2800"/>
          </a:p>
        </p:txBody>
      </p:sp>
      <p:graphicFrame>
        <p:nvGraphicFramePr>
          <p:cNvPr id="415785" name="Object 41"/>
          <p:cNvGraphicFramePr>
            <a:graphicFrameLocks noChangeAspect="1"/>
          </p:cNvGraphicFramePr>
          <p:nvPr/>
        </p:nvGraphicFramePr>
        <p:xfrm>
          <a:off x="1111250" y="4746625"/>
          <a:ext cx="685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8" imgW="698400" imgH="291960" progId="Equation.3">
                  <p:embed/>
                </p:oleObj>
              </mc:Choice>
              <mc:Fallback>
                <p:oleObj name="Equation" r:id="rId8" imgW="698400" imgH="2919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746625"/>
                        <a:ext cx="685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86" name="Text Box 42"/>
          <p:cNvSpPr txBox="1">
            <a:spLocks noChangeArrowheads="1"/>
          </p:cNvSpPr>
          <p:nvPr/>
        </p:nvSpPr>
        <p:spPr bwMode="auto">
          <a:xfrm>
            <a:off x="425450" y="46196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</a:rPr>
              <a:t>(4)</a:t>
            </a:r>
            <a:endParaRPr lang="en-US" altLang="zh-CN" sz="280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92584" y="2169112"/>
            <a:ext cx="3276600" cy="533400"/>
            <a:chOff x="720" y="2160"/>
            <a:chExt cx="2064" cy="336"/>
          </a:xfrm>
        </p:grpSpPr>
        <p:sp>
          <p:nvSpPr>
            <p:cNvPr id="6198" name="Text Box 44"/>
            <p:cNvSpPr txBox="1">
              <a:spLocks noChangeArrowheads="1"/>
            </p:cNvSpPr>
            <p:nvPr/>
          </p:nvSpPr>
          <p:spPr bwMode="auto">
            <a:xfrm>
              <a:off x="2112" y="216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/>
                <a:t>近似</a:t>
              </a:r>
            </a:p>
          </p:txBody>
        </p:sp>
        <p:sp>
          <p:nvSpPr>
            <p:cNvPr id="6199" name="Text Box 45" descr="大网格"/>
            <p:cNvSpPr txBox="1">
              <a:spLocks noChangeArrowheads="1"/>
            </p:cNvSpPr>
            <p:nvPr/>
          </p:nvSpPr>
          <p:spPr bwMode="auto">
            <a:xfrm>
              <a:off x="720" y="2160"/>
              <a:ext cx="12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 </a:t>
              </a:r>
              <a:r>
                <a:rPr lang="zh-CN" altLang="en-US" sz="2800"/>
                <a:t>任取小块    </a:t>
              </a:r>
            </a:p>
          </p:txBody>
        </p:sp>
        <p:graphicFrame>
          <p:nvGraphicFramePr>
            <p:cNvPr id="6163" name="Object 46"/>
            <p:cNvGraphicFramePr>
              <a:graphicFrameLocks noChangeAspect="1"/>
            </p:cNvGraphicFramePr>
            <p:nvPr/>
          </p:nvGraphicFramePr>
          <p:xfrm>
            <a:off x="1776" y="2208"/>
            <a:ext cx="38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3" name="Equation" r:id="rId10" imgW="609480" imgH="431640" progId="Equation.3">
                    <p:embed/>
                  </p:oleObj>
                </mc:Choice>
                <mc:Fallback>
                  <p:oleObj name="Equation" r:id="rId10" imgW="609480" imgH="431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208"/>
                          <a:ext cx="38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5791" name="Text Box 47"/>
          <p:cNvSpPr txBox="1">
            <a:spLocks noChangeArrowheads="1"/>
          </p:cNvSpPr>
          <p:nvPr/>
        </p:nvSpPr>
        <p:spPr bwMode="auto">
          <a:xfrm>
            <a:off x="1522413" y="6381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设有一平面薄片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15792" name="Object 48"/>
          <p:cNvGraphicFramePr>
            <a:graphicFrameLocks noChangeAspect="1"/>
          </p:cNvGraphicFramePr>
          <p:nvPr/>
        </p:nvGraphicFramePr>
        <p:xfrm>
          <a:off x="4265613" y="693738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12" imgW="3797280" imgH="444240" progId="Equation.3">
                  <p:embed/>
                </p:oleObj>
              </mc:Choice>
              <mc:Fallback>
                <p:oleObj name="Equation" r:id="rId12" imgW="3797280" imgH="4442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693738"/>
                        <a:ext cx="379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3" name="Object 49"/>
          <p:cNvGraphicFramePr>
            <a:graphicFrameLocks noChangeAspect="1"/>
          </p:cNvGraphicFramePr>
          <p:nvPr/>
        </p:nvGraphicFramePr>
        <p:xfrm>
          <a:off x="836613" y="1162050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14" imgW="4838400" imgH="444240" progId="Equation.3">
                  <p:embed/>
                </p:oleObj>
              </mc:Choice>
              <mc:Fallback>
                <p:oleObj name="Equation" r:id="rId14" imgW="4838400" imgH="4442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162050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4" name="Object 50"/>
          <p:cNvGraphicFramePr>
            <a:graphicFrameLocks noChangeAspect="1"/>
          </p:cNvGraphicFramePr>
          <p:nvPr/>
        </p:nvGraphicFramePr>
        <p:xfrm>
          <a:off x="5675313" y="1219200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16" imgW="2425680" imgH="444240" progId="Equation.3">
                  <p:embed/>
                </p:oleObj>
              </mc:Choice>
              <mc:Fallback>
                <p:oleObj name="Equation" r:id="rId16" imgW="2425680" imgH="4442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219200"/>
                        <a:ext cx="242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5" name="Object 51"/>
          <p:cNvGraphicFramePr>
            <a:graphicFrameLocks noChangeAspect="1"/>
          </p:cNvGraphicFramePr>
          <p:nvPr/>
        </p:nvGraphicFramePr>
        <p:xfrm>
          <a:off x="836613" y="1665288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18" imgW="1193760" imgH="406080" progId="Equation.3">
                  <p:embed/>
                </p:oleObj>
              </mc:Choice>
              <mc:Fallback>
                <p:oleObj name="Equation" r:id="rId18" imgW="1193760" imgH="406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665288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96" name="Text Box 52"/>
          <p:cNvSpPr txBox="1">
            <a:spLocks noChangeArrowheads="1"/>
          </p:cNvSpPr>
          <p:nvPr/>
        </p:nvSpPr>
        <p:spPr bwMode="auto">
          <a:xfrm>
            <a:off x="1979613" y="16144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求平面薄片的质量</a:t>
            </a:r>
            <a:r>
              <a:rPr lang="en-US" altLang="zh-CN" sz="2800" i="1">
                <a:solidFill>
                  <a:schemeClr val="tx2"/>
                </a:solidFill>
              </a:rPr>
              <a:t>M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15797" name="Object 53"/>
          <p:cNvGraphicFramePr>
            <a:graphicFrameLocks noChangeAspect="1"/>
          </p:cNvGraphicFramePr>
          <p:nvPr/>
        </p:nvGraphicFramePr>
        <p:xfrm>
          <a:off x="2051050" y="3213100"/>
          <a:ext cx="2017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20" imgW="1790640" imgH="431640" progId="Equation.3">
                  <p:embed/>
                </p:oleObj>
              </mc:Choice>
              <mc:Fallback>
                <p:oleObj name="Equation" r:id="rId20" imgW="1790640" imgH="431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20177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8" name="Object 54"/>
          <p:cNvGraphicFramePr>
            <a:graphicFrameLocks noChangeAspect="1"/>
          </p:cNvGraphicFramePr>
          <p:nvPr/>
        </p:nvGraphicFramePr>
        <p:xfrm>
          <a:off x="1739900" y="3629025"/>
          <a:ext cx="2108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22" imgW="2222280" imgH="952200" progId="Equation.3">
                  <p:embed/>
                </p:oleObj>
              </mc:Choice>
              <mc:Fallback>
                <p:oleObj name="Equation" r:id="rId22" imgW="2222280" imgH="952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629025"/>
                        <a:ext cx="2108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9" name="Object 55"/>
          <p:cNvGraphicFramePr>
            <a:graphicFrameLocks noChangeAspect="1"/>
          </p:cNvGraphicFramePr>
          <p:nvPr/>
        </p:nvGraphicFramePr>
        <p:xfrm>
          <a:off x="2335213" y="4457700"/>
          <a:ext cx="20431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24" imgW="2222280" imgH="952200" progId="Equation.3">
                  <p:embed/>
                </p:oleObj>
              </mc:Choice>
              <mc:Fallback>
                <p:oleObj name="Equation" r:id="rId24" imgW="2222280" imgH="952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4457700"/>
                        <a:ext cx="20431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800" name="Object 56"/>
          <p:cNvGraphicFramePr>
            <a:graphicFrameLocks noChangeAspect="1"/>
          </p:cNvGraphicFramePr>
          <p:nvPr/>
        </p:nvGraphicFramePr>
        <p:xfrm>
          <a:off x="1831975" y="4686300"/>
          <a:ext cx="4984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26" imgW="533160" imgH="558720" progId="Equation.3">
                  <p:embed/>
                </p:oleObj>
              </mc:Choice>
              <mc:Fallback>
                <p:oleObj name="Equation" r:id="rId26" imgW="533160" imgH="55872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686300"/>
                        <a:ext cx="4984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876800" y="3302000"/>
            <a:ext cx="3200400" cy="2413000"/>
            <a:chOff x="2928" y="2400"/>
            <a:chExt cx="2016" cy="1520"/>
          </a:xfrm>
        </p:grpSpPr>
        <p:graphicFrame>
          <p:nvGraphicFramePr>
            <p:cNvPr id="6160" name="Object 63"/>
            <p:cNvGraphicFramePr>
              <a:graphicFrameLocks noChangeAspect="1"/>
            </p:cNvGraphicFramePr>
            <p:nvPr/>
          </p:nvGraphicFramePr>
          <p:xfrm>
            <a:off x="4770" y="3744"/>
            <a:ext cx="17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" name="Equation" r:id="rId28" imgW="139680" imgH="139680" progId="Equation.3">
                    <p:embed/>
                  </p:oleObj>
                </mc:Choice>
                <mc:Fallback>
                  <p:oleObj name="Equation" r:id="rId28" imgW="139680" imgH="13968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" y="3744"/>
                          <a:ext cx="17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64"/>
            <p:cNvGraphicFramePr>
              <a:graphicFrameLocks noChangeAspect="1"/>
            </p:cNvGraphicFramePr>
            <p:nvPr/>
          </p:nvGraphicFramePr>
          <p:xfrm>
            <a:off x="2976" y="2400"/>
            <a:ext cx="17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" name="Equation" r:id="rId30" imgW="139680" imgH="164880" progId="Equation.3">
                    <p:embed/>
                  </p:oleObj>
                </mc:Choice>
                <mc:Fallback>
                  <p:oleObj name="Equation" r:id="rId30" imgW="139680" imgH="16488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00"/>
                          <a:ext cx="17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6" name="Line 66"/>
            <p:cNvSpPr>
              <a:spLocks noChangeShapeType="1"/>
            </p:cNvSpPr>
            <p:nvPr/>
          </p:nvSpPr>
          <p:spPr bwMode="auto">
            <a:xfrm>
              <a:off x="2928" y="3680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Line 68"/>
            <p:cNvSpPr>
              <a:spLocks noChangeShapeType="1"/>
            </p:cNvSpPr>
            <p:nvPr/>
          </p:nvSpPr>
          <p:spPr bwMode="auto">
            <a:xfrm flipV="1">
              <a:off x="3168" y="2448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62" name="Object 69"/>
            <p:cNvGraphicFramePr>
              <a:graphicFrameLocks noChangeAspect="1"/>
            </p:cNvGraphicFramePr>
            <p:nvPr/>
          </p:nvGraphicFramePr>
          <p:xfrm>
            <a:off x="3168" y="3664"/>
            <a:ext cx="2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" name="Equation" r:id="rId32" imgW="164880" imgH="177480" progId="Equation.3">
                    <p:embed/>
                  </p:oleObj>
                </mc:Choice>
                <mc:Fallback>
                  <p:oleObj name="Equation" r:id="rId32" imgW="164880" imgH="17748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664"/>
                          <a:ext cx="2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5815" name="Oval 71"/>
          <p:cNvSpPr>
            <a:spLocks noChangeArrowheads="1"/>
          </p:cNvSpPr>
          <p:nvPr/>
        </p:nvSpPr>
        <p:spPr bwMode="auto">
          <a:xfrm rot="-2097642">
            <a:off x="5334000" y="3748088"/>
            <a:ext cx="1981200" cy="1230312"/>
          </a:xfrm>
          <a:prstGeom prst="ellipse">
            <a:avLst/>
          </a:prstGeom>
          <a:gradFill rotWithShape="0">
            <a:gsLst>
              <a:gs pos="0">
                <a:srgbClr val="5E762F"/>
              </a:gs>
              <a:gs pos="50000">
                <a:srgbClr val="CCFF66"/>
              </a:gs>
              <a:gs pos="100000">
                <a:srgbClr val="5E762F"/>
              </a:gs>
            </a:gsLst>
            <a:lin ang="2700000" scaled="1"/>
          </a:gra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5486400" y="3606800"/>
            <a:ext cx="1727200" cy="1501775"/>
            <a:chOff x="1856" y="2592"/>
            <a:chExt cx="1088" cy="946"/>
          </a:xfrm>
        </p:grpSpPr>
        <p:grpSp>
          <p:nvGrpSpPr>
            <p:cNvPr id="6182" name="Group 86"/>
            <p:cNvGrpSpPr>
              <a:grpSpLocks/>
            </p:cNvGrpSpPr>
            <p:nvPr/>
          </p:nvGrpSpPr>
          <p:grpSpPr bwMode="auto">
            <a:xfrm>
              <a:off x="1897" y="2592"/>
              <a:ext cx="1047" cy="946"/>
              <a:chOff x="1897" y="2592"/>
              <a:chExt cx="1047" cy="946"/>
            </a:xfrm>
          </p:grpSpPr>
          <p:sp>
            <p:nvSpPr>
              <p:cNvPr id="6189" name="Freeform 75"/>
              <p:cNvSpPr>
                <a:spLocks/>
              </p:cNvSpPr>
              <p:nvPr/>
            </p:nvSpPr>
            <p:spPr bwMode="auto">
              <a:xfrm>
                <a:off x="2176" y="2752"/>
                <a:ext cx="430" cy="622"/>
              </a:xfrm>
              <a:custGeom>
                <a:avLst/>
                <a:gdLst>
                  <a:gd name="T0" fmla="*/ 0 w 430"/>
                  <a:gd name="T1" fmla="*/ 0 h 622"/>
                  <a:gd name="T2" fmla="*/ 32 w 430"/>
                  <a:gd name="T3" fmla="*/ 224 h 622"/>
                  <a:gd name="T4" fmla="*/ 128 w 430"/>
                  <a:gd name="T5" fmla="*/ 416 h 622"/>
                  <a:gd name="T6" fmla="*/ 302 w 430"/>
                  <a:gd name="T7" fmla="*/ 558 h 622"/>
                  <a:gd name="T8" fmla="*/ 430 w 430"/>
                  <a:gd name="T9" fmla="*/ 622 h 6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0"/>
                  <a:gd name="T16" fmla="*/ 0 h 622"/>
                  <a:gd name="T17" fmla="*/ 430 w 430"/>
                  <a:gd name="T18" fmla="*/ 622 h 6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0" h="622">
                    <a:moveTo>
                      <a:pt x="0" y="0"/>
                    </a:moveTo>
                    <a:cubicBezTo>
                      <a:pt x="4" y="37"/>
                      <a:pt x="11" y="155"/>
                      <a:pt x="32" y="224"/>
                    </a:cubicBezTo>
                    <a:cubicBezTo>
                      <a:pt x="53" y="293"/>
                      <a:pt x="83" y="360"/>
                      <a:pt x="128" y="416"/>
                    </a:cubicBezTo>
                    <a:cubicBezTo>
                      <a:pt x="173" y="472"/>
                      <a:pt x="252" y="524"/>
                      <a:pt x="302" y="558"/>
                    </a:cubicBezTo>
                    <a:cubicBezTo>
                      <a:pt x="352" y="592"/>
                      <a:pt x="403" y="609"/>
                      <a:pt x="430" y="62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0" name="Freeform 72"/>
              <p:cNvSpPr>
                <a:spLocks/>
              </p:cNvSpPr>
              <p:nvPr/>
            </p:nvSpPr>
            <p:spPr bwMode="auto">
              <a:xfrm>
                <a:off x="2544" y="2592"/>
                <a:ext cx="382" cy="443"/>
              </a:xfrm>
              <a:custGeom>
                <a:avLst/>
                <a:gdLst>
                  <a:gd name="T0" fmla="*/ 24 w 382"/>
                  <a:gd name="T1" fmla="*/ 0 h 443"/>
                  <a:gd name="T2" fmla="*/ 8 w 382"/>
                  <a:gd name="T3" fmla="*/ 50 h 443"/>
                  <a:gd name="T4" fmla="*/ 72 w 382"/>
                  <a:gd name="T5" fmla="*/ 240 h 443"/>
                  <a:gd name="T6" fmla="*/ 216 w 382"/>
                  <a:gd name="T7" fmla="*/ 384 h 443"/>
                  <a:gd name="T8" fmla="*/ 382 w 382"/>
                  <a:gd name="T9" fmla="*/ 443 h 4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2"/>
                  <a:gd name="T16" fmla="*/ 0 h 443"/>
                  <a:gd name="T17" fmla="*/ 382 w 382"/>
                  <a:gd name="T18" fmla="*/ 443 h 4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2" h="443">
                    <a:moveTo>
                      <a:pt x="24" y="0"/>
                    </a:moveTo>
                    <a:cubicBezTo>
                      <a:pt x="21" y="8"/>
                      <a:pt x="0" y="10"/>
                      <a:pt x="8" y="50"/>
                    </a:cubicBezTo>
                    <a:cubicBezTo>
                      <a:pt x="16" y="90"/>
                      <a:pt x="37" y="184"/>
                      <a:pt x="72" y="240"/>
                    </a:cubicBezTo>
                    <a:cubicBezTo>
                      <a:pt x="107" y="296"/>
                      <a:pt x="164" y="350"/>
                      <a:pt x="216" y="384"/>
                    </a:cubicBezTo>
                    <a:cubicBezTo>
                      <a:pt x="268" y="418"/>
                      <a:pt x="348" y="431"/>
                      <a:pt x="382" y="44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1" name="Freeform 73"/>
              <p:cNvSpPr>
                <a:spLocks/>
              </p:cNvSpPr>
              <p:nvPr/>
            </p:nvSpPr>
            <p:spPr bwMode="auto">
              <a:xfrm>
                <a:off x="2427" y="2629"/>
                <a:ext cx="416" cy="525"/>
              </a:xfrm>
              <a:custGeom>
                <a:avLst/>
                <a:gdLst>
                  <a:gd name="T0" fmla="*/ 0 w 416"/>
                  <a:gd name="T1" fmla="*/ 0 h 525"/>
                  <a:gd name="T2" fmla="*/ 46 w 416"/>
                  <a:gd name="T3" fmla="*/ 226 h 525"/>
                  <a:gd name="T4" fmla="*/ 142 w 416"/>
                  <a:gd name="T5" fmla="*/ 370 h 525"/>
                  <a:gd name="T6" fmla="*/ 243 w 416"/>
                  <a:gd name="T7" fmla="*/ 470 h 525"/>
                  <a:gd name="T8" fmla="*/ 334 w 416"/>
                  <a:gd name="T9" fmla="*/ 507 h 525"/>
                  <a:gd name="T10" fmla="*/ 416 w 416"/>
                  <a:gd name="T11" fmla="*/ 525 h 5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6"/>
                  <a:gd name="T19" fmla="*/ 0 h 525"/>
                  <a:gd name="T20" fmla="*/ 416 w 416"/>
                  <a:gd name="T21" fmla="*/ 525 h 5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6" h="525">
                    <a:moveTo>
                      <a:pt x="0" y="0"/>
                    </a:moveTo>
                    <a:cubicBezTo>
                      <a:pt x="8" y="39"/>
                      <a:pt x="22" y="165"/>
                      <a:pt x="46" y="226"/>
                    </a:cubicBezTo>
                    <a:cubicBezTo>
                      <a:pt x="70" y="287"/>
                      <a:pt x="109" y="329"/>
                      <a:pt x="142" y="370"/>
                    </a:cubicBezTo>
                    <a:cubicBezTo>
                      <a:pt x="175" y="411"/>
                      <a:pt x="211" y="447"/>
                      <a:pt x="243" y="470"/>
                    </a:cubicBezTo>
                    <a:cubicBezTo>
                      <a:pt x="275" y="493"/>
                      <a:pt x="305" y="498"/>
                      <a:pt x="334" y="507"/>
                    </a:cubicBezTo>
                    <a:cubicBezTo>
                      <a:pt x="363" y="516"/>
                      <a:pt x="399" y="521"/>
                      <a:pt x="416" y="5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2" name="Freeform 74"/>
              <p:cNvSpPr>
                <a:spLocks/>
              </p:cNvSpPr>
              <p:nvPr/>
            </p:nvSpPr>
            <p:spPr bwMode="auto">
              <a:xfrm>
                <a:off x="2304" y="2688"/>
                <a:ext cx="457" cy="585"/>
              </a:xfrm>
              <a:custGeom>
                <a:avLst/>
                <a:gdLst>
                  <a:gd name="T0" fmla="*/ 0 w 457"/>
                  <a:gd name="T1" fmla="*/ 0 h 585"/>
                  <a:gd name="T2" fmla="*/ 55 w 457"/>
                  <a:gd name="T3" fmla="*/ 247 h 585"/>
                  <a:gd name="T4" fmla="*/ 144 w 457"/>
                  <a:gd name="T5" fmla="*/ 393 h 585"/>
                  <a:gd name="T6" fmla="*/ 240 w 457"/>
                  <a:gd name="T7" fmla="*/ 489 h 585"/>
                  <a:gd name="T8" fmla="*/ 347 w 457"/>
                  <a:gd name="T9" fmla="*/ 549 h 585"/>
                  <a:gd name="T10" fmla="*/ 457 w 457"/>
                  <a:gd name="T11" fmla="*/ 585 h 5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7"/>
                  <a:gd name="T19" fmla="*/ 0 h 585"/>
                  <a:gd name="T20" fmla="*/ 457 w 457"/>
                  <a:gd name="T21" fmla="*/ 585 h 5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7" h="585">
                    <a:moveTo>
                      <a:pt x="0" y="0"/>
                    </a:moveTo>
                    <a:cubicBezTo>
                      <a:pt x="9" y="43"/>
                      <a:pt x="31" y="181"/>
                      <a:pt x="55" y="247"/>
                    </a:cubicBezTo>
                    <a:cubicBezTo>
                      <a:pt x="79" y="313"/>
                      <a:pt x="113" y="353"/>
                      <a:pt x="144" y="393"/>
                    </a:cubicBezTo>
                    <a:cubicBezTo>
                      <a:pt x="175" y="433"/>
                      <a:pt x="206" y="463"/>
                      <a:pt x="240" y="489"/>
                    </a:cubicBezTo>
                    <a:cubicBezTo>
                      <a:pt x="274" y="515"/>
                      <a:pt x="311" y="533"/>
                      <a:pt x="347" y="549"/>
                    </a:cubicBezTo>
                    <a:cubicBezTo>
                      <a:pt x="383" y="565"/>
                      <a:pt x="434" y="578"/>
                      <a:pt x="457" y="58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3" name="Freeform 76"/>
              <p:cNvSpPr>
                <a:spLocks/>
              </p:cNvSpPr>
              <p:nvPr/>
            </p:nvSpPr>
            <p:spPr bwMode="auto">
              <a:xfrm>
                <a:off x="2041" y="2855"/>
                <a:ext cx="432" cy="624"/>
              </a:xfrm>
              <a:custGeom>
                <a:avLst/>
                <a:gdLst>
                  <a:gd name="T0" fmla="*/ 0 w 432"/>
                  <a:gd name="T1" fmla="*/ 0 h 624"/>
                  <a:gd name="T2" fmla="*/ 16 w 432"/>
                  <a:gd name="T3" fmla="*/ 162 h 624"/>
                  <a:gd name="T4" fmla="*/ 71 w 432"/>
                  <a:gd name="T5" fmla="*/ 354 h 624"/>
                  <a:gd name="T6" fmla="*/ 263 w 432"/>
                  <a:gd name="T7" fmla="*/ 555 h 624"/>
                  <a:gd name="T8" fmla="*/ 432 w 432"/>
                  <a:gd name="T9" fmla="*/ 624 h 6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624"/>
                  <a:gd name="T17" fmla="*/ 432 w 432"/>
                  <a:gd name="T18" fmla="*/ 624 h 6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624">
                    <a:moveTo>
                      <a:pt x="0" y="0"/>
                    </a:moveTo>
                    <a:cubicBezTo>
                      <a:pt x="3" y="27"/>
                      <a:pt x="4" y="103"/>
                      <a:pt x="16" y="162"/>
                    </a:cubicBezTo>
                    <a:cubicBezTo>
                      <a:pt x="28" y="221"/>
                      <a:pt x="30" y="289"/>
                      <a:pt x="71" y="354"/>
                    </a:cubicBezTo>
                    <a:cubicBezTo>
                      <a:pt x="112" y="419"/>
                      <a:pt x="203" y="510"/>
                      <a:pt x="263" y="555"/>
                    </a:cubicBezTo>
                    <a:cubicBezTo>
                      <a:pt x="323" y="600"/>
                      <a:pt x="397" y="610"/>
                      <a:pt x="432" y="62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4" name="Freeform 77"/>
              <p:cNvSpPr>
                <a:spLocks/>
              </p:cNvSpPr>
              <p:nvPr/>
            </p:nvSpPr>
            <p:spPr bwMode="auto">
              <a:xfrm>
                <a:off x="1897" y="3047"/>
                <a:ext cx="370" cy="491"/>
              </a:xfrm>
              <a:custGeom>
                <a:avLst/>
                <a:gdLst>
                  <a:gd name="T0" fmla="*/ 0 w 370"/>
                  <a:gd name="T1" fmla="*/ 0 h 491"/>
                  <a:gd name="T2" fmla="*/ 18 w 370"/>
                  <a:gd name="T3" fmla="*/ 130 h 491"/>
                  <a:gd name="T4" fmla="*/ 69 w 370"/>
                  <a:gd name="T5" fmla="*/ 281 h 491"/>
                  <a:gd name="T6" fmla="*/ 160 w 370"/>
                  <a:gd name="T7" fmla="*/ 372 h 491"/>
                  <a:gd name="T8" fmla="*/ 261 w 370"/>
                  <a:gd name="T9" fmla="*/ 446 h 491"/>
                  <a:gd name="T10" fmla="*/ 370 w 370"/>
                  <a:gd name="T11" fmla="*/ 491 h 4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0"/>
                  <a:gd name="T19" fmla="*/ 0 h 491"/>
                  <a:gd name="T20" fmla="*/ 370 w 370"/>
                  <a:gd name="T21" fmla="*/ 491 h 49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0" h="491">
                    <a:moveTo>
                      <a:pt x="0" y="0"/>
                    </a:moveTo>
                    <a:cubicBezTo>
                      <a:pt x="3" y="22"/>
                      <a:pt x="7" y="83"/>
                      <a:pt x="18" y="130"/>
                    </a:cubicBezTo>
                    <a:cubicBezTo>
                      <a:pt x="29" y="177"/>
                      <a:pt x="45" y="241"/>
                      <a:pt x="69" y="281"/>
                    </a:cubicBezTo>
                    <a:cubicBezTo>
                      <a:pt x="93" y="321"/>
                      <a:pt x="128" y="345"/>
                      <a:pt x="160" y="372"/>
                    </a:cubicBezTo>
                    <a:cubicBezTo>
                      <a:pt x="192" y="399"/>
                      <a:pt x="226" y="426"/>
                      <a:pt x="261" y="446"/>
                    </a:cubicBezTo>
                    <a:cubicBezTo>
                      <a:pt x="296" y="466"/>
                      <a:pt x="347" y="482"/>
                      <a:pt x="370" y="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5" name="Freeform 82"/>
              <p:cNvSpPr>
                <a:spLocks/>
              </p:cNvSpPr>
              <p:nvPr/>
            </p:nvSpPr>
            <p:spPr bwMode="auto">
              <a:xfrm>
                <a:off x="2688" y="2592"/>
                <a:ext cx="256" cy="325"/>
              </a:xfrm>
              <a:custGeom>
                <a:avLst/>
                <a:gdLst>
                  <a:gd name="T0" fmla="*/ 0 w 256"/>
                  <a:gd name="T1" fmla="*/ 0 h 325"/>
                  <a:gd name="T2" fmla="*/ 48 w 256"/>
                  <a:gd name="T3" fmla="*/ 144 h 325"/>
                  <a:gd name="T4" fmla="*/ 107 w 256"/>
                  <a:gd name="T5" fmla="*/ 233 h 325"/>
                  <a:gd name="T6" fmla="*/ 256 w 256"/>
                  <a:gd name="T7" fmla="*/ 325 h 3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6"/>
                  <a:gd name="T13" fmla="*/ 0 h 325"/>
                  <a:gd name="T14" fmla="*/ 256 w 256"/>
                  <a:gd name="T15" fmla="*/ 325 h 3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6" h="325">
                    <a:moveTo>
                      <a:pt x="0" y="0"/>
                    </a:moveTo>
                    <a:cubicBezTo>
                      <a:pt x="16" y="52"/>
                      <a:pt x="30" y="105"/>
                      <a:pt x="48" y="144"/>
                    </a:cubicBezTo>
                    <a:cubicBezTo>
                      <a:pt x="66" y="183"/>
                      <a:pt x="72" y="203"/>
                      <a:pt x="107" y="233"/>
                    </a:cubicBezTo>
                    <a:cubicBezTo>
                      <a:pt x="142" y="263"/>
                      <a:pt x="225" y="306"/>
                      <a:pt x="256" y="3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3" name="Group 87"/>
            <p:cNvGrpSpPr>
              <a:grpSpLocks/>
            </p:cNvGrpSpPr>
            <p:nvPr/>
          </p:nvGrpSpPr>
          <p:grpSpPr bwMode="auto">
            <a:xfrm>
              <a:off x="1856" y="2597"/>
              <a:ext cx="1079" cy="923"/>
              <a:chOff x="1856" y="2597"/>
              <a:chExt cx="1079" cy="923"/>
            </a:xfrm>
          </p:grpSpPr>
          <p:sp>
            <p:nvSpPr>
              <p:cNvPr id="6184" name="Freeform 78"/>
              <p:cNvSpPr>
                <a:spLocks/>
              </p:cNvSpPr>
              <p:nvPr/>
            </p:nvSpPr>
            <p:spPr bwMode="auto">
              <a:xfrm>
                <a:off x="1865" y="2597"/>
                <a:ext cx="814" cy="539"/>
              </a:xfrm>
              <a:custGeom>
                <a:avLst/>
                <a:gdLst>
                  <a:gd name="T0" fmla="*/ 0 w 814"/>
                  <a:gd name="T1" fmla="*/ 539 h 539"/>
                  <a:gd name="T2" fmla="*/ 137 w 814"/>
                  <a:gd name="T3" fmla="*/ 493 h 539"/>
                  <a:gd name="T4" fmla="*/ 302 w 814"/>
                  <a:gd name="T5" fmla="*/ 429 h 539"/>
                  <a:gd name="T6" fmla="*/ 448 w 814"/>
                  <a:gd name="T7" fmla="*/ 347 h 539"/>
                  <a:gd name="T8" fmla="*/ 576 w 814"/>
                  <a:gd name="T9" fmla="*/ 256 h 539"/>
                  <a:gd name="T10" fmla="*/ 649 w 814"/>
                  <a:gd name="T11" fmla="*/ 201 h 539"/>
                  <a:gd name="T12" fmla="*/ 722 w 814"/>
                  <a:gd name="T13" fmla="*/ 137 h 539"/>
                  <a:gd name="T14" fmla="*/ 814 w 814"/>
                  <a:gd name="T15" fmla="*/ 0 h 5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4"/>
                  <a:gd name="T25" fmla="*/ 0 h 539"/>
                  <a:gd name="T26" fmla="*/ 814 w 814"/>
                  <a:gd name="T27" fmla="*/ 539 h 5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4" h="539">
                    <a:moveTo>
                      <a:pt x="0" y="539"/>
                    </a:moveTo>
                    <a:cubicBezTo>
                      <a:pt x="23" y="533"/>
                      <a:pt x="87" y="511"/>
                      <a:pt x="137" y="493"/>
                    </a:cubicBezTo>
                    <a:cubicBezTo>
                      <a:pt x="187" y="475"/>
                      <a:pt x="250" y="453"/>
                      <a:pt x="302" y="429"/>
                    </a:cubicBezTo>
                    <a:cubicBezTo>
                      <a:pt x="354" y="405"/>
                      <a:pt x="402" y="376"/>
                      <a:pt x="448" y="347"/>
                    </a:cubicBezTo>
                    <a:cubicBezTo>
                      <a:pt x="494" y="318"/>
                      <a:pt x="543" y="280"/>
                      <a:pt x="576" y="256"/>
                    </a:cubicBezTo>
                    <a:cubicBezTo>
                      <a:pt x="609" y="232"/>
                      <a:pt x="625" y="221"/>
                      <a:pt x="649" y="201"/>
                    </a:cubicBezTo>
                    <a:cubicBezTo>
                      <a:pt x="673" y="181"/>
                      <a:pt x="695" y="170"/>
                      <a:pt x="722" y="137"/>
                    </a:cubicBezTo>
                    <a:cubicBezTo>
                      <a:pt x="749" y="104"/>
                      <a:pt x="795" y="29"/>
                      <a:pt x="814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Freeform 79"/>
              <p:cNvSpPr>
                <a:spLocks/>
              </p:cNvSpPr>
              <p:nvPr/>
            </p:nvSpPr>
            <p:spPr bwMode="auto">
              <a:xfrm>
                <a:off x="1856" y="2642"/>
                <a:ext cx="951" cy="649"/>
              </a:xfrm>
              <a:custGeom>
                <a:avLst/>
                <a:gdLst>
                  <a:gd name="T0" fmla="*/ 0 w 951"/>
                  <a:gd name="T1" fmla="*/ 649 h 649"/>
                  <a:gd name="T2" fmla="*/ 238 w 951"/>
                  <a:gd name="T3" fmla="*/ 567 h 649"/>
                  <a:gd name="T4" fmla="*/ 430 w 951"/>
                  <a:gd name="T5" fmla="*/ 467 h 649"/>
                  <a:gd name="T6" fmla="*/ 508 w 951"/>
                  <a:gd name="T7" fmla="*/ 398 h 649"/>
                  <a:gd name="T8" fmla="*/ 667 w 951"/>
                  <a:gd name="T9" fmla="*/ 311 h 649"/>
                  <a:gd name="T10" fmla="*/ 759 w 951"/>
                  <a:gd name="T11" fmla="*/ 229 h 649"/>
                  <a:gd name="T12" fmla="*/ 896 w 951"/>
                  <a:gd name="T13" fmla="*/ 110 h 649"/>
                  <a:gd name="T14" fmla="*/ 951 w 951"/>
                  <a:gd name="T15" fmla="*/ 0 h 6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51"/>
                  <a:gd name="T25" fmla="*/ 0 h 649"/>
                  <a:gd name="T26" fmla="*/ 951 w 951"/>
                  <a:gd name="T27" fmla="*/ 649 h 6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51" h="649">
                    <a:moveTo>
                      <a:pt x="0" y="649"/>
                    </a:moveTo>
                    <a:cubicBezTo>
                      <a:pt x="40" y="635"/>
                      <a:pt x="166" y="597"/>
                      <a:pt x="238" y="567"/>
                    </a:cubicBezTo>
                    <a:cubicBezTo>
                      <a:pt x="310" y="537"/>
                      <a:pt x="385" y="495"/>
                      <a:pt x="430" y="467"/>
                    </a:cubicBezTo>
                    <a:cubicBezTo>
                      <a:pt x="475" y="439"/>
                      <a:pt x="469" y="424"/>
                      <a:pt x="508" y="398"/>
                    </a:cubicBezTo>
                    <a:cubicBezTo>
                      <a:pt x="547" y="372"/>
                      <a:pt x="625" y="339"/>
                      <a:pt x="667" y="311"/>
                    </a:cubicBezTo>
                    <a:cubicBezTo>
                      <a:pt x="709" y="283"/>
                      <a:pt x="721" y="263"/>
                      <a:pt x="759" y="229"/>
                    </a:cubicBezTo>
                    <a:cubicBezTo>
                      <a:pt x="797" y="195"/>
                      <a:pt x="864" y="148"/>
                      <a:pt x="896" y="110"/>
                    </a:cubicBezTo>
                    <a:cubicBezTo>
                      <a:pt x="928" y="72"/>
                      <a:pt x="940" y="23"/>
                      <a:pt x="951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6" name="Freeform 80"/>
              <p:cNvSpPr>
                <a:spLocks/>
              </p:cNvSpPr>
              <p:nvPr/>
            </p:nvSpPr>
            <p:spPr bwMode="auto">
              <a:xfrm>
                <a:off x="1902" y="2725"/>
                <a:ext cx="1005" cy="704"/>
              </a:xfrm>
              <a:custGeom>
                <a:avLst/>
                <a:gdLst>
                  <a:gd name="T0" fmla="*/ 0 w 1005"/>
                  <a:gd name="T1" fmla="*/ 704 h 704"/>
                  <a:gd name="T2" fmla="*/ 176 w 1005"/>
                  <a:gd name="T3" fmla="*/ 646 h 704"/>
                  <a:gd name="T4" fmla="*/ 359 w 1005"/>
                  <a:gd name="T5" fmla="*/ 582 h 704"/>
                  <a:gd name="T6" fmla="*/ 542 w 1005"/>
                  <a:gd name="T7" fmla="*/ 481 h 704"/>
                  <a:gd name="T8" fmla="*/ 759 w 1005"/>
                  <a:gd name="T9" fmla="*/ 329 h 704"/>
                  <a:gd name="T10" fmla="*/ 868 w 1005"/>
                  <a:gd name="T11" fmla="*/ 228 h 704"/>
                  <a:gd name="T12" fmla="*/ 951 w 1005"/>
                  <a:gd name="T13" fmla="*/ 109 h 704"/>
                  <a:gd name="T14" fmla="*/ 1005 w 1005"/>
                  <a:gd name="T15" fmla="*/ 0 h 7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5"/>
                  <a:gd name="T25" fmla="*/ 0 h 704"/>
                  <a:gd name="T26" fmla="*/ 1005 w 1005"/>
                  <a:gd name="T27" fmla="*/ 704 h 70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5" h="704">
                    <a:moveTo>
                      <a:pt x="0" y="704"/>
                    </a:moveTo>
                    <a:cubicBezTo>
                      <a:pt x="28" y="694"/>
                      <a:pt x="116" y="666"/>
                      <a:pt x="176" y="646"/>
                    </a:cubicBezTo>
                    <a:cubicBezTo>
                      <a:pt x="236" y="626"/>
                      <a:pt x="298" y="610"/>
                      <a:pt x="359" y="582"/>
                    </a:cubicBezTo>
                    <a:cubicBezTo>
                      <a:pt x="420" y="554"/>
                      <a:pt x="475" y="523"/>
                      <a:pt x="542" y="481"/>
                    </a:cubicBezTo>
                    <a:cubicBezTo>
                      <a:pt x="609" y="439"/>
                      <a:pt x="705" y="371"/>
                      <a:pt x="759" y="329"/>
                    </a:cubicBezTo>
                    <a:cubicBezTo>
                      <a:pt x="813" y="287"/>
                      <a:pt x="836" y="265"/>
                      <a:pt x="868" y="228"/>
                    </a:cubicBezTo>
                    <a:cubicBezTo>
                      <a:pt x="900" y="191"/>
                      <a:pt x="928" y="147"/>
                      <a:pt x="951" y="109"/>
                    </a:cubicBezTo>
                    <a:cubicBezTo>
                      <a:pt x="974" y="71"/>
                      <a:pt x="994" y="23"/>
                      <a:pt x="100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7" name="Freeform 81"/>
              <p:cNvSpPr>
                <a:spLocks/>
              </p:cNvSpPr>
              <p:nvPr/>
            </p:nvSpPr>
            <p:spPr bwMode="auto">
              <a:xfrm>
                <a:off x="2023" y="2853"/>
                <a:ext cx="912" cy="667"/>
              </a:xfrm>
              <a:custGeom>
                <a:avLst/>
                <a:gdLst>
                  <a:gd name="T0" fmla="*/ 0 w 912"/>
                  <a:gd name="T1" fmla="*/ 667 h 667"/>
                  <a:gd name="T2" fmla="*/ 137 w 912"/>
                  <a:gd name="T3" fmla="*/ 630 h 667"/>
                  <a:gd name="T4" fmla="*/ 345 w 912"/>
                  <a:gd name="T5" fmla="*/ 548 h 667"/>
                  <a:gd name="T6" fmla="*/ 530 w 912"/>
                  <a:gd name="T7" fmla="*/ 457 h 667"/>
                  <a:gd name="T8" fmla="*/ 745 w 912"/>
                  <a:gd name="T9" fmla="*/ 267 h 667"/>
                  <a:gd name="T10" fmla="*/ 841 w 912"/>
                  <a:gd name="T11" fmla="*/ 137 h 667"/>
                  <a:gd name="T12" fmla="*/ 912 w 912"/>
                  <a:gd name="T13" fmla="*/ 0 h 6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12"/>
                  <a:gd name="T22" fmla="*/ 0 h 667"/>
                  <a:gd name="T23" fmla="*/ 912 w 912"/>
                  <a:gd name="T24" fmla="*/ 667 h 6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12" h="667">
                    <a:moveTo>
                      <a:pt x="0" y="667"/>
                    </a:moveTo>
                    <a:cubicBezTo>
                      <a:pt x="23" y="661"/>
                      <a:pt x="79" y="650"/>
                      <a:pt x="137" y="630"/>
                    </a:cubicBezTo>
                    <a:cubicBezTo>
                      <a:pt x="195" y="610"/>
                      <a:pt x="279" y="577"/>
                      <a:pt x="345" y="548"/>
                    </a:cubicBezTo>
                    <a:cubicBezTo>
                      <a:pt x="411" y="519"/>
                      <a:pt x="463" y="504"/>
                      <a:pt x="530" y="457"/>
                    </a:cubicBezTo>
                    <a:cubicBezTo>
                      <a:pt x="597" y="410"/>
                      <a:pt x="693" y="320"/>
                      <a:pt x="745" y="267"/>
                    </a:cubicBezTo>
                    <a:cubicBezTo>
                      <a:pt x="797" y="214"/>
                      <a:pt x="813" y="182"/>
                      <a:pt x="841" y="137"/>
                    </a:cubicBezTo>
                    <a:cubicBezTo>
                      <a:pt x="869" y="92"/>
                      <a:pt x="897" y="29"/>
                      <a:pt x="912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8" name="Freeform 83"/>
              <p:cNvSpPr>
                <a:spLocks/>
              </p:cNvSpPr>
              <p:nvPr/>
            </p:nvSpPr>
            <p:spPr bwMode="auto">
              <a:xfrm>
                <a:off x="1924" y="2615"/>
                <a:ext cx="597" cy="389"/>
              </a:xfrm>
              <a:custGeom>
                <a:avLst/>
                <a:gdLst>
                  <a:gd name="T0" fmla="*/ 0 w 597"/>
                  <a:gd name="T1" fmla="*/ 389 h 389"/>
                  <a:gd name="T2" fmla="*/ 256 w 597"/>
                  <a:gd name="T3" fmla="*/ 270 h 389"/>
                  <a:gd name="T4" fmla="*/ 407 w 597"/>
                  <a:gd name="T5" fmla="*/ 174 h 389"/>
                  <a:gd name="T6" fmla="*/ 517 w 597"/>
                  <a:gd name="T7" fmla="*/ 91 h 389"/>
                  <a:gd name="T8" fmla="*/ 597 w 597"/>
                  <a:gd name="T9" fmla="*/ 0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7"/>
                  <a:gd name="T16" fmla="*/ 0 h 389"/>
                  <a:gd name="T17" fmla="*/ 597 w 597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7" h="389">
                    <a:moveTo>
                      <a:pt x="0" y="389"/>
                    </a:moveTo>
                    <a:cubicBezTo>
                      <a:pt x="43" y="371"/>
                      <a:pt x="188" y="306"/>
                      <a:pt x="256" y="270"/>
                    </a:cubicBezTo>
                    <a:cubicBezTo>
                      <a:pt x="324" y="234"/>
                      <a:pt x="364" y="204"/>
                      <a:pt x="407" y="174"/>
                    </a:cubicBezTo>
                    <a:cubicBezTo>
                      <a:pt x="450" y="144"/>
                      <a:pt x="485" y="120"/>
                      <a:pt x="517" y="91"/>
                    </a:cubicBezTo>
                    <a:cubicBezTo>
                      <a:pt x="549" y="62"/>
                      <a:pt x="580" y="19"/>
                      <a:pt x="59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5828" name="Freeform 84"/>
          <p:cNvSpPr>
            <a:spLocks/>
          </p:cNvSpPr>
          <p:nvPr/>
        </p:nvSpPr>
        <p:spPr bwMode="auto">
          <a:xfrm>
            <a:off x="6113463" y="4281488"/>
            <a:ext cx="406400" cy="363537"/>
          </a:xfrm>
          <a:custGeom>
            <a:avLst/>
            <a:gdLst>
              <a:gd name="T0" fmla="*/ 0 w 256"/>
              <a:gd name="T1" fmla="*/ 2147483647 h 229"/>
              <a:gd name="T2" fmla="*/ 2147483647 w 256"/>
              <a:gd name="T3" fmla="*/ 2147483647 h 229"/>
              <a:gd name="T4" fmla="*/ 2147483647 w 256"/>
              <a:gd name="T5" fmla="*/ 2147483647 h 229"/>
              <a:gd name="T6" fmla="*/ 2147483647 w 256"/>
              <a:gd name="T7" fmla="*/ 2147483647 h 229"/>
              <a:gd name="T8" fmla="*/ 2147483647 w 256"/>
              <a:gd name="T9" fmla="*/ 2147483647 h 229"/>
              <a:gd name="T10" fmla="*/ 2147483647 w 256"/>
              <a:gd name="T11" fmla="*/ 2147483647 h 229"/>
              <a:gd name="T12" fmla="*/ 2147483647 w 256"/>
              <a:gd name="T13" fmla="*/ 2147483647 h 229"/>
              <a:gd name="T14" fmla="*/ 2147483647 w 256"/>
              <a:gd name="T15" fmla="*/ 0 h 229"/>
              <a:gd name="T16" fmla="*/ 2147483647 w 256"/>
              <a:gd name="T17" fmla="*/ 2147483647 h 229"/>
              <a:gd name="T18" fmla="*/ 0 w 256"/>
              <a:gd name="T19" fmla="*/ 2147483647 h 2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6"/>
              <a:gd name="T31" fmla="*/ 0 h 229"/>
              <a:gd name="T32" fmla="*/ 256 w 256"/>
              <a:gd name="T33" fmla="*/ 229 h 2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6" h="229">
                <a:moveTo>
                  <a:pt x="0" y="92"/>
                </a:moveTo>
                <a:lnTo>
                  <a:pt x="85" y="199"/>
                </a:lnTo>
                <a:lnTo>
                  <a:pt x="119" y="229"/>
                </a:lnTo>
                <a:lnTo>
                  <a:pt x="181" y="199"/>
                </a:lnTo>
                <a:lnTo>
                  <a:pt x="256" y="137"/>
                </a:lnTo>
                <a:lnTo>
                  <a:pt x="211" y="101"/>
                </a:lnTo>
                <a:lnTo>
                  <a:pt x="174" y="37"/>
                </a:lnTo>
                <a:lnTo>
                  <a:pt x="138" y="0"/>
                </a:lnTo>
                <a:lnTo>
                  <a:pt x="74" y="46"/>
                </a:lnTo>
                <a:lnTo>
                  <a:pt x="0" y="92"/>
                </a:lnTo>
                <a:close/>
              </a:path>
            </a:pathLst>
          </a:cu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2700000" scaled="1"/>
          </a:gradFill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6370638" y="3709988"/>
            <a:ext cx="2392362" cy="785812"/>
            <a:chOff x="3871" y="1968"/>
            <a:chExt cx="1507" cy="495"/>
          </a:xfrm>
        </p:grpSpPr>
        <p:sp>
          <p:nvSpPr>
            <p:cNvPr id="6181" name="Line 91"/>
            <p:cNvSpPr>
              <a:spLocks noChangeShapeType="1"/>
            </p:cNvSpPr>
            <p:nvPr/>
          </p:nvSpPr>
          <p:spPr bwMode="auto">
            <a:xfrm flipV="1">
              <a:off x="3871" y="2138"/>
              <a:ext cx="960" cy="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9" name="Object 92"/>
            <p:cNvGraphicFramePr>
              <a:graphicFrameLocks noChangeAspect="1"/>
            </p:cNvGraphicFramePr>
            <p:nvPr/>
          </p:nvGraphicFramePr>
          <p:xfrm>
            <a:off x="4848" y="1968"/>
            <a:ext cx="53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" name="Equation" r:id="rId34" imgW="977760" imgH="431640" progId="Equation.3">
                    <p:embed/>
                  </p:oleObj>
                </mc:Choice>
                <mc:Fallback>
                  <p:oleObj name="Equation" r:id="rId34" imgW="977760" imgH="4316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8"/>
                          <a:ext cx="53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6324600" y="4548188"/>
            <a:ext cx="1316038" cy="709612"/>
            <a:chOff x="3875" y="2527"/>
            <a:chExt cx="829" cy="447"/>
          </a:xfrm>
        </p:grpSpPr>
        <p:sp>
          <p:nvSpPr>
            <p:cNvPr id="6180" name="Line 97"/>
            <p:cNvSpPr>
              <a:spLocks noChangeShapeType="1"/>
            </p:cNvSpPr>
            <p:nvPr/>
          </p:nvSpPr>
          <p:spPr bwMode="auto">
            <a:xfrm flipH="1" flipV="1">
              <a:off x="3875" y="2527"/>
              <a:ext cx="474" cy="3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98"/>
            <p:cNvGraphicFramePr>
              <a:graphicFrameLocks noChangeAspect="1"/>
            </p:cNvGraphicFramePr>
            <p:nvPr/>
          </p:nvGraphicFramePr>
          <p:xfrm>
            <a:off x="4368" y="2736"/>
            <a:ext cx="3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" name="Equation" r:id="rId36" imgW="596880" imgH="431640" progId="Equation.3">
                    <p:embed/>
                  </p:oleObj>
                </mc:Choice>
                <mc:Fallback>
                  <p:oleObj name="Equation" r:id="rId36" imgW="596880" imgH="43164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736"/>
                          <a:ext cx="3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5843" name="Object 99"/>
          <p:cNvGraphicFramePr>
            <a:graphicFrameLocks noChangeAspect="1"/>
          </p:cNvGraphicFramePr>
          <p:nvPr/>
        </p:nvGraphicFramePr>
        <p:xfrm>
          <a:off x="6248400" y="4445000"/>
          <a:ext cx="144463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公式" r:id="rId38" imgW="152280" imgH="152280" progId="Equation.3">
                  <p:embed/>
                </p:oleObj>
              </mc:Choice>
              <mc:Fallback>
                <p:oleObj name="公式" r:id="rId38" imgW="152280" imgH="15228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45000"/>
                        <a:ext cx="144463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72" grpId="0" autoUpdateAnimBg="0"/>
      <p:bldP spid="415780" grpId="0" autoUpdateAnimBg="0"/>
      <p:bldP spid="415782" grpId="0" autoUpdateAnimBg="0"/>
      <p:bldP spid="415784" grpId="0" autoUpdateAnimBg="0"/>
      <p:bldP spid="415786" grpId="0" autoUpdateAnimBg="0"/>
      <p:bldP spid="415791" grpId="0" autoUpdateAnimBg="0"/>
      <p:bldP spid="415796" grpId="0" autoUpdateAnimBg="0"/>
      <p:bldP spid="415815" grpId="0" animBg="1"/>
      <p:bldP spid="4158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4931D8-26FD-41C5-84E9-135C7AC43248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4365625" y="28940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也表示它的面积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1298575" y="1273175"/>
          <a:ext cx="609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3" imgW="6095880" imgH="444240" progId="Equation.3">
                  <p:embed/>
                </p:oleObj>
              </mc:Choice>
              <mc:Fallback>
                <p:oleObj name="Equation" r:id="rId3" imgW="60958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273175"/>
                        <a:ext cx="609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403225" y="2955925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5" imgW="4038480" imgH="457200" progId="Equation.3">
                  <p:embed/>
                </p:oleObj>
              </mc:Choice>
              <mc:Fallback>
                <p:oleObj name="Equation" r:id="rId5" imgW="40384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955925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403225" y="3489325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7" imgW="4495680" imgH="457200" progId="Equation.3">
                  <p:embed/>
                </p:oleObj>
              </mc:Choice>
              <mc:Fallback>
                <p:oleObj name="Equation" r:id="rId7" imgW="44956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489325"/>
                        <a:ext cx="449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6"/>
          <p:cNvSpPr>
            <a:spLocks noChangeArrowheads="1"/>
          </p:cNvSpPr>
          <p:nvPr/>
        </p:nvSpPr>
        <p:spPr bwMode="auto">
          <a:xfrm>
            <a:off x="250825" y="-17145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二、二重积分的概念</a:t>
            </a: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403225" y="617538"/>
            <a:ext cx="3657600" cy="579437"/>
          </a:xfrm>
          <a:prstGeom prst="rect">
            <a:avLst/>
          </a:prstGeom>
          <a:gradFill rotWithShape="0">
            <a:gsLst>
              <a:gs pos="0">
                <a:srgbClr val="FF3399">
                  <a:gamma/>
                  <a:shade val="46275"/>
                  <a:invGamma/>
                </a:srgbClr>
              </a:gs>
              <a:gs pos="50000">
                <a:srgbClr val="FF3399"/>
              </a:gs>
              <a:gs pos="100000">
                <a:srgbClr val="FF33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FF66"/>
                </a:solidFill>
              </a:rPr>
              <a:t>1.  </a:t>
            </a:r>
            <a:r>
              <a:rPr lang="zh-CN" altLang="en-US" sz="3200">
                <a:solidFill>
                  <a:srgbClr val="FFFF66"/>
                </a:solidFill>
              </a:rPr>
              <a:t>二重积分的定义</a:t>
            </a:r>
            <a:endParaRPr lang="zh-CN" altLang="en-US" sz="3200" b="0">
              <a:solidFill>
                <a:srgbClr val="FFFF66"/>
              </a:solidFill>
            </a:endParaRP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327025" y="12033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定义</a:t>
            </a:r>
            <a:endParaRPr lang="zh-CN" altLang="en-US" sz="2800" b="0">
              <a:ea typeface="黑体" pitchFamily="49" charset="-122"/>
            </a:endParaRPr>
          </a:p>
        </p:txBody>
      </p:sp>
      <p:graphicFrame>
        <p:nvGraphicFramePr>
          <p:cNvPr id="417801" name="Object 9"/>
          <p:cNvGraphicFramePr>
            <a:graphicFrameLocks noChangeAspect="1"/>
          </p:cNvGraphicFramePr>
          <p:nvPr/>
        </p:nvGraphicFramePr>
        <p:xfrm>
          <a:off x="809625" y="1825625"/>
          <a:ext cx="553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9" imgW="5537160" imgH="444240" progId="Equation.3">
                  <p:embed/>
                </p:oleObj>
              </mc:Choice>
              <mc:Fallback>
                <p:oleObj name="Equation" r:id="rId9" imgW="55371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825625"/>
                        <a:ext cx="553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2" name="Object 10"/>
          <p:cNvGraphicFramePr>
            <a:graphicFrameLocks noChangeAspect="1"/>
          </p:cNvGraphicFramePr>
          <p:nvPr/>
        </p:nvGraphicFramePr>
        <p:xfrm>
          <a:off x="2243138" y="2354263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11" imgW="2717640" imgH="431640" progId="Equation.3">
                  <p:embed/>
                </p:oleObj>
              </mc:Choice>
              <mc:Fallback>
                <p:oleObj name="Equation" r:id="rId11" imgW="27176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354263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3" name="Text Box 11"/>
          <p:cNvSpPr txBox="1">
            <a:spLocks noChangeArrowheads="1"/>
          </p:cNvSpPr>
          <p:nvPr/>
        </p:nvSpPr>
        <p:spPr bwMode="auto">
          <a:xfrm>
            <a:off x="708025" y="40370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作乘积 </a:t>
            </a:r>
            <a:r>
              <a:rPr lang="zh-CN" altLang="en-US" sz="2400" b="0">
                <a:latin typeface="宋体" pitchFamily="2" charset="-122"/>
              </a:rPr>
              <a:t>  </a:t>
            </a:r>
            <a:r>
              <a:rPr lang="zh-CN" altLang="en-US" sz="2400" b="0"/>
              <a:t>                         </a:t>
            </a:r>
            <a:r>
              <a:rPr lang="zh-CN" altLang="en-US" sz="2800" b="0"/>
              <a:t> </a:t>
            </a:r>
            <a:r>
              <a:rPr lang="zh-CN" altLang="en-US" sz="2400" b="0"/>
              <a:t>              </a:t>
            </a:r>
            <a:endParaRPr lang="zh-CN" altLang="en-US" sz="2800"/>
          </a:p>
        </p:txBody>
      </p:sp>
      <p:graphicFrame>
        <p:nvGraphicFramePr>
          <p:cNvPr id="417804" name="Object 12"/>
          <p:cNvGraphicFramePr>
            <a:graphicFrameLocks noChangeAspect="1"/>
          </p:cNvGraphicFramePr>
          <p:nvPr/>
        </p:nvGraphicFramePr>
        <p:xfrm>
          <a:off x="1885950" y="4098925"/>
          <a:ext cx="2479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13" imgW="1917360" imgH="431640" progId="Equation.3">
                  <p:embed/>
                </p:oleObj>
              </mc:Choice>
              <mc:Fallback>
                <p:oleObj name="Equation" r:id="rId13" imgW="191736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098925"/>
                        <a:ext cx="2479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5" name="Object 13"/>
          <p:cNvGraphicFramePr>
            <a:graphicFrameLocks noChangeAspect="1"/>
          </p:cNvGraphicFramePr>
          <p:nvPr/>
        </p:nvGraphicFramePr>
        <p:xfrm>
          <a:off x="4365625" y="4162425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15" imgW="2057400" imgH="393480" progId="Equation.3">
                  <p:embed/>
                </p:oleObj>
              </mc:Choice>
              <mc:Fallback>
                <p:oleObj name="Equation" r:id="rId15" imgW="20574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162425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6" name="Text Box 14"/>
          <p:cNvSpPr txBox="1">
            <a:spLocks noChangeArrowheads="1"/>
          </p:cNvSpPr>
          <p:nvPr/>
        </p:nvSpPr>
        <p:spPr bwMode="auto">
          <a:xfrm>
            <a:off x="631825" y="46466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并作和</a:t>
            </a:r>
            <a:r>
              <a:rPr lang="zh-CN" altLang="en-US" sz="2800">
                <a:ea typeface="黑体" pitchFamily="49" charset="-122"/>
              </a:rPr>
              <a:t>                            </a:t>
            </a:r>
          </a:p>
        </p:txBody>
      </p:sp>
      <p:graphicFrame>
        <p:nvGraphicFramePr>
          <p:cNvPr id="417807" name="Object 15"/>
          <p:cNvGraphicFramePr>
            <a:graphicFrameLocks noChangeAspect="1"/>
          </p:cNvGraphicFramePr>
          <p:nvPr/>
        </p:nvGraphicFramePr>
        <p:xfrm>
          <a:off x="1851025" y="4403725"/>
          <a:ext cx="243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公式" r:id="rId17" imgW="1066680" imgH="431640" progId="Equation.3">
                  <p:embed/>
                </p:oleObj>
              </mc:Choice>
              <mc:Fallback>
                <p:oleObj name="公式" r:id="rId17" imgW="1066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403725"/>
                        <a:ext cx="2438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8" name="Line 16"/>
          <p:cNvSpPr>
            <a:spLocks noChangeShapeType="1"/>
          </p:cNvSpPr>
          <p:nvPr/>
        </p:nvSpPr>
        <p:spPr bwMode="auto">
          <a:xfrm>
            <a:off x="5813425" y="173672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09" name="Line 17"/>
          <p:cNvSpPr>
            <a:spLocks noChangeShapeType="1"/>
          </p:cNvSpPr>
          <p:nvPr/>
        </p:nvSpPr>
        <p:spPr bwMode="auto">
          <a:xfrm>
            <a:off x="2536825" y="2270125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10" name="Line 18"/>
          <p:cNvSpPr>
            <a:spLocks noChangeShapeType="1"/>
          </p:cNvSpPr>
          <p:nvPr/>
        </p:nvSpPr>
        <p:spPr bwMode="auto">
          <a:xfrm>
            <a:off x="2460625" y="3946525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7811" name="Rectangle 19"/>
          <p:cNvSpPr>
            <a:spLocks noChangeArrowheads="1"/>
          </p:cNvSpPr>
          <p:nvPr/>
        </p:nvSpPr>
        <p:spPr bwMode="auto">
          <a:xfrm>
            <a:off x="327025" y="17367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17812" name="Rectangle 20"/>
          <p:cNvSpPr>
            <a:spLocks noChangeArrowheads="1"/>
          </p:cNvSpPr>
          <p:nvPr/>
        </p:nvSpPr>
        <p:spPr bwMode="auto">
          <a:xfrm>
            <a:off x="284163" y="4022725"/>
            <a:ext cx="881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3300"/>
                </a:solidFill>
              </a:rPr>
              <a:t>②</a:t>
            </a:r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250825" y="46466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3300"/>
                </a:solidFill>
              </a:rPr>
              <a:t>③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utoUpdateAnimBg="0"/>
      <p:bldP spid="417799" grpId="0" animBg="1" autoUpdateAnimBg="0"/>
      <p:bldP spid="417800" grpId="0" autoUpdateAnimBg="0"/>
      <p:bldP spid="417803" grpId="0" autoUpdateAnimBg="0"/>
      <p:bldP spid="417806" grpId="0" autoUpdateAnimBg="0"/>
      <p:bldP spid="417808" grpId="0" animBg="1"/>
      <p:bldP spid="417809" grpId="0" animBg="1"/>
      <p:bldP spid="417810" grpId="0" animBg="1"/>
      <p:bldP spid="417811" grpId="0" autoUpdateAnimBg="0"/>
      <p:bldP spid="417812" grpId="0" autoUpdateAnimBg="0"/>
      <p:bldP spid="4178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714244C-467B-4745-A41D-CAA4FA79BB25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sp>
        <p:nvSpPr>
          <p:cNvPr id="418818" name="AutoShape 2"/>
          <p:cNvSpPr>
            <a:spLocks noChangeArrowheads="1"/>
          </p:cNvSpPr>
          <p:nvPr/>
        </p:nvSpPr>
        <p:spPr bwMode="auto">
          <a:xfrm>
            <a:off x="1916113" y="3468688"/>
            <a:ext cx="304800" cy="228600"/>
          </a:xfrm>
          <a:prstGeom prst="wedgeRoundRectCallout">
            <a:avLst>
              <a:gd name="adj1" fmla="val -41667"/>
              <a:gd name="adj2" fmla="val 169444"/>
              <a:gd name="adj3" fmla="val 16667"/>
            </a:avLst>
          </a:prstGeom>
          <a:solidFill>
            <a:srgbClr val="66FF33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8819" name="Text Box 3" descr="大网格"/>
          <p:cNvSpPr txBox="1">
            <a:spLocks noChangeArrowheads="1"/>
          </p:cNvSpPr>
          <p:nvPr/>
        </p:nvSpPr>
        <p:spPr bwMode="auto">
          <a:xfrm>
            <a:off x="1609725" y="3925888"/>
            <a:ext cx="611188" cy="16764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积分区域</a:t>
            </a:r>
            <a:endParaRPr lang="zh-CN" altLang="en-US" sz="4000">
              <a:solidFill>
                <a:srgbClr val="EE0E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18820" name="Text Box 4" descr="大网格"/>
          <p:cNvSpPr txBox="1">
            <a:spLocks noChangeArrowheads="1"/>
          </p:cNvSpPr>
          <p:nvPr/>
        </p:nvSpPr>
        <p:spPr bwMode="auto">
          <a:xfrm>
            <a:off x="4810125" y="3697288"/>
            <a:ext cx="611188" cy="1905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积分和</a:t>
            </a:r>
            <a:endParaRPr lang="zh-CN" altLang="en-US" sz="4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18821" name="Text Box 5" descr="大网格"/>
          <p:cNvSpPr txBox="1">
            <a:spLocks noChangeArrowheads="1"/>
          </p:cNvSpPr>
          <p:nvPr/>
        </p:nvSpPr>
        <p:spPr bwMode="auto">
          <a:xfrm>
            <a:off x="2219325" y="3925888"/>
            <a:ext cx="611188" cy="17526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被积函数</a:t>
            </a:r>
            <a:endParaRPr lang="zh-CN" altLang="en-US" sz="1800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18822" name="Text Box 6" descr="大网格"/>
          <p:cNvSpPr txBox="1">
            <a:spLocks noChangeArrowheads="1"/>
          </p:cNvSpPr>
          <p:nvPr/>
        </p:nvSpPr>
        <p:spPr bwMode="auto">
          <a:xfrm>
            <a:off x="2754313" y="4002088"/>
            <a:ext cx="611187" cy="17399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积分变量</a:t>
            </a:r>
            <a:endParaRPr lang="zh-CN" altLang="en-US" sz="40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18823" name="Text Box 7" descr="大网格"/>
          <p:cNvSpPr txBox="1">
            <a:spLocks noChangeArrowheads="1"/>
          </p:cNvSpPr>
          <p:nvPr/>
        </p:nvSpPr>
        <p:spPr bwMode="auto">
          <a:xfrm>
            <a:off x="3363913" y="3773488"/>
            <a:ext cx="611187" cy="2286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被积表达式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18824" name="Text Box 8" descr="大网格"/>
          <p:cNvSpPr txBox="1">
            <a:spLocks noChangeArrowheads="1"/>
          </p:cNvSpPr>
          <p:nvPr/>
        </p:nvSpPr>
        <p:spPr bwMode="auto">
          <a:xfrm>
            <a:off x="3897313" y="3925888"/>
            <a:ext cx="611187" cy="17526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面积元素</a:t>
            </a:r>
            <a:endParaRPr lang="zh-CN" altLang="en-US" sz="40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418825" name="Object 9"/>
          <p:cNvGraphicFramePr>
            <a:graphicFrameLocks noChangeAspect="1"/>
          </p:cNvGraphicFramePr>
          <p:nvPr/>
        </p:nvGraphicFramePr>
        <p:xfrm>
          <a:off x="1757363" y="2039938"/>
          <a:ext cx="20542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3" imgW="2044440" imgH="812520" progId="Equation.3">
                  <p:embed/>
                </p:oleObj>
              </mc:Choice>
              <mc:Fallback>
                <p:oleObj name="Equation" r:id="rId3" imgW="204444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039938"/>
                        <a:ext cx="20542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1687513" y="725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这和式</a:t>
            </a:r>
          </a:p>
        </p:txBody>
      </p:sp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6792913" y="725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则称此</a:t>
            </a:r>
          </a:p>
        </p:txBody>
      </p:sp>
      <p:sp>
        <p:nvSpPr>
          <p:cNvPr id="418828" name="Rectangle 12"/>
          <p:cNvSpPr>
            <a:spLocks noChangeArrowheads="1"/>
          </p:cNvSpPr>
          <p:nvPr/>
        </p:nvSpPr>
        <p:spPr bwMode="auto">
          <a:xfrm>
            <a:off x="849313" y="725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零时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49313" y="115888"/>
            <a:ext cx="7467600" cy="519112"/>
            <a:chOff x="720" y="441"/>
            <a:chExt cx="4704" cy="327"/>
          </a:xfrm>
        </p:grpSpPr>
        <p:sp>
          <p:nvSpPr>
            <p:cNvPr id="8222" name="Text Box 14"/>
            <p:cNvSpPr txBox="1">
              <a:spLocks noChangeArrowheads="1"/>
            </p:cNvSpPr>
            <p:nvPr/>
          </p:nvSpPr>
          <p:spPr bwMode="auto">
            <a:xfrm>
              <a:off x="720" y="441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如果当各小闭区域的直径中的最大值   趋近于</a:t>
              </a:r>
            </a:p>
          </p:txBody>
        </p:sp>
        <p:graphicFrame>
          <p:nvGraphicFramePr>
            <p:cNvPr id="8198" name="Object 15"/>
            <p:cNvGraphicFramePr>
              <a:graphicFrameLocks noChangeAspect="1"/>
            </p:cNvGraphicFramePr>
            <p:nvPr/>
          </p:nvGraphicFramePr>
          <p:xfrm>
            <a:off x="4392" y="52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"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52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8832" name="Rectangle 16"/>
          <p:cNvSpPr>
            <a:spLocks noChangeArrowheads="1"/>
          </p:cNvSpPr>
          <p:nvPr/>
        </p:nvSpPr>
        <p:spPr bwMode="auto">
          <a:xfrm>
            <a:off x="4887913" y="725488"/>
            <a:ext cx="2143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的极限存在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18833" name="Object 17"/>
          <p:cNvGraphicFramePr>
            <a:graphicFrameLocks noChangeAspect="1"/>
          </p:cNvGraphicFramePr>
          <p:nvPr/>
        </p:nvGraphicFramePr>
        <p:xfrm>
          <a:off x="2906713" y="576263"/>
          <a:ext cx="20494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7" imgW="2260440" imgH="952200" progId="Equation.3">
                  <p:embed/>
                </p:oleObj>
              </mc:Choice>
              <mc:Fallback>
                <p:oleObj name="Equation" r:id="rId7" imgW="2260440" imgH="952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76263"/>
                        <a:ext cx="204946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4" name="Rectangle 18"/>
          <p:cNvSpPr>
            <a:spLocks noChangeArrowheads="1"/>
          </p:cNvSpPr>
          <p:nvPr/>
        </p:nvSpPr>
        <p:spPr bwMode="auto">
          <a:xfrm>
            <a:off x="849313" y="1411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极限为函数</a:t>
            </a:r>
          </a:p>
        </p:txBody>
      </p:sp>
      <p:sp>
        <p:nvSpPr>
          <p:cNvPr id="418835" name="Text Box 19"/>
          <p:cNvSpPr txBox="1">
            <a:spLocks noChangeArrowheads="1"/>
          </p:cNvSpPr>
          <p:nvPr/>
        </p:nvSpPr>
        <p:spPr bwMode="auto">
          <a:xfrm>
            <a:off x="6183313" y="1411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二重积分</a:t>
            </a:r>
            <a:r>
              <a:rPr lang="en-US" altLang="zh-CN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</p:txBody>
      </p:sp>
      <p:graphicFrame>
        <p:nvGraphicFramePr>
          <p:cNvPr id="418836" name="Object 20"/>
          <p:cNvGraphicFramePr>
            <a:graphicFrameLocks noChangeAspect="1"/>
          </p:cNvGraphicFramePr>
          <p:nvPr/>
        </p:nvGraphicFramePr>
        <p:xfrm>
          <a:off x="2728913" y="1487488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9" imgW="3530520" imgH="431640" progId="Equation.3">
                  <p:embed/>
                </p:oleObj>
              </mc:Choice>
              <mc:Fallback>
                <p:oleObj name="Equation" r:id="rId9" imgW="353052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487488"/>
                        <a:ext cx="353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7" name="Text Box 21"/>
          <p:cNvSpPr txBox="1">
            <a:spLocks noChangeArrowheads="1"/>
          </p:cNvSpPr>
          <p:nvPr/>
        </p:nvSpPr>
        <p:spPr bwMode="auto">
          <a:xfrm>
            <a:off x="849313" y="20351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记为</a:t>
            </a:r>
          </a:p>
        </p:txBody>
      </p:sp>
      <p:sp>
        <p:nvSpPr>
          <p:cNvPr id="418838" name="Text Box 22"/>
          <p:cNvSpPr txBox="1">
            <a:spLocks noChangeArrowheads="1"/>
          </p:cNvSpPr>
          <p:nvPr/>
        </p:nvSpPr>
        <p:spPr bwMode="auto">
          <a:xfrm>
            <a:off x="3821113" y="20351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418839" name="Object 23"/>
          <p:cNvGraphicFramePr>
            <a:graphicFrameLocks noChangeAspect="1"/>
          </p:cNvGraphicFramePr>
          <p:nvPr/>
        </p:nvGraphicFramePr>
        <p:xfrm>
          <a:off x="1909763" y="2706688"/>
          <a:ext cx="515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11" imgW="5155920" imgH="990360" progId="Equation.3">
                  <p:embed/>
                </p:oleObj>
              </mc:Choice>
              <mc:Fallback>
                <p:oleObj name="Equation" r:id="rId11" imgW="5155920" imgH="990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706688"/>
                        <a:ext cx="515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0" name="AutoShape 24"/>
          <p:cNvSpPr>
            <a:spLocks noChangeArrowheads="1"/>
          </p:cNvSpPr>
          <p:nvPr/>
        </p:nvSpPr>
        <p:spPr bwMode="auto">
          <a:xfrm>
            <a:off x="2601913" y="3011488"/>
            <a:ext cx="685800" cy="381000"/>
          </a:xfrm>
          <a:prstGeom prst="wedgeRoundRectCallout">
            <a:avLst>
              <a:gd name="adj1" fmla="val 13426"/>
              <a:gd name="adj2" fmla="val 200417"/>
              <a:gd name="adj3" fmla="val 1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8841" name="AutoShape 25"/>
          <p:cNvSpPr>
            <a:spLocks noChangeArrowheads="1"/>
          </p:cNvSpPr>
          <p:nvPr/>
        </p:nvSpPr>
        <p:spPr bwMode="auto">
          <a:xfrm>
            <a:off x="3363913" y="3011488"/>
            <a:ext cx="533400" cy="457200"/>
          </a:xfrm>
          <a:prstGeom prst="wedgeEllipseCallout">
            <a:avLst>
              <a:gd name="adj1" fmla="val 75296"/>
              <a:gd name="adj2" fmla="val 164583"/>
            </a:avLst>
          </a:prstGeom>
          <a:noFill/>
          <a:ln w="2857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8842" name="AutoShape 26"/>
          <p:cNvSpPr>
            <a:spLocks noChangeArrowheads="1"/>
          </p:cNvSpPr>
          <p:nvPr/>
        </p:nvSpPr>
        <p:spPr bwMode="auto">
          <a:xfrm>
            <a:off x="4811713" y="2782888"/>
            <a:ext cx="2362200" cy="914400"/>
          </a:xfrm>
          <a:prstGeom prst="wedgeRectCallout">
            <a:avLst>
              <a:gd name="adj1" fmla="val -37028"/>
              <a:gd name="adj2" fmla="val 83681"/>
            </a:avLst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68313" y="1158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18844" name="AutoShape 28"/>
          <p:cNvSpPr>
            <a:spLocks noChangeArrowheads="1"/>
          </p:cNvSpPr>
          <p:nvPr/>
        </p:nvSpPr>
        <p:spPr bwMode="auto">
          <a:xfrm>
            <a:off x="2297113" y="2935288"/>
            <a:ext cx="1066800" cy="609600"/>
          </a:xfrm>
          <a:prstGeom prst="wedgeRectCallout">
            <a:avLst>
              <a:gd name="adj1" fmla="val -30806"/>
              <a:gd name="adj2" fmla="val 121356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8845" name="AutoShape 29"/>
          <p:cNvSpPr>
            <a:spLocks noChangeArrowheads="1"/>
          </p:cNvSpPr>
          <p:nvPr/>
        </p:nvSpPr>
        <p:spPr bwMode="auto">
          <a:xfrm>
            <a:off x="2297113" y="2935288"/>
            <a:ext cx="1600200" cy="609600"/>
          </a:xfrm>
          <a:prstGeom prst="wedgeRectCallout">
            <a:avLst>
              <a:gd name="adj1" fmla="val 34523"/>
              <a:gd name="adj2" fmla="val 129426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75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1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75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75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animBg="1" autoUpdateAnimBg="0"/>
      <p:bldP spid="418819" grpId="0" autoUpdateAnimBg="0"/>
      <p:bldP spid="418820" grpId="0" autoUpdateAnimBg="0"/>
      <p:bldP spid="418821" grpId="0" autoUpdateAnimBg="0"/>
      <p:bldP spid="418822" grpId="0" autoUpdateAnimBg="0"/>
      <p:bldP spid="418823" grpId="0" autoUpdateAnimBg="0"/>
      <p:bldP spid="418824" grpId="0" autoUpdateAnimBg="0"/>
      <p:bldP spid="418826" grpId="0" autoUpdateAnimBg="0"/>
      <p:bldP spid="418827" grpId="0" autoUpdateAnimBg="0"/>
      <p:bldP spid="418828" grpId="0" autoUpdateAnimBg="0"/>
      <p:bldP spid="418832" grpId="0" autoUpdateAnimBg="0"/>
      <p:bldP spid="418834" grpId="0" autoUpdateAnimBg="0"/>
      <p:bldP spid="418835" grpId="0" autoUpdateAnimBg="0"/>
      <p:bldP spid="418837" grpId="0" autoUpdateAnimBg="0"/>
      <p:bldP spid="418838" grpId="0" autoUpdateAnimBg="0"/>
      <p:bldP spid="418840" grpId="0" animBg="1" autoUpdateAnimBg="0"/>
      <p:bldP spid="418841" grpId="0" animBg="1" autoUpdateAnimBg="0"/>
      <p:bldP spid="418842" grpId="0" animBg="1" autoUpdateAnimBg="0"/>
      <p:bldP spid="418844" grpId="0" animBg="1" autoUpdateAnimBg="0"/>
      <p:bldP spid="4188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DEC84D9-C7BA-48EF-9815-C1565B29E52A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sp>
        <p:nvSpPr>
          <p:cNvPr id="9224" name="Text Box 2"/>
          <p:cNvSpPr txBox="1">
            <a:spLocks noChangeArrowheads="1"/>
          </p:cNvSpPr>
          <p:nvPr/>
        </p:nvSpPr>
        <p:spPr bwMode="auto">
          <a:xfrm>
            <a:off x="900113" y="-26988"/>
            <a:ext cx="27432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曲顶柱体体积</a:t>
            </a:r>
            <a:endParaRPr lang="zh-CN" altLang="en-US" sz="2800">
              <a:ea typeface="黑体" pitchFamily="49" charset="-122"/>
            </a:endParaRPr>
          </a:p>
        </p:txBody>
      </p:sp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2530475" y="1497013"/>
          <a:ext cx="27828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" imgW="2666880" imgH="812520" progId="Equation.3">
                  <p:embed/>
                </p:oleObj>
              </mc:Choice>
              <mc:Fallback>
                <p:oleObj name="Equation" r:id="rId3" imgW="266688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497013"/>
                        <a:ext cx="27828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1662113" y="280670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它的面密度</a:t>
            </a:r>
          </a:p>
        </p:txBody>
      </p:sp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2470150" y="3644900"/>
          <a:ext cx="273526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5" imgW="2743200" imgH="812520" progId="Equation.3">
                  <p:embed/>
                </p:oleObj>
              </mc:Choice>
              <mc:Fallback>
                <p:oleObj name="Equation" r:id="rId5" imgW="274320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644900"/>
                        <a:ext cx="273526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1646238" y="696913"/>
            <a:ext cx="161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曲顶 </a:t>
            </a:r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976313" y="14970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即</a:t>
            </a:r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4557713" y="673100"/>
            <a:ext cx="370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在底</a:t>
            </a:r>
            <a:r>
              <a:rPr lang="en-US" altLang="zh-CN" sz="2800" i="1"/>
              <a:t>D</a:t>
            </a:r>
            <a:r>
              <a:rPr lang="zh-CN" altLang="en-US" sz="2800"/>
              <a:t>上的</a:t>
            </a:r>
            <a:r>
              <a:rPr lang="zh-CN" altLang="zh-CN" sz="2800"/>
              <a:t>二</a:t>
            </a:r>
            <a:r>
              <a:rPr lang="zh-CN" altLang="en-US" sz="2800"/>
              <a:t>重积分</a:t>
            </a:r>
            <a:r>
              <a:rPr lang="en-US" altLang="zh-CN" sz="2800"/>
              <a:t>,</a:t>
            </a:r>
          </a:p>
        </p:txBody>
      </p:sp>
      <p:graphicFrame>
        <p:nvGraphicFramePr>
          <p:cNvPr id="419849" name="Object 9"/>
          <p:cNvGraphicFramePr>
            <a:graphicFrameLocks noChangeAspect="1"/>
          </p:cNvGraphicFramePr>
          <p:nvPr/>
        </p:nvGraphicFramePr>
        <p:xfrm>
          <a:off x="2500313" y="773113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7" imgW="1650960" imgH="393480" progId="Equation.3">
                  <p:embed/>
                </p:oleObj>
              </mc:Choice>
              <mc:Fallback>
                <p:oleObj name="Equation" r:id="rId7" imgW="16509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773113"/>
                        <a:ext cx="165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900113" y="2349500"/>
            <a:ext cx="3486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平面薄片</a:t>
            </a:r>
            <a:r>
              <a:rPr lang="en-US" altLang="zh-CN" sz="2800" i="1">
                <a:solidFill>
                  <a:schemeClr val="accent2"/>
                </a:solidFill>
                <a:ea typeface="黑体" pitchFamily="49" charset="-122"/>
              </a:rPr>
              <a:t>D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的质量</a:t>
            </a:r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976313" y="3708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即</a:t>
            </a:r>
          </a:p>
        </p:txBody>
      </p:sp>
      <p:graphicFrame>
        <p:nvGraphicFramePr>
          <p:cNvPr id="419857" name="Object 17"/>
          <p:cNvGraphicFramePr>
            <a:graphicFrameLocks noChangeAspect="1"/>
          </p:cNvGraphicFramePr>
          <p:nvPr/>
        </p:nvGraphicFramePr>
        <p:xfrm>
          <a:off x="4132263" y="790575"/>
          <a:ext cx="5016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790575"/>
                        <a:ext cx="5016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8" name="Object 18"/>
          <p:cNvGraphicFramePr>
            <a:graphicFrameLocks noChangeAspect="1"/>
          </p:cNvGraphicFramePr>
          <p:nvPr/>
        </p:nvGraphicFramePr>
        <p:xfrm>
          <a:off x="3567113" y="302260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11" imgW="1091880" imgH="393480" progId="Equation.3">
                  <p:embed/>
                </p:oleObj>
              </mc:Choice>
              <mc:Fallback>
                <p:oleObj name="Equation" r:id="rId11" imgW="109188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3022600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9" name="Text Box 19"/>
          <p:cNvSpPr txBox="1">
            <a:spLocks noChangeArrowheads="1"/>
          </p:cNvSpPr>
          <p:nvPr/>
        </p:nvSpPr>
        <p:spPr bwMode="auto">
          <a:xfrm>
            <a:off x="4557713" y="2844800"/>
            <a:ext cx="381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在薄片</a:t>
            </a:r>
            <a:r>
              <a:rPr lang="en-US" altLang="zh-CN" sz="2800" i="1"/>
              <a:t>D</a:t>
            </a:r>
            <a:r>
              <a:rPr lang="zh-CN" altLang="en-US" sz="2800"/>
              <a:t>上的二重积分</a:t>
            </a:r>
            <a:r>
              <a:rPr lang="en-US" altLang="zh-CN" sz="2800"/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  <p:bldP spid="419846" grpId="0" autoUpdateAnimBg="0"/>
      <p:bldP spid="419847" grpId="0" autoUpdateAnimBg="0"/>
      <p:bldP spid="419848" grpId="0" autoUpdateAnimBg="0"/>
      <p:bldP spid="419850" grpId="0" autoUpdateAnimBg="0"/>
      <p:bldP spid="419851" grpId="0" autoUpdateAnimBg="0"/>
      <p:bldP spid="4198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0B4B11F-6F46-4E29-BFB6-DCB49B1FF407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1573213"/>
            <a:ext cx="4419600" cy="2286000"/>
            <a:chOff x="624" y="1344"/>
            <a:chExt cx="2784" cy="1440"/>
          </a:xfrm>
        </p:grpSpPr>
        <p:sp>
          <p:nvSpPr>
            <p:cNvPr id="10271" name="Rectangle 3"/>
            <p:cNvSpPr>
              <a:spLocks noChangeArrowheads="1"/>
            </p:cNvSpPr>
            <p:nvPr/>
          </p:nvSpPr>
          <p:spPr bwMode="auto">
            <a:xfrm>
              <a:off x="624" y="1344"/>
              <a:ext cx="2736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33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Text Box 4" descr="大网格"/>
            <p:cNvSpPr txBox="1">
              <a:spLocks noChangeArrowheads="1"/>
            </p:cNvSpPr>
            <p:nvPr/>
          </p:nvSpPr>
          <p:spPr bwMode="auto">
            <a:xfrm>
              <a:off x="672" y="1392"/>
              <a:ext cx="2736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/>
                <a:t>      </a:t>
              </a:r>
              <a:r>
                <a:rPr lang="en-US" altLang="zh-CN" sz="2800">
                  <a:solidFill>
                    <a:srgbClr val="CC0066"/>
                  </a:solidFill>
                </a:rPr>
                <a:t>2.</a:t>
              </a:r>
              <a:r>
                <a:rPr lang="en-US" altLang="zh-CN" sz="2800"/>
                <a:t>  </a:t>
              </a:r>
              <a:r>
                <a:rPr lang="zh-CN" altLang="en-US" sz="2800"/>
                <a:t>在直角坐标系下用平行于坐标轴的直线网来划分区域</a:t>
              </a:r>
              <a:r>
                <a:rPr lang="en-US" altLang="zh-CN" sz="2800" i="1"/>
                <a:t>D</a:t>
              </a:r>
              <a:r>
                <a:rPr lang="en-US" altLang="zh-CN" sz="2800"/>
                <a:t>,</a:t>
              </a:r>
            </a:p>
          </p:txBody>
        </p:sp>
      </p:grpSp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2286000" y="4510088"/>
          <a:ext cx="23987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3" imgW="2234880" imgH="812520" progId="Equation.3">
                  <p:embed/>
                </p:oleObj>
              </mc:Choice>
              <mc:Fallback>
                <p:oleObj name="Equation" r:id="rId3" imgW="223488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10088"/>
                        <a:ext cx="23987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0" name="Text Box 16" descr="大网格"/>
          <p:cNvSpPr txBox="1">
            <a:spLocks noChangeArrowheads="1"/>
          </p:cNvSpPr>
          <p:nvPr/>
        </p:nvSpPr>
        <p:spPr bwMode="auto">
          <a:xfrm>
            <a:off x="914400" y="385921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二重积分可写为</a:t>
            </a:r>
          </a:p>
        </p:txBody>
      </p:sp>
      <p:grpSp>
        <p:nvGrpSpPr>
          <p:cNvPr id="10252" name="Group 17"/>
          <p:cNvGrpSpPr>
            <a:grpSpLocks/>
          </p:cNvGrpSpPr>
          <p:nvPr/>
        </p:nvGrpSpPr>
        <p:grpSpPr bwMode="auto">
          <a:xfrm>
            <a:off x="990600" y="-26988"/>
            <a:ext cx="7086600" cy="1524001"/>
            <a:chOff x="624" y="336"/>
            <a:chExt cx="4464" cy="960"/>
          </a:xfrm>
        </p:grpSpPr>
        <p:sp>
          <p:nvSpPr>
            <p:cNvPr id="10269" name="Rectangle 18"/>
            <p:cNvSpPr>
              <a:spLocks noChangeArrowheads="1"/>
            </p:cNvSpPr>
            <p:nvPr/>
          </p:nvSpPr>
          <p:spPr bwMode="auto">
            <a:xfrm>
              <a:off x="624" y="336"/>
              <a:ext cx="4464" cy="960"/>
            </a:xfrm>
            <a:prstGeom prst="rect">
              <a:avLst/>
            </a:prstGeom>
            <a:gradFill rotWithShape="0">
              <a:gsLst>
                <a:gs pos="0">
                  <a:srgbClr val="66FF66"/>
                </a:gs>
                <a:gs pos="50000">
                  <a:srgbClr val="FFFFFF"/>
                </a:gs>
                <a:gs pos="100000">
                  <a:srgbClr val="66FF66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Rectangle 19"/>
            <p:cNvSpPr>
              <a:spLocks noChangeArrowheads="1"/>
            </p:cNvSpPr>
            <p:nvPr/>
          </p:nvSpPr>
          <p:spPr bwMode="auto">
            <a:xfrm>
              <a:off x="912" y="451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>
                  <a:solidFill>
                    <a:srgbClr val="FF0000"/>
                  </a:solidFill>
                  <a:ea typeface="隶书" pitchFamily="49" charset="-122"/>
                </a:rPr>
                <a:t>注</a:t>
              </a:r>
            </a:p>
          </p:txBody>
        </p:sp>
      </p:grpSp>
      <p:sp>
        <p:nvSpPr>
          <p:cNvPr id="420886" name="Rectangle 22"/>
          <p:cNvSpPr>
            <a:spLocks noChangeArrowheads="1"/>
          </p:cNvSpPr>
          <p:nvPr/>
        </p:nvSpPr>
        <p:spPr bwMode="auto">
          <a:xfrm>
            <a:off x="1524000" y="72707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/>
              <a:t>1.</a:t>
            </a:r>
            <a:r>
              <a:rPr lang="zh-CN" altLang="en-US" sz="2800"/>
              <a:t>重积分中</a:t>
            </a:r>
          </a:p>
        </p:txBody>
      </p:sp>
      <p:graphicFrame>
        <p:nvGraphicFramePr>
          <p:cNvPr id="420887" name="Object 23"/>
          <p:cNvGraphicFramePr>
            <a:graphicFrameLocks noChangeAspect="1"/>
          </p:cNvGraphicFramePr>
          <p:nvPr/>
        </p:nvGraphicFramePr>
        <p:xfrm>
          <a:off x="3492500" y="781050"/>
          <a:ext cx="113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781050"/>
                        <a:ext cx="1130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0" name="Object 26"/>
          <p:cNvGraphicFramePr>
            <a:graphicFrameLocks noChangeAspect="1"/>
          </p:cNvGraphicFramePr>
          <p:nvPr/>
        </p:nvGraphicFramePr>
        <p:xfrm>
          <a:off x="6229350" y="4662488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7" imgW="774360" imgH="380880" progId="Equation.3">
                  <p:embed/>
                </p:oleObj>
              </mc:Choice>
              <mc:Fallback>
                <p:oleObj name="Equation" r:id="rId7" imgW="77436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662488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1" name="Object 27"/>
          <p:cNvGraphicFramePr>
            <a:graphicFrameLocks noChangeAspect="1"/>
          </p:cNvGraphicFramePr>
          <p:nvPr/>
        </p:nvGraphicFramePr>
        <p:xfrm>
          <a:off x="4643438" y="4524375"/>
          <a:ext cx="15811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9" imgW="1473120" imgH="812520" progId="Equation.3">
                  <p:embed/>
                </p:oleObj>
              </mc:Choice>
              <mc:Fallback>
                <p:oleObj name="Equation" r:id="rId9" imgW="1473120" imgH="8125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24375"/>
                        <a:ext cx="15811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2" name="Rectangle 28"/>
          <p:cNvSpPr>
            <a:spLocks noChangeArrowheads="1"/>
          </p:cNvSpPr>
          <p:nvPr/>
        </p:nvSpPr>
        <p:spPr bwMode="auto">
          <a:xfrm>
            <a:off x="2895600" y="27162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则面积元素为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638800" y="1801813"/>
            <a:ext cx="2590800" cy="2209800"/>
            <a:chOff x="2352" y="2784"/>
            <a:chExt cx="1632" cy="1392"/>
          </a:xfrm>
        </p:grpSpPr>
        <p:sp>
          <p:nvSpPr>
            <p:cNvPr id="10266" name="Line 34"/>
            <p:cNvSpPr>
              <a:spLocks noChangeShapeType="1"/>
            </p:cNvSpPr>
            <p:nvPr/>
          </p:nvSpPr>
          <p:spPr bwMode="auto">
            <a:xfrm flipV="1">
              <a:off x="2592" y="278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35"/>
            <p:cNvSpPr>
              <a:spLocks noChangeShapeType="1"/>
            </p:cNvSpPr>
            <p:nvPr/>
          </p:nvSpPr>
          <p:spPr bwMode="auto">
            <a:xfrm>
              <a:off x="2352" y="398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6" name="Object 36"/>
            <p:cNvGraphicFramePr>
              <a:graphicFrameLocks noChangeAspect="1"/>
            </p:cNvGraphicFramePr>
            <p:nvPr/>
          </p:nvGraphicFramePr>
          <p:xfrm>
            <a:off x="2448" y="3984"/>
            <a:ext cx="14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2" name="Equation" r:id="rId11" imgW="164880" imgH="177480" progId="Equation.3">
                    <p:embed/>
                  </p:oleObj>
                </mc:Choice>
                <mc:Fallback>
                  <p:oleObj name="Equation" r:id="rId11" imgW="164880" imgH="1774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984"/>
                          <a:ext cx="14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37"/>
            <p:cNvGraphicFramePr>
              <a:graphicFrameLocks noChangeAspect="1"/>
            </p:cNvGraphicFramePr>
            <p:nvPr/>
          </p:nvGraphicFramePr>
          <p:xfrm>
            <a:off x="3854" y="4046"/>
            <a:ext cx="130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3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4046"/>
                          <a:ext cx="130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38"/>
            <p:cNvGraphicFramePr>
              <a:graphicFrameLocks noChangeAspect="1"/>
            </p:cNvGraphicFramePr>
            <p:nvPr/>
          </p:nvGraphicFramePr>
          <p:xfrm>
            <a:off x="2400" y="2790"/>
            <a:ext cx="1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4" name="Equation" r:id="rId15" imgW="139680" imgH="164880" progId="Equation.3">
                    <p:embed/>
                  </p:oleObj>
                </mc:Choice>
                <mc:Fallback>
                  <p:oleObj name="Equation" r:id="rId15" imgW="139680" imgH="1648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90"/>
                          <a:ext cx="15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Freeform 39" descr="大网格"/>
            <p:cNvSpPr>
              <a:spLocks/>
            </p:cNvSpPr>
            <p:nvPr/>
          </p:nvSpPr>
          <p:spPr bwMode="auto">
            <a:xfrm>
              <a:off x="2671" y="3017"/>
              <a:ext cx="1121" cy="871"/>
            </a:xfrm>
            <a:custGeom>
              <a:avLst/>
              <a:gdLst>
                <a:gd name="T0" fmla="*/ 21 w 1121"/>
                <a:gd name="T1" fmla="*/ 469 h 871"/>
                <a:gd name="T2" fmla="*/ 21 w 1121"/>
                <a:gd name="T3" fmla="*/ 405 h 871"/>
                <a:gd name="T4" fmla="*/ 94 w 1121"/>
                <a:gd name="T5" fmla="*/ 176 h 871"/>
                <a:gd name="T6" fmla="*/ 159 w 1121"/>
                <a:gd name="T7" fmla="*/ 92 h 871"/>
                <a:gd name="T8" fmla="*/ 342 w 1121"/>
                <a:gd name="T9" fmla="*/ 0 h 871"/>
                <a:gd name="T10" fmla="*/ 817 w 1121"/>
                <a:gd name="T11" fmla="*/ 37 h 871"/>
                <a:gd name="T12" fmla="*/ 918 w 1121"/>
                <a:gd name="T13" fmla="*/ 92 h 871"/>
                <a:gd name="T14" fmla="*/ 991 w 1121"/>
                <a:gd name="T15" fmla="*/ 156 h 871"/>
                <a:gd name="T16" fmla="*/ 1046 w 1121"/>
                <a:gd name="T17" fmla="*/ 229 h 871"/>
                <a:gd name="T18" fmla="*/ 1110 w 1121"/>
                <a:gd name="T19" fmla="*/ 494 h 871"/>
                <a:gd name="T20" fmla="*/ 1064 w 1121"/>
                <a:gd name="T21" fmla="*/ 649 h 871"/>
                <a:gd name="T22" fmla="*/ 1027 w 1121"/>
                <a:gd name="T23" fmla="*/ 686 h 871"/>
                <a:gd name="T24" fmla="*/ 1009 w 1121"/>
                <a:gd name="T25" fmla="*/ 713 h 871"/>
                <a:gd name="T26" fmla="*/ 991 w 1121"/>
                <a:gd name="T27" fmla="*/ 732 h 871"/>
                <a:gd name="T28" fmla="*/ 679 w 1121"/>
                <a:gd name="T29" fmla="*/ 871 h 871"/>
                <a:gd name="T30" fmla="*/ 131 w 1121"/>
                <a:gd name="T31" fmla="*/ 752 h 871"/>
                <a:gd name="T32" fmla="*/ 67 w 1121"/>
                <a:gd name="T33" fmla="*/ 659 h 871"/>
                <a:gd name="T34" fmla="*/ 30 w 1121"/>
                <a:gd name="T35" fmla="*/ 578 h 871"/>
                <a:gd name="T36" fmla="*/ 21 w 1121"/>
                <a:gd name="T37" fmla="*/ 469 h 8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21"/>
                <a:gd name="T58" fmla="*/ 0 h 871"/>
                <a:gd name="T59" fmla="*/ 1121 w 1121"/>
                <a:gd name="T60" fmla="*/ 871 h 8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21" h="871">
                  <a:moveTo>
                    <a:pt x="21" y="469"/>
                  </a:moveTo>
                  <a:cubicBezTo>
                    <a:pt x="24" y="454"/>
                    <a:pt x="19" y="421"/>
                    <a:pt x="21" y="405"/>
                  </a:cubicBezTo>
                  <a:cubicBezTo>
                    <a:pt x="33" y="320"/>
                    <a:pt x="76" y="260"/>
                    <a:pt x="94" y="176"/>
                  </a:cubicBezTo>
                  <a:cubicBezTo>
                    <a:pt x="103" y="135"/>
                    <a:pt x="119" y="105"/>
                    <a:pt x="159" y="92"/>
                  </a:cubicBezTo>
                  <a:cubicBezTo>
                    <a:pt x="210" y="38"/>
                    <a:pt x="274" y="22"/>
                    <a:pt x="342" y="0"/>
                  </a:cubicBezTo>
                  <a:cubicBezTo>
                    <a:pt x="503" y="6"/>
                    <a:pt x="658" y="20"/>
                    <a:pt x="817" y="37"/>
                  </a:cubicBezTo>
                  <a:cubicBezTo>
                    <a:pt x="857" y="50"/>
                    <a:pt x="879" y="80"/>
                    <a:pt x="918" y="92"/>
                  </a:cubicBezTo>
                  <a:cubicBezTo>
                    <a:pt x="941" y="115"/>
                    <a:pt x="972" y="130"/>
                    <a:pt x="991" y="156"/>
                  </a:cubicBezTo>
                  <a:cubicBezTo>
                    <a:pt x="1047" y="233"/>
                    <a:pt x="1005" y="190"/>
                    <a:pt x="1046" y="229"/>
                  </a:cubicBezTo>
                  <a:cubicBezTo>
                    <a:pt x="1075" y="318"/>
                    <a:pt x="1098" y="400"/>
                    <a:pt x="1110" y="494"/>
                  </a:cubicBezTo>
                  <a:cubicBezTo>
                    <a:pt x="1104" y="569"/>
                    <a:pt x="1121" y="611"/>
                    <a:pt x="1064" y="649"/>
                  </a:cubicBezTo>
                  <a:cubicBezTo>
                    <a:pt x="1045" y="709"/>
                    <a:pt x="1072" y="651"/>
                    <a:pt x="1027" y="686"/>
                  </a:cubicBezTo>
                  <a:cubicBezTo>
                    <a:pt x="1018" y="693"/>
                    <a:pt x="1016" y="704"/>
                    <a:pt x="1009" y="713"/>
                  </a:cubicBezTo>
                  <a:cubicBezTo>
                    <a:pt x="1004" y="720"/>
                    <a:pt x="998" y="727"/>
                    <a:pt x="991" y="732"/>
                  </a:cubicBezTo>
                  <a:cubicBezTo>
                    <a:pt x="882" y="814"/>
                    <a:pt x="817" y="862"/>
                    <a:pt x="679" y="871"/>
                  </a:cubicBezTo>
                  <a:cubicBezTo>
                    <a:pt x="512" y="868"/>
                    <a:pt x="314" y="816"/>
                    <a:pt x="131" y="752"/>
                  </a:cubicBezTo>
                  <a:cubicBezTo>
                    <a:pt x="95" y="714"/>
                    <a:pt x="84" y="708"/>
                    <a:pt x="67" y="659"/>
                  </a:cubicBezTo>
                  <a:cubicBezTo>
                    <a:pt x="61" y="641"/>
                    <a:pt x="30" y="578"/>
                    <a:pt x="30" y="578"/>
                  </a:cubicBezTo>
                  <a:cubicBezTo>
                    <a:pt x="40" y="459"/>
                    <a:pt x="0" y="531"/>
                    <a:pt x="21" y="469"/>
                  </a:cubicBezTo>
                  <a:close/>
                </a:path>
              </a:pathLst>
            </a:custGeom>
            <a:pattFill prst="lgGrid">
              <a:fgClr>
                <a:srgbClr val="FF99CC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878" name="Text Box 14" descr="大网格"/>
          <p:cNvSpPr txBox="1">
            <a:spLocks noChangeArrowheads="1"/>
          </p:cNvSpPr>
          <p:nvPr/>
        </p:nvSpPr>
        <p:spPr bwMode="auto">
          <a:xfrm>
            <a:off x="6781800" y="2563813"/>
            <a:ext cx="514350" cy="6413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>
                <a:solidFill>
                  <a:srgbClr val="EE0E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endParaRPr lang="en-US" altLang="zh-CN" sz="2400" b="0"/>
          </a:p>
        </p:txBody>
      </p:sp>
      <p:grpSp>
        <p:nvGrpSpPr>
          <p:cNvPr id="5" name="Group 42"/>
          <p:cNvGrpSpPr>
            <a:grpSpLocks noChangeAspect="1"/>
          </p:cNvGrpSpPr>
          <p:nvPr/>
        </p:nvGrpSpPr>
        <p:grpSpPr bwMode="auto">
          <a:xfrm>
            <a:off x="2228850" y="3230563"/>
            <a:ext cx="1627188" cy="492125"/>
            <a:chOff x="1404" y="2388"/>
            <a:chExt cx="1025" cy="310"/>
          </a:xfrm>
        </p:grpSpPr>
        <p:sp>
          <p:nvSpPr>
            <p:cNvPr id="10258" name="AutoShape 41"/>
            <p:cNvSpPr>
              <a:spLocks noChangeAspect="1" noChangeArrowheads="1" noTextEdit="1"/>
            </p:cNvSpPr>
            <p:nvPr/>
          </p:nvSpPr>
          <p:spPr bwMode="auto">
            <a:xfrm>
              <a:off x="1404" y="2448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Rectangle 43"/>
            <p:cNvSpPr>
              <a:spLocks noChangeArrowheads="1"/>
            </p:cNvSpPr>
            <p:nvPr/>
          </p:nvSpPr>
          <p:spPr bwMode="auto">
            <a:xfrm>
              <a:off x="2326" y="2415"/>
              <a:ext cx="10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0260" name="Rectangle 44"/>
            <p:cNvSpPr>
              <a:spLocks noChangeArrowheads="1"/>
            </p:cNvSpPr>
            <p:nvPr/>
          </p:nvSpPr>
          <p:spPr bwMode="auto">
            <a:xfrm>
              <a:off x="2093" y="2415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261" name="Rectangle 45"/>
            <p:cNvSpPr>
              <a:spLocks noChangeArrowheads="1"/>
            </p:cNvSpPr>
            <p:nvPr/>
          </p:nvSpPr>
          <p:spPr bwMode="auto">
            <a:xfrm>
              <a:off x="2203" y="2415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0262" name="Rectangle 46"/>
            <p:cNvSpPr>
              <a:spLocks noChangeArrowheads="1"/>
            </p:cNvSpPr>
            <p:nvPr/>
          </p:nvSpPr>
          <p:spPr bwMode="auto">
            <a:xfrm>
              <a:off x="1970" y="2415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0263" name="Rectangle 47"/>
            <p:cNvSpPr>
              <a:spLocks noChangeArrowheads="1"/>
            </p:cNvSpPr>
            <p:nvPr/>
          </p:nvSpPr>
          <p:spPr bwMode="auto">
            <a:xfrm>
              <a:off x="1455" y="2415"/>
              <a:ext cx="12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0264" name="Rectangle 48"/>
            <p:cNvSpPr>
              <a:spLocks noChangeArrowheads="1"/>
            </p:cNvSpPr>
            <p:nvPr/>
          </p:nvSpPr>
          <p:spPr bwMode="auto">
            <a:xfrm>
              <a:off x="1819" y="2388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65" name="Rectangle 49"/>
            <p:cNvSpPr>
              <a:spLocks noChangeArrowheads="1"/>
            </p:cNvSpPr>
            <p:nvPr/>
          </p:nvSpPr>
          <p:spPr bwMode="auto">
            <a:xfrm>
              <a:off x="1599" y="2388"/>
              <a:ext cx="14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80" grpId="0" autoUpdateAnimBg="0"/>
      <p:bldP spid="420886" grpId="0" autoUpdateAnimBg="0"/>
      <p:bldP spid="420892" grpId="0" autoUpdateAnimBg="0"/>
      <p:bldP spid="4208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50168-367B-45BD-951D-11066BA1DF8E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 dirty="0">
                <a:solidFill>
                  <a:srgbClr val="FFFFFF"/>
                </a:solidFill>
              </a:rPr>
              <a:t>设置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1273" name="组合 1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250950" y="685800"/>
          <a:ext cx="62134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13" imgW="5651500" imgH="990600" progId="Equation.3">
                  <p:embed/>
                </p:oleObj>
              </mc:Choice>
              <mc:Fallback>
                <p:oleObj name="Equation" r:id="rId13" imgW="56515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685800"/>
                        <a:ext cx="62134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71588" y="1865313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15" imgW="1600200" imgH="431800" progId="Equation.3">
                  <p:embed/>
                </p:oleObj>
              </mc:Choice>
              <mc:Fallback>
                <p:oleObj name="Equation" r:id="rId15" imgW="160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865313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655763" y="28352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最大小区间长</a:t>
            </a:r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670050" y="371475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小区域最大面积</a:t>
            </a:r>
            <a:endParaRPr lang="en-US" altLang="zh-CN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662113" y="4560888"/>
            <a:ext cx="3352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小区域直径</a:t>
            </a:r>
            <a:endParaRPr lang="en-US" altLang="zh-CN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658938" y="54117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最大小区域直径</a:t>
            </a:r>
            <a:endParaRPr lang="en-US" altLang="zh-C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2280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B1E09D1-A381-493A-8A19-E855A2DC212E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1128713" y="44450"/>
            <a:ext cx="4495800" cy="579438"/>
          </a:xfrm>
          <a:prstGeom prst="rect">
            <a:avLst/>
          </a:prstGeom>
          <a:gradFill rotWithShape="0">
            <a:gsLst>
              <a:gs pos="0">
                <a:srgbClr val="FF3399">
                  <a:gamma/>
                  <a:shade val="46275"/>
                  <a:invGamma/>
                </a:srgbClr>
              </a:gs>
              <a:gs pos="50000">
                <a:srgbClr val="FF3399"/>
              </a:gs>
              <a:gs pos="100000">
                <a:srgbClr val="FF33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FF66"/>
                </a:solidFill>
              </a:rPr>
              <a:t>2. </a:t>
            </a:r>
            <a:r>
              <a:rPr lang="zh-CN" altLang="en-US" sz="3200">
                <a:solidFill>
                  <a:srgbClr val="FFFF66"/>
                </a:solidFill>
              </a:rPr>
              <a:t>二重积分的存在定理</a:t>
            </a:r>
            <a:endParaRPr lang="zh-CN" altLang="en-US" sz="3200" b="0">
              <a:solidFill>
                <a:srgbClr val="FFFF66"/>
              </a:solidFill>
            </a:endParaRPr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976313" y="639763"/>
            <a:ext cx="7086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设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是有界闭区域</a:t>
            </a:r>
            <a:r>
              <a:rPr lang="en-US" altLang="zh-CN" sz="2800" i="1"/>
              <a:t>D</a:t>
            </a:r>
            <a:r>
              <a:rPr lang="zh-CN" altLang="en-US" sz="2800"/>
              <a:t>上的连续函数</a:t>
            </a:r>
          </a:p>
        </p:txBody>
      </p:sp>
      <p:graphicFrame>
        <p:nvGraphicFramePr>
          <p:cNvPr id="422916" name="Object 4"/>
          <p:cNvGraphicFramePr>
            <a:graphicFrameLocks noChangeAspect="1"/>
          </p:cNvGraphicFramePr>
          <p:nvPr/>
        </p:nvGraphicFramePr>
        <p:xfrm>
          <a:off x="3409950" y="1919288"/>
          <a:ext cx="1985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955520" imgH="812520" progId="Equation.3">
                  <p:embed/>
                </p:oleObj>
              </mc:Choice>
              <mc:Fallback>
                <p:oleObj name="Equation" r:id="rId3" imgW="195552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1919288"/>
                        <a:ext cx="1985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1128713" y="28479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存在</a:t>
            </a:r>
            <a:r>
              <a:rPr lang="en-US" altLang="zh-CN" sz="2800"/>
              <a:t>.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2576513" y="2795588"/>
            <a:ext cx="3200400" cy="519112"/>
          </a:xfrm>
          <a:prstGeom prst="rect">
            <a:avLst/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连续函数一定可积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00113" y="3519488"/>
            <a:ext cx="838200" cy="762000"/>
            <a:chOff x="672" y="2880"/>
            <a:chExt cx="528" cy="480"/>
          </a:xfrm>
        </p:grpSpPr>
        <p:sp>
          <p:nvSpPr>
            <p:cNvPr id="12301" name="Oval 8" descr="90%"/>
            <p:cNvSpPr>
              <a:spLocks noChangeArrowheads="1"/>
            </p:cNvSpPr>
            <p:nvPr/>
          </p:nvSpPr>
          <p:spPr bwMode="auto">
            <a:xfrm>
              <a:off x="672" y="2880"/>
              <a:ext cx="480" cy="480"/>
            </a:xfrm>
            <a:prstGeom prst="ellipse">
              <a:avLst/>
            </a:prstGeom>
            <a:pattFill prst="pct90">
              <a:fgClr>
                <a:srgbClr val="0000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720" y="292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  <a:endParaRPr lang="zh-CN" altLang="en-US" sz="3200">
                <a:solidFill>
                  <a:srgbClr val="CC0066"/>
                </a:solidFill>
              </a:endParaRPr>
            </a:p>
          </p:txBody>
        </p:sp>
      </p:grp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1585913" y="360997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今后的讨论中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endParaRPr lang="en-US" altLang="zh-CN" sz="2400" b="0"/>
          </a:p>
        </p:txBody>
      </p:sp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1585913" y="42052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积</a:t>
            </a:r>
            <a:r>
              <a:rPr lang="zh-CN" altLang="en-US" sz="2800"/>
              <a:t>分区域内总是连续的</a:t>
            </a:r>
            <a:r>
              <a:rPr lang="en-US" altLang="zh-CN" sz="2800"/>
              <a:t>.</a:t>
            </a:r>
          </a:p>
        </p:txBody>
      </p:sp>
      <p:sp>
        <p:nvSpPr>
          <p:cNvPr id="422924" name="Rectangle 12"/>
          <p:cNvSpPr>
            <a:spLocks noChangeArrowheads="1"/>
          </p:cNvSpPr>
          <p:nvPr/>
        </p:nvSpPr>
        <p:spPr bwMode="auto">
          <a:xfrm>
            <a:off x="1052513" y="1195388"/>
            <a:ext cx="3844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或是分片连续函数时</a:t>
            </a:r>
            <a:r>
              <a:rPr lang="en-US" altLang="zh-CN" sz="2800"/>
              <a:t>,</a:t>
            </a:r>
            <a:r>
              <a:rPr lang="zh-CN" altLang="en-US" sz="2800"/>
              <a:t>则</a:t>
            </a:r>
          </a:p>
        </p:txBody>
      </p:sp>
      <p:sp>
        <p:nvSpPr>
          <p:cNvPr id="422925" name="Rectangle 13"/>
          <p:cNvSpPr>
            <a:spLocks noChangeArrowheads="1"/>
          </p:cNvSpPr>
          <p:nvPr/>
        </p:nvSpPr>
        <p:spPr bwMode="auto">
          <a:xfrm>
            <a:off x="3871913" y="3595688"/>
            <a:ext cx="411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都假定被积函数在相应的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autoUpdateAnimBg="0"/>
      <p:bldP spid="422917" grpId="0" autoUpdateAnimBg="0"/>
      <p:bldP spid="422918" grpId="0" animBg="1" autoUpdateAnimBg="0"/>
      <p:bldP spid="422922" grpId="0" autoUpdateAnimBg="0"/>
      <p:bldP spid="422923" grpId="0" autoUpdateAnimBg="0"/>
      <p:bldP spid="422924" grpId="0" autoUpdateAnimBg="0"/>
      <p:bldP spid="4229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B8FC17-1ADE-4B38-99CB-DBFC3E7CA3EE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sp>
        <p:nvSpPr>
          <p:cNvPr id="423938" name="Text Box 2" descr="大网格"/>
          <p:cNvSpPr txBox="1">
            <a:spLocks noChangeArrowheads="1"/>
          </p:cNvSpPr>
          <p:nvPr/>
        </p:nvSpPr>
        <p:spPr bwMode="auto">
          <a:xfrm>
            <a:off x="976313" y="1604963"/>
            <a:ext cx="685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(2)</a:t>
            </a:r>
            <a:endParaRPr lang="en-US" altLang="zh-CN" sz="2800"/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1052513" y="115888"/>
            <a:ext cx="4572000" cy="579437"/>
          </a:xfrm>
          <a:prstGeom prst="rect">
            <a:avLst/>
          </a:prstGeom>
          <a:gradFill rotWithShape="0">
            <a:gsLst>
              <a:gs pos="0">
                <a:srgbClr val="FF3399">
                  <a:gamma/>
                  <a:shade val="46275"/>
                  <a:invGamma/>
                </a:srgbClr>
              </a:gs>
              <a:gs pos="50000">
                <a:srgbClr val="FF3399"/>
              </a:gs>
              <a:gs pos="100000">
                <a:srgbClr val="FF33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FF66"/>
                </a:solidFill>
              </a:rPr>
              <a:t>3. </a:t>
            </a:r>
            <a:r>
              <a:rPr lang="zh-CN" altLang="en-US" sz="3200">
                <a:solidFill>
                  <a:srgbClr val="FFFF66"/>
                </a:solidFill>
              </a:rPr>
              <a:t>二重积分的几何意义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976313" y="2295525"/>
            <a:ext cx="7620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(3)</a:t>
            </a:r>
            <a:endParaRPr lang="en-US" altLang="zh-CN" sz="2800"/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900113" y="966788"/>
            <a:ext cx="838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(1)</a:t>
            </a:r>
            <a:endParaRPr lang="en-US" altLang="zh-CN" sz="2800"/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976313" y="3509963"/>
            <a:ext cx="4191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 i="1"/>
              <a:t>D</a:t>
            </a:r>
            <a:r>
              <a:rPr lang="zh-CN" altLang="zh-CN" sz="2800"/>
              <a:t>上的</a:t>
            </a:r>
            <a:r>
              <a:rPr lang="zh-CN" altLang="en-US" sz="2800"/>
              <a:t>二重积分就等于</a:t>
            </a:r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3948113" y="971550"/>
            <a:ext cx="2133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二重积分是</a:t>
            </a:r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3948113" y="16811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二重积分是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976313" y="3057525"/>
            <a:ext cx="529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/>
              <a:t>而在其它的部分区域上是负的. </a:t>
            </a:r>
            <a:endParaRPr lang="en-US" altLang="zh-CN" sz="2800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4862513" y="3590925"/>
            <a:ext cx="335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这些</a:t>
            </a:r>
            <a:r>
              <a:rPr lang="zh-CN" altLang="zh-CN" sz="2800">
                <a:solidFill>
                  <a:srgbClr val="0000FF"/>
                </a:solidFill>
              </a:rPr>
              <a:t>部分区域上的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976313" y="4124325"/>
            <a:ext cx="31305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柱体体积的代数和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5776913" y="30575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/>
              <a:t>那末</a:t>
            </a:r>
            <a:r>
              <a:rPr lang="en-US" altLang="zh-CN" sz="2800"/>
              <a:t>,</a:t>
            </a:r>
          </a:p>
        </p:txBody>
      </p:sp>
      <p:graphicFrame>
        <p:nvGraphicFramePr>
          <p:cNvPr id="423949" name="Object 13"/>
          <p:cNvGraphicFramePr>
            <a:graphicFrameLocks noChangeAspect="1"/>
          </p:cNvGraphicFramePr>
          <p:nvPr/>
        </p:nvGraphicFramePr>
        <p:xfrm>
          <a:off x="6767513" y="313372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3" imgW="1117440" imgH="393480" progId="Equation.3">
                  <p:embed/>
                </p:oleObj>
              </mc:Choice>
              <mc:Fallback>
                <p:oleObj name="Equation" r:id="rId3" imgW="11174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3133725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0" name="Object 14"/>
          <p:cNvGraphicFramePr>
            <a:graphicFrameLocks noChangeAspect="1"/>
          </p:cNvGraphicFramePr>
          <p:nvPr/>
        </p:nvGraphicFramePr>
        <p:xfrm>
          <a:off x="1598613" y="1076325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5" imgW="2425680" imgH="431640" progId="Equation.3">
                  <p:embed/>
                </p:oleObj>
              </mc:Choice>
              <mc:Fallback>
                <p:oleObj name="Equation" r:id="rId5" imgW="24256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076325"/>
                        <a:ext cx="242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1" name="Object 15"/>
          <p:cNvGraphicFramePr>
            <a:graphicFrameLocks noChangeAspect="1"/>
          </p:cNvGraphicFramePr>
          <p:nvPr/>
        </p:nvGraphicFramePr>
        <p:xfrm>
          <a:off x="1598613" y="1762125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7" imgW="2425680" imgH="431640" progId="Equation.3">
                  <p:embed/>
                </p:oleObj>
              </mc:Choice>
              <mc:Fallback>
                <p:oleObj name="Equation" r:id="rId7" imgW="24256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762125"/>
                        <a:ext cx="242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5726113" y="1685925"/>
            <a:ext cx="302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柱体体积的负值</a:t>
            </a:r>
            <a:r>
              <a:rPr lang="en-US" altLang="zh-CN" sz="280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746750" y="1000125"/>
            <a:ext cx="24685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柱体体积</a:t>
            </a:r>
            <a:r>
              <a:rPr lang="en-US" altLang="zh-CN" sz="280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2881313" y="2295525"/>
            <a:ext cx="5410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在</a:t>
            </a:r>
            <a:r>
              <a:rPr lang="en-US" altLang="zh-CN" sz="2800" i="1"/>
              <a:t>D</a:t>
            </a:r>
            <a:r>
              <a:rPr lang="zh-CN" altLang="zh-CN" sz="2800"/>
              <a:t>上的若干部分区域上是正的,</a:t>
            </a:r>
            <a:endParaRPr lang="en-US" altLang="zh-CN" sz="2800"/>
          </a:p>
        </p:txBody>
      </p:sp>
      <p:graphicFrame>
        <p:nvGraphicFramePr>
          <p:cNvPr id="423955" name="Object 19"/>
          <p:cNvGraphicFramePr>
            <a:graphicFrameLocks noChangeAspect="1"/>
          </p:cNvGraphicFramePr>
          <p:nvPr/>
        </p:nvGraphicFramePr>
        <p:xfrm>
          <a:off x="1585913" y="2473325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9" imgW="1371600" imgH="431640" progId="Equation.3">
                  <p:embed/>
                </p:oleObj>
              </mc:Choice>
              <mc:Fallback>
                <p:oleObj name="Equation" r:id="rId9" imgW="13716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473325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utoUpdateAnimBg="0"/>
      <p:bldP spid="423940" grpId="0" autoUpdateAnimBg="0"/>
      <p:bldP spid="423941" grpId="0" autoUpdateAnimBg="0"/>
      <p:bldP spid="423942" grpId="0" autoUpdateAnimBg="0"/>
      <p:bldP spid="423943" grpId="0" autoUpdateAnimBg="0"/>
      <p:bldP spid="423944" grpId="0" autoUpdateAnimBg="0"/>
      <p:bldP spid="423945" grpId="0" autoUpdateAnimBg="0"/>
      <p:bldP spid="423946" grpId="0" autoUpdateAnimBg="0"/>
      <p:bldP spid="423947" grpId="0" autoUpdateAnimBg="0"/>
      <p:bldP spid="423948" grpId="0" autoUpdateAnimBg="0"/>
      <p:bldP spid="423952" grpId="0" autoUpdateAnimBg="0"/>
      <p:bldP spid="423953" grpId="0" autoUpdateAnimBg="0"/>
      <p:bldP spid="4239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5E44E1C-7822-4E55-B1B5-6560F4117DFD}" type="slidenum">
              <a:rPr lang="en-US" altLang="zh-CN" sz="1400" smtClean="0"/>
              <a:pPr eaLnBrk="1" hangingPunct="1"/>
              <a:t>18</a:t>
            </a:fld>
            <a:endParaRPr lang="en-US" altLang="zh-CN" sz="1400" smtClean="0"/>
          </a:p>
        </p:txBody>
      </p:sp>
      <p:sp>
        <p:nvSpPr>
          <p:cNvPr id="14348" name="Text Box 3"/>
          <p:cNvSpPr txBox="1">
            <a:spLocks noChangeArrowheads="1"/>
          </p:cNvSpPr>
          <p:nvPr/>
        </p:nvSpPr>
        <p:spPr bwMode="auto">
          <a:xfrm>
            <a:off x="684213" y="793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  <a:r>
              <a:rPr lang="zh-CN" altLang="en-US" sz="2800"/>
              <a:t>   设</a:t>
            </a:r>
            <a:r>
              <a:rPr lang="en-US" altLang="zh-CN" sz="2800" i="1"/>
              <a:t>D</a:t>
            </a:r>
            <a:r>
              <a:rPr lang="zh-CN" altLang="en-US" sz="2800"/>
              <a:t>为圆域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198813" y="-11113"/>
          <a:ext cx="2209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-11113"/>
                        <a:ext cx="22098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5" name="WordArt 5"/>
          <p:cNvSpPr>
            <a:spLocks noChangeArrowheads="1" noChangeShapeType="1" noTextEdit="1"/>
          </p:cNvSpPr>
          <p:nvPr/>
        </p:nvSpPr>
        <p:spPr bwMode="auto">
          <a:xfrm rot="-750742">
            <a:off x="3351213" y="1622425"/>
            <a:ext cx="304800" cy="485775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i="1" kern="10">
                <a:ln w="9525">
                  <a:solidFill>
                    <a:srgbClr val="FF0066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i="1" kern="10">
              <a:ln w="9525">
                <a:solidFill>
                  <a:srgbClr val="FF0066"/>
                </a:solidFill>
                <a:round/>
                <a:headEnd/>
                <a:tailEnd/>
              </a:ln>
              <a:solidFill>
                <a:srgbClr val="800000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4350" name="Text Box 6"/>
          <p:cNvSpPr txBox="1">
            <a:spLocks noChangeArrowheads="1"/>
          </p:cNvSpPr>
          <p:nvPr/>
        </p:nvSpPr>
        <p:spPr bwMode="auto">
          <a:xfrm>
            <a:off x="1317625" y="7651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二重积分</a:t>
            </a:r>
          </a:p>
        </p:txBody>
      </p:sp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2917825" y="750888"/>
          <a:ext cx="28717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5" imgW="2958840" imgH="812520" progId="Equation.3">
                  <p:embed/>
                </p:oleObj>
              </mc:Choice>
              <mc:Fallback>
                <p:oleObj name="Equation" r:id="rId5" imgW="295884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750888"/>
                        <a:ext cx="28717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8" name="Text Box 8"/>
          <p:cNvSpPr txBox="1">
            <a:spLocks noChangeArrowheads="1"/>
          </p:cNvSpPr>
          <p:nvPr/>
        </p:nvSpPr>
        <p:spPr bwMode="auto">
          <a:xfrm>
            <a:off x="2894013" y="15890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=</a:t>
            </a:r>
          </a:p>
        </p:txBody>
      </p:sp>
      <p:sp>
        <p:nvSpPr>
          <p:cNvPr id="424969" name="Text Box 9"/>
          <p:cNvSpPr txBox="1">
            <a:spLocks noChangeArrowheads="1"/>
          </p:cNvSpPr>
          <p:nvPr/>
        </p:nvSpPr>
        <p:spPr bwMode="auto">
          <a:xfrm>
            <a:off x="684213" y="2274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  <a:r>
              <a:rPr lang="zh-CN" altLang="en-US" sz="2800"/>
              <a:t>  </a:t>
            </a:r>
          </a:p>
        </p:txBody>
      </p:sp>
      <p:graphicFrame>
        <p:nvGraphicFramePr>
          <p:cNvPr id="424970" name="Object 10"/>
          <p:cNvGraphicFramePr>
            <a:graphicFrameLocks noChangeAspect="1"/>
          </p:cNvGraphicFramePr>
          <p:nvPr/>
        </p:nvGraphicFramePr>
        <p:xfrm>
          <a:off x="1317625" y="2159000"/>
          <a:ext cx="27193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公式" r:id="rId7" imgW="1168200" imgH="279360" progId="Equation.3">
                  <p:embed/>
                </p:oleObj>
              </mc:Choice>
              <mc:Fallback>
                <p:oleObj name="公式" r:id="rId7" imgW="11682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159000"/>
                        <a:ext cx="27193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5637213" y="2732088"/>
            <a:ext cx="2590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上述积分等于</a:t>
            </a:r>
          </a:p>
        </p:txBody>
      </p:sp>
      <p:graphicFrame>
        <p:nvGraphicFramePr>
          <p:cNvPr id="424972" name="Object 12"/>
          <p:cNvGraphicFramePr>
            <a:graphicFrameLocks noChangeAspect="1"/>
          </p:cNvGraphicFramePr>
          <p:nvPr/>
        </p:nvGraphicFramePr>
        <p:xfrm>
          <a:off x="2338388" y="4027488"/>
          <a:ext cx="30257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9" imgW="2908080" imgH="812520" progId="Equation.3">
                  <p:embed/>
                </p:oleObj>
              </mc:Choice>
              <mc:Fallback>
                <p:oleObj name="Equation" r:id="rId9" imgW="2908080" imgH="812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027488"/>
                        <a:ext cx="30257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5" name="Object 25"/>
          <p:cNvGraphicFramePr>
            <a:graphicFrameLocks noChangeAspect="1"/>
          </p:cNvGraphicFramePr>
          <p:nvPr/>
        </p:nvGraphicFramePr>
        <p:xfrm>
          <a:off x="5343525" y="3798888"/>
          <a:ext cx="12080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公式" r:id="rId11" imgW="520560" imgH="406080" progId="Equation.3">
                  <p:embed/>
                </p:oleObj>
              </mc:Choice>
              <mc:Fallback>
                <p:oleObj name="公式" r:id="rId11" imgW="52056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3798888"/>
                        <a:ext cx="12080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6" name="Rectangle 26"/>
          <p:cNvSpPr>
            <a:spLocks noChangeArrowheads="1"/>
          </p:cNvSpPr>
          <p:nvPr/>
        </p:nvSpPr>
        <p:spPr bwMode="auto">
          <a:xfrm>
            <a:off x="1217613" y="28082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/>
              <a:t>由</a:t>
            </a:r>
            <a:r>
              <a:rPr lang="zh-CN" altLang="en-US" sz="2800">
                <a:solidFill>
                  <a:schemeClr val="accent2"/>
                </a:solidFill>
              </a:rPr>
              <a:t>二重积分的几何意义</a:t>
            </a:r>
            <a:r>
              <a:rPr lang="zh-CN" altLang="en-US" sz="2800"/>
              <a:t>可知，</a:t>
            </a:r>
          </a:p>
        </p:txBody>
      </p:sp>
      <p:sp>
        <p:nvSpPr>
          <p:cNvPr id="424987" name="Rectangle 27"/>
          <p:cNvSpPr>
            <a:spLocks noChangeArrowheads="1"/>
          </p:cNvSpPr>
          <p:nvPr/>
        </p:nvSpPr>
        <p:spPr bwMode="auto">
          <a:xfrm>
            <a:off x="3808413" y="2198688"/>
            <a:ext cx="216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/>
              <a:t>是上半球面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1141413" y="3355975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/>
              <a:t>上半球体的体积：</a:t>
            </a:r>
          </a:p>
        </p:txBody>
      </p:sp>
      <p:sp>
        <p:nvSpPr>
          <p:cNvPr id="424995" name="Text Box 35"/>
          <p:cNvSpPr txBox="1">
            <a:spLocks noChangeArrowheads="1"/>
          </p:cNvSpPr>
          <p:nvPr/>
        </p:nvSpPr>
        <p:spPr bwMode="auto">
          <a:xfrm>
            <a:off x="6627813" y="1817688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0066"/>
                </a:solidFill>
              </a:rPr>
              <a:t>R</a:t>
            </a:r>
            <a:endParaRPr lang="en-US" altLang="zh-CN" b="0"/>
          </a:p>
        </p:txBody>
      </p:sp>
      <p:sp>
        <p:nvSpPr>
          <p:cNvPr id="425039" name="Oval 79"/>
          <p:cNvSpPr>
            <a:spLocks noChangeArrowheads="1"/>
          </p:cNvSpPr>
          <p:nvPr/>
        </p:nvSpPr>
        <p:spPr bwMode="auto">
          <a:xfrm>
            <a:off x="6246813" y="1360488"/>
            <a:ext cx="1828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28575">
            <a:solidFill>
              <a:srgbClr val="FF00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323013" y="141288"/>
            <a:ext cx="2286000" cy="2209800"/>
            <a:chOff x="4128" y="2400"/>
            <a:chExt cx="1440" cy="1392"/>
          </a:xfrm>
        </p:grpSpPr>
        <p:sp>
          <p:nvSpPr>
            <p:cNvPr id="14369" name="Line 61"/>
            <p:cNvSpPr>
              <a:spLocks noChangeShapeType="1"/>
            </p:cNvSpPr>
            <p:nvPr/>
          </p:nvSpPr>
          <p:spPr bwMode="auto">
            <a:xfrm flipH="1">
              <a:off x="4464" y="3328"/>
              <a:ext cx="192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0" name="Group 65"/>
            <p:cNvGrpSpPr>
              <a:grpSpLocks/>
            </p:cNvGrpSpPr>
            <p:nvPr/>
          </p:nvGrpSpPr>
          <p:grpSpPr bwMode="auto">
            <a:xfrm>
              <a:off x="4128" y="2400"/>
              <a:ext cx="1440" cy="1392"/>
              <a:chOff x="4128" y="2400"/>
              <a:chExt cx="1440" cy="1392"/>
            </a:xfrm>
          </p:grpSpPr>
          <p:graphicFrame>
            <p:nvGraphicFramePr>
              <p:cNvPr id="14343" name="Object 55"/>
              <p:cNvGraphicFramePr>
                <a:graphicFrameLocks noChangeAspect="1"/>
              </p:cNvGraphicFramePr>
              <p:nvPr/>
            </p:nvGraphicFramePr>
            <p:xfrm>
              <a:off x="5395" y="3392"/>
              <a:ext cx="1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17" name="Equation" r:id="rId13" imgW="139680" imgH="164880" progId="Equation.3">
                      <p:embed/>
                    </p:oleObj>
                  </mc:Choice>
                  <mc:Fallback>
                    <p:oleObj name="Equation" r:id="rId13" imgW="139680" imgH="16488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5" y="3392"/>
                            <a:ext cx="1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71" name="Group 64"/>
              <p:cNvGrpSpPr>
                <a:grpSpLocks/>
              </p:cNvGrpSpPr>
              <p:nvPr/>
            </p:nvGrpSpPr>
            <p:grpSpPr bwMode="auto">
              <a:xfrm>
                <a:off x="4128" y="2400"/>
                <a:ext cx="1440" cy="1392"/>
                <a:chOff x="4128" y="2400"/>
                <a:chExt cx="1440" cy="1392"/>
              </a:xfrm>
            </p:grpSpPr>
            <p:graphicFrame>
              <p:nvGraphicFramePr>
                <p:cNvPr id="14344" name="Object 54"/>
                <p:cNvGraphicFramePr>
                  <a:graphicFrameLocks noChangeAspect="1"/>
                </p:cNvGraphicFramePr>
                <p:nvPr/>
              </p:nvGraphicFramePr>
              <p:xfrm>
                <a:off x="4224" y="3616"/>
                <a:ext cx="17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18" name="Equation" r:id="rId15" imgW="139680" imgH="139680" progId="Equation.3">
                        <p:embed/>
                      </p:oleObj>
                    </mc:Choice>
                    <mc:Fallback>
                      <p:oleObj name="Equation" r:id="rId15" imgW="139680" imgH="139680" progId="Equation.3">
                        <p:embed/>
                        <p:pic>
                          <p:nvPicPr>
                            <p:cNvPr id="0" name="Object 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3616"/>
                              <a:ext cx="174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7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656" y="2784"/>
                  <a:ext cx="0" cy="5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656" y="244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345" name="Object 58"/>
                <p:cNvGraphicFramePr>
                  <a:graphicFrameLocks noChangeAspect="1"/>
                </p:cNvGraphicFramePr>
                <p:nvPr/>
              </p:nvGraphicFramePr>
              <p:xfrm>
                <a:off x="4466" y="2400"/>
                <a:ext cx="142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19" name="Equation" r:id="rId17" imgW="114120" imgH="139680" progId="Equation.3">
                        <p:embed/>
                      </p:oleObj>
                    </mc:Choice>
                    <mc:Fallback>
                      <p:oleObj name="Equation" r:id="rId17" imgW="114120" imgH="139680" progId="Equation.3">
                        <p:embed/>
                        <p:pic>
                          <p:nvPicPr>
                            <p:cNvPr id="0" name="Object 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6" y="2400"/>
                              <a:ext cx="142" cy="1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6" name="Object 59"/>
                <p:cNvGraphicFramePr>
                  <a:graphicFrameLocks noChangeAspect="1"/>
                </p:cNvGraphicFramePr>
                <p:nvPr/>
              </p:nvGraphicFramePr>
              <p:xfrm>
                <a:off x="4608" y="3325"/>
                <a:ext cx="163" cy="1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20" name="Equation" r:id="rId19" imgW="164880" imgH="177480" progId="Equation.3">
                        <p:embed/>
                      </p:oleObj>
                    </mc:Choice>
                    <mc:Fallback>
                      <p:oleObj name="Equation" r:id="rId19" imgW="164880" imgH="177480" progId="Equation.3">
                        <p:embed/>
                        <p:pic>
                          <p:nvPicPr>
                            <p:cNvPr id="0" name="Object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3325"/>
                              <a:ext cx="163" cy="1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74" name="Line 60"/>
                <p:cNvSpPr>
                  <a:spLocks noChangeShapeType="1"/>
                </p:cNvSpPr>
                <p:nvPr/>
              </p:nvSpPr>
              <p:spPr bwMode="auto">
                <a:xfrm>
                  <a:off x="4656" y="3328"/>
                  <a:ext cx="5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5" name="Line 62"/>
                <p:cNvSpPr>
                  <a:spLocks noChangeShapeType="1"/>
                </p:cNvSpPr>
                <p:nvPr/>
              </p:nvSpPr>
              <p:spPr bwMode="auto">
                <a:xfrm>
                  <a:off x="5232" y="3328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4128" y="3456"/>
                  <a:ext cx="336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246813" y="674688"/>
            <a:ext cx="1828800" cy="1219200"/>
            <a:chOff x="4080" y="2688"/>
            <a:chExt cx="1152" cy="768"/>
          </a:xfrm>
        </p:grpSpPr>
        <p:sp>
          <p:nvSpPr>
            <p:cNvPr id="14362" name="Oval 36"/>
            <p:cNvSpPr>
              <a:spLocks noChangeArrowheads="1"/>
            </p:cNvSpPr>
            <p:nvPr/>
          </p:nvSpPr>
          <p:spPr bwMode="auto">
            <a:xfrm>
              <a:off x="4080" y="3120"/>
              <a:ext cx="1152" cy="33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3" name="Group 71"/>
            <p:cNvGrpSpPr>
              <a:grpSpLocks/>
            </p:cNvGrpSpPr>
            <p:nvPr/>
          </p:nvGrpSpPr>
          <p:grpSpPr bwMode="auto">
            <a:xfrm>
              <a:off x="4080" y="2688"/>
              <a:ext cx="1152" cy="768"/>
              <a:chOff x="4080" y="2688"/>
              <a:chExt cx="1152" cy="768"/>
            </a:xfrm>
          </p:grpSpPr>
          <p:sp>
            <p:nvSpPr>
              <p:cNvPr id="14364" name="Arc 2"/>
              <p:cNvSpPr>
                <a:spLocks/>
              </p:cNvSpPr>
              <p:nvPr/>
            </p:nvSpPr>
            <p:spPr bwMode="auto">
              <a:xfrm>
                <a:off x="4080" y="2688"/>
                <a:ext cx="1152" cy="576"/>
              </a:xfrm>
              <a:custGeom>
                <a:avLst/>
                <a:gdLst>
                  <a:gd name="T0" fmla="*/ 0 w 43193"/>
                  <a:gd name="T1" fmla="*/ 0 h 21600"/>
                  <a:gd name="T2" fmla="*/ 0 w 43193"/>
                  <a:gd name="T3" fmla="*/ 0 h 21600"/>
                  <a:gd name="T4" fmla="*/ 0 w 431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3"/>
                  <a:gd name="T10" fmla="*/ 0 h 21600"/>
                  <a:gd name="T11" fmla="*/ 43193 w 431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3" h="21600" fill="none" extrusionOk="0">
                    <a:moveTo>
                      <a:pt x="-1" y="21055"/>
                    </a:moveTo>
                    <a:cubicBezTo>
                      <a:pt x="294" y="9342"/>
                      <a:pt x="9875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</a:path>
                  <a:path w="43193" h="21600" stroke="0" extrusionOk="0">
                    <a:moveTo>
                      <a:pt x="-1" y="21055"/>
                    </a:moveTo>
                    <a:cubicBezTo>
                      <a:pt x="294" y="9342"/>
                      <a:pt x="9875" y="-1"/>
                      <a:pt x="21593" y="0"/>
                    </a:cubicBezTo>
                    <a:cubicBezTo>
                      <a:pt x="33522" y="0"/>
                      <a:pt x="43193" y="9670"/>
                      <a:pt x="43193" y="21600"/>
                    </a:cubicBezTo>
                    <a:lnTo>
                      <a:pt x="2159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5" name="Group 46"/>
              <p:cNvGrpSpPr>
                <a:grpSpLocks/>
              </p:cNvGrpSpPr>
              <p:nvPr/>
            </p:nvGrpSpPr>
            <p:grpSpPr bwMode="auto">
              <a:xfrm>
                <a:off x="4434" y="2688"/>
                <a:ext cx="414" cy="768"/>
                <a:chOff x="4313" y="816"/>
                <a:chExt cx="414" cy="768"/>
              </a:xfrm>
            </p:grpSpPr>
            <p:sp>
              <p:nvSpPr>
                <p:cNvPr id="14367" name="Freeform 41"/>
                <p:cNvSpPr>
                  <a:spLocks/>
                </p:cNvSpPr>
                <p:nvPr/>
              </p:nvSpPr>
              <p:spPr bwMode="auto">
                <a:xfrm>
                  <a:off x="4512" y="816"/>
                  <a:ext cx="215" cy="418"/>
                </a:xfrm>
                <a:custGeom>
                  <a:avLst/>
                  <a:gdLst>
                    <a:gd name="T0" fmla="*/ 215 w 215"/>
                    <a:gd name="T1" fmla="*/ 418 h 418"/>
                    <a:gd name="T2" fmla="*/ 206 w 215"/>
                    <a:gd name="T3" fmla="*/ 336 h 418"/>
                    <a:gd name="T4" fmla="*/ 178 w 215"/>
                    <a:gd name="T5" fmla="*/ 226 h 418"/>
                    <a:gd name="T6" fmla="*/ 133 w 215"/>
                    <a:gd name="T7" fmla="*/ 135 h 418"/>
                    <a:gd name="T8" fmla="*/ 78 w 215"/>
                    <a:gd name="T9" fmla="*/ 53 h 418"/>
                    <a:gd name="T10" fmla="*/ 0 w 215"/>
                    <a:gd name="T11" fmla="*/ 0 h 4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5"/>
                    <a:gd name="T19" fmla="*/ 0 h 418"/>
                    <a:gd name="T20" fmla="*/ 215 w 215"/>
                    <a:gd name="T21" fmla="*/ 418 h 4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5" h="418">
                      <a:moveTo>
                        <a:pt x="215" y="418"/>
                      </a:moveTo>
                      <a:cubicBezTo>
                        <a:pt x="214" y="404"/>
                        <a:pt x="212" y="368"/>
                        <a:pt x="206" y="336"/>
                      </a:cubicBezTo>
                      <a:cubicBezTo>
                        <a:pt x="200" y="304"/>
                        <a:pt x="190" y="259"/>
                        <a:pt x="178" y="226"/>
                      </a:cubicBezTo>
                      <a:cubicBezTo>
                        <a:pt x="166" y="193"/>
                        <a:pt x="150" y="164"/>
                        <a:pt x="133" y="135"/>
                      </a:cubicBezTo>
                      <a:cubicBezTo>
                        <a:pt x="116" y="106"/>
                        <a:pt x="100" y="75"/>
                        <a:pt x="78" y="53"/>
                      </a:cubicBezTo>
                      <a:cubicBezTo>
                        <a:pt x="56" y="31"/>
                        <a:pt x="16" y="11"/>
                        <a:pt x="0" y="0"/>
                      </a:cubicBezTo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8" name="Freeform 42"/>
                <p:cNvSpPr>
                  <a:spLocks/>
                </p:cNvSpPr>
                <p:nvPr/>
              </p:nvSpPr>
              <p:spPr bwMode="auto">
                <a:xfrm>
                  <a:off x="4313" y="816"/>
                  <a:ext cx="199" cy="768"/>
                </a:xfrm>
                <a:custGeom>
                  <a:avLst/>
                  <a:gdLst>
                    <a:gd name="T0" fmla="*/ 199 w 199"/>
                    <a:gd name="T1" fmla="*/ 0 h 768"/>
                    <a:gd name="T2" fmla="*/ 103 w 199"/>
                    <a:gd name="T3" fmla="*/ 71 h 768"/>
                    <a:gd name="T4" fmla="*/ 66 w 199"/>
                    <a:gd name="T5" fmla="*/ 153 h 768"/>
                    <a:gd name="T6" fmla="*/ 30 w 199"/>
                    <a:gd name="T7" fmla="*/ 281 h 768"/>
                    <a:gd name="T8" fmla="*/ 12 w 199"/>
                    <a:gd name="T9" fmla="*/ 373 h 768"/>
                    <a:gd name="T10" fmla="*/ 2 w 199"/>
                    <a:gd name="T11" fmla="*/ 491 h 768"/>
                    <a:gd name="T12" fmla="*/ 2 w 199"/>
                    <a:gd name="T13" fmla="*/ 665 h 768"/>
                    <a:gd name="T14" fmla="*/ 7 w 199"/>
                    <a:gd name="T15" fmla="*/ 768 h 7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768"/>
                    <a:gd name="T26" fmla="*/ 199 w 199"/>
                    <a:gd name="T27" fmla="*/ 768 h 76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768">
                      <a:moveTo>
                        <a:pt x="199" y="0"/>
                      </a:moveTo>
                      <a:cubicBezTo>
                        <a:pt x="183" y="12"/>
                        <a:pt x="125" y="46"/>
                        <a:pt x="103" y="71"/>
                      </a:cubicBezTo>
                      <a:cubicBezTo>
                        <a:pt x="81" y="96"/>
                        <a:pt x="78" y="118"/>
                        <a:pt x="66" y="153"/>
                      </a:cubicBezTo>
                      <a:cubicBezTo>
                        <a:pt x="54" y="188"/>
                        <a:pt x="39" y="244"/>
                        <a:pt x="30" y="281"/>
                      </a:cubicBezTo>
                      <a:cubicBezTo>
                        <a:pt x="21" y="318"/>
                        <a:pt x="17" y="338"/>
                        <a:pt x="12" y="373"/>
                      </a:cubicBezTo>
                      <a:cubicBezTo>
                        <a:pt x="7" y="408"/>
                        <a:pt x="4" y="442"/>
                        <a:pt x="2" y="491"/>
                      </a:cubicBezTo>
                      <a:cubicBezTo>
                        <a:pt x="0" y="540"/>
                        <a:pt x="1" y="619"/>
                        <a:pt x="2" y="665"/>
                      </a:cubicBezTo>
                      <a:cubicBezTo>
                        <a:pt x="3" y="711"/>
                        <a:pt x="6" y="747"/>
                        <a:pt x="7" y="768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66" name="Arc 39"/>
              <p:cNvSpPr>
                <a:spLocks/>
              </p:cNvSpPr>
              <p:nvPr/>
            </p:nvSpPr>
            <p:spPr bwMode="auto">
              <a:xfrm flipH="1" flipV="1">
                <a:off x="4080" y="3264"/>
                <a:ext cx="1151" cy="192"/>
              </a:xfrm>
              <a:custGeom>
                <a:avLst/>
                <a:gdLst>
                  <a:gd name="T0" fmla="*/ 0 w 43178"/>
                  <a:gd name="T1" fmla="*/ 0 h 21600"/>
                  <a:gd name="T2" fmla="*/ 0 w 43178"/>
                  <a:gd name="T3" fmla="*/ 0 h 21600"/>
                  <a:gd name="T4" fmla="*/ 0 w 431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78"/>
                  <a:gd name="T10" fmla="*/ 0 h 21600"/>
                  <a:gd name="T11" fmla="*/ 43178 w 431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78" h="21600" fill="none" extrusionOk="0">
                    <a:moveTo>
                      <a:pt x="0" y="20619"/>
                    </a:moveTo>
                    <a:cubicBezTo>
                      <a:pt x="524" y="9083"/>
                      <a:pt x="10030" y="-1"/>
                      <a:pt x="21578" y="0"/>
                    </a:cubicBezTo>
                    <a:cubicBezTo>
                      <a:pt x="33507" y="0"/>
                      <a:pt x="43178" y="9670"/>
                      <a:pt x="43178" y="21600"/>
                    </a:cubicBezTo>
                  </a:path>
                  <a:path w="43178" h="21600" stroke="0" extrusionOk="0">
                    <a:moveTo>
                      <a:pt x="0" y="20619"/>
                    </a:moveTo>
                    <a:cubicBezTo>
                      <a:pt x="524" y="9083"/>
                      <a:pt x="10030" y="-1"/>
                      <a:pt x="21578" y="0"/>
                    </a:cubicBezTo>
                    <a:cubicBezTo>
                      <a:pt x="33507" y="0"/>
                      <a:pt x="43178" y="9670"/>
                      <a:pt x="43178" y="21600"/>
                    </a:cubicBezTo>
                    <a:lnTo>
                      <a:pt x="21578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4997" name="Text Box 37"/>
          <p:cNvSpPr txBox="1">
            <a:spLocks noChangeArrowheads="1"/>
          </p:cNvSpPr>
          <p:nvPr/>
        </p:nvSpPr>
        <p:spPr bwMode="auto">
          <a:xfrm>
            <a:off x="6475413" y="13604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FF0000"/>
                </a:solidFill>
              </a:rPr>
              <a:t>D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 animBg="1"/>
      <p:bldP spid="424968" grpId="0" autoUpdateAnimBg="0"/>
      <p:bldP spid="424969" grpId="0" autoUpdateAnimBg="0"/>
      <p:bldP spid="424971" grpId="0" autoUpdateAnimBg="0"/>
      <p:bldP spid="424986" grpId="0" autoUpdateAnimBg="0"/>
      <p:bldP spid="424987" grpId="0" autoUpdateAnimBg="0"/>
      <p:bldP spid="424988" grpId="0" autoUpdateAnimBg="0"/>
      <p:bldP spid="424995" grpId="0" autoUpdateAnimBg="0"/>
      <p:bldP spid="425039" grpId="0" animBg="1"/>
      <p:bldP spid="4249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C9DCAD-351E-4B0F-AE2D-CB42C2B0FD28}" type="slidenum">
              <a:rPr lang="en-US" altLang="zh-CN" sz="1400" smtClean="0"/>
              <a:pPr eaLnBrk="1" hangingPunct="1"/>
              <a:t>19</a:t>
            </a:fld>
            <a:endParaRPr lang="en-US" altLang="zh-CN" sz="1400" smtClean="0"/>
          </a:p>
        </p:txBody>
      </p:sp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468313" y="12684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性质１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906713" y="1282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为常数</a:t>
            </a:r>
            <a:r>
              <a:rPr lang="en-US" altLang="zh-CN" sz="2800"/>
              <a:t>, </a:t>
            </a:r>
            <a:r>
              <a:rPr lang="zh-CN" altLang="en-US" sz="2800"/>
              <a:t>则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908175" y="76517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二重积分与定积分有类似的性质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250825" y="115888"/>
            <a:ext cx="5457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三、二重积分的性质</a:t>
            </a:r>
          </a:p>
        </p:txBody>
      </p:sp>
      <p:graphicFrame>
        <p:nvGraphicFramePr>
          <p:cNvPr id="425995" name="Object 11"/>
          <p:cNvGraphicFramePr>
            <a:graphicFrameLocks noChangeAspect="1"/>
          </p:cNvGraphicFramePr>
          <p:nvPr/>
        </p:nvGraphicFramePr>
        <p:xfrm>
          <a:off x="1331913" y="1773238"/>
          <a:ext cx="37353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3" imgW="3835080" imgH="812520" progId="Equation.3">
                  <p:embed/>
                </p:oleObj>
              </mc:Choice>
              <mc:Fallback>
                <p:oleObj name="Equation" r:id="rId3" imgW="383508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73238"/>
                        <a:ext cx="37353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6" name="Object 12"/>
          <p:cNvGraphicFramePr>
            <a:graphicFrameLocks noChangeAspect="1"/>
          </p:cNvGraphicFramePr>
          <p:nvPr/>
        </p:nvGraphicFramePr>
        <p:xfrm>
          <a:off x="1687513" y="1344613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5" imgW="1218960" imgH="419040" progId="Equation.3">
                  <p:embed/>
                </p:oleObj>
              </mc:Choice>
              <mc:Fallback>
                <p:oleObj name="Equation" r:id="rId5" imgW="121896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344613"/>
                        <a:ext cx="121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7" name="Object 13"/>
          <p:cNvGraphicFramePr>
            <a:graphicFrameLocks noChangeAspect="1"/>
          </p:cNvGraphicFramePr>
          <p:nvPr/>
        </p:nvGraphicFramePr>
        <p:xfrm>
          <a:off x="1187450" y="2492375"/>
          <a:ext cx="48244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7" imgW="4952880" imgH="812520" progId="Equation.3">
                  <p:embed/>
                </p:oleObj>
              </mc:Choice>
              <mc:Fallback>
                <p:oleObj name="Equation" r:id="rId7" imgW="495288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48244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utoUpdateAnimBg="0"/>
      <p:bldP spid="425987" grpId="0" autoUpdateAnimBg="0"/>
      <p:bldP spid="4259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16686C9-B49F-42B4-83E2-E995F61A4F22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609600" y="823913"/>
            <a:ext cx="8001000" cy="4876800"/>
          </a:xfrm>
          <a:prstGeom prst="rect">
            <a:avLst/>
          </a:prstGeom>
          <a:gradFill rotWithShape="0">
            <a:gsLst>
              <a:gs pos="0">
                <a:srgbClr val="002F00"/>
              </a:gs>
              <a:gs pos="50000">
                <a:srgbClr val="006600"/>
              </a:gs>
              <a:gs pos="100000">
                <a:srgbClr val="002F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914400" y="998538"/>
            <a:ext cx="74676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0"/>
              <a:t>         </a:t>
            </a:r>
            <a:r>
              <a:rPr lang="zh-CN" altLang="en-US" sz="2800">
                <a:solidFill>
                  <a:srgbClr val="FFFF99"/>
                </a:solidFill>
              </a:rPr>
              <a:t>重积分是定积分的推广和发展</a:t>
            </a:r>
            <a:r>
              <a:rPr lang="en-US" altLang="zh-CN" sz="2800">
                <a:solidFill>
                  <a:srgbClr val="FFFF99"/>
                </a:solidFill>
              </a:rPr>
              <a:t>.</a:t>
            </a:r>
            <a:r>
              <a:rPr lang="zh-CN" altLang="en-US" sz="2800">
                <a:solidFill>
                  <a:srgbClr val="FFFF99"/>
                </a:solidFill>
              </a:rPr>
              <a:t>其同定积分一样也是某种确定和式的极限</a:t>
            </a:r>
            <a:r>
              <a:rPr lang="en-US" altLang="zh-CN" sz="2800">
                <a:solidFill>
                  <a:srgbClr val="FFFF99"/>
                </a:solidFill>
              </a:rPr>
              <a:t>,</a:t>
            </a:r>
            <a:r>
              <a:rPr lang="zh-CN" altLang="en-US" sz="2800">
                <a:solidFill>
                  <a:srgbClr val="FFFF99"/>
                </a:solidFill>
              </a:rPr>
              <a:t>其</a:t>
            </a:r>
            <a:r>
              <a:rPr lang="zh-CN" altLang="en-US" sz="2800">
                <a:solidFill>
                  <a:srgbClr val="FF99FF"/>
                </a:solidFill>
              </a:rPr>
              <a:t>基本思想</a:t>
            </a:r>
            <a:r>
              <a:rPr lang="zh-CN" altLang="en-US" sz="2800">
                <a:solidFill>
                  <a:srgbClr val="FFFF99"/>
                </a:solidFill>
              </a:rPr>
              <a:t>是四步曲</a:t>
            </a:r>
            <a:r>
              <a:rPr lang="en-US" altLang="zh-CN" sz="2800">
                <a:solidFill>
                  <a:srgbClr val="FFFF99"/>
                </a:solidFill>
              </a:rPr>
              <a:t>:</a:t>
            </a:r>
            <a:endParaRPr lang="en-US" altLang="zh-CN" sz="2400" b="0">
              <a:solidFill>
                <a:srgbClr val="FFFF99"/>
              </a:solidFill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828800" y="1890713"/>
            <a:ext cx="5257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99FF"/>
                </a:solidFill>
              </a:rPr>
              <a:t>分割、取近似、求和、取极限</a:t>
            </a:r>
            <a:r>
              <a:rPr lang="en-US" altLang="zh-CN" sz="2800">
                <a:solidFill>
                  <a:srgbClr val="FF99FF"/>
                </a:solidFill>
              </a:rPr>
              <a:t>.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914400" y="2500313"/>
            <a:ext cx="7543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0"/>
              <a:t>         </a:t>
            </a:r>
            <a:r>
              <a:rPr lang="zh-CN" altLang="en-US" sz="2800">
                <a:solidFill>
                  <a:srgbClr val="FFFF99"/>
                </a:solidFill>
              </a:rPr>
              <a:t>定积分的被积函数是一元函数</a:t>
            </a:r>
            <a:r>
              <a:rPr lang="en-US" altLang="zh-CN" sz="2800">
                <a:solidFill>
                  <a:srgbClr val="FFFF99"/>
                </a:solidFill>
              </a:rPr>
              <a:t>,</a:t>
            </a:r>
            <a:r>
              <a:rPr lang="zh-CN" altLang="en-US" sz="2800">
                <a:solidFill>
                  <a:srgbClr val="FFFF99"/>
                </a:solidFill>
              </a:rPr>
              <a:t>其积分区域是一个确定区间</a:t>
            </a:r>
            <a:r>
              <a:rPr lang="en-US" altLang="zh-CN" sz="2800">
                <a:solidFill>
                  <a:srgbClr val="FFFF99"/>
                </a:solidFill>
              </a:rPr>
              <a:t>.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990600" y="3490913"/>
            <a:ext cx="73914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0"/>
              <a:t>        </a:t>
            </a:r>
            <a:r>
              <a:rPr lang="zh-CN" altLang="en-US" sz="2800">
                <a:solidFill>
                  <a:srgbClr val="FFFF99"/>
                </a:solidFill>
              </a:rPr>
              <a:t>而二重、三重积分的被积函数是二元、三元函数</a:t>
            </a:r>
            <a:r>
              <a:rPr lang="en-US" altLang="zh-CN" sz="2800">
                <a:solidFill>
                  <a:srgbClr val="FFFF99"/>
                </a:solidFill>
              </a:rPr>
              <a:t>,</a:t>
            </a:r>
            <a:r>
              <a:rPr lang="zh-CN" altLang="en-US" sz="2800">
                <a:solidFill>
                  <a:srgbClr val="FFFF99"/>
                </a:solidFill>
              </a:rPr>
              <a:t>其积分域是一个平面有界闭区域和空间有界闭区域</a:t>
            </a:r>
            <a:r>
              <a:rPr lang="en-US" altLang="zh-CN" sz="2800">
                <a:solidFill>
                  <a:srgbClr val="FFFF66"/>
                </a:solidFill>
              </a:rPr>
              <a:t>.</a:t>
            </a:r>
            <a:endParaRPr lang="en-US" altLang="zh-CN" sz="2400" b="0">
              <a:solidFill>
                <a:schemeClr val="bg1"/>
              </a:solidFill>
            </a:endParaRP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3252788" y="4324350"/>
            <a:ext cx="43434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99FF"/>
                </a:solidFill>
              </a:rPr>
              <a:t>重积分有其广泛的应用</a:t>
            </a:r>
            <a:r>
              <a:rPr lang="en-US" altLang="zh-CN" sz="2800">
                <a:solidFill>
                  <a:srgbClr val="FF99FF"/>
                </a:solidFill>
              </a:rPr>
              <a:t>.</a:t>
            </a:r>
            <a:endParaRPr lang="en-US" altLang="zh-CN" sz="2400" b="0">
              <a:solidFill>
                <a:srgbClr val="FF99FF"/>
              </a:solidFill>
            </a:endParaRP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2133600" y="-2540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6000">
                <a:solidFill>
                  <a:srgbClr val="FF0000"/>
                </a:solidFill>
                <a:ea typeface="黑体" pitchFamily="2" charset="-122"/>
              </a:rPr>
              <a:t>序  言</a:t>
            </a:r>
            <a:endParaRPr lang="zh-CN" altLang="en-US" sz="5400">
              <a:solidFill>
                <a:srgbClr val="FF0000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 autoUpdateAnimBg="0"/>
      <p:bldP spid="407556" grpId="0" autoUpdateAnimBg="0"/>
      <p:bldP spid="407557" grpId="0" autoUpdateAnimBg="0"/>
      <p:bldP spid="407558" grpId="0" autoUpdateAnimBg="0"/>
      <p:bldP spid="40755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BD7F8FF-80EE-4AB5-BA6F-CE5929ACC3DB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187450" y="47625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/>
              <a:t>根据</a:t>
            </a:r>
            <a:r>
              <a:rPr lang="zh-CN" altLang="en-US" sz="2800">
                <a:solidFill>
                  <a:schemeClr val="tx2"/>
                </a:solidFill>
              </a:rPr>
              <a:t>二重积分的几何意义</a:t>
            </a:r>
            <a:r>
              <a:rPr lang="en-US" altLang="zh-CN" sz="2800"/>
              <a:t>,</a:t>
            </a:r>
            <a:r>
              <a:rPr lang="zh-CN" altLang="en-US" sz="2800"/>
              <a:t>确定积分值</a:t>
            </a:r>
          </a:p>
        </p:txBody>
      </p:sp>
      <p:sp>
        <p:nvSpPr>
          <p:cNvPr id="461829" name="WordArt 5"/>
          <p:cNvSpPr>
            <a:spLocks noChangeArrowheads="1" noChangeShapeType="1" noTextEdit="1"/>
          </p:cNvSpPr>
          <p:nvPr/>
        </p:nvSpPr>
        <p:spPr bwMode="auto">
          <a:xfrm>
            <a:off x="273050" y="447675"/>
            <a:ext cx="838200" cy="6238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练习</a:t>
            </a:r>
          </a:p>
        </p:txBody>
      </p:sp>
      <p:graphicFrame>
        <p:nvGraphicFramePr>
          <p:cNvPr id="461830" name="Object 6"/>
          <p:cNvGraphicFramePr>
            <a:graphicFrameLocks noChangeAspect="1"/>
          </p:cNvGraphicFramePr>
          <p:nvPr/>
        </p:nvGraphicFramePr>
        <p:xfrm>
          <a:off x="671513" y="1101725"/>
          <a:ext cx="32670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3" imgW="3035160" imgH="812520" progId="Equation.3">
                  <p:embed/>
                </p:oleObj>
              </mc:Choice>
              <mc:Fallback>
                <p:oleObj name="Equation" r:id="rId3" imgW="303516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101725"/>
                        <a:ext cx="32670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1" name="Object 7"/>
          <p:cNvGraphicFramePr>
            <a:graphicFrameLocks noChangeAspect="1"/>
          </p:cNvGraphicFramePr>
          <p:nvPr/>
        </p:nvGraphicFramePr>
        <p:xfrm>
          <a:off x="7308850" y="1195388"/>
          <a:ext cx="14636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公式" r:id="rId5" imgW="583920" imgH="177480" progId="Equation.3">
                  <p:embed/>
                </p:oleObj>
              </mc:Choice>
              <mc:Fallback>
                <p:oleObj name="公式" r:id="rId5" imgW="5839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195388"/>
                        <a:ext cx="14636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2" name="Object 8"/>
          <p:cNvGraphicFramePr>
            <a:graphicFrameLocks noChangeAspect="1"/>
          </p:cNvGraphicFramePr>
          <p:nvPr/>
        </p:nvGraphicFramePr>
        <p:xfrm>
          <a:off x="4006850" y="1181100"/>
          <a:ext cx="3200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7" imgW="3085920" imgH="469800" progId="Equation.3">
                  <p:embed/>
                </p:oleObj>
              </mc:Choice>
              <mc:Fallback>
                <p:oleObj name="Equation" r:id="rId7" imgW="308592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181100"/>
                        <a:ext cx="3200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3" name="Object 9"/>
          <p:cNvGraphicFramePr>
            <a:graphicFrameLocks noChangeAspect="1"/>
          </p:cNvGraphicFramePr>
          <p:nvPr/>
        </p:nvGraphicFramePr>
        <p:xfrm>
          <a:off x="641350" y="197167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9" imgW="1002960" imgH="393480" progId="Equation.3">
                  <p:embed/>
                </p:oleObj>
              </mc:Choice>
              <mc:Fallback>
                <p:oleObj name="Equation" r:id="rId9" imgW="10029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97167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4" name="Object 10"/>
          <p:cNvGraphicFramePr>
            <a:graphicFrameLocks noChangeAspect="1"/>
          </p:cNvGraphicFramePr>
          <p:nvPr/>
        </p:nvGraphicFramePr>
        <p:xfrm>
          <a:off x="1682750" y="1819275"/>
          <a:ext cx="102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11" imgW="1028520" imgH="838080" progId="Equation.3">
                  <p:embed/>
                </p:oleObj>
              </mc:Choice>
              <mc:Fallback>
                <p:oleObj name="Equation" r:id="rId11" imgW="10285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819275"/>
                        <a:ext cx="102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utoUpdateAnimBg="0"/>
      <p:bldP spid="4618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445AB58-73D6-4D20-8FDA-539913299E4A}" type="slidenum">
              <a:rPr lang="en-US" altLang="zh-CN" sz="1400" smtClean="0"/>
              <a:pPr eaLnBrk="1" hangingPunct="1"/>
              <a:t>21</a:t>
            </a:fld>
            <a:endParaRPr lang="en-US" altLang="zh-CN" sz="1400" smtClean="0"/>
          </a:p>
        </p:txBody>
      </p:sp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5853113" y="42275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以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为高的</a:t>
            </a:r>
          </a:p>
        </p:txBody>
      </p:sp>
      <p:graphicFrame>
        <p:nvGraphicFramePr>
          <p:cNvPr id="427011" name="Object 3"/>
          <p:cNvGraphicFramePr>
            <a:graphicFrameLocks noChangeAspect="1"/>
          </p:cNvGraphicFramePr>
          <p:nvPr/>
        </p:nvGraphicFramePr>
        <p:xfrm>
          <a:off x="976313" y="3287713"/>
          <a:ext cx="585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287713"/>
                        <a:ext cx="5857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4"/>
          <p:cNvSpPr txBox="1">
            <a:spLocks noChangeArrowheads="1"/>
          </p:cNvSpPr>
          <p:nvPr/>
        </p:nvSpPr>
        <p:spPr bwMode="auto">
          <a:xfrm>
            <a:off x="366713" y="18891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1433513" y="18891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将区域</a:t>
            </a:r>
            <a:r>
              <a:rPr lang="en-US" altLang="zh-CN" sz="2800" i="1"/>
              <a:t>D</a:t>
            </a:r>
            <a:r>
              <a:rPr lang="zh-CN" altLang="en-US" sz="2800"/>
              <a:t>分为两个子域</a:t>
            </a:r>
            <a:endParaRPr lang="zh-CN" altLang="en-US" sz="2800" baseline="-25000"/>
          </a:p>
        </p:txBody>
      </p:sp>
      <p:graphicFrame>
        <p:nvGraphicFramePr>
          <p:cNvPr id="427014" name="Object 6"/>
          <p:cNvGraphicFramePr>
            <a:graphicFrameLocks noChangeAspect="1"/>
          </p:cNvGraphicFramePr>
          <p:nvPr/>
        </p:nvGraphicFramePr>
        <p:xfrm>
          <a:off x="823913" y="787400"/>
          <a:ext cx="2362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5" imgW="2234880" imgH="812520" progId="Equation.3">
                  <p:embed/>
                </p:oleObj>
              </mc:Choice>
              <mc:Fallback>
                <p:oleObj name="Equation" r:id="rId5" imgW="223488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787400"/>
                        <a:ext cx="2362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5" name="Text Box 7"/>
          <p:cNvSpPr txBox="1">
            <a:spLocks noChangeArrowheads="1"/>
          </p:cNvSpPr>
          <p:nvPr/>
        </p:nvSpPr>
        <p:spPr bwMode="auto">
          <a:xfrm>
            <a:off x="442913" y="23844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ea typeface="黑体" pitchFamily="49" charset="-122"/>
              </a:rPr>
              <a:t>3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09713" y="2398713"/>
            <a:ext cx="3200400" cy="519112"/>
            <a:chOff x="1776" y="1824"/>
            <a:chExt cx="2016" cy="327"/>
          </a:xfrm>
        </p:grpSpPr>
        <p:graphicFrame>
          <p:nvGraphicFramePr>
            <p:cNvPr id="17419" name="Object 9"/>
            <p:cNvGraphicFramePr>
              <a:graphicFrameLocks noChangeAspect="1"/>
            </p:cNvGraphicFramePr>
            <p:nvPr/>
          </p:nvGraphicFramePr>
          <p:xfrm>
            <a:off x="2064" y="1913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0" name="公式" r:id="rId7" imgW="304560" imgH="241200" progId="Equation.3">
                    <p:embed/>
                  </p:oleObj>
                </mc:Choice>
                <mc:Fallback>
                  <p:oleObj name="公式" r:id="rId7" imgW="30456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13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Text Box 10"/>
            <p:cNvSpPr txBox="1">
              <a:spLocks noChangeArrowheads="1"/>
            </p:cNvSpPr>
            <p:nvPr/>
          </p:nvSpPr>
          <p:spPr bwMode="auto">
            <a:xfrm>
              <a:off x="1776" y="1824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/>
                <a:t>若   为</a:t>
              </a:r>
              <a:r>
                <a:rPr lang="en-US" altLang="zh-CN" sz="2800" i="1"/>
                <a:t>D</a:t>
              </a:r>
              <a:r>
                <a:rPr lang="zh-CN" altLang="en-US" sz="2800"/>
                <a:t>的面积</a:t>
              </a:r>
            </a:p>
          </p:txBody>
        </p:sp>
      </p:grpSp>
      <p:graphicFrame>
        <p:nvGraphicFramePr>
          <p:cNvPr id="427019" name="Object 11"/>
          <p:cNvGraphicFramePr>
            <a:graphicFrameLocks noChangeAspect="1"/>
          </p:cNvGraphicFramePr>
          <p:nvPr/>
        </p:nvGraphicFramePr>
        <p:xfrm>
          <a:off x="5929313" y="204788"/>
          <a:ext cx="2295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公式" r:id="rId9" imgW="977760" imgH="215640" progId="Equation.3">
                  <p:embed/>
                </p:oleObj>
              </mc:Choice>
              <mc:Fallback>
                <p:oleObj name="公式" r:id="rId9" imgW="97776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04788"/>
                        <a:ext cx="2295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95913" y="1498600"/>
            <a:ext cx="3352800" cy="2105025"/>
            <a:chOff x="2160" y="1305"/>
            <a:chExt cx="2112" cy="1326"/>
          </a:xfrm>
        </p:grpSpPr>
        <p:sp>
          <p:nvSpPr>
            <p:cNvPr id="17442" name="Line 13"/>
            <p:cNvSpPr>
              <a:spLocks noChangeShapeType="1"/>
            </p:cNvSpPr>
            <p:nvPr/>
          </p:nvSpPr>
          <p:spPr bwMode="auto">
            <a:xfrm>
              <a:off x="2208" y="2352"/>
              <a:ext cx="1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14"/>
            <p:cNvSpPr>
              <a:spLocks noChangeShapeType="1"/>
            </p:cNvSpPr>
            <p:nvPr/>
          </p:nvSpPr>
          <p:spPr bwMode="auto">
            <a:xfrm flipV="1">
              <a:off x="2400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Text Box 15"/>
            <p:cNvSpPr txBox="1">
              <a:spLocks noChangeArrowheads="1"/>
            </p:cNvSpPr>
            <p:nvPr/>
          </p:nvSpPr>
          <p:spPr bwMode="auto">
            <a:xfrm>
              <a:off x="2160" y="230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o</a:t>
              </a:r>
            </a:p>
          </p:txBody>
        </p:sp>
        <p:sp>
          <p:nvSpPr>
            <p:cNvPr id="17445" name="Text Box 16"/>
            <p:cNvSpPr txBox="1">
              <a:spLocks noChangeArrowheads="1"/>
            </p:cNvSpPr>
            <p:nvPr/>
          </p:nvSpPr>
          <p:spPr bwMode="auto">
            <a:xfrm>
              <a:off x="3744" y="230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800"/>
            </a:p>
          </p:txBody>
        </p:sp>
        <p:sp>
          <p:nvSpPr>
            <p:cNvPr id="17446" name="Text Box 17"/>
            <p:cNvSpPr txBox="1">
              <a:spLocks noChangeArrowheads="1"/>
            </p:cNvSpPr>
            <p:nvPr/>
          </p:nvSpPr>
          <p:spPr bwMode="auto">
            <a:xfrm>
              <a:off x="2448" y="130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/>
            </a:p>
          </p:txBody>
        </p:sp>
      </p:grpSp>
      <p:sp>
        <p:nvSpPr>
          <p:cNvPr id="427026" name="Oval 18"/>
          <p:cNvSpPr>
            <a:spLocks noChangeArrowheads="1"/>
          </p:cNvSpPr>
          <p:nvPr/>
        </p:nvSpPr>
        <p:spPr bwMode="auto">
          <a:xfrm rot="-1273943">
            <a:off x="5929313" y="1781175"/>
            <a:ext cx="2057400" cy="965200"/>
          </a:xfrm>
          <a:prstGeom prst="ellipse">
            <a:avLst/>
          </a:prstGeom>
          <a:solidFill>
            <a:srgbClr val="99FF99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7" name="Text Box 19"/>
          <p:cNvSpPr txBox="1">
            <a:spLocks noChangeArrowheads="1"/>
          </p:cNvSpPr>
          <p:nvPr/>
        </p:nvSpPr>
        <p:spPr bwMode="auto">
          <a:xfrm>
            <a:off x="6332538" y="21367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99"/>
                </a:solidFill>
              </a:rPr>
              <a:t>D</a:t>
            </a:r>
            <a:r>
              <a:rPr lang="en-US" altLang="zh-CN" sz="2800" baseline="-25000">
                <a:solidFill>
                  <a:srgbClr val="FF3399"/>
                </a:solidFill>
              </a:rPr>
              <a:t>1</a:t>
            </a:r>
            <a:endParaRPr lang="en-US" altLang="zh-CN" sz="2800" b="0"/>
          </a:p>
        </p:txBody>
      </p:sp>
      <p:sp>
        <p:nvSpPr>
          <p:cNvPr id="427028" name="Text Box 20"/>
          <p:cNvSpPr txBox="1">
            <a:spLocks noChangeArrowheads="1"/>
          </p:cNvSpPr>
          <p:nvPr/>
        </p:nvSpPr>
        <p:spPr bwMode="auto">
          <a:xfrm>
            <a:off x="7224713" y="16986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99"/>
                </a:solidFill>
              </a:rPr>
              <a:t>D</a:t>
            </a:r>
            <a:r>
              <a:rPr lang="en-US" altLang="zh-CN" sz="2800" baseline="-25000">
                <a:solidFill>
                  <a:srgbClr val="FF3399"/>
                </a:solidFill>
              </a:rPr>
              <a:t>2</a:t>
            </a:r>
            <a:endParaRPr lang="en-US" altLang="zh-CN" sz="2800" b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71513" y="4213225"/>
            <a:ext cx="990600" cy="609600"/>
            <a:chOff x="624" y="3168"/>
            <a:chExt cx="624" cy="384"/>
          </a:xfrm>
        </p:grpSpPr>
        <p:sp>
          <p:nvSpPr>
            <p:cNvPr id="17440" name="AutoShape 22"/>
            <p:cNvSpPr>
              <a:spLocks noChangeArrowheads="1"/>
            </p:cNvSpPr>
            <p:nvPr/>
          </p:nvSpPr>
          <p:spPr bwMode="auto">
            <a:xfrm>
              <a:off x="624" y="3168"/>
              <a:ext cx="528" cy="384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FFCC"/>
                </a:gs>
              </a:gsLst>
              <a:lin ang="5400000" scaled="1"/>
            </a:gra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Text Box 23"/>
            <p:cNvSpPr txBox="1">
              <a:spLocks noChangeArrowheads="1"/>
            </p:cNvSpPr>
            <p:nvPr/>
          </p:nvSpPr>
          <p:spPr bwMode="auto">
            <a:xfrm>
              <a:off x="672" y="316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/>
                <a:t> </a:t>
              </a:r>
              <a:r>
                <a:rPr lang="zh-CN" altLang="en-US" sz="2800">
                  <a:solidFill>
                    <a:srgbClr val="FF0000"/>
                  </a:solidFill>
                  <a:ea typeface="华文彩云" pitchFamily="2" charset="-122"/>
                </a:rPr>
                <a:t>注</a:t>
              </a:r>
            </a:p>
          </p:txBody>
        </p:sp>
      </p:grpSp>
      <p:graphicFrame>
        <p:nvGraphicFramePr>
          <p:cNvPr id="427032" name="Object 24"/>
          <p:cNvGraphicFramePr>
            <a:graphicFrameLocks noChangeAspect="1"/>
          </p:cNvGraphicFramePr>
          <p:nvPr/>
        </p:nvGraphicFramePr>
        <p:xfrm>
          <a:off x="1662113" y="4213225"/>
          <a:ext cx="893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11" imgW="863280" imgH="812520" progId="Equation.3">
                  <p:embed/>
                </p:oleObj>
              </mc:Choice>
              <mc:Fallback>
                <p:oleObj name="Equation" r:id="rId11" imgW="863280" imgH="8125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213225"/>
                        <a:ext cx="893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33" name="Text Box 25"/>
          <p:cNvSpPr txBox="1">
            <a:spLocks noChangeArrowheads="1"/>
          </p:cNvSpPr>
          <p:nvPr/>
        </p:nvSpPr>
        <p:spPr bwMode="auto">
          <a:xfrm>
            <a:off x="2576513" y="42275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既可看成是以</a:t>
            </a:r>
            <a:r>
              <a:rPr lang="en-US" altLang="zh-CN" sz="2800" i="1"/>
              <a:t>D</a:t>
            </a:r>
            <a:r>
              <a:rPr lang="zh-CN" altLang="en-US" sz="2800"/>
              <a:t>为底</a:t>
            </a:r>
            <a:r>
              <a:rPr lang="en-US" altLang="zh-CN" sz="2800"/>
              <a:t>,</a:t>
            </a:r>
          </a:p>
        </p:txBody>
      </p:sp>
      <p:sp>
        <p:nvSpPr>
          <p:cNvPr id="427034" name="Text Box 26"/>
          <p:cNvSpPr txBox="1">
            <a:spLocks noChangeArrowheads="1"/>
          </p:cNvSpPr>
          <p:nvPr/>
        </p:nvSpPr>
        <p:spPr bwMode="auto">
          <a:xfrm>
            <a:off x="595313" y="49895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柱体体积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r>
              <a:rPr lang="en-US" altLang="zh-CN" sz="2800"/>
              <a:t> </a:t>
            </a:r>
          </a:p>
        </p:txBody>
      </p:sp>
      <p:sp>
        <p:nvSpPr>
          <p:cNvPr id="427035" name="Text Box 27"/>
          <p:cNvSpPr txBox="1">
            <a:spLocks noChangeArrowheads="1"/>
          </p:cNvSpPr>
          <p:nvPr/>
        </p:nvSpPr>
        <p:spPr bwMode="auto">
          <a:xfrm>
            <a:off x="823913" y="177482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对积分区域的可加性质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167313" y="2809875"/>
            <a:ext cx="3352800" cy="1403350"/>
            <a:chOff x="3408" y="2448"/>
            <a:chExt cx="2112" cy="884"/>
          </a:xfrm>
        </p:grpSpPr>
        <p:sp>
          <p:nvSpPr>
            <p:cNvPr id="17438" name="AutoShape 29"/>
            <p:cNvSpPr>
              <a:spLocks noChangeArrowheads="1"/>
            </p:cNvSpPr>
            <p:nvPr/>
          </p:nvSpPr>
          <p:spPr bwMode="auto">
            <a:xfrm>
              <a:off x="3408" y="2448"/>
              <a:ext cx="2112" cy="864"/>
            </a:xfrm>
            <a:prstGeom prst="upArrowCallout">
              <a:avLst>
                <a:gd name="adj1" fmla="val 29922"/>
                <a:gd name="adj2" fmla="val 33045"/>
                <a:gd name="adj3" fmla="val 21213"/>
                <a:gd name="adj4" fmla="val 64014"/>
              </a:avLst>
            </a:prstGeom>
            <a:gradFill rotWithShape="0">
              <a:gsLst>
                <a:gs pos="0">
                  <a:srgbClr val="760076"/>
                </a:gs>
                <a:gs pos="50000">
                  <a:srgbClr val="FF00FF"/>
                </a:gs>
                <a:gs pos="100000">
                  <a:srgbClr val="7600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Text Box 30"/>
            <p:cNvSpPr txBox="1">
              <a:spLocks noChangeArrowheads="1"/>
            </p:cNvSpPr>
            <p:nvPr/>
          </p:nvSpPr>
          <p:spPr bwMode="auto">
            <a:xfrm>
              <a:off x="3600" y="2736"/>
              <a:ext cx="17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66FF33"/>
                  </a:solidFill>
                </a:rPr>
                <a:t>D</a:t>
              </a:r>
              <a:r>
                <a:rPr lang="en-US" altLang="zh-CN" sz="2800" baseline="-25000">
                  <a:solidFill>
                    <a:srgbClr val="66FF33"/>
                  </a:solidFill>
                </a:rPr>
                <a:t>1</a:t>
              </a:r>
              <a:r>
                <a:rPr lang="zh-CN" altLang="en-US" sz="2800">
                  <a:solidFill>
                    <a:srgbClr val="66FF33"/>
                  </a:solidFill>
                </a:rPr>
                <a:t>与</a:t>
              </a:r>
              <a:r>
                <a:rPr lang="en-US" altLang="zh-CN" sz="2800" i="1">
                  <a:solidFill>
                    <a:srgbClr val="66FF33"/>
                  </a:solidFill>
                </a:rPr>
                <a:t>D</a:t>
              </a:r>
              <a:r>
                <a:rPr lang="en-US" altLang="zh-CN" sz="2800" baseline="-25000">
                  <a:solidFill>
                    <a:srgbClr val="66FF33"/>
                  </a:solidFill>
                </a:rPr>
                <a:t>2</a:t>
              </a:r>
              <a:r>
                <a:rPr lang="zh-CN" altLang="en-US" sz="2800">
                  <a:solidFill>
                    <a:srgbClr val="66FF33"/>
                  </a:solidFill>
                </a:rPr>
                <a:t>除分界线外无公共点</a:t>
              </a:r>
              <a:r>
                <a:rPr lang="en-US" altLang="zh-CN" sz="2800">
                  <a:solidFill>
                    <a:srgbClr val="66FF33"/>
                  </a:solidFill>
                </a:rPr>
                <a:t>.</a:t>
              </a:r>
              <a:endParaRPr lang="en-US" altLang="zh-CN" sz="2800" baseline="-25000">
                <a:solidFill>
                  <a:srgbClr val="66FF33"/>
                </a:solidFill>
              </a:endParaRPr>
            </a:p>
          </p:txBody>
        </p:sp>
      </p:grpSp>
      <p:sp>
        <p:nvSpPr>
          <p:cNvPr id="427039" name="Text Box 31"/>
          <p:cNvSpPr txBox="1">
            <a:spLocks noChangeArrowheads="1"/>
          </p:cNvSpPr>
          <p:nvPr/>
        </p:nvSpPr>
        <p:spPr bwMode="auto">
          <a:xfrm>
            <a:off x="6789738" y="20034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D</a:t>
            </a:r>
            <a:endParaRPr lang="en-US" altLang="zh-CN" sz="2800" b="0">
              <a:solidFill>
                <a:srgbClr val="0000FF"/>
              </a:solidFill>
            </a:endParaRPr>
          </a:p>
        </p:txBody>
      </p:sp>
      <p:graphicFrame>
        <p:nvGraphicFramePr>
          <p:cNvPr id="427040" name="Object 32"/>
          <p:cNvGraphicFramePr>
            <a:graphicFrameLocks noChangeAspect="1"/>
          </p:cNvGraphicFramePr>
          <p:nvPr/>
        </p:nvGraphicFramePr>
        <p:xfrm>
          <a:off x="3249613" y="787400"/>
          <a:ext cx="20701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3" imgW="1955520" imgH="863280" progId="Equation.3">
                  <p:embed/>
                </p:oleObj>
              </mc:Choice>
              <mc:Fallback>
                <p:oleObj name="Equation" r:id="rId13" imgW="1955520" imgH="8632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787400"/>
                        <a:ext cx="20701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1" name="Object 33"/>
          <p:cNvGraphicFramePr>
            <a:graphicFrameLocks noChangeAspect="1"/>
          </p:cNvGraphicFramePr>
          <p:nvPr/>
        </p:nvGraphicFramePr>
        <p:xfrm>
          <a:off x="5319713" y="863600"/>
          <a:ext cx="22383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15" imgW="2222280" imgH="863280" progId="Equation.3">
                  <p:embed/>
                </p:oleObj>
              </mc:Choice>
              <mc:Fallback>
                <p:oleObj name="Equation" r:id="rId15" imgW="2222280" imgH="863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863600"/>
                        <a:ext cx="22383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2" name="Object 34"/>
          <p:cNvGraphicFramePr>
            <a:graphicFrameLocks noChangeAspect="1"/>
          </p:cNvGraphicFramePr>
          <p:nvPr/>
        </p:nvGraphicFramePr>
        <p:xfrm>
          <a:off x="5014913" y="250825"/>
          <a:ext cx="92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17" imgW="927000" imgH="419040" progId="Equation.3">
                  <p:embed/>
                </p:oleObj>
              </mc:Choice>
              <mc:Fallback>
                <p:oleObj name="Equation" r:id="rId17" imgW="92700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50825"/>
                        <a:ext cx="92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3" name="Object 35"/>
          <p:cNvGraphicFramePr>
            <a:graphicFrameLocks noChangeAspect="1"/>
          </p:cNvGraphicFramePr>
          <p:nvPr/>
        </p:nvGraphicFramePr>
        <p:xfrm>
          <a:off x="1536700" y="3070225"/>
          <a:ext cx="11985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Equation" r:id="rId19" imgW="1193760" imgH="812520" progId="Equation.3">
                  <p:embed/>
                </p:oleObj>
              </mc:Choice>
              <mc:Fallback>
                <p:oleObj name="Equation" r:id="rId19" imgW="1193760" imgH="8125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070225"/>
                        <a:ext cx="11985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4" name="Object 36"/>
          <p:cNvGraphicFramePr>
            <a:graphicFrameLocks noChangeAspect="1"/>
          </p:cNvGraphicFramePr>
          <p:nvPr/>
        </p:nvGraphicFramePr>
        <p:xfrm>
          <a:off x="2728913" y="3070225"/>
          <a:ext cx="11477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21" imgW="1143000" imgH="812520" progId="Equation.3">
                  <p:embed/>
                </p:oleObj>
              </mc:Choice>
              <mc:Fallback>
                <p:oleObj name="Equation" r:id="rId21" imgW="1143000" imgH="8125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070225"/>
                        <a:ext cx="11477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45" name="Rectangle 37"/>
          <p:cNvSpPr>
            <a:spLocks noChangeArrowheads="1"/>
          </p:cNvSpPr>
          <p:nvPr/>
        </p:nvSpPr>
        <p:spPr bwMode="auto">
          <a:xfrm>
            <a:off x="2195513" y="49895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又可看成是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的面积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7046" name="Arc 38"/>
          <p:cNvSpPr>
            <a:spLocks/>
          </p:cNvSpPr>
          <p:nvPr/>
        </p:nvSpPr>
        <p:spPr bwMode="auto">
          <a:xfrm>
            <a:off x="6843713" y="1774825"/>
            <a:ext cx="533400" cy="838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utoUpdateAnimBg="0"/>
      <p:bldP spid="427013" grpId="0" autoUpdateAnimBg="0"/>
      <p:bldP spid="427015" grpId="0" autoUpdateAnimBg="0"/>
      <p:bldP spid="427026" grpId="0" animBg="1"/>
      <p:bldP spid="427027" grpId="0" autoUpdateAnimBg="0"/>
      <p:bldP spid="427028" grpId="0" autoUpdateAnimBg="0"/>
      <p:bldP spid="427033" grpId="0" autoUpdateAnimBg="0"/>
      <p:bldP spid="427034" grpId="0" autoUpdateAnimBg="0"/>
      <p:bldP spid="427035" grpId="0" autoUpdateAnimBg="0"/>
      <p:bldP spid="427039" grpId="0" autoUpdateAnimBg="0"/>
      <p:bldP spid="427045" grpId="0" autoUpdateAnimBg="0"/>
      <p:bldP spid="4270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4B72FD-AF52-474F-9336-C47DC89964B6}" type="slidenum">
              <a:rPr lang="en-US" altLang="zh-CN" sz="1400" smtClean="0"/>
              <a:pPr eaLnBrk="1" hangingPunct="1"/>
              <a:t>22</a:t>
            </a:fld>
            <a:endParaRPr lang="en-US" altLang="zh-CN" sz="1400" smtClean="0"/>
          </a:p>
        </p:txBody>
      </p:sp>
      <p:sp>
        <p:nvSpPr>
          <p:cNvPr id="18438" name="WordArt 7"/>
          <p:cNvSpPr>
            <a:spLocks noChangeArrowheads="1" noChangeShapeType="1" noTextEdit="1"/>
          </p:cNvSpPr>
          <p:nvPr/>
        </p:nvSpPr>
        <p:spPr bwMode="auto">
          <a:xfrm>
            <a:off x="762000" y="595313"/>
            <a:ext cx="457200" cy="70008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隶书"/>
                <a:ea typeface="隶书"/>
              </a:rPr>
              <a:t>问</a:t>
            </a:r>
          </a:p>
        </p:txBody>
      </p:sp>
      <p:graphicFrame>
        <p:nvGraphicFramePr>
          <p:cNvPr id="18434" name="Object 8"/>
          <p:cNvGraphicFramePr>
            <a:graphicFrameLocks noChangeAspect="1"/>
          </p:cNvGraphicFramePr>
          <p:nvPr/>
        </p:nvGraphicFramePr>
        <p:xfrm>
          <a:off x="1524000" y="7620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620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2819400" y="7000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在有界闭区域</a:t>
            </a:r>
            <a:r>
              <a:rPr lang="en-US" altLang="zh-CN" sz="2800" i="1"/>
              <a:t>D</a:t>
            </a:r>
            <a:r>
              <a:rPr lang="en-US" altLang="zh-CN" sz="2800" baseline="-25000"/>
              <a:t>1</a:t>
            </a:r>
            <a:r>
              <a:rPr lang="zh-CN" altLang="en-US" sz="2800"/>
              <a:t>上可积</a:t>
            </a:r>
            <a:r>
              <a:rPr lang="en-US" altLang="zh-CN" sz="2800"/>
              <a:t>,</a:t>
            </a:r>
            <a:r>
              <a:rPr lang="zh-CN" altLang="en-US" sz="2800"/>
              <a:t>且</a:t>
            </a:r>
          </a:p>
        </p:txBody>
      </p:sp>
      <p:graphicFrame>
        <p:nvGraphicFramePr>
          <p:cNvPr id="18435" name="Object 10"/>
          <p:cNvGraphicFramePr>
            <a:graphicFrameLocks noChangeAspect="1"/>
          </p:cNvGraphicFramePr>
          <p:nvPr/>
        </p:nvGraphicFramePr>
        <p:xfrm>
          <a:off x="6972300" y="7620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5" imgW="1333440" imgH="419040" progId="Equation.3">
                  <p:embed/>
                </p:oleObj>
              </mc:Choice>
              <mc:Fallback>
                <p:oleObj name="Equation" r:id="rId5" imgW="13334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7620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838200" y="1371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则必有</a:t>
            </a:r>
          </a:p>
        </p:txBody>
      </p:sp>
      <p:graphicFrame>
        <p:nvGraphicFramePr>
          <p:cNvPr id="428044" name="Object 12"/>
          <p:cNvGraphicFramePr>
            <a:graphicFrameLocks noChangeAspect="1"/>
          </p:cNvGraphicFramePr>
          <p:nvPr/>
        </p:nvGraphicFramePr>
        <p:xfrm>
          <a:off x="2133600" y="2057400"/>
          <a:ext cx="5067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7" imgW="4787640" imgH="863280" progId="Equation.3">
                  <p:embed/>
                </p:oleObj>
              </mc:Choice>
              <mc:Fallback>
                <p:oleObj name="Equation" r:id="rId7" imgW="4787640" imgH="863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50673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9780D6D-13BE-494F-8991-75BB3B233D3E}" type="slidenum">
              <a:rPr lang="en-US" altLang="zh-CN" sz="1400" smtClean="0"/>
              <a:pPr eaLnBrk="1" hangingPunct="1"/>
              <a:t>23</a:t>
            </a:fld>
            <a:endParaRPr lang="en-US" altLang="zh-CN" sz="1400" smtClean="0"/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/>
        </p:nvGraphicFramePr>
        <p:xfrm>
          <a:off x="1670050" y="801688"/>
          <a:ext cx="21272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Equation" r:id="rId3" imgW="1955520" imgH="812520" progId="Equation.3">
                  <p:embed/>
                </p:oleObj>
              </mc:Choice>
              <mc:Fallback>
                <p:oleObj name="Equation" r:id="rId3" imgW="195552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801688"/>
                        <a:ext cx="21272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762000" y="19589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1818"/>
                </a:solidFill>
                <a:ea typeface="黑体" pitchFamily="49" charset="-122"/>
              </a:rPr>
              <a:t>特殊地</a:t>
            </a:r>
          </a:p>
        </p:txBody>
      </p:sp>
      <p:sp>
        <p:nvSpPr>
          <p:cNvPr id="19468" name="Text Box 6"/>
          <p:cNvSpPr txBox="1">
            <a:spLocks noChangeArrowheads="1"/>
          </p:cNvSpPr>
          <p:nvPr/>
        </p:nvSpPr>
        <p:spPr bwMode="auto">
          <a:xfrm>
            <a:off x="762000" y="1158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比较性质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8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29063" name="Object 7"/>
          <p:cNvGraphicFramePr>
            <a:graphicFrameLocks noChangeAspect="1"/>
          </p:cNvGraphicFramePr>
          <p:nvPr/>
        </p:nvGraphicFramePr>
        <p:xfrm>
          <a:off x="4040188" y="115888"/>
          <a:ext cx="29702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公式" r:id="rId5" imgW="1117440" imgH="203040" progId="Equation.3">
                  <p:embed/>
                </p:oleObj>
              </mc:Choice>
              <mc:Fallback>
                <p:oleObj name="公式" r:id="rId5" imgW="11174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5888"/>
                        <a:ext cx="29702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3581400" y="115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设 </a:t>
            </a:r>
            <a:endParaRPr lang="zh-CN" altLang="en-US" sz="2800" b="0"/>
          </a:p>
        </p:txBody>
      </p:sp>
      <p:graphicFrame>
        <p:nvGraphicFramePr>
          <p:cNvPr id="429065" name="Object 9"/>
          <p:cNvGraphicFramePr>
            <a:graphicFrameLocks noChangeAspect="1"/>
          </p:cNvGraphicFramePr>
          <p:nvPr/>
        </p:nvGraphicFramePr>
        <p:xfrm>
          <a:off x="7086600" y="192088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7" imgW="1562040" imgH="393480" progId="Equation.3">
                  <p:embed/>
                </p:oleObj>
              </mc:Choice>
              <mc:Fallback>
                <p:oleObj name="Equation" r:id="rId7" imgW="15620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92088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817563" y="815975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</a:t>
            </a:r>
          </a:p>
        </p:txBody>
      </p:sp>
      <p:graphicFrame>
        <p:nvGraphicFramePr>
          <p:cNvPr id="429067" name="Object 11"/>
          <p:cNvGraphicFramePr>
            <a:graphicFrameLocks noChangeAspect="1"/>
          </p:cNvGraphicFramePr>
          <p:nvPr/>
        </p:nvGraphicFramePr>
        <p:xfrm>
          <a:off x="4189413" y="830263"/>
          <a:ext cx="20589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9" imgW="1892160" imgH="812520" progId="Equation.3">
                  <p:embed/>
                </p:oleObj>
              </mc:Choice>
              <mc:Fallback>
                <p:oleObj name="Equation" r:id="rId9" imgW="189216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830263"/>
                        <a:ext cx="20589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3865563" y="979488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979488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9" name="Object 13"/>
          <p:cNvGraphicFramePr>
            <a:graphicFrameLocks noChangeAspect="1"/>
          </p:cNvGraphicFramePr>
          <p:nvPr/>
        </p:nvGraphicFramePr>
        <p:xfrm>
          <a:off x="4876800" y="1927225"/>
          <a:ext cx="20923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13" imgW="1981080" imgH="812520" progId="Equation.3">
                  <p:embed/>
                </p:oleObj>
              </mc:Choice>
              <mc:Fallback>
                <p:oleObj name="Equation" r:id="rId13" imgW="1981080" imgH="812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27225"/>
                        <a:ext cx="209232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0" name="Object 14"/>
          <p:cNvGraphicFramePr>
            <a:graphicFrameLocks noChangeAspect="1"/>
          </p:cNvGraphicFramePr>
          <p:nvPr/>
        </p:nvGraphicFramePr>
        <p:xfrm>
          <a:off x="2286000" y="1909763"/>
          <a:ext cx="20907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15" imgW="1981080" imgH="812520" progId="Equation.3">
                  <p:embed/>
                </p:oleObj>
              </mc:Choice>
              <mc:Fallback>
                <p:oleObj name="Equation" r:id="rId15" imgW="1981080" imgH="812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9763"/>
                        <a:ext cx="20907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1" name="Object 15"/>
          <p:cNvGraphicFramePr>
            <a:graphicFrameLocks noChangeAspect="1"/>
          </p:cNvGraphicFramePr>
          <p:nvPr/>
        </p:nvGraphicFramePr>
        <p:xfrm>
          <a:off x="4565650" y="2079625"/>
          <a:ext cx="241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17" imgW="241200" imgH="279360" progId="Equation.3">
                  <p:embed/>
                </p:oleObj>
              </mc:Choice>
              <mc:Fallback>
                <p:oleObj name="Equation" r:id="rId17" imgW="2412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2079625"/>
                        <a:ext cx="241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92350" y="1774825"/>
            <a:ext cx="2133600" cy="914400"/>
            <a:chOff x="624" y="3312"/>
            <a:chExt cx="1344" cy="576"/>
          </a:xfrm>
        </p:grpSpPr>
        <p:sp>
          <p:nvSpPr>
            <p:cNvPr id="19475" name="Line 17"/>
            <p:cNvSpPr>
              <a:spLocks noChangeShapeType="1"/>
            </p:cNvSpPr>
            <p:nvPr/>
          </p:nvSpPr>
          <p:spPr bwMode="auto">
            <a:xfrm>
              <a:off x="624" y="3312"/>
              <a:ext cx="0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6" name="Line 18"/>
            <p:cNvSpPr>
              <a:spLocks noChangeShapeType="1"/>
            </p:cNvSpPr>
            <p:nvPr/>
          </p:nvSpPr>
          <p:spPr bwMode="auto">
            <a:xfrm>
              <a:off x="1968" y="3312"/>
              <a:ext cx="0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264150" y="2003425"/>
            <a:ext cx="1143000" cy="457200"/>
            <a:chOff x="3600" y="2400"/>
            <a:chExt cx="720" cy="288"/>
          </a:xfrm>
        </p:grpSpPr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>
              <a:off x="3600" y="2400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4" name="Line 21"/>
            <p:cNvSpPr>
              <a:spLocks noChangeShapeType="1"/>
            </p:cNvSpPr>
            <p:nvPr/>
          </p:nvSpPr>
          <p:spPr bwMode="auto">
            <a:xfrm>
              <a:off x="4320" y="2400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autoUpdateAnimBg="0"/>
      <p:bldP spid="429064" grpId="0" autoUpdateAnimBg="0"/>
      <p:bldP spid="4290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FF8D35D-8675-4E3D-9E1D-0BC1F259A1D3}" type="slidenum">
              <a:rPr lang="en-US" altLang="zh-CN" sz="1400" smtClean="0"/>
              <a:pPr eaLnBrk="1" hangingPunct="1"/>
              <a:t>24</a:t>
            </a:fld>
            <a:endParaRPr lang="en-US" altLang="zh-CN" sz="1400" smtClean="0"/>
          </a:p>
        </p:txBody>
      </p:sp>
      <p:sp>
        <p:nvSpPr>
          <p:cNvPr id="462852" name="AutoShape 4"/>
          <p:cNvSpPr>
            <a:spLocks noChangeArrowheads="1"/>
          </p:cNvSpPr>
          <p:nvPr/>
        </p:nvSpPr>
        <p:spPr bwMode="auto">
          <a:xfrm>
            <a:off x="2128838" y="417513"/>
            <a:ext cx="2209800" cy="1143000"/>
          </a:xfrm>
          <a:prstGeom prst="wedgeRoundRectCallout">
            <a:avLst>
              <a:gd name="adj1" fmla="val 82759"/>
              <a:gd name="adj2" fmla="val 181389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985838" y="1331913"/>
            <a:ext cx="1219200" cy="304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52438" y="736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</a:p>
        </p:txBody>
      </p:sp>
      <p:graphicFrame>
        <p:nvGraphicFramePr>
          <p:cNvPr id="462855" name="Object 7"/>
          <p:cNvGraphicFramePr>
            <a:graphicFrameLocks noChangeAspect="1"/>
          </p:cNvGraphicFramePr>
          <p:nvPr/>
        </p:nvGraphicFramePr>
        <p:xfrm>
          <a:off x="985838" y="493713"/>
          <a:ext cx="42227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3" imgW="4000320" imgH="1091880" progId="Equation.3">
                  <p:embed/>
                </p:oleObj>
              </mc:Choice>
              <mc:Fallback>
                <p:oleObj name="Equation" r:id="rId3" imgW="4000320" imgH="1091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93713"/>
                        <a:ext cx="42227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5176838" y="798513"/>
            <a:ext cx="2752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的值 </a:t>
            </a:r>
            <a:r>
              <a:rPr lang="en-US" altLang="zh-CN" sz="2800"/>
              <a:t>(          ).</a:t>
            </a:r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1290638" y="1651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 </a:t>
            </a:r>
            <a:r>
              <a:rPr lang="zh-CN" altLang="en-US" sz="2800"/>
              <a:t>为正</a:t>
            </a:r>
          </a:p>
        </p:txBody>
      </p:sp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4948238" y="1574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en-US" altLang="zh-CN" sz="2800"/>
              <a:t>) </a:t>
            </a:r>
            <a:r>
              <a:rPr lang="zh-CN" altLang="en-US" sz="2800"/>
              <a:t>为负</a:t>
            </a:r>
          </a:p>
        </p:txBody>
      </p:sp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1290638" y="2184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C</a:t>
            </a:r>
            <a:r>
              <a:rPr lang="en-US" altLang="zh-CN" sz="2800"/>
              <a:t>) </a:t>
            </a:r>
            <a:r>
              <a:rPr lang="zh-CN" altLang="en-US" sz="2800"/>
              <a:t>等于</a:t>
            </a:r>
            <a:r>
              <a:rPr lang="en-US" altLang="zh-CN" sz="2800"/>
              <a:t>0</a:t>
            </a:r>
          </a:p>
        </p:txBody>
      </p:sp>
      <p:sp>
        <p:nvSpPr>
          <p:cNvPr id="462860" name="Text Box 12"/>
          <p:cNvSpPr txBox="1">
            <a:spLocks noChangeArrowheads="1"/>
          </p:cNvSpPr>
          <p:nvPr/>
        </p:nvSpPr>
        <p:spPr bwMode="auto">
          <a:xfrm>
            <a:off x="4948238" y="2108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en-US" altLang="zh-CN" sz="2800"/>
              <a:t>) </a:t>
            </a:r>
            <a:r>
              <a:rPr lang="zh-CN" altLang="en-US" sz="2800"/>
              <a:t>不能确定</a:t>
            </a:r>
          </a:p>
        </p:txBody>
      </p:sp>
      <p:sp>
        <p:nvSpPr>
          <p:cNvPr id="462861" name="Text Box 13"/>
          <p:cNvSpPr txBox="1">
            <a:spLocks noChangeArrowheads="1"/>
          </p:cNvSpPr>
          <p:nvPr/>
        </p:nvSpPr>
        <p:spPr bwMode="auto">
          <a:xfrm>
            <a:off x="5072063" y="31432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为负</a:t>
            </a:r>
          </a:p>
        </p:txBody>
      </p:sp>
      <p:sp>
        <p:nvSpPr>
          <p:cNvPr id="462862" name="Text Box 14"/>
          <p:cNvSpPr txBox="1">
            <a:spLocks noChangeArrowheads="1"/>
          </p:cNvSpPr>
          <p:nvPr/>
        </p:nvSpPr>
        <p:spPr bwMode="auto">
          <a:xfrm>
            <a:off x="6420444" y="807391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animBg="1" autoUpdateAnimBg="0"/>
      <p:bldP spid="462853" grpId="0" animBg="1"/>
      <p:bldP spid="462854" grpId="0" autoUpdateAnimBg="0"/>
      <p:bldP spid="462856" grpId="0" autoUpdateAnimBg="0"/>
      <p:bldP spid="462857" grpId="0" autoUpdateAnimBg="0"/>
      <p:bldP spid="462858" grpId="0" autoUpdateAnimBg="0"/>
      <p:bldP spid="462859" grpId="0" autoUpdateAnimBg="0"/>
      <p:bldP spid="462860" grpId="0" autoUpdateAnimBg="0"/>
      <p:bldP spid="462861" grpId="0" autoUpdateAnimBg="0"/>
      <p:bldP spid="4628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5DEF777-254D-482C-A157-AAB55598D878}" type="slidenum">
              <a:rPr lang="en-US" altLang="zh-CN" sz="1400" smtClean="0"/>
              <a:pPr eaLnBrk="1" hangingPunct="1"/>
              <a:t>25</a:t>
            </a:fld>
            <a:endParaRPr lang="en-US" altLang="zh-CN" sz="1400" smtClean="0"/>
          </a:p>
        </p:txBody>
      </p:sp>
      <p:sp>
        <p:nvSpPr>
          <p:cNvPr id="21517" name="Text Box 2"/>
          <p:cNvSpPr txBox="1">
            <a:spLocks noChangeArrowheads="1"/>
          </p:cNvSpPr>
          <p:nvPr/>
        </p:nvSpPr>
        <p:spPr bwMode="auto">
          <a:xfrm>
            <a:off x="979488" y="120650"/>
            <a:ext cx="1524000" cy="579438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50000">
                <a:srgbClr val="FFFF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CC3399"/>
                </a:solidFill>
              </a:rPr>
              <a:t>选择题</a:t>
            </a:r>
          </a:p>
        </p:txBody>
      </p:sp>
      <p:sp>
        <p:nvSpPr>
          <p:cNvPr id="21518" name="Text Box 3"/>
          <p:cNvSpPr txBox="1">
            <a:spLocks noChangeArrowheads="1"/>
          </p:cNvSpPr>
          <p:nvPr/>
        </p:nvSpPr>
        <p:spPr bwMode="auto">
          <a:xfrm>
            <a:off x="1512888" y="7715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/>
              <a:t> </a:t>
            </a:r>
            <a:r>
              <a:rPr lang="zh-CN" altLang="en-US" sz="2800"/>
              <a:t>比较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427288" y="771525"/>
          <a:ext cx="29702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3" imgW="3035160" imgH="812520" progId="Equation.3">
                  <p:embed/>
                </p:oleObj>
              </mc:Choice>
              <mc:Fallback>
                <p:oleObj name="Equation" r:id="rId3" imgW="303516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771525"/>
                        <a:ext cx="29702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2122488" y="1549400"/>
          <a:ext cx="4441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Equation" r:id="rId5" imgW="4381200" imgH="469800" progId="Equation.3">
                  <p:embed/>
                </p:oleObj>
              </mc:Choice>
              <mc:Fallback>
                <p:oleObj name="Equation" r:id="rId5" imgW="43812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549400"/>
                        <a:ext cx="4441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5018088" y="27876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en-US" altLang="zh-CN" sz="2800"/>
              <a:t>) </a:t>
            </a:r>
            <a:r>
              <a:rPr lang="zh-CN" altLang="en-US" sz="2800"/>
              <a:t>无法比较</a:t>
            </a:r>
            <a:r>
              <a:rPr lang="en-US" altLang="zh-CN" sz="2800"/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12888" y="3397250"/>
            <a:ext cx="3352800" cy="2514600"/>
            <a:chOff x="2160" y="2592"/>
            <a:chExt cx="2112" cy="1584"/>
          </a:xfrm>
        </p:grpSpPr>
        <p:grpSp>
          <p:nvGrpSpPr>
            <p:cNvPr id="21532" name="Group 8"/>
            <p:cNvGrpSpPr>
              <a:grpSpLocks/>
            </p:cNvGrpSpPr>
            <p:nvPr/>
          </p:nvGrpSpPr>
          <p:grpSpPr bwMode="auto">
            <a:xfrm>
              <a:off x="2160" y="2592"/>
              <a:ext cx="2112" cy="1296"/>
              <a:chOff x="2160" y="2736"/>
              <a:chExt cx="2112" cy="1296"/>
            </a:xfrm>
          </p:grpSpPr>
          <p:sp>
            <p:nvSpPr>
              <p:cNvPr id="21536" name="Line 9"/>
              <p:cNvSpPr>
                <a:spLocks noChangeShapeType="1"/>
              </p:cNvSpPr>
              <p:nvPr/>
            </p:nvSpPr>
            <p:spPr bwMode="auto">
              <a:xfrm>
                <a:off x="2160" y="3792"/>
                <a:ext cx="16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Line 10"/>
              <p:cNvSpPr>
                <a:spLocks noChangeShapeType="1"/>
              </p:cNvSpPr>
              <p:nvPr/>
            </p:nvSpPr>
            <p:spPr bwMode="auto">
              <a:xfrm flipV="1">
                <a:off x="2448" y="2832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Text Box 11"/>
              <p:cNvSpPr txBox="1">
                <a:spLocks noChangeArrowheads="1"/>
              </p:cNvSpPr>
              <p:nvPr/>
            </p:nvSpPr>
            <p:spPr bwMode="auto">
              <a:xfrm>
                <a:off x="2208" y="3705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 i="1"/>
                  <a:t>o</a:t>
                </a:r>
                <a:endParaRPr lang="en-US" altLang="zh-CN" sz="2800"/>
              </a:p>
            </p:txBody>
          </p:sp>
          <p:sp>
            <p:nvSpPr>
              <p:cNvPr id="21539" name="Text Box 12"/>
              <p:cNvSpPr txBox="1">
                <a:spLocks noChangeArrowheads="1"/>
              </p:cNvSpPr>
              <p:nvPr/>
            </p:nvSpPr>
            <p:spPr bwMode="auto">
              <a:xfrm>
                <a:off x="3696" y="3705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/>
              </a:p>
            </p:txBody>
          </p:sp>
          <p:sp>
            <p:nvSpPr>
              <p:cNvPr id="21540" name="Text Box 13"/>
              <p:cNvSpPr txBox="1">
                <a:spLocks noChangeArrowheads="1"/>
              </p:cNvSpPr>
              <p:nvPr/>
            </p:nvSpPr>
            <p:spPr bwMode="auto">
              <a:xfrm>
                <a:off x="2208" y="2736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 i="1"/>
                  <a:t>y</a:t>
                </a:r>
                <a:endParaRPr lang="en-US" altLang="zh-CN" sz="2800"/>
              </a:p>
            </p:txBody>
          </p:sp>
        </p:grpSp>
        <p:sp>
          <p:nvSpPr>
            <p:cNvPr id="21533" name="Text Box 14"/>
            <p:cNvSpPr txBox="1">
              <a:spLocks noChangeArrowheads="1"/>
            </p:cNvSpPr>
            <p:nvPr/>
          </p:nvSpPr>
          <p:spPr bwMode="auto">
            <a:xfrm>
              <a:off x="2160" y="316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/>
                <a:t> </a:t>
              </a:r>
              <a:r>
                <a:rPr lang="en-US" altLang="zh-CN" sz="2400"/>
                <a:t>1</a:t>
              </a:r>
              <a:r>
                <a:rPr lang="en-US" altLang="zh-CN" sz="2400" b="0"/>
                <a:t> •</a:t>
              </a:r>
              <a:endParaRPr lang="en-US" altLang="zh-CN" sz="2800" b="0"/>
            </a:p>
          </p:txBody>
        </p:sp>
        <p:sp>
          <p:nvSpPr>
            <p:cNvPr id="21534" name="Text Box 15"/>
            <p:cNvSpPr txBox="1">
              <a:spLocks noChangeArrowheads="1"/>
            </p:cNvSpPr>
            <p:nvPr/>
          </p:nvSpPr>
          <p:spPr bwMode="auto">
            <a:xfrm>
              <a:off x="2678" y="3600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/>
                <a:t>•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21535" name="Text Box 16"/>
            <p:cNvSpPr txBox="1">
              <a:spLocks noChangeArrowheads="1"/>
            </p:cNvSpPr>
            <p:nvPr/>
          </p:nvSpPr>
          <p:spPr bwMode="auto">
            <a:xfrm>
              <a:off x="3120" y="3600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0"/>
                <a:t>•</a:t>
              </a:r>
              <a:r>
                <a:rPr lang="en-US" altLang="zh-CN" sz="2400"/>
                <a:t>2</a:t>
              </a:r>
              <a:endParaRPr lang="en-US" altLang="zh-CN" sz="2800" b="0"/>
            </a:p>
          </p:txBody>
        </p:sp>
      </p:grpSp>
      <p:sp>
        <p:nvSpPr>
          <p:cNvPr id="430097" name="Line 17"/>
          <p:cNvSpPr>
            <a:spLocks noChangeShapeType="1"/>
          </p:cNvSpPr>
          <p:nvPr/>
        </p:nvSpPr>
        <p:spPr bwMode="auto">
          <a:xfrm>
            <a:off x="1970088" y="4540250"/>
            <a:ext cx="685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98" name="Text Box 18"/>
          <p:cNvSpPr txBox="1">
            <a:spLocks noChangeArrowheads="1"/>
          </p:cNvSpPr>
          <p:nvPr/>
        </p:nvSpPr>
        <p:spPr bwMode="auto">
          <a:xfrm>
            <a:off x="7304088" y="14922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</a:rPr>
              <a:t>C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732088" y="4006850"/>
            <a:ext cx="1295400" cy="1066800"/>
            <a:chOff x="2304" y="2976"/>
            <a:chExt cx="816" cy="672"/>
          </a:xfrm>
        </p:grpSpPr>
        <p:sp>
          <p:nvSpPr>
            <p:cNvPr id="21530" name="Oval 20"/>
            <p:cNvSpPr>
              <a:spLocks noChangeArrowheads="1"/>
            </p:cNvSpPr>
            <p:nvPr/>
          </p:nvSpPr>
          <p:spPr bwMode="auto">
            <a:xfrm>
              <a:off x="2304" y="2976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007600"/>
                </a:gs>
                <a:gs pos="50000">
                  <a:srgbClr val="00FF00"/>
                </a:gs>
                <a:gs pos="100000">
                  <a:srgbClr val="007600"/>
                </a:gs>
              </a:gsLst>
              <a:lin ang="5400000" scaled="1"/>
            </a:gra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Text Box 21"/>
            <p:cNvSpPr txBox="1">
              <a:spLocks noChangeArrowheads="1"/>
            </p:cNvSpPr>
            <p:nvPr/>
          </p:nvSpPr>
          <p:spPr bwMode="auto">
            <a:xfrm>
              <a:off x="2448" y="30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(2,1)</a:t>
              </a:r>
            </a:p>
          </p:txBody>
        </p:sp>
      </p:grpSp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3113088" y="43116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430103" name="Text Box 23" descr="粉色砂纸"/>
          <p:cNvSpPr txBox="1">
            <a:spLocks noChangeArrowheads="1"/>
          </p:cNvSpPr>
          <p:nvPr/>
        </p:nvSpPr>
        <p:spPr bwMode="auto">
          <a:xfrm>
            <a:off x="5018088" y="44450"/>
            <a:ext cx="3124200" cy="557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比较性质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8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30104" name="Object 24"/>
          <p:cNvGraphicFramePr>
            <a:graphicFrameLocks noChangeAspect="1"/>
          </p:cNvGraphicFramePr>
          <p:nvPr/>
        </p:nvGraphicFramePr>
        <p:xfrm>
          <a:off x="4656138" y="4519613"/>
          <a:ext cx="2878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Equation" r:id="rId7" imgW="2819160" imgH="469800" progId="Equation.3">
                  <p:embed/>
                </p:oleObj>
              </mc:Choice>
              <mc:Fallback>
                <p:oleObj name="Equation" r:id="rId7" imgW="281916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519613"/>
                        <a:ext cx="28781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5"/>
          <p:cNvGraphicFramePr>
            <a:graphicFrameLocks noChangeAspect="1"/>
          </p:cNvGraphicFramePr>
          <p:nvPr/>
        </p:nvGraphicFramePr>
        <p:xfrm>
          <a:off x="5399088" y="781050"/>
          <a:ext cx="2603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Equation" r:id="rId9" imgW="2692080" imgH="812520" progId="Equation.3">
                  <p:embed/>
                </p:oleObj>
              </mc:Choice>
              <mc:Fallback>
                <p:oleObj name="Equation" r:id="rId9" imgW="2692080" imgH="8125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781050"/>
                        <a:ext cx="2603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26"/>
          <p:cNvSpPr>
            <a:spLocks noChangeArrowheads="1"/>
          </p:cNvSpPr>
          <p:nvPr/>
        </p:nvSpPr>
        <p:spPr bwMode="auto">
          <a:xfrm>
            <a:off x="827088" y="1506538"/>
            <a:ext cx="181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的大小</a:t>
            </a:r>
            <a:r>
              <a:rPr lang="en-US" altLang="zh-CN" sz="2800"/>
              <a:t>,</a:t>
            </a:r>
          </a:p>
        </p:txBody>
      </p:sp>
      <p:sp>
        <p:nvSpPr>
          <p:cNvPr id="21527" name="Rectangle 27"/>
          <p:cNvSpPr>
            <a:spLocks noChangeArrowheads="1"/>
          </p:cNvSpPr>
          <p:nvPr/>
        </p:nvSpPr>
        <p:spPr bwMode="auto">
          <a:xfrm>
            <a:off x="6465888" y="1506538"/>
            <a:ext cx="173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则</a:t>
            </a:r>
            <a:r>
              <a:rPr lang="en-US" altLang="zh-CN" sz="2800"/>
              <a:t>(         )</a:t>
            </a:r>
          </a:p>
        </p:txBody>
      </p:sp>
      <p:graphicFrame>
        <p:nvGraphicFramePr>
          <p:cNvPr id="430108" name="Object 28"/>
          <p:cNvGraphicFramePr>
            <a:graphicFrameLocks noChangeAspect="1"/>
          </p:cNvGraphicFramePr>
          <p:nvPr/>
        </p:nvGraphicFramePr>
        <p:xfrm>
          <a:off x="1531938" y="2178050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11" imgW="1688760" imgH="419040" progId="Equation.3">
                  <p:embed/>
                </p:oleObj>
              </mc:Choice>
              <mc:Fallback>
                <p:oleObj name="Equation" r:id="rId11" imgW="168876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178050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9" name="Object 29"/>
          <p:cNvGraphicFramePr>
            <a:graphicFrameLocks noChangeAspect="1"/>
          </p:cNvGraphicFramePr>
          <p:nvPr/>
        </p:nvGraphicFramePr>
        <p:xfrm>
          <a:off x="5087938" y="2216150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13" imgW="1676160" imgH="419040" progId="Equation.3">
                  <p:embed/>
                </p:oleObj>
              </mc:Choice>
              <mc:Fallback>
                <p:oleObj name="Equation" r:id="rId13" imgW="1676160" imgH="419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216150"/>
                        <a:ext cx="167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0" name="Object 30"/>
          <p:cNvGraphicFramePr>
            <a:graphicFrameLocks noChangeAspect="1"/>
          </p:cNvGraphicFramePr>
          <p:nvPr/>
        </p:nvGraphicFramePr>
        <p:xfrm>
          <a:off x="1512888" y="2863850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7" name="Equation" r:id="rId15" imgW="1676160" imgH="419040" progId="Equation.3">
                  <p:embed/>
                </p:oleObj>
              </mc:Choice>
              <mc:Fallback>
                <p:oleObj name="Equation" r:id="rId15" imgW="1676160" imgH="419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863850"/>
                        <a:ext cx="167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970088" y="3689350"/>
            <a:ext cx="1320800" cy="1003300"/>
            <a:chOff x="2464" y="2680"/>
            <a:chExt cx="832" cy="632"/>
          </a:xfrm>
        </p:grpSpPr>
        <p:sp>
          <p:nvSpPr>
            <p:cNvPr id="21529" name="Line 32"/>
            <p:cNvSpPr>
              <a:spLocks noChangeShapeType="1"/>
            </p:cNvSpPr>
            <p:nvPr/>
          </p:nvSpPr>
          <p:spPr bwMode="auto">
            <a:xfrm flipH="1">
              <a:off x="2562" y="2928"/>
              <a:ext cx="22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5" name="Object 33"/>
            <p:cNvGraphicFramePr>
              <a:graphicFrameLocks noChangeAspect="1"/>
            </p:cNvGraphicFramePr>
            <p:nvPr/>
          </p:nvGraphicFramePr>
          <p:xfrm>
            <a:off x="2464" y="2680"/>
            <a:ext cx="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8" name="Equation" r:id="rId17" imgW="1320480" imgH="393480" progId="Equation.3">
                    <p:embed/>
                  </p:oleObj>
                </mc:Choice>
                <mc:Fallback>
                  <p:oleObj name="Equation" r:id="rId17" imgW="1320480" imgH="393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2680"/>
                          <a:ext cx="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14" name="Object 34"/>
          <p:cNvGraphicFramePr>
            <a:graphicFrameLocks noChangeAspect="1"/>
          </p:cNvGraphicFramePr>
          <p:nvPr/>
        </p:nvGraphicFramePr>
        <p:xfrm>
          <a:off x="4560888" y="400685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Equation" r:id="rId19" imgW="1562040" imgH="393480" progId="Equation.3">
                  <p:embed/>
                </p:oleObj>
              </mc:Choice>
              <mc:Fallback>
                <p:oleObj name="Equation" r:id="rId19" imgW="156204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4006850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5" name="Object 35"/>
          <p:cNvGraphicFramePr>
            <a:graphicFrameLocks noChangeAspect="1"/>
          </p:cNvGraphicFramePr>
          <p:nvPr/>
        </p:nvGraphicFramePr>
        <p:xfrm>
          <a:off x="6116638" y="400685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21" imgW="1396800" imgH="393480" progId="Equation.3">
                  <p:embed/>
                </p:oleObj>
              </mc:Choice>
              <mc:Fallback>
                <p:oleObj name="Equation" r:id="rId21" imgW="139680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400685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4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6" grpId="0" autoUpdateAnimBg="0"/>
      <p:bldP spid="430097" grpId="0" animBg="1"/>
      <p:bldP spid="430098" grpId="0" autoUpdateAnimBg="0"/>
      <p:bldP spid="430102" grpId="0" autoUpdateAnimBg="0"/>
      <p:bldP spid="43010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5AFC1F7-2271-4F5F-8E8F-D5182CBD09C4}" type="slidenum">
              <a:rPr lang="en-US" altLang="zh-CN" sz="1400" smtClean="0"/>
              <a:pPr eaLnBrk="1" hangingPunct="1"/>
              <a:t>26</a:t>
            </a:fld>
            <a:endParaRPr lang="en-US" altLang="zh-CN" sz="1400" smtClean="0"/>
          </a:p>
        </p:txBody>
      </p:sp>
      <p:sp>
        <p:nvSpPr>
          <p:cNvPr id="431106" name="Oval 2"/>
          <p:cNvSpPr>
            <a:spLocks noChangeArrowheads="1"/>
          </p:cNvSpPr>
          <p:nvPr/>
        </p:nvSpPr>
        <p:spPr bwMode="auto">
          <a:xfrm>
            <a:off x="2133600" y="920825"/>
            <a:ext cx="1295400" cy="38100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1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958406"/>
              </p:ext>
            </p:extLst>
          </p:nvPr>
        </p:nvGraphicFramePr>
        <p:xfrm>
          <a:off x="1770063" y="2092400"/>
          <a:ext cx="1735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Equation" r:id="rId3" imgW="1612800" imgH="469800" progId="Equation.3">
                  <p:embed/>
                </p:oleObj>
              </mc:Choice>
              <mc:Fallback>
                <p:oleObj name="Equation" r:id="rId3" imgW="16128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092400"/>
                        <a:ext cx="1735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1469"/>
              </p:ext>
            </p:extLst>
          </p:nvPr>
        </p:nvGraphicFramePr>
        <p:xfrm>
          <a:off x="4724400" y="3643387"/>
          <a:ext cx="22336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name="Equation" r:id="rId5" imgW="2197080" imgH="469800" progId="Equation.3">
                  <p:embed/>
                </p:oleObj>
              </mc:Choice>
              <mc:Fallback>
                <p:oleObj name="Equation" r:id="rId5" imgW="21970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3387"/>
                        <a:ext cx="22336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990600" y="1378025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22545" name="Text Box 6"/>
          <p:cNvSpPr txBox="1">
            <a:spLocks noChangeArrowheads="1"/>
          </p:cNvSpPr>
          <p:nvPr/>
        </p:nvSpPr>
        <p:spPr bwMode="auto">
          <a:xfrm>
            <a:off x="990600" y="401712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</a:p>
        </p:txBody>
      </p:sp>
      <p:sp>
        <p:nvSpPr>
          <p:cNvPr id="22546" name="Text Box 7"/>
          <p:cNvSpPr txBox="1">
            <a:spLocks noChangeArrowheads="1"/>
          </p:cNvSpPr>
          <p:nvPr/>
        </p:nvSpPr>
        <p:spPr bwMode="auto">
          <a:xfrm>
            <a:off x="1600200" y="40171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判断</a:t>
            </a:r>
          </a:p>
        </p:txBody>
      </p:sp>
      <p:sp>
        <p:nvSpPr>
          <p:cNvPr id="22547" name="Text Box 8"/>
          <p:cNvSpPr txBox="1">
            <a:spLocks noChangeArrowheads="1"/>
          </p:cNvSpPr>
          <p:nvPr/>
        </p:nvSpPr>
        <p:spPr bwMode="auto">
          <a:xfrm>
            <a:off x="5410200" y="401712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的正负号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225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38888"/>
              </p:ext>
            </p:extLst>
          </p:nvPr>
        </p:nvGraphicFramePr>
        <p:xfrm>
          <a:off x="2374900" y="387425"/>
          <a:ext cx="3111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Equation" r:id="rId7" imgW="3111480" imgH="863280" progId="Equation.3">
                  <p:embed/>
                </p:oleObj>
              </mc:Choice>
              <mc:Fallback>
                <p:oleObj name="Equation" r:id="rId7" imgW="3111480" imgH="863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87425"/>
                        <a:ext cx="3111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16091"/>
              </p:ext>
            </p:extLst>
          </p:nvPr>
        </p:nvGraphicFramePr>
        <p:xfrm>
          <a:off x="1908175" y="1470100"/>
          <a:ext cx="32956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" name="Equation" r:id="rId9" imgW="1206360" imgH="215640" progId="Equation.DSMT4">
                  <p:embed/>
                </p:oleObj>
              </mc:Choice>
              <mc:Fallback>
                <p:oleObj name="Equation" r:id="rId9" imgW="12063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70100"/>
                        <a:ext cx="32956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261495"/>
              </p:ext>
            </p:extLst>
          </p:nvPr>
        </p:nvGraphicFramePr>
        <p:xfrm>
          <a:off x="3549650" y="2220987"/>
          <a:ext cx="2603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220987"/>
                        <a:ext cx="2603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86816"/>
              </p:ext>
            </p:extLst>
          </p:nvPr>
        </p:nvGraphicFramePr>
        <p:xfrm>
          <a:off x="3870325" y="2086050"/>
          <a:ext cx="1844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Equation" r:id="rId13" imgW="1714320" imgH="469800" progId="Equation.3">
                  <p:embed/>
                </p:oleObj>
              </mc:Choice>
              <mc:Fallback>
                <p:oleObj name="Equation" r:id="rId13" imgW="171432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2086050"/>
                        <a:ext cx="1844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49783"/>
              </p:ext>
            </p:extLst>
          </p:nvPr>
        </p:nvGraphicFramePr>
        <p:xfrm>
          <a:off x="5715000" y="2216225"/>
          <a:ext cx="492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Equation" r:id="rId15" imgW="457200" imgH="304560" progId="Equation.3">
                  <p:embed/>
                </p:oleObj>
              </mc:Choice>
              <mc:Fallback>
                <p:oleObj name="Equation" r:id="rId15" imgW="45720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16225"/>
                        <a:ext cx="4921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8" name="Text Box 14"/>
          <p:cNvSpPr txBox="1">
            <a:spLocks noChangeArrowheads="1"/>
          </p:cNvSpPr>
          <p:nvPr/>
        </p:nvSpPr>
        <p:spPr bwMode="auto">
          <a:xfrm>
            <a:off x="1600200" y="2825825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</a:p>
        </p:txBody>
      </p:sp>
      <p:graphicFrame>
        <p:nvGraphicFramePr>
          <p:cNvPr id="4311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48892"/>
              </p:ext>
            </p:extLst>
          </p:nvPr>
        </p:nvGraphicFramePr>
        <p:xfrm>
          <a:off x="2146300" y="2902025"/>
          <a:ext cx="166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Equation" r:id="rId17" imgW="1663560" imgH="469800" progId="Equation.3">
                  <p:embed/>
                </p:oleObj>
              </mc:Choice>
              <mc:Fallback>
                <p:oleObj name="Equation" r:id="rId17" imgW="16635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902025"/>
                        <a:ext cx="166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488103"/>
              </p:ext>
            </p:extLst>
          </p:nvPr>
        </p:nvGraphicFramePr>
        <p:xfrm>
          <a:off x="3886200" y="2978225"/>
          <a:ext cx="533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Equation" r:id="rId19" imgW="495000" imgH="317160" progId="Equation.3">
                  <p:embed/>
                </p:oleObj>
              </mc:Choice>
              <mc:Fallback>
                <p:oleObj name="Equation" r:id="rId19" imgW="49500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78225"/>
                        <a:ext cx="5334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97006"/>
              </p:ext>
            </p:extLst>
          </p:nvPr>
        </p:nvGraphicFramePr>
        <p:xfrm>
          <a:off x="2527300" y="4324425"/>
          <a:ext cx="3111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name="Equation" r:id="rId21" imgW="3111480" imgH="863280" progId="Equation.3">
                  <p:embed/>
                </p:oleObj>
              </mc:Choice>
              <mc:Fallback>
                <p:oleObj name="Equation" r:id="rId21" imgW="3111480" imgH="863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324425"/>
                        <a:ext cx="3111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2" name="Text Box 18"/>
          <p:cNvSpPr txBox="1">
            <a:spLocks noChangeArrowheads="1"/>
          </p:cNvSpPr>
          <p:nvPr/>
        </p:nvSpPr>
        <p:spPr bwMode="auto">
          <a:xfrm>
            <a:off x="1524000" y="436411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于是</a:t>
            </a:r>
          </a:p>
        </p:txBody>
      </p:sp>
      <p:graphicFrame>
        <p:nvGraphicFramePr>
          <p:cNvPr id="4311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741839"/>
              </p:ext>
            </p:extLst>
          </p:nvPr>
        </p:nvGraphicFramePr>
        <p:xfrm>
          <a:off x="5715000" y="4426025"/>
          <a:ext cx="533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name="Equation" r:id="rId23" imgW="495000" imgH="317160" progId="Equation.3">
                  <p:embed/>
                </p:oleObj>
              </mc:Choice>
              <mc:Fallback>
                <p:oleObj name="Equation" r:id="rId23" imgW="495000" imgH="317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26025"/>
                        <a:ext cx="5334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4" name="Text Box 20"/>
          <p:cNvSpPr txBox="1">
            <a:spLocks noChangeArrowheads="1"/>
          </p:cNvSpPr>
          <p:nvPr/>
        </p:nvSpPr>
        <p:spPr bwMode="auto">
          <a:xfrm>
            <a:off x="1600200" y="3587825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又当</a:t>
            </a:r>
          </a:p>
        </p:txBody>
      </p:sp>
      <p:graphicFrame>
        <p:nvGraphicFramePr>
          <p:cNvPr id="4311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428909"/>
              </p:ext>
            </p:extLst>
          </p:nvPr>
        </p:nvGraphicFramePr>
        <p:xfrm>
          <a:off x="2438400" y="3664025"/>
          <a:ext cx="219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name="Equation" r:id="rId25" imgW="2197080" imgH="431640" progId="Equation.3">
                  <p:embed/>
                </p:oleObj>
              </mc:Choice>
              <mc:Fallback>
                <p:oleObj name="Equation" r:id="rId25" imgW="219708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64025"/>
                        <a:ext cx="219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nimBg="1"/>
      <p:bldP spid="431109" grpId="0" autoUpdateAnimBg="0"/>
      <p:bldP spid="431118" grpId="0" autoUpdateAnimBg="0"/>
      <p:bldP spid="431122" grpId="0" autoUpdateAnimBg="0"/>
      <p:bldP spid="43112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3D1A040-F1C3-4FE1-9183-44B7645E3E7D}" type="slidenum">
              <a:rPr lang="en-US" altLang="zh-CN" sz="1400" smtClean="0"/>
              <a:pPr eaLnBrk="1" hangingPunct="1"/>
              <a:t>27</a:t>
            </a:fld>
            <a:endParaRPr lang="en-US" altLang="zh-CN" sz="1400" smtClean="0"/>
          </a:p>
        </p:txBody>
      </p:sp>
      <p:graphicFrame>
        <p:nvGraphicFramePr>
          <p:cNvPr id="432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56467"/>
              </p:ext>
            </p:extLst>
          </p:nvPr>
        </p:nvGraphicFramePr>
        <p:xfrm>
          <a:off x="2328863" y="1416603"/>
          <a:ext cx="4000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4" name="Equation" r:id="rId3" imgW="3848040" imgH="812520" progId="Equation.3">
                  <p:embed/>
                </p:oleObj>
              </mc:Choice>
              <mc:Fallback>
                <p:oleObj name="Equation" r:id="rId3" imgW="384804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1416603"/>
                        <a:ext cx="40005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52463" y="218495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i="1" u="sng">
                <a:solidFill>
                  <a:srgbClr val="FF0066"/>
                </a:solidFill>
              </a:rPr>
              <a:t>几何意义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929063" y="2654733"/>
            <a:ext cx="4419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以</a:t>
            </a:r>
            <a:r>
              <a:rPr lang="en-US" altLang="zh-CN" sz="2800" i="1"/>
              <a:t>m</a:t>
            </a:r>
            <a:r>
              <a:rPr lang="zh-CN" altLang="en-US" sz="2800"/>
              <a:t>为高和以</a:t>
            </a:r>
            <a:r>
              <a:rPr lang="en-US" altLang="zh-CN" sz="2800" i="1"/>
              <a:t>M</a:t>
            </a:r>
            <a:r>
              <a:rPr lang="zh-CN" altLang="en-US" sz="2800"/>
              <a:t>为高的两个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652463" y="379944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证</a:t>
            </a:r>
            <a:endParaRPr lang="zh-CN" altLang="en-US" sz="2800"/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31621"/>
              </p:ext>
            </p:extLst>
          </p:nvPr>
        </p:nvGraphicFramePr>
        <p:xfrm>
          <a:off x="3492500" y="3740703"/>
          <a:ext cx="18732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Equation" r:id="rId5" imgW="1942920" imgH="812520" progId="Equation.3">
                  <p:embed/>
                </p:oleObj>
              </mc:Choice>
              <mc:Fallback>
                <p:oleObj name="Equation" r:id="rId5" imgW="194292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40703"/>
                        <a:ext cx="18732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1262063" y="462335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再用</a:t>
            </a:r>
            <a:r>
              <a:rPr lang="zh-CN" altLang="en-US" sz="2800">
                <a:solidFill>
                  <a:schemeClr val="accent2"/>
                </a:solidFill>
              </a:rPr>
              <a:t>性质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chemeClr val="accent2"/>
                </a:solidFill>
              </a:rPr>
              <a:t>性质</a:t>
            </a:r>
            <a:r>
              <a:rPr lang="en-US" altLang="zh-CN" sz="28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en-US" altLang="zh-CN" sz="2800"/>
              <a:t> </a:t>
            </a:r>
            <a:endParaRPr lang="en-US" altLang="zh-CN" sz="2800" b="0"/>
          </a:p>
        </p:txBody>
      </p:sp>
      <p:sp>
        <p:nvSpPr>
          <p:cNvPr id="23567" name="Rectangle 8"/>
          <p:cNvSpPr>
            <a:spLocks noChangeArrowheads="1"/>
          </p:cNvSpPr>
          <p:nvPr/>
        </p:nvSpPr>
        <p:spPr bwMode="auto">
          <a:xfrm>
            <a:off x="323850" y="356153"/>
            <a:ext cx="352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5(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估值性质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2843213" y="85939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则</a:t>
            </a:r>
          </a:p>
        </p:txBody>
      </p:sp>
      <p:graphicFrame>
        <p:nvGraphicFramePr>
          <p:cNvPr id="432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38064"/>
              </p:ext>
            </p:extLst>
          </p:nvPr>
        </p:nvGraphicFramePr>
        <p:xfrm>
          <a:off x="3700463" y="432353"/>
          <a:ext cx="2971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6" name="Equation" r:id="rId7" imgW="2946240" imgH="431640" progId="Equation.3">
                  <p:embed/>
                </p:oleObj>
              </mc:Choice>
              <mc:Fallback>
                <p:oleObj name="Equation" r:id="rId7" imgW="29462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32353"/>
                        <a:ext cx="2971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576263" y="813353"/>
            <a:ext cx="26209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/>
              <a:t>σ</a:t>
            </a:r>
            <a:r>
              <a:rPr lang="zh-CN" altLang="en-US" sz="2800"/>
              <a:t>为</a:t>
            </a:r>
            <a:r>
              <a:rPr lang="en-US" altLang="zh-CN" sz="2800" i="1"/>
              <a:t>D</a:t>
            </a:r>
            <a:r>
              <a:rPr lang="zh-CN" altLang="en-US" sz="2800"/>
              <a:t>的面积</a:t>
            </a:r>
            <a:r>
              <a:rPr lang="en-US" altLang="zh-CN" sz="2800"/>
              <a:t>,</a:t>
            </a:r>
          </a:p>
        </p:txBody>
      </p:sp>
      <p:graphicFrame>
        <p:nvGraphicFramePr>
          <p:cNvPr id="432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51733"/>
              </p:ext>
            </p:extLst>
          </p:nvPr>
        </p:nvGraphicFramePr>
        <p:xfrm>
          <a:off x="2339975" y="3812140"/>
          <a:ext cx="4159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7" name="Equation" r:id="rId9" imgW="1726920" imgH="203040" progId="Equation.3">
                  <p:embed/>
                </p:oleObj>
              </mc:Choice>
              <mc:Fallback>
                <p:oleObj name="Equation" r:id="rId9" imgW="17269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12140"/>
                        <a:ext cx="4159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391718"/>
              </p:ext>
            </p:extLst>
          </p:nvPr>
        </p:nvGraphicFramePr>
        <p:xfrm>
          <a:off x="2683229" y="2251041"/>
          <a:ext cx="358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8" name="Equation" r:id="rId11" imgW="3581280" imgH="431640" progId="Equation.3">
                  <p:embed/>
                </p:oleObj>
              </mc:Choice>
              <mc:Fallback>
                <p:oleObj name="Equation" r:id="rId11" imgW="35812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229" y="2251041"/>
                        <a:ext cx="358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6215063" y="218495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则曲顶柱体</a:t>
            </a:r>
          </a:p>
        </p:txBody>
      </p:sp>
      <p:sp>
        <p:nvSpPr>
          <p:cNvPr id="432143" name="Rectangle 15"/>
          <p:cNvSpPr>
            <a:spLocks noChangeArrowheads="1"/>
          </p:cNvSpPr>
          <p:nvPr/>
        </p:nvSpPr>
        <p:spPr bwMode="auto">
          <a:xfrm>
            <a:off x="652463" y="2732640"/>
            <a:ext cx="387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的体积介于以</a:t>
            </a:r>
            <a:r>
              <a:rPr lang="en-US" altLang="zh-CN" sz="2800" i="1"/>
              <a:t>D</a:t>
            </a:r>
            <a:r>
              <a:rPr lang="zh-CN" altLang="en-US" sz="2800"/>
              <a:t>为底</a:t>
            </a:r>
            <a:r>
              <a:rPr lang="en-US" altLang="zh-CN" sz="2800"/>
              <a:t>,</a:t>
            </a:r>
          </a:p>
        </p:txBody>
      </p:sp>
      <p:sp>
        <p:nvSpPr>
          <p:cNvPr id="432144" name="Rectangle 16"/>
          <p:cNvSpPr>
            <a:spLocks noChangeArrowheads="1"/>
          </p:cNvSpPr>
          <p:nvPr/>
        </p:nvSpPr>
        <p:spPr bwMode="auto">
          <a:xfrm>
            <a:off x="633413" y="3099353"/>
            <a:ext cx="34480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平顶柱体体积之间</a:t>
            </a:r>
            <a:r>
              <a:rPr lang="en-US" altLang="zh-CN" sz="2800"/>
              <a:t>.</a:t>
            </a:r>
          </a:p>
        </p:txBody>
      </p:sp>
      <p:sp>
        <p:nvSpPr>
          <p:cNvPr id="432145" name="Rectangle 17"/>
          <p:cNvSpPr>
            <a:spLocks noChangeArrowheads="1"/>
          </p:cNvSpPr>
          <p:nvPr/>
        </p:nvSpPr>
        <p:spPr bwMode="auto">
          <a:xfrm>
            <a:off x="4310063" y="462335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证毕</a:t>
            </a:r>
            <a:r>
              <a:rPr lang="en-US" altLang="zh-CN" sz="2800"/>
              <a:t>.</a:t>
            </a:r>
          </a:p>
        </p:txBody>
      </p:sp>
      <p:graphicFrame>
        <p:nvGraphicFramePr>
          <p:cNvPr id="432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63966"/>
              </p:ext>
            </p:extLst>
          </p:nvPr>
        </p:nvGraphicFramePr>
        <p:xfrm>
          <a:off x="5751513" y="3740703"/>
          <a:ext cx="1225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" name="Equation" r:id="rId13" imgW="1155600" imgH="812520" progId="Equation.3">
                  <p:embed/>
                </p:oleObj>
              </mc:Choice>
              <mc:Fallback>
                <p:oleObj name="Equation" r:id="rId13" imgW="1155600" imgH="812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3740703"/>
                        <a:ext cx="12255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91872"/>
              </p:ext>
            </p:extLst>
          </p:nvPr>
        </p:nvGraphicFramePr>
        <p:xfrm>
          <a:off x="2051050" y="3667678"/>
          <a:ext cx="1295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name="Equation" r:id="rId15" imgW="533160" imgH="380880" progId="Equation.3">
                  <p:embed/>
                </p:oleObj>
              </mc:Choice>
              <mc:Fallback>
                <p:oleObj name="Equation" r:id="rId15" imgW="533160" imgH="380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67678"/>
                        <a:ext cx="1295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42080"/>
              </p:ext>
            </p:extLst>
          </p:nvPr>
        </p:nvGraphicFramePr>
        <p:xfrm>
          <a:off x="4476750" y="338669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Equation" r:id="rId17" imgW="190440" imgH="419040" progId="Equation.3">
                  <p:embed/>
                </p:oleObj>
              </mc:Choice>
              <mc:Fallback>
                <p:oleObj name="Equation" r:id="rId17" imgW="190440" imgH="419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38669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  <p:bldP spid="432132" grpId="0" autoUpdateAnimBg="0"/>
      <p:bldP spid="432133" grpId="0" autoUpdateAnimBg="0"/>
      <p:bldP spid="432135" grpId="0" autoUpdateAnimBg="0"/>
      <p:bldP spid="432137" grpId="0" autoUpdateAnimBg="0"/>
      <p:bldP spid="432139" grpId="0" autoUpdateAnimBg="0"/>
      <p:bldP spid="432142" grpId="0" autoUpdateAnimBg="0"/>
      <p:bldP spid="432143" grpId="0" autoUpdateAnimBg="0"/>
      <p:bldP spid="432144" grpId="0" autoUpdateAnimBg="0"/>
      <p:bldP spid="43214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C5F0841-9E31-409D-8F77-DF113CF72728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  <p:sp>
        <p:nvSpPr>
          <p:cNvPr id="433154" name="AutoShape 2"/>
          <p:cNvSpPr>
            <a:spLocks noChangeArrowheads="1"/>
          </p:cNvSpPr>
          <p:nvPr/>
        </p:nvSpPr>
        <p:spPr bwMode="auto">
          <a:xfrm>
            <a:off x="2286000" y="3803650"/>
            <a:ext cx="381000" cy="533400"/>
          </a:xfrm>
          <a:prstGeom prst="wedgeRoundRectCallout">
            <a:avLst>
              <a:gd name="adj1" fmla="val -142917"/>
              <a:gd name="adj2" fmla="val -51190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953000" y="3727450"/>
            <a:ext cx="457200" cy="609600"/>
          </a:xfrm>
          <a:prstGeom prst="wedgeRoundRectCallout">
            <a:avLst>
              <a:gd name="adj1" fmla="val 114583"/>
              <a:gd name="adj2" fmla="val -41407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3719513" y="3759200"/>
          <a:ext cx="9477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Equation" r:id="rId3" imgW="838080" imgH="444240" progId="Equation.3">
                  <p:embed/>
                </p:oleObj>
              </mc:Choice>
              <mc:Fallback>
                <p:oleObj name="Equation" r:id="rId3" imgW="838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759200"/>
                        <a:ext cx="9477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7" name="Object 5"/>
          <p:cNvGraphicFramePr>
            <a:graphicFrameLocks noChangeAspect="1"/>
          </p:cNvGraphicFramePr>
          <p:nvPr/>
        </p:nvGraphicFramePr>
        <p:xfrm>
          <a:off x="1190625" y="4491038"/>
          <a:ext cx="18716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1" name="Equation" r:id="rId5" imgW="1841400" imgH="825480" progId="Equation.3">
                  <p:embed/>
                </p:oleObj>
              </mc:Choice>
              <mc:Fallback>
                <p:oleObj name="Equation" r:id="rId5" imgW="184140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491038"/>
                        <a:ext cx="18716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4643438" y="4464050"/>
          <a:ext cx="41767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Equation" r:id="rId7" imgW="4114800" imgH="825480" progId="Equation.3">
                  <p:embed/>
                </p:oleObj>
              </mc:Choice>
              <mc:Fallback>
                <p:oleObj name="Equation" r:id="rId7" imgW="411480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64050"/>
                        <a:ext cx="41767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914400" y="25225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24599" name="Text Box 8"/>
          <p:cNvSpPr txBox="1">
            <a:spLocks noChangeArrowheads="1"/>
          </p:cNvSpPr>
          <p:nvPr/>
        </p:nvSpPr>
        <p:spPr bwMode="auto">
          <a:xfrm>
            <a:off x="3571875" y="146050"/>
            <a:ext cx="168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估值性质</a:t>
            </a:r>
          </a:p>
        </p:txBody>
      </p:sp>
      <p:graphicFrame>
        <p:nvGraphicFramePr>
          <p:cNvPr id="24581" name="Object 9"/>
          <p:cNvGraphicFramePr>
            <a:graphicFrameLocks noChangeAspect="1"/>
          </p:cNvGraphicFramePr>
          <p:nvPr/>
        </p:nvGraphicFramePr>
        <p:xfrm>
          <a:off x="5038725" y="101600"/>
          <a:ext cx="4029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3" name="Equation" r:id="rId9" imgW="3848040" imgH="812520" progId="Equation.3">
                  <p:embed/>
                </p:oleObj>
              </mc:Choice>
              <mc:Fallback>
                <p:oleObj name="Equation" r:id="rId9" imgW="384804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101600"/>
                        <a:ext cx="4029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Rectangle 10"/>
          <p:cNvSpPr>
            <a:spLocks noChangeArrowheads="1"/>
          </p:cNvSpPr>
          <p:nvPr/>
        </p:nvSpPr>
        <p:spPr bwMode="auto">
          <a:xfrm>
            <a:off x="3581400" y="-6350"/>
            <a:ext cx="5486400" cy="838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1447800" y="25844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区域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的面积</a:t>
            </a:r>
          </a:p>
        </p:txBody>
      </p:sp>
      <p:graphicFrame>
        <p:nvGraphicFramePr>
          <p:cNvPr id="433164" name="Object 12"/>
          <p:cNvGraphicFramePr>
            <a:graphicFrameLocks noChangeAspect="1"/>
          </p:cNvGraphicFramePr>
          <p:nvPr/>
        </p:nvGraphicFramePr>
        <p:xfrm>
          <a:off x="3657600" y="2647950"/>
          <a:ext cx="1270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4" name="Equation" r:id="rId11" imgW="1269720" imgH="317160" progId="Equation.3">
                  <p:embed/>
                </p:oleObj>
              </mc:Choice>
              <mc:Fallback>
                <p:oleObj name="Equation" r:id="rId11" imgW="126972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47950"/>
                        <a:ext cx="1270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1447800" y="31178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en-US" altLang="zh-CN" sz="2800" i="1">
                <a:solidFill>
                  <a:schemeClr val="tx2"/>
                </a:solidFill>
              </a:rPr>
              <a:t>D</a:t>
            </a:r>
            <a:r>
              <a:rPr lang="zh-CN" altLang="en-US" sz="2800">
                <a:solidFill>
                  <a:schemeClr val="tx2"/>
                </a:solidFill>
              </a:rPr>
              <a:t>上</a:t>
            </a:r>
          </a:p>
        </p:txBody>
      </p:sp>
      <p:graphicFrame>
        <p:nvGraphicFramePr>
          <p:cNvPr id="433166" name="Object 14"/>
          <p:cNvGraphicFramePr>
            <a:graphicFrameLocks noChangeAspect="1"/>
          </p:cNvGraphicFramePr>
          <p:nvPr/>
        </p:nvGraphicFramePr>
        <p:xfrm>
          <a:off x="2819400" y="3117850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5" name="Equation" r:id="rId13" imgW="1904760" imgH="469800" progId="Equation.3">
                  <p:embed/>
                </p:oleObj>
              </mc:Choice>
              <mc:Fallback>
                <p:oleObj name="Equation" r:id="rId13" imgW="19047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17850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15"/>
          <p:cNvSpPr txBox="1">
            <a:spLocks noChangeArrowheads="1"/>
          </p:cNvSpPr>
          <p:nvPr/>
        </p:nvSpPr>
        <p:spPr bwMode="auto">
          <a:xfrm>
            <a:off x="914400" y="8318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49" charset="-122"/>
              </a:rPr>
              <a:t>例</a:t>
            </a:r>
          </a:p>
        </p:txBody>
      </p:sp>
      <p:sp>
        <p:nvSpPr>
          <p:cNvPr id="24604" name="Text Box 16"/>
          <p:cNvSpPr txBox="1">
            <a:spLocks noChangeArrowheads="1"/>
          </p:cNvSpPr>
          <p:nvPr/>
        </p:nvSpPr>
        <p:spPr bwMode="auto">
          <a:xfrm>
            <a:off x="1447800" y="8318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不作计算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24584" name="Object 17"/>
          <p:cNvGraphicFramePr>
            <a:graphicFrameLocks noChangeAspect="1"/>
          </p:cNvGraphicFramePr>
          <p:nvPr/>
        </p:nvGraphicFramePr>
        <p:xfrm>
          <a:off x="3124200" y="831850"/>
          <a:ext cx="396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6" name="Equation" r:id="rId15" imgW="3962160" imgH="825480" progId="Equation.3">
                  <p:embed/>
                </p:oleObj>
              </mc:Choice>
              <mc:Fallback>
                <p:oleObj name="Equation" r:id="rId15" imgW="3962160" imgH="825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31850"/>
                        <a:ext cx="3962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8"/>
          <p:cNvGraphicFramePr>
            <a:graphicFrameLocks noChangeAspect="1"/>
          </p:cNvGraphicFramePr>
          <p:nvPr/>
        </p:nvGraphicFramePr>
        <p:xfrm>
          <a:off x="1485900" y="1484313"/>
          <a:ext cx="68961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7" name="Equation" r:id="rId17" imgW="6743520" imgH="888840" progId="Equation.3">
                  <p:embed/>
                </p:oleObj>
              </mc:Choice>
              <mc:Fallback>
                <p:oleObj name="Equation" r:id="rId17" imgW="674352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484313"/>
                        <a:ext cx="68961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1" name="Object 19"/>
          <p:cNvGraphicFramePr>
            <a:graphicFrameLocks noChangeAspect="1"/>
          </p:cNvGraphicFramePr>
          <p:nvPr/>
        </p:nvGraphicFramePr>
        <p:xfrm>
          <a:off x="4775200" y="3130550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8" name="Equation" r:id="rId19" imgW="634680" imgH="393480" progId="Equation.3">
                  <p:embed/>
                </p:oleObj>
              </mc:Choice>
              <mc:Fallback>
                <p:oleObj name="Equation" r:id="rId19" imgW="63468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130550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2" name="Object 20"/>
          <p:cNvGraphicFramePr>
            <a:graphicFrameLocks noChangeAspect="1"/>
          </p:cNvGraphicFramePr>
          <p:nvPr/>
        </p:nvGraphicFramePr>
        <p:xfrm>
          <a:off x="4667250" y="3727450"/>
          <a:ext cx="819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9" name="Equation" r:id="rId21" imgW="723600" imgH="444240" progId="Equation.3">
                  <p:embed/>
                </p:oleObj>
              </mc:Choice>
              <mc:Fallback>
                <p:oleObj name="Equation" r:id="rId21" imgW="7236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727450"/>
                        <a:ext cx="819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3" name="Object 21"/>
          <p:cNvGraphicFramePr>
            <a:graphicFrameLocks noChangeAspect="1"/>
          </p:cNvGraphicFramePr>
          <p:nvPr/>
        </p:nvGraphicFramePr>
        <p:xfrm>
          <a:off x="2957513" y="3803650"/>
          <a:ext cx="719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0" name="Equation" r:id="rId23" imgW="634680" imgH="393480" progId="Equation.3">
                  <p:embed/>
                </p:oleObj>
              </mc:Choice>
              <mc:Fallback>
                <p:oleObj name="Equation" r:id="rId23" imgW="63468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803650"/>
                        <a:ext cx="719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4" name="Object 22"/>
          <p:cNvGraphicFramePr>
            <a:graphicFrameLocks noChangeAspect="1"/>
          </p:cNvGraphicFramePr>
          <p:nvPr/>
        </p:nvGraphicFramePr>
        <p:xfrm>
          <a:off x="2381250" y="3879850"/>
          <a:ext cx="5302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1" name="Equation" r:id="rId25" imgW="469800" imgH="304560" progId="Equation.3">
                  <p:embed/>
                </p:oleObj>
              </mc:Choice>
              <mc:Fallback>
                <p:oleObj name="Equation" r:id="rId25" imgW="46980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879850"/>
                        <a:ext cx="5302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5" name="Object 23"/>
          <p:cNvGraphicFramePr>
            <a:graphicFrameLocks noChangeAspect="1"/>
          </p:cNvGraphicFramePr>
          <p:nvPr/>
        </p:nvGraphicFramePr>
        <p:xfrm>
          <a:off x="1922463" y="3927475"/>
          <a:ext cx="28733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" name="Equation" r:id="rId27" imgW="253800" imgH="228600" progId="Equation.3">
                  <p:embed/>
                </p:oleObj>
              </mc:Choice>
              <mc:Fallback>
                <p:oleObj name="Equation" r:id="rId27" imgW="2538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7475"/>
                        <a:ext cx="287337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6" name="Object 24"/>
          <p:cNvGraphicFramePr>
            <a:graphicFrameLocks noChangeAspect="1"/>
          </p:cNvGraphicFramePr>
          <p:nvPr/>
        </p:nvGraphicFramePr>
        <p:xfrm>
          <a:off x="3101975" y="4495800"/>
          <a:ext cx="11890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3" name="Equation" r:id="rId29" imgW="1168200" imgH="444240" progId="Equation.3">
                  <p:embed/>
                </p:oleObj>
              </mc:Choice>
              <mc:Fallback>
                <p:oleObj name="Equation" r:id="rId29" imgW="116820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4495800"/>
                        <a:ext cx="11890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7" name="Object 25"/>
          <p:cNvGraphicFramePr>
            <a:graphicFrameLocks noChangeAspect="1"/>
          </p:cNvGraphicFramePr>
          <p:nvPr/>
        </p:nvGraphicFramePr>
        <p:xfrm>
          <a:off x="539750" y="4641850"/>
          <a:ext cx="5810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4" name="Equation" r:id="rId31" imgW="571320" imgH="291960" progId="Equation.3">
                  <p:embed/>
                </p:oleObj>
              </mc:Choice>
              <mc:Fallback>
                <p:oleObj name="Equation" r:id="rId31" imgW="571320" imgH="2919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41850"/>
                        <a:ext cx="5810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3" name="Object 31"/>
          <p:cNvGraphicFramePr>
            <a:graphicFrameLocks noChangeAspect="1"/>
          </p:cNvGraphicFramePr>
          <p:nvPr/>
        </p:nvGraphicFramePr>
        <p:xfrm>
          <a:off x="1524000" y="3651250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5" name="Equation" r:id="rId33" imgW="330120" imgH="241200" progId="Equation.3">
                  <p:embed/>
                </p:oleObj>
              </mc:Choice>
              <mc:Fallback>
                <p:oleObj name="Equation" r:id="rId33" imgW="33012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1250"/>
                        <a:ext cx="330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84" name="Object 32"/>
          <p:cNvGraphicFramePr>
            <a:graphicFrameLocks noChangeAspect="1"/>
          </p:cNvGraphicFramePr>
          <p:nvPr/>
        </p:nvGraphicFramePr>
        <p:xfrm>
          <a:off x="5715000" y="3587750"/>
          <a:ext cx="406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6" name="Equation" r:id="rId35" imgW="406080" imgH="291960" progId="Equation.3">
                  <p:embed/>
                </p:oleObj>
              </mc:Choice>
              <mc:Fallback>
                <p:oleObj name="Equation" r:id="rId35" imgW="406080" imgH="291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87750"/>
                        <a:ext cx="406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3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3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nimBg="1" autoUpdateAnimBg="0"/>
      <p:bldP spid="433155" grpId="0" animBg="1" autoUpdateAnimBg="0"/>
      <p:bldP spid="433159" grpId="0" autoUpdateAnimBg="0"/>
      <p:bldP spid="433163" grpId="0" autoUpdateAnimBg="0"/>
      <p:bldP spid="4331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74F73D9-04A8-4101-8179-D7AE0B5D0265}" type="slidenum">
              <a:rPr lang="en-US" altLang="zh-CN" sz="1400" smtClean="0"/>
              <a:pPr eaLnBrk="1" hangingPunct="1"/>
              <a:t>29</a:t>
            </a:fld>
            <a:endParaRPr lang="en-US" altLang="zh-CN" sz="1400" smtClean="0"/>
          </a:p>
        </p:txBody>
      </p:sp>
      <p:sp>
        <p:nvSpPr>
          <p:cNvPr id="434178" name="AutoShape 2"/>
          <p:cNvSpPr>
            <a:spLocks noChangeArrowheads="1"/>
          </p:cNvSpPr>
          <p:nvPr/>
        </p:nvSpPr>
        <p:spPr bwMode="auto">
          <a:xfrm>
            <a:off x="4646613" y="1720850"/>
            <a:ext cx="2286000" cy="762000"/>
          </a:xfrm>
          <a:prstGeom prst="parallelogram">
            <a:avLst>
              <a:gd name="adj" fmla="val 60806"/>
            </a:avLst>
          </a:prstGeom>
          <a:gradFill rotWithShape="0">
            <a:gsLst>
              <a:gs pos="0">
                <a:srgbClr val="00FFCC"/>
              </a:gs>
              <a:gs pos="50000">
                <a:srgbClr val="FFFFFF"/>
              </a:gs>
              <a:gs pos="100000">
                <a:srgbClr val="00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179" name="AutoShape 3"/>
          <p:cNvSpPr>
            <a:spLocks noChangeArrowheads="1"/>
          </p:cNvSpPr>
          <p:nvPr/>
        </p:nvSpPr>
        <p:spPr bwMode="auto">
          <a:xfrm>
            <a:off x="2132013" y="1720850"/>
            <a:ext cx="2667000" cy="838200"/>
          </a:xfrm>
          <a:prstGeom prst="parallelogram">
            <a:avLst>
              <a:gd name="adj" fmla="val 64491"/>
            </a:avLst>
          </a:prstGeom>
          <a:gradFill rotWithShape="0">
            <a:gsLst>
              <a:gs pos="0">
                <a:srgbClr val="00FFCC"/>
              </a:gs>
              <a:gs pos="50000">
                <a:srgbClr val="FFFFFF"/>
              </a:gs>
              <a:gs pos="100000">
                <a:srgbClr val="00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Text Box 4"/>
          <p:cNvSpPr txBox="1">
            <a:spLocks noChangeArrowheads="1"/>
          </p:cNvSpPr>
          <p:nvPr/>
        </p:nvSpPr>
        <p:spPr bwMode="auto">
          <a:xfrm>
            <a:off x="760413" y="444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6(</a:t>
            </a:r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二重积分中值定理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865188" y="1262063"/>
          <a:ext cx="8858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3" imgW="901440" imgH="393480" progId="Equation.3">
                  <p:embed/>
                </p:oleObj>
              </mc:Choice>
              <mc:Fallback>
                <p:oleObj name="Equation" r:id="rId3" imgW="9014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262063"/>
                        <a:ext cx="8858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2619375" y="1736725"/>
          <a:ext cx="22558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Equation" r:id="rId5" imgW="2234880" imgH="812520" progId="Equation.3">
                  <p:embed/>
                </p:oleObj>
              </mc:Choice>
              <mc:Fallback>
                <p:oleObj name="Equation" r:id="rId5" imgW="223488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1736725"/>
                        <a:ext cx="225583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3" name="Text Box 7"/>
          <p:cNvSpPr txBox="1">
            <a:spLocks noChangeArrowheads="1"/>
          </p:cNvSpPr>
          <p:nvPr/>
        </p:nvSpPr>
        <p:spPr bwMode="auto">
          <a:xfrm>
            <a:off x="760413" y="32448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体积等于</a:t>
            </a:r>
          </a:p>
        </p:txBody>
      </p:sp>
      <p:graphicFrame>
        <p:nvGraphicFramePr>
          <p:cNvPr id="434184" name="Object 8"/>
          <p:cNvGraphicFramePr>
            <a:graphicFrameLocks noChangeAspect="1"/>
          </p:cNvGraphicFramePr>
          <p:nvPr/>
        </p:nvGraphicFramePr>
        <p:xfrm>
          <a:off x="3656013" y="3321050"/>
          <a:ext cx="1371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3" name="Equation" r:id="rId7" imgW="1333440" imgH="431640" progId="Equation.3">
                  <p:embed/>
                </p:oleObj>
              </mc:Choice>
              <mc:Fallback>
                <p:oleObj name="Equation" r:id="rId7" imgW="13334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321050"/>
                        <a:ext cx="1371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1189038" y="3930650"/>
            <a:ext cx="132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显然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08413" y="1035050"/>
            <a:ext cx="3581400" cy="838200"/>
            <a:chOff x="2448" y="-96"/>
            <a:chExt cx="2256" cy="528"/>
          </a:xfrm>
        </p:grpSpPr>
        <p:sp>
          <p:nvSpPr>
            <p:cNvPr id="25630" name="Rectangle 11"/>
            <p:cNvSpPr>
              <a:spLocks noChangeArrowheads="1"/>
            </p:cNvSpPr>
            <p:nvPr/>
          </p:nvSpPr>
          <p:spPr bwMode="auto">
            <a:xfrm>
              <a:off x="2448" y="-96"/>
              <a:ext cx="2256" cy="5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FF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1" name="Object 12"/>
            <p:cNvGraphicFramePr>
              <a:graphicFrameLocks noChangeAspect="1"/>
            </p:cNvGraphicFramePr>
            <p:nvPr/>
          </p:nvGraphicFramePr>
          <p:xfrm>
            <a:off x="2532" y="-48"/>
            <a:ext cx="212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4" name="Equation" r:id="rId9" imgW="3848040" imgH="812520" progId="Equation.3">
                    <p:embed/>
                  </p:oleObj>
                </mc:Choice>
                <mc:Fallback>
                  <p:oleObj name="Equation" r:id="rId9" imgW="3848040" imgH="8125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-48"/>
                          <a:ext cx="212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4189" name="Rectangle 13"/>
          <p:cNvSpPr>
            <a:spLocks noChangeArrowheads="1"/>
          </p:cNvSpPr>
          <p:nvPr/>
        </p:nvSpPr>
        <p:spPr bwMode="auto">
          <a:xfrm>
            <a:off x="684213" y="26352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i="1" u="sng">
                <a:solidFill>
                  <a:srgbClr val="FF0066"/>
                </a:solidFill>
              </a:rPr>
              <a:t>几何意义</a:t>
            </a:r>
          </a:p>
        </p:txBody>
      </p:sp>
      <p:sp>
        <p:nvSpPr>
          <p:cNvPr id="434190" name="Rectangle 14"/>
          <p:cNvSpPr>
            <a:spLocks noChangeArrowheads="1"/>
          </p:cNvSpPr>
          <p:nvPr/>
        </p:nvSpPr>
        <p:spPr bwMode="auto">
          <a:xfrm>
            <a:off x="684213" y="39163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证</a:t>
            </a:r>
          </a:p>
        </p:txBody>
      </p:sp>
      <p:graphicFrame>
        <p:nvGraphicFramePr>
          <p:cNvPr id="434191" name="Object 15"/>
          <p:cNvGraphicFramePr>
            <a:graphicFrameLocks noChangeAspect="1"/>
          </p:cNvGraphicFramePr>
          <p:nvPr/>
        </p:nvGraphicFramePr>
        <p:xfrm>
          <a:off x="5180013" y="1143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5" name="Equation" r:id="rId11" imgW="2895480" imgH="444240" progId="Equation.3">
                  <p:embed/>
                </p:oleObj>
              </mc:Choice>
              <mc:Fallback>
                <p:oleObj name="Equation" r:id="rId11" imgW="28954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14300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92" name="Rectangle 16"/>
          <p:cNvSpPr>
            <a:spLocks noChangeArrowheads="1"/>
          </p:cNvSpPr>
          <p:nvPr/>
        </p:nvSpPr>
        <p:spPr bwMode="auto">
          <a:xfrm>
            <a:off x="830263" y="592138"/>
            <a:ext cx="175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/>
              <a:t>D</a:t>
            </a:r>
            <a:r>
              <a:rPr lang="zh-CN" altLang="en-US" sz="2800"/>
              <a:t>上连续</a:t>
            </a:r>
            <a:r>
              <a:rPr lang="en-US" altLang="zh-CN" sz="2800"/>
              <a:t>,</a:t>
            </a:r>
          </a:p>
        </p:txBody>
      </p:sp>
      <p:sp>
        <p:nvSpPr>
          <p:cNvPr id="434193" name="Rectangle 17"/>
          <p:cNvSpPr>
            <a:spLocks noChangeArrowheads="1"/>
          </p:cNvSpPr>
          <p:nvPr/>
        </p:nvSpPr>
        <p:spPr bwMode="auto">
          <a:xfrm>
            <a:off x="2246313" y="577850"/>
            <a:ext cx="278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/>
              <a:t>σ</a:t>
            </a:r>
            <a:r>
              <a:rPr lang="zh-CN" altLang="en-US" sz="2800"/>
              <a:t>为</a:t>
            </a:r>
            <a:r>
              <a:rPr lang="en-US" altLang="zh-CN" sz="2800" i="1"/>
              <a:t>D</a:t>
            </a:r>
            <a:r>
              <a:rPr lang="zh-CN" altLang="en-US" sz="2800"/>
              <a:t>的面积</a:t>
            </a:r>
            <a:r>
              <a:rPr lang="en-US" altLang="zh-CN" sz="2800"/>
              <a:t>,</a:t>
            </a:r>
          </a:p>
        </p:txBody>
      </p:sp>
      <p:sp>
        <p:nvSpPr>
          <p:cNvPr id="434194" name="Rectangle 18"/>
          <p:cNvSpPr>
            <a:spLocks noChangeArrowheads="1"/>
          </p:cNvSpPr>
          <p:nvPr/>
        </p:nvSpPr>
        <p:spPr bwMode="auto">
          <a:xfrm>
            <a:off x="4481513" y="577850"/>
            <a:ext cx="382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则在</a:t>
            </a:r>
            <a:r>
              <a:rPr lang="en-US" altLang="zh-CN" sz="2800" i="1"/>
              <a:t>D</a:t>
            </a:r>
            <a:r>
              <a:rPr lang="zh-CN" altLang="en-US" sz="2800"/>
              <a:t>上至少存在一点</a:t>
            </a:r>
          </a:p>
        </p:txBody>
      </p:sp>
      <p:sp>
        <p:nvSpPr>
          <p:cNvPr id="434195" name="Rectangle 19"/>
          <p:cNvSpPr>
            <a:spLocks noChangeArrowheads="1"/>
          </p:cNvSpPr>
          <p:nvPr/>
        </p:nvSpPr>
        <p:spPr bwMode="auto">
          <a:xfrm>
            <a:off x="1751013" y="11255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使得</a:t>
            </a:r>
          </a:p>
        </p:txBody>
      </p:sp>
      <p:graphicFrame>
        <p:nvGraphicFramePr>
          <p:cNvPr id="434196" name="Object 20"/>
          <p:cNvGraphicFramePr>
            <a:graphicFrameLocks noChangeAspect="1"/>
          </p:cNvGraphicFramePr>
          <p:nvPr/>
        </p:nvGraphicFramePr>
        <p:xfrm>
          <a:off x="4903788" y="1833563"/>
          <a:ext cx="16478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6" name="Equation" r:id="rId13" imgW="1536480" imgH="393480" progId="Equation.3">
                  <p:embed/>
                </p:oleObj>
              </mc:Choice>
              <mc:Fallback>
                <p:oleObj name="Equation" r:id="rId13" imgW="153648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833563"/>
                        <a:ext cx="16478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7" name="Object 21"/>
          <p:cNvGraphicFramePr>
            <a:graphicFrameLocks noChangeAspect="1"/>
          </p:cNvGraphicFramePr>
          <p:nvPr/>
        </p:nvGraphicFramePr>
        <p:xfrm>
          <a:off x="2665413" y="2722563"/>
          <a:ext cx="358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Equation" r:id="rId15" imgW="3581280" imgH="431640" progId="Equation.3">
                  <p:embed/>
                </p:oleObj>
              </mc:Choice>
              <mc:Fallback>
                <p:oleObj name="Equation" r:id="rId15" imgW="358128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722563"/>
                        <a:ext cx="358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98" name="Rectangle 22"/>
          <p:cNvSpPr>
            <a:spLocks noChangeArrowheads="1"/>
          </p:cNvSpPr>
          <p:nvPr/>
        </p:nvSpPr>
        <p:spPr bwMode="auto">
          <a:xfrm>
            <a:off x="6246813" y="26352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则曲顶柱体</a:t>
            </a:r>
          </a:p>
        </p:txBody>
      </p:sp>
      <p:sp>
        <p:nvSpPr>
          <p:cNvPr id="434199" name="Rectangle 23"/>
          <p:cNvSpPr>
            <a:spLocks noChangeArrowheads="1"/>
          </p:cNvSpPr>
          <p:nvPr/>
        </p:nvSpPr>
        <p:spPr bwMode="auto">
          <a:xfrm>
            <a:off x="2208213" y="32448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以</a:t>
            </a:r>
            <a:r>
              <a:rPr lang="en-US" altLang="zh-CN" sz="2800" i="1"/>
              <a:t>D</a:t>
            </a:r>
            <a:r>
              <a:rPr lang="zh-CN" altLang="en-US" sz="2800"/>
              <a:t>为底</a:t>
            </a:r>
          </a:p>
        </p:txBody>
      </p:sp>
      <p:sp>
        <p:nvSpPr>
          <p:cNvPr id="434200" name="Rectangle 24"/>
          <p:cNvSpPr>
            <a:spLocks noChangeArrowheads="1"/>
          </p:cNvSpPr>
          <p:nvPr/>
        </p:nvSpPr>
        <p:spPr bwMode="auto">
          <a:xfrm>
            <a:off x="4818063" y="3259138"/>
            <a:ext cx="379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为高的平顶柱体体积</a:t>
            </a:r>
            <a:r>
              <a:rPr lang="en-US" altLang="zh-CN" sz="2800"/>
              <a:t>.</a:t>
            </a:r>
          </a:p>
        </p:txBody>
      </p:sp>
      <p:sp>
        <p:nvSpPr>
          <p:cNvPr id="434201" name="Rectangle 25"/>
          <p:cNvSpPr>
            <a:spLocks noChangeArrowheads="1"/>
          </p:cNvSpPr>
          <p:nvPr/>
        </p:nvSpPr>
        <p:spPr bwMode="auto">
          <a:xfrm>
            <a:off x="3109913" y="3930650"/>
            <a:ext cx="450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将</a:t>
            </a:r>
            <a:r>
              <a:rPr lang="zh-CN" altLang="en-US" sz="2800">
                <a:solidFill>
                  <a:schemeClr val="accent2"/>
                </a:solidFill>
              </a:rPr>
              <a:t>性质</a:t>
            </a:r>
            <a:r>
              <a:rPr lang="en-US" altLang="zh-CN" sz="2800">
                <a:solidFill>
                  <a:schemeClr val="accent2"/>
                </a:solidFill>
              </a:rPr>
              <a:t>5</a:t>
            </a:r>
            <a:r>
              <a:rPr lang="zh-CN" altLang="en-US" sz="2800"/>
              <a:t>中不等式各除以</a:t>
            </a:r>
          </a:p>
        </p:txBody>
      </p:sp>
      <p:graphicFrame>
        <p:nvGraphicFramePr>
          <p:cNvPr id="434202" name="Object 26"/>
          <p:cNvGraphicFramePr>
            <a:graphicFrameLocks noChangeAspect="1"/>
          </p:cNvGraphicFramePr>
          <p:nvPr/>
        </p:nvGraphicFramePr>
        <p:xfrm>
          <a:off x="2513013" y="4460875"/>
          <a:ext cx="38274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8" name="Equation" r:id="rId17" imgW="3657600" imgH="952200" progId="Equation.3">
                  <p:embed/>
                </p:oleObj>
              </mc:Choice>
              <mc:Fallback>
                <p:oleObj name="Equation" r:id="rId17" imgW="3657600" imgH="952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4460875"/>
                        <a:ext cx="38274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06725"/>
              </p:ext>
            </p:extLst>
          </p:nvPr>
        </p:nvGraphicFramePr>
        <p:xfrm>
          <a:off x="2220913" y="4011673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9" name="Equation" r:id="rId19" imgW="901440" imgH="317160" progId="Equation.3">
                  <p:embed/>
                </p:oleObj>
              </mc:Choice>
              <mc:Fallback>
                <p:oleObj name="Equation" r:id="rId19" imgW="90144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011673"/>
                        <a:ext cx="901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9" name="Object 33"/>
          <p:cNvGraphicFramePr>
            <a:graphicFrameLocks noChangeAspect="1"/>
          </p:cNvGraphicFramePr>
          <p:nvPr/>
        </p:nvGraphicFramePr>
        <p:xfrm>
          <a:off x="6945313" y="4068763"/>
          <a:ext cx="368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21" imgW="368280" imgH="279360" progId="Equation.3">
                  <p:embed/>
                </p:oleObj>
              </mc:Choice>
              <mc:Fallback>
                <p:oleObj name="Equation" r:id="rId21" imgW="36828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4068763"/>
                        <a:ext cx="368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10" name="Rectangle 34"/>
          <p:cNvSpPr>
            <a:spLocks noChangeArrowheads="1"/>
          </p:cNvSpPr>
          <p:nvPr/>
        </p:nvSpPr>
        <p:spPr bwMode="auto">
          <a:xfrm>
            <a:off x="7224713" y="3898840"/>
            <a:ext cx="100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nimBg="1"/>
      <p:bldP spid="434179" grpId="0" animBg="1"/>
      <p:bldP spid="434183" grpId="0" autoUpdateAnimBg="0"/>
      <p:bldP spid="434185" grpId="0" autoUpdateAnimBg="0"/>
      <p:bldP spid="434189" grpId="0" autoUpdateAnimBg="0"/>
      <p:bldP spid="434190" grpId="0" autoUpdateAnimBg="0"/>
      <p:bldP spid="434192" grpId="0" autoUpdateAnimBg="0"/>
      <p:bldP spid="434193" grpId="0" autoUpdateAnimBg="0"/>
      <p:bldP spid="434194" grpId="0" autoUpdateAnimBg="0"/>
      <p:bldP spid="434195" grpId="0" autoUpdateAnimBg="0"/>
      <p:bldP spid="434198" grpId="0" autoUpdateAnimBg="0"/>
      <p:bldP spid="434199" grpId="0" autoUpdateAnimBg="0"/>
      <p:bldP spid="434200" grpId="0" autoUpdateAnimBg="0"/>
      <p:bldP spid="434201" grpId="0" autoUpdateAnimBg="0"/>
      <p:bldP spid="4342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60C43C5-EC03-4386-BC8A-6A3CEE1D42D8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408578" name="Text Box 2" descr="大网格"/>
          <p:cNvSpPr txBox="1">
            <a:spLocks noChangeArrowheads="1"/>
          </p:cNvSpPr>
          <p:nvPr/>
        </p:nvSpPr>
        <p:spPr bwMode="auto">
          <a:xfrm>
            <a:off x="2700338" y="2085975"/>
            <a:ext cx="3681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49" charset="-122"/>
                <a:ea typeface="黑体" pitchFamily="49" charset="-122"/>
              </a:rPr>
              <a:t>问题的提出</a:t>
            </a:r>
          </a:p>
        </p:txBody>
      </p:sp>
      <p:sp>
        <p:nvSpPr>
          <p:cNvPr id="408579" name="Text Box 3" descr="大网格"/>
          <p:cNvSpPr txBox="1">
            <a:spLocks noChangeArrowheads="1"/>
          </p:cNvSpPr>
          <p:nvPr/>
        </p:nvSpPr>
        <p:spPr bwMode="auto">
          <a:xfrm>
            <a:off x="2698750" y="2816225"/>
            <a:ext cx="406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49" charset="-122"/>
                <a:ea typeface="黑体" pitchFamily="49" charset="-122"/>
              </a:rPr>
              <a:t>二重积分的概念</a:t>
            </a:r>
          </a:p>
        </p:txBody>
      </p:sp>
      <p:sp>
        <p:nvSpPr>
          <p:cNvPr id="408580" name="Text Box 4" descr="大网格"/>
          <p:cNvSpPr txBox="1">
            <a:spLocks noChangeArrowheads="1"/>
          </p:cNvSpPr>
          <p:nvPr/>
        </p:nvSpPr>
        <p:spPr bwMode="auto">
          <a:xfrm>
            <a:off x="2698750" y="3579813"/>
            <a:ext cx="520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49" charset="-122"/>
                <a:ea typeface="黑体" pitchFamily="49" charset="-122"/>
              </a:rPr>
              <a:t>二重积分的性质</a:t>
            </a:r>
          </a:p>
        </p:txBody>
      </p:sp>
      <p:pic>
        <p:nvPicPr>
          <p:cNvPr id="408585" name="Picture 9" descr="BD10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90763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8586" name="Picture 10" descr="BD10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52763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8587" name="Picture 11" descr="BD10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816350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13"/>
          <p:cNvSpPr txBox="1">
            <a:spLocks noChangeArrowheads="1"/>
          </p:cNvSpPr>
          <p:nvPr/>
        </p:nvSpPr>
        <p:spPr bwMode="auto">
          <a:xfrm>
            <a:off x="3257550" y="4445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double  integral</a:t>
            </a:r>
          </a:p>
        </p:txBody>
      </p:sp>
      <p:sp>
        <p:nvSpPr>
          <p:cNvPr id="36874" name="Rectangle 14"/>
          <p:cNvSpPr>
            <a:spLocks noChangeArrowheads="1"/>
          </p:cNvSpPr>
          <p:nvPr/>
        </p:nvSpPr>
        <p:spPr bwMode="auto">
          <a:xfrm>
            <a:off x="971550" y="471488"/>
            <a:ext cx="6832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第一节  </a:t>
            </a:r>
            <a:r>
              <a:rPr lang="zh-CN" altLang="en-US" sz="4400">
                <a:solidFill>
                  <a:srgbClr val="0000FF"/>
                </a:solidFill>
                <a:latin typeface="宋体" pitchFamily="2" charset="-122"/>
              </a:rPr>
              <a:t>二重积分</a:t>
            </a:r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的概念</a:t>
            </a:r>
            <a:br>
              <a:rPr lang="zh-CN" altLang="en-US" sz="4400">
                <a:solidFill>
                  <a:schemeClr val="tx2"/>
                </a:solidFill>
                <a:latin typeface="宋体" pitchFamily="2" charset="-122"/>
              </a:rPr>
            </a:br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与性质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utoUpdateAnimBg="0"/>
      <p:bldP spid="408579" grpId="0" autoUpdateAnimBg="0"/>
      <p:bldP spid="40858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606FF48-3111-413E-BADD-2967CC721039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782888" y="-26988"/>
          <a:ext cx="366553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公式" r:id="rId3" imgW="3657600" imgH="952200" progId="Equation.3">
                  <p:embed/>
                </p:oleObj>
              </mc:Choice>
              <mc:Fallback>
                <p:oleObj name="公式" r:id="rId3" imgW="365760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-26988"/>
                        <a:ext cx="366553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2020888" y="1724025"/>
            <a:ext cx="5029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/>
              <a:t>的最大值</a:t>
            </a:r>
            <a:r>
              <a:rPr lang="en-US" altLang="zh-CN" sz="2800" i="1"/>
              <a:t>M</a:t>
            </a:r>
            <a:r>
              <a:rPr lang="zh-CN" altLang="zh-CN" sz="2800"/>
              <a:t>与最小值</a:t>
            </a:r>
            <a:r>
              <a:rPr lang="en-US" altLang="zh-CN" sz="2800" i="1"/>
              <a:t>m</a:t>
            </a:r>
            <a:r>
              <a:rPr lang="zh-CN" altLang="zh-CN" sz="2800"/>
              <a:t>之间的.</a:t>
            </a:r>
            <a:endParaRPr lang="en-US" altLang="zh-CN" sz="2800"/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4033838" y="923925"/>
          <a:ext cx="2276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Equation" r:id="rId5" imgW="2260440" imgH="952200" progId="Equation.3">
                  <p:embed/>
                </p:oleObj>
              </mc:Choice>
              <mc:Fallback>
                <p:oleObj name="Equation" r:id="rId5" imgW="2260440" imgH="95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923925"/>
                        <a:ext cx="2276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1639888" y="2219325"/>
            <a:ext cx="594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由闭区域上连续函数的介值定理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2849563" y="3962400"/>
          <a:ext cx="22018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7" imgW="2260440" imgH="952200" progId="Equation.3">
                  <p:embed/>
                </p:oleObj>
              </mc:Choice>
              <mc:Fallback>
                <p:oleObj name="Equation" r:id="rId7" imgW="2260440" imgH="952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962400"/>
                        <a:ext cx="22018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954088" y="49768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两端各乘以 </a:t>
            </a:r>
          </a:p>
        </p:txBody>
      </p:sp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4899025" y="2905125"/>
          <a:ext cx="9318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9" imgW="901440" imgH="393480" progId="Equation.3">
                  <p:embed/>
                </p:oleObj>
              </mc:Choice>
              <mc:Fallback>
                <p:oleObj name="Equation" r:id="rId9" imgW="9014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905125"/>
                        <a:ext cx="9318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9" name="Text Box 9"/>
          <p:cNvSpPr txBox="1">
            <a:spLocks noChangeArrowheads="1"/>
          </p:cNvSpPr>
          <p:nvPr/>
        </p:nvSpPr>
        <p:spPr bwMode="auto">
          <a:xfrm>
            <a:off x="954088" y="3209925"/>
            <a:ext cx="15240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点的值</a:t>
            </a:r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3011488" y="49625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证毕</a:t>
            </a:r>
            <a:r>
              <a:rPr lang="en-US" altLang="zh-CN" sz="2800"/>
              <a:t>.</a:t>
            </a:r>
          </a:p>
        </p:txBody>
      </p:sp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900113" y="1104900"/>
            <a:ext cx="173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即是说</a:t>
            </a:r>
            <a:r>
              <a:rPr lang="en-US" altLang="zh-CN" sz="2800"/>
              <a:t>,</a:t>
            </a:r>
          </a:p>
        </p:txBody>
      </p:sp>
      <p:sp>
        <p:nvSpPr>
          <p:cNvPr id="435212" name="Rectangle 12"/>
          <p:cNvSpPr>
            <a:spLocks noChangeArrowheads="1"/>
          </p:cNvSpPr>
          <p:nvPr/>
        </p:nvSpPr>
        <p:spPr bwMode="auto">
          <a:xfrm>
            <a:off x="2100263" y="1090613"/>
            <a:ext cx="220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确定的数值</a:t>
            </a:r>
          </a:p>
        </p:txBody>
      </p:sp>
      <p:sp>
        <p:nvSpPr>
          <p:cNvPr id="435213" name="Rectangle 13"/>
          <p:cNvSpPr>
            <a:spLocks noChangeArrowheads="1"/>
          </p:cNvSpPr>
          <p:nvPr/>
        </p:nvSpPr>
        <p:spPr bwMode="auto">
          <a:xfrm>
            <a:off x="6211888" y="10287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是介于函数</a:t>
            </a:r>
          </a:p>
        </p:txBody>
      </p:sp>
      <p:graphicFrame>
        <p:nvGraphicFramePr>
          <p:cNvPr id="435214" name="Object 14"/>
          <p:cNvGraphicFramePr>
            <a:graphicFrameLocks noChangeAspect="1"/>
          </p:cNvGraphicFramePr>
          <p:nvPr/>
        </p:nvGraphicFramePr>
        <p:xfrm>
          <a:off x="954088" y="193992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Equation" r:id="rId11" imgW="1117440" imgH="393480" progId="Equation.3">
                  <p:embed/>
                </p:oleObj>
              </mc:Choice>
              <mc:Fallback>
                <p:oleObj name="Equation" r:id="rId11" imgW="11174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939925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5" name="Rectangle 15"/>
          <p:cNvSpPr>
            <a:spLocks noChangeArrowheads="1"/>
          </p:cNvSpPr>
          <p:nvPr/>
        </p:nvSpPr>
        <p:spPr bwMode="auto">
          <a:xfrm>
            <a:off x="1639888" y="2843213"/>
            <a:ext cx="354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</a:t>
            </a:r>
            <a:r>
              <a:rPr lang="en-US" altLang="zh-CN" sz="2800" i="1"/>
              <a:t>D</a:t>
            </a:r>
            <a:r>
              <a:rPr lang="zh-CN" altLang="en-US" sz="2800"/>
              <a:t>上至少存在一点</a:t>
            </a:r>
          </a:p>
        </p:txBody>
      </p:sp>
      <p:sp>
        <p:nvSpPr>
          <p:cNvPr id="435216" name="Rectangle 16"/>
          <p:cNvSpPr>
            <a:spLocks noChangeArrowheads="1"/>
          </p:cNvSpPr>
          <p:nvPr/>
        </p:nvSpPr>
        <p:spPr bwMode="auto">
          <a:xfrm>
            <a:off x="5754688" y="28289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使得函数在该</a:t>
            </a:r>
          </a:p>
        </p:txBody>
      </p:sp>
      <p:graphicFrame>
        <p:nvGraphicFramePr>
          <p:cNvPr id="435217" name="Object 17"/>
          <p:cNvGraphicFramePr>
            <a:graphicFrameLocks noChangeAspect="1"/>
          </p:cNvGraphicFramePr>
          <p:nvPr/>
        </p:nvGraphicFramePr>
        <p:xfrm>
          <a:off x="5127625" y="4160838"/>
          <a:ext cx="14652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13" imgW="1371600" imgH="393480" progId="Equation.3">
                  <p:embed/>
                </p:oleObj>
              </mc:Choice>
              <mc:Fallback>
                <p:oleObj name="Equation" r:id="rId13" imgW="13716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4160838"/>
                        <a:ext cx="14652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8" name="Rectangle 18"/>
          <p:cNvSpPr>
            <a:spLocks noChangeArrowheads="1"/>
          </p:cNvSpPr>
          <p:nvPr/>
        </p:nvSpPr>
        <p:spPr bwMode="auto">
          <a:xfrm>
            <a:off x="2020888" y="3286125"/>
            <a:ext cx="4202112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与这个确定的数值相等</a:t>
            </a:r>
            <a:r>
              <a:rPr lang="en-US" altLang="zh-CN" sz="2800"/>
              <a:t>,</a:t>
            </a:r>
            <a:r>
              <a:rPr lang="zh-CN" altLang="en-US" sz="2800"/>
              <a:t>即</a:t>
            </a:r>
          </a:p>
        </p:txBody>
      </p:sp>
      <p:graphicFrame>
        <p:nvGraphicFramePr>
          <p:cNvPr id="435224" name="Object 24"/>
          <p:cNvGraphicFramePr>
            <a:graphicFrameLocks noChangeAspect="1"/>
          </p:cNvGraphicFramePr>
          <p:nvPr/>
        </p:nvGraphicFramePr>
        <p:xfrm>
          <a:off x="2859088" y="5140325"/>
          <a:ext cx="3683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15" imgW="368280" imgH="279360" progId="Equation.3">
                  <p:embed/>
                </p:oleObj>
              </mc:Choice>
              <mc:Fallback>
                <p:oleObj name="Equation" r:id="rId15" imgW="36828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5140325"/>
                        <a:ext cx="3683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  <p:bldP spid="435205" grpId="0" autoUpdateAnimBg="0"/>
      <p:bldP spid="435207" grpId="0" autoUpdateAnimBg="0"/>
      <p:bldP spid="435209" grpId="0" autoUpdateAnimBg="0"/>
      <p:bldP spid="435210" grpId="0" autoUpdateAnimBg="0"/>
      <p:bldP spid="435211" grpId="0" autoUpdateAnimBg="0"/>
      <p:bldP spid="435212" grpId="0" autoUpdateAnimBg="0"/>
      <p:bldP spid="435213" grpId="0" autoUpdateAnimBg="0"/>
      <p:bldP spid="435215" grpId="0" autoUpdateAnimBg="0"/>
      <p:bldP spid="435216" grpId="0" autoUpdateAnimBg="0"/>
      <p:bldP spid="4352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2D386-30FA-47E0-B411-8ABF60C228CE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200" dirty="0">
                <a:solidFill>
                  <a:srgbClr val="FFFFFF"/>
                </a:solidFill>
              </a:rPr>
              <a:t>设置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23561" name="组合 1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</p:grpSp>
      <p:graphicFrame>
        <p:nvGraphicFramePr>
          <p:cNvPr id="23562" name="Object 2"/>
          <p:cNvGraphicFramePr>
            <a:graphicFrameLocks noChangeAspect="1"/>
          </p:cNvGraphicFramePr>
          <p:nvPr/>
        </p:nvGraphicFramePr>
        <p:xfrm>
          <a:off x="5408613" y="668338"/>
          <a:ext cx="190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公式" r:id="rId13" imgW="825500" imgH="228600" progId="Equation.3">
                  <p:embed/>
                </p:oleObj>
              </mc:Choice>
              <mc:Fallback>
                <p:oleObj name="公式" r:id="rId13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668338"/>
                        <a:ext cx="1905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3"/>
          <p:cNvGraphicFramePr>
            <a:graphicFrameLocks noChangeAspect="1"/>
          </p:cNvGraphicFramePr>
          <p:nvPr/>
        </p:nvGraphicFramePr>
        <p:xfrm>
          <a:off x="2325688" y="1203325"/>
          <a:ext cx="5791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15" imgW="5689600" imgH="1016000" progId="Equation.3">
                  <p:embed/>
                </p:oleObj>
              </mc:Choice>
              <mc:Fallback>
                <p:oleObj name="Equation" r:id="rId15" imgW="56896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203325"/>
                        <a:ext cx="5791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2509646" y="684901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/>
              <a:t>是有界闭区域</a:t>
            </a:r>
            <a:r>
              <a:rPr lang="en-US" altLang="zh-CN" sz="2800" i="1" dirty="0"/>
              <a:t>D</a:t>
            </a:r>
            <a:r>
              <a:rPr lang="en-US" altLang="zh-CN" sz="2800" dirty="0"/>
              <a:t>:</a:t>
            </a:r>
          </a:p>
        </p:txBody>
      </p:sp>
      <p:graphicFrame>
        <p:nvGraphicFramePr>
          <p:cNvPr id="23565" name="Object 4"/>
          <p:cNvGraphicFramePr>
            <a:graphicFrameLocks noChangeAspect="1"/>
          </p:cNvGraphicFramePr>
          <p:nvPr/>
        </p:nvGraphicFramePr>
        <p:xfrm>
          <a:off x="1497013" y="738188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17" imgW="1397000" imgH="431800" progId="Equation.3">
                  <p:embed/>
                </p:oleObj>
              </mc:Choice>
              <mc:Fallback>
                <p:oleObj name="Equation" r:id="rId17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738188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7186613" y="661988"/>
            <a:ext cx="119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/>
              <a:t>上的</a:t>
            </a:r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251520" y="1353449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/>
              <a:t>连续函数</a:t>
            </a:r>
            <a:r>
              <a:rPr lang="en-US" altLang="zh-CN" sz="2800" dirty="0"/>
              <a:t>,</a:t>
            </a:r>
          </a:p>
        </p:txBody>
      </p:sp>
      <p:sp>
        <p:nvSpPr>
          <p:cNvPr id="23568" name="Rectangle 17"/>
          <p:cNvSpPr>
            <a:spLocks noChangeArrowheads="1"/>
          </p:cNvSpPr>
          <p:nvPr/>
        </p:nvSpPr>
        <p:spPr bwMode="auto">
          <a:xfrm>
            <a:off x="1888533" y="2849563"/>
            <a:ext cx="15652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/>
              <a:t>不存在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23569" name="Object 5"/>
          <p:cNvGraphicFramePr>
            <a:graphicFrameLocks noChangeAspect="1"/>
          </p:cNvGraphicFramePr>
          <p:nvPr/>
        </p:nvGraphicFramePr>
        <p:xfrm>
          <a:off x="2101850" y="3827463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19" imgW="1079032" imgH="393529" progId="Equation.3">
                  <p:embed/>
                </p:oleObj>
              </mc:Choice>
              <mc:Fallback>
                <p:oleObj name="Equation" r:id="rId19" imgW="10790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827463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6"/>
          <p:cNvGraphicFramePr>
            <a:graphicFrameLocks noChangeAspect="1"/>
          </p:cNvGraphicFramePr>
          <p:nvPr/>
        </p:nvGraphicFramePr>
        <p:xfrm>
          <a:off x="2149475" y="4684713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Equation" r:id="rId21" imgW="1028254" imgH="393529" progId="Equation.3">
                  <p:embed/>
                </p:oleObj>
              </mc:Choice>
              <mc:Fallback>
                <p:oleObj name="Equation" r:id="rId21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684713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7"/>
          <p:cNvGraphicFramePr>
            <a:graphicFrameLocks noChangeAspect="1"/>
          </p:cNvGraphicFramePr>
          <p:nvPr/>
        </p:nvGraphicFramePr>
        <p:xfrm>
          <a:off x="2051050" y="5592763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23" imgW="1054100" imgH="393700" progId="Equation.3">
                  <p:embed/>
                </p:oleObj>
              </mc:Choice>
              <mc:Fallback>
                <p:oleObj name="Equation" r:id="rId23" imgW="1054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92763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584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210FD-09D2-49AE-B957-F8A53B30CC68}" type="slidenum">
              <a:rPr lang="en-US" altLang="zh-CN" sz="1400" smtClean="0"/>
              <a:pPr eaLnBrk="1" hangingPunct="1"/>
              <a:t>32</a:t>
            </a:fld>
            <a:endParaRPr lang="en-US" altLang="zh-CN" sz="1400" smtClean="0"/>
          </a:p>
        </p:txBody>
      </p:sp>
      <p:sp>
        <p:nvSpPr>
          <p:cNvPr id="28687" name="AutoShape 2"/>
          <p:cNvSpPr>
            <a:spLocks noChangeArrowheads="1"/>
          </p:cNvSpPr>
          <p:nvPr/>
        </p:nvSpPr>
        <p:spPr bwMode="auto">
          <a:xfrm>
            <a:off x="1066800" y="-7938"/>
            <a:ext cx="3962400" cy="99060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50000">
                <a:srgbClr val="000076"/>
              </a:gs>
              <a:gs pos="100000">
                <a:srgbClr val="0000FF"/>
              </a:gs>
            </a:gsLst>
            <a:lin ang="189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1371600" y="9969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/>
              <a:t>利用</a:t>
            </a:r>
            <a:r>
              <a:rPr lang="zh-CN" altLang="zh-CN" sz="2800">
                <a:solidFill>
                  <a:schemeClr val="accent2"/>
                </a:solidFill>
              </a:rPr>
              <a:t>积分中值定理</a:t>
            </a:r>
            <a:r>
              <a:rPr lang="zh-CN" altLang="zh-CN" sz="2800">
                <a:solidFill>
                  <a:srgbClr val="0000FF"/>
                </a:solidFill>
              </a:rPr>
              <a:t>,</a:t>
            </a:r>
            <a:endParaRPr lang="en-US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4800600" y="4403725"/>
          <a:ext cx="20574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" name="公式" r:id="rId3" imgW="863280" imgH="291960" progId="Equation.3">
                  <p:embed/>
                </p:oleObj>
              </mc:Choice>
              <mc:Fallback>
                <p:oleObj name="公式" r:id="rId3" imgW="8632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03725"/>
                        <a:ext cx="20574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762000" y="9969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解</a:t>
            </a:r>
          </a:p>
        </p:txBody>
      </p:sp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4237038" y="996950"/>
            <a:ext cx="1325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/>
              <a:t>即得:</a:t>
            </a:r>
            <a:endParaRPr lang="en-US" altLang="zh-CN" sz="2800"/>
          </a:p>
        </p:txBody>
      </p:sp>
      <p:graphicFrame>
        <p:nvGraphicFramePr>
          <p:cNvPr id="28675" name="Object 10"/>
          <p:cNvGraphicFramePr>
            <a:graphicFrameLocks noChangeAspect="1"/>
          </p:cNvGraphicFramePr>
          <p:nvPr/>
        </p:nvGraphicFramePr>
        <p:xfrm>
          <a:off x="1219200" y="-19050"/>
          <a:ext cx="36576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Equation" r:id="rId5" imgW="3835080" imgH="1015920" progId="Equation.3">
                  <p:embed/>
                </p:oleObj>
              </mc:Choice>
              <mc:Fallback>
                <p:oleObj name="Equation" r:id="rId5" imgW="3835080" imgH="1015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-19050"/>
                        <a:ext cx="36576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1171575" y="1600200"/>
          <a:ext cx="51625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Equation" r:id="rId7" imgW="5371920" imgH="876240" progId="Equation.3">
                  <p:embed/>
                </p:oleObj>
              </mc:Choice>
              <mc:Fallback>
                <p:oleObj name="Equation" r:id="rId7" imgW="5371920" imgH="876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600200"/>
                        <a:ext cx="51625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0" name="Object 12"/>
          <p:cNvGraphicFramePr>
            <a:graphicFrameLocks noChangeAspect="1"/>
          </p:cNvGraphicFramePr>
          <p:nvPr/>
        </p:nvGraphicFramePr>
        <p:xfrm>
          <a:off x="4572000" y="2582863"/>
          <a:ext cx="188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" name="公式" r:id="rId9" imgW="825480" imgH="228600" progId="Equation.3">
                  <p:embed/>
                </p:oleObj>
              </mc:Choice>
              <mc:Fallback>
                <p:oleObj name="公式" r:id="rId9" imgW="825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82863"/>
                        <a:ext cx="188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1" name="Object 13"/>
          <p:cNvGraphicFramePr>
            <a:graphicFrameLocks noChangeAspect="1"/>
          </p:cNvGraphicFramePr>
          <p:nvPr/>
        </p:nvGraphicFramePr>
        <p:xfrm>
          <a:off x="2616200" y="2582863"/>
          <a:ext cx="876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" name="公式" r:id="rId11" imgW="380880" imgH="203040" progId="Equation.3">
                  <p:embed/>
                </p:oleObj>
              </mc:Choice>
              <mc:Fallback>
                <p:oleObj name="公式" r:id="rId11" imgW="38088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582863"/>
                        <a:ext cx="876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2" name="Object 14"/>
          <p:cNvGraphicFramePr>
            <a:graphicFrameLocks noChangeAspect="1"/>
          </p:cNvGraphicFramePr>
          <p:nvPr/>
        </p:nvGraphicFramePr>
        <p:xfrm>
          <a:off x="1344613" y="4214813"/>
          <a:ext cx="34559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" name="Equation" r:id="rId13" imgW="3454200" imgH="1015920" progId="Equation.3">
                  <p:embed/>
                </p:oleObj>
              </mc:Choice>
              <mc:Fallback>
                <p:oleObj name="Equation" r:id="rId13" imgW="3454200" imgH="1015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214813"/>
                        <a:ext cx="345598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15"/>
          <p:cNvGraphicFramePr>
            <a:graphicFrameLocks noChangeAspect="1"/>
          </p:cNvGraphicFramePr>
          <p:nvPr/>
        </p:nvGraphicFramePr>
        <p:xfrm>
          <a:off x="6856413" y="4487863"/>
          <a:ext cx="12969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2" name="Equation" r:id="rId15" imgW="1371600" imgH="393480" progId="Equation.3">
                  <p:embed/>
                </p:oleObj>
              </mc:Choice>
              <mc:Fallback>
                <p:oleObj name="Equation" r:id="rId15" imgW="1371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4487863"/>
                        <a:ext cx="12969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4" name="Object 16"/>
          <p:cNvGraphicFramePr>
            <a:graphicFrameLocks noChangeAspect="1"/>
          </p:cNvGraphicFramePr>
          <p:nvPr/>
        </p:nvGraphicFramePr>
        <p:xfrm>
          <a:off x="1752600" y="3192463"/>
          <a:ext cx="1704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3" name="Equation" r:id="rId17" imgW="1701720" imgH="431640" progId="Equation.3">
                  <p:embed/>
                </p:oleObj>
              </mc:Choice>
              <mc:Fallback>
                <p:oleObj name="Equation" r:id="rId17" imgW="170172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92463"/>
                        <a:ext cx="1704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5" name="Object 17"/>
          <p:cNvGraphicFramePr>
            <a:graphicFrameLocks noChangeAspect="1"/>
          </p:cNvGraphicFramePr>
          <p:nvPr/>
        </p:nvGraphicFramePr>
        <p:xfrm>
          <a:off x="3505200" y="3192463"/>
          <a:ext cx="1587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" name="Equation" r:id="rId19" imgW="1562040" imgH="431640" progId="Equation.3">
                  <p:embed/>
                </p:oleObj>
              </mc:Choice>
              <mc:Fallback>
                <p:oleObj name="Equation" r:id="rId19" imgW="156204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92463"/>
                        <a:ext cx="15875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6" name="Rectangle 18"/>
          <p:cNvSpPr>
            <a:spLocks noChangeArrowheads="1"/>
          </p:cNvSpPr>
          <p:nvPr/>
        </p:nvSpPr>
        <p:spPr bwMode="auto">
          <a:xfrm>
            <a:off x="1371600" y="364966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zh-CN" sz="2800"/>
              <a:t>由函数的连续性知</a:t>
            </a:r>
            <a:r>
              <a:rPr lang="en-US" altLang="zh-CN" sz="2800"/>
              <a:t>,</a:t>
            </a:r>
          </a:p>
        </p:txBody>
      </p:sp>
      <p:graphicFrame>
        <p:nvGraphicFramePr>
          <p:cNvPr id="437267" name="Object 19"/>
          <p:cNvGraphicFramePr>
            <a:graphicFrameLocks noChangeAspect="1"/>
          </p:cNvGraphicFramePr>
          <p:nvPr/>
        </p:nvGraphicFramePr>
        <p:xfrm>
          <a:off x="6402388" y="1592263"/>
          <a:ext cx="16748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1592263"/>
                        <a:ext cx="167481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8" name="Rectangle 20"/>
          <p:cNvSpPr>
            <a:spLocks noChangeArrowheads="1"/>
          </p:cNvSpPr>
          <p:nvPr/>
        </p:nvSpPr>
        <p:spPr bwMode="auto">
          <a:xfrm>
            <a:off x="838200" y="31162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/>
              <a:t>显然,</a:t>
            </a:r>
            <a:endParaRPr lang="en-US" altLang="zh-CN" sz="2800"/>
          </a:p>
        </p:txBody>
      </p:sp>
      <p:graphicFrame>
        <p:nvGraphicFramePr>
          <p:cNvPr id="437269" name="Object 21"/>
          <p:cNvGraphicFramePr>
            <a:graphicFrameLocks noChangeAspect="1"/>
          </p:cNvGraphicFramePr>
          <p:nvPr/>
        </p:nvGraphicFramePr>
        <p:xfrm>
          <a:off x="5105400" y="3252788"/>
          <a:ext cx="8143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" name="Equation" r:id="rId23" imgW="799920" imgH="393480" progId="Equation.3">
                  <p:embed/>
                </p:oleObj>
              </mc:Choice>
              <mc:Fallback>
                <p:oleObj name="Equation" r:id="rId23" imgW="79992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52788"/>
                        <a:ext cx="8143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70" name="Rectangle 22"/>
          <p:cNvSpPr>
            <a:spLocks noChangeArrowheads="1"/>
          </p:cNvSpPr>
          <p:nvPr/>
        </p:nvSpPr>
        <p:spPr bwMode="auto">
          <a:xfrm>
            <a:off x="1447800" y="25209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其中点</a:t>
            </a:r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3378200" y="25209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是</a:t>
            </a:r>
            <a:r>
              <a:rPr lang="zh-CN" altLang="zh-CN" sz="2800"/>
              <a:t>圆域</a:t>
            </a:r>
            <a:endParaRPr lang="zh-CN" altLang="en-US" sz="2800"/>
          </a:p>
        </p:txBody>
      </p:sp>
      <p:sp>
        <p:nvSpPr>
          <p:cNvPr id="437272" name="Rectangle 24"/>
          <p:cNvSpPr>
            <a:spLocks noChangeArrowheads="1"/>
          </p:cNvSpPr>
          <p:nvPr/>
        </p:nvSpPr>
        <p:spPr bwMode="auto">
          <a:xfrm>
            <a:off x="6400800" y="2582863"/>
            <a:ext cx="185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/>
              <a:t>内的一点.</a:t>
            </a:r>
            <a:endParaRPr lang="en-US" altLang="zh-CN" sz="2800"/>
          </a:p>
        </p:txBody>
      </p:sp>
      <p:graphicFrame>
        <p:nvGraphicFramePr>
          <p:cNvPr id="437278" name="Object 30"/>
          <p:cNvGraphicFramePr>
            <a:graphicFrameLocks noChangeAspect="1"/>
          </p:cNvGraphicFramePr>
          <p:nvPr/>
        </p:nvGraphicFramePr>
        <p:xfrm>
          <a:off x="5334000" y="144463"/>
          <a:ext cx="34385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25" imgW="3784320" imgH="812520" progId="Equation.3">
                  <p:embed/>
                </p:oleObj>
              </mc:Choice>
              <mc:Fallback>
                <p:oleObj name="Equation" r:id="rId25" imgW="3784320" imgH="8125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463"/>
                        <a:ext cx="3438525" cy="739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autoUpdateAnimBg="0"/>
      <p:bldP spid="437256" grpId="0" autoUpdateAnimBg="0"/>
      <p:bldP spid="437257" grpId="0" autoUpdateAnimBg="0"/>
      <p:bldP spid="437266" grpId="0" autoUpdateAnimBg="0"/>
      <p:bldP spid="437268" grpId="0" autoUpdateAnimBg="0"/>
      <p:bldP spid="437270" grpId="0" autoUpdateAnimBg="0"/>
      <p:bldP spid="437271" grpId="0" autoUpdateAnimBg="0"/>
      <p:bldP spid="43727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B221F81-861D-4103-8F4B-5B6BC58175E7}" type="slidenum">
              <a:rPr lang="en-US" altLang="zh-CN" sz="1400" smtClean="0"/>
              <a:pPr eaLnBrk="1" hangingPunct="1"/>
              <a:t>33</a:t>
            </a:fld>
            <a:endParaRPr lang="en-US" altLang="zh-CN" sz="1400" smtClean="0"/>
          </a:p>
        </p:txBody>
      </p:sp>
      <p:sp>
        <p:nvSpPr>
          <p:cNvPr id="29704" name="Text Box 2"/>
          <p:cNvSpPr txBox="1">
            <a:spLocks noChangeArrowheads="1"/>
          </p:cNvSpPr>
          <p:nvPr/>
        </p:nvSpPr>
        <p:spPr bwMode="auto">
          <a:xfrm>
            <a:off x="914400" y="55563"/>
            <a:ext cx="1219200" cy="579437"/>
          </a:xfrm>
          <a:prstGeom prst="rect">
            <a:avLst/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/>
              <a:t> </a:t>
            </a:r>
            <a:r>
              <a:rPr lang="zh-CN" altLang="en-US" sz="3200">
                <a:solidFill>
                  <a:srgbClr val="FF0066"/>
                </a:solidFill>
              </a:rPr>
              <a:t>补充</a:t>
            </a:r>
            <a:endParaRPr lang="zh-CN" altLang="en-US" sz="2800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2209800" y="396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在分析问题和算题时常用的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2057400" y="482600"/>
            <a:ext cx="3657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/>
              <a:t>设</a:t>
            </a:r>
            <a:r>
              <a:rPr lang="zh-CN" altLang="en-US" sz="2800">
                <a:solidFill>
                  <a:schemeClr val="accent2"/>
                </a:solidFill>
              </a:rPr>
              <a:t>区域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关于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轴对称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2339975" y="119221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/>
              <a:t>如果函数 </a:t>
            </a: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zh-CN" sz="2800">
                <a:solidFill>
                  <a:schemeClr val="accent2"/>
                </a:solidFill>
              </a:rPr>
              <a:t>关于坐标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zh-CN" altLang="zh-CN" sz="2800">
                <a:solidFill>
                  <a:schemeClr val="accent2"/>
                </a:solidFill>
              </a:rPr>
              <a:t>为偶</a:t>
            </a:r>
            <a:r>
              <a:rPr lang="zh-CN" altLang="en-US" sz="2800">
                <a:solidFill>
                  <a:schemeClr val="accent2"/>
                </a:solidFill>
              </a:rPr>
              <a:t>函数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  <a:endParaRPr lang="en-US" altLang="zh-CN" sz="2800"/>
          </a:p>
        </p:txBody>
      </p:sp>
      <p:graphicFrame>
        <p:nvGraphicFramePr>
          <p:cNvPr id="438278" name="Object 6"/>
          <p:cNvGraphicFramePr>
            <a:graphicFrameLocks noChangeAspect="1"/>
          </p:cNvGraphicFramePr>
          <p:nvPr/>
        </p:nvGraphicFramePr>
        <p:xfrm>
          <a:off x="1377950" y="2430463"/>
          <a:ext cx="22860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3" imgW="2234880" imgH="812520" progId="Equation.3">
                  <p:embed/>
                </p:oleObj>
              </mc:Choice>
              <mc:Fallback>
                <p:oleObj name="Equation" r:id="rId3" imgW="223488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430463"/>
                        <a:ext cx="22860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19800" y="1625600"/>
            <a:ext cx="2895600" cy="1752600"/>
            <a:chOff x="4080" y="1440"/>
            <a:chExt cx="1824" cy="1104"/>
          </a:xfrm>
        </p:grpSpPr>
        <p:sp>
          <p:nvSpPr>
            <p:cNvPr id="29722" name="Line 8"/>
            <p:cNvSpPr>
              <a:spLocks noChangeShapeType="1"/>
            </p:cNvSpPr>
            <p:nvPr/>
          </p:nvSpPr>
          <p:spPr bwMode="auto">
            <a:xfrm>
              <a:off x="4080" y="2160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9"/>
            <p:cNvSpPr>
              <a:spLocks noChangeShapeType="1"/>
            </p:cNvSpPr>
            <p:nvPr/>
          </p:nvSpPr>
          <p:spPr bwMode="auto">
            <a:xfrm flipV="1">
              <a:off x="4368" y="1632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Text Box 10"/>
            <p:cNvSpPr txBox="1">
              <a:spLocks noChangeArrowheads="1"/>
            </p:cNvSpPr>
            <p:nvPr/>
          </p:nvSpPr>
          <p:spPr bwMode="auto">
            <a:xfrm>
              <a:off x="4176" y="206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o</a:t>
              </a:r>
            </a:p>
          </p:txBody>
        </p:sp>
        <p:sp>
          <p:nvSpPr>
            <p:cNvPr id="29725" name="Text Box 11"/>
            <p:cNvSpPr txBox="1">
              <a:spLocks noChangeArrowheads="1"/>
            </p:cNvSpPr>
            <p:nvPr/>
          </p:nvSpPr>
          <p:spPr bwMode="auto">
            <a:xfrm>
              <a:off x="5520" y="211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800"/>
            </a:p>
          </p:txBody>
        </p:sp>
        <p:sp>
          <p:nvSpPr>
            <p:cNvPr id="29726" name="Text Box 12"/>
            <p:cNvSpPr txBox="1">
              <a:spLocks noChangeArrowheads="1"/>
            </p:cNvSpPr>
            <p:nvPr/>
          </p:nvSpPr>
          <p:spPr bwMode="auto">
            <a:xfrm>
              <a:off x="4128" y="144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 b="0"/>
            </a:p>
          </p:txBody>
        </p:sp>
      </p:grpSp>
      <p:sp>
        <p:nvSpPr>
          <p:cNvPr id="438285" name="Arc 13"/>
          <p:cNvSpPr>
            <a:spLocks/>
          </p:cNvSpPr>
          <p:nvPr/>
        </p:nvSpPr>
        <p:spPr bwMode="auto">
          <a:xfrm rot="8197185" flipV="1">
            <a:off x="6873875" y="2403475"/>
            <a:ext cx="1158875" cy="1127125"/>
          </a:xfrm>
          <a:custGeom>
            <a:avLst/>
            <a:gdLst>
              <a:gd name="T0" fmla="*/ 2147483647 w 41075"/>
              <a:gd name="T1" fmla="*/ 0 h 39961"/>
              <a:gd name="T2" fmla="*/ 0 w 41075"/>
              <a:gd name="T3" fmla="*/ 2147483647 h 39961"/>
              <a:gd name="T4" fmla="*/ 2147483647 w 41075"/>
              <a:gd name="T5" fmla="*/ 2147483647 h 39961"/>
              <a:gd name="T6" fmla="*/ 0 60000 65536"/>
              <a:gd name="T7" fmla="*/ 0 60000 65536"/>
              <a:gd name="T8" fmla="*/ 0 60000 65536"/>
              <a:gd name="T9" fmla="*/ 0 w 41075"/>
              <a:gd name="T10" fmla="*/ 0 h 39961"/>
              <a:gd name="T11" fmla="*/ 41075 w 41075"/>
              <a:gd name="T12" fmla="*/ 39961 h 39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75" h="39961" fill="none" extrusionOk="0">
                <a:moveTo>
                  <a:pt x="30851" y="0"/>
                </a:moveTo>
                <a:cubicBezTo>
                  <a:pt x="37207" y="3938"/>
                  <a:pt x="41075" y="10883"/>
                  <a:pt x="41075" y="18361"/>
                </a:cubicBezTo>
                <a:cubicBezTo>
                  <a:pt x="41075" y="30290"/>
                  <a:pt x="31404" y="39961"/>
                  <a:pt x="19475" y="39961"/>
                </a:cubicBezTo>
                <a:cubicBezTo>
                  <a:pt x="11166" y="39961"/>
                  <a:pt x="3594" y="35195"/>
                  <a:pt x="0" y="27703"/>
                </a:cubicBezTo>
              </a:path>
              <a:path w="41075" h="39961" stroke="0" extrusionOk="0">
                <a:moveTo>
                  <a:pt x="30851" y="0"/>
                </a:moveTo>
                <a:cubicBezTo>
                  <a:pt x="37207" y="3938"/>
                  <a:pt x="41075" y="10883"/>
                  <a:pt x="41075" y="18361"/>
                </a:cubicBezTo>
                <a:cubicBezTo>
                  <a:pt x="41075" y="30290"/>
                  <a:pt x="31404" y="39961"/>
                  <a:pt x="19475" y="39961"/>
                </a:cubicBezTo>
                <a:cubicBezTo>
                  <a:pt x="11166" y="39961"/>
                  <a:pt x="3594" y="35195"/>
                  <a:pt x="0" y="27703"/>
                </a:cubicBezTo>
                <a:lnTo>
                  <a:pt x="19475" y="18361"/>
                </a:lnTo>
                <a:close/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58000" y="2022475"/>
            <a:ext cx="1158875" cy="1127125"/>
            <a:chOff x="4598" y="1690"/>
            <a:chExt cx="730" cy="710"/>
          </a:xfrm>
        </p:grpSpPr>
        <p:sp>
          <p:nvSpPr>
            <p:cNvPr id="29720" name="Arc 15"/>
            <p:cNvSpPr>
              <a:spLocks/>
            </p:cNvSpPr>
            <p:nvPr/>
          </p:nvSpPr>
          <p:spPr bwMode="auto">
            <a:xfrm rot="18992351" flipV="1">
              <a:off x="4598" y="1690"/>
              <a:ext cx="730" cy="710"/>
            </a:xfrm>
            <a:custGeom>
              <a:avLst/>
              <a:gdLst>
                <a:gd name="T0" fmla="*/ 0 w 41075"/>
                <a:gd name="T1" fmla="*/ 0 h 39961"/>
                <a:gd name="T2" fmla="*/ 0 w 41075"/>
                <a:gd name="T3" fmla="*/ 0 h 39961"/>
                <a:gd name="T4" fmla="*/ 0 w 41075"/>
                <a:gd name="T5" fmla="*/ 0 h 39961"/>
                <a:gd name="T6" fmla="*/ 0 60000 65536"/>
                <a:gd name="T7" fmla="*/ 0 60000 65536"/>
                <a:gd name="T8" fmla="*/ 0 60000 65536"/>
                <a:gd name="T9" fmla="*/ 0 w 41075"/>
                <a:gd name="T10" fmla="*/ 0 h 39961"/>
                <a:gd name="T11" fmla="*/ 41075 w 41075"/>
                <a:gd name="T12" fmla="*/ 39961 h 399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75" h="39961" fill="none" extrusionOk="0">
                  <a:moveTo>
                    <a:pt x="30851" y="0"/>
                  </a:moveTo>
                  <a:cubicBezTo>
                    <a:pt x="37207" y="3938"/>
                    <a:pt x="41075" y="10883"/>
                    <a:pt x="41075" y="18361"/>
                  </a:cubicBezTo>
                  <a:cubicBezTo>
                    <a:pt x="41075" y="30290"/>
                    <a:pt x="31404" y="39961"/>
                    <a:pt x="19475" y="39961"/>
                  </a:cubicBezTo>
                  <a:cubicBezTo>
                    <a:pt x="11166" y="39961"/>
                    <a:pt x="3594" y="35195"/>
                    <a:pt x="0" y="27703"/>
                  </a:cubicBezTo>
                </a:path>
                <a:path w="41075" h="39961" stroke="0" extrusionOk="0">
                  <a:moveTo>
                    <a:pt x="30851" y="0"/>
                  </a:moveTo>
                  <a:cubicBezTo>
                    <a:pt x="37207" y="3938"/>
                    <a:pt x="41075" y="10883"/>
                    <a:pt x="41075" y="18361"/>
                  </a:cubicBezTo>
                  <a:cubicBezTo>
                    <a:pt x="41075" y="30290"/>
                    <a:pt x="31404" y="39961"/>
                    <a:pt x="19475" y="39961"/>
                  </a:cubicBezTo>
                  <a:cubicBezTo>
                    <a:pt x="11166" y="39961"/>
                    <a:pt x="3594" y="35195"/>
                    <a:pt x="0" y="27703"/>
                  </a:cubicBezTo>
                  <a:lnTo>
                    <a:pt x="19475" y="18361"/>
                  </a:lnTo>
                  <a:close/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Text Box 16"/>
            <p:cNvSpPr txBox="1">
              <a:spLocks noChangeArrowheads="1"/>
            </p:cNvSpPr>
            <p:nvPr/>
          </p:nvSpPr>
          <p:spPr bwMode="auto">
            <a:xfrm>
              <a:off x="4800" y="177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336600"/>
                  </a:solidFill>
                </a:rPr>
                <a:t>D</a:t>
              </a:r>
              <a:r>
                <a:rPr lang="en-US" altLang="zh-CN" sz="2800" baseline="-25000">
                  <a:solidFill>
                    <a:srgbClr val="336600"/>
                  </a:solidFill>
                </a:rPr>
                <a:t>1</a:t>
              </a:r>
              <a:endParaRPr lang="en-US" altLang="zh-CN" sz="2800">
                <a:solidFill>
                  <a:srgbClr val="CC00FF"/>
                </a:solidFill>
              </a:endParaRPr>
            </a:p>
          </p:txBody>
        </p:sp>
      </p:grp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962492" y="601948"/>
            <a:ext cx="1444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性质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7</a:t>
            </a:r>
          </a:p>
        </p:txBody>
      </p:sp>
      <p:graphicFrame>
        <p:nvGraphicFramePr>
          <p:cNvPr id="438290" name="Object 18"/>
          <p:cNvGraphicFramePr>
            <a:graphicFrameLocks noChangeAspect="1"/>
          </p:cNvGraphicFramePr>
          <p:nvPr/>
        </p:nvGraphicFramePr>
        <p:xfrm>
          <a:off x="914400" y="1778000"/>
          <a:ext cx="365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公式" r:id="rId5" imgW="1434960" imgH="215640" progId="Equation.3">
                  <p:embed/>
                </p:oleObj>
              </mc:Choice>
              <mc:Fallback>
                <p:oleObj name="公式" r:id="rId5" imgW="143496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78000"/>
                        <a:ext cx="3657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1" name="Text Box 19"/>
          <p:cNvSpPr txBox="1">
            <a:spLocks noChangeArrowheads="1"/>
          </p:cNvSpPr>
          <p:nvPr/>
        </p:nvSpPr>
        <p:spPr bwMode="auto">
          <a:xfrm>
            <a:off x="844550" y="2430463"/>
            <a:ext cx="95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  <a:endParaRPr lang="zh-CN" altLang="en-US" sz="2800" b="0"/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5486400" y="628650"/>
            <a:ext cx="281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i="1"/>
              <a:t>D</a:t>
            </a:r>
            <a:r>
              <a:rPr lang="en-US" altLang="zh-CN" sz="2800" baseline="-25000"/>
              <a:t>1</a:t>
            </a:r>
            <a:r>
              <a:rPr lang="zh-CN" altLang="zh-CN" sz="2800"/>
              <a:t>为</a:t>
            </a:r>
            <a:r>
              <a:rPr lang="en-US" altLang="zh-CN" sz="2800" i="1"/>
              <a:t>D</a:t>
            </a:r>
            <a:r>
              <a:rPr lang="zh-CN" altLang="en-US" sz="2800"/>
              <a:t>在</a:t>
            </a:r>
            <a:r>
              <a:rPr lang="en-US" altLang="zh-CN" sz="2800"/>
              <a:t>x</a:t>
            </a:r>
            <a:r>
              <a:rPr lang="zh-CN" altLang="en-US" sz="2800"/>
              <a:t>轴上方</a:t>
            </a:r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685800" y="1182688"/>
            <a:ext cx="187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zh-CN" sz="2800"/>
              <a:t>的部分,</a:t>
            </a:r>
            <a:endParaRPr lang="en-US" altLang="zh-CN" sz="2800"/>
          </a:p>
        </p:txBody>
      </p:sp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6553200" y="39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对称性质</a:t>
            </a:r>
            <a:endParaRPr lang="zh-CN" altLang="en-US" sz="2800">
              <a:ea typeface="黑体" pitchFamily="49" charset="-122"/>
            </a:endParaRPr>
          </a:p>
        </p:txBody>
      </p:sp>
      <p:graphicFrame>
        <p:nvGraphicFramePr>
          <p:cNvPr id="438295" name="Object 23"/>
          <p:cNvGraphicFramePr>
            <a:graphicFrameLocks noChangeAspect="1"/>
          </p:cNvGraphicFramePr>
          <p:nvPr/>
        </p:nvGraphicFramePr>
        <p:xfrm>
          <a:off x="3657600" y="2430463"/>
          <a:ext cx="2216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7" imgW="2133360" imgH="863280" progId="Equation.3">
                  <p:embed/>
                </p:oleObj>
              </mc:Choice>
              <mc:Fallback>
                <p:oleObj name="Equation" r:id="rId7" imgW="2133360" imgH="863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0463"/>
                        <a:ext cx="22161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107950" y="3929063"/>
            <a:ext cx="27432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accent2"/>
                </a:solidFill>
              </a:rPr>
              <a:t>坐标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zh-CN" altLang="zh-CN" sz="2800">
                <a:solidFill>
                  <a:schemeClr val="accent2"/>
                </a:solidFill>
              </a:rPr>
              <a:t>为奇函数</a:t>
            </a:r>
            <a:endParaRPr lang="zh-CN" altLang="en-US" sz="2800"/>
          </a:p>
        </p:txBody>
      </p:sp>
      <p:graphicFrame>
        <p:nvGraphicFramePr>
          <p:cNvPr id="438302" name="Object 30"/>
          <p:cNvGraphicFramePr>
            <a:graphicFrameLocks noChangeAspect="1"/>
          </p:cNvGraphicFramePr>
          <p:nvPr/>
        </p:nvGraphicFramePr>
        <p:xfrm>
          <a:off x="6516688" y="4000500"/>
          <a:ext cx="2438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9" imgW="2489040" imgH="812520" progId="Equation.3">
                  <p:embed/>
                </p:oleObj>
              </mc:Choice>
              <mc:Fallback>
                <p:oleObj name="Equation" r:id="rId9" imgW="2489040" imgH="8125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000500"/>
                        <a:ext cx="2438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3" name="Object 31"/>
          <p:cNvGraphicFramePr>
            <a:graphicFrameLocks noChangeAspect="1"/>
          </p:cNvGraphicFramePr>
          <p:nvPr/>
        </p:nvGraphicFramePr>
        <p:xfrm>
          <a:off x="2484438" y="4073525"/>
          <a:ext cx="37830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公式" r:id="rId11" imgW="1562040" imgH="215640" progId="Equation.3">
                  <p:embed/>
                </p:oleObj>
              </mc:Choice>
              <mc:Fallback>
                <p:oleObj name="公式" r:id="rId11" imgW="1562040" imgH="215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3525"/>
                        <a:ext cx="37830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304" name="Rectangle 32"/>
          <p:cNvSpPr>
            <a:spLocks noChangeArrowheads="1"/>
          </p:cNvSpPr>
          <p:nvPr/>
        </p:nvSpPr>
        <p:spPr bwMode="auto">
          <a:xfrm>
            <a:off x="6011863" y="4000500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/>
              <a:t>则</a:t>
            </a:r>
          </a:p>
        </p:txBody>
      </p:sp>
      <p:sp>
        <p:nvSpPr>
          <p:cNvPr id="438305" name="Rectangle 33"/>
          <p:cNvSpPr>
            <a:spLocks noChangeArrowheads="1"/>
          </p:cNvSpPr>
          <p:nvPr/>
        </p:nvSpPr>
        <p:spPr bwMode="auto">
          <a:xfrm>
            <a:off x="323850" y="3352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设</a:t>
            </a:r>
            <a:r>
              <a:rPr lang="zh-CN" altLang="en-US" sz="2800">
                <a:solidFill>
                  <a:schemeClr val="accent2"/>
                </a:solidFill>
              </a:rPr>
              <a:t>区域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关于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轴对称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438306" name="Rectangle 34"/>
          <p:cNvSpPr>
            <a:spLocks noChangeArrowheads="1"/>
          </p:cNvSpPr>
          <p:nvPr/>
        </p:nvSpPr>
        <p:spPr bwMode="auto">
          <a:xfrm>
            <a:off x="3708400" y="33528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zh-CN" sz="2800"/>
              <a:t>如果函数 </a:t>
            </a:r>
            <a:r>
              <a:rPr lang="en-US" altLang="zh-CN" sz="2800" i="1">
                <a:solidFill>
                  <a:schemeClr val="accent2"/>
                </a:solidFill>
              </a:rPr>
              <a:t>f 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zh-CN" sz="2800">
                <a:solidFill>
                  <a:schemeClr val="accent2"/>
                </a:solidFill>
              </a:rPr>
              <a:t>关于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/>
      <p:bldP spid="438276" grpId="0" autoUpdateAnimBg="0"/>
      <p:bldP spid="438277" grpId="0" autoUpdateAnimBg="0"/>
      <p:bldP spid="438285" grpId="0" animBg="1"/>
      <p:bldP spid="438289" grpId="0" autoUpdateAnimBg="0"/>
      <p:bldP spid="438291" grpId="0" autoUpdateAnimBg="0"/>
      <p:bldP spid="438292" grpId="0" autoUpdateAnimBg="0"/>
      <p:bldP spid="438293" grpId="0" autoUpdateAnimBg="0"/>
      <p:bldP spid="438294" grpId="0" autoUpdateAnimBg="0"/>
      <p:bldP spid="438301" grpId="0" autoUpdateAnimBg="0"/>
      <p:bldP spid="438304" grpId="0" autoUpdateAnimBg="0"/>
      <p:bldP spid="438305" grpId="0" autoUpdateAnimBg="0"/>
      <p:bldP spid="43830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6A1E860-DB9F-42AF-ABFF-9737A854C40D}" type="slidenum">
              <a:rPr lang="en-US" altLang="zh-CN" sz="1400" smtClean="0"/>
              <a:pPr eaLnBrk="1" hangingPunct="1"/>
              <a:t>34</a:t>
            </a:fld>
            <a:endParaRPr lang="en-US" altLang="zh-CN" sz="1400" smtClean="0"/>
          </a:p>
        </p:txBody>
      </p:sp>
      <p:sp>
        <p:nvSpPr>
          <p:cNvPr id="441412" name="Freeform 68"/>
          <p:cNvSpPr>
            <a:spLocks/>
          </p:cNvSpPr>
          <p:nvPr/>
        </p:nvSpPr>
        <p:spPr bwMode="auto">
          <a:xfrm>
            <a:off x="4822825" y="1446213"/>
            <a:ext cx="2771775" cy="2165350"/>
          </a:xfrm>
          <a:custGeom>
            <a:avLst/>
            <a:gdLst>
              <a:gd name="T0" fmla="*/ 2147483647 w 1746"/>
              <a:gd name="T1" fmla="*/ 0 h 1364"/>
              <a:gd name="T2" fmla="*/ 0 w 1746"/>
              <a:gd name="T3" fmla="*/ 2147483647 h 1364"/>
              <a:gd name="T4" fmla="*/ 2147483647 w 1746"/>
              <a:gd name="T5" fmla="*/ 2147483647 h 1364"/>
              <a:gd name="T6" fmla="*/ 2147483647 w 1746"/>
              <a:gd name="T7" fmla="*/ 2147483647 h 1364"/>
              <a:gd name="T8" fmla="*/ 2147483647 w 1746"/>
              <a:gd name="T9" fmla="*/ 2147483647 h 1364"/>
              <a:gd name="T10" fmla="*/ 2147483647 w 1746"/>
              <a:gd name="T11" fmla="*/ 2147483647 h 1364"/>
              <a:gd name="T12" fmla="*/ 2147483647 w 1746"/>
              <a:gd name="T13" fmla="*/ 2147483647 h 1364"/>
              <a:gd name="T14" fmla="*/ 2147483647 w 1746"/>
              <a:gd name="T15" fmla="*/ 2147483647 h 1364"/>
              <a:gd name="T16" fmla="*/ 2147483647 w 1746"/>
              <a:gd name="T17" fmla="*/ 2147483647 h 1364"/>
              <a:gd name="T18" fmla="*/ 2147483647 w 1746"/>
              <a:gd name="T19" fmla="*/ 2147483647 h 1364"/>
              <a:gd name="T20" fmla="*/ 2147483647 w 1746"/>
              <a:gd name="T21" fmla="*/ 2147483647 h 1364"/>
              <a:gd name="T22" fmla="*/ 2147483647 w 1746"/>
              <a:gd name="T23" fmla="*/ 2147483647 h 1364"/>
              <a:gd name="T24" fmla="*/ 2147483647 w 1746"/>
              <a:gd name="T25" fmla="*/ 2147483647 h 1364"/>
              <a:gd name="T26" fmla="*/ 2147483647 w 1746"/>
              <a:gd name="T27" fmla="*/ 2147483647 h 1364"/>
              <a:gd name="T28" fmla="*/ 2147483647 w 1746"/>
              <a:gd name="T29" fmla="*/ 2147483647 h 1364"/>
              <a:gd name="T30" fmla="*/ 2147483647 w 1746"/>
              <a:gd name="T31" fmla="*/ 2147483647 h 1364"/>
              <a:gd name="T32" fmla="*/ 2147483647 w 1746"/>
              <a:gd name="T33" fmla="*/ 2147483647 h 1364"/>
              <a:gd name="T34" fmla="*/ 2147483647 w 1746"/>
              <a:gd name="T35" fmla="*/ 2147483647 h 1364"/>
              <a:gd name="T36" fmla="*/ 2147483647 w 1746"/>
              <a:gd name="T37" fmla="*/ 2147483647 h 1364"/>
              <a:gd name="T38" fmla="*/ 2147483647 w 1746"/>
              <a:gd name="T39" fmla="*/ 2147483647 h 1364"/>
              <a:gd name="T40" fmla="*/ 2147483647 w 1746"/>
              <a:gd name="T41" fmla="*/ 2147483647 h 1364"/>
              <a:gd name="T42" fmla="*/ 2147483647 w 1746"/>
              <a:gd name="T43" fmla="*/ 2147483647 h 1364"/>
              <a:gd name="T44" fmla="*/ 2147483647 w 1746"/>
              <a:gd name="T45" fmla="*/ 2147483647 h 1364"/>
              <a:gd name="T46" fmla="*/ 2147483647 w 1746"/>
              <a:gd name="T47" fmla="*/ 2147483647 h 1364"/>
              <a:gd name="T48" fmla="*/ 2147483647 w 1746"/>
              <a:gd name="T49" fmla="*/ 2147483647 h 1364"/>
              <a:gd name="T50" fmla="*/ 2147483647 w 1746"/>
              <a:gd name="T51" fmla="*/ 2147483647 h 1364"/>
              <a:gd name="T52" fmla="*/ 2147483647 w 1746"/>
              <a:gd name="T53" fmla="*/ 2147483647 h 1364"/>
              <a:gd name="T54" fmla="*/ 2147483647 w 1746"/>
              <a:gd name="T55" fmla="*/ 0 h 13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46"/>
              <a:gd name="T85" fmla="*/ 0 h 1364"/>
              <a:gd name="T86" fmla="*/ 1746 w 1746"/>
              <a:gd name="T87" fmla="*/ 1364 h 136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46" h="1364">
                <a:moveTo>
                  <a:pt x="439" y="0"/>
                </a:moveTo>
                <a:lnTo>
                  <a:pt x="0" y="322"/>
                </a:lnTo>
                <a:lnTo>
                  <a:pt x="155" y="338"/>
                </a:lnTo>
                <a:lnTo>
                  <a:pt x="338" y="375"/>
                </a:lnTo>
                <a:lnTo>
                  <a:pt x="432" y="418"/>
                </a:lnTo>
                <a:lnTo>
                  <a:pt x="503" y="484"/>
                </a:lnTo>
                <a:lnTo>
                  <a:pt x="594" y="557"/>
                </a:lnTo>
                <a:lnTo>
                  <a:pt x="649" y="658"/>
                </a:lnTo>
                <a:lnTo>
                  <a:pt x="720" y="802"/>
                </a:lnTo>
                <a:lnTo>
                  <a:pt x="768" y="946"/>
                </a:lnTo>
                <a:lnTo>
                  <a:pt x="912" y="1138"/>
                </a:lnTo>
                <a:lnTo>
                  <a:pt x="1104" y="1282"/>
                </a:lnTo>
                <a:lnTo>
                  <a:pt x="1253" y="1337"/>
                </a:lnTo>
                <a:lnTo>
                  <a:pt x="1362" y="1364"/>
                </a:lnTo>
                <a:lnTo>
                  <a:pt x="1426" y="1344"/>
                </a:lnTo>
                <a:lnTo>
                  <a:pt x="1746" y="1017"/>
                </a:lnTo>
                <a:lnTo>
                  <a:pt x="1664" y="1017"/>
                </a:lnTo>
                <a:lnTo>
                  <a:pt x="1573" y="998"/>
                </a:lnTo>
                <a:lnTo>
                  <a:pt x="1440" y="946"/>
                </a:lnTo>
                <a:lnTo>
                  <a:pt x="1362" y="887"/>
                </a:lnTo>
                <a:lnTo>
                  <a:pt x="1248" y="802"/>
                </a:lnTo>
                <a:lnTo>
                  <a:pt x="1115" y="649"/>
                </a:lnTo>
                <a:lnTo>
                  <a:pt x="1070" y="521"/>
                </a:lnTo>
                <a:lnTo>
                  <a:pt x="987" y="320"/>
                </a:lnTo>
                <a:lnTo>
                  <a:pt x="864" y="178"/>
                </a:lnTo>
                <a:lnTo>
                  <a:pt x="720" y="82"/>
                </a:lnTo>
                <a:lnTo>
                  <a:pt x="603" y="36"/>
                </a:lnTo>
                <a:lnTo>
                  <a:pt x="439" y="0"/>
                </a:lnTo>
                <a:close/>
              </a:path>
            </a:pathLst>
          </a:custGeom>
          <a:gradFill rotWithShape="0">
            <a:gsLst>
              <a:gs pos="0">
                <a:srgbClr val="185E18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1411" name="Freeform 67"/>
          <p:cNvSpPr>
            <a:spLocks/>
          </p:cNvSpPr>
          <p:nvPr/>
        </p:nvSpPr>
        <p:spPr bwMode="auto">
          <a:xfrm>
            <a:off x="936625" y="1477963"/>
            <a:ext cx="2782888" cy="762000"/>
          </a:xfrm>
          <a:custGeom>
            <a:avLst/>
            <a:gdLst>
              <a:gd name="T0" fmla="*/ 2147483647 w 1753"/>
              <a:gd name="T1" fmla="*/ 0 h 480"/>
              <a:gd name="T2" fmla="*/ 0 w 1753"/>
              <a:gd name="T3" fmla="*/ 2147483647 h 480"/>
              <a:gd name="T4" fmla="*/ 2147483647 w 1753"/>
              <a:gd name="T5" fmla="*/ 2147483647 h 480"/>
              <a:gd name="T6" fmla="*/ 2147483647 w 1753"/>
              <a:gd name="T7" fmla="*/ 2147483647 h 480"/>
              <a:gd name="T8" fmla="*/ 2147483647 w 1753"/>
              <a:gd name="T9" fmla="*/ 2147483647 h 480"/>
              <a:gd name="T10" fmla="*/ 2147483647 w 1753"/>
              <a:gd name="T11" fmla="*/ 2147483647 h 480"/>
              <a:gd name="T12" fmla="*/ 2147483647 w 1753"/>
              <a:gd name="T13" fmla="*/ 2147483647 h 480"/>
              <a:gd name="T14" fmla="*/ 2147483647 w 1753"/>
              <a:gd name="T15" fmla="*/ 2147483647 h 480"/>
              <a:gd name="T16" fmla="*/ 2147483647 w 1753"/>
              <a:gd name="T17" fmla="*/ 2147483647 h 480"/>
              <a:gd name="T18" fmla="*/ 2147483647 w 1753"/>
              <a:gd name="T19" fmla="*/ 2147483647 h 480"/>
              <a:gd name="T20" fmla="*/ 2147483647 w 1753"/>
              <a:gd name="T21" fmla="*/ 2147483647 h 480"/>
              <a:gd name="T22" fmla="*/ 2147483647 w 1753"/>
              <a:gd name="T23" fmla="*/ 2147483647 h 480"/>
              <a:gd name="T24" fmla="*/ 2147483647 w 1753"/>
              <a:gd name="T25" fmla="*/ 2147483647 h 480"/>
              <a:gd name="T26" fmla="*/ 2147483647 w 1753"/>
              <a:gd name="T27" fmla="*/ 2147483647 h 480"/>
              <a:gd name="T28" fmla="*/ 2147483647 w 1753"/>
              <a:gd name="T29" fmla="*/ 2147483647 h 480"/>
              <a:gd name="T30" fmla="*/ 2147483647 w 1753"/>
              <a:gd name="T31" fmla="*/ 2147483647 h 480"/>
              <a:gd name="T32" fmla="*/ 2147483647 w 1753"/>
              <a:gd name="T33" fmla="*/ 2147483647 h 480"/>
              <a:gd name="T34" fmla="*/ 2147483647 w 1753"/>
              <a:gd name="T35" fmla="*/ 2147483647 h 480"/>
              <a:gd name="T36" fmla="*/ 2147483647 w 1753"/>
              <a:gd name="T37" fmla="*/ 2147483647 h 480"/>
              <a:gd name="T38" fmla="*/ 2147483647 w 1753"/>
              <a:gd name="T39" fmla="*/ 2147483647 h 480"/>
              <a:gd name="T40" fmla="*/ 2147483647 w 1753"/>
              <a:gd name="T41" fmla="*/ 2147483647 h 480"/>
              <a:gd name="T42" fmla="*/ 2147483647 w 1753"/>
              <a:gd name="T43" fmla="*/ 0 h 4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53"/>
              <a:gd name="T67" fmla="*/ 0 h 480"/>
              <a:gd name="T68" fmla="*/ 1753 w 1753"/>
              <a:gd name="T69" fmla="*/ 480 h 4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53" h="480">
                <a:moveTo>
                  <a:pt x="432" y="0"/>
                </a:moveTo>
                <a:lnTo>
                  <a:pt x="0" y="336"/>
                </a:lnTo>
                <a:lnTo>
                  <a:pt x="96" y="384"/>
                </a:lnTo>
                <a:lnTo>
                  <a:pt x="199" y="414"/>
                </a:lnTo>
                <a:lnTo>
                  <a:pt x="336" y="441"/>
                </a:lnTo>
                <a:lnTo>
                  <a:pt x="576" y="480"/>
                </a:lnTo>
                <a:lnTo>
                  <a:pt x="768" y="480"/>
                </a:lnTo>
                <a:lnTo>
                  <a:pt x="912" y="480"/>
                </a:lnTo>
                <a:lnTo>
                  <a:pt x="1067" y="450"/>
                </a:lnTo>
                <a:lnTo>
                  <a:pt x="1200" y="432"/>
                </a:lnTo>
                <a:lnTo>
                  <a:pt x="1397" y="359"/>
                </a:lnTo>
                <a:lnTo>
                  <a:pt x="1753" y="21"/>
                </a:lnTo>
                <a:lnTo>
                  <a:pt x="1589" y="57"/>
                </a:lnTo>
                <a:lnTo>
                  <a:pt x="1392" y="96"/>
                </a:lnTo>
                <a:lnTo>
                  <a:pt x="1250" y="103"/>
                </a:lnTo>
                <a:lnTo>
                  <a:pt x="1150" y="103"/>
                </a:lnTo>
                <a:lnTo>
                  <a:pt x="1058" y="103"/>
                </a:lnTo>
                <a:lnTo>
                  <a:pt x="912" y="96"/>
                </a:lnTo>
                <a:lnTo>
                  <a:pt x="729" y="66"/>
                </a:lnTo>
                <a:lnTo>
                  <a:pt x="624" y="48"/>
                </a:lnTo>
                <a:lnTo>
                  <a:pt x="510" y="21"/>
                </a:lnTo>
                <a:lnTo>
                  <a:pt x="432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CC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708025" y="444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这个性质的</a:t>
            </a:r>
            <a:r>
              <a:rPr lang="zh-CN" altLang="en-US" sz="2800">
                <a:solidFill>
                  <a:schemeClr val="accent2"/>
                </a:solidFill>
              </a:rPr>
              <a:t>几何意义</a:t>
            </a:r>
            <a:r>
              <a:rPr lang="zh-CN" altLang="en-US" sz="2800"/>
              <a:t>如图</a:t>
            </a:r>
            <a:r>
              <a:rPr lang="en-US" altLang="zh-CN" sz="2800"/>
              <a:t>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22825" y="411163"/>
            <a:ext cx="4114800" cy="3276600"/>
            <a:chOff x="3168" y="624"/>
            <a:chExt cx="2592" cy="2064"/>
          </a:xfrm>
        </p:grpSpPr>
        <p:grpSp>
          <p:nvGrpSpPr>
            <p:cNvPr id="39976" name="Group 4"/>
            <p:cNvGrpSpPr>
              <a:grpSpLocks/>
            </p:cNvGrpSpPr>
            <p:nvPr/>
          </p:nvGrpSpPr>
          <p:grpSpPr bwMode="auto">
            <a:xfrm>
              <a:off x="3168" y="624"/>
              <a:ext cx="2592" cy="1968"/>
              <a:chOff x="3120" y="624"/>
              <a:chExt cx="2592" cy="1968"/>
            </a:xfrm>
          </p:grpSpPr>
          <p:grpSp>
            <p:nvGrpSpPr>
              <p:cNvPr id="39984" name="Group 5"/>
              <p:cNvGrpSpPr>
                <a:grpSpLocks/>
              </p:cNvGrpSpPr>
              <p:nvPr/>
            </p:nvGrpSpPr>
            <p:grpSpPr bwMode="auto">
              <a:xfrm>
                <a:off x="3552" y="624"/>
                <a:ext cx="2160" cy="1968"/>
                <a:chOff x="3552" y="624"/>
                <a:chExt cx="2160" cy="1968"/>
              </a:xfrm>
            </p:grpSpPr>
            <p:sp>
              <p:nvSpPr>
                <p:cNvPr id="39994" name="Line 6"/>
                <p:cNvSpPr>
                  <a:spLocks noChangeShapeType="1"/>
                </p:cNvSpPr>
                <p:nvPr/>
              </p:nvSpPr>
              <p:spPr bwMode="auto">
                <a:xfrm>
                  <a:off x="4176" y="1776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176" y="816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600" y="177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080" y="172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altLang="zh-CN" sz="2400" i="1"/>
                    <a:t>O</a:t>
                  </a:r>
                </a:p>
              </p:txBody>
            </p:sp>
            <p:sp>
              <p:nvSpPr>
                <p:cNvPr id="3999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52" y="2265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altLang="zh-CN" sz="2800" i="1"/>
                    <a:t>x</a:t>
                  </a:r>
                  <a:endParaRPr lang="en-US" altLang="zh-CN" sz="2800"/>
                </a:p>
              </p:txBody>
            </p:sp>
            <p:sp>
              <p:nvSpPr>
                <p:cNvPr id="3999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8" y="1689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altLang="zh-CN" sz="2800" i="1"/>
                    <a:t>y</a:t>
                  </a:r>
                  <a:endParaRPr lang="en-US" altLang="zh-CN" sz="2800" b="0"/>
                </a:p>
              </p:txBody>
            </p:sp>
            <p:sp>
              <p:nvSpPr>
                <p:cNvPr id="4000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76" y="624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altLang="zh-CN" sz="2800" i="1"/>
                    <a:t>z</a:t>
                  </a:r>
                  <a:endParaRPr lang="en-US" altLang="zh-CN" sz="2800" b="0"/>
                </a:p>
              </p:txBody>
            </p:sp>
          </p:grpSp>
          <p:grpSp>
            <p:nvGrpSpPr>
              <p:cNvPr id="39985" name="Group 13"/>
              <p:cNvGrpSpPr>
                <a:grpSpLocks/>
              </p:cNvGrpSpPr>
              <p:nvPr/>
            </p:nvGrpSpPr>
            <p:grpSpPr bwMode="auto">
              <a:xfrm>
                <a:off x="3120" y="1248"/>
                <a:ext cx="1728" cy="1344"/>
                <a:chOff x="3120" y="1248"/>
                <a:chExt cx="1728" cy="1344"/>
              </a:xfrm>
            </p:grpSpPr>
            <p:sp>
              <p:nvSpPr>
                <p:cNvPr id="3998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512" y="2064"/>
                  <a:ext cx="0" cy="528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552" y="1776"/>
                  <a:ext cx="624" cy="0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120" y="1776"/>
                  <a:ext cx="432" cy="336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512" y="1776"/>
                  <a:ext cx="336" cy="336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52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552" y="1248"/>
                  <a:ext cx="0" cy="528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0" y="1536"/>
                  <a:ext cx="0" cy="576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93" name="Line 21"/>
                <p:cNvSpPr>
                  <a:spLocks noChangeShapeType="1"/>
                </p:cNvSpPr>
                <p:nvPr/>
              </p:nvSpPr>
              <p:spPr bwMode="auto">
                <a:xfrm>
                  <a:off x="3120" y="2112"/>
                  <a:ext cx="1392" cy="0"/>
                </a:xfrm>
                <a:prstGeom prst="line">
                  <a:avLst/>
                </a:prstGeom>
                <a:noFill/>
                <a:ln w="317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977" name="Group 22"/>
            <p:cNvGrpSpPr>
              <a:grpSpLocks/>
            </p:cNvGrpSpPr>
            <p:nvPr/>
          </p:nvGrpSpPr>
          <p:grpSpPr bwMode="auto">
            <a:xfrm>
              <a:off x="3168" y="1248"/>
              <a:ext cx="1776" cy="1440"/>
              <a:chOff x="3120" y="1248"/>
              <a:chExt cx="1776" cy="1440"/>
            </a:xfrm>
          </p:grpSpPr>
          <p:sp>
            <p:nvSpPr>
              <p:cNvPr id="39978" name="Line 23"/>
              <p:cNvSpPr>
                <a:spLocks noChangeShapeType="1"/>
              </p:cNvSpPr>
              <p:nvPr/>
            </p:nvSpPr>
            <p:spPr bwMode="auto">
              <a:xfrm flipH="1">
                <a:off x="3120" y="1248"/>
                <a:ext cx="432" cy="33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9" name="Line 24"/>
              <p:cNvSpPr>
                <a:spLocks noChangeShapeType="1"/>
              </p:cNvSpPr>
              <p:nvPr/>
            </p:nvSpPr>
            <p:spPr bwMode="auto">
              <a:xfrm flipH="1">
                <a:off x="4512" y="2304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0" name="Arc 25"/>
              <p:cNvSpPr>
                <a:spLocks/>
              </p:cNvSpPr>
              <p:nvPr/>
            </p:nvSpPr>
            <p:spPr bwMode="auto">
              <a:xfrm>
                <a:off x="3120" y="1584"/>
                <a:ext cx="720" cy="578"/>
              </a:xfrm>
              <a:custGeom>
                <a:avLst/>
                <a:gdLst>
                  <a:gd name="T0" fmla="*/ 0 w 21509"/>
                  <a:gd name="T1" fmla="*/ 0 h 21600"/>
                  <a:gd name="T2" fmla="*/ 0 w 21509"/>
                  <a:gd name="T3" fmla="*/ 0 h 21600"/>
                  <a:gd name="T4" fmla="*/ 0 w 215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09"/>
                  <a:gd name="T10" fmla="*/ 0 h 21600"/>
                  <a:gd name="T11" fmla="*/ 21509 w 215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09" h="21600" fill="none" extrusionOk="0">
                    <a:moveTo>
                      <a:pt x="-1" y="0"/>
                    </a:moveTo>
                    <a:cubicBezTo>
                      <a:pt x="11161" y="0"/>
                      <a:pt x="20484" y="8503"/>
                      <a:pt x="21508" y="19617"/>
                    </a:cubicBezTo>
                  </a:path>
                  <a:path w="21509" h="21600" stroke="0" extrusionOk="0">
                    <a:moveTo>
                      <a:pt x="-1" y="0"/>
                    </a:moveTo>
                    <a:cubicBezTo>
                      <a:pt x="11161" y="0"/>
                      <a:pt x="20484" y="8503"/>
                      <a:pt x="21508" y="1961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1" name="Arc 26"/>
              <p:cNvSpPr>
                <a:spLocks/>
              </p:cNvSpPr>
              <p:nvPr/>
            </p:nvSpPr>
            <p:spPr bwMode="auto">
              <a:xfrm>
                <a:off x="3408" y="1259"/>
                <a:ext cx="768" cy="565"/>
              </a:xfrm>
              <a:custGeom>
                <a:avLst/>
                <a:gdLst>
                  <a:gd name="T0" fmla="*/ 0 w 21600"/>
                  <a:gd name="T1" fmla="*/ 0 h 21195"/>
                  <a:gd name="T2" fmla="*/ 0 w 21600"/>
                  <a:gd name="T3" fmla="*/ 0 h 21195"/>
                  <a:gd name="T4" fmla="*/ 0 w 21600"/>
                  <a:gd name="T5" fmla="*/ 0 h 2119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95"/>
                  <a:gd name="T11" fmla="*/ 21600 w 21600"/>
                  <a:gd name="T12" fmla="*/ 21195 h 21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95" fill="none" extrusionOk="0">
                    <a:moveTo>
                      <a:pt x="4163" y="0"/>
                    </a:moveTo>
                    <a:cubicBezTo>
                      <a:pt x="14294" y="1990"/>
                      <a:pt x="21600" y="10871"/>
                      <a:pt x="21600" y="21195"/>
                    </a:cubicBezTo>
                  </a:path>
                  <a:path w="21600" h="21195" stroke="0" extrusionOk="0">
                    <a:moveTo>
                      <a:pt x="4163" y="0"/>
                    </a:moveTo>
                    <a:cubicBezTo>
                      <a:pt x="14294" y="1990"/>
                      <a:pt x="21600" y="10871"/>
                      <a:pt x="21600" y="21195"/>
                    </a:cubicBezTo>
                    <a:lnTo>
                      <a:pt x="0" y="21195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2" name="Arc 27"/>
              <p:cNvSpPr>
                <a:spLocks/>
              </p:cNvSpPr>
              <p:nvPr/>
            </p:nvSpPr>
            <p:spPr bwMode="auto">
              <a:xfrm rot="9829350">
                <a:off x="3911" y="1917"/>
                <a:ext cx="656" cy="771"/>
              </a:xfrm>
              <a:custGeom>
                <a:avLst/>
                <a:gdLst>
                  <a:gd name="T0" fmla="*/ 0 w 21497"/>
                  <a:gd name="T1" fmla="*/ 0 h 21140"/>
                  <a:gd name="T2" fmla="*/ 0 w 21497"/>
                  <a:gd name="T3" fmla="*/ 0 h 21140"/>
                  <a:gd name="T4" fmla="*/ 0 w 21497"/>
                  <a:gd name="T5" fmla="*/ 0 h 21140"/>
                  <a:gd name="T6" fmla="*/ 0 60000 65536"/>
                  <a:gd name="T7" fmla="*/ 0 60000 65536"/>
                  <a:gd name="T8" fmla="*/ 0 60000 65536"/>
                  <a:gd name="T9" fmla="*/ 0 w 21497"/>
                  <a:gd name="T10" fmla="*/ 0 h 21140"/>
                  <a:gd name="T11" fmla="*/ 21497 w 21497"/>
                  <a:gd name="T12" fmla="*/ 21140 h 211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97" h="21140" fill="none" extrusionOk="0">
                    <a:moveTo>
                      <a:pt x="4432" y="-1"/>
                    </a:moveTo>
                    <a:cubicBezTo>
                      <a:pt x="13667" y="1935"/>
                      <a:pt x="20577" y="9643"/>
                      <a:pt x="21497" y="19034"/>
                    </a:cubicBezTo>
                  </a:path>
                  <a:path w="21497" h="21140" stroke="0" extrusionOk="0">
                    <a:moveTo>
                      <a:pt x="4432" y="-1"/>
                    </a:moveTo>
                    <a:cubicBezTo>
                      <a:pt x="13667" y="1935"/>
                      <a:pt x="20577" y="9643"/>
                      <a:pt x="21497" y="19034"/>
                    </a:cubicBezTo>
                    <a:lnTo>
                      <a:pt x="0" y="21140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3" name="Arc 28"/>
              <p:cNvSpPr>
                <a:spLocks/>
              </p:cNvSpPr>
              <p:nvPr/>
            </p:nvSpPr>
            <p:spPr bwMode="auto">
              <a:xfrm rot="9829350">
                <a:off x="4240" y="1581"/>
                <a:ext cx="656" cy="771"/>
              </a:xfrm>
              <a:custGeom>
                <a:avLst/>
                <a:gdLst>
                  <a:gd name="T0" fmla="*/ 0 w 21497"/>
                  <a:gd name="T1" fmla="*/ 0 h 21140"/>
                  <a:gd name="T2" fmla="*/ 0 w 21497"/>
                  <a:gd name="T3" fmla="*/ 0 h 21140"/>
                  <a:gd name="T4" fmla="*/ 0 w 21497"/>
                  <a:gd name="T5" fmla="*/ 0 h 21140"/>
                  <a:gd name="T6" fmla="*/ 0 60000 65536"/>
                  <a:gd name="T7" fmla="*/ 0 60000 65536"/>
                  <a:gd name="T8" fmla="*/ 0 60000 65536"/>
                  <a:gd name="T9" fmla="*/ 0 w 21497"/>
                  <a:gd name="T10" fmla="*/ 0 h 21140"/>
                  <a:gd name="T11" fmla="*/ 21497 w 21497"/>
                  <a:gd name="T12" fmla="*/ 21140 h 211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97" h="21140" fill="none" extrusionOk="0">
                    <a:moveTo>
                      <a:pt x="4432" y="-1"/>
                    </a:moveTo>
                    <a:cubicBezTo>
                      <a:pt x="13667" y="1935"/>
                      <a:pt x="20577" y="9643"/>
                      <a:pt x="21497" y="19034"/>
                    </a:cubicBezTo>
                  </a:path>
                  <a:path w="21497" h="21140" stroke="0" extrusionOk="0">
                    <a:moveTo>
                      <a:pt x="4432" y="-1"/>
                    </a:moveTo>
                    <a:cubicBezTo>
                      <a:pt x="13667" y="1935"/>
                      <a:pt x="20577" y="9643"/>
                      <a:pt x="21497" y="19034"/>
                    </a:cubicBezTo>
                    <a:lnTo>
                      <a:pt x="0" y="21140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936625" y="487363"/>
            <a:ext cx="3962400" cy="3124200"/>
            <a:chOff x="624" y="672"/>
            <a:chExt cx="2496" cy="1968"/>
          </a:xfrm>
        </p:grpSpPr>
        <p:grpSp>
          <p:nvGrpSpPr>
            <p:cNvPr id="39950" name="Group 30"/>
            <p:cNvGrpSpPr>
              <a:grpSpLocks/>
            </p:cNvGrpSpPr>
            <p:nvPr/>
          </p:nvGrpSpPr>
          <p:grpSpPr bwMode="auto">
            <a:xfrm>
              <a:off x="624" y="1008"/>
              <a:ext cx="1728" cy="767"/>
              <a:chOff x="624" y="1008"/>
              <a:chExt cx="1728" cy="767"/>
            </a:xfrm>
          </p:grpSpPr>
          <p:sp>
            <p:nvSpPr>
              <p:cNvPr id="39971" name="Line 31"/>
              <p:cNvSpPr>
                <a:spLocks noChangeShapeType="1"/>
              </p:cNvSpPr>
              <p:nvPr/>
            </p:nvSpPr>
            <p:spPr bwMode="auto">
              <a:xfrm flipH="1">
                <a:off x="624" y="1295"/>
                <a:ext cx="432" cy="336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2" name="Arc 32"/>
              <p:cNvSpPr>
                <a:spLocks/>
              </p:cNvSpPr>
              <p:nvPr/>
            </p:nvSpPr>
            <p:spPr bwMode="auto">
              <a:xfrm rot="5371750">
                <a:off x="1141" y="869"/>
                <a:ext cx="389" cy="1423"/>
              </a:xfrm>
              <a:custGeom>
                <a:avLst/>
                <a:gdLst>
                  <a:gd name="T0" fmla="*/ 0 w 21600"/>
                  <a:gd name="T1" fmla="*/ 0 h 32337"/>
                  <a:gd name="T2" fmla="*/ 0 w 21600"/>
                  <a:gd name="T3" fmla="*/ 0 h 32337"/>
                  <a:gd name="T4" fmla="*/ 0 w 21600"/>
                  <a:gd name="T5" fmla="*/ 0 h 3233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2337"/>
                  <a:gd name="T11" fmla="*/ 21600 w 21600"/>
                  <a:gd name="T12" fmla="*/ 32337 h 323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2337" fill="none" extrusionOk="0">
                    <a:moveTo>
                      <a:pt x="14565" y="0"/>
                    </a:moveTo>
                    <a:cubicBezTo>
                      <a:pt x="19047" y="4092"/>
                      <a:pt x="21600" y="9881"/>
                      <a:pt x="21600" y="15950"/>
                    </a:cubicBezTo>
                    <a:cubicBezTo>
                      <a:pt x="21600" y="22248"/>
                      <a:pt x="18850" y="28233"/>
                      <a:pt x="14072" y="32337"/>
                    </a:cubicBezTo>
                  </a:path>
                  <a:path w="21600" h="32337" stroke="0" extrusionOk="0">
                    <a:moveTo>
                      <a:pt x="14565" y="0"/>
                    </a:moveTo>
                    <a:cubicBezTo>
                      <a:pt x="19047" y="4092"/>
                      <a:pt x="21600" y="9881"/>
                      <a:pt x="21600" y="15950"/>
                    </a:cubicBezTo>
                    <a:cubicBezTo>
                      <a:pt x="21600" y="22248"/>
                      <a:pt x="18850" y="28233"/>
                      <a:pt x="14072" y="32337"/>
                    </a:cubicBezTo>
                    <a:lnTo>
                      <a:pt x="0" y="15950"/>
                    </a:lnTo>
                    <a:close/>
                  </a:path>
                </a:pathLst>
              </a:cu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zh-CN" altLang="zh-CN" sz="2800" b="0"/>
              </a:p>
            </p:txBody>
          </p:sp>
          <p:sp>
            <p:nvSpPr>
              <p:cNvPr id="39973" name="Arc 33"/>
              <p:cNvSpPr>
                <a:spLocks/>
              </p:cNvSpPr>
              <p:nvPr/>
            </p:nvSpPr>
            <p:spPr bwMode="auto">
              <a:xfrm rot="5371750">
                <a:off x="1495" y="540"/>
                <a:ext cx="389" cy="1325"/>
              </a:xfrm>
              <a:custGeom>
                <a:avLst/>
                <a:gdLst>
                  <a:gd name="T0" fmla="*/ 0 w 21600"/>
                  <a:gd name="T1" fmla="*/ 0 h 28249"/>
                  <a:gd name="T2" fmla="*/ 0 w 21600"/>
                  <a:gd name="T3" fmla="*/ 0 h 28249"/>
                  <a:gd name="T4" fmla="*/ 0 w 21600"/>
                  <a:gd name="T5" fmla="*/ 0 h 2824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249"/>
                  <a:gd name="T11" fmla="*/ 21600 w 21600"/>
                  <a:gd name="T12" fmla="*/ 28249 h 282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249" fill="none" extrusionOk="0">
                    <a:moveTo>
                      <a:pt x="18051" y="-1"/>
                    </a:moveTo>
                    <a:cubicBezTo>
                      <a:pt x="20366" y="3522"/>
                      <a:pt x="21600" y="7646"/>
                      <a:pt x="21600" y="11862"/>
                    </a:cubicBezTo>
                    <a:cubicBezTo>
                      <a:pt x="21600" y="18160"/>
                      <a:pt x="18850" y="24145"/>
                      <a:pt x="14072" y="28249"/>
                    </a:cubicBezTo>
                  </a:path>
                  <a:path w="21600" h="28249" stroke="0" extrusionOk="0">
                    <a:moveTo>
                      <a:pt x="18051" y="-1"/>
                    </a:moveTo>
                    <a:cubicBezTo>
                      <a:pt x="20366" y="3522"/>
                      <a:pt x="21600" y="7646"/>
                      <a:pt x="21600" y="11862"/>
                    </a:cubicBezTo>
                    <a:cubicBezTo>
                      <a:pt x="21600" y="18160"/>
                      <a:pt x="18850" y="24145"/>
                      <a:pt x="14072" y="28249"/>
                    </a:cubicBezTo>
                    <a:lnTo>
                      <a:pt x="0" y="11862"/>
                    </a:lnTo>
                    <a:close/>
                  </a:path>
                </a:pathLst>
              </a:cu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/>
              <a:p>
                <a:endParaRPr lang="zh-CN" altLang="zh-CN" sz="2800" b="0"/>
              </a:p>
            </p:txBody>
          </p:sp>
          <p:sp>
            <p:nvSpPr>
              <p:cNvPr id="39974" name="Line 34"/>
              <p:cNvSpPr>
                <a:spLocks noChangeShapeType="1"/>
              </p:cNvSpPr>
              <p:nvPr/>
            </p:nvSpPr>
            <p:spPr bwMode="auto">
              <a:xfrm flipH="1">
                <a:off x="2016" y="1343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Line 35"/>
              <p:cNvSpPr>
                <a:spLocks noChangeShapeType="1"/>
              </p:cNvSpPr>
              <p:nvPr/>
            </p:nvSpPr>
            <p:spPr bwMode="auto">
              <a:xfrm flipH="1">
                <a:off x="1344" y="1391"/>
                <a:ext cx="336" cy="384"/>
              </a:xfrm>
              <a:prstGeom prst="line">
                <a:avLst/>
              </a:prstGeom>
              <a:noFill/>
              <a:ln w="38100">
                <a:solidFill>
                  <a:srgbClr val="99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51" name="Group 36"/>
            <p:cNvGrpSpPr>
              <a:grpSpLocks/>
            </p:cNvGrpSpPr>
            <p:nvPr/>
          </p:nvGrpSpPr>
          <p:grpSpPr bwMode="auto">
            <a:xfrm>
              <a:off x="624" y="672"/>
              <a:ext cx="2496" cy="1968"/>
              <a:chOff x="624" y="672"/>
              <a:chExt cx="2496" cy="1968"/>
            </a:xfrm>
          </p:grpSpPr>
          <p:sp>
            <p:nvSpPr>
              <p:cNvPr id="39952" name="Line 37"/>
              <p:cNvSpPr>
                <a:spLocks noChangeShapeType="1"/>
              </p:cNvSpPr>
              <p:nvPr/>
            </p:nvSpPr>
            <p:spPr bwMode="auto">
              <a:xfrm flipH="1">
                <a:off x="1056" y="1823"/>
                <a:ext cx="624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953" name="Group 38"/>
              <p:cNvGrpSpPr>
                <a:grpSpLocks/>
              </p:cNvGrpSpPr>
              <p:nvPr/>
            </p:nvGrpSpPr>
            <p:grpSpPr bwMode="auto">
              <a:xfrm>
                <a:off x="624" y="672"/>
                <a:ext cx="2496" cy="1968"/>
                <a:chOff x="624" y="672"/>
                <a:chExt cx="2496" cy="1968"/>
              </a:xfrm>
            </p:grpSpPr>
            <p:sp>
              <p:nvSpPr>
                <p:cNvPr id="3995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016" y="1824"/>
                  <a:ext cx="336" cy="336"/>
                </a:xfrm>
                <a:prstGeom prst="line">
                  <a:avLst/>
                </a:prstGeom>
                <a:noFill/>
                <a:ln w="63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5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624" y="1823"/>
                  <a:ext cx="432" cy="336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6" name="Line 41"/>
                <p:cNvSpPr>
                  <a:spLocks noChangeShapeType="1"/>
                </p:cNvSpPr>
                <p:nvPr/>
              </p:nvSpPr>
              <p:spPr bwMode="auto">
                <a:xfrm>
                  <a:off x="624" y="2159"/>
                  <a:ext cx="1392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352" y="1344"/>
                  <a:ext cx="0" cy="479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056" y="1296"/>
                  <a:ext cx="0" cy="527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016" y="1632"/>
                  <a:ext cx="0" cy="527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24" y="1632"/>
                  <a:ext cx="0" cy="527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344" y="1776"/>
                  <a:ext cx="0" cy="383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9962" name="Group 47"/>
                <p:cNvGrpSpPr>
                  <a:grpSpLocks/>
                </p:cNvGrpSpPr>
                <p:nvPr/>
              </p:nvGrpSpPr>
              <p:grpSpPr bwMode="auto">
                <a:xfrm>
                  <a:off x="1056" y="672"/>
                  <a:ext cx="2064" cy="1968"/>
                  <a:chOff x="1056" y="672"/>
                  <a:chExt cx="2064" cy="1968"/>
                </a:xfrm>
              </p:grpSpPr>
              <p:sp>
                <p:nvSpPr>
                  <p:cNvPr id="39963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864"/>
                    <a:ext cx="0" cy="9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1776"/>
                    <a:ext cx="4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lang="en-US" altLang="zh-CN" sz="2400" i="1"/>
                      <a:t>O</a:t>
                    </a:r>
                  </a:p>
                </p:txBody>
              </p:sp>
              <p:sp>
                <p:nvSpPr>
                  <p:cNvPr id="399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313"/>
                    <a:ext cx="38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lang="en-US" altLang="zh-CN" sz="2800" i="1"/>
                      <a:t>x</a:t>
                    </a:r>
                    <a:endParaRPr lang="en-US" altLang="zh-CN" sz="2800"/>
                  </a:p>
                </p:txBody>
              </p:sp>
              <p:sp>
                <p:nvSpPr>
                  <p:cNvPr id="399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737"/>
                    <a:ext cx="38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lang="en-US" altLang="zh-CN" sz="2800" i="1"/>
                      <a:t>y</a:t>
                    </a:r>
                    <a:endParaRPr lang="en-US" altLang="zh-CN" sz="2800" b="0"/>
                  </a:p>
                </p:txBody>
              </p:sp>
              <p:sp>
                <p:nvSpPr>
                  <p:cNvPr id="3996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672"/>
                    <a:ext cx="52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 b="1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lang="en-US" altLang="zh-CN" sz="2800" i="1"/>
                      <a:t>z</a:t>
                    </a:r>
                    <a:endParaRPr lang="en-US" altLang="zh-CN" sz="2800" b="0"/>
                  </a:p>
                </p:txBody>
              </p:sp>
              <p:sp>
                <p:nvSpPr>
                  <p:cNvPr id="39968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4" y="1824"/>
                    <a:ext cx="576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23"/>
                    <a:ext cx="672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1823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250825" y="3687763"/>
            <a:ext cx="4267200" cy="1295400"/>
            <a:chOff x="384" y="1968"/>
            <a:chExt cx="2688" cy="864"/>
          </a:xfrm>
        </p:grpSpPr>
        <p:sp>
          <p:nvSpPr>
            <p:cNvPr id="39948" name="AutoShape 57"/>
            <p:cNvSpPr>
              <a:spLocks noChangeArrowheads="1"/>
            </p:cNvSpPr>
            <p:nvPr/>
          </p:nvSpPr>
          <p:spPr bwMode="auto">
            <a:xfrm>
              <a:off x="384" y="1968"/>
              <a:ext cx="2688" cy="864"/>
            </a:xfrm>
            <a:prstGeom prst="upArrowCallout">
              <a:avLst>
                <a:gd name="adj1" fmla="val 77778"/>
                <a:gd name="adj2" fmla="val 77778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rgbClr val="99FF66"/>
                </a:gs>
                <a:gs pos="50000">
                  <a:srgbClr val="FFFFFF"/>
                </a:gs>
                <a:gs pos="100000">
                  <a:srgbClr val="99FF6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Text Box 58"/>
            <p:cNvSpPr txBox="1">
              <a:spLocks noChangeArrowheads="1"/>
            </p:cNvSpPr>
            <p:nvPr/>
          </p:nvSpPr>
          <p:spPr bwMode="auto">
            <a:xfrm>
              <a:off x="480" y="2256"/>
              <a:ext cx="254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    </a:t>
              </a:r>
              <a:r>
                <a:rPr lang="zh-CN" altLang="en-US" sz="2800">
                  <a:solidFill>
                    <a:srgbClr val="CC0000"/>
                  </a:solidFill>
                </a:rPr>
                <a:t>区域</a:t>
              </a:r>
              <a:r>
                <a:rPr lang="en-US" altLang="zh-CN" sz="2800" i="1">
                  <a:solidFill>
                    <a:srgbClr val="CC0000"/>
                  </a:solidFill>
                </a:rPr>
                <a:t>D</a:t>
              </a:r>
              <a:r>
                <a:rPr lang="zh-CN" altLang="en-US" sz="2800">
                  <a:solidFill>
                    <a:schemeClr val="accent2"/>
                  </a:solidFill>
                </a:rPr>
                <a:t>关于</a:t>
              </a:r>
              <a:r>
                <a:rPr lang="en-US" altLang="zh-CN" sz="2800" i="1">
                  <a:solidFill>
                    <a:schemeClr val="accent2"/>
                  </a:solidFill>
                </a:rPr>
                <a:t>x</a:t>
              </a:r>
              <a:r>
                <a:rPr lang="zh-CN" altLang="en-US" sz="2800">
                  <a:solidFill>
                    <a:schemeClr val="accent2"/>
                  </a:solidFill>
                </a:rPr>
                <a:t>轴对称</a:t>
              </a:r>
            </a:p>
            <a:p>
              <a:pPr algn="l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CN" sz="2800" i="1">
                  <a:solidFill>
                    <a:srgbClr val="CC0000"/>
                  </a:solidFill>
                </a:rPr>
                <a:t>f</a:t>
              </a:r>
              <a:r>
                <a:rPr lang="en-US" altLang="zh-CN" sz="2800">
                  <a:solidFill>
                    <a:srgbClr val="CC0000"/>
                  </a:solidFill>
                </a:rPr>
                <a:t>(</a:t>
              </a:r>
              <a:r>
                <a:rPr lang="en-US" altLang="zh-CN" sz="2800" i="1">
                  <a:solidFill>
                    <a:srgbClr val="CC0000"/>
                  </a:solidFill>
                </a:rPr>
                <a:t>x</a:t>
              </a:r>
              <a:r>
                <a:rPr lang="en-US" altLang="zh-CN" sz="2800">
                  <a:solidFill>
                    <a:srgbClr val="CC0000"/>
                  </a:solidFill>
                </a:rPr>
                <a:t>,</a:t>
              </a:r>
              <a:r>
                <a:rPr lang="en-US" altLang="zh-CN" sz="2800" i="1">
                  <a:solidFill>
                    <a:srgbClr val="CC0000"/>
                  </a:solidFill>
                </a:rPr>
                <a:t>y</a:t>
              </a:r>
              <a:r>
                <a:rPr lang="en-US" altLang="zh-CN" sz="2800">
                  <a:solidFill>
                    <a:srgbClr val="CC0000"/>
                  </a:solidFill>
                </a:rPr>
                <a:t>)</a:t>
              </a:r>
              <a:r>
                <a:rPr lang="zh-CN" altLang="zh-CN" sz="2800">
                  <a:solidFill>
                    <a:schemeClr val="accent2"/>
                  </a:solidFill>
                </a:rPr>
                <a:t>关于坐标</a:t>
              </a:r>
              <a:r>
                <a:rPr lang="en-US" altLang="zh-CN" sz="2800" i="1">
                  <a:solidFill>
                    <a:schemeClr val="accent2"/>
                  </a:solidFill>
                </a:rPr>
                <a:t>y</a:t>
              </a:r>
              <a:r>
                <a:rPr lang="zh-CN" altLang="zh-CN" sz="2800">
                  <a:solidFill>
                    <a:schemeClr val="accent2"/>
                  </a:solidFill>
                </a:rPr>
                <a:t>为偶</a:t>
              </a:r>
              <a:r>
                <a:rPr lang="zh-CN" altLang="en-US" sz="2800">
                  <a:solidFill>
                    <a:schemeClr val="accent2"/>
                  </a:solidFill>
                </a:rPr>
                <a:t>函数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4670425" y="3687763"/>
            <a:ext cx="4343400" cy="1289050"/>
            <a:chOff x="576" y="3120"/>
            <a:chExt cx="2736" cy="917"/>
          </a:xfrm>
        </p:grpSpPr>
        <p:sp>
          <p:nvSpPr>
            <p:cNvPr id="39946" name="AutoShape 60"/>
            <p:cNvSpPr>
              <a:spLocks noChangeArrowheads="1"/>
            </p:cNvSpPr>
            <p:nvPr/>
          </p:nvSpPr>
          <p:spPr bwMode="auto">
            <a:xfrm>
              <a:off x="576" y="3120"/>
              <a:ext cx="2736" cy="912"/>
            </a:xfrm>
            <a:prstGeom prst="upArrowCallout">
              <a:avLst>
                <a:gd name="adj1" fmla="val 75000"/>
                <a:gd name="adj2" fmla="val 75000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9933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Text Box 61"/>
            <p:cNvSpPr txBox="1">
              <a:spLocks noChangeArrowheads="1"/>
            </p:cNvSpPr>
            <p:nvPr/>
          </p:nvSpPr>
          <p:spPr bwMode="auto">
            <a:xfrm>
              <a:off x="626" y="3424"/>
              <a:ext cx="2589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0000"/>
                  </a:solidFill>
                </a:rPr>
                <a:t>    </a:t>
              </a:r>
              <a:r>
                <a:rPr lang="zh-CN" altLang="en-US" sz="2800">
                  <a:solidFill>
                    <a:srgbClr val="CC0000"/>
                  </a:solidFill>
                </a:rPr>
                <a:t>区域</a:t>
              </a:r>
              <a:r>
                <a:rPr lang="en-US" altLang="zh-CN" sz="2800" i="1">
                  <a:solidFill>
                    <a:srgbClr val="CC0000"/>
                  </a:solidFill>
                </a:rPr>
                <a:t>D</a:t>
              </a:r>
              <a:r>
                <a:rPr lang="zh-CN" altLang="en-US" sz="2800">
                  <a:solidFill>
                    <a:schemeClr val="accent2"/>
                  </a:solidFill>
                </a:rPr>
                <a:t>关于</a:t>
              </a:r>
              <a:r>
                <a:rPr lang="en-US" altLang="zh-CN" sz="2800" i="1">
                  <a:solidFill>
                    <a:schemeClr val="accent2"/>
                  </a:solidFill>
                </a:rPr>
                <a:t>x</a:t>
              </a:r>
              <a:r>
                <a:rPr lang="zh-CN" altLang="en-US" sz="2800">
                  <a:solidFill>
                    <a:schemeClr val="accent2"/>
                  </a:solidFill>
                </a:rPr>
                <a:t>轴对称</a:t>
              </a:r>
            </a:p>
            <a:p>
              <a:pPr algn="l" ea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zh-CN" sz="2800" i="1">
                  <a:solidFill>
                    <a:srgbClr val="CC0000"/>
                  </a:solidFill>
                </a:rPr>
                <a:t>f</a:t>
              </a:r>
              <a:r>
                <a:rPr lang="en-US" altLang="zh-CN" sz="2800">
                  <a:solidFill>
                    <a:srgbClr val="CC0000"/>
                  </a:solidFill>
                </a:rPr>
                <a:t>(</a:t>
              </a:r>
              <a:r>
                <a:rPr lang="en-US" altLang="zh-CN" sz="2800" i="1">
                  <a:solidFill>
                    <a:srgbClr val="CC0000"/>
                  </a:solidFill>
                </a:rPr>
                <a:t>x</a:t>
              </a:r>
              <a:r>
                <a:rPr lang="en-US" altLang="zh-CN" sz="2800">
                  <a:solidFill>
                    <a:srgbClr val="CC0000"/>
                  </a:solidFill>
                </a:rPr>
                <a:t>,</a:t>
              </a:r>
              <a:r>
                <a:rPr lang="en-US" altLang="zh-CN" sz="2800" i="1">
                  <a:solidFill>
                    <a:srgbClr val="CC0000"/>
                  </a:solidFill>
                </a:rPr>
                <a:t>y</a:t>
              </a:r>
              <a:r>
                <a:rPr lang="en-US" altLang="zh-CN" sz="2800">
                  <a:solidFill>
                    <a:srgbClr val="CC0000"/>
                  </a:solidFill>
                </a:rPr>
                <a:t>)</a:t>
              </a:r>
              <a:r>
                <a:rPr lang="zh-CN" altLang="zh-CN" sz="2800">
                  <a:solidFill>
                    <a:schemeClr val="accent2"/>
                  </a:solidFill>
                </a:rPr>
                <a:t>关于坐标</a:t>
              </a:r>
              <a:r>
                <a:rPr lang="en-US" altLang="zh-CN" sz="2800" i="1">
                  <a:solidFill>
                    <a:schemeClr val="accent2"/>
                  </a:solidFill>
                </a:rPr>
                <a:t>y</a:t>
              </a:r>
              <a:r>
                <a:rPr lang="zh-CN" altLang="zh-CN" sz="2800">
                  <a:solidFill>
                    <a:schemeClr val="accent2"/>
                  </a:solidFill>
                </a:rPr>
                <a:t>为奇函</a:t>
              </a:r>
              <a:r>
                <a:rPr lang="zh-CN" altLang="en-US" sz="2800">
                  <a:solidFill>
                    <a:schemeClr val="accent2"/>
                  </a:solidFill>
                </a:rPr>
                <a:t>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12" grpId="0" animBg="1"/>
      <p:bldP spid="4414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D1829E2-5F51-442A-9E97-4326C5FD3436}" type="slidenum">
              <a:rPr lang="en-US" altLang="zh-CN" sz="1400" smtClean="0"/>
              <a:pPr eaLnBrk="1" hangingPunct="1"/>
              <a:t>35</a:t>
            </a:fld>
            <a:endParaRPr lang="en-US" altLang="zh-CN" sz="1400" smtClean="0"/>
          </a:p>
        </p:txBody>
      </p:sp>
      <p:graphicFrame>
        <p:nvGraphicFramePr>
          <p:cNvPr id="442370" name="Object 2"/>
          <p:cNvGraphicFramePr>
            <a:graphicFrameLocks noChangeAspect="1"/>
          </p:cNvGraphicFramePr>
          <p:nvPr/>
        </p:nvGraphicFramePr>
        <p:xfrm>
          <a:off x="1155700" y="1873250"/>
          <a:ext cx="23479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3" imgW="2234880" imgH="812520" progId="Equation.3">
                  <p:embed/>
                </p:oleObj>
              </mc:Choice>
              <mc:Fallback>
                <p:oleObj name="Equation" r:id="rId3" imgW="223488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873250"/>
                        <a:ext cx="234791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1446213" y="32448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/>
              <a:t>如果函数 </a:t>
            </a: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zh-CN" sz="2800">
                <a:solidFill>
                  <a:schemeClr val="accent2"/>
                </a:solidFill>
              </a:rPr>
              <a:t>关于坐标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zh-CN" sz="2800">
                <a:solidFill>
                  <a:schemeClr val="accent2"/>
                </a:solidFill>
              </a:rPr>
              <a:t>为奇函数</a:t>
            </a:r>
            <a:endParaRPr lang="zh-CN" altLang="en-US" sz="2800" b="0">
              <a:solidFill>
                <a:schemeClr val="tx2"/>
              </a:solidFill>
            </a:endParaRPr>
          </a:p>
        </p:txBody>
      </p:sp>
      <p:graphicFrame>
        <p:nvGraphicFramePr>
          <p:cNvPr id="442372" name="Object 4"/>
          <p:cNvGraphicFramePr>
            <a:graphicFrameLocks noChangeAspect="1"/>
          </p:cNvGraphicFramePr>
          <p:nvPr/>
        </p:nvGraphicFramePr>
        <p:xfrm>
          <a:off x="1966913" y="4464050"/>
          <a:ext cx="23749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5" imgW="2489040" imgH="812520" progId="Equation.3">
                  <p:embed/>
                </p:oleObj>
              </mc:Choice>
              <mc:Fallback>
                <p:oleObj name="Equation" r:id="rId5" imgW="2489040" imgH="812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464050"/>
                        <a:ext cx="23749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18213" y="958850"/>
            <a:ext cx="2895600" cy="2590800"/>
            <a:chOff x="3984" y="1008"/>
            <a:chExt cx="1824" cy="1632"/>
          </a:xfrm>
        </p:grpSpPr>
        <p:sp>
          <p:nvSpPr>
            <p:cNvPr id="30742" name="Line 6"/>
            <p:cNvSpPr>
              <a:spLocks noChangeShapeType="1"/>
            </p:cNvSpPr>
            <p:nvPr/>
          </p:nvSpPr>
          <p:spPr bwMode="auto">
            <a:xfrm>
              <a:off x="3984" y="2352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Text Box 7"/>
            <p:cNvSpPr txBox="1">
              <a:spLocks noChangeArrowheads="1"/>
            </p:cNvSpPr>
            <p:nvPr/>
          </p:nvSpPr>
          <p:spPr bwMode="auto">
            <a:xfrm>
              <a:off x="4512" y="226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o</a:t>
              </a:r>
            </a:p>
          </p:txBody>
        </p:sp>
        <p:sp>
          <p:nvSpPr>
            <p:cNvPr id="30744" name="Text Box 8"/>
            <p:cNvSpPr txBox="1">
              <a:spLocks noChangeArrowheads="1"/>
            </p:cNvSpPr>
            <p:nvPr/>
          </p:nvSpPr>
          <p:spPr bwMode="auto">
            <a:xfrm>
              <a:off x="5424" y="231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800"/>
            </a:p>
          </p:txBody>
        </p:sp>
        <p:sp>
          <p:nvSpPr>
            <p:cNvPr id="30745" name="Text Box 9"/>
            <p:cNvSpPr txBox="1">
              <a:spLocks noChangeArrowheads="1"/>
            </p:cNvSpPr>
            <p:nvPr/>
          </p:nvSpPr>
          <p:spPr bwMode="auto">
            <a:xfrm>
              <a:off x="4704" y="100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 b="0"/>
            </a:p>
          </p:txBody>
        </p:sp>
        <p:sp>
          <p:nvSpPr>
            <p:cNvPr id="30746" name="Line 10"/>
            <p:cNvSpPr>
              <a:spLocks noChangeShapeType="1"/>
            </p:cNvSpPr>
            <p:nvPr/>
          </p:nvSpPr>
          <p:spPr bwMode="auto">
            <a:xfrm flipV="1">
              <a:off x="4704" y="1248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853825" y="1644650"/>
            <a:ext cx="1409700" cy="1204913"/>
            <a:chOff x="4488" y="1488"/>
            <a:chExt cx="888" cy="759"/>
          </a:xfrm>
        </p:grpSpPr>
        <p:sp>
          <p:nvSpPr>
            <p:cNvPr id="30740" name="Arc 13"/>
            <p:cNvSpPr>
              <a:spLocks/>
            </p:cNvSpPr>
            <p:nvPr/>
          </p:nvSpPr>
          <p:spPr bwMode="auto">
            <a:xfrm rot="2540312" flipV="1">
              <a:off x="4488" y="1488"/>
              <a:ext cx="730" cy="759"/>
            </a:xfrm>
            <a:custGeom>
              <a:avLst/>
              <a:gdLst>
                <a:gd name="T0" fmla="*/ 0 w 41075"/>
                <a:gd name="T1" fmla="*/ 0 h 42672"/>
                <a:gd name="T2" fmla="*/ 0 w 41075"/>
                <a:gd name="T3" fmla="*/ 0 h 42672"/>
                <a:gd name="T4" fmla="*/ 0 w 41075"/>
                <a:gd name="T5" fmla="*/ 0 h 42672"/>
                <a:gd name="T6" fmla="*/ 0 60000 65536"/>
                <a:gd name="T7" fmla="*/ 0 60000 65536"/>
                <a:gd name="T8" fmla="*/ 0 60000 65536"/>
                <a:gd name="T9" fmla="*/ 0 w 41075"/>
                <a:gd name="T10" fmla="*/ 0 h 42672"/>
                <a:gd name="T11" fmla="*/ 41075 w 41075"/>
                <a:gd name="T12" fmla="*/ 42672 h 42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75" h="42672" fill="none" extrusionOk="0">
                  <a:moveTo>
                    <a:pt x="24221" y="-1"/>
                  </a:moveTo>
                  <a:cubicBezTo>
                    <a:pt x="34074" y="2219"/>
                    <a:pt x="41075" y="10971"/>
                    <a:pt x="41075" y="21072"/>
                  </a:cubicBezTo>
                  <a:cubicBezTo>
                    <a:pt x="41075" y="33001"/>
                    <a:pt x="31404" y="42672"/>
                    <a:pt x="19475" y="42672"/>
                  </a:cubicBezTo>
                  <a:cubicBezTo>
                    <a:pt x="11166" y="42672"/>
                    <a:pt x="3594" y="37906"/>
                    <a:pt x="0" y="30414"/>
                  </a:cubicBezTo>
                </a:path>
                <a:path w="41075" h="42672" stroke="0" extrusionOk="0">
                  <a:moveTo>
                    <a:pt x="24221" y="-1"/>
                  </a:moveTo>
                  <a:cubicBezTo>
                    <a:pt x="34074" y="2219"/>
                    <a:pt x="41075" y="10971"/>
                    <a:pt x="41075" y="21072"/>
                  </a:cubicBezTo>
                  <a:cubicBezTo>
                    <a:pt x="41075" y="33001"/>
                    <a:pt x="31404" y="42672"/>
                    <a:pt x="19475" y="42672"/>
                  </a:cubicBezTo>
                  <a:cubicBezTo>
                    <a:pt x="11166" y="42672"/>
                    <a:pt x="3594" y="37906"/>
                    <a:pt x="0" y="30414"/>
                  </a:cubicBezTo>
                  <a:lnTo>
                    <a:pt x="19475" y="21072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Text Box 14"/>
            <p:cNvSpPr txBox="1">
              <a:spLocks noChangeArrowheads="1"/>
            </p:cNvSpPr>
            <p:nvPr/>
          </p:nvSpPr>
          <p:spPr bwMode="auto">
            <a:xfrm>
              <a:off x="4800" y="1680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6600"/>
                  </a:solidFill>
                </a:rPr>
                <a:t>D</a:t>
              </a:r>
              <a:r>
                <a:rPr lang="en-US" altLang="zh-CN" sz="2800" baseline="-25000">
                  <a:solidFill>
                    <a:srgbClr val="FF6600"/>
                  </a:solidFill>
                </a:rPr>
                <a:t>1</a:t>
              </a:r>
              <a:endParaRPr lang="en-US" altLang="zh-CN" sz="2800">
                <a:solidFill>
                  <a:srgbClr val="CC00FF"/>
                </a:solidFill>
              </a:endParaRPr>
            </a:p>
          </p:txBody>
        </p:sp>
      </p:grpSp>
      <p:sp>
        <p:nvSpPr>
          <p:cNvPr id="442383" name="Text Box 15"/>
          <p:cNvSpPr txBox="1">
            <a:spLocks noChangeArrowheads="1"/>
          </p:cNvSpPr>
          <p:nvPr/>
        </p:nvSpPr>
        <p:spPr bwMode="auto">
          <a:xfrm>
            <a:off x="3328988" y="623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/>
              <a:t>如果函数 </a:t>
            </a: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  <a:r>
              <a:rPr lang="zh-CN" altLang="zh-CN" sz="2800">
                <a:solidFill>
                  <a:schemeClr val="accent2"/>
                </a:solidFill>
              </a:rPr>
              <a:t>关于坐标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42384" name="Text Box 16"/>
          <p:cNvSpPr txBox="1">
            <a:spLocks noChangeArrowheads="1"/>
          </p:cNvSpPr>
          <p:nvPr/>
        </p:nvSpPr>
        <p:spPr bwMode="auto">
          <a:xfrm>
            <a:off x="684213" y="18732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442385" name="Object 17"/>
          <p:cNvGraphicFramePr>
            <a:graphicFrameLocks noChangeAspect="1"/>
          </p:cNvGraphicFramePr>
          <p:nvPr/>
        </p:nvGraphicFramePr>
        <p:xfrm>
          <a:off x="2252663" y="1216025"/>
          <a:ext cx="3536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公式" r:id="rId7" imgW="1498320" imgH="215640" progId="Equation.3">
                  <p:embed/>
                </p:oleObj>
              </mc:Choice>
              <mc:Fallback>
                <p:oleObj name="公式" r:id="rId7" imgW="149832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216025"/>
                        <a:ext cx="3536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6" name="Rectangle 18"/>
          <p:cNvSpPr>
            <a:spLocks noChangeArrowheads="1"/>
          </p:cNvSpPr>
          <p:nvPr/>
        </p:nvSpPr>
        <p:spPr bwMode="auto">
          <a:xfrm>
            <a:off x="684213" y="1187450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zh-CN" sz="2800">
                <a:solidFill>
                  <a:schemeClr val="accent2"/>
                </a:solidFill>
              </a:rPr>
              <a:t>为偶</a:t>
            </a:r>
            <a:r>
              <a:rPr lang="zh-CN" altLang="en-US" sz="2800">
                <a:solidFill>
                  <a:schemeClr val="accent2"/>
                </a:solidFill>
              </a:rPr>
              <a:t>函数</a:t>
            </a:r>
          </a:p>
        </p:txBody>
      </p:sp>
      <p:graphicFrame>
        <p:nvGraphicFramePr>
          <p:cNvPr id="442387" name="Object 19"/>
          <p:cNvGraphicFramePr>
            <a:graphicFrameLocks noChangeAspect="1"/>
          </p:cNvGraphicFramePr>
          <p:nvPr/>
        </p:nvGraphicFramePr>
        <p:xfrm>
          <a:off x="819150" y="3871913"/>
          <a:ext cx="38274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公式" r:id="rId9" imgW="1587240" imgH="215640" progId="Equation.3">
                  <p:embed/>
                </p:oleObj>
              </mc:Choice>
              <mc:Fallback>
                <p:oleObj name="公式" r:id="rId9" imgW="158724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871913"/>
                        <a:ext cx="382746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88" name="Text Box 20"/>
          <p:cNvSpPr txBox="1">
            <a:spLocks noChangeArrowheads="1"/>
          </p:cNvSpPr>
          <p:nvPr/>
        </p:nvSpPr>
        <p:spPr bwMode="auto">
          <a:xfrm>
            <a:off x="836613" y="43878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sp>
        <p:nvSpPr>
          <p:cNvPr id="30736" name="Rectangle 21"/>
          <p:cNvSpPr>
            <a:spLocks noChangeArrowheads="1"/>
          </p:cNvSpPr>
          <p:nvPr/>
        </p:nvSpPr>
        <p:spPr bwMode="auto">
          <a:xfrm>
            <a:off x="1446213" y="44450"/>
            <a:ext cx="134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类似地</a:t>
            </a:r>
            <a:r>
              <a:rPr lang="en-US" altLang="zh-CN" sz="2800"/>
              <a:t>,</a:t>
            </a:r>
          </a:p>
        </p:txBody>
      </p:sp>
      <p:sp>
        <p:nvSpPr>
          <p:cNvPr id="442390" name="Rectangle 22"/>
          <p:cNvSpPr>
            <a:spLocks noChangeArrowheads="1"/>
          </p:cNvSpPr>
          <p:nvPr/>
        </p:nvSpPr>
        <p:spPr bwMode="auto">
          <a:xfrm>
            <a:off x="2613025" y="58738"/>
            <a:ext cx="3786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设</a:t>
            </a:r>
            <a:r>
              <a:rPr lang="zh-CN" altLang="en-US" sz="2800">
                <a:solidFill>
                  <a:schemeClr val="accent2"/>
                </a:solidFill>
              </a:rPr>
              <a:t>区域</a:t>
            </a:r>
            <a:r>
              <a:rPr lang="en-US" altLang="zh-CN" sz="2800" i="1">
                <a:solidFill>
                  <a:schemeClr val="accent2"/>
                </a:solidFill>
              </a:rPr>
              <a:t>D</a:t>
            </a:r>
            <a:r>
              <a:rPr lang="zh-CN" altLang="en-US" sz="2800">
                <a:solidFill>
                  <a:schemeClr val="accent2"/>
                </a:solidFill>
              </a:rPr>
              <a:t>关于</a:t>
            </a:r>
            <a:r>
              <a:rPr lang="en-US" altLang="zh-CN" sz="2800" i="1">
                <a:solidFill>
                  <a:schemeClr val="accent2"/>
                </a:solidFill>
              </a:rPr>
              <a:t>y</a:t>
            </a:r>
            <a:r>
              <a:rPr lang="zh-CN" altLang="en-US" sz="2800">
                <a:solidFill>
                  <a:schemeClr val="accent2"/>
                </a:solidFill>
              </a:rPr>
              <a:t>轴对称</a:t>
            </a:r>
            <a:r>
              <a:rPr lang="en-US" altLang="zh-CN" sz="2800">
                <a:solidFill>
                  <a:schemeClr val="accent2"/>
                </a:solidFill>
              </a:rPr>
              <a:t>,</a:t>
            </a:r>
          </a:p>
        </p:txBody>
      </p:sp>
      <p:sp>
        <p:nvSpPr>
          <p:cNvPr id="442391" name="Rectangle 23"/>
          <p:cNvSpPr>
            <a:spLocks noChangeArrowheads="1"/>
          </p:cNvSpPr>
          <p:nvPr/>
        </p:nvSpPr>
        <p:spPr bwMode="auto">
          <a:xfrm>
            <a:off x="6018213" y="587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且</a:t>
            </a:r>
            <a:r>
              <a:rPr lang="en-US" altLang="zh-CN" sz="2800" i="1"/>
              <a:t>D</a:t>
            </a:r>
            <a:r>
              <a:rPr lang="en-US" altLang="zh-CN" sz="2800" baseline="-25000"/>
              <a:t>1</a:t>
            </a:r>
            <a:r>
              <a:rPr lang="zh-CN" altLang="zh-CN" sz="2800"/>
              <a:t>为</a:t>
            </a:r>
            <a:r>
              <a:rPr lang="en-US" altLang="zh-CN" sz="2800" i="1"/>
              <a:t>D</a:t>
            </a:r>
            <a:r>
              <a:rPr lang="zh-CN" altLang="zh-CN" sz="2800"/>
              <a:t>在</a:t>
            </a:r>
            <a:endParaRPr lang="zh-CN" altLang="en-US" sz="2800"/>
          </a:p>
        </p:txBody>
      </p:sp>
      <p:sp>
        <p:nvSpPr>
          <p:cNvPr id="442392" name="Rectangle 24"/>
          <p:cNvSpPr>
            <a:spLocks noChangeArrowheads="1"/>
          </p:cNvSpPr>
          <p:nvPr/>
        </p:nvSpPr>
        <p:spPr bwMode="auto">
          <a:xfrm>
            <a:off x="684213" y="501650"/>
            <a:ext cx="33178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Y</a:t>
            </a:r>
            <a:r>
              <a:rPr lang="zh-CN" altLang="en-US" sz="2800"/>
              <a:t>轴右边的部分</a:t>
            </a:r>
            <a:r>
              <a:rPr lang="zh-CN" altLang="zh-CN" sz="2800"/>
              <a:t>,</a:t>
            </a:r>
            <a:endParaRPr lang="en-US" altLang="zh-CN" sz="2800"/>
          </a:p>
        </p:txBody>
      </p:sp>
      <p:graphicFrame>
        <p:nvGraphicFramePr>
          <p:cNvPr id="442393" name="Object 25"/>
          <p:cNvGraphicFramePr>
            <a:graphicFrameLocks noChangeAspect="1"/>
          </p:cNvGraphicFramePr>
          <p:nvPr/>
        </p:nvGraphicFramePr>
        <p:xfrm>
          <a:off x="3567113" y="1873250"/>
          <a:ext cx="22225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11" imgW="2133360" imgH="863280" progId="Equation.3">
                  <p:embed/>
                </p:oleObj>
              </mc:Choice>
              <mc:Fallback>
                <p:oleObj name="Equation" r:id="rId11" imgW="2133360" imgH="863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1873250"/>
                        <a:ext cx="22225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9" name="Arc 11"/>
          <p:cNvSpPr>
            <a:spLocks/>
          </p:cNvSpPr>
          <p:nvPr/>
        </p:nvSpPr>
        <p:spPr bwMode="auto">
          <a:xfrm rot="13077244" flipV="1">
            <a:off x="6307138" y="1618250"/>
            <a:ext cx="1158875" cy="1204912"/>
          </a:xfrm>
          <a:custGeom>
            <a:avLst/>
            <a:gdLst>
              <a:gd name="T0" fmla="*/ 2147483647 w 41075"/>
              <a:gd name="T1" fmla="*/ 0 h 42672"/>
              <a:gd name="T2" fmla="*/ 0 w 41075"/>
              <a:gd name="T3" fmla="*/ 2147483647 h 42672"/>
              <a:gd name="T4" fmla="*/ 2147483647 w 41075"/>
              <a:gd name="T5" fmla="*/ 2147483647 h 42672"/>
              <a:gd name="T6" fmla="*/ 0 60000 65536"/>
              <a:gd name="T7" fmla="*/ 0 60000 65536"/>
              <a:gd name="T8" fmla="*/ 0 60000 65536"/>
              <a:gd name="T9" fmla="*/ 0 w 41075"/>
              <a:gd name="T10" fmla="*/ 0 h 42672"/>
              <a:gd name="T11" fmla="*/ 41075 w 41075"/>
              <a:gd name="T12" fmla="*/ 42672 h 42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75" h="42672" fill="none" extrusionOk="0">
                <a:moveTo>
                  <a:pt x="24221" y="-1"/>
                </a:moveTo>
                <a:cubicBezTo>
                  <a:pt x="34074" y="2219"/>
                  <a:pt x="41075" y="10971"/>
                  <a:pt x="41075" y="21072"/>
                </a:cubicBezTo>
                <a:cubicBezTo>
                  <a:pt x="41075" y="33001"/>
                  <a:pt x="31404" y="42672"/>
                  <a:pt x="19475" y="42672"/>
                </a:cubicBezTo>
                <a:cubicBezTo>
                  <a:pt x="11166" y="42672"/>
                  <a:pt x="3594" y="37906"/>
                  <a:pt x="0" y="30414"/>
                </a:cubicBezTo>
              </a:path>
              <a:path w="41075" h="42672" stroke="0" extrusionOk="0">
                <a:moveTo>
                  <a:pt x="24221" y="-1"/>
                </a:moveTo>
                <a:cubicBezTo>
                  <a:pt x="34074" y="2219"/>
                  <a:pt x="41075" y="10971"/>
                  <a:pt x="41075" y="21072"/>
                </a:cubicBezTo>
                <a:cubicBezTo>
                  <a:pt x="41075" y="33001"/>
                  <a:pt x="31404" y="42672"/>
                  <a:pt x="19475" y="42672"/>
                </a:cubicBezTo>
                <a:cubicBezTo>
                  <a:pt x="11166" y="42672"/>
                  <a:pt x="3594" y="37906"/>
                  <a:pt x="0" y="30414"/>
                </a:cubicBezTo>
                <a:lnTo>
                  <a:pt x="19475" y="21072"/>
                </a:lnTo>
                <a:close/>
              </a:path>
            </a:pathLst>
          </a:custGeom>
          <a:noFill/>
          <a:ln w="381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autoUpdateAnimBg="0"/>
      <p:bldP spid="442383" grpId="0" autoUpdateAnimBg="0"/>
      <p:bldP spid="442384" grpId="0" autoUpdateAnimBg="0"/>
      <p:bldP spid="442386" grpId="0" autoUpdateAnimBg="0"/>
      <p:bldP spid="442388" grpId="0" autoUpdateAnimBg="0"/>
      <p:bldP spid="442390" grpId="0" autoUpdateAnimBg="0"/>
      <p:bldP spid="442391" grpId="0" autoUpdateAnimBg="0"/>
      <p:bldP spid="442392" grpId="0" autoUpdateAnimBg="0"/>
      <p:bldP spid="44237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B43783-6A7C-4C6E-9F16-853888CFC8DD}" type="slidenum">
              <a:rPr lang="en-US" altLang="zh-CN" sz="1400" smtClean="0"/>
              <a:pPr eaLnBrk="1" hangingPunct="1"/>
              <a:t>36</a:t>
            </a:fld>
            <a:endParaRPr lang="en-US" altLang="zh-CN" sz="1400" smtClean="0"/>
          </a:p>
        </p:txBody>
      </p:sp>
      <p:sp>
        <p:nvSpPr>
          <p:cNvPr id="443394" name="Text Box 2"/>
          <p:cNvSpPr txBox="1">
            <a:spLocks noChangeArrowheads="1"/>
          </p:cNvSpPr>
          <p:nvPr/>
        </p:nvSpPr>
        <p:spPr bwMode="auto">
          <a:xfrm>
            <a:off x="1665288" y="3270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设</a:t>
            </a:r>
            <a:r>
              <a:rPr lang="en-US" altLang="zh-CN" sz="2800" i="1"/>
              <a:t>D</a:t>
            </a:r>
            <a:r>
              <a:rPr lang="zh-CN" altLang="en-US" sz="2800"/>
              <a:t>为圆域</a:t>
            </a:r>
            <a:r>
              <a:rPr lang="en-US" altLang="zh-CN" sz="2800"/>
              <a:t>(</a:t>
            </a:r>
            <a:r>
              <a:rPr lang="zh-CN" altLang="en-US" sz="2800"/>
              <a:t>如图</a:t>
            </a:r>
            <a:r>
              <a:rPr lang="en-US" altLang="zh-CN" sz="2800"/>
              <a:t>)</a:t>
            </a:r>
          </a:p>
        </p:txBody>
      </p:sp>
      <p:graphicFrame>
        <p:nvGraphicFramePr>
          <p:cNvPr id="443395" name="Object 3"/>
          <p:cNvGraphicFramePr>
            <a:graphicFrameLocks noChangeAspect="1"/>
          </p:cNvGraphicFramePr>
          <p:nvPr/>
        </p:nvGraphicFramePr>
        <p:xfrm>
          <a:off x="827088" y="1089025"/>
          <a:ext cx="15128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Equation" r:id="rId3" imgW="1498320" imgH="812520" progId="Equation.3">
                  <p:embed/>
                </p:oleObj>
              </mc:Choice>
              <mc:Fallback>
                <p:oleObj name="Equation" r:id="rId3" imgW="149832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89025"/>
                        <a:ext cx="151288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6" name="Object 4"/>
          <p:cNvGraphicFramePr>
            <a:graphicFrameLocks noChangeAspect="1"/>
          </p:cNvGraphicFramePr>
          <p:nvPr/>
        </p:nvGraphicFramePr>
        <p:xfrm>
          <a:off x="2420938" y="1089025"/>
          <a:ext cx="1377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Equation" r:id="rId5" imgW="1384200" imgH="863280" progId="Equation.3">
                  <p:embed/>
                </p:oleObj>
              </mc:Choice>
              <mc:Fallback>
                <p:oleObj name="Equation" r:id="rId5" imgW="138420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089025"/>
                        <a:ext cx="1377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/>
        </p:nvGraphicFramePr>
        <p:xfrm>
          <a:off x="866775" y="2079625"/>
          <a:ext cx="16367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Equation" r:id="rId7" imgW="1498320" imgH="812520" progId="Equation.3">
                  <p:embed/>
                </p:oleObj>
              </mc:Choice>
              <mc:Fallback>
                <p:oleObj name="Equation" r:id="rId7" imgW="149832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079625"/>
                        <a:ext cx="163671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2503488" y="21701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0</a:t>
            </a:r>
          </a:p>
        </p:txBody>
      </p:sp>
      <p:graphicFrame>
        <p:nvGraphicFramePr>
          <p:cNvPr id="443399" name="Object 7"/>
          <p:cNvGraphicFramePr>
            <a:graphicFrameLocks noChangeAspect="1"/>
          </p:cNvGraphicFramePr>
          <p:nvPr/>
        </p:nvGraphicFramePr>
        <p:xfrm>
          <a:off x="903288" y="3451225"/>
          <a:ext cx="15144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Equation" r:id="rId9" imgW="1498320" imgH="812520" progId="Equation.3">
                  <p:embed/>
                </p:oleObj>
              </mc:Choice>
              <mc:Fallback>
                <p:oleObj name="Equation" r:id="rId9" imgW="149832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51225"/>
                        <a:ext cx="15144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0" name="Object 8"/>
          <p:cNvGraphicFramePr>
            <a:graphicFrameLocks noChangeAspect="1"/>
          </p:cNvGraphicFramePr>
          <p:nvPr/>
        </p:nvGraphicFramePr>
        <p:xfrm>
          <a:off x="2503488" y="3451225"/>
          <a:ext cx="152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name="Equation" r:id="rId11" imgW="1396800" imgH="863280" progId="Equation.3">
                  <p:embed/>
                </p:oleObj>
              </mc:Choice>
              <mc:Fallback>
                <p:oleObj name="Equation" r:id="rId11" imgW="1396800" imgH="863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451225"/>
                        <a:ext cx="1524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401" name="Object 9"/>
          <p:cNvGraphicFramePr>
            <a:graphicFrameLocks noChangeAspect="1"/>
          </p:cNvGraphicFramePr>
          <p:nvPr/>
        </p:nvGraphicFramePr>
        <p:xfrm>
          <a:off x="903288" y="4518025"/>
          <a:ext cx="1524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2" name="Equation" r:id="rId13" imgW="1498320" imgH="812520" progId="Equation.3">
                  <p:embed/>
                </p:oleObj>
              </mc:Choice>
              <mc:Fallback>
                <p:oleObj name="Equation" r:id="rId13" imgW="149832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518025"/>
                        <a:ext cx="1524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2503488" y="45942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0</a:t>
            </a:r>
            <a:endParaRPr lang="en-US" altLang="zh-CN" sz="2800" b="0"/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4865688" y="860425"/>
            <a:ext cx="1524000" cy="1524000"/>
          </a:xfrm>
          <a:prstGeom prst="ellipse">
            <a:avLst/>
          </a:prstGeom>
          <a:gradFill rotWithShape="0">
            <a:gsLst>
              <a:gs pos="0">
                <a:srgbClr val="66FFFF"/>
              </a:gs>
              <a:gs pos="100000">
                <a:srgbClr val="FFFFFF"/>
              </a:gs>
            </a:gsLst>
            <a:lin ang="18900000" scaled="1"/>
          </a:gra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404" name="Text Box 12"/>
          <p:cNvSpPr txBox="1">
            <a:spLocks noChangeArrowheads="1"/>
          </p:cNvSpPr>
          <p:nvPr/>
        </p:nvSpPr>
        <p:spPr bwMode="auto">
          <a:xfrm>
            <a:off x="6008688" y="984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6600"/>
                </a:solidFill>
              </a:rPr>
              <a:t>D</a:t>
            </a:r>
            <a:r>
              <a:rPr lang="en-US" altLang="zh-CN" sz="2800" baseline="-25000">
                <a:solidFill>
                  <a:srgbClr val="FF6600"/>
                </a:solidFill>
              </a:rPr>
              <a:t>1</a:t>
            </a:r>
            <a:r>
              <a:rPr lang="zh-CN" altLang="en-US" sz="2800">
                <a:solidFill>
                  <a:srgbClr val="FF6600"/>
                </a:solidFill>
              </a:rPr>
              <a:t>为上半圆域</a:t>
            </a:r>
            <a:endParaRPr lang="zh-CN" altLang="en-US" sz="2800">
              <a:solidFill>
                <a:srgbClr val="336600"/>
              </a:solidFill>
            </a:endParaRPr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 flipH="1">
            <a:off x="6084888" y="631825"/>
            <a:ext cx="2286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406" name="Text Box 14"/>
          <p:cNvSpPr txBox="1">
            <a:spLocks noChangeArrowheads="1"/>
          </p:cNvSpPr>
          <p:nvPr/>
        </p:nvSpPr>
        <p:spPr bwMode="auto">
          <a:xfrm>
            <a:off x="6084888" y="30702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336600"/>
                </a:solidFill>
              </a:rPr>
              <a:t>D</a:t>
            </a:r>
            <a:r>
              <a:rPr lang="en-US" altLang="zh-CN" sz="2800" baseline="-25000">
                <a:solidFill>
                  <a:srgbClr val="336600"/>
                </a:solidFill>
              </a:rPr>
              <a:t>2</a:t>
            </a:r>
            <a:r>
              <a:rPr lang="zh-CN" altLang="en-US" sz="2800">
                <a:solidFill>
                  <a:srgbClr val="336600"/>
                </a:solidFill>
              </a:rPr>
              <a:t>为右半圆域</a:t>
            </a:r>
          </a:p>
        </p:txBody>
      </p:sp>
      <p:sp>
        <p:nvSpPr>
          <p:cNvPr id="443407" name="Line 15"/>
          <p:cNvSpPr>
            <a:spLocks noChangeShapeType="1"/>
          </p:cNvSpPr>
          <p:nvPr/>
        </p:nvSpPr>
        <p:spPr bwMode="auto">
          <a:xfrm flipH="1">
            <a:off x="6008688" y="3527425"/>
            <a:ext cx="304800" cy="30480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WordArt 16"/>
          <p:cNvSpPr>
            <a:spLocks noChangeArrowheads="1" noChangeShapeType="1" noTextEdit="1"/>
          </p:cNvSpPr>
          <p:nvPr/>
        </p:nvSpPr>
        <p:spPr bwMode="auto">
          <a:xfrm>
            <a:off x="1055688" y="250825"/>
            <a:ext cx="381000" cy="68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华文行楷"/>
              <a:ea typeface="华文行楷"/>
            </a:endParaRPr>
          </a:p>
        </p:txBody>
      </p:sp>
      <p:sp>
        <p:nvSpPr>
          <p:cNvPr id="443414" name="Arc 22"/>
          <p:cNvSpPr>
            <a:spLocks/>
          </p:cNvSpPr>
          <p:nvPr/>
        </p:nvSpPr>
        <p:spPr bwMode="auto">
          <a:xfrm rot="-387008">
            <a:off x="4867275" y="862013"/>
            <a:ext cx="1446213" cy="835025"/>
          </a:xfrm>
          <a:custGeom>
            <a:avLst/>
            <a:gdLst>
              <a:gd name="T0" fmla="*/ 0 w 43017"/>
              <a:gd name="T1" fmla="*/ 2147483647 h 23718"/>
              <a:gd name="T2" fmla="*/ 2147483647 w 43017"/>
              <a:gd name="T3" fmla="*/ 2147483647 h 23718"/>
              <a:gd name="T4" fmla="*/ 2147483647 w 43017"/>
              <a:gd name="T5" fmla="*/ 2147483647 h 23718"/>
              <a:gd name="T6" fmla="*/ 0 60000 65536"/>
              <a:gd name="T7" fmla="*/ 0 60000 65536"/>
              <a:gd name="T8" fmla="*/ 0 60000 65536"/>
              <a:gd name="T9" fmla="*/ 0 w 43017"/>
              <a:gd name="T10" fmla="*/ 0 h 23718"/>
              <a:gd name="T11" fmla="*/ 43017 w 43017"/>
              <a:gd name="T12" fmla="*/ 23718 h 23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017" h="23718" fill="none" extrusionOk="0">
                <a:moveTo>
                  <a:pt x="0" y="18792"/>
                </a:moveTo>
                <a:cubicBezTo>
                  <a:pt x="1409" y="8040"/>
                  <a:pt x="10573" y="-1"/>
                  <a:pt x="21417" y="0"/>
                </a:cubicBezTo>
                <a:cubicBezTo>
                  <a:pt x="33346" y="0"/>
                  <a:pt x="43017" y="9670"/>
                  <a:pt x="43017" y="21600"/>
                </a:cubicBezTo>
                <a:cubicBezTo>
                  <a:pt x="43017" y="22307"/>
                  <a:pt x="42982" y="23014"/>
                  <a:pt x="42912" y="23717"/>
                </a:cubicBezTo>
              </a:path>
              <a:path w="43017" h="23718" stroke="0" extrusionOk="0">
                <a:moveTo>
                  <a:pt x="0" y="18792"/>
                </a:moveTo>
                <a:cubicBezTo>
                  <a:pt x="1409" y="8040"/>
                  <a:pt x="10573" y="-1"/>
                  <a:pt x="21417" y="0"/>
                </a:cubicBezTo>
                <a:cubicBezTo>
                  <a:pt x="33346" y="0"/>
                  <a:pt x="43017" y="9670"/>
                  <a:pt x="43017" y="21600"/>
                </a:cubicBezTo>
                <a:cubicBezTo>
                  <a:pt x="43017" y="22307"/>
                  <a:pt x="42982" y="23014"/>
                  <a:pt x="42912" y="23717"/>
                </a:cubicBezTo>
                <a:lnTo>
                  <a:pt x="21417" y="2160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84688" y="479425"/>
            <a:ext cx="2438400" cy="2209800"/>
            <a:chOff x="3120" y="624"/>
            <a:chExt cx="1536" cy="1392"/>
          </a:xfrm>
        </p:grpSpPr>
        <p:sp>
          <p:nvSpPr>
            <p:cNvPr id="31775" name="Line 24"/>
            <p:cNvSpPr>
              <a:spLocks noChangeShapeType="1"/>
            </p:cNvSpPr>
            <p:nvPr/>
          </p:nvSpPr>
          <p:spPr bwMode="auto">
            <a:xfrm>
              <a:off x="3120" y="1344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25"/>
            <p:cNvSpPr>
              <a:spLocks noChangeShapeType="1"/>
            </p:cNvSpPr>
            <p:nvPr/>
          </p:nvSpPr>
          <p:spPr bwMode="auto">
            <a:xfrm flipV="1">
              <a:off x="3840" y="672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5" name="Object 26"/>
            <p:cNvGraphicFramePr>
              <a:graphicFrameLocks noChangeAspect="1"/>
            </p:cNvGraphicFramePr>
            <p:nvPr/>
          </p:nvGraphicFramePr>
          <p:xfrm>
            <a:off x="3696" y="62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3" name="Equation" r:id="rId15" imgW="253800" imgH="317160" progId="Equation.3">
                    <p:embed/>
                  </p:oleObj>
                </mc:Choice>
                <mc:Fallback>
                  <p:oleObj name="Equation" r:id="rId15" imgW="25380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62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27"/>
            <p:cNvGraphicFramePr>
              <a:graphicFrameLocks noChangeAspect="1"/>
            </p:cNvGraphicFramePr>
            <p:nvPr/>
          </p:nvGraphicFramePr>
          <p:xfrm>
            <a:off x="4540" y="1392"/>
            <a:ext cx="116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4" name="Equation" r:id="rId17" imgW="253800" imgH="241200" progId="Equation.3">
                    <p:embed/>
                  </p:oleObj>
                </mc:Choice>
                <mc:Fallback>
                  <p:oleObj name="Equation" r:id="rId17" imgW="25380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392"/>
                          <a:ext cx="116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28"/>
            <p:cNvGraphicFramePr>
              <a:graphicFrameLocks noChangeAspect="1"/>
            </p:cNvGraphicFramePr>
            <p:nvPr/>
          </p:nvGraphicFramePr>
          <p:xfrm>
            <a:off x="3706" y="1344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5" name="Equation" r:id="rId19" imgW="291960" imgH="317160" progId="Equation.3">
                    <p:embed/>
                  </p:oleObj>
                </mc:Choice>
                <mc:Fallback>
                  <p:oleObj name="Equation" r:id="rId19" imgW="29196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1344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421" name="Oval 29"/>
          <p:cNvSpPr>
            <a:spLocks noChangeArrowheads="1"/>
          </p:cNvSpPr>
          <p:nvPr/>
        </p:nvSpPr>
        <p:spPr bwMode="auto">
          <a:xfrm>
            <a:off x="4865688" y="3832225"/>
            <a:ext cx="1524000" cy="15240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50000">
                <a:srgbClr val="FFFFFF"/>
              </a:gs>
              <a:gs pos="100000">
                <a:srgbClr val="FFFF66"/>
              </a:gs>
            </a:gsLst>
            <a:lin ang="2700000" scaled="1"/>
          </a:gra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484688" y="3451225"/>
            <a:ext cx="2438400" cy="2209800"/>
            <a:chOff x="3120" y="624"/>
            <a:chExt cx="1536" cy="1392"/>
          </a:xfrm>
        </p:grpSpPr>
        <p:sp>
          <p:nvSpPr>
            <p:cNvPr id="31773" name="Line 31"/>
            <p:cNvSpPr>
              <a:spLocks noChangeShapeType="1"/>
            </p:cNvSpPr>
            <p:nvPr/>
          </p:nvSpPr>
          <p:spPr bwMode="auto">
            <a:xfrm>
              <a:off x="3120" y="1344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32"/>
            <p:cNvSpPr>
              <a:spLocks noChangeShapeType="1"/>
            </p:cNvSpPr>
            <p:nvPr/>
          </p:nvSpPr>
          <p:spPr bwMode="auto">
            <a:xfrm flipV="1">
              <a:off x="3840" y="672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2" name="Object 33"/>
            <p:cNvGraphicFramePr>
              <a:graphicFrameLocks noChangeAspect="1"/>
            </p:cNvGraphicFramePr>
            <p:nvPr/>
          </p:nvGraphicFramePr>
          <p:xfrm>
            <a:off x="3696" y="624"/>
            <a:ext cx="11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6" name="Equation" r:id="rId21" imgW="253800" imgH="317160" progId="Equation.3">
                    <p:embed/>
                  </p:oleObj>
                </mc:Choice>
                <mc:Fallback>
                  <p:oleObj name="Equation" r:id="rId21" imgW="25380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624"/>
                          <a:ext cx="11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34"/>
            <p:cNvGraphicFramePr>
              <a:graphicFrameLocks noChangeAspect="1"/>
            </p:cNvGraphicFramePr>
            <p:nvPr/>
          </p:nvGraphicFramePr>
          <p:xfrm>
            <a:off x="4540" y="1392"/>
            <a:ext cx="116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7" name="Equation" r:id="rId22" imgW="253800" imgH="241200" progId="Equation.3">
                    <p:embed/>
                  </p:oleObj>
                </mc:Choice>
                <mc:Fallback>
                  <p:oleObj name="Equation" r:id="rId22" imgW="2538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392"/>
                          <a:ext cx="116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35"/>
            <p:cNvGraphicFramePr>
              <a:graphicFrameLocks noChangeAspect="1"/>
            </p:cNvGraphicFramePr>
            <p:nvPr/>
          </p:nvGraphicFramePr>
          <p:xfrm>
            <a:off x="3706" y="1344"/>
            <a:ext cx="13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" name="Equation" r:id="rId23" imgW="291960" imgH="317160" progId="Equation.3">
                    <p:embed/>
                  </p:oleObj>
                </mc:Choice>
                <mc:Fallback>
                  <p:oleObj name="Equation" r:id="rId23" imgW="29196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1344"/>
                          <a:ext cx="13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3428" name="Arc 36"/>
          <p:cNvSpPr>
            <a:spLocks/>
          </p:cNvSpPr>
          <p:nvPr/>
        </p:nvSpPr>
        <p:spPr bwMode="auto">
          <a:xfrm>
            <a:off x="5605463" y="3833813"/>
            <a:ext cx="785812" cy="1524000"/>
          </a:xfrm>
          <a:custGeom>
            <a:avLst/>
            <a:gdLst>
              <a:gd name="T0" fmla="*/ 1026343183 w 22261"/>
              <a:gd name="T1" fmla="*/ 0 h 43200"/>
              <a:gd name="T2" fmla="*/ 0 w 22261"/>
              <a:gd name="T3" fmla="*/ 2147483647 h 43200"/>
              <a:gd name="T4" fmla="*/ 1026343183 w 22261"/>
              <a:gd name="T5" fmla="*/ 2147483647 h 43200"/>
              <a:gd name="T6" fmla="*/ 0 60000 65536"/>
              <a:gd name="T7" fmla="*/ 0 60000 65536"/>
              <a:gd name="T8" fmla="*/ 0 60000 65536"/>
              <a:gd name="T9" fmla="*/ 0 w 22261"/>
              <a:gd name="T10" fmla="*/ 0 h 43200"/>
              <a:gd name="T11" fmla="*/ 22261 w 2226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61" h="43200" fill="none" extrusionOk="0">
                <a:moveTo>
                  <a:pt x="660" y="0"/>
                </a:moveTo>
                <a:cubicBezTo>
                  <a:pt x="12590" y="0"/>
                  <a:pt x="22261" y="9670"/>
                  <a:pt x="22261" y="21600"/>
                </a:cubicBezTo>
                <a:cubicBezTo>
                  <a:pt x="22261" y="33529"/>
                  <a:pt x="12590" y="43200"/>
                  <a:pt x="661" y="43200"/>
                </a:cubicBezTo>
                <a:cubicBezTo>
                  <a:pt x="440" y="43200"/>
                  <a:pt x="220" y="43196"/>
                  <a:pt x="0" y="43189"/>
                </a:cubicBezTo>
              </a:path>
              <a:path w="22261" h="43200" stroke="0" extrusionOk="0">
                <a:moveTo>
                  <a:pt x="660" y="0"/>
                </a:moveTo>
                <a:cubicBezTo>
                  <a:pt x="12590" y="0"/>
                  <a:pt x="22261" y="9670"/>
                  <a:pt x="22261" y="21600"/>
                </a:cubicBezTo>
                <a:cubicBezTo>
                  <a:pt x="22261" y="33529"/>
                  <a:pt x="12590" y="43200"/>
                  <a:pt x="661" y="43200"/>
                </a:cubicBezTo>
                <a:cubicBezTo>
                  <a:pt x="440" y="43200"/>
                  <a:pt x="220" y="43196"/>
                  <a:pt x="0" y="43189"/>
                </a:cubicBezTo>
                <a:lnTo>
                  <a:pt x="661" y="21600"/>
                </a:lnTo>
                <a:close/>
              </a:path>
            </a:pathLst>
          </a:custGeom>
          <a:solidFill>
            <a:srgbClr val="33CC33">
              <a:alpha val="50195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autoUpdateAnimBg="0"/>
      <p:bldP spid="443398" grpId="0" autoUpdateAnimBg="0"/>
      <p:bldP spid="443402" grpId="0" autoUpdateAnimBg="0"/>
      <p:bldP spid="443403" grpId="0" animBg="1"/>
      <p:bldP spid="443404" grpId="0" autoUpdateAnimBg="0"/>
      <p:bldP spid="443405" grpId="0" animBg="1"/>
      <p:bldP spid="443406" grpId="0" autoUpdateAnimBg="0"/>
      <p:bldP spid="443407" grpId="0" animBg="1"/>
      <p:bldP spid="443414" grpId="0" animBg="1"/>
      <p:bldP spid="443421" grpId="0" animBg="1"/>
      <p:bldP spid="4434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8C6AEA8-FDC0-4A4D-B6F5-6BEE813234A9}" type="slidenum">
              <a:rPr lang="en-US" altLang="zh-CN" sz="1400" smtClean="0"/>
              <a:pPr eaLnBrk="1" hangingPunct="1"/>
              <a:t>37</a:t>
            </a:fld>
            <a:endParaRPr lang="en-US" altLang="zh-CN" sz="1400" smtClean="0"/>
          </a:p>
        </p:txBody>
      </p:sp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831850" y="1098550"/>
            <a:ext cx="7543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0"/>
              <a:t>       </a:t>
            </a:r>
            <a:r>
              <a:rPr lang="zh-CN" altLang="zh-CN" sz="2800"/>
              <a:t>今后在计算重积分利用</a:t>
            </a:r>
            <a:r>
              <a:rPr lang="zh-CN" altLang="zh-CN" sz="2800">
                <a:solidFill>
                  <a:schemeClr val="accent2"/>
                </a:solidFill>
              </a:rPr>
              <a:t>对称性简化计算</a:t>
            </a:r>
            <a:r>
              <a:rPr lang="zh-CN" altLang="zh-CN" sz="2800"/>
              <a:t>时,</a:t>
            </a:r>
            <a:endParaRPr lang="en-US" altLang="zh-CN" sz="2800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831850" y="260350"/>
            <a:ext cx="1143000" cy="579438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lang="zh-CN" altLang="zh-CN" sz="3200">
                <a:solidFill>
                  <a:srgbClr val="FF3300"/>
                </a:solidFill>
                <a:ea typeface="隶书" pitchFamily="49" charset="-122"/>
              </a:rPr>
              <a:t>注意</a:t>
            </a:r>
            <a:endParaRPr lang="zh-CN" altLang="en-US" sz="320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1517650" y="30035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被积函数的奇偶性</a:t>
            </a:r>
            <a:r>
              <a:rPr lang="zh-CN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1289050" y="239395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3200">
                <a:solidFill>
                  <a:srgbClr val="FF3300"/>
                </a:solidFill>
                <a:sym typeface="Monotype Sorts" pitchFamily="2" charset="2"/>
              </a:rPr>
              <a:t> </a:t>
            </a:r>
            <a:r>
              <a:rPr lang="zh-CN" altLang="zh-CN" sz="3200">
                <a:solidFill>
                  <a:srgbClr val="FF9933"/>
                </a:solidFill>
                <a:sym typeface="Monotype Sorts" pitchFamily="2" charset="2"/>
              </a:rPr>
              <a:t> </a:t>
            </a:r>
            <a:r>
              <a:rPr lang="zh-CN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积分区域</a:t>
            </a:r>
            <a:r>
              <a:rPr lang="zh-CN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的对称性</a:t>
            </a:r>
            <a:r>
              <a:rPr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</p:txBody>
      </p:sp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755650" y="1682750"/>
            <a:ext cx="4267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/>
              <a:t>要特别注意考虑两方面: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utoUpdateAnimBg="0"/>
      <p:bldP spid="448516" grpId="0" autoUpdateAnimBg="0"/>
      <p:bldP spid="448517" grpId="0" autoUpdateAnimBg="0"/>
      <p:bldP spid="4485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7ADFBC-B65E-41B1-A50F-166875FE5F8B}" type="slidenum">
              <a:rPr lang="en-US" altLang="zh-CN" sz="1400" smtClean="0"/>
              <a:pPr eaLnBrk="1" hangingPunct="1"/>
              <a:t>38</a:t>
            </a:fld>
            <a:endParaRPr lang="en-US" altLang="zh-CN" sz="1400" smtClean="0"/>
          </a:p>
        </p:txBody>
      </p:sp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1263650" y="973138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二重积分的定义</a:t>
            </a:r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1276350" y="3397250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二重积分的性质</a:t>
            </a:r>
          </a:p>
        </p:txBody>
      </p:sp>
      <p:sp>
        <p:nvSpPr>
          <p:cNvPr id="449540" name="Text Box 4" descr="大网格"/>
          <p:cNvSpPr txBox="1">
            <a:spLocks noChangeArrowheads="1"/>
          </p:cNvSpPr>
          <p:nvPr/>
        </p:nvSpPr>
        <p:spPr bwMode="auto">
          <a:xfrm>
            <a:off x="1235075" y="2192338"/>
            <a:ext cx="454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二重积分的几何意义</a:t>
            </a:r>
            <a:endParaRPr lang="zh-CN" altLang="en-US" sz="2800" b="0"/>
          </a:p>
        </p:txBody>
      </p:sp>
      <p:sp>
        <p:nvSpPr>
          <p:cNvPr id="449541" name="Rectangle 5"/>
          <p:cNvSpPr>
            <a:spLocks noChangeArrowheads="1"/>
          </p:cNvSpPr>
          <p:nvPr/>
        </p:nvSpPr>
        <p:spPr bwMode="auto">
          <a:xfrm>
            <a:off x="1263650" y="2711450"/>
            <a:ext cx="364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曲顶柱体的体积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1263650" y="156845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四步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  <a:r>
              <a:rPr lang="zh-CN" altLang="en-US" sz="2800">
                <a:solidFill>
                  <a:schemeClr val="accent2"/>
                </a:solidFill>
              </a:rPr>
              <a:t>分割、取近似、求和、取极限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1992" name="Rectangle 12"/>
          <p:cNvSpPr>
            <a:spLocks noChangeArrowheads="1"/>
          </p:cNvSpPr>
          <p:nvPr/>
        </p:nvSpPr>
        <p:spPr bwMode="auto">
          <a:xfrm>
            <a:off x="1187450" y="4445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49" charset="-122"/>
              </a:rPr>
              <a:t>四、小结</a:t>
            </a:r>
          </a:p>
        </p:txBody>
      </p:sp>
      <p:sp>
        <p:nvSpPr>
          <p:cNvPr id="449550" name="Rectangle 14"/>
          <p:cNvSpPr>
            <a:spLocks noChangeArrowheads="1"/>
          </p:cNvSpPr>
          <p:nvPr/>
        </p:nvSpPr>
        <p:spPr bwMode="auto">
          <a:xfrm>
            <a:off x="1263650" y="400685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注意对称性质的用法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utoUpdateAnimBg="0"/>
      <p:bldP spid="449539" grpId="0" autoUpdateAnimBg="0"/>
      <p:bldP spid="449540" grpId="0" autoUpdateAnimBg="0"/>
      <p:bldP spid="449541" grpId="0" autoUpdateAnimBg="0"/>
      <p:bldP spid="449542" grpId="0" autoUpdateAnimBg="0"/>
      <p:bldP spid="44955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83E8738-90B2-47CE-9363-2533AB09729A}" type="slidenum">
              <a:rPr lang="en-US" altLang="zh-CN" sz="1400" smtClean="0"/>
              <a:pPr eaLnBrk="1" hangingPunct="1"/>
              <a:t>39</a:t>
            </a:fld>
            <a:endParaRPr lang="en-US" altLang="zh-CN" sz="1400" smtClean="0"/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solidFill>
                  <a:srgbClr val="0000FF"/>
                </a:solidFill>
                <a:ea typeface="黑体" pitchFamily="49" charset="-122"/>
              </a:rPr>
              <a:t>思考题</a:t>
            </a:r>
            <a:r>
              <a:rPr lang="en-US" altLang="zh-CN" sz="4000">
                <a:solidFill>
                  <a:srgbClr val="0000FF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315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/>
              <a:t>       </a:t>
            </a:r>
            <a:r>
              <a:rPr lang="zh-CN" altLang="en-US" sz="2800">
                <a:solidFill>
                  <a:srgbClr val="000000"/>
                </a:solidFill>
              </a:rPr>
              <a:t>将二重积分定义与定积分定义进行比较</a:t>
            </a:r>
            <a:r>
              <a:rPr lang="en-US" altLang="zh-CN" sz="2800">
                <a:solidFill>
                  <a:srgbClr val="000000"/>
                </a:solidFill>
              </a:rPr>
              <a:t>,</a:t>
            </a:r>
            <a:r>
              <a:rPr lang="zh-CN" altLang="en-US" sz="2800">
                <a:solidFill>
                  <a:srgbClr val="000000"/>
                </a:solidFill>
              </a:rPr>
              <a:t>找出它们的相同之处与不同之处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01DF281-D3CB-4D45-8D12-4E001DEC56E0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55650" y="44450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ea typeface="黑体" pitchFamily="49" charset="-122"/>
              </a:rPr>
              <a:t>一、问题的提出</a:t>
            </a:r>
            <a:endParaRPr lang="zh-CN" altLang="en-US" sz="4400" b="0"/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1898650" y="730250"/>
            <a:ext cx="617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定积分中会求平行截面面积为已知的</a:t>
            </a:r>
            <a:endParaRPr lang="zh-CN" altLang="en-US" sz="2400" b="0"/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1517650" y="194945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一般立体的体积如何求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1593850" y="25590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先从</a:t>
            </a:r>
            <a:r>
              <a:rPr lang="zh-CN" altLang="en-US" sz="2800">
                <a:solidFill>
                  <a:schemeClr val="accent2"/>
                </a:solidFill>
              </a:rPr>
              <a:t>曲顶柱体的体积</a:t>
            </a:r>
            <a:r>
              <a:rPr lang="zh-CN" altLang="en-US" sz="2800"/>
              <a:t>开始</a:t>
            </a:r>
            <a:r>
              <a:rPr lang="en-US" altLang="zh-CN" sz="2800"/>
              <a:t>.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1670050" y="4108450"/>
            <a:ext cx="6172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而</a:t>
            </a:r>
            <a:r>
              <a:rPr lang="zh-CN" altLang="en-US" sz="2800">
                <a:solidFill>
                  <a:schemeClr val="accent2"/>
                </a:solidFill>
              </a:rPr>
              <a:t>曲顶柱体的体积</a:t>
            </a:r>
            <a:r>
              <a:rPr lang="zh-CN" altLang="en-US" sz="2800"/>
              <a:t>的计算问题</a:t>
            </a:r>
            <a:r>
              <a:rPr lang="en-US" altLang="zh-CN" sz="2800"/>
              <a:t>,</a:t>
            </a:r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1635125" y="3021013"/>
            <a:ext cx="6553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一般立体的体积可分成一些比较简单的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09608" name="WordArt 8"/>
          <p:cNvSpPr>
            <a:spLocks noChangeArrowheads="1" noChangeShapeType="1" noTextEdit="1"/>
          </p:cNvSpPr>
          <p:nvPr/>
        </p:nvSpPr>
        <p:spPr bwMode="auto">
          <a:xfrm>
            <a:off x="5251450" y="1873250"/>
            <a:ext cx="5334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30690"/>
              </a:avLst>
            </a:prstTxWarp>
          </a:bodyPr>
          <a:lstStyle/>
          <a:p>
            <a:r>
              <a:rPr lang="en-US" altLang="zh-CN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>
              <a:solidFill>
                <a:srgbClr val="FF0000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755650" y="882650"/>
            <a:ext cx="1079500" cy="519113"/>
          </a:xfrm>
          <a:prstGeom prst="rect">
            <a:avLst/>
          </a:prstGeom>
          <a:gradFill rotWithShape="0">
            <a:gsLst>
              <a:gs pos="0">
                <a:srgbClr val="00FFCC"/>
              </a:gs>
              <a:gs pos="50000">
                <a:srgbClr val="FFFFFF"/>
              </a:gs>
              <a:gs pos="100000">
                <a:srgbClr val="00FF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CC0066"/>
                </a:solidFill>
              </a:rPr>
              <a:t> </a:t>
            </a:r>
            <a:r>
              <a:rPr lang="zh-CN" altLang="en-US" sz="2800">
                <a:solidFill>
                  <a:srgbClr val="CC0066"/>
                </a:solidFill>
              </a:rPr>
              <a:t>回想</a:t>
            </a:r>
          </a:p>
        </p:txBody>
      </p:sp>
      <p:sp>
        <p:nvSpPr>
          <p:cNvPr id="409610" name="Rectangle 10"/>
          <p:cNvSpPr>
            <a:spLocks noChangeArrowheads="1"/>
          </p:cNvSpPr>
          <p:nvPr/>
        </p:nvSpPr>
        <p:spPr bwMode="auto">
          <a:xfrm>
            <a:off x="831850" y="1225550"/>
            <a:ext cx="2667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立体的体积、</a:t>
            </a:r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2825750" y="1225550"/>
            <a:ext cx="318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旋转体的体积</a:t>
            </a:r>
            <a:r>
              <a:rPr lang="en-US" altLang="zh-CN" sz="2800"/>
              <a:t>.</a:t>
            </a:r>
          </a:p>
        </p:txBody>
      </p: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831850" y="3554413"/>
            <a:ext cx="30130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曲顶柱体的体积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908050" y="4616450"/>
            <a:ext cx="4191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二重积分的一个模型</a:t>
            </a:r>
            <a:r>
              <a:rPr lang="en-US" altLang="zh-CN" sz="2800"/>
              <a:t>.</a:t>
            </a:r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6513513" y="4083050"/>
            <a:ext cx="14049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可作为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autoUpdateAnimBg="0"/>
      <p:bldP spid="409604" grpId="0" autoUpdateAnimBg="0"/>
      <p:bldP spid="409605" grpId="0" autoUpdateAnimBg="0"/>
      <p:bldP spid="409606" grpId="0" autoUpdateAnimBg="0"/>
      <p:bldP spid="409607" grpId="0" autoUpdateAnimBg="0"/>
      <p:bldP spid="409608" grpId="0" animBg="1"/>
      <p:bldP spid="409609" grpId="0" animBg="1" autoUpdateAnimBg="0"/>
      <p:bldP spid="409610" grpId="0" autoUpdateAnimBg="0"/>
      <p:bldP spid="409611" grpId="0" autoUpdateAnimBg="0"/>
      <p:bldP spid="409612" grpId="0" autoUpdateAnimBg="0"/>
      <p:bldP spid="409613" grpId="0" autoUpdateAnimBg="0"/>
      <p:bldP spid="40961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14F5D9C-9DEA-45D2-AE09-85F52B7EFEC3}" type="slidenum">
              <a:rPr lang="en-US" altLang="zh-CN" sz="1400" smtClean="0"/>
              <a:pPr eaLnBrk="1" hangingPunct="1"/>
              <a:t>40</a:t>
            </a:fld>
            <a:endParaRPr lang="en-US" altLang="zh-CN" sz="1400" smtClean="0"/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3346450" y="2981559"/>
            <a:ext cx="48768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/>
              <a:t>被积函数为定义在平面区域上</a:t>
            </a: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755650" y="333375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黑体" pitchFamily="49" charset="-122"/>
              </a:rPr>
              <a:t>思考题解答</a:t>
            </a: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755650" y="9429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i="1" u="sng">
                <a:solidFill>
                  <a:srgbClr val="0000FF"/>
                </a:solidFill>
              </a:rPr>
              <a:t>相同点</a:t>
            </a: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2127250" y="957263"/>
            <a:ext cx="633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定积分与二重积分都表示某个和式的</a:t>
            </a: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755650" y="1490663"/>
            <a:ext cx="178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极限值</a:t>
            </a:r>
            <a:r>
              <a:rPr lang="en-US" altLang="zh-CN" sz="2800"/>
              <a:t>,</a:t>
            </a: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974850" y="147637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且此值只与被积函数及积分区域有关</a:t>
            </a:r>
            <a:r>
              <a:rPr lang="en-US" altLang="zh-CN" sz="2800"/>
              <a:t>.</a:t>
            </a: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679450" y="20240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i="1" u="sng">
                <a:solidFill>
                  <a:srgbClr val="0000FF"/>
                </a:solidFill>
              </a:rPr>
              <a:t>不同点</a:t>
            </a:r>
          </a:p>
        </p:txBody>
      </p:sp>
      <p:sp>
        <p:nvSpPr>
          <p:cNvPr id="463883" name="Rectangle 11"/>
          <p:cNvSpPr>
            <a:spLocks noChangeArrowheads="1"/>
          </p:cNvSpPr>
          <p:nvPr/>
        </p:nvSpPr>
        <p:spPr bwMode="auto">
          <a:xfrm>
            <a:off x="1974850" y="2038350"/>
            <a:ext cx="420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定积分的积分区域为区间</a:t>
            </a:r>
            <a:r>
              <a:rPr lang="en-US" altLang="zh-CN" sz="2800"/>
              <a:t>,</a:t>
            </a:r>
          </a:p>
        </p:txBody>
      </p:sp>
      <p:sp>
        <p:nvSpPr>
          <p:cNvPr id="463884" name="Rectangle 12"/>
          <p:cNvSpPr>
            <a:spLocks noChangeArrowheads="1"/>
          </p:cNvSpPr>
          <p:nvPr/>
        </p:nvSpPr>
        <p:spPr bwMode="auto">
          <a:xfrm>
            <a:off x="6089650" y="20240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被积函数为</a:t>
            </a:r>
          </a:p>
        </p:txBody>
      </p:sp>
      <p:sp>
        <p:nvSpPr>
          <p:cNvPr id="463885" name="Rectangle 13"/>
          <p:cNvSpPr>
            <a:spLocks noChangeArrowheads="1"/>
          </p:cNvSpPr>
          <p:nvPr/>
        </p:nvSpPr>
        <p:spPr bwMode="auto">
          <a:xfrm>
            <a:off x="744538" y="2557463"/>
            <a:ext cx="4202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定义在区间上的一元函数</a:t>
            </a:r>
            <a:r>
              <a:rPr lang="en-US" altLang="zh-CN" sz="2800"/>
              <a:t>,</a:t>
            </a:r>
          </a:p>
        </p:txBody>
      </p:sp>
      <p:sp>
        <p:nvSpPr>
          <p:cNvPr id="463886" name="Rectangle 14"/>
          <p:cNvSpPr>
            <a:spLocks noChangeArrowheads="1"/>
          </p:cNvSpPr>
          <p:nvPr/>
        </p:nvSpPr>
        <p:spPr bwMode="auto">
          <a:xfrm>
            <a:off x="4718050" y="2543175"/>
            <a:ext cx="327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而二重积分的积分</a:t>
            </a: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725488" y="3090863"/>
            <a:ext cx="3001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区域为平面区域</a:t>
            </a:r>
            <a:r>
              <a:rPr lang="en-US" altLang="zh-CN" sz="2800"/>
              <a:t>,</a:t>
            </a:r>
          </a:p>
        </p:txBody>
      </p:sp>
      <p:sp>
        <p:nvSpPr>
          <p:cNvPr id="463888" name="Rectangle 16"/>
          <p:cNvSpPr>
            <a:spLocks noChangeArrowheads="1"/>
          </p:cNvSpPr>
          <p:nvPr/>
        </p:nvSpPr>
        <p:spPr bwMode="auto">
          <a:xfrm>
            <a:off x="603250" y="36099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的二元函数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  <p:bldP spid="463877" grpId="0" autoUpdateAnimBg="0"/>
      <p:bldP spid="463878" grpId="0" autoUpdateAnimBg="0"/>
      <p:bldP spid="463879" grpId="0" autoUpdateAnimBg="0"/>
      <p:bldP spid="463880" grpId="0" autoUpdateAnimBg="0"/>
      <p:bldP spid="463881" grpId="0" autoUpdateAnimBg="0"/>
      <p:bldP spid="463882" grpId="0" autoUpdateAnimBg="0"/>
      <p:bldP spid="463883" grpId="0" autoUpdateAnimBg="0"/>
      <p:bldP spid="463884" grpId="0" autoUpdateAnimBg="0"/>
      <p:bldP spid="463885" grpId="0" autoUpdateAnimBg="0"/>
      <p:bldP spid="463886" grpId="0" autoUpdateAnimBg="0"/>
      <p:bldP spid="463887" grpId="0" autoUpdateAnimBg="0"/>
      <p:bldP spid="46388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F1DA5-2B44-4C0F-ABBD-61B397DB343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3686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0"/>
            <a:ext cx="4826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471846"/>
              </p:ext>
            </p:extLst>
          </p:nvPr>
        </p:nvGraphicFramePr>
        <p:xfrm>
          <a:off x="1115616" y="836712"/>
          <a:ext cx="53498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14" imgW="2222500" imgH="444500" progId="Equation.DSMT4">
                  <p:embed/>
                </p:oleObj>
              </mc:Choice>
              <mc:Fallback>
                <p:oleObj name="Equation" r:id="rId14" imgW="22225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36712"/>
                        <a:ext cx="53498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254425"/>
              </p:ext>
            </p:extLst>
          </p:nvPr>
        </p:nvGraphicFramePr>
        <p:xfrm>
          <a:off x="1835696" y="2636912"/>
          <a:ext cx="2848316" cy="85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16" imgW="1574640" imgH="431640" progId="Equation.DSMT4">
                  <p:embed/>
                </p:oleObj>
              </mc:Choice>
              <mc:Fallback>
                <p:oleObj name="Equation" r:id="rId16" imgW="1574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36912"/>
                        <a:ext cx="2848316" cy="85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14922"/>
              </p:ext>
            </p:extLst>
          </p:nvPr>
        </p:nvGraphicFramePr>
        <p:xfrm>
          <a:off x="1824070" y="3625813"/>
          <a:ext cx="2730237" cy="85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18" imgW="1511280" imgH="431640" progId="Equation.DSMT4">
                  <p:embed/>
                </p:oleObj>
              </mc:Choice>
              <mc:Fallback>
                <p:oleObj name="Equation" r:id="rId18" imgW="15112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70" y="3625813"/>
                        <a:ext cx="2730237" cy="85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27085"/>
              </p:ext>
            </p:extLst>
          </p:nvPr>
        </p:nvGraphicFramePr>
        <p:xfrm>
          <a:off x="1662802" y="5333607"/>
          <a:ext cx="2915227" cy="85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20" imgW="1612800" imgH="431640" progId="Equation.DSMT4">
                  <p:embed/>
                </p:oleObj>
              </mc:Choice>
              <mc:Fallback>
                <p:oleObj name="Equation" r:id="rId20" imgW="16128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802" y="5333607"/>
                        <a:ext cx="2915227" cy="85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55508"/>
              </p:ext>
            </p:extLst>
          </p:nvPr>
        </p:nvGraphicFramePr>
        <p:xfrm>
          <a:off x="1798192" y="4504932"/>
          <a:ext cx="2707934" cy="85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22" imgW="1498320" imgH="431640" progId="Equation.DSMT4">
                  <p:embed/>
                </p:oleObj>
              </mc:Choice>
              <mc:Fallback>
                <p:oleObj name="Equation" r:id="rId22" imgW="14983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192" y="4504932"/>
                        <a:ext cx="2707934" cy="85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777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CB02E8-4F8A-4F1E-B595-FF6099365A7B}" type="slidenum">
              <a:rPr lang="en-US" altLang="zh-CN" sz="1400" smtClean="0"/>
              <a:pPr eaLnBrk="1" hangingPunct="1"/>
              <a:t>42</a:t>
            </a:fld>
            <a:endParaRPr lang="en-US" altLang="zh-CN" sz="1400" smtClean="0"/>
          </a:p>
        </p:txBody>
      </p:sp>
      <p:sp>
        <p:nvSpPr>
          <p:cNvPr id="486414" name="AutoShape 14"/>
          <p:cNvSpPr>
            <a:spLocks noChangeArrowheads="1"/>
          </p:cNvSpPr>
          <p:nvPr/>
        </p:nvSpPr>
        <p:spPr bwMode="auto">
          <a:xfrm>
            <a:off x="4716463" y="1962150"/>
            <a:ext cx="649287" cy="792163"/>
          </a:xfrm>
          <a:prstGeom prst="wedgeRectCallout">
            <a:avLst>
              <a:gd name="adj1" fmla="val -25551"/>
              <a:gd name="adj2" fmla="val 137574"/>
            </a:avLst>
          </a:prstGeom>
          <a:solidFill>
            <a:srgbClr val="CCFFFF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endParaRPr lang="zh-CN" altLang="zh-CN"/>
          </a:p>
        </p:txBody>
      </p:sp>
      <p:sp>
        <p:nvSpPr>
          <p:cNvPr id="486412" name="AutoShape 12"/>
          <p:cNvSpPr>
            <a:spLocks noChangeArrowheads="1"/>
          </p:cNvSpPr>
          <p:nvPr/>
        </p:nvSpPr>
        <p:spPr bwMode="auto">
          <a:xfrm>
            <a:off x="2338388" y="1890713"/>
            <a:ext cx="2232025" cy="1439862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CCFFFF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endParaRPr lang="zh-CN" altLang="zh-CN"/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0" y="19050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i="1" u="sng">
                <a:solidFill>
                  <a:srgbClr val="FF0000"/>
                </a:solidFill>
              </a:rPr>
              <a:t>分析：</a:t>
            </a:r>
          </a:p>
        </p:txBody>
      </p:sp>
      <p:graphicFrame>
        <p:nvGraphicFramePr>
          <p:cNvPr id="486410" name="Object 3"/>
          <p:cNvGraphicFramePr>
            <a:graphicFrameLocks noChangeAspect="1"/>
          </p:cNvGraphicFramePr>
          <p:nvPr/>
        </p:nvGraphicFramePr>
        <p:xfrm>
          <a:off x="215900" y="522288"/>
          <a:ext cx="8459788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3" imgW="3708360" imgH="622080" progId="Equation.DSMT4">
                  <p:embed/>
                </p:oleObj>
              </mc:Choice>
              <mc:Fallback>
                <p:oleObj name="Equation" r:id="rId3" imgW="3708360" imgH="622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22288"/>
                        <a:ext cx="8459788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1" name="Object 4"/>
          <p:cNvGraphicFramePr>
            <a:graphicFrameLocks noChangeAspect="1"/>
          </p:cNvGraphicFramePr>
          <p:nvPr/>
        </p:nvGraphicFramePr>
        <p:xfrm>
          <a:off x="684213" y="1817688"/>
          <a:ext cx="45783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5" imgW="2006280" imgH="609480" progId="Equation.DSMT4">
                  <p:embed/>
                </p:oleObj>
              </mc:Choice>
              <mc:Fallback>
                <p:oleObj name="Equation" r:id="rId5" imgW="200628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17688"/>
                        <a:ext cx="45783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3" name="Object 5"/>
          <p:cNvGraphicFramePr>
            <a:graphicFrameLocks noChangeAspect="1"/>
          </p:cNvGraphicFramePr>
          <p:nvPr/>
        </p:nvGraphicFramePr>
        <p:xfrm>
          <a:off x="1749425" y="3627438"/>
          <a:ext cx="15382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7" imgW="672840" imgH="241200" progId="Equation.DSMT4">
                  <p:embed/>
                </p:oleObj>
              </mc:Choice>
              <mc:Fallback>
                <p:oleObj name="Equation" r:id="rId7" imgW="6728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627438"/>
                        <a:ext cx="15382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6" name="Object 7"/>
          <p:cNvGraphicFramePr>
            <a:graphicFrameLocks noChangeAspect="1"/>
          </p:cNvGraphicFramePr>
          <p:nvPr/>
        </p:nvGraphicFramePr>
        <p:xfrm>
          <a:off x="5219700" y="1890713"/>
          <a:ext cx="38608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9" imgW="1765080" imgH="444240" progId="Equation.DSMT4">
                  <p:embed/>
                </p:oleObj>
              </mc:Choice>
              <mc:Fallback>
                <p:oleObj name="Equation" r:id="rId9" imgW="176508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890713"/>
                        <a:ext cx="38608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"/>
          <p:cNvGraphicFramePr>
            <a:graphicFrameLocks noChangeAspect="1"/>
          </p:cNvGraphicFramePr>
          <p:nvPr/>
        </p:nvGraphicFramePr>
        <p:xfrm>
          <a:off x="4572000" y="3643313"/>
          <a:ext cx="1111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公式" r:id="rId11" imgW="457200" imgH="228600" progId="Equation.3">
                  <p:embed/>
                </p:oleObj>
              </mc:Choice>
              <mc:Fallback>
                <p:oleObj name="公式" r:id="rId11" imgW="457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43313"/>
                        <a:ext cx="1111250" cy="555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4" grpId="0" animBg="1"/>
      <p:bldP spid="486412" grpId="0" animBg="1"/>
      <p:bldP spid="48640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1BFF24-2A04-4DD6-878A-837788D02482}" type="slidenum">
              <a:rPr lang="en-US" altLang="zh-CN" sz="1400" smtClean="0"/>
              <a:pPr eaLnBrk="1" hangingPunct="1"/>
              <a:t>43</a:t>
            </a:fld>
            <a:endParaRPr lang="en-US" altLang="zh-CN" sz="1400" smtClean="0"/>
          </a:p>
        </p:txBody>
      </p:sp>
      <p:sp>
        <p:nvSpPr>
          <p:cNvPr id="45059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AD62E7B8-959E-4DD7-A660-334B2AF17231}" type="slidenum">
              <a:rPr lang="en-US" altLang="zh-CN" sz="1400"/>
              <a:pPr algn="r" eaLnBrk="1" hangingPunct="1"/>
              <a:t>43</a:t>
            </a:fld>
            <a:endParaRPr lang="en-US" altLang="zh-CN" sz="140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49" charset="-122"/>
                <a:ea typeface="黑体" pitchFamily="49" charset="-122"/>
              </a:rPr>
              <a:t>同步练习册作业</a:t>
            </a:r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1368425" y="1155700"/>
            <a:ext cx="477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§10.1</a:t>
            </a: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1500188" y="2143194"/>
            <a:ext cx="6643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1,2,4,5(1)</a:t>
            </a:r>
            <a:endParaRPr lang="en-US" altLang="zh-CN" sz="4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C67436-6E75-4E18-9B25-20022112AE8E}" type="slidenum">
              <a:rPr lang="en-US" altLang="zh-CN" sz="1400" smtClean="0"/>
              <a:pPr eaLnBrk="1" hangingPunct="1"/>
              <a:t>44</a:t>
            </a:fld>
            <a:endParaRPr lang="en-US" altLang="zh-CN" sz="1400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600200" y="404813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49" charset="-122"/>
                <a:ea typeface="黑体" pitchFamily="49" charset="-122"/>
              </a:rPr>
              <a:t>作业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524000" y="137795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10-1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536950" y="1379538"/>
            <a:ext cx="197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(136</a:t>
            </a:r>
            <a:r>
              <a:rPr lang="zh-CN" altLang="en-US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1219200" y="2203450"/>
            <a:ext cx="617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   2.    4.(1) (3)      5.(1) (3)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B31294-7982-47BE-BFF6-897A9D32548A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graphicFrame>
        <p:nvGraphicFramePr>
          <p:cNvPr id="410626" name="Object 2"/>
          <p:cNvGraphicFramePr>
            <a:graphicFrameLocks noChangeAspect="1"/>
          </p:cNvGraphicFramePr>
          <p:nvPr/>
        </p:nvGraphicFramePr>
        <p:xfrm>
          <a:off x="2935288" y="2784475"/>
          <a:ext cx="13462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3" imgW="1650960" imgH="393480" progId="Equation.3">
                  <p:embed/>
                </p:oleObj>
              </mc:Choice>
              <mc:Fallback>
                <p:oleObj name="Equation" r:id="rId3" imgW="16509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2784475"/>
                        <a:ext cx="13462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7" name="Text Box 3" descr="大网格"/>
          <p:cNvSpPr txBox="1">
            <a:spLocks noChangeArrowheads="1"/>
          </p:cNvSpPr>
          <p:nvPr/>
        </p:nvSpPr>
        <p:spPr bwMode="auto">
          <a:xfrm>
            <a:off x="4738688" y="2852738"/>
            <a:ext cx="282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曲顶柱体体积</a:t>
            </a:r>
            <a:r>
              <a:rPr lang="en-US" altLang="zh-CN" sz="2800" b="0">
                <a:solidFill>
                  <a:schemeClr val="accent2"/>
                </a:solidFill>
              </a:rPr>
              <a:t>=</a:t>
            </a:r>
            <a:endParaRPr lang="en-US" altLang="zh-CN" sz="3200" b="0"/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4814888" y="3462338"/>
            <a:ext cx="1063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特点</a:t>
            </a:r>
            <a:endParaRPr lang="zh-CN" altLang="en-US" sz="3200"/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928688" y="115888"/>
            <a:ext cx="4191000" cy="579437"/>
          </a:xfrm>
          <a:prstGeom prst="rect">
            <a:avLst/>
          </a:prstGeom>
          <a:gradFill rotWithShape="0">
            <a:gsLst>
              <a:gs pos="0">
                <a:srgbClr val="FF3399">
                  <a:gamma/>
                  <a:shade val="46275"/>
                  <a:invGamma/>
                </a:srgbClr>
              </a:gs>
              <a:gs pos="50000">
                <a:srgbClr val="FF3399"/>
              </a:gs>
              <a:gs pos="100000">
                <a:srgbClr val="FF3399">
                  <a:gamma/>
                  <a:shade val="46275"/>
                  <a:invGamma/>
                </a:srgbClr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FFFF66"/>
                </a:solidFill>
              </a:rPr>
              <a:t>1</a:t>
            </a:r>
            <a:r>
              <a:rPr lang="zh-CN" altLang="en-US" sz="3200">
                <a:solidFill>
                  <a:srgbClr val="FFFF66"/>
                </a:solidFill>
              </a:rPr>
              <a:t>．曲顶柱体的体积</a:t>
            </a:r>
            <a:endParaRPr lang="zh-CN" altLang="en-US" sz="3200">
              <a:solidFill>
                <a:schemeClr val="tx2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28888" y="3552825"/>
            <a:ext cx="1219200" cy="1219200"/>
            <a:chOff x="1776" y="2692"/>
            <a:chExt cx="768" cy="768"/>
          </a:xfrm>
        </p:grpSpPr>
        <p:sp>
          <p:nvSpPr>
            <p:cNvPr id="2083" name="Line 7"/>
            <p:cNvSpPr>
              <a:spLocks noChangeShapeType="1"/>
            </p:cNvSpPr>
            <p:nvPr/>
          </p:nvSpPr>
          <p:spPr bwMode="auto">
            <a:xfrm flipV="1">
              <a:off x="1776" y="269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Line 8"/>
            <p:cNvSpPr>
              <a:spLocks noChangeShapeType="1"/>
            </p:cNvSpPr>
            <p:nvPr/>
          </p:nvSpPr>
          <p:spPr bwMode="auto">
            <a:xfrm>
              <a:off x="2544" y="2736"/>
              <a:ext cx="0" cy="7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28888" y="4467225"/>
            <a:ext cx="1371600" cy="533400"/>
            <a:chOff x="1776" y="3268"/>
            <a:chExt cx="864" cy="336"/>
          </a:xfrm>
        </p:grpSpPr>
        <p:sp>
          <p:nvSpPr>
            <p:cNvPr id="2081" name="Oval 15"/>
            <p:cNvSpPr>
              <a:spLocks noChangeArrowheads="1"/>
            </p:cNvSpPr>
            <p:nvPr/>
          </p:nvSpPr>
          <p:spPr bwMode="auto">
            <a:xfrm>
              <a:off x="1776" y="3268"/>
              <a:ext cx="768" cy="336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Text Box 16"/>
            <p:cNvSpPr txBox="1">
              <a:spLocks noChangeArrowheads="1"/>
            </p:cNvSpPr>
            <p:nvPr/>
          </p:nvSpPr>
          <p:spPr bwMode="auto">
            <a:xfrm>
              <a:off x="2064" y="327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D</a:t>
              </a:r>
              <a:endParaRPr lang="en-US" altLang="zh-CN" sz="2400" b="0"/>
            </a:p>
          </p:txBody>
        </p:sp>
      </p:grpSp>
      <p:sp>
        <p:nvSpPr>
          <p:cNvPr id="410641" name="Text Box 17"/>
          <p:cNvSpPr txBox="1">
            <a:spLocks noChangeArrowheads="1"/>
          </p:cNvSpPr>
          <p:nvPr/>
        </p:nvSpPr>
        <p:spPr bwMode="auto">
          <a:xfrm>
            <a:off x="4787900" y="4052888"/>
            <a:ext cx="1063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困难</a:t>
            </a:r>
            <a:endParaRPr lang="zh-CN" altLang="en-US" sz="2400" b="0">
              <a:solidFill>
                <a:srgbClr val="0000FF"/>
              </a:solidFill>
            </a:endParaRPr>
          </a:p>
        </p:txBody>
      </p:sp>
      <p:sp>
        <p:nvSpPr>
          <p:cNvPr id="410642" name="Rectangle 18"/>
          <p:cNvSpPr>
            <a:spLocks noChangeArrowheads="1"/>
          </p:cNvSpPr>
          <p:nvPr/>
        </p:nvSpPr>
        <p:spPr bwMode="auto">
          <a:xfrm>
            <a:off x="654050" y="815975"/>
            <a:ext cx="1874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ea typeface="黑体" pitchFamily="49" charset="-122"/>
              </a:rPr>
              <a:t>曲顶柱体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410643" name="Object 19"/>
          <p:cNvGraphicFramePr>
            <a:graphicFrameLocks noChangeAspect="1"/>
          </p:cNvGraphicFramePr>
          <p:nvPr/>
        </p:nvGraphicFramePr>
        <p:xfrm>
          <a:off x="4052888" y="2097088"/>
          <a:ext cx="18700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公式" r:id="rId5" imgW="799920" imgH="203040" progId="Equation.3">
                  <p:embed/>
                </p:oleObj>
              </mc:Choice>
              <mc:Fallback>
                <p:oleObj name="公式" r:id="rId5" imgW="79992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2097088"/>
                        <a:ext cx="18700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4" name="Object 20"/>
          <p:cNvGraphicFramePr>
            <a:graphicFrameLocks noChangeAspect="1"/>
          </p:cNvGraphicFramePr>
          <p:nvPr/>
        </p:nvGraphicFramePr>
        <p:xfrm>
          <a:off x="2287588" y="2097088"/>
          <a:ext cx="18415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公式" r:id="rId7" imgW="787320" imgH="203040" progId="Equation.3">
                  <p:embed/>
                </p:oleObj>
              </mc:Choice>
              <mc:Fallback>
                <p:oleObj name="公式" r:id="rId7" imgW="78732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2097088"/>
                        <a:ext cx="18415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2224088" y="815975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/>
              <a:t>以</a:t>
            </a:r>
            <a:r>
              <a:rPr lang="en-US" altLang="zh-CN" sz="2800" i="1"/>
              <a:t>xOy</a:t>
            </a:r>
            <a:r>
              <a:rPr lang="zh-CN" altLang="en-US" sz="2800"/>
              <a:t>面上的闭区域</a:t>
            </a:r>
            <a:r>
              <a:rPr lang="en-US" altLang="zh-CN" sz="2800" i="1"/>
              <a:t>D</a:t>
            </a:r>
            <a:r>
              <a:rPr lang="zh-CN" altLang="en-US" sz="2800"/>
              <a:t>为底</a:t>
            </a:r>
            <a:r>
              <a:rPr lang="en-US" altLang="zh-CN" sz="2800"/>
              <a:t>,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55638" y="1411288"/>
            <a:ext cx="743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i="1"/>
              <a:t>D</a:t>
            </a:r>
            <a:r>
              <a:rPr lang="zh-CN" altLang="en-US" sz="2800"/>
              <a:t>的边界曲线为准线而母线平行于</a:t>
            </a:r>
            <a:r>
              <a:rPr lang="en-US" altLang="zh-CN" sz="2800" i="1"/>
              <a:t>z</a:t>
            </a:r>
            <a:r>
              <a:rPr lang="zh-CN" altLang="en-US" sz="2800"/>
              <a:t>轴的柱面</a:t>
            </a:r>
            <a:r>
              <a:rPr lang="en-US" altLang="zh-CN" sz="2800"/>
              <a:t>,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6567488" y="801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/>
              <a:t>侧面以</a:t>
            </a:r>
            <a:endParaRPr lang="zh-CN" altLang="en-US" sz="2800" i="1"/>
          </a:p>
        </p:txBody>
      </p:sp>
      <p:sp>
        <p:nvSpPr>
          <p:cNvPr id="410648" name="Rectangle 24"/>
          <p:cNvSpPr>
            <a:spLocks noChangeArrowheads="1"/>
          </p:cNvSpPr>
          <p:nvPr/>
        </p:nvSpPr>
        <p:spPr bwMode="auto">
          <a:xfrm>
            <a:off x="395288" y="2020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/>
              <a:t>顶是曲面</a:t>
            </a:r>
          </a:p>
        </p:txBody>
      </p:sp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5729288" y="2020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/>
              <a:t>且在</a:t>
            </a:r>
            <a:r>
              <a:rPr lang="en-US" altLang="zh-CN" sz="2800" i="1"/>
              <a:t>D</a:t>
            </a:r>
            <a:r>
              <a:rPr lang="zh-CN" altLang="en-US" sz="2800"/>
              <a:t>上连续</a:t>
            </a:r>
            <a:r>
              <a:rPr lang="en-US" altLang="zh-CN" sz="2800"/>
              <a:t>).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462088" y="2708275"/>
            <a:ext cx="3048000" cy="2497138"/>
            <a:chOff x="1104" y="2160"/>
            <a:chExt cx="1920" cy="1573"/>
          </a:xfrm>
        </p:grpSpPr>
        <p:sp>
          <p:nvSpPr>
            <p:cNvPr id="2078" name="Line 27"/>
            <p:cNvSpPr>
              <a:spLocks noChangeShapeType="1"/>
            </p:cNvSpPr>
            <p:nvPr/>
          </p:nvSpPr>
          <p:spPr bwMode="auto">
            <a:xfrm flipV="1">
              <a:off x="1536" y="2160"/>
              <a:ext cx="0" cy="10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28"/>
            <p:cNvSpPr>
              <a:spLocks noChangeShapeType="1"/>
            </p:cNvSpPr>
            <p:nvPr/>
          </p:nvSpPr>
          <p:spPr bwMode="auto">
            <a:xfrm>
              <a:off x="1536" y="3225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29"/>
            <p:cNvSpPr>
              <a:spLocks noChangeShapeType="1"/>
            </p:cNvSpPr>
            <p:nvPr/>
          </p:nvSpPr>
          <p:spPr bwMode="auto">
            <a:xfrm flipH="1">
              <a:off x="1104" y="321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3" name="Object 30"/>
            <p:cNvGraphicFramePr>
              <a:graphicFrameLocks noChangeAspect="1"/>
            </p:cNvGraphicFramePr>
            <p:nvPr/>
          </p:nvGraphicFramePr>
          <p:xfrm>
            <a:off x="1513" y="3227"/>
            <a:ext cx="11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3227"/>
                          <a:ext cx="11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31"/>
            <p:cNvGraphicFramePr>
              <a:graphicFrameLocks noChangeAspect="1"/>
            </p:cNvGraphicFramePr>
            <p:nvPr/>
          </p:nvGraphicFramePr>
          <p:xfrm>
            <a:off x="2884" y="3264"/>
            <a:ext cx="14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4" name="Equation" r:id="rId11" imgW="253800" imgH="317160" progId="Equation.3">
                    <p:embed/>
                  </p:oleObj>
                </mc:Choice>
                <mc:Fallback>
                  <p:oleObj name="Equation" r:id="rId11" imgW="25380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3264"/>
                          <a:ext cx="140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32"/>
            <p:cNvGraphicFramePr>
              <a:graphicFrameLocks noChangeAspect="1"/>
            </p:cNvGraphicFramePr>
            <p:nvPr/>
          </p:nvGraphicFramePr>
          <p:xfrm>
            <a:off x="1152" y="3600"/>
            <a:ext cx="13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5" name="Equation" r:id="rId13" imgW="253800" imgH="241200" progId="Equation.3">
                    <p:embed/>
                  </p:oleObj>
                </mc:Choice>
                <mc:Fallback>
                  <p:oleObj name="Equation" r:id="rId13" imgW="25380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00"/>
                          <a:ext cx="139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3"/>
            <p:cNvGraphicFramePr>
              <a:graphicFrameLocks noChangeAspect="1"/>
            </p:cNvGraphicFramePr>
            <p:nvPr/>
          </p:nvGraphicFramePr>
          <p:xfrm>
            <a:off x="1392" y="2208"/>
            <a:ext cx="11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" name="Equation" r:id="rId15" imgW="203040" imgH="253800" progId="Equation.3">
                    <p:embed/>
                  </p:oleObj>
                </mc:Choice>
                <mc:Fallback>
                  <p:oleObj name="Equation" r:id="rId15" imgW="203040" imgH="2538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08"/>
                          <a:ext cx="111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58" name="WordArt 34"/>
          <p:cNvSpPr>
            <a:spLocks noChangeArrowheads="1" noChangeShapeType="1" noTextEdit="1"/>
          </p:cNvSpPr>
          <p:nvPr/>
        </p:nvSpPr>
        <p:spPr bwMode="auto">
          <a:xfrm>
            <a:off x="7367588" y="2873375"/>
            <a:ext cx="190500" cy="4984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5665788" y="3462338"/>
            <a:ext cx="2144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曲顶</a:t>
            </a:r>
          </a:p>
        </p:txBody>
      </p:sp>
      <p:sp>
        <p:nvSpPr>
          <p:cNvPr id="410660" name="Rectangle 36"/>
          <p:cNvSpPr>
            <a:spLocks noChangeArrowheads="1"/>
          </p:cNvSpPr>
          <p:nvPr/>
        </p:nvSpPr>
        <p:spPr bwMode="auto">
          <a:xfrm>
            <a:off x="5697538" y="4108450"/>
            <a:ext cx="224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顶是曲的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514600" y="3089275"/>
            <a:ext cx="1233488" cy="915988"/>
            <a:chOff x="528" y="2502"/>
            <a:chExt cx="777" cy="577"/>
          </a:xfrm>
        </p:grpSpPr>
        <p:sp>
          <p:nvSpPr>
            <p:cNvPr id="2075" name="Arc 44"/>
            <p:cNvSpPr>
              <a:spLocks/>
            </p:cNvSpPr>
            <p:nvPr/>
          </p:nvSpPr>
          <p:spPr bwMode="auto">
            <a:xfrm rot="10907936" flipV="1">
              <a:off x="529" y="2502"/>
              <a:ext cx="776" cy="352"/>
            </a:xfrm>
            <a:custGeom>
              <a:avLst/>
              <a:gdLst>
                <a:gd name="T0" fmla="*/ 0 w 43178"/>
                <a:gd name="T1" fmla="*/ 0 h 22642"/>
                <a:gd name="T2" fmla="*/ 0 w 43178"/>
                <a:gd name="T3" fmla="*/ 0 h 22642"/>
                <a:gd name="T4" fmla="*/ 0 w 43178"/>
                <a:gd name="T5" fmla="*/ 0 h 22642"/>
                <a:gd name="T6" fmla="*/ 0 60000 65536"/>
                <a:gd name="T7" fmla="*/ 0 60000 65536"/>
                <a:gd name="T8" fmla="*/ 0 60000 65536"/>
                <a:gd name="T9" fmla="*/ 0 w 43178"/>
                <a:gd name="T10" fmla="*/ 0 h 22642"/>
                <a:gd name="T11" fmla="*/ 43178 w 43178"/>
                <a:gd name="T12" fmla="*/ 22642 h 226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78" h="22642" fill="none" extrusionOk="0">
                  <a:moveTo>
                    <a:pt x="25" y="22641"/>
                  </a:moveTo>
                  <a:cubicBezTo>
                    <a:pt x="8" y="22294"/>
                    <a:pt x="0" y="219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148" y="-1"/>
                    <a:pt x="42654" y="9084"/>
                    <a:pt x="43177" y="20621"/>
                  </a:cubicBezTo>
                </a:path>
                <a:path w="43178" h="22642" stroke="0" extrusionOk="0">
                  <a:moveTo>
                    <a:pt x="25" y="22641"/>
                  </a:moveTo>
                  <a:cubicBezTo>
                    <a:pt x="8" y="22294"/>
                    <a:pt x="0" y="219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148" y="-1"/>
                    <a:pt x="42654" y="9084"/>
                    <a:pt x="43177" y="20621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CC1818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Oval 46"/>
            <p:cNvSpPr>
              <a:spLocks noChangeArrowheads="1"/>
            </p:cNvSpPr>
            <p:nvPr/>
          </p:nvSpPr>
          <p:spPr bwMode="auto">
            <a:xfrm rot="821205">
              <a:off x="528" y="2640"/>
              <a:ext cx="768" cy="427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1818"/>
                </a:gs>
              </a:gsLst>
              <a:lin ang="5400000" scaled="1"/>
            </a:gra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2400" b="0"/>
            </a:p>
          </p:txBody>
        </p:sp>
        <p:sp>
          <p:nvSpPr>
            <p:cNvPr id="2077" name="Freeform 49"/>
            <p:cNvSpPr>
              <a:spLocks/>
            </p:cNvSpPr>
            <p:nvPr/>
          </p:nvSpPr>
          <p:spPr bwMode="auto">
            <a:xfrm>
              <a:off x="537" y="2784"/>
              <a:ext cx="759" cy="295"/>
            </a:xfrm>
            <a:custGeom>
              <a:avLst/>
              <a:gdLst>
                <a:gd name="T0" fmla="*/ 0 w 759"/>
                <a:gd name="T1" fmla="*/ 0 h 295"/>
                <a:gd name="T2" fmla="*/ 10 w 759"/>
                <a:gd name="T3" fmla="*/ 74 h 295"/>
                <a:gd name="T4" fmla="*/ 37 w 759"/>
                <a:gd name="T5" fmla="*/ 128 h 295"/>
                <a:gd name="T6" fmla="*/ 83 w 759"/>
                <a:gd name="T7" fmla="*/ 165 h 295"/>
                <a:gd name="T8" fmla="*/ 181 w 759"/>
                <a:gd name="T9" fmla="*/ 237 h 295"/>
                <a:gd name="T10" fmla="*/ 325 w 759"/>
                <a:gd name="T11" fmla="*/ 285 h 295"/>
                <a:gd name="T12" fmla="*/ 448 w 759"/>
                <a:gd name="T13" fmla="*/ 293 h 295"/>
                <a:gd name="T14" fmla="*/ 622 w 759"/>
                <a:gd name="T15" fmla="*/ 275 h 295"/>
                <a:gd name="T16" fmla="*/ 709 w 759"/>
                <a:gd name="T17" fmla="*/ 237 h 295"/>
                <a:gd name="T18" fmla="*/ 741 w 759"/>
                <a:gd name="T19" fmla="*/ 183 h 295"/>
                <a:gd name="T20" fmla="*/ 759 w 759"/>
                <a:gd name="T21" fmla="*/ 83 h 2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59"/>
                <a:gd name="T34" fmla="*/ 0 h 295"/>
                <a:gd name="T35" fmla="*/ 759 w 759"/>
                <a:gd name="T36" fmla="*/ 295 h 2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59" h="295">
                  <a:moveTo>
                    <a:pt x="0" y="0"/>
                  </a:moveTo>
                  <a:cubicBezTo>
                    <a:pt x="2" y="12"/>
                    <a:pt x="4" y="53"/>
                    <a:pt x="10" y="74"/>
                  </a:cubicBezTo>
                  <a:cubicBezTo>
                    <a:pt x="16" y="95"/>
                    <a:pt x="25" y="113"/>
                    <a:pt x="37" y="128"/>
                  </a:cubicBezTo>
                  <a:cubicBezTo>
                    <a:pt x="49" y="143"/>
                    <a:pt x="59" y="147"/>
                    <a:pt x="83" y="165"/>
                  </a:cubicBezTo>
                  <a:cubicBezTo>
                    <a:pt x="107" y="183"/>
                    <a:pt x="141" y="217"/>
                    <a:pt x="181" y="237"/>
                  </a:cubicBezTo>
                  <a:cubicBezTo>
                    <a:pt x="221" y="257"/>
                    <a:pt x="281" y="276"/>
                    <a:pt x="325" y="285"/>
                  </a:cubicBezTo>
                  <a:cubicBezTo>
                    <a:pt x="369" y="294"/>
                    <a:pt x="399" y="295"/>
                    <a:pt x="448" y="293"/>
                  </a:cubicBezTo>
                  <a:cubicBezTo>
                    <a:pt x="497" y="291"/>
                    <a:pt x="579" y="284"/>
                    <a:pt x="622" y="275"/>
                  </a:cubicBezTo>
                  <a:cubicBezTo>
                    <a:pt x="665" y="266"/>
                    <a:pt x="689" y="252"/>
                    <a:pt x="709" y="237"/>
                  </a:cubicBezTo>
                  <a:cubicBezTo>
                    <a:pt x="729" y="222"/>
                    <a:pt x="733" y="209"/>
                    <a:pt x="741" y="183"/>
                  </a:cubicBezTo>
                  <a:cubicBezTo>
                    <a:pt x="749" y="157"/>
                    <a:pt x="755" y="104"/>
                    <a:pt x="759" y="8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utoUpdateAnimBg="0"/>
      <p:bldP spid="410628" grpId="0" autoUpdateAnimBg="0"/>
      <p:bldP spid="410641" grpId="0" autoUpdateAnimBg="0"/>
      <p:bldP spid="410642" grpId="0" autoUpdateAnimBg="0"/>
      <p:bldP spid="410645" grpId="0" autoUpdateAnimBg="0"/>
      <p:bldP spid="410646" grpId="0" autoUpdateAnimBg="0"/>
      <p:bldP spid="410647" grpId="0" autoUpdateAnimBg="0"/>
      <p:bldP spid="410648" grpId="0" autoUpdateAnimBg="0"/>
      <p:bldP spid="410649" grpId="0" autoUpdateAnimBg="0"/>
      <p:bldP spid="410658" grpId="0" animBg="1"/>
      <p:bldP spid="410659" grpId="0" autoUpdateAnimBg="0"/>
      <p:bldP spid="4106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BC49C6-3454-4571-BCB6-6CEE16DD09A5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  <p:sp>
        <p:nvSpPr>
          <p:cNvPr id="411652" name="Text Box 4" descr="大网格"/>
          <p:cNvSpPr txBox="1">
            <a:spLocks noChangeArrowheads="1"/>
          </p:cNvSpPr>
          <p:nvPr/>
        </p:nvSpPr>
        <p:spPr bwMode="auto">
          <a:xfrm>
            <a:off x="4432300" y="8445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柱体体积 </a:t>
            </a:r>
            <a:r>
              <a:rPr lang="en-US" altLang="zh-CN" sz="2800" b="0"/>
              <a:t>=</a:t>
            </a:r>
            <a:r>
              <a:rPr lang="en-US" altLang="zh-CN" sz="2800"/>
              <a:t> </a:t>
            </a:r>
          </a:p>
        </p:txBody>
      </p:sp>
      <p:sp>
        <p:nvSpPr>
          <p:cNvPr id="411654" name="Text Box 6" descr="大网格"/>
          <p:cNvSpPr txBox="1">
            <a:spLocks noChangeArrowheads="1"/>
          </p:cNvSpPr>
          <p:nvPr/>
        </p:nvSpPr>
        <p:spPr bwMode="auto">
          <a:xfrm>
            <a:off x="4432300" y="23495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特点</a:t>
            </a:r>
            <a:endParaRPr lang="zh-CN" altLang="en-US" sz="3200"/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1155700" y="188913"/>
            <a:ext cx="1371600" cy="579437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66FFFF"/>
                </a:solidFill>
              </a:rPr>
              <a:t>  </a:t>
            </a:r>
            <a:r>
              <a:rPr lang="zh-CN" altLang="en-US" sz="3200">
                <a:solidFill>
                  <a:srgbClr val="66FFFF"/>
                </a:solidFill>
              </a:rPr>
              <a:t>分析</a:t>
            </a:r>
            <a:endParaRPr lang="zh-CN" altLang="en-US" sz="3200"/>
          </a:p>
        </p:txBody>
      </p:sp>
      <p:sp>
        <p:nvSpPr>
          <p:cNvPr id="411656" name="WordArt 8"/>
          <p:cNvSpPr>
            <a:spLocks noChangeArrowheads="1" noChangeShapeType="1" noTextEdit="1"/>
          </p:cNvSpPr>
          <p:nvPr/>
        </p:nvSpPr>
        <p:spPr bwMode="auto">
          <a:xfrm>
            <a:off x="5740400" y="1758950"/>
            <a:ext cx="228600" cy="5762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6556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1930400" y="17589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曲边梯形面积是如何求</a:t>
            </a:r>
            <a:endParaRPr lang="zh-CN" altLang="en-US" sz="2400" b="0"/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2052638" y="2473325"/>
            <a:ext cx="233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以直代曲、</a:t>
            </a: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395288" y="2997200"/>
            <a:ext cx="44831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解决问题的思路、步骤与</a:t>
            </a:r>
          </a:p>
        </p:txBody>
      </p:sp>
      <p:sp>
        <p:nvSpPr>
          <p:cNvPr id="411662" name="Rectangle 14"/>
          <p:cNvSpPr>
            <a:spLocks noChangeArrowheads="1"/>
          </p:cNvSpPr>
          <p:nvPr/>
        </p:nvSpPr>
        <p:spPr bwMode="auto">
          <a:xfrm>
            <a:off x="939800" y="1758950"/>
            <a:ext cx="154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>
                <a:solidFill>
                  <a:srgbClr val="CC0099"/>
                </a:solidFill>
              </a:rPr>
              <a:t>回忆</a:t>
            </a:r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900113" y="2473325"/>
            <a:ext cx="184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思想是</a:t>
            </a:r>
          </a:p>
        </p:txBody>
      </p:sp>
      <p:sp>
        <p:nvSpPr>
          <p:cNvPr id="411664" name="Rectangle 16"/>
          <p:cNvSpPr>
            <a:spLocks noChangeArrowheads="1"/>
          </p:cNvSpPr>
          <p:nvPr/>
        </p:nvSpPr>
        <p:spPr bwMode="auto">
          <a:xfrm>
            <a:off x="2640013" y="3717925"/>
            <a:ext cx="138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分割、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1665" name="Rectangle 17"/>
          <p:cNvSpPr>
            <a:spLocks noChangeArrowheads="1"/>
          </p:cNvSpPr>
          <p:nvPr/>
        </p:nvSpPr>
        <p:spPr bwMode="auto">
          <a:xfrm>
            <a:off x="5283200" y="234950"/>
            <a:ext cx="135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平顶</a:t>
            </a:r>
          </a:p>
        </p:txBody>
      </p:sp>
      <p:sp>
        <p:nvSpPr>
          <p:cNvPr id="411670" name="Rectangle 22"/>
          <p:cNvSpPr>
            <a:spLocks noChangeArrowheads="1"/>
          </p:cNvSpPr>
          <p:nvPr/>
        </p:nvSpPr>
        <p:spPr bwMode="auto">
          <a:xfrm>
            <a:off x="3787188" y="247679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以不变代变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1671" name="Rectangle 23"/>
          <p:cNvSpPr>
            <a:spLocks noChangeArrowheads="1"/>
          </p:cNvSpPr>
          <p:nvPr/>
        </p:nvSpPr>
        <p:spPr bwMode="auto">
          <a:xfrm>
            <a:off x="4427538" y="2968625"/>
            <a:ext cx="26495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曲边梯形面积</a:t>
            </a:r>
          </a:p>
        </p:txBody>
      </p:sp>
      <p:sp>
        <p:nvSpPr>
          <p:cNvPr id="411672" name="Rectangle 24"/>
          <p:cNvSpPr>
            <a:spLocks noChangeArrowheads="1"/>
          </p:cNvSpPr>
          <p:nvPr/>
        </p:nvSpPr>
        <p:spPr bwMode="auto">
          <a:xfrm>
            <a:off x="448556" y="372680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的求法类似</a:t>
            </a:r>
          </a:p>
        </p:txBody>
      </p:sp>
      <p:sp>
        <p:nvSpPr>
          <p:cNvPr id="411673" name="Rectangle 25"/>
          <p:cNvSpPr>
            <a:spLocks noChangeArrowheads="1"/>
          </p:cNvSpPr>
          <p:nvPr/>
        </p:nvSpPr>
        <p:spPr bwMode="auto">
          <a:xfrm>
            <a:off x="3563938" y="371792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取近似、</a:t>
            </a:r>
          </a:p>
        </p:txBody>
      </p:sp>
      <p:sp>
        <p:nvSpPr>
          <p:cNvPr id="411674" name="Rectangle 26"/>
          <p:cNvSpPr>
            <a:spLocks noChangeArrowheads="1"/>
          </p:cNvSpPr>
          <p:nvPr/>
        </p:nvSpPr>
        <p:spPr bwMode="auto">
          <a:xfrm>
            <a:off x="4860925" y="371792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求和、</a:t>
            </a:r>
          </a:p>
        </p:txBody>
      </p:sp>
      <p:sp>
        <p:nvSpPr>
          <p:cNvPr id="411675" name="Rectangle 27"/>
          <p:cNvSpPr>
            <a:spLocks noChangeArrowheads="1"/>
          </p:cNvSpPr>
          <p:nvPr/>
        </p:nvSpPr>
        <p:spPr bwMode="auto">
          <a:xfrm>
            <a:off x="5764213" y="3717925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取极限</a:t>
            </a:r>
            <a:r>
              <a:rPr lang="en-US" altLang="zh-CN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411681" name="Text Box 33" descr="大网格"/>
          <p:cNvSpPr txBox="1">
            <a:spLocks noChangeArrowheads="1"/>
          </p:cNvSpPr>
          <p:nvPr/>
        </p:nvSpPr>
        <p:spPr bwMode="auto">
          <a:xfrm>
            <a:off x="6184900" y="8445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底面积</a:t>
            </a:r>
            <a:r>
              <a:rPr lang="en-US" altLang="zh-CN" sz="2800"/>
              <a:t>×</a:t>
            </a:r>
            <a:r>
              <a:rPr lang="zh-CN" altLang="en-US" sz="2800"/>
              <a:t>高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49575" y="234950"/>
            <a:ext cx="1028700" cy="1219200"/>
            <a:chOff x="1994" y="432"/>
            <a:chExt cx="648" cy="768"/>
          </a:xfrm>
        </p:grpSpPr>
        <p:sp>
          <p:nvSpPr>
            <p:cNvPr id="38934" name="AutoShape 2"/>
            <p:cNvSpPr>
              <a:spLocks noChangeArrowheads="1"/>
            </p:cNvSpPr>
            <p:nvPr/>
          </p:nvSpPr>
          <p:spPr bwMode="auto">
            <a:xfrm>
              <a:off x="1994" y="432"/>
              <a:ext cx="646" cy="768"/>
            </a:xfrm>
            <a:prstGeom prst="can">
              <a:avLst>
                <a:gd name="adj" fmla="val 29721"/>
              </a:avLst>
            </a:prstGeom>
            <a:gradFill rotWithShape="0">
              <a:gsLst>
                <a:gs pos="0">
                  <a:srgbClr val="009900"/>
                </a:gs>
                <a:gs pos="50000">
                  <a:srgbClr val="FFFFFF"/>
                </a:gs>
                <a:gs pos="100000">
                  <a:srgbClr val="009900"/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82" name="Freeform 34"/>
            <p:cNvSpPr>
              <a:spLocks/>
            </p:cNvSpPr>
            <p:nvPr/>
          </p:nvSpPr>
          <p:spPr bwMode="auto">
            <a:xfrm>
              <a:off x="2016" y="1007"/>
              <a:ext cx="626" cy="97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48" y="49"/>
                </a:cxn>
                <a:cxn ang="0">
                  <a:pos x="160" y="8"/>
                </a:cxn>
                <a:cxn ang="0">
                  <a:pos x="288" y="1"/>
                </a:cxn>
                <a:cxn ang="0">
                  <a:pos x="384" y="1"/>
                </a:cxn>
                <a:cxn ang="0">
                  <a:pos x="453" y="8"/>
                </a:cxn>
                <a:cxn ang="0">
                  <a:pos x="507" y="17"/>
                </a:cxn>
                <a:cxn ang="0">
                  <a:pos x="562" y="44"/>
                </a:cxn>
                <a:cxn ang="0">
                  <a:pos x="626" y="81"/>
                </a:cxn>
              </a:cxnLst>
              <a:rect l="0" t="0" r="r" b="b"/>
              <a:pathLst>
                <a:path w="626" h="97">
                  <a:moveTo>
                    <a:pt x="0" y="97"/>
                  </a:moveTo>
                  <a:cubicBezTo>
                    <a:pt x="12" y="81"/>
                    <a:pt x="21" y="64"/>
                    <a:pt x="48" y="49"/>
                  </a:cubicBezTo>
                  <a:cubicBezTo>
                    <a:pt x="75" y="34"/>
                    <a:pt x="120" y="16"/>
                    <a:pt x="160" y="8"/>
                  </a:cubicBezTo>
                  <a:cubicBezTo>
                    <a:pt x="200" y="0"/>
                    <a:pt x="251" y="2"/>
                    <a:pt x="288" y="1"/>
                  </a:cubicBezTo>
                  <a:cubicBezTo>
                    <a:pt x="325" y="0"/>
                    <a:pt x="357" y="0"/>
                    <a:pt x="384" y="1"/>
                  </a:cubicBezTo>
                  <a:cubicBezTo>
                    <a:pt x="411" y="2"/>
                    <a:pt x="433" y="5"/>
                    <a:pt x="453" y="8"/>
                  </a:cubicBezTo>
                  <a:cubicBezTo>
                    <a:pt x="473" y="11"/>
                    <a:pt x="489" y="11"/>
                    <a:pt x="507" y="17"/>
                  </a:cubicBezTo>
                  <a:cubicBezTo>
                    <a:pt x="525" y="23"/>
                    <a:pt x="542" y="33"/>
                    <a:pt x="562" y="44"/>
                  </a:cubicBezTo>
                  <a:cubicBezTo>
                    <a:pt x="582" y="55"/>
                    <a:pt x="613" y="73"/>
                    <a:pt x="626" y="81"/>
                  </a:cubicBezTo>
                </a:path>
              </a:pathLst>
            </a:custGeom>
            <a:gradFill rotWithShape="0">
              <a:gsLst>
                <a:gs pos="0">
                  <a:srgbClr val="00990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utoUpdateAnimBg="0"/>
      <p:bldP spid="411654" grpId="0" autoUpdateAnimBg="0"/>
      <p:bldP spid="411656" grpId="0" animBg="1"/>
      <p:bldP spid="411657" grpId="0" autoUpdateAnimBg="0"/>
      <p:bldP spid="411658" grpId="0" autoUpdateAnimBg="0"/>
      <p:bldP spid="411661" grpId="0" autoUpdateAnimBg="0"/>
      <p:bldP spid="411662" grpId="0" autoUpdateAnimBg="0"/>
      <p:bldP spid="411663" grpId="0" autoUpdateAnimBg="0"/>
      <p:bldP spid="411664" grpId="0" autoUpdateAnimBg="0"/>
      <p:bldP spid="411665" grpId="0" autoUpdateAnimBg="0"/>
      <p:bldP spid="411670" grpId="0" autoUpdateAnimBg="0"/>
      <p:bldP spid="411671" grpId="0" autoUpdateAnimBg="0"/>
      <p:bldP spid="411672" grpId="0" autoUpdateAnimBg="0"/>
      <p:bldP spid="411673" grpId="0" autoUpdateAnimBg="0"/>
      <p:bldP spid="411674" grpId="0" autoUpdateAnimBg="0"/>
      <p:bldP spid="411675" grpId="0" autoUpdateAnimBg="0"/>
      <p:bldP spid="41168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8CF131F-C09A-44EE-94BD-FC1F3E7A2B92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  <p:grpSp>
        <p:nvGrpSpPr>
          <p:cNvPr id="3088" name="Group 2"/>
          <p:cNvGrpSpPr>
            <a:grpSpLocks/>
          </p:cNvGrpSpPr>
          <p:nvPr/>
        </p:nvGrpSpPr>
        <p:grpSpPr bwMode="auto">
          <a:xfrm>
            <a:off x="3114675" y="641350"/>
            <a:ext cx="2616200" cy="3413125"/>
            <a:chOff x="144" y="1498"/>
            <a:chExt cx="1648" cy="2150"/>
          </a:xfrm>
        </p:grpSpPr>
        <p:sp>
          <p:nvSpPr>
            <p:cNvPr id="3125" name="Oval 3"/>
            <p:cNvSpPr>
              <a:spLocks noChangeArrowheads="1"/>
            </p:cNvSpPr>
            <p:nvPr/>
          </p:nvSpPr>
          <p:spPr bwMode="auto">
            <a:xfrm>
              <a:off x="160" y="3264"/>
              <a:ext cx="1632" cy="384"/>
            </a:xfrm>
            <a:prstGeom prst="ellipse">
              <a:avLst/>
            </a:prstGeom>
            <a:solidFill>
              <a:srgbClr val="0000FF"/>
            </a:solidFill>
            <a:ln w="222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Line 4"/>
            <p:cNvSpPr>
              <a:spLocks noChangeShapeType="1"/>
            </p:cNvSpPr>
            <p:nvPr/>
          </p:nvSpPr>
          <p:spPr bwMode="auto">
            <a:xfrm flipV="1">
              <a:off x="160" y="2112"/>
              <a:ext cx="0" cy="13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5"/>
            <p:cNvSpPr>
              <a:spLocks noChangeShapeType="1"/>
            </p:cNvSpPr>
            <p:nvPr/>
          </p:nvSpPr>
          <p:spPr bwMode="auto">
            <a:xfrm flipV="1">
              <a:off x="1792" y="1728"/>
              <a:ext cx="0" cy="17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6"/>
            <p:cNvSpPr>
              <a:spLocks/>
            </p:cNvSpPr>
            <p:nvPr/>
          </p:nvSpPr>
          <p:spPr bwMode="auto">
            <a:xfrm>
              <a:off x="144" y="1498"/>
              <a:ext cx="1647" cy="715"/>
            </a:xfrm>
            <a:custGeom>
              <a:avLst/>
              <a:gdLst>
                <a:gd name="T0" fmla="*/ 17 w 1647"/>
                <a:gd name="T1" fmla="*/ 628 h 715"/>
                <a:gd name="T2" fmla="*/ 30 w 1647"/>
                <a:gd name="T3" fmla="*/ 513 h 715"/>
                <a:gd name="T4" fmla="*/ 94 w 1647"/>
                <a:gd name="T5" fmla="*/ 385 h 715"/>
                <a:gd name="T6" fmla="*/ 194 w 1647"/>
                <a:gd name="T7" fmla="*/ 276 h 715"/>
                <a:gd name="T8" fmla="*/ 295 w 1647"/>
                <a:gd name="T9" fmla="*/ 193 h 715"/>
                <a:gd name="T10" fmla="*/ 368 w 1647"/>
                <a:gd name="T11" fmla="*/ 157 h 715"/>
                <a:gd name="T12" fmla="*/ 432 w 1647"/>
                <a:gd name="T13" fmla="*/ 111 h 715"/>
                <a:gd name="T14" fmla="*/ 789 w 1647"/>
                <a:gd name="T15" fmla="*/ 20 h 715"/>
                <a:gd name="T16" fmla="*/ 917 w 1647"/>
                <a:gd name="T17" fmla="*/ 11 h 715"/>
                <a:gd name="T18" fmla="*/ 1099 w 1647"/>
                <a:gd name="T19" fmla="*/ 1 h 715"/>
                <a:gd name="T20" fmla="*/ 1209 w 1647"/>
                <a:gd name="T21" fmla="*/ 20 h 715"/>
                <a:gd name="T22" fmla="*/ 1319 w 1647"/>
                <a:gd name="T23" fmla="*/ 38 h 715"/>
                <a:gd name="T24" fmla="*/ 1474 w 1647"/>
                <a:gd name="T25" fmla="*/ 102 h 715"/>
                <a:gd name="T26" fmla="*/ 1619 w 1647"/>
                <a:gd name="T27" fmla="*/ 210 h 715"/>
                <a:gd name="T28" fmla="*/ 1644 w 1647"/>
                <a:gd name="T29" fmla="*/ 245 h 715"/>
                <a:gd name="T30" fmla="*/ 1619 w 1647"/>
                <a:gd name="T31" fmla="*/ 354 h 715"/>
                <a:gd name="T32" fmla="*/ 1474 w 1647"/>
                <a:gd name="T33" fmla="*/ 468 h 715"/>
                <a:gd name="T34" fmla="*/ 1379 w 1647"/>
                <a:gd name="T35" fmla="*/ 536 h 715"/>
                <a:gd name="T36" fmla="*/ 1288 w 1647"/>
                <a:gd name="T37" fmla="*/ 564 h 715"/>
                <a:gd name="T38" fmla="*/ 1154 w 1647"/>
                <a:gd name="T39" fmla="*/ 614 h 715"/>
                <a:gd name="T40" fmla="*/ 1043 w 1647"/>
                <a:gd name="T41" fmla="*/ 642 h 715"/>
                <a:gd name="T42" fmla="*/ 851 w 1647"/>
                <a:gd name="T43" fmla="*/ 690 h 715"/>
                <a:gd name="T44" fmla="*/ 651 w 1647"/>
                <a:gd name="T45" fmla="*/ 705 h 715"/>
                <a:gd name="T46" fmla="*/ 505 w 1647"/>
                <a:gd name="T47" fmla="*/ 715 h 715"/>
                <a:gd name="T48" fmla="*/ 331 w 1647"/>
                <a:gd name="T49" fmla="*/ 705 h 715"/>
                <a:gd name="T50" fmla="*/ 131 w 1647"/>
                <a:gd name="T51" fmla="*/ 690 h 715"/>
                <a:gd name="T52" fmla="*/ 17 w 1647"/>
                <a:gd name="T53" fmla="*/ 628 h 7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47"/>
                <a:gd name="T82" fmla="*/ 0 h 715"/>
                <a:gd name="T83" fmla="*/ 1647 w 1647"/>
                <a:gd name="T84" fmla="*/ 715 h 71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47" h="715">
                  <a:moveTo>
                    <a:pt x="17" y="628"/>
                  </a:moveTo>
                  <a:cubicBezTo>
                    <a:pt x="0" y="598"/>
                    <a:pt x="17" y="553"/>
                    <a:pt x="30" y="513"/>
                  </a:cubicBezTo>
                  <a:cubicBezTo>
                    <a:pt x="43" y="473"/>
                    <a:pt x="67" y="425"/>
                    <a:pt x="94" y="385"/>
                  </a:cubicBezTo>
                  <a:cubicBezTo>
                    <a:pt x="121" y="345"/>
                    <a:pt x="161" y="308"/>
                    <a:pt x="194" y="276"/>
                  </a:cubicBezTo>
                  <a:cubicBezTo>
                    <a:pt x="227" y="244"/>
                    <a:pt x="266" y="213"/>
                    <a:pt x="295" y="193"/>
                  </a:cubicBezTo>
                  <a:cubicBezTo>
                    <a:pt x="324" y="173"/>
                    <a:pt x="345" y="171"/>
                    <a:pt x="368" y="157"/>
                  </a:cubicBezTo>
                  <a:cubicBezTo>
                    <a:pt x="391" y="143"/>
                    <a:pt x="362" y="134"/>
                    <a:pt x="432" y="111"/>
                  </a:cubicBezTo>
                  <a:cubicBezTo>
                    <a:pt x="502" y="88"/>
                    <a:pt x="708" y="37"/>
                    <a:pt x="789" y="20"/>
                  </a:cubicBezTo>
                  <a:cubicBezTo>
                    <a:pt x="870" y="3"/>
                    <a:pt x="865" y="14"/>
                    <a:pt x="917" y="11"/>
                  </a:cubicBezTo>
                  <a:cubicBezTo>
                    <a:pt x="969" y="8"/>
                    <a:pt x="1050" y="0"/>
                    <a:pt x="1099" y="1"/>
                  </a:cubicBezTo>
                  <a:cubicBezTo>
                    <a:pt x="1148" y="2"/>
                    <a:pt x="1172" y="14"/>
                    <a:pt x="1209" y="20"/>
                  </a:cubicBezTo>
                  <a:cubicBezTo>
                    <a:pt x="1246" y="26"/>
                    <a:pt x="1275" y="24"/>
                    <a:pt x="1319" y="38"/>
                  </a:cubicBezTo>
                  <a:cubicBezTo>
                    <a:pt x="1363" y="52"/>
                    <a:pt x="1424" y="73"/>
                    <a:pt x="1474" y="102"/>
                  </a:cubicBezTo>
                  <a:cubicBezTo>
                    <a:pt x="1524" y="131"/>
                    <a:pt x="1591" y="186"/>
                    <a:pt x="1619" y="210"/>
                  </a:cubicBezTo>
                  <a:cubicBezTo>
                    <a:pt x="1647" y="234"/>
                    <a:pt x="1644" y="221"/>
                    <a:pt x="1644" y="245"/>
                  </a:cubicBezTo>
                  <a:cubicBezTo>
                    <a:pt x="1644" y="269"/>
                    <a:pt x="1647" y="317"/>
                    <a:pt x="1619" y="354"/>
                  </a:cubicBezTo>
                  <a:cubicBezTo>
                    <a:pt x="1591" y="391"/>
                    <a:pt x="1514" y="438"/>
                    <a:pt x="1474" y="468"/>
                  </a:cubicBezTo>
                  <a:cubicBezTo>
                    <a:pt x="1434" y="498"/>
                    <a:pt x="1410" y="520"/>
                    <a:pt x="1379" y="536"/>
                  </a:cubicBezTo>
                  <a:cubicBezTo>
                    <a:pt x="1348" y="552"/>
                    <a:pt x="1326" y="551"/>
                    <a:pt x="1288" y="564"/>
                  </a:cubicBezTo>
                  <a:cubicBezTo>
                    <a:pt x="1250" y="577"/>
                    <a:pt x="1195" y="601"/>
                    <a:pt x="1154" y="614"/>
                  </a:cubicBezTo>
                  <a:cubicBezTo>
                    <a:pt x="1113" y="627"/>
                    <a:pt x="1093" y="629"/>
                    <a:pt x="1043" y="642"/>
                  </a:cubicBezTo>
                  <a:cubicBezTo>
                    <a:pt x="993" y="655"/>
                    <a:pt x="916" y="680"/>
                    <a:pt x="851" y="690"/>
                  </a:cubicBezTo>
                  <a:cubicBezTo>
                    <a:pt x="786" y="700"/>
                    <a:pt x="709" y="701"/>
                    <a:pt x="651" y="705"/>
                  </a:cubicBezTo>
                  <a:cubicBezTo>
                    <a:pt x="593" y="709"/>
                    <a:pt x="558" y="715"/>
                    <a:pt x="505" y="715"/>
                  </a:cubicBezTo>
                  <a:cubicBezTo>
                    <a:pt x="452" y="715"/>
                    <a:pt x="393" y="709"/>
                    <a:pt x="331" y="705"/>
                  </a:cubicBezTo>
                  <a:cubicBezTo>
                    <a:pt x="269" y="701"/>
                    <a:pt x="183" y="703"/>
                    <a:pt x="131" y="690"/>
                  </a:cubicBezTo>
                  <a:cubicBezTo>
                    <a:pt x="79" y="677"/>
                    <a:pt x="30" y="655"/>
                    <a:pt x="17" y="62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00FF99"/>
                </a:gs>
                <a:gs pos="100000">
                  <a:srgbClr val="FFFFFF"/>
                </a:gs>
              </a:gsLst>
              <a:lin ang="2700000" scaled="1"/>
            </a:gra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3297238" y="3606800"/>
          <a:ext cx="2873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Equation" r:id="rId3" imgW="164880" imgH="164880" progId="Equation.3">
                  <p:embed/>
                </p:oleObj>
              </mc:Choice>
              <mc:Fallback>
                <p:oleObj name="Equation" r:id="rId3" imgW="16488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606800"/>
                        <a:ext cx="2873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4105275" y="260350"/>
          <a:ext cx="1781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公式" r:id="rId5" imgW="749160" imgH="203040" progId="Equation.3">
                  <p:embed/>
                </p:oleObj>
              </mc:Choice>
              <mc:Fallback>
                <p:oleObj name="公式" r:id="rId5" imgW="7491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260350"/>
                        <a:ext cx="17811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9" name="Group 24"/>
          <p:cNvGrpSpPr>
            <a:grpSpLocks/>
          </p:cNvGrpSpPr>
          <p:nvPr/>
        </p:nvGrpSpPr>
        <p:grpSpPr bwMode="auto">
          <a:xfrm>
            <a:off x="2124075" y="488950"/>
            <a:ext cx="4038600" cy="3810000"/>
            <a:chOff x="2160" y="1392"/>
            <a:chExt cx="2544" cy="2400"/>
          </a:xfrm>
        </p:grpSpPr>
        <p:sp>
          <p:nvSpPr>
            <p:cNvPr id="3122" name="Line 25"/>
            <p:cNvSpPr>
              <a:spLocks noChangeShapeType="1"/>
            </p:cNvSpPr>
            <p:nvPr/>
          </p:nvSpPr>
          <p:spPr bwMode="auto">
            <a:xfrm>
              <a:off x="2976" y="307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26"/>
            <p:cNvSpPr>
              <a:spLocks noChangeShapeType="1"/>
            </p:cNvSpPr>
            <p:nvPr/>
          </p:nvSpPr>
          <p:spPr bwMode="auto">
            <a:xfrm flipH="1">
              <a:off x="2160" y="3072"/>
              <a:ext cx="81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27"/>
            <p:cNvSpPr>
              <a:spLocks noChangeShapeType="1"/>
            </p:cNvSpPr>
            <p:nvPr/>
          </p:nvSpPr>
          <p:spPr bwMode="auto">
            <a:xfrm flipV="1">
              <a:off x="2976" y="139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3" name="Object 28"/>
            <p:cNvGraphicFramePr>
              <a:graphicFrameLocks noChangeAspect="1"/>
            </p:cNvGraphicFramePr>
            <p:nvPr/>
          </p:nvGraphicFramePr>
          <p:xfrm>
            <a:off x="2208" y="360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60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29"/>
            <p:cNvGraphicFramePr>
              <a:graphicFrameLocks noChangeAspect="1"/>
            </p:cNvGraphicFramePr>
            <p:nvPr/>
          </p:nvGraphicFramePr>
          <p:xfrm>
            <a:off x="2801" y="1392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Equation" r:id="rId9" imgW="114120" imgH="139680" progId="Equation.3">
                    <p:embed/>
                  </p:oleObj>
                </mc:Choice>
                <mc:Fallback>
                  <p:oleObj name="Equation" r:id="rId9" imgW="114120" imgH="1396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1392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30"/>
            <p:cNvGraphicFramePr>
              <a:graphicFrameLocks noChangeAspect="1"/>
            </p:cNvGraphicFramePr>
            <p:nvPr/>
          </p:nvGraphicFramePr>
          <p:xfrm>
            <a:off x="4512" y="3103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Equation" r:id="rId11" imgW="139680" imgH="164880" progId="Equation.3">
                    <p:embed/>
                  </p:oleObj>
                </mc:Choice>
                <mc:Fallback>
                  <p:oleObj name="Equation" r:id="rId11" imgW="1396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03"/>
                          <a:ext cx="19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31"/>
            <p:cNvGraphicFramePr>
              <a:graphicFrameLocks noChangeAspect="1"/>
            </p:cNvGraphicFramePr>
            <p:nvPr/>
          </p:nvGraphicFramePr>
          <p:xfrm>
            <a:off x="2914" y="3072"/>
            <a:ext cx="15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Equation" r:id="rId13" imgW="164880" imgH="177480" progId="Equation.3">
                    <p:embed/>
                  </p:oleObj>
                </mc:Choice>
                <mc:Fallback>
                  <p:oleObj name="Equation" r:id="rId13" imgW="164880" imgH="177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072"/>
                          <a:ext cx="15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9808" name="Object 32"/>
          <p:cNvGraphicFramePr>
            <a:graphicFrameLocks noChangeAspect="1"/>
          </p:cNvGraphicFramePr>
          <p:nvPr/>
        </p:nvGraphicFramePr>
        <p:xfrm>
          <a:off x="6467475" y="3140075"/>
          <a:ext cx="8778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公式" r:id="rId15" imgW="457200" imgH="228600" progId="Equation.3">
                  <p:embed/>
                </p:oleObj>
              </mc:Choice>
              <mc:Fallback>
                <p:oleObj name="公式" r:id="rId15" imgW="4572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3140075"/>
                        <a:ext cx="8778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9" name="Object 33"/>
          <p:cNvGraphicFramePr>
            <a:graphicFrameLocks noChangeAspect="1"/>
          </p:cNvGraphicFramePr>
          <p:nvPr/>
        </p:nvGraphicFramePr>
        <p:xfrm>
          <a:off x="6162675" y="641350"/>
          <a:ext cx="1120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17" imgW="583920" imgH="228600" progId="Equation.3">
                  <p:embed/>
                </p:oleObj>
              </mc:Choice>
              <mc:Fallback>
                <p:oleObj name="Equation" r:id="rId17" imgW="58392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641350"/>
                        <a:ext cx="11207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10" name="AutoShape 34"/>
          <p:cNvSpPr>
            <a:spLocks noChangeArrowheads="1"/>
          </p:cNvSpPr>
          <p:nvPr/>
        </p:nvSpPr>
        <p:spPr bwMode="auto">
          <a:xfrm>
            <a:off x="5172075" y="793750"/>
            <a:ext cx="228600" cy="30480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1" name="AutoShape 35"/>
          <p:cNvSpPr>
            <a:spLocks noChangeArrowheads="1"/>
          </p:cNvSpPr>
          <p:nvPr/>
        </p:nvSpPr>
        <p:spPr bwMode="auto">
          <a:xfrm>
            <a:off x="3343275" y="1174750"/>
            <a:ext cx="304800" cy="2514600"/>
          </a:xfrm>
          <a:prstGeom prst="cube">
            <a:avLst>
              <a:gd name="adj" fmla="val 25000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2" name="AutoShape 36"/>
          <p:cNvSpPr>
            <a:spLocks noChangeArrowheads="1"/>
          </p:cNvSpPr>
          <p:nvPr/>
        </p:nvSpPr>
        <p:spPr bwMode="auto">
          <a:xfrm>
            <a:off x="5248275" y="1250950"/>
            <a:ext cx="304800" cy="26654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3" name="AutoShape 37"/>
          <p:cNvSpPr>
            <a:spLocks noChangeArrowheads="1"/>
          </p:cNvSpPr>
          <p:nvPr/>
        </p:nvSpPr>
        <p:spPr bwMode="auto">
          <a:xfrm>
            <a:off x="5400675" y="1022350"/>
            <a:ext cx="304800" cy="28194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4" name="AutoShape 38"/>
          <p:cNvSpPr>
            <a:spLocks noChangeArrowheads="1"/>
          </p:cNvSpPr>
          <p:nvPr/>
        </p:nvSpPr>
        <p:spPr bwMode="auto">
          <a:xfrm>
            <a:off x="4333875" y="1174750"/>
            <a:ext cx="228600" cy="27114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5" name="AutoShape 39"/>
          <p:cNvSpPr>
            <a:spLocks noChangeArrowheads="1"/>
          </p:cNvSpPr>
          <p:nvPr/>
        </p:nvSpPr>
        <p:spPr bwMode="auto">
          <a:xfrm>
            <a:off x="4714875" y="1054100"/>
            <a:ext cx="260350" cy="28638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6" name="AutoShape 40"/>
          <p:cNvSpPr>
            <a:spLocks noChangeArrowheads="1"/>
          </p:cNvSpPr>
          <p:nvPr/>
        </p:nvSpPr>
        <p:spPr bwMode="auto">
          <a:xfrm>
            <a:off x="4486275" y="717550"/>
            <a:ext cx="228600" cy="30480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7" name="AutoShape 41"/>
          <p:cNvSpPr>
            <a:spLocks noChangeArrowheads="1"/>
          </p:cNvSpPr>
          <p:nvPr/>
        </p:nvSpPr>
        <p:spPr bwMode="auto">
          <a:xfrm>
            <a:off x="4714875" y="717550"/>
            <a:ext cx="228600" cy="30480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8" name="AutoShape 42"/>
          <p:cNvSpPr>
            <a:spLocks noChangeArrowheads="1"/>
          </p:cNvSpPr>
          <p:nvPr/>
        </p:nvSpPr>
        <p:spPr bwMode="auto">
          <a:xfrm>
            <a:off x="4333875" y="717550"/>
            <a:ext cx="228600" cy="29718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19" name="AutoShape 43"/>
          <p:cNvSpPr>
            <a:spLocks noChangeArrowheads="1"/>
          </p:cNvSpPr>
          <p:nvPr/>
        </p:nvSpPr>
        <p:spPr bwMode="auto">
          <a:xfrm>
            <a:off x="4105275" y="793750"/>
            <a:ext cx="228600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20" name="AutoShape 44"/>
          <p:cNvSpPr>
            <a:spLocks noChangeArrowheads="1"/>
          </p:cNvSpPr>
          <p:nvPr/>
        </p:nvSpPr>
        <p:spPr bwMode="auto">
          <a:xfrm>
            <a:off x="3876675" y="869950"/>
            <a:ext cx="228600" cy="26670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21" name="AutoShape 45"/>
          <p:cNvSpPr>
            <a:spLocks noChangeArrowheads="1"/>
          </p:cNvSpPr>
          <p:nvPr/>
        </p:nvSpPr>
        <p:spPr bwMode="auto">
          <a:xfrm>
            <a:off x="3648075" y="1022350"/>
            <a:ext cx="228600" cy="27114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22" name="AutoShape 46"/>
          <p:cNvSpPr>
            <a:spLocks noChangeArrowheads="1"/>
          </p:cNvSpPr>
          <p:nvPr/>
        </p:nvSpPr>
        <p:spPr bwMode="auto">
          <a:xfrm>
            <a:off x="4943475" y="717550"/>
            <a:ext cx="228600" cy="31242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23" name="AutoShape 47"/>
          <p:cNvSpPr>
            <a:spLocks noChangeArrowheads="1"/>
          </p:cNvSpPr>
          <p:nvPr/>
        </p:nvSpPr>
        <p:spPr bwMode="auto">
          <a:xfrm>
            <a:off x="4486275" y="1098550"/>
            <a:ext cx="304800" cy="152400"/>
          </a:xfrm>
          <a:prstGeom prst="parallelogram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24" name="AutoShape 48"/>
          <p:cNvSpPr>
            <a:spLocks noChangeArrowheads="1"/>
          </p:cNvSpPr>
          <p:nvPr/>
        </p:nvSpPr>
        <p:spPr bwMode="auto">
          <a:xfrm>
            <a:off x="4486275" y="3689350"/>
            <a:ext cx="304800" cy="152400"/>
          </a:xfrm>
          <a:prstGeom prst="parallelogram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25" name="Object 49"/>
          <p:cNvGraphicFramePr>
            <a:graphicFrameLocks noChangeAspect="1"/>
          </p:cNvGraphicFramePr>
          <p:nvPr/>
        </p:nvGraphicFramePr>
        <p:xfrm>
          <a:off x="4600575" y="372745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19" imgW="114120" imgH="114120" progId="Equation.3">
                  <p:embed/>
                </p:oleObj>
              </mc:Choice>
              <mc:Fallback>
                <p:oleObj name="Equation" r:id="rId19" imgW="114120" imgH="1141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3727450"/>
                        <a:ext cx="114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26" name="Object 50"/>
          <p:cNvGraphicFramePr>
            <a:graphicFrameLocks noChangeAspect="1"/>
          </p:cNvGraphicFramePr>
          <p:nvPr/>
        </p:nvGraphicFramePr>
        <p:xfrm>
          <a:off x="4600575" y="113665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21" imgW="114120" imgH="114120" progId="Equation.3">
                  <p:embed/>
                </p:oleObj>
              </mc:Choice>
              <mc:Fallback>
                <p:oleObj name="Equation" r:id="rId21" imgW="114120" imgH="1141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136650"/>
                        <a:ext cx="114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27" name="AutoShape 51"/>
          <p:cNvSpPr>
            <a:spLocks noChangeArrowheads="1"/>
          </p:cNvSpPr>
          <p:nvPr/>
        </p:nvSpPr>
        <p:spPr bwMode="auto">
          <a:xfrm>
            <a:off x="4486275" y="1098550"/>
            <a:ext cx="255588" cy="278765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 flipH="1">
            <a:off x="4638675" y="3460750"/>
            <a:ext cx="1828800" cy="274638"/>
          </a:xfrm>
          <a:prstGeom prst="line">
            <a:avLst/>
          </a:prstGeom>
          <a:noFill/>
          <a:ln w="28575" cap="sq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638675" y="3811588"/>
            <a:ext cx="1473200" cy="715962"/>
            <a:chOff x="3776" y="3005"/>
            <a:chExt cx="928" cy="451"/>
          </a:xfrm>
        </p:grpSpPr>
        <p:graphicFrame>
          <p:nvGraphicFramePr>
            <p:cNvPr id="3082" name="Object 54"/>
            <p:cNvGraphicFramePr>
              <a:graphicFrameLocks noChangeAspect="1"/>
            </p:cNvGraphicFramePr>
            <p:nvPr/>
          </p:nvGraphicFramePr>
          <p:xfrm>
            <a:off x="4338" y="3145"/>
            <a:ext cx="36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公式" r:id="rId22" imgW="291960" imgH="228600" progId="Equation.3">
                    <p:embed/>
                  </p:oleObj>
                </mc:Choice>
                <mc:Fallback>
                  <p:oleObj name="公式" r:id="rId22" imgW="29196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3145"/>
                          <a:ext cx="36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1" name="Line 55"/>
            <p:cNvSpPr>
              <a:spLocks noChangeShapeType="1"/>
            </p:cNvSpPr>
            <p:nvPr/>
          </p:nvSpPr>
          <p:spPr bwMode="auto">
            <a:xfrm flipH="1" flipV="1">
              <a:off x="3776" y="3005"/>
              <a:ext cx="549" cy="244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9832" name="Line 56"/>
          <p:cNvSpPr>
            <a:spLocks noChangeShapeType="1"/>
          </p:cNvSpPr>
          <p:nvPr/>
        </p:nvSpPr>
        <p:spPr bwMode="auto">
          <a:xfrm flipH="1">
            <a:off x="4638675" y="869950"/>
            <a:ext cx="1524000" cy="274638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33" name="Line 57"/>
          <p:cNvSpPr>
            <a:spLocks noChangeShapeType="1"/>
          </p:cNvSpPr>
          <p:nvPr/>
        </p:nvSpPr>
        <p:spPr bwMode="auto">
          <a:xfrm>
            <a:off x="4638675" y="170815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34" name="Line 58"/>
          <p:cNvSpPr>
            <a:spLocks noChangeShapeType="1"/>
          </p:cNvSpPr>
          <p:nvPr/>
        </p:nvSpPr>
        <p:spPr bwMode="auto">
          <a:xfrm>
            <a:off x="4638675" y="11747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0" name="Object 59"/>
          <p:cNvGraphicFramePr>
            <a:graphicFrameLocks noChangeAspect="1"/>
          </p:cNvGraphicFramePr>
          <p:nvPr/>
        </p:nvGraphicFramePr>
        <p:xfrm>
          <a:off x="2752725" y="23622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24" imgW="114120" imgH="215640" progId="Equation.3">
                  <p:embed/>
                </p:oleObj>
              </mc:Choice>
              <mc:Fallback>
                <p:oleObj name="Equation" r:id="rId24" imgW="114120" imgH="215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3622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60"/>
          <p:cNvGraphicFramePr>
            <a:graphicFrameLocks noChangeAspect="1"/>
          </p:cNvGraphicFramePr>
          <p:nvPr/>
        </p:nvGraphicFramePr>
        <p:xfrm>
          <a:off x="2752725" y="23622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26" imgW="114120" imgH="215640" progId="Equation.3">
                  <p:embed/>
                </p:oleObj>
              </mc:Choice>
              <mc:Fallback>
                <p:oleObj name="Equation" r:id="rId26" imgW="114120" imgH="2156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3622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7" name="AutoShape 61"/>
          <p:cNvSpPr>
            <a:spLocks noChangeArrowheads="1"/>
          </p:cNvSpPr>
          <p:nvPr/>
        </p:nvSpPr>
        <p:spPr bwMode="auto">
          <a:xfrm>
            <a:off x="3114675" y="1403350"/>
            <a:ext cx="228600" cy="23622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38" name="AutoShape 62"/>
          <p:cNvSpPr>
            <a:spLocks noChangeArrowheads="1"/>
          </p:cNvSpPr>
          <p:nvPr/>
        </p:nvSpPr>
        <p:spPr bwMode="auto">
          <a:xfrm>
            <a:off x="3495675" y="1250950"/>
            <a:ext cx="304800" cy="26654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39" name="AutoShape 63"/>
          <p:cNvSpPr>
            <a:spLocks noChangeArrowheads="1"/>
          </p:cNvSpPr>
          <p:nvPr/>
        </p:nvSpPr>
        <p:spPr bwMode="auto">
          <a:xfrm>
            <a:off x="3800475" y="1250950"/>
            <a:ext cx="304800" cy="27432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40" name="AutoShape 64"/>
          <p:cNvSpPr>
            <a:spLocks noChangeArrowheads="1"/>
          </p:cNvSpPr>
          <p:nvPr/>
        </p:nvSpPr>
        <p:spPr bwMode="auto">
          <a:xfrm>
            <a:off x="4029075" y="1174750"/>
            <a:ext cx="228600" cy="28194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41" name="AutoShape 65"/>
          <p:cNvSpPr>
            <a:spLocks noChangeArrowheads="1"/>
          </p:cNvSpPr>
          <p:nvPr/>
        </p:nvSpPr>
        <p:spPr bwMode="auto">
          <a:xfrm>
            <a:off x="4257675" y="1327150"/>
            <a:ext cx="304800" cy="26654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42" name="AutoShape 66"/>
          <p:cNvSpPr>
            <a:spLocks noChangeArrowheads="1"/>
          </p:cNvSpPr>
          <p:nvPr/>
        </p:nvSpPr>
        <p:spPr bwMode="auto">
          <a:xfrm>
            <a:off x="4410075" y="1250950"/>
            <a:ext cx="304800" cy="2741613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43" name="AutoShape 67"/>
          <p:cNvSpPr>
            <a:spLocks noChangeArrowheads="1"/>
          </p:cNvSpPr>
          <p:nvPr/>
        </p:nvSpPr>
        <p:spPr bwMode="auto">
          <a:xfrm>
            <a:off x="4714875" y="1174750"/>
            <a:ext cx="228600" cy="28194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44" name="AutoShape 68"/>
          <p:cNvSpPr>
            <a:spLocks noChangeArrowheads="1"/>
          </p:cNvSpPr>
          <p:nvPr/>
        </p:nvSpPr>
        <p:spPr bwMode="auto">
          <a:xfrm>
            <a:off x="5019675" y="1098550"/>
            <a:ext cx="228600" cy="28194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9845" name="AutoShape 69"/>
          <p:cNvSpPr>
            <a:spLocks noChangeArrowheads="1"/>
          </p:cNvSpPr>
          <p:nvPr/>
        </p:nvSpPr>
        <p:spPr bwMode="auto">
          <a:xfrm>
            <a:off x="3267075" y="1403350"/>
            <a:ext cx="304800" cy="2438400"/>
          </a:xfrm>
          <a:prstGeom prst="cube">
            <a:avLst>
              <a:gd name="adj" fmla="val 32292"/>
            </a:avLst>
          </a:prstGeom>
          <a:solidFill>
            <a:srgbClr val="EE0E33">
              <a:alpha val="50195"/>
            </a:srgbClr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0" name="Arc 75"/>
          <p:cNvSpPr>
            <a:spLocks/>
          </p:cNvSpPr>
          <p:nvPr/>
        </p:nvSpPr>
        <p:spPr bwMode="auto">
          <a:xfrm flipH="1">
            <a:off x="3113088" y="946150"/>
            <a:ext cx="2563812" cy="685800"/>
          </a:xfrm>
          <a:custGeom>
            <a:avLst/>
            <a:gdLst>
              <a:gd name="T0" fmla="*/ 0 w 23375"/>
              <a:gd name="T1" fmla="*/ 56989851 h 23072"/>
              <a:gd name="T2" fmla="*/ 2147483647 w 23375"/>
              <a:gd name="T3" fmla="*/ 2147483647 h 23072"/>
              <a:gd name="T4" fmla="*/ 2147483647 w 23375"/>
              <a:gd name="T5" fmla="*/ 2147483647 h 23072"/>
              <a:gd name="T6" fmla="*/ 0 60000 65536"/>
              <a:gd name="T7" fmla="*/ 0 60000 65536"/>
              <a:gd name="T8" fmla="*/ 0 60000 65536"/>
              <a:gd name="T9" fmla="*/ 0 w 23375"/>
              <a:gd name="T10" fmla="*/ 0 h 23072"/>
              <a:gd name="T11" fmla="*/ 23375 w 23375"/>
              <a:gd name="T12" fmla="*/ 23072 h 230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75" h="23072" fill="none" extrusionOk="0">
                <a:moveTo>
                  <a:pt x="0" y="73"/>
                </a:moveTo>
                <a:cubicBezTo>
                  <a:pt x="590" y="24"/>
                  <a:pt x="1182" y="-1"/>
                  <a:pt x="1775" y="0"/>
                </a:cubicBezTo>
                <a:cubicBezTo>
                  <a:pt x="13704" y="0"/>
                  <a:pt x="23375" y="9670"/>
                  <a:pt x="23375" y="21600"/>
                </a:cubicBezTo>
                <a:cubicBezTo>
                  <a:pt x="23375" y="22091"/>
                  <a:pt x="23358" y="22582"/>
                  <a:pt x="23324" y="23071"/>
                </a:cubicBezTo>
              </a:path>
              <a:path w="23375" h="23072" stroke="0" extrusionOk="0">
                <a:moveTo>
                  <a:pt x="0" y="73"/>
                </a:moveTo>
                <a:cubicBezTo>
                  <a:pt x="590" y="24"/>
                  <a:pt x="1182" y="-1"/>
                  <a:pt x="1775" y="0"/>
                </a:cubicBezTo>
                <a:cubicBezTo>
                  <a:pt x="13704" y="0"/>
                  <a:pt x="23375" y="9670"/>
                  <a:pt x="23375" y="21600"/>
                </a:cubicBezTo>
                <a:cubicBezTo>
                  <a:pt x="23375" y="22091"/>
                  <a:pt x="23358" y="22582"/>
                  <a:pt x="23324" y="23071"/>
                </a:cubicBezTo>
                <a:lnTo>
                  <a:pt x="1775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9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9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5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5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5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4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5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10" grpId="0" animBg="1"/>
      <p:bldP spid="459811" grpId="0" animBg="1"/>
      <p:bldP spid="459812" grpId="0" animBg="1"/>
      <p:bldP spid="459813" grpId="0" animBg="1"/>
      <p:bldP spid="459814" grpId="0" animBg="1"/>
      <p:bldP spid="459815" grpId="0" animBg="1"/>
      <p:bldP spid="459816" grpId="0" animBg="1"/>
      <p:bldP spid="459817" grpId="0" animBg="1"/>
      <p:bldP spid="459818" grpId="0" animBg="1"/>
      <p:bldP spid="459819" grpId="0" animBg="1"/>
      <p:bldP spid="459820" grpId="0" animBg="1"/>
      <p:bldP spid="459821" grpId="0" animBg="1"/>
      <p:bldP spid="459822" grpId="0" animBg="1"/>
      <p:bldP spid="459823" grpId="0" animBg="1"/>
      <p:bldP spid="459824" grpId="0" animBg="1"/>
      <p:bldP spid="459827" grpId="0" animBg="1"/>
      <p:bldP spid="459828" grpId="0" animBg="1"/>
      <p:bldP spid="459832" grpId="0" animBg="1"/>
      <p:bldP spid="459833" grpId="0" animBg="1"/>
      <p:bldP spid="459834" grpId="0" animBg="1"/>
      <p:bldP spid="459837" grpId="0" animBg="1"/>
      <p:bldP spid="459838" grpId="0" animBg="1"/>
      <p:bldP spid="459839" grpId="0" animBg="1"/>
      <p:bldP spid="459840" grpId="0" animBg="1"/>
      <p:bldP spid="459841" grpId="0" animBg="1"/>
      <p:bldP spid="459842" grpId="0" animBg="1"/>
      <p:bldP spid="459843" grpId="0" animBg="1"/>
      <p:bldP spid="459844" grpId="0" animBg="1"/>
      <p:bldP spid="4598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3E9B0D5-B6C2-4B12-9FE8-19080453BB8D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4105" name="Text Box 2"/>
          <p:cNvSpPr txBox="1">
            <a:spLocks noChangeArrowheads="1"/>
          </p:cNvSpPr>
          <p:nvPr/>
        </p:nvSpPr>
        <p:spPr bwMode="auto">
          <a:xfrm>
            <a:off x="622300" y="2682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(1)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分割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5840413" y="8080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相应地此曲顶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1116013" y="134143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柱体分为</a:t>
            </a:r>
            <a:r>
              <a:rPr lang="en-US" altLang="zh-CN" sz="2800" i="1"/>
              <a:t>n</a:t>
            </a:r>
            <a:r>
              <a:rPr lang="zh-CN" altLang="en-US" sz="2800"/>
              <a:t>个小曲顶柱体</a:t>
            </a:r>
            <a:r>
              <a:rPr lang="en-US" altLang="zh-CN" sz="2800"/>
              <a:t>.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468313" y="19891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(2)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取近似</a:t>
            </a:r>
            <a:endParaRPr lang="zh-CN" altLang="en-US" sz="2800"/>
          </a:p>
        </p:txBody>
      </p:sp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1042988" y="2565400"/>
          <a:ext cx="2209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2209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827088" y="32845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第</a:t>
            </a:r>
            <a:r>
              <a:rPr lang="en-US" altLang="zh-CN" sz="2800" i="1"/>
              <a:t>i</a:t>
            </a:r>
            <a:r>
              <a:rPr lang="zh-CN" altLang="en-US" sz="2800"/>
              <a:t>个小曲顶柱体的体积的近似式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413704" name="Object 8"/>
          <p:cNvGraphicFramePr>
            <a:graphicFrameLocks noChangeAspect="1"/>
          </p:cNvGraphicFramePr>
          <p:nvPr/>
        </p:nvGraphicFramePr>
        <p:xfrm>
          <a:off x="2324100" y="3970338"/>
          <a:ext cx="11699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5" imgW="876240" imgH="431640" progId="Equation.3">
                  <p:embed/>
                </p:oleObj>
              </mc:Choice>
              <mc:Fallback>
                <p:oleObj name="Equation" r:id="rId5" imgW="8762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970338"/>
                        <a:ext cx="11699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5" name="Line 9"/>
          <p:cNvSpPr>
            <a:spLocks noChangeShapeType="1"/>
          </p:cNvSpPr>
          <p:nvPr/>
        </p:nvSpPr>
        <p:spPr bwMode="auto">
          <a:xfrm>
            <a:off x="3060700" y="7112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6" name="Line 10"/>
          <p:cNvSpPr>
            <a:spLocks noChangeShapeType="1"/>
          </p:cNvSpPr>
          <p:nvPr/>
        </p:nvSpPr>
        <p:spPr bwMode="auto">
          <a:xfrm>
            <a:off x="4427538" y="242093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3707" name="Object 11"/>
          <p:cNvGraphicFramePr>
            <a:graphicFrameLocks noChangeAspect="1"/>
          </p:cNvGraphicFramePr>
          <p:nvPr/>
        </p:nvGraphicFramePr>
        <p:xfrm>
          <a:off x="5868988" y="260350"/>
          <a:ext cx="2590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公式" r:id="rId7" imgW="1117440" imgH="228600" progId="Equation.3">
                  <p:embed/>
                </p:oleObj>
              </mc:Choice>
              <mc:Fallback>
                <p:oleObj name="公式" r:id="rId7" imgW="1117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60350"/>
                        <a:ext cx="2590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39813" y="811213"/>
            <a:ext cx="5029200" cy="530225"/>
            <a:chOff x="720" y="1346"/>
            <a:chExt cx="3168" cy="334"/>
          </a:xfrm>
        </p:grpSpPr>
        <p:sp>
          <p:nvSpPr>
            <p:cNvPr id="4115" name="Text Box 13"/>
            <p:cNvSpPr txBox="1">
              <a:spLocks noChangeArrowheads="1"/>
            </p:cNvSpPr>
            <p:nvPr/>
          </p:nvSpPr>
          <p:spPr bwMode="auto">
            <a:xfrm>
              <a:off x="720" y="1353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(</a:t>
              </a:r>
              <a:r>
                <a:rPr lang="zh-CN" altLang="en-US" sz="2800"/>
                <a:t>用        表示第</a:t>
              </a:r>
              <a:r>
                <a:rPr lang="en-US" altLang="zh-CN" sz="2800" i="1"/>
                <a:t>i</a:t>
              </a:r>
              <a:r>
                <a:rPr lang="zh-CN" altLang="en-US" sz="2800"/>
                <a:t>个子域的面积</a:t>
              </a:r>
              <a:r>
                <a:rPr lang="en-US" altLang="zh-CN" sz="2800"/>
                <a:t>) .</a:t>
              </a:r>
            </a:p>
          </p:txBody>
        </p:sp>
        <p:graphicFrame>
          <p:nvGraphicFramePr>
            <p:cNvPr id="4103" name="Object 14"/>
            <p:cNvGraphicFramePr>
              <a:graphicFrameLocks noChangeAspect="1"/>
            </p:cNvGraphicFramePr>
            <p:nvPr/>
          </p:nvGraphicFramePr>
          <p:xfrm>
            <a:off x="1104" y="1346"/>
            <a:ext cx="42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公式" r:id="rId9" imgW="291960" imgH="228600" progId="Equation.3">
                    <p:embed/>
                  </p:oleObj>
                </mc:Choice>
                <mc:Fallback>
                  <p:oleObj name="公式" r:id="rId9" imgW="29196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46"/>
                          <a:ext cx="42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1993900" y="268288"/>
            <a:ext cx="426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/>
              <a:t>将域</a:t>
            </a:r>
            <a:r>
              <a:rPr lang="en-US" altLang="zh-CN" sz="2800" i="1"/>
              <a:t>D</a:t>
            </a:r>
            <a:r>
              <a:rPr lang="zh-CN" altLang="en-US" sz="2800"/>
              <a:t>任意分为</a:t>
            </a:r>
            <a:r>
              <a:rPr lang="en-US" altLang="zh-CN" sz="2800" i="1"/>
              <a:t>n</a:t>
            </a:r>
            <a:r>
              <a:rPr lang="zh-CN" altLang="en-US" sz="2800"/>
              <a:t>个子域</a:t>
            </a:r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2025650" y="1920875"/>
            <a:ext cx="4071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/>
              <a:t>在每个子域内任取一点</a:t>
            </a:r>
          </a:p>
        </p:txBody>
      </p:sp>
      <p:graphicFrame>
        <p:nvGraphicFramePr>
          <p:cNvPr id="413713" name="Object 17"/>
          <p:cNvGraphicFramePr>
            <a:graphicFrameLocks noChangeAspect="1"/>
          </p:cNvGraphicFramePr>
          <p:nvPr/>
        </p:nvGraphicFramePr>
        <p:xfrm>
          <a:off x="3563938" y="2636838"/>
          <a:ext cx="2019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公式" r:id="rId11" imgW="838080" imgH="203040" progId="Equation.3">
                  <p:embed/>
                </p:oleObj>
              </mc:Choice>
              <mc:Fallback>
                <p:oleObj name="公式" r:id="rId11" imgW="83808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36838"/>
                        <a:ext cx="2019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4" name="Object 18"/>
          <p:cNvGraphicFramePr>
            <a:graphicFrameLocks noChangeAspect="1"/>
          </p:cNvGraphicFramePr>
          <p:nvPr/>
        </p:nvGraphicFramePr>
        <p:xfrm>
          <a:off x="3419475" y="4005263"/>
          <a:ext cx="2441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13" imgW="1828800" imgH="431640" progId="Equation.3">
                  <p:embed/>
                </p:oleObj>
              </mc:Choice>
              <mc:Fallback>
                <p:oleObj name="Equation" r:id="rId13" imgW="18288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24415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autoUpdateAnimBg="0"/>
      <p:bldP spid="413700" grpId="0" autoUpdateAnimBg="0"/>
      <p:bldP spid="413701" grpId="0" autoUpdateAnimBg="0"/>
      <p:bldP spid="413703" grpId="0" autoUpdateAnimBg="0"/>
      <p:bldP spid="413705" grpId="0" animBg="1"/>
      <p:bldP spid="413706" grpId="0" animBg="1"/>
      <p:bldP spid="413711" grpId="0" autoUpdateAnimBg="0"/>
      <p:bldP spid="4137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F0F4971-EBB6-41D1-8AF5-E4D613B584E7}" type="slidenum">
              <a:rPr lang="en-US" altLang="zh-CN" sz="1400" smtClean="0"/>
              <a:pPr eaLnBrk="1" hangingPunct="1"/>
              <a:t>9</a:t>
            </a:fld>
            <a:endParaRPr lang="en-US" altLang="zh-CN" sz="1400" smtClean="0"/>
          </a:p>
        </p:txBody>
      </p:sp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900113" y="-26988"/>
            <a:ext cx="1752600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(3) </a:t>
            </a:r>
            <a:r>
              <a:rPr lang="zh-CN" altLang="en-US" sz="2800">
                <a:solidFill>
                  <a:schemeClr val="accent2"/>
                </a:solidFill>
              </a:rPr>
              <a:t>求和</a:t>
            </a:r>
            <a:endParaRPr lang="zh-CN" altLang="en-US" sz="2800"/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3795713" y="8382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即得曲顶柱体体积的近似值</a:t>
            </a:r>
            <a:r>
              <a:rPr lang="en-US" altLang="zh-CN" sz="2800"/>
              <a:t>: 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976313" y="23479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(4)</a:t>
            </a:r>
            <a:r>
              <a:rPr lang="en-US" altLang="zh-CN" sz="2800"/>
              <a:t> </a:t>
            </a:r>
            <a:r>
              <a:rPr lang="zh-CN" altLang="en-US" sz="2800">
                <a:solidFill>
                  <a:schemeClr val="accent2"/>
                </a:solidFill>
              </a:rPr>
              <a:t>取极限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976313" y="29718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/>
              <a:t>λ</a:t>
            </a:r>
            <a:r>
              <a:rPr lang="en-US" altLang="zh-CN" sz="2800"/>
              <a:t>)</a:t>
            </a:r>
            <a:r>
              <a:rPr lang="zh-CN" altLang="en-US" sz="2800"/>
              <a:t>趋于零</a:t>
            </a:r>
            <a:r>
              <a:rPr lang="en-US" altLang="zh-CN" sz="2800"/>
              <a:t>,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aphicFrame>
        <p:nvGraphicFramePr>
          <p:cNvPr id="414726" name="Object 6"/>
          <p:cNvGraphicFramePr>
            <a:graphicFrameLocks noChangeAspect="1"/>
          </p:cNvGraphicFramePr>
          <p:nvPr/>
        </p:nvGraphicFramePr>
        <p:xfrm>
          <a:off x="2576513" y="3414713"/>
          <a:ext cx="3886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公式" r:id="rId3" imgW="1511280" imgH="431640" progId="Equation.3">
                  <p:embed/>
                </p:oleObj>
              </mc:Choice>
              <mc:Fallback>
                <p:oleObj name="公式" r:id="rId3" imgW="1511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414713"/>
                        <a:ext cx="3886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7" name="Object 7"/>
          <p:cNvGraphicFramePr>
            <a:graphicFrameLocks noChangeAspect="1"/>
          </p:cNvGraphicFramePr>
          <p:nvPr/>
        </p:nvGraphicFramePr>
        <p:xfrm>
          <a:off x="976313" y="595313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公式" r:id="rId5" imgW="1015920" imgH="431640" progId="Equation.3">
                  <p:embed/>
                </p:oleObj>
              </mc:Choice>
              <mc:Fallback>
                <p:oleObj name="公式" r:id="rId5" imgW="10159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95313"/>
                        <a:ext cx="3124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/>
        </p:nvGraphicFramePr>
        <p:xfrm>
          <a:off x="2519363" y="1281113"/>
          <a:ext cx="3943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公式" r:id="rId7" imgW="1282680" imgH="431640" progId="Equation.3">
                  <p:embed/>
                </p:oleObj>
              </mc:Choice>
              <mc:Fallback>
                <p:oleObj name="公式" r:id="rId7" imgW="12826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281113"/>
                        <a:ext cx="3943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9" name="Rectangle 9"/>
          <p:cNvSpPr>
            <a:spLocks noChangeArrowheads="1"/>
          </p:cNvSpPr>
          <p:nvPr/>
        </p:nvSpPr>
        <p:spPr bwMode="auto">
          <a:xfrm>
            <a:off x="2370138" y="-14288"/>
            <a:ext cx="4311650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/>
              <a:t>求</a:t>
            </a:r>
            <a:r>
              <a:rPr lang="en-US" altLang="zh-CN" sz="2800" i="1"/>
              <a:t>n</a:t>
            </a:r>
            <a:r>
              <a:rPr lang="zh-CN" altLang="en-US" sz="2800"/>
              <a:t>个小平顶柱体体积之和</a:t>
            </a:r>
          </a:p>
        </p:txBody>
      </p:sp>
      <p:sp>
        <p:nvSpPr>
          <p:cNvPr id="414730" name="Rectangle 10"/>
          <p:cNvSpPr>
            <a:spLocks noChangeArrowheads="1"/>
          </p:cNvSpPr>
          <p:nvPr/>
        </p:nvSpPr>
        <p:spPr bwMode="auto">
          <a:xfrm>
            <a:off x="2576513" y="2379663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令</a:t>
            </a:r>
            <a:r>
              <a:rPr lang="en-US" altLang="zh-CN" sz="2800" i="1"/>
              <a:t>n</a:t>
            </a:r>
            <a:r>
              <a:rPr lang="zh-CN" altLang="en-US" sz="2800"/>
              <a:t>个子域的直径中的最大值</a:t>
            </a:r>
            <a:r>
              <a:rPr lang="en-US" altLang="zh-CN" sz="2800"/>
              <a:t>(</a:t>
            </a:r>
            <a:r>
              <a:rPr lang="zh-CN" altLang="en-US" sz="2800"/>
              <a:t>记作</a:t>
            </a:r>
          </a:p>
        </p:txBody>
      </p:sp>
      <p:sp>
        <p:nvSpPr>
          <p:cNvPr id="414731" name="Rectangle 11"/>
          <p:cNvSpPr>
            <a:spLocks noChangeArrowheads="1"/>
          </p:cNvSpPr>
          <p:nvPr/>
        </p:nvSpPr>
        <p:spPr bwMode="auto">
          <a:xfrm>
            <a:off x="2660650" y="2957513"/>
            <a:ext cx="5541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上述和式的极限即为</a:t>
            </a:r>
            <a:r>
              <a:rPr lang="zh-CN" altLang="en-US" sz="2800">
                <a:solidFill>
                  <a:schemeClr val="accent2"/>
                </a:solidFill>
              </a:rPr>
              <a:t>曲顶柱体体积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4" grpId="0" autoUpdateAnimBg="0"/>
      <p:bldP spid="414725" grpId="0" autoUpdateAnimBg="0"/>
      <p:bldP spid="414729" grpId="0" autoUpdateAnimBg="0"/>
      <p:bldP spid="414730" grpId="0" autoUpdateAnimBg="0"/>
      <p:bldP spid="41473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</TotalTime>
  <Words>1649</Words>
  <Application>Microsoft Office PowerPoint</Application>
  <PresentationFormat>全屏显示(4:3)</PresentationFormat>
  <Paragraphs>431</Paragraphs>
  <Slides>44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  <vt:variant>
        <vt:lpstr>自定义放映</vt:lpstr>
      </vt:variant>
      <vt:variant>
        <vt:i4>3</vt:i4>
      </vt:variant>
    </vt:vector>
  </HeadingPairs>
  <TitlesOfParts>
    <vt:vector size="50" baseType="lpstr"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571</cp:revision>
  <cp:lastPrinted>1999-09-15T08:06:35Z</cp:lastPrinted>
  <dcterms:created xsi:type="dcterms:W3CDTF">1997-01-23T06:06:41Z</dcterms:created>
  <dcterms:modified xsi:type="dcterms:W3CDTF">2018-04-11T02:11:04Z</dcterms:modified>
</cp:coreProperties>
</file>