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8" r:id="rId6"/>
    <p:sldId id="309" r:id="rId7"/>
    <p:sldId id="311" r:id="rId8"/>
    <p:sldId id="313" r:id="rId9"/>
    <p:sldId id="314" r:id="rId10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C1818"/>
    <a:srgbClr val="0033CC"/>
    <a:srgbClr val="00FF99"/>
    <a:srgbClr val="0000FF"/>
    <a:srgbClr val="FF0000"/>
    <a:srgbClr val="FF99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4" autoAdjust="0"/>
    <p:restoredTop sz="94660"/>
  </p:normalViewPr>
  <p:slideViewPr>
    <p:cSldViewPr>
      <p:cViewPr varScale="1">
        <p:scale>
          <a:sx n="70" d="100"/>
          <a:sy n="70" d="100"/>
        </p:scale>
        <p:origin x="-984" y="-7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emf"/><Relationship Id="rId4" Type="http://schemas.openxmlformats.org/officeDocument/2006/relationships/image" Target="../media/image20.wmf"/><Relationship Id="rId9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image" Target="../media/image45.emf"/><Relationship Id="rId4" Type="http://schemas.openxmlformats.org/officeDocument/2006/relationships/image" Target="../media/image39.wmf"/><Relationship Id="rId9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A58C6212-B010-4C3F-8283-383A99868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95089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fld id="{0B2381E6-D0B6-40D7-B234-512E5B0AC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91968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2B5F3-5A35-45CB-9499-01A264ACF0E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33425"/>
            <a:ext cx="4395787" cy="3297238"/>
          </a:xfrm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923E8B-60B7-4B94-BBC5-EB98EED4151D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33425"/>
            <a:ext cx="4395787" cy="3297238"/>
          </a:xfrm>
          <a:solidFill>
            <a:srgbClr val="FFFFFF"/>
          </a:solidFill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90861-A703-4D73-93F8-F43B146EE2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941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F63F3-6A3D-4189-9A89-D582B7537F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97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D04FB-A134-4931-8942-BC4A4405CF9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270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3E792-C9D7-4241-A8AC-8039811B17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4008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B0394-C2DA-4AFE-9270-D8339E3C942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28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A738C-582F-40BC-9C03-CD44F726F8C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5170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84BAF-D23E-4A28-82DD-ECFAF0B3AA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8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D464F-7D17-45F5-ABD4-1F532DE10F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299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7BA3-2D13-4091-8177-2D27732AC43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80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BD976-7C17-472A-9153-011CE2E9AF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8987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8F888-E55F-4C9D-9724-0543E13999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08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EA59AB-A00A-46D7-B82F-733F6371FA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45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9CC053-7FCB-4F2E-931C-2B8D0DC113B0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1524000" y="333375"/>
            <a:ext cx="6477000" cy="15573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480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第八章 空间解析几何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zh-CN" altLang="en-US" sz="480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      与向量代数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3124200" y="2286000"/>
            <a:ext cx="3048000" cy="823913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rgbClr val="FF33CC"/>
                </a:solidFill>
                <a:ea typeface="隶书" pitchFamily="49" charset="-122"/>
              </a:rPr>
              <a:t>习题课</a:t>
            </a:r>
            <a:endParaRPr lang="zh-CN" altLang="en-US" sz="440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2514600" y="3338513"/>
            <a:ext cx="36576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4400">
                <a:solidFill>
                  <a:srgbClr val="0000CC"/>
                </a:solidFill>
                <a:ea typeface="隶书" pitchFamily="49" charset="-122"/>
              </a:rPr>
              <a:t>一、基本要求</a:t>
            </a: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2514600" y="4192588"/>
            <a:ext cx="41910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440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二、典型例题</a:t>
            </a:r>
            <a:r>
              <a:rPr lang="zh-CN" altLang="en-US" sz="2800" b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 animBg="1" autoUpdateAnimBg="0"/>
      <p:bldP spid="313349" grpId="0" autoUpdateAnimBg="0"/>
      <p:bldP spid="3133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7C1292-01A0-461F-B53D-5FDA96B40288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684213" y="1103313"/>
            <a:ext cx="7696200" cy="1031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　　</a:t>
            </a:r>
            <a:r>
              <a:rPr lang="en-US" altLang="zh-CN" sz="2800">
                <a:solidFill>
                  <a:schemeClr val="tx2"/>
                </a:solidFill>
              </a:rPr>
              <a:t>1. 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理解空间直角坐标系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理解向量的概念及其表示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.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　　　　　　　　　　　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684213" y="2170113"/>
            <a:ext cx="7772400" cy="1117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    </a:t>
            </a:r>
            <a:r>
              <a:rPr lang="en-US" altLang="zh-CN" sz="2800" dirty="0">
                <a:solidFill>
                  <a:schemeClr val="tx2"/>
                </a:solidFill>
              </a:rPr>
              <a:t>2. 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掌握向量的运算</a:t>
            </a: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线性运算、数量积、向量积</a:t>
            </a: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),</a:t>
            </a:r>
          </a:p>
        </p:txBody>
      </p:sp>
      <p:sp>
        <p:nvSpPr>
          <p:cNvPr id="314381" name="Text Box 13"/>
          <p:cNvSpPr txBox="1">
            <a:spLocks noChangeArrowheads="1"/>
          </p:cNvSpPr>
          <p:nvPr/>
        </p:nvSpPr>
        <p:spPr bwMode="auto">
          <a:xfrm>
            <a:off x="760413" y="188913"/>
            <a:ext cx="36576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4400">
                <a:solidFill>
                  <a:srgbClr val="0000CC"/>
                </a:solidFill>
                <a:ea typeface="隶书" pitchFamily="49" charset="-122"/>
              </a:rPr>
              <a:t>一、基本要求</a:t>
            </a:r>
          </a:p>
        </p:txBody>
      </p:sp>
      <p:sp>
        <p:nvSpPr>
          <p:cNvPr id="314390" name="Text Box 22"/>
          <p:cNvSpPr txBox="1">
            <a:spLocks noChangeArrowheads="1"/>
          </p:cNvSpPr>
          <p:nvPr/>
        </p:nvSpPr>
        <p:spPr bwMode="auto">
          <a:xfrm>
            <a:off x="1674813" y="2760859"/>
            <a:ext cx="5562600" cy="4762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了解两个向量垂直、平行的条件</a:t>
            </a: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.    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3583" y="3214702"/>
            <a:ext cx="7848600" cy="1117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   </a:t>
            </a:r>
            <a:r>
              <a:rPr lang="en-US" altLang="zh-CN" sz="2800">
                <a:solidFill>
                  <a:schemeClr val="tx2"/>
                </a:solidFill>
              </a:rPr>
              <a:t> 3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.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掌握单位向量、方向余弦、向量的坐标表达式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15583" y="3762389"/>
            <a:ext cx="7239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以及用向量坐标表达式进行向量运算的方法</a:t>
            </a: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1183" y="4448189"/>
            <a:ext cx="7924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    </a:t>
            </a:r>
            <a:r>
              <a:rPr lang="en-US" altLang="zh-CN" sz="2800">
                <a:solidFill>
                  <a:schemeClr val="tx2"/>
                </a:solidFill>
              </a:rPr>
              <a:t>4. </a:t>
            </a:r>
            <a:r>
              <a:rPr lang="zh-CN" altLang="en-US" sz="2800">
                <a:solidFill>
                  <a:schemeClr val="tx2"/>
                </a:solidFill>
              </a:rPr>
              <a:t>掌握平面的方程和直线的方程及其求法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en-US" altLang="zh-CN" sz="2800" b="0">
                <a:solidFill>
                  <a:schemeClr val="tx2"/>
                </a:solidFill>
              </a:rPr>
              <a:t> </a:t>
            </a:r>
            <a:endParaRPr lang="en-US" altLang="zh-CN" sz="280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53583" y="4981589"/>
            <a:ext cx="8001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会利用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平面、直线的相互关系解决有关问题</a:t>
            </a:r>
            <a:r>
              <a:rPr lang="en-US" altLang="zh-CN" sz="2800" b="0">
                <a:solidFill>
                  <a:schemeClr val="tx2"/>
                </a:solidFill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utoUpdateAnimBg="0"/>
      <p:bldP spid="314371" grpId="0" autoUpdateAnimBg="0"/>
      <p:bldP spid="314390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20FC32-FCD4-48CC-AE21-B1E719E9DC8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00113" y="188913"/>
            <a:ext cx="40386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5. 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理解曲面方程的概念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,  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138113" y="2017713"/>
            <a:ext cx="74676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    </a:t>
            </a:r>
            <a:r>
              <a:rPr lang="en-US" altLang="zh-CN" sz="2800">
                <a:solidFill>
                  <a:schemeClr val="tx2"/>
                </a:solidFill>
              </a:rPr>
              <a:t>6. 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了解空间曲线的参数方程、一般方程及</a:t>
            </a:r>
            <a:endParaRPr lang="zh-CN" altLang="en-US" sz="2800" b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16434" name="Text Box 18"/>
          <p:cNvSpPr txBox="1">
            <a:spLocks noChangeArrowheads="1"/>
          </p:cNvSpPr>
          <p:nvPr/>
        </p:nvSpPr>
        <p:spPr bwMode="auto">
          <a:xfrm>
            <a:off x="138113" y="2627313"/>
            <a:ext cx="62484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空间曲线在坐标面上的投影曲线方程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.</a:t>
            </a:r>
            <a:endParaRPr lang="en-US" altLang="zh-CN" sz="2800" b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16435" name="Text Box 19"/>
          <p:cNvSpPr txBox="1">
            <a:spLocks noChangeArrowheads="1"/>
          </p:cNvSpPr>
          <p:nvPr/>
        </p:nvSpPr>
        <p:spPr bwMode="auto">
          <a:xfrm>
            <a:off x="4557713" y="188521"/>
            <a:ext cx="32004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了解常用二次曲面</a:t>
            </a:r>
          </a:p>
        </p:txBody>
      </p:sp>
      <p:sp>
        <p:nvSpPr>
          <p:cNvPr id="316436" name="Text Box 20"/>
          <p:cNvSpPr txBox="1">
            <a:spLocks noChangeArrowheads="1"/>
          </p:cNvSpPr>
          <p:nvPr/>
        </p:nvSpPr>
        <p:spPr bwMode="auto">
          <a:xfrm>
            <a:off x="2805113" y="722313"/>
            <a:ext cx="50292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了解以坐标轴为旋转轴的旋转</a:t>
            </a:r>
          </a:p>
        </p:txBody>
      </p:sp>
      <p:sp>
        <p:nvSpPr>
          <p:cNvPr id="316437" name="Text Box 21"/>
          <p:cNvSpPr txBox="1">
            <a:spLocks noChangeArrowheads="1"/>
          </p:cNvSpPr>
          <p:nvPr/>
        </p:nvSpPr>
        <p:spPr bwMode="auto">
          <a:xfrm>
            <a:off x="214313" y="722313"/>
            <a:ext cx="30480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的方程及其图形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316439" name="Text Box 23"/>
          <p:cNvSpPr txBox="1">
            <a:spLocks noChangeArrowheads="1"/>
          </p:cNvSpPr>
          <p:nvPr/>
        </p:nvSpPr>
        <p:spPr bwMode="auto">
          <a:xfrm>
            <a:off x="214313" y="1293813"/>
            <a:ext cx="75438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曲面方程及母线平行于坐标轴的柱面方程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 autoUpdateAnimBg="0"/>
      <p:bldP spid="316434" grpId="0" autoUpdateAnimBg="0"/>
      <p:bldP spid="316435" grpId="0" autoUpdateAnimBg="0"/>
      <p:bldP spid="316436" grpId="0" autoUpdateAnimBg="0"/>
      <p:bldP spid="316437" grpId="0" autoUpdateAnimBg="0"/>
      <p:bldP spid="3164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507890-EC4B-4CA0-B0F6-016218F6CF19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206375" y="7985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解</a:t>
            </a:r>
            <a:endParaRPr lang="zh-CN" altLang="en-US" sz="2800">
              <a:solidFill>
                <a:srgbClr val="006600"/>
              </a:solidFill>
              <a:ea typeface="黑体" pitchFamily="2" charset="-122"/>
            </a:endParaRP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1042988" y="836613"/>
          <a:ext cx="6478587" cy="1028700"/>
        </p:xfrm>
        <a:graphic>
          <a:graphicData uri="http://schemas.openxmlformats.org/presentationml/2006/ole">
            <p:oleObj spid="_x0000_s1034" name="公式" r:id="rId3" imgW="207251280" imgH="32957640" progId="Equation.3">
              <p:embed/>
            </p:oleObj>
          </a:graphicData>
        </a:graphic>
      </p:graphicFrame>
      <p:graphicFrame>
        <p:nvGraphicFramePr>
          <p:cNvPr id="318469" name="Object 5"/>
          <p:cNvGraphicFramePr>
            <a:graphicFrameLocks noChangeAspect="1"/>
          </p:cNvGraphicFramePr>
          <p:nvPr/>
        </p:nvGraphicFramePr>
        <p:xfrm>
          <a:off x="1116013" y="1989138"/>
          <a:ext cx="3048000" cy="469900"/>
        </p:xfrm>
        <a:graphic>
          <a:graphicData uri="http://schemas.openxmlformats.org/presentationml/2006/ole">
            <p:oleObj spid="_x0000_s1035" name="公式" r:id="rId4" imgW="3048000" imgH="469900" progId="Equation.3">
              <p:embed/>
            </p:oleObj>
          </a:graphicData>
        </a:graphic>
      </p:graphicFrame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6372225" y="191611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由题设条件得</a:t>
            </a:r>
          </a:p>
        </p:txBody>
      </p:sp>
      <p:graphicFrame>
        <p:nvGraphicFramePr>
          <p:cNvPr id="318471" name="Object 7"/>
          <p:cNvGraphicFramePr>
            <a:graphicFrameLocks noChangeAspect="1"/>
          </p:cNvGraphicFramePr>
          <p:nvPr/>
        </p:nvGraphicFramePr>
        <p:xfrm>
          <a:off x="1868488" y="2586038"/>
          <a:ext cx="977900" cy="544512"/>
        </p:xfrm>
        <a:graphic>
          <a:graphicData uri="http://schemas.openxmlformats.org/presentationml/2006/ole">
            <p:oleObj spid="_x0000_s1036" name="公式" r:id="rId5" imgW="977476" imgH="545863" progId="Equation.3">
              <p:embed/>
            </p:oleObj>
          </a:graphicData>
        </a:graphic>
      </p:graphicFrame>
      <p:graphicFrame>
        <p:nvGraphicFramePr>
          <p:cNvPr id="318472" name="Object 8"/>
          <p:cNvGraphicFramePr>
            <a:graphicFrameLocks noChangeAspect="1"/>
          </p:cNvGraphicFramePr>
          <p:nvPr/>
        </p:nvGraphicFramePr>
        <p:xfrm>
          <a:off x="1870075" y="3251200"/>
          <a:ext cx="787400" cy="392113"/>
        </p:xfrm>
        <a:graphic>
          <a:graphicData uri="http://schemas.openxmlformats.org/presentationml/2006/ole">
            <p:oleObj spid="_x0000_s1037" name="公式" r:id="rId6" imgW="787058" imgH="393529" progId="Equation.3">
              <p:embed/>
            </p:oleObj>
          </a:graphicData>
        </a:graphic>
      </p:graphicFrame>
      <p:graphicFrame>
        <p:nvGraphicFramePr>
          <p:cNvPr id="318473" name="Object 9"/>
          <p:cNvGraphicFramePr>
            <a:graphicFrameLocks noChangeAspect="1"/>
          </p:cNvGraphicFramePr>
          <p:nvPr/>
        </p:nvGraphicFramePr>
        <p:xfrm>
          <a:off x="1692275" y="3856038"/>
          <a:ext cx="1295400" cy="392112"/>
        </p:xfrm>
        <a:graphic>
          <a:graphicData uri="http://schemas.openxmlformats.org/presentationml/2006/ole">
            <p:oleObj spid="_x0000_s1038" name="公式" r:id="rId7" imgW="1295400" imgH="393700" progId="Equation.3">
              <p:embed/>
            </p:oleObj>
          </a:graphicData>
        </a:graphic>
      </p:graphicFrame>
      <p:sp>
        <p:nvSpPr>
          <p:cNvPr id="318474" name="AutoShape 10"/>
          <p:cNvSpPr>
            <a:spLocks noChangeArrowheads="1"/>
          </p:cNvSpPr>
          <p:nvPr/>
        </p:nvSpPr>
        <p:spPr bwMode="auto">
          <a:xfrm>
            <a:off x="3089275" y="3251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8475" name="Object 11"/>
          <p:cNvGraphicFramePr>
            <a:graphicFrameLocks noChangeAspect="1"/>
          </p:cNvGraphicFramePr>
          <p:nvPr/>
        </p:nvGraphicFramePr>
        <p:xfrm>
          <a:off x="3851275" y="2565400"/>
          <a:ext cx="2476500" cy="1612900"/>
        </p:xfrm>
        <a:graphic>
          <a:graphicData uri="http://schemas.openxmlformats.org/presentationml/2006/ole">
            <p:oleObj spid="_x0000_s1039" name="公式" r:id="rId8" imgW="2476500" imgH="1612900" progId="Equation.3">
              <p:embed/>
            </p:oleObj>
          </a:graphicData>
        </a:graphic>
      </p:graphicFrame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1187450" y="458152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解得</a:t>
            </a:r>
          </a:p>
        </p:txBody>
      </p:sp>
      <p:graphicFrame>
        <p:nvGraphicFramePr>
          <p:cNvPr id="318477" name="Object 13"/>
          <p:cNvGraphicFramePr>
            <a:graphicFrameLocks noChangeAspect="1"/>
          </p:cNvGraphicFramePr>
          <p:nvPr/>
        </p:nvGraphicFramePr>
        <p:xfrm>
          <a:off x="2195513" y="4437063"/>
          <a:ext cx="3390900" cy="838200"/>
        </p:xfrm>
        <a:graphic>
          <a:graphicData uri="http://schemas.openxmlformats.org/presentationml/2006/ole">
            <p:oleObj spid="_x0000_s1040" name="公式" r:id="rId9" imgW="3390900" imgH="838200" progId="Equation.3">
              <p:embed/>
            </p:oleObj>
          </a:graphicData>
        </a:graphic>
      </p:graphicFrame>
      <p:sp>
        <p:nvSpPr>
          <p:cNvPr id="318478" name="AutoShape 14"/>
          <p:cNvSpPr>
            <a:spLocks/>
          </p:cNvSpPr>
          <p:nvPr/>
        </p:nvSpPr>
        <p:spPr bwMode="auto">
          <a:xfrm>
            <a:off x="1489075" y="26416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8479" name="Object 15"/>
          <p:cNvGraphicFramePr>
            <a:graphicFrameLocks noChangeAspect="1"/>
          </p:cNvGraphicFramePr>
          <p:nvPr/>
        </p:nvGraphicFramePr>
        <p:xfrm>
          <a:off x="4356100" y="1989138"/>
          <a:ext cx="2087563" cy="469900"/>
        </p:xfrm>
        <a:graphic>
          <a:graphicData uri="http://schemas.openxmlformats.org/presentationml/2006/ole">
            <p:oleObj spid="_x0000_s1041" name="Equation" r:id="rId10" imgW="2019300" imgH="457200" progId="Equation.3">
              <p:embed/>
            </p:oleObj>
          </a:graphicData>
        </a:graphic>
      </p:graphicFrame>
      <p:sp>
        <p:nvSpPr>
          <p:cNvPr id="318488" name="Text Box 24"/>
          <p:cNvSpPr txBox="1">
            <a:spLocks noChangeArrowheads="1"/>
          </p:cNvSpPr>
          <p:nvPr/>
        </p:nvSpPr>
        <p:spPr bwMode="auto">
          <a:xfrm>
            <a:off x="107950" y="0"/>
            <a:ext cx="41910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440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二、典型例题</a:t>
            </a:r>
            <a:r>
              <a:rPr lang="zh-CN" altLang="en-US" sz="2800" b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utoUpdateAnimBg="0"/>
      <p:bldP spid="318467" grpId="0" autoUpdateAnimBg="0"/>
      <p:bldP spid="318470" grpId="0" autoUpdateAnimBg="0"/>
      <p:bldP spid="318474" grpId="0" animBg="1"/>
      <p:bldP spid="318476" grpId="0" autoUpdateAnimBg="0"/>
      <p:bldP spid="3184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66B2D6-7465-4444-B68F-226317C7C1DB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324659" name="Line 51"/>
          <p:cNvSpPr>
            <a:spLocks noChangeShapeType="1"/>
          </p:cNvSpPr>
          <p:nvPr/>
        </p:nvSpPr>
        <p:spPr bwMode="auto">
          <a:xfrm flipH="1">
            <a:off x="6973888" y="2538413"/>
            <a:ext cx="533400" cy="838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116013" y="44450"/>
          <a:ext cx="4819650" cy="973138"/>
        </p:xfrm>
        <a:graphic>
          <a:graphicData uri="http://schemas.openxmlformats.org/presentationml/2006/ole">
            <p:oleObj spid="_x0000_s2058" name="公式" r:id="rId3" imgW="2005729" imgH="406224" progId="Equation.3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277813" y="989013"/>
          <a:ext cx="7848600" cy="471487"/>
        </p:xfrm>
        <a:graphic>
          <a:graphicData uri="http://schemas.openxmlformats.org/presentationml/2006/ole">
            <p:oleObj spid="_x0000_s2059" name="Equation" r:id="rId4" imgW="7391400" imgH="444500" progId="Equation.3">
              <p:embed/>
            </p:oleObj>
          </a:graphicData>
        </a:graphic>
      </p:graphicFrame>
      <p:graphicFrame>
        <p:nvGraphicFramePr>
          <p:cNvPr id="324614" name="Object 6"/>
          <p:cNvGraphicFramePr>
            <a:graphicFrameLocks noChangeAspect="1"/>
          </p:cNvGraphicFramePr>
          <p:nvPr/>
        </p:nvGraphicFramePr>
        <p:xfrm>
          <a:off x="900113" y="1517650"/>
          <a:ext cx="5491162" cy="974725"/>
        </p:xfrm>
        <a:graphic>
          <a:graphicData uri="http://schemas.openxmlformats.org/presentationml/2006/ole">
            <p:oleObj spid="_x0000_s2060" name="公式" r:id="rId5" imgW="2286000" imgH="406400" progId="Equation.3">
              <p:embed/>
            </p:oleObj>
          </a:graphicData>
        </a:graphic>
      </p:graphicFrame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893763" y="2492375"/>
          <a:ext cx="3965575" cy="1130300"/>
        </p:xfrm>
        <a:graphic>
          <a:graphicData uri="http://schemas.openxmlformats.org/presentationml/2006/ole">
            <p:oleObj spid="_x0000_s2061" name="公式" r:id="rId6" imgW="1651000" imgH="469900" progId="Equation.3">
              <p:embed/>
            </p:oleObj>
          </a:graphicData>
        </a:graphic>
      </p:graphicFrame>
      <p:sp>
        <p:nvSpPr>
          <p:cNvPr id="324618" name="AutoShape 10"/>
          <p:cNvSpPr>
            <a:spLocks noChangeArrowheads="1"/>
          </p:cNvSpPr>
          <p:nvPr/>
        </p:nvSpPr>
        <p:spPr bwMode="auto">
          <a:xfrm rot="-1568935">
            <a:off x="6973888" y="2538413"/>
            <a:ext cx="1373187" cy="609600"/>
          </a:xfrm>
          <a:prstGeom prst="parallelogram">
            <a:avLst>
              <a:gd name="adj" fmla="val 56315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4633" name="Text Box 25"/>
          <p:cNvSpPr txBox="1">
            <a:spLocks noChangeArrowheads="1"/>
          </p:cNvSpPr>
          <p:nvPr/>
        </p:nvSpPr>
        <p:spPr bwMode="auto">
          <a:xfrm>
            <a:off x="179388" y="1700213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解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516688" y="2081213"/>
            <a:ext cx="2286000" cy="685800"/>
            <a:chOff x="4272" y="3360"/>
            <a:chExt cx="1440" cy="432"/>
          </a:xfrm>
        </p:grpSpPr>
        <p:sp>
          <p:nvSpPr>
            <p:cNvPr id="2068" name="AutoShape 46"/>
            <p:cNvSpPr>
              <a:spLocks noChangeArrowheads="1"/>
            </p:cNvSpPr>
            <p:nvPr/>
          </p:nvSpPr>
          <p:spPr bwMode="auto">
            <a:xfrm>
              <a:off x="4272" y="3360"/>
              <a:ext cx="1440" cy="432"/>
            </a:xfrm>
            <a:prstGeom prst="parallelogram">
              <a:avLst>
                <a:gd name="adj" fmla="val 83333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99FF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7" name="Object 47"/>
            <p:cNvGraphicFramePr>
              <a:graphicFrameLocks noChangeAspect="1"/>
            </p:cNvGraphicFramePr>
            <p:nvPr/>
          </p:nvGraphicFramePr>
          <p:xfrm>
            <a:off x="5424" y="3408"/>
            <a:ext cx="144" cy="104"/>
          </p:xfrm>
          <a:graphic>
            <a:graphicData uri="http://schemas.openxmlformats.org/presentationml/2006/ole">
              <p:oleObj spid="_x0000_s2062" name="Equation" r:id="rId7" imgW="12992040" imgH="9349200" progId="Equation.3">
                <p:embed/>
              </p:oleObj>
            </a:graphicData>
          </a:graphic>
        </p:graphicFrame>
      </p:grpSp>
      <p:sp>
        <p:nvSpPr>
          <p:cNvPr id="324647" name="AutoShape 39"/>
          <p:cNvSpPr>
            <a:spLocks noChangeArrowheads="1"/>
          </p:cNvSpPr>
          <p:nvPr/>
        </p:nvSpPr>
        <p:spPr bwMode="auto">
          <a:xfrm rot="-1568935">
            <a:off x="7050088" y="1776413"/>
            <a:ext cx="1373187" cy="609600"/>
          </a:xfrm>
          <a:prstGeom prst="parallelogram">
            <a:avLst>
              <a:gd name="adj" fmla="val 56315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7507288" y="1700213"/>
            <a:ext cx="533400" cy="838200"/>
            <a:chOff x="4560" y="2112"/>
            <a:chExt cx="336" cy="528"/>
          </a:xfrm>
        </p:grpSpPr>
        <p:sp>
          <p:nvSpPr>
            <p:cNvPr id="2067" name="Line 13"/>
            <p:cNvSpPr>
              <a:spLocks noChangeShapeType="1"/>
            </p:cNvSpPr>
            <p:nvPr/>
          </p:nvSpPr>
          <p:spPr bwMode="auto">
            <a:xfrm flipH="1">
              <a:off x="4560" y="2112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" name="Object 15"/>
            <p:cNvGraphicFramePr>
              <a:graphicFrameLocks noChangeAspect="1"/>
            </p:cNvGraphicFramePr>
            <p:nvPr/>
          </p:nvGraphicFramePr>
          <p:xfrm>
            <a:off x="4656" y="2169"/>
            <a:ext cx="123" cy="135"/>
          </p:xfrm>
          <a:graphic>
            <a:graphicData uri="http://schemas.openxmlformats.org/presentationml/2006/ole">
              <p:oleObj spid="_x0000_s2063" name="公式" r:id="rId8" imgW="8521560" imgH="9349200" progId="Equation.3">
                <p:embed/>
              </p:oleObj>
            </a:graphicData>
          </a:graphic>
        </p:graphicFrame>
      </p:grpSp>
      <p:sp>
        <p:nvSpPr>
          <p:cNvPr id="324624" name="Line 16"/>
          <p:cNvSpPr>
            <a:spLocks noChangeShapeType="1"/>
          </p:cNvSpPr>
          <p:nvPr/>
        </p:nvSpPr>
        <p:spPr bwMode="auto">
          <a:xfrm rot="21480000" flipV="1">
            <a:off x="7278688" y="2195513"/>
            <a:ext cx="914400" cy="4191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Text Box 49"/>
          <p:cNvSpPr txBox="1">
            <a:spLocks noChangeArrowheads="1"/>
          </p:cNvSpPr>
          <p:nvPr/>
        </p:nvSpPr>
        <p:spPr bwMode="auto">
          <a:xfrm>
            <a:off x="201613" y="2730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324661" name="Object 53"/>
          <p:cNvGraphicFramePr>
            <a:graphicFrameLocks noChangeAspect="1"/>
          </p:cNvGraphicFramePr>
          <p:nvPr/>
        </p:nvGraphicFramePr>
        <p:xfrm>
          <a:off x="900113" y="3789363"/>
          <a:ext cx="6840537" cy="442912"/>
        </p:xfrm>
        <a:graphic>
          <a:graphicData uri="http://schemas.openxmlformats.org/presentationml/2006/ole">
            <p:oleObj spid="_x0000_s2064" name="Equation" r:id="rId9" imgW="6819900" imgH="444500" progId="Equation.3">
              <p:embed/>
            </p:oleObj>
          </a:graphicData>
        </a:graphic>
      </p:graphicFrame>
      <p:graphicFrame>
        <p:nvGraphicFramePr>
          <p:cNvPr id="324662" name="Object 54"/>
          <p:cNvGraphicFramePr>
            <a:graphicFrameLocks noChangeAspect="1"/>
          </p:cNvGraphicFramePr>
          <p:nvPr/>
        </p:nvGraphicFramePr>
        <p:xfrm>
          <a:off x="1185863" y="4379913"/>
          <a:ext cx="4314825" cy="481012"/>
        </p:xfrm>
        <a:graphic>
          <a:graphicData uri="http://schemas.openxmlformats.org/presentationml/2006/ole">
            <p:oleObj spid="_x0000_s2065" name="公式" r:id="rId10" imgW="18034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9" grpId="0" animBg="1"/>
      <p:bldP spid="324618" grpId="0" animBg="1" autoUpdateAnimBg="0"/>
      <p:bldP spid="324633" grpId="0" autoUpdateAnimBg="0"/>
      <p:bldP spid="324647" grpId="0" animBg="1"/>
      <p:bldP spid="3246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9DF2F6-2B5B-42C4-B589-924CC1F4E6CE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4213225" y="939800"/>
          <a:ext cx="1500188" cy="328613"/>
        </p:xfrm>
        <a:graphic>
          <a:graphicData uri="http://schemas.openxmlformats.org/presentationml/2006/ole">
            <p:oleObj spid="_x0000_s3084" name="Equation" r:id="rId3" imgW="1434477" imgH="317362" progId="Equation.3">
              <p:embed/>
            </p:oleObj>
          </a:graphicData>
        </a:graphic>
      </p:graphicFrame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1169988" y="1485900"/>
          <a:ext cx="3281362" cy="501650"/>
        </p:xfrm>
        <a:graphic>
          <a:graphicData uri="http://schemas.openxmlformats.org/presentationml/2006/ole">
            <p:oleObj spid="_x0000_s3085" name="公式" r:id="rId4" imgW="1320227" imgH="203112" progId="Equation.3">
              <p:embed/>
            </p:oleObj>
          </a:graphicData>
        </a:graphic>
      </p:graphicFrame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546100" y="1463675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  <a:endParaRPr lang="zh-CN" altLang="en-US" sz="280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/>
        </p:nvGraphicFramePr>
        <p:xfrm>
          <a:off x="612775" y="2193925"/>
          <a:ext cx="7488238" cy="479425"/>
        </p:xfrm>
        <a:graphic>
          <a:graphicData uri="http://schemas.openxmlformats.org/presentationml/2006/ole">
            <p:oleObj spid="_x0000_s3086" name="Equation" r:id="rId5" imgW="6540500" imgH="444500" progId="Equation.3">
              <p:embed/>
            </p:oleObj>
          </a:graphicData>
        </a:graphic>
      </p:graphicFrame>
      <p:graphicFrame>
        <p:nvGraphicFramePr>
          <p:cNvPr id="325639" name="Object 7"/>
          <p:cNvGraphicFramePr>
            <a:graphicFrameLocks noChangeAspect="1"/>
          </p:cNvGraphicFramePr>
          <p:nvPr/>
        </p:nvGraphicFramePr>
        <p:xfrm>
          <a:off x="3155950" y="2516188"/>
          <a:ext cx="3019425" cy="1130300"/>
        </p:xfrm>
        <a:graphic>
          <a:graphicData uri="http://schemas.openxmlformats.org/presentationml/2006/ole">
            <p:oleObj spid="_x0000_s3087" name="公式" r:id="rId6" imgW="1257300" imgH="469900" progId="Equation.3">
              <p:embed/>
            </p:oleObj>
          </a:graphicData>
        </a:graphic>
      </p:graphicFrame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528638" y="3776663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325641" name="Object 9"/>
          <p:cNvGraphicFramePr>
            <a:graphicFrameLocks noChangeAspect="1"/>
          </p:cNvGraphicFramePr>
          <p:nvPr/>
        </p:nvGraphicFramePr>
        <p:xfrm>
          <a:off x="1138238" y="3559175"/>
          <a:ext cx="381000" cy="979488"/>
        </p:xfrm>
        <a:graphic>
          <a:graphicData uri="http://schemas.openxmlformats.org/presentationml/2006/ole">
            <p:oleObj spid="_x0000_s3088" name="Equation" r:id="rId7" imgW="381000" imgH="977900" progId="Equation.3">
              <p:embed/>
            </p:oleObj>
          </a:graphicData>
        </a:graphic>
      </p:graphicFrame>
      <p:graphicFrame>
        <p:nvGraphicFramePr>
          <p:cNvPr id="325643" name="Object 11"/>
          <p:cNvGraphicFramePr>
            <a:graphicFrameLocks noChangeAspect="1"/>
          </p:cNvGraphicFramePr>
          <p:nvPr/>
        </p:nvGraphicFramePr>
        <p:xfrm>
          <a:off x="1189038" y="331788"/>
          <a:ext cx="4633912" cy="508000"/>
        </p:xfrm>
        <a:graphic>
          <a:graphicData uri="http://schemas.openxmlformats.org/presentationml/2006/ole">
            <p:oleObj spid="_x0000_s3089" name="公式" r:id="rId8" imgW="1841500" imgH="203200" progId="Equation.3">
              <p:embed/>
            </p:oleObj>
          </a:graphicData>
        </a:graphic>
      </p:graphicFrame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488950" y="306388"/>
            <a:ext cx="1219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  <a:endParaRPr lang="zh-CN" altLang="en-US" sz="280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488950" y="2867025"/>
            <a:ext cx="2819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可用一般式表为</a:t>
            </a:r>
          </a:p>
        </p:txBody>
      </p:sp>
      <p:graphicFrame>
        <p:nvGraphicFramePr>
          <p:cNvPr id="325673" name="Object 41"/>
          <p:cNvGraphicFramePr>
            <a:graphicFrameLocks noChangeAspect="1"/>
          </p:cNvGraphicFramePr>
          <p:nvPr/>
        </p:nvGraphicFramePr>
        <p:xfrm>
          <a:off x="1366838" y="3897313"/>
          <a:ext cx="1981200" cy="827087"/>
        </p:xfrm>
        <a:graphic>
          <a:graphicData uri="http://schemas.openxmlformats.org/presentationml/2006/ole">
            <p:oleObj spid="_x0000_s3090" name="Equation" r:id="rId9" imgW="1981200" imgH="825500" progId="Equation.3">
              <p:embed/>
            </p:oleObj>
          </a:graphicData>
        </a:graphic>
      </p:graphicFrame>
      <p:graphicFrame>
        <p:nvGraphicFramePr>
          <p:cNvPr id="325674" name="Object 42"/>
          <p:cNvGraphicFramePr>
            <a:graphicFrameLocks noChangeAspect="1"/>
          </p:cNvGraphicFramePr>
          <p:nvPr/>
        </p:nvGraphicFramePr>
        <p:xfrm>
          <a:off x="1366838" y="3549650"/>
          <a:ext cx="990600" cy="379413"/>
        </p:xfrm>
        <a:graphic>
          <a:graphicData uri="http://schemas.openxmlformats.org/presentationml/2006/ole">
            <p:oleObj spid="_x0000_s3091" name="Equation" r:id="rId10" imgW="1028254" imgH="393529" progId="Equation.3">
              <p:embed/>
            </p:oleObj>
          </a:graphicData>
        </a:graphic>
      </p:graphicFrame>
      <p:grpSp>
        <p:nvGrpSpPr>
          <p:cNvPr id="3089" name="Group 55"/>
          <p:cNvGrpSpPr>
            <a:grpSpLocks/>
          </p:cNvGrpSpPr>
          <p:nvPr/>
        </p:nvGrpSpPr>
        <p:grpSpPr bwMode="auto">
          <a:xfrm>
            <a:off x="6805613" y="382588"/>
            <a:ext cx="2286000" cy="1676400"/>
            <a:chOff x="4176" y="1728"/>
            <a:chExt cx="1440" cy="1056"/>
          </a:xfrm>
        </p:grpSpPr>
        <p:grpSp>
          <p:nvGrpSpPr>
            <p:cNvPr id="3105" name="Group 53"/>
            <p:cNvGrpSpPr>
              <a:grpSpLocks/>
            </p:cNvGrpSpPr>
            <p:nvPr/>
          </p:nvGrpSpPr>
          <p:grpSpPr bwMode="auto">
            <a:xfrm>
              <a:off x="4176" y="1728"/>
              <a:ext cx="1440" cy="1056"/>
              <a:chOff x="4176" y="1728"/>
              <a:chExt cx="1440" cy="1056"/>
            </a:xfrm>
          </p:grpSpPr>
          <p:sp>
            <p:nvSpPr>
              <p:cNvPr id="3107" name="AutoShape 44"/>
              <p:cNvSpPr>
                <a:spLocks noChangeArrowheads="1"/>
              </p:cNvSpPr>
              <p:nvPr/>
            </p:nvSpPr>
            <p:spPr bwMode="auto">
              <a:xfrm rot="-1568935">
                <a:off x="4464" y="2256"/>
                <a:ext cx="865" cy="384"/>
              </a:xfrm>
              <a:prstGeom prst="parallelogram">
                <a:avLst>
                  <a:gd name="adj" fmla="val 56315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FF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108" name="Line 45"/>
              <p:cNvSpPr>
                <a:spLocks noChangeShapeType="1"/>
              </p:cNvSpPr>
              <p:nvPr/>
            </p:nvSpPr>
            <p:spPr bwMode="auto">
              <a:xfrm flipH="1">
                <a:off x="4464" y="2256"/>
                <a:ext cx="336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09" name="Group 46"/>
              <p:cNvGrpSpPr>
                <a:grpSpLocks/>
              </p:cNvGrpSpPr>
              <p:nvPr/>
            </p:nvGrpSpPr>
            <p:grpSpPr bwMode="auto">
              <a:xfrm>
                <a:off x="4176" y="1968"/>
                <a:ext cx="1440" cy="432"/>
                <a:chOff x="4272" y="3360"/>
                <a:chExt cx="1440" cy="432"/>
              </a:xfrm>
            </p:grpSpPr>
            <p:sp>
              <p:nvSpPr>
                <p:cNvPr id="3113" name="AutoShape 47"/>
                <p:cNvSpPr>
                  <a:spLocks noChangeArrowheads="1"/>
                </p:cNvSpPr>
                <p:nvPr/>
              </p:nvSpPr>
              <p:spPr bwMode="auto">
                <a:xfrm>
                  <a:off x="4272" y="3360"/>
                  <a:ext cx="1440" cy="432"/>
                </a:xfrm>
                <a:prstGeom prst="parallelogram">
                  <a:avLst>
                    <a:gd name="adj" fmla="val 83333"/>
                  </a:avLst>
                </a:prstGeom>
                <a:gradFill rotWithShape="0">
                  <a:gsLst>
                    <a:gs pos="0">
                      <a:srgbClr val="FFFFFF"/>
                    </a:gs>
                    <a:gs pos="50000">
                      <a:srgbClr val="FF99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83" name="Object 48"/>
                <p:cNvGraphicFramePr>
                  <a:graphicFrameLocks noChangeAspect="1"/>
                </p:cNvGraphicFramePr>
                <p:nvPr/>
              </p:nvGraphicFramePr>
              <p:xfrm>
                <a:off x="5424" y="3408"/>
                <a:ext cx="144" cy="104"/>
              </p:xfrm>
              <a:graphic>
                <a:graphicData uri="http://schemas.openxmlformats.org/presentationml/2006/ole">
                  <p:oleObj spid="_x0000_s3092" name="Equation" r:id="rId11" imgW="533520" imgH="381600" progId="Equation.3">
                    <p:embed/>
                  </p:oleObj>
                </a:graphicData>
              </a:graphic>
            </p:graphicFrame>
          </p:grpSp>
          <p:sp>
            <p:nvSpPr>
              <p:cNvPr id="3110" name="AutoShape 49"/>
              <p:cNvSpPr>
                <a:spLocks noChangeArrowheads="1"/>
              </p:cNvSpPr>
              <p:nvPr/>
            </p:nvSpPr>
            <p:spPr bwMode="auto">
              <a:xfrm rot="-1568935">
                <a:off x="4512" y="1776"/>
                <a:ext cx="865" cy="384"/>
              </a:xfrm>
              <a:prstGeom prst="parallelogram">
                <a:avLst>
                  <a:gd name="adj" fmla="val 56315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FF00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11" name="Group 50"/>
              <p:cNvGrpSpPr>
                <a:grpSpLocks/>
              </p:cNvGrpSpPr>
              <p:nvPr/>
            </p:nvGrpSpPr>
            <p:grpSpPr bwMode="auto">
              <a:xfrm>
                <a:off x="4800" y="1728"/>
                <a:ext cx="336" cy="528"/>
                <a:chOff x="4560" y="2112"/>
                <a:chExt cx="336" cy="528"/>
              </a:xfrm>
            </p:grpSpPr>
            <p:sp>
              <p:nvSpPr>
                <p:cNvPr id="3112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4560" y="2112"/>
                  <a:ext cx="336" cy="52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82" name="Object 52"/>
                <p:cNvGraphicFramePr>
                  <a:graphicFrameLocks noChangeAspect="1"/>
                </p:cNvGraphicFramePr>
                <p:nvPr/>
              </p:nvGraphicFramePr>
              <p:xfrm>
                <a:off x="4656" y="2169"/>
                <a:ext cx="123" cy="135"/>
              </p:xfrm>
              <a:graphic>
                <a:graphicData uri="http://schemas.openxmlformats.org/presentationml/2006/ole">
                  <p:oleObj spid="_x0000_s3093" name="公式" r:id="rId12" imgW="343080" imgH="381600" progId="Equation.3">
                    <p:embed/>
                  </p:oleObj>
                </a:graphicData>
              </a:graphic>
            </p:graphicFrame>
          </p:grpSp>
        </p:grpSp>
        <p:sp>
          <p:nvSpPr>
            <p:cNvPr id="3106" name="Line 54"/>
            <p:cNvSpPr>
              <a:spLocks noChangeShapeType="1"/>
            </p:cNvSpPr>
            <p:nvPr/>
          </p:nvSpPr>
          <p:spPr bwMode="auto">
            <a:xfrm rot="21480000" flipV="1">
              <a:off x="4656" y="2040"/>
              <a:ext cx="576" cy="26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7"/>
          <p:cNvGrpSpPr>
            <a:grpSpLocks noChangeAspect="1"/>
          </p:cNvGrpSpPr>
          <p:nvPr/>
        </p:nvGrpSpPr>
        <p:grpSpPr bwMode="auto">
          <a:xfrm>
            <a:off x="468313" y="860425"/>
            <a:ext cx="3328987" cy="495300"/>
            <a:chOff x="576" y="1213"/>
            <a:chExt cx="2097" cy="312"/>
          </a:xfrm>
        </p:grpSpPr>
        <p:sp>
          <p:nvSpPr>
            <p:cNvPr id="3091" name="AutoShape 56"/>
            <p:cNvSpPr>
              <a:spLocks noChangeAspect="1" noChangeArrowheads="1" noTextEdit="1"/>
            </p:cNvSpPr>
            <p:nvPr/>
          </p:nvSpPr>
          <p:spPr bwMode="auto">
            <a:xfrm>
              <a:off x="576" y="1248"/>
              <a:ext cx="209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Rectangle 58"/>
            <p:cNvSpPr>
              <a:spLocks noChangeArrowheads="1"/>
            </p:cNvSpPr>
            <p:nvPr/>
          </p:nvSpPr>
          <p:spPr bwMode="auto">
            <a:xfrm>
              <a:off x="2557" y="1240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093" name="Rectangle 59"/>
            <p:cNvSpPr>
              <a:spLocks noChangeArrowheads="1"/>
            </p:cNvSpPr>
            <p:nvPr/>
          </p:nvSpPr>
          <p:spPr bwMode="auto">
            <a:xfrm>
              <a:off x="2043" y="1240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094" name="Rectangle 60"/>
            <p:cNvSpPr>
              <a:spLocks noChangeArrowheads="1"/>
            </p:cNvSpPr>
            <p:nvPr/>
          </p:nvSpPr>
          <p:spPr bwMode="auto">
            <a:xfrm>
              <a:off x="1742" y="1240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095" name="Rectangle 61"/>
            <p:cNvSpPr>
              <a:spLocks noChangeArrowheads="1"/>
            </p:cNvSpPr>
            <p:nvPr/>
          </p:nvSpPr>
          <p:spPr bwMode="auto">
            <a:xfrm>
              <a:off x="1628" y="1240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3096" name="Rectangle 62"/>
            <p:cNvSpPr>
              <a:spLocks noChangeArrowheads="1"/>
            </p:cNvSpPr>
            <p:nvPr/>
          </p:nvSpPr>
          <p:spPr bwMode="auto">
            <a:xfrm>
              <a:off x="1183" y="1240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097" name="Rectangle 63"/>
            <p:cNvSpPr>
              <a:spLocks noChangeArrowheads="1"/>
            </p:cNvSpPr>
            <p:nvPr/>
          </p:nvSpPr>
          <p:spPr bwMode="auto">
            <a:xfrm>
              <a:off x="862" y="1240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3098" name="Rectangle 64"/>
            <p:cNvSpPr>
              <a:spLocks noChangeArrowheads="1"/>
            </p:cNvSpPr>
            <p:nvPr/>
          </p:nvSpPr>
          <p:spPr bwMode="auto">
            <a:xfrm>
              <a:off x="2389" y="1213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099" name="Rectangle 65"/>
            <p:cNvSpPr>
              <a:spLocks noChangeArrowheads="1"/>
            </p:cNvSpPr>
            <p:nvPr/>
          </p:nvSpPr>
          <p:spPr bwMode="auto">
            <a:xfrm>
              <a:off x="1880" y="1213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100" name="Rectangle 66"/>
            <p:cNvSpPr>
              <a:spLocks noChangeArrowheads="1"/>
            </p:cNvSpPr>
            <p:nvPr/>
          </p:nvSpPr>
          <p:spPr bwMode="auto">
            <a:xfrm>
              <a:off x="1484" y="1213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101" name="Rectangle 67"/>
            <p:cNvSpPr>
              <a:spLocks noChangeArrowheads="1"/>
            </p:cNvSpPr>
            <p:nvPr/>
          </p:nvSpPr>
          <p:spPr bwMode="auto">
            <a:xfrm>
              <a:off x="1032" y="1213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102" name="Rectangle 68"/>
            <p:cNvSpPr>
              <a:spLocks noChangeArrowheads="1"/>
            </p:cNvSpPr>
            <p:nvPr/>
          </p:nvSpPr>
          <p:spPr bwMode="auto">
            <a:xfrm>
              <a:off x="2182" y="1213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3103" name="Rectangle 69"/>
            <p:cNvSpPr>
              <a:spLocks noChangeArrowheads="1"/>
            </p:cNvSpPr>
            <p:nvPr/>
          </p:nvSpPr>
          <p:spPr bwMode="auto">
            <a:xfrm>
              <a:off x="1290" y="1213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3104" name="Rectangle 70"/>
            <p:cNvSpPr>
              <a:spLocks noChangeArrowheads="1"/>
            </p:cNvSpPr>
            <p:nvPr/>
          </p:nvSpPr>
          <p:spPr bwMode="auto">
            <a:xfrm>
              <a:off x="647" y="1247"/>
              <a:ext cx="23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pitchFamily="49" charset="-122"/>
                </a:rPr>
                <a:t>且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utoUpdateAnimBg="0"/>
      <p:bldP spid="325640" grpId="0" autoUpdateAnimBg="0"/>
      <p:bldP spid="325644" grpId="0" autoUpdateAnimBg="0"/>
      <p:bldP spid="32565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346BF5-EDF6-4902-9413-A8167098FAA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079500" y="44450"/>
          <a:ext cx="6878638" cy="949325"/>
        </p:xfrm>
        <a:graphic>
          <a:graphicData uri="http://schemas.openxmlformats.org/presentationml/2006/ole">
            <p:oleObj spid="_x0000_s4107" name="公式" r:id="rId3" imgW="2933700" imgH="406400" progId="Equation.3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622300" y="1152525"/>
          <a:ext cx="947738" cy="501650"/>
        </p:xfrm>
        <a:graphic>
          <a:graphicData uri="http://schemas.openxmlformats.org/presentationml/2006/ole">
            <p:oleObj spid="_x0000_s4108" name="公式" r:id="rId4" imgW="406048" imgH="215713" progId="Equation.3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1612900" y="923925"/>
          <a:ext cx="4138613" cy="949325"/>
        </p:xfrm>
        <a:graphic>
          <a:graphicData uri="http://schemas.openxmlformats.org/presentationml/2006/ole">
            <p:oleObj spid="_x0000_s4109" name="公式" r:id="rId5" imgW="1764534" imgH="406224" progId="Equation.3">
              <p:embed/>
            </p:oleObj>
          </a:graphicData>
        </a:graphic>
      </p:graphicFrame>
      <p:sp>
        <p:nvSpPr>
          <p:cNvPr id="4108" name="Text Box 6"/>
          <p:cNvSpPr txBox="1">
            <a:spLocks noChangeArrowheads="1"/>
          </p:cNvSpPr>
          <p:nvPr/>
        </p:nvSpPr>
        <p:spPr bwMode="auto">
          <a:xfrm>
            <a:off x="5651500" y="1090613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并求由该两直</a:t>
            </a:r>
          </a:p>
        </p:txBody>
      </p:sp>
      <p:sp>
        <p:nvSpPr>
          <p:cNvPr id="4109" name="Text Box 7"/>
          <p:cNvSpPr txBox="1">
            <a:spLocks noChangeArrowheads="1"/>
          </p:cNvSpPr>
          <p:nvPr/>
        </p:nvSpPr>
        <p:spPr bwMode="auto">
          <a:xfrm>
            <a:off x="539750" y="1887538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线所确定的平面方程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27721" name="AutoShape 41"/>
          <p:cNvSpPr>
            <a:spLocks noChangeArrowheads="1"/>
          </p:cNvSpPr>
          <p:nvPr/>
        </p:nvSpPr>
        <p:spPr bwMode="auto">
          <a:xfrm>
            <a:off x="5956300" y="1720850"/>
            <a:ext cx="2438400" cy="762000"/>
          </a:xfrm>
          <a:prstGeom prst="parallelogram">
            <a:avLst>
              <a:gd name="adj" fmla="val 63215"/>
            </a:avLst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446838" y="1873250"/>
            <a:ext cx="1338262" cy="342900"/>
            <a:chOff x="4197" y="1392"/>
            <a:chExt cx="843" cy="216"/>
          </a:xfrm>
        </p:grpSpPr>
        <p:sp>
          <p:nvSpPr>
            <p:cNvPr id="4116" name="Line 42"/>
            <p:cNvSpPr>
              <a:spLocks noChangeShapeType="1"/>
            </p:cNvSpPr>
            <p:nvPr/>
          </p:nvSpPr>
          <p:spPr bwMode="auto">
            <a:xfrm>
              <a:off x="4349" y="1488"/>
              <a:ext cx="691" cy="1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6" name="Object 43"/>
            <p:cNvGraphicFramePr>
              <a:graphicFrameLocks noChangeAspect="1"/>
            </p:cNvGraphicFramePr>
            <p:nvPr/>
          </p:nvGraphicFramePr>
          <p:xfrm>
            <a:off x="4197" y="1392"/>
            <a:ext cx="123" cy="144"/>
          </p:xfrm>
          <a:graphic>
            <a:graphicData uri="http://schemas.openxmlformats.org/presentationml/2006/ole">
              <p:oleObj spid="_x0000_s4110" name="Equation" r:id="rId6" imgW="368300" imgH="419100" progId="Equation.3">
                <p:embed/>
              </p:oleObj>
            </a:graphicData>
          </a:graphic>
        </p:graphicFrame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489700" y="1768475"/>
            <a:ext cx="1276350" cy="561975"/>
            <a:chOff x="4224" y="1326"/>
            <a:chExt cx="804" cy="354"/>
          </a:xfrm>
        </p:grpSpPr>
        <p:sp>
          <p:nvSpPr>
            <p:cNvPr id="4115" name="Line 37"/>
            <p:cNvSpPr>
              <a:spLocks noChangeShapeType="1"/>
            </p:cNvSpPr>
            <p:nvPr/>
          </p:nvSpPr>
          <p:spPr bwMode="auto">
            <a:xfrm rot="579963" flipV="1">
              <a:off x="4224" y="1344"/>
              <a:ext cx="6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5" name="Object 44"/>
            <p:cNvGraphicFramePr>
              <a:graphicFrameLocks noChangeAspect="1"/>
            </p:cNvGraphicFramePr>
            <p:nvPr/>
          </p:nvGraphicFramePr>
          <p:xfrm>
            <a:off x="4896" y="1326"/>
            <a:ext cx="132" cy="162"/>
          </p:xfrm>
          <a:graphic>
            <a:graphicData uri="http://schemas.openxmlformats.org/presentationml/2006/ole">
              <p:oleObj spid="_x0000_s4111" name="Equation" r:id="rId7" imgW="342751" imgH="418918" progId="Equation.3">
                <p:embed/>
              </p:oleObj>
            </a:graphicData>
          </a:graphic>
        </p:graphicFrame>
      </p:grpSp>
      <p:sp>
        <p:nvSpPr>
          <p:cNvPr id="327728" name="Line 48"/>
          <p:cNvSpPr>
            <a:spLocks noChangeShapeType="1"/>
          </p:cNvSpPr>
          <p:nvPr/>
        </p:nvSpPr>
        <p:spPr bwMode="auto">
          <a:xfrm>
            <a:off x="7251700" y="1949450"/>
            <a:ext cx="457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30" name="Object 50"/>
          <p:cNvGraphicFramePr>
            <a:graphicFrameLocks noChangeAspect="1"/>
          </p:cNvGraphicFramePr>
          <p:nvPr/>
        </p:nvGraphicFramePr>
        <p:xfrm>
          <a:off x="7550150" y="2101850"/>
          <a:ext cx="292100" cy="354013"/>
        </p:xfrm>
        <a:graphic>
          <a:graphicData uri="http://schemas.openxmlformats.org/presentationml/2006/ole">
            <p:oleObj spid="_x0000_s4112" name="Equation" r:id="rId8" imgW="17056080" imgH="20746440" progId="Equation.3">
              <p:embed/>
            </p:oleObj>
          </a:graphicData>
        </a:graphic>
      </p:graphicFrame>
      <p:graphicFrame>
        <p:nvGraphicFramePr>
          <p:cNvPr id="327731" name="Object 51"/>
          <p:cNvGraphicFramePr>
            <a:graphicFrameLocks noChangeAspect="1"/>
          </p:cNvGraphicFramePr>
          <p:nvPr/>
        </p:nvGraphicFramePr>
        <p:xfrm>
          <a:off x="7054850" y="1662113"/>
          <a:ext cx="284163" cy="346075"/>
        </p:xfrm>
        <a:graphic>
          <a:graphicData uri="http://schemas.openxmlformats.org/presentationml/2006/ole">
            <p:oleObj spid="_x0000_s4113" name="Equation" r:id="rId9" imgW="16649640" imgH="20339280" progId="Equation.3">
              <p:embed/>
            </p:oleObj>
          </a:graphicData>
        </a:graphic>
      </p:graphicFrame>
      <p:sp>
        <p:nvSpPr>
          <p:cNvPr id="4114" name="Text Box 53"/>
          <p:cNvSpPr txBox="1">
            <a:spLocks noChangeArrowheads="1"/>
          </p:cNvSpPr>
          <p:nvPr/>
        </p:nvSpPr>
        <p:spPr bwMode="auto">
          <a:xfrm>
            <a:off x="107950" y="212725"/>
            <a:ext cx="795338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例</a:t>
            </a:r>
          </a:p>
        </p:txBody>
      </p:sp>
      <p:graphicFrame>
        <p:nvGraphicFramePr>
          <p:cNvPr id="327734" name="Object 54"/>
          <p:cNvGraphicFramePr>
            <a:graphicFrameLocks noChangeAspect="1"/>
          </p:cNvGraphicFramePr>
          <p:nvPr/>
        </p:nvGraphicFramePr>
        <p:xfrm>
          <a:off x="655638" y="3163888"/>
          <a:ext cx="4421187" cy="495300"/>
        </p:xfrm>
        <a:graphic>
          <a:graphicData uri="http://schemas.openxmlformats.org/presentationml/2006/ole">
            <p:oleObj spid="_x0000_s4114" name="Equation" r:id="rId10" imgW="1904174" imgH="215806" progId="Equation.DSMT4">
              <p:embed/>
            </p:oleObj>
          </a:graphicData>
        </a:graphic>
      </p:graphicFrame>
      <p:graphicFrame>
        <p:nvGraphicFramePr>
          <p:cNvPr id="327735" name="Object 55"/>
          <p:cNvGraphicFramePr>
            <a:graphicFrameLocks noChangeAspect="1"/>
          </p:cNvGraphicFramePr>
          <p:nvPr/>
        </p:nvGraphicFramePr>
        <p:xfrm>
          <a:off x="827088" y="2587625"/>
          <a:ext cx="1230312" cy="488950"/>
        </p:xfrm>
        <a:graphic>
          <a:graphicData uri="http://schemas.openxmlformats.org/presentationml/2006/ole">
            <p:oleObj spid="_x0000_s4115" name="Equation" r:id="rId11" imgW="507780" imgH="203112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2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32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1" grpId="0" animBg="1"/>
      <p:bldP spid="3277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EB0CE-5E25-487C-951D-6DE8D0D82C52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5133" name="Text Box 2"/>
          <p:cNvSpPr txBox="1">
            <a:spLocks noChangeArrowheads="1"/>
          </p:cNvSpPr>
          <p:nvPr/>
        </p:nvSpPr>
        <p:spPr bwMode="auto">
          <a:xfrm>
            <a:off x="225131" y="22017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217488" y="22050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rgbClr val="006600"/>
              </a:solidFill>
              <a:ea typeface="黑体" pitchFamily="2" charset="-122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71550" y="0"/>
          <a:ext cx="7011988" cy="2097088"/>
        </p:xfrm>
        <a:graphic>
          <a:graphicData uri="http://schemas.openxmlformats.org/presentationml/2006/ole">
            <p:oleObj spid="_x0000_s5132" name="Equation" r:id="rId3" imgW="221475240" imgH="66334680" progId="Equation.3">
              <p:embed/>
            </p:oleObj>
          </a:graphicData>
        </a:graphic>
      </p:graphicFrame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827088" y="220503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将两已知直线方程化为参数方程为</a:t>
            </a:r>
          </a:p>
        </p:txBody>
      </p:sp>
      <p:graphicFrame>
        <p:nvGraphicFramePr>
          <p:cNvPr id="329734" name="Object 6"/>
          <p:cNvGraphicFramePr>
            <a:graphicFrameLocks noChangeAspect="1"/>
          </p:cNvGraphicFramePr>
          <p:nvPr/>
        </p:nvGraphicFramePr>
        <p:xfrm>
          <a:off x="979488" y="2813050"/>
          <a:ext cx="1930400" cy="1511300"/>
        </p:xfrm>
        <a:graphic>
          <a:graphicData uri="http://schemas.openxmlformats.org/presentationml/2006/ole">
            <p:oleObj spid="_x0000_s5133" name="Equation" r:id="rId4" imgW="1930400" imgH="1511300" progId="Equation.3">
              <p:embed/>
            </p:oleObj>
          </a:graphicData>
        </a:graphic>
      </p:graphicFrame>
      <p:graphicFrame>
        <p:nvGraphicFramePr>
          <p:cNvPr id="329735" name="Object 7"/>
          <p:cNvGraphicFramePr>
            <a:graphicFrameLocks noChangeAspect="1"/>
          </p:cNvGraphicFramePr>
          <p:nvPr/>
        </p:nvGraphicFramePr>
        <p:xfrm>
          <a:off x="881732" y="4653136"/>
          <a:ext cx="5778500" cy="442913"/>
        </p:xfrm>
        <a:graphic>
          <a:graphicData uri="http://schemas.openxmlformats.org/presentationml/2006/ole">
            <p:oleObj spid="_x0000_s5134" name="Equation" r:id="rId5" imgW="5778500" imgH="444500" progId="Equation.3">
              <p:embed/>
            </p:oleObj>
          </a:graphicData>
        </a:graphic>
      </p:graphicFrame>
      <p:sp>
        <p:nvSpPr>
          <p:cNvPr id="329736" name="Line 8"/>
          <p:cNvSpPr>
            <a:spLocks noChangeShapeType="1"/>
          </p:cNvSpPr>
          <p:nvPr/>
        </p:nvSpPr>
        <p:spPr bwMode="auto">
          <a:xfrm>
            <a:off x="6324600" y="1582738"/>
            <a:ext cx="2286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37" name="Text Box 9"/>
          <p:cNvSpPr txBox="1">
            <a:spLocks noChangeArrowheads="1"/>
          </p:cNvSpPr>
          <p:nvPr/>
        </p:nvSpPr>
        <p:spPr bwMode="auto">
          <a:xfrm>
            <a:off x="6400800" y="1201738"/>
            <a:ext cx="533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>
                <a:solidFill>
                  <a:srgbClr val="FF0000"/>
                </a:solidFill>
                <a:ea typeface="黑体" pitchFamily="2" charset="-122"/>
              </a:rPr>
              <a:t>·</a:t>
            </a:r>
          </a:p>
        </p:txBody>
      </p:sp>
      <p:sp>
        <p:nvSpPr>
          <p:cNvPr id="329738" name="Line 10"/>
          <p:cNvSpPr>
            <a:spLocks noChangeShapeType="1"/>
          </p:cNvSpPr>
          <p:nvPr/>
        </p:nvSpPr>
        <p:spPr bwMode="auto">
          <a:xfrm flipH="1">
            <a:off x="6553200" y="1125538"/>
            <a:ext cx="1066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39" name="Line 11"/>
          <p:cNvSpPr>
            <a:spLocks noChangeShapeType="1"/>
          </p:cNvSpPr>
          <p:nvPr/>
        </p:nvSpPr>
        <p:spPr bwMode="auto">
          <a:xfrm>
            <a:off x="7978775" y="1201738"/>
            <a:ext cx="631825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9748" name="Object 20"/>
          <p:cNvGraphicFramePr>
            <a:graphicFrameLocks noChangeAspect="1"/>
          </p:cNvGraphicFramePr>
          <p:nvPr/>
        </p:nvGraphicFramePr>
        <p:xfrm>
          <a:off x="3240088" y="2813050"/>
          <a:ext cx="2311400" cy="1511300"/>
        </p:xfrm>
        <a:graphic>
          <a:graphicData uri="http://schemas.openxmlformats.org/presentationml/2006/ole">
            <p:oleObj spid="_x0000_s5135" name="Equation" r:id="rId6" imgW="2311400" imgH="1511300" progId="Equation.3">
              <p:embed/>
            </p:oleObj>
          </a:graphicData>
        </a:graphic>
      </p:graphicFrame>
      <p:graphicFrame>
        <p:nvGraphicFramePr>
          <p:cNvPr id="329754" name="Object 26"/>
          <p:cNvGraphicFramePr>
            <a:graphicFrameLocks noChangeAspect="1"/>
          </p:cNvGraphicFramePr>
          <p:nvPr/>
        </p:nvGraphicFramePr>
        <p:xfrm>
          <a:off x="938882" y="5219874"/>
          <a:ext cx="5524500" cy="430212"/>
        </p:xfrm>
        <a:graphic>
          <a:graphicData uri="http://schemas.openxmlformats.org/presentationml/2006/ole">
            <p:oleObj spid="_x0000_s5136" name="公式" r:id="rId7" imgW="5524500" imgH="431800" progId="Equation.3">
              <p:embed/>
            </p:oleObj>
          </a:graphicData>
        </a:graphic>
      </p:graphicFrame>
      <p:graphicFrame>
        <p:nvGraphicFramePr>
          <p:cNvPr id="329755" name="Object 27"/>
          <p:cNvGraphicFramePr>
            <a:graphicFrameLocks noChangeAspect="1"/>
          </p:cNvGraphicFramePr>
          <p:nvPr/>
        </p:nvGraphicFramePr>
        <p:xfrm>
          <a:off x="8089900" y="2001838"/>
          <a:ext cx="368300" cy="419100"/>
        </p:xfrm>
        <a:graphic>
          <a:graphicData uri="http://schemas.openxmlformats.org/presentationml/2006/ole">
            <p:oleObj spid="_x0000_s5137" name="Equation" r:id="rId8" imgW="368300" imgH="419100" progId="Equation.3">
              <p:embed/>
            </p:oleObj>
          </a:graphicData>
        </a:graphic>
      </p:graphicFrame>
      <p:graphicFrame>
        <p:nvGraphicFramePr>
          <p:cNvPr id="329756" name="Object 28"/>
          <p:cNvGraphicFramePr>
            <a:graphicFrameLocks noChangeAspect="1"/>
          </p:cNvGraphicFramePr>
          <p:nvPr/>
        </p:nvGraphicFramePr>
        <p:xfrm>
          <a:off x="6286500" y="1735138"/>
          <a:ext cx="342900" cy="419100"/>
        </p:xfrm>
        <a:graphic>
          <a:graphicData uri="http://schemas.openxmlformats.org/presentationml/2006/ole">
            <p:oleObj spid="_x0000_s5138" name="Equation" r:id="rId9" imgW="342751" imgH="418918" progId="Equation.3">
              <p:embed/>
            </p:oleObj>
          </a:graphicData>
        </a:graphic>
      </p:graphicFrame>
      <p:graphicFrame>
        <p:nvGraphicFramePr>
          <p:cNvPr id="329757" name="Object 29"/>
          <p:cNvGraphicFramePr>
            <a:graphicFrameLocks noChangeAspect="1"/>
          </p:cNvGraphicFramePr>
          <p:nvPr/>
        </p:nvGraphicFramePr>
        <p:xfrm>
          <a:off x="6324600" y="1201738"/>
          <a:ext cx="266700" cy="292100"/>
        </p:xfrm>
        <a:graphic>
          <a:graphicData uri="http://schemas.openxmlformats.org/presentationml/2006/ole">
            <p:oleObj spid="_x0000_s5139" name="Equation" r:id="rId10" imgW="8521560" imgH="9349200" progId="Equation.3">
              <p:embed/>
            </p:oleObj>
          </a:graphicData>
        </a:graphic>
      </p:graphicFrame>
      <p:graphicFrame>
        <p:nvGraphicFramePr>
          <p:cNvPr id="329758" name="Object 30"/>
          <p:cNvGraphicFramePr>
            <a:graphicFrameLocks noChangeAspect="1"/>
          </p:cNvGraphicFramePr>
          <p:nvPr/>
        </p:nvGraphicFramePr>
        <p:xfrm>
          <a:off x="7086600" y="1506538"/>
          <a:ext cx="190500" cy="317500"/>
        </p:xfrm>
        <a:graphic>
          <a:graphicData uri="http://schemas.openxmlformats.org/presentationml/2006/ole">
            <p:oleObj spid="_x0000_s5140" name="Equation" r:id="rId11" imgW="13398480" imgH="22374360" progId="Equation.3">
              <p:embed/>
            </p:oleObj>
          </a:graphicData>
        </a:graphic>
      </p:graphicFrame>
      <p:graphicFrame>
        <p:nvGraphicFramePr>
          <p:cNvPr id="329759" name="Object 31"/>
          <p:cNvGraphicFramePr>
            <a:graphicFrameLocks noChangeAspect="1"/>
          </p:cNvGraphicFramePr>
          <p:nvPr/>
        </p:nvGraphicFramePr>
        <p:xfrm>
          <a:off x="8077200" y="1506538"/>
          <a:ext cx="190500" cy="317500"/>
        </p:xfrm>
        <a:graphic>
          <a:graphicData uri="http://schemas.openxmlformats.org/presentationml/2006/ole">
            <p:oleObj spid="_x0000_s5141" name="Equation" r:id="rId12" imgW="13398480" imgH="223743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25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utoUpdateAnimBg="0"/>
      <p:bldP spid="329733" grpId="0" autoUpdateAnimBg="0"/>
      <p:bldP spid="329736" grpId="0" animBg="1"/>
      <p:bldP spid="329737" grpId="0" autoUpdateAnimBg="0"/>
      <p:bldP spid="329738" grpId="0" animBg="1"/>
      <p:bldP spid="3297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7190B-F9DC-4F9F-BC93-D7BE3E3B0C9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6157" name="AutoShape 36"/>
          <p:cNvSpPr>
            <a:spLocks noChangeArrowheads="1"/>
          </p:cNvSpPr>
          <p:nvPr/>
        </p:nvSpPr>
        <p:spPr bwMode="auto">
          <a:xfrm>
            <a:off x="5795963" y="44450"/>
            <a:ext cx="3124200" cy="914400"/>
          </a:xfrm>
          <a:prstGeom prst="parallelogram">
            <a:avLst>
              <a:gd name="adj" fmla="val 20358"/>
            </a:avLst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738832" y="298995"/>
          <a:ext cx="4432300" cy="442913"/>
        </p:xfrm>
        <a:graphic>
          <a:graphicData uri="http://schemas.openxmlformats.org/presentationml/2006/ole">
            <p:oleObj spid="_x0000_s6156" name="公式" r:id="rId3" imgW="4432300" imgH="4445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0269" y="864145"/>
            <a:ext cx="4267200" cy="442913"/>
            <a:chOff x="604" y="1728"/>
            <a:chExt cx="2688" cy="279"/>
          </a:xfrm>
        </p:grpSpPr>
        <p:graphicFrame>
          <p:nvGraphicFramePr>
            <p:cNvPr id="6155" name="Object 5"/>
            <p:cNvGraphicFramePr>
              <a:graphicFrameLocks noChangeAspect="1"/>
            </p:cNvGraphicFramePr>
            <p:nvPr/>
          </p:nvGraphicFramePr>
          <p:xfrm>
            <a:off x="604" y="1728"/>
            <a:ext cx="2688" cy="279"/>
          </p:xfrm>
          <a:graphic>
            <a:graphicData uri="http://schemas.openxmlformats.org/presentationml/2006/ole">
              <p:oleObj spid="_x0000_s6157" name="公式" r:id="rId4" imgW="4267200" imgH="444500" progId="Equation.3">
                <p:embed/>
              </p:oleObj>
            </a:graphicData>
          </a:graphic>
        </p:graphicFrame>
        <p:sp>
          <p:nvSpPr>
            <p:cNvPr id="6164" name="Line 6"/>
            <p:cNvSpPr>
              <a:spLocks noChangeShapeType="1"/>
            </p:cNvSpPr>
            <p:nvPr/>
          </p:nvSpPr>
          <p:spPr bwMode="auto">
            <a:xfrm>
              <a:off x="912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7"/>
            <p:cNvSpPr>
              <a:spLocks noChangeShapeType="1"/>
            </p:cNvSpPr>
            <p:nvPr/>
          </p:nvSpPr>
          <p:spPr bwMode="auto">
            <a:xfrm>
              <a:off x="1776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5890269" y="150867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即有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1532" y="1594395"/>
            <a:ext cx="5143500" cy="442913"/>
            <a:chOff x="548" y="1968"/>
            <a:chExt cx="3240" cy="279"/>
          </a:xfrm>
        </p:grpSpPr>
        <p:graphicFrame>
          <p:nvGraphicFramePr>
            <p:cNvPr id="6154" name="Object 10"/>
            <p:cNvGraphicFramePr>
              <a:graphicFrameLocks noChangeAspect="1"/>
            </p:cNvGraphicFramePr>
            <p:nvPr/>
          </p:nvGraphicFramePr>
          <p:xfrm>
            <a:off x="548" y="1968"/>
            <a:ext cx="3240" cy="279"/>
          </p:xfrm>
          <a:graphic>
            <a:graphicData uri="http://schemas.openxmlformats.org/presentationml/2006/ole">
              <p:oleObj spid="_x0000_s6158" name="公式" r:id="rId5" imgW="5143500" imgH="444500" progId="Equation.3">
                <p:embed/>
              </p:oleObj>
            </a:graphicData>
          </a:graphic>
        </p:graphicFrame>
        <p:sp>
          <p:nvSpPr>
            <p:cNvPr id="6162" name="Line 11"/>
            <p:cNvSpPr>
              <a:spLocks noChangeShapeType="1"/>
            </p:cNvSpPr>
            <p:nvPr/>
          </p:nvSpPr>
          <p:spPr bwMode="auto">
            <a:xfrm>
              <a:off x="1104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12"/>
            <p:cNvSpPr>
              <a:spLocks noChangeShapeType="1"/>
            </p:cNvSpPr>
            <p:nvPr/>
          </p:nvSpPr>
          <p:spPr bwMode="auto">
            <a:xfrm>
              <a:off x="1680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30765" name="Object 13"/>
          <p:cNvGraphicFramePr>
            <a:graphicFrameLocks noChangeAspect="1"/>
          </p:cNvGraphicFramePr>
          <p:nvPr/>
        </p:nvGraphicFramePr>
        <p:xfrm>
          <a:off x="883294" y="2202408"/>
          <a:ext cx="4914900" cy="914400"/>
        </p:xfrm>
        <a:graphic>
          <a:graphicData uri="http://schemas.openxmlformats.org/presentationml/2006/ole">
            <p:oleObj spid="_x0000_s6159" name="公式" r:id="rId6" imgW="4914900" imgH="914400" progId="Equation.3">
              <p:embed/>
            </p:oleObj>
          </a:graphicData>
        </a:graphic>
      </p:graphicFrame>
      <p:graphicFrame>
        <p:nvGraphicFramePr>
          <p:cNvPr id="330781" name="Object 29"/>
          <p:cNvGraphicFramePr>
            <a:graphicFrameLocks noChangeAspect="1"/>
          </p:cNvGraphicFramePr>
          <p:nvPr/>
        </p:nvGraphicFramePr>
        <p:xfrm>
          <a:off x="5923607" y="2421483"/>
          <a:ext cx="2536825" cy="528637"/>
        </p:xfrm>
        <a:graphic>
          <a:graphicData uri="http://schemas.openxmlformats.org/presentationml/2006/ole">
            <p:oleObj spid="_x0000_s6160" name="公式" r:id="rId7" imgW="1028254" imgH="215806" progId="Equation.3">
              <p:embed/>
            </p:oleObj>
          </a:graphicData>
        </a:graphic>
      </p:graphicFrame>
      <p:graphicFrame>
        <p:nvGraphicFramePr>
          <p:cNvPr id="6149" name="Object 34"/>
          <p:cNvGraphicFramePr>
            <a:graphicFrameLocks noChangeAspect="1"/>
          </p:cNvGraphicFramePr>
          <p:nvPr/>
        </p:nvGraphicFramePr>
        <p:xfrm>
          <a:off x="6227763" y="115888"/>
          <a:ext cx="2222500" cy="417512"/>
        </p:xfrm>
        <a:graphic>
          <a:graphicData uri="http://schemas.openxmlformats.org/presentationml/2006/ole">
            <p:oleObj spid="_x0000_s6161" name="Equation" r:id="rId8" imgW="2222500" imgH="419100" progId="Equation.3">
              <p:embed/>
            </p:oleObj>
          </a:graphicData>
        </a:graphic>
      </p:graphicFrame>
      <p:graphicFrame>
        <p:nvGraphicFramePr>
          <p:cNvPr id="6150" name="Object 35"/>
          <p:cNvGraphicFramePr>
            <a:graphicFrameLocks noChangeAspect="1"/>
          </p:cNvGraphicFramePr>
          <p:nvPr/>
        </p:nvGraphicFramePr>
        <p:xfrm>
          <a:off x="6011863" y="476250"/>
          <a:ext cx="2946400" cy="417513"/>
        </p:xfrm>
        <a:graphic>
          <a:graphicData uri="http://schemas.openxmlformats.org/presentationml/2006/ole">
            <p:oleObj spid="_x0000_s6162" name="Equation" r:id="rId9" imgW="2946400" imgH="419100" progId="Equation.3">
              <p:embed/>
            </p:oleObj>
          </a:graphicData>
        </a:graphic>
      </p:graphicFrame>
      <p:graphicFrame>
        <p:nvGraphicFramePr>
          <p:cNvPr id="330789" name="Object 37"/>
          <p:cNvGraphicFramePr>
            <a:graphicFrameLocks noChangeAspect="1"/>
          </p:cNvGraphicFramePr>
          <p:nvPr/>
        </p:nvGraphicFramePr>
        <p:xfrm>
          <a:off x="872182" y="3251745"/>
          <a:ext cx="3149600" cy="392113"/>
        </p:xfrm>
        <a:graphic>
          <a:graphicData uri="http://schemas.openxmlformats.org/presentationml/2006/ole">
            <p:oleObj spid="_x0000_s6163" name="公式" r:id="rId10" imgW="3149600" imgH="393700" progId="Equation.3">
              <p:embed/>
            </p:oleObj>
          </a:graphicData>
        </a:graphic>
      </p:graphicFrame>
      <p:graphicFrame>
        <p:nvGraphicFramePr>
          <p:cNvPr id="330790" name="Object 38"/>
          <p:cNvGraphicFramePr>
            <a:graphicFrameLocks noChangeAspect="1"/>
          </p:cNvGraphicFramePr>
          <p:nvPr/>
        </p:nvGraphicFramePr>
        <p:xfrm>
          <a:off x="872182" y="3899445"/>
          <a:ext cx="6059487" cy="442913"/>
        </p:xfrm>
        <a:graphic>
          <a:graphicData uri="http://schemas.openxmlformats.org/presentationml/2006/ole">
            <p:oleObj spid="_x0000_s6164" name="公式" r:id="rId11" imgW="6057900" imgH="444500" progId="Equation.3">
              <p:embed/>
            </p:oleObj>
          </a:graphicData>
        </a:graphic>
      </p:graphicFrame>
      <p:graphicFrame>
        <p:nvGraphicFramePr>
          <p:cNvPr id="330792" name="Object 40"/>
          <p:cNvGraphicFramePr>
            <a:graphicFrameLocks noChangeAspect="1"/>
          </p:cNvGraphicFramePr>
          <p:nvPr/>
        </p:nvGraphicFramePr>
        <p:xfrm>
          <a:off x="3391544" y="4475708"/>
          <a:ext cx="3035300" cy="825500"/>
        </p:xfrm>
        <a:graphic>
          <a:graphicData uri="http://schemas.openxmlformats.org/presentationml/2006/ole">
            <p:oleObj spid="_x0000_s6165" name="公式" r:id="rId12" imgW="3035300" imgH="825500" progId="Equation.3">
              <p:embed/>
            </p:oleObj>
          </a:graphicData>
        </a:graphic>
      </p:graphicFrame>
      <p:sp>
        <p:nvSpPr>
          <p:cNvPr id="330793" name="Text Box 41"/>
          <p:cNvSpPr txBox="1">
            <a:spLocks noChangeArrowheads="1"/>
          </p:cNvSpPr>
          <p:nvPr/>
        </p:nvSpPr>
        <p:spPr bwMode="auto">
          <a:xfrm>
            <a:off x="872182" y="462017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故</a:t>
            </a:r>
            <a:r>
              <a:rPr lang="en-US" altLang="zh-CN" sz="2800" i="1"/>
              <a:t>L</a:t>
            </a:r>
            <a:r>
              <a:rPr lang="zh-CN" altLang="en-US" sz="2800"/>
              <a:t>的方程为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0" grpId="0" autoUpdateAnimBg="0"/>
      <p:bldP spid="33079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</TotalTime>
  <Words>352</Words>
  <Application>Microsoft Office PowerPoint</Application>
  <PresentationFormat>On-screen Show (4:3)</PresentationFormat>
  <Paragraphs>64</Paragraphs>
  <Slides>9</Slides>
  <Notes>2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3</vt:i4>
      </vt:variant>
    </vt:vector>
  </HeadingPairs>
  <TitlesOfParts>
    <vt:vector size="15" baseType="lpstr">
      <vt:lpstr>Office 主题​​</vt:lpstr>
      <vt:lpstr>公式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ZGF</cp:lastModifiedBy>
  <cp:revision>582</cp:revision>
  <cp:lastPrinted>1999-09-15T08:06:35Z</cp:lastPrinted>
  <dcterms:created xsi:type="dcterms:W3CDTF">1997-01-23T06:06:41Z</dcterms:created>
  <dcterms:modified xsi:type="dcterms:W3CDTF">2018-02-23T12:06:54Z</dcterms:modified>
</cp:coreProperties>
</file>