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303" r:id="rId2"/>
    <p:sldId id="304" r:id="rId3"/>
    <p:sldId id="305" r:id="rId4"/>
    <p:sldId id="306" r:id="rId5"/>
    <p:sldId id="338" r:id="rId6"/>
    <p:sldId id="307" r:id="rId7"/>
    <p:sldId id="337" r:id="rId8"/>
    <p:sldId id="308" r:id="rId9"/>
    <p:sldId id="309" r:id="rId10"/>
    <p:sldId id="339" r:id="rId11"/>
    <p:sldId id="311" r:id="rId12"/>
    <p:sldId id="312" r:id="rId13"/>
    <p:sldId id="313" r:id="rId14"/>
    <p:sldId id="314" r:id="rId15"/>
    <p:sldId id="342" r:id="rId16"/>
    <p:sldId id="315" r:id="rId17"/>
    <p:sldId id="316" r:id="rId18"/>
    <p:sldId id="343" r:id="rId19"/>
    <p:sldId id="320" r:id="rId20"/>
    <p:sldId id="321" r:id="rId21"/>
    <p:sldId id="322" r:id="rId22"/>
    <p:sldId id="323" r:id="rId23"/>
    <p:sldId id="352" r:id="rId24"/>
    <p:sldId id="324" r:id="rId25"/>
    <p:sldId id="325" r:id="rId26"/>
    <p:sldId id="349" r:id="rId27"/>
    <p:sldId id="350" r:id="rId28"/>
    <p:sldId id="351" r:id="rId29"/>
    <p:sldId id="353" r:id="rId30"/>
    <p:sldId id="346" r:id="rId31"/>
    <p:sldId id="331" r:id="rId32"/>
    <p:sldId id="332" r:id="rId33"/>
    <p:sldId id="333" r:id="rId34"/>
    <p:sldId id="347" r:id="rId35"/>
    <p:sldId id="336" r:id="rId36"/>
  </p:sldIdLst>
  <p:sldSz cx="9144000" cy="6858000" type="screen4x3"/>
  <p:notesSz cx="6096000" cy="879316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1818"/>
    <a:srgbClr val="0033CC"/>
    <a:srgbClr val="00FF99"/>
    <a:srgbClr val="0000FF"/>
    <a:srgbClr val="FF0000"/>
    <a:srgbClr val="FF99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8" y="-8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50" y="-78"/>
      </p:cViewPr>
      <p:guideLst>
        <p:guide orient="horz" pos="2769"/>
        <p:guide pos="19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e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e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e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image" Target="../media/image105.emf"/><Relationship Id="rId1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1.wmf"/><Relationship Id="rId10" Type="http://schemas.openxmlformats.org/officeDocument/2006/relationships/image" Target="../media/image111.wmf"/><Relationship Id="rId4" Type="http://schemas.openxmlformats.org/officeDocument/2006/relationships/image" Target="../media/image107.wmf"/><Relationship Id="rId9" Type="http://schemas.openxmlformats.org/officeDocument/2006/relationships/image" Target="../media/image11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emf"/><Relationship Id="rId1" Type="http://schemas.openxmlformats.org/officeDocument/2006/relationships/image" Target="../media/image132.wmf"/><Relationship Id="rId4" Type="http://schemas.openxmlformats.org/officeDocument/2006/relationships/image" Target="../media/image13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3" Type="http://schemas.openxmlformats.org/officeDocument/2006/relationships/image" Target="../media/image138.wmf"/><Relationship Id="rId7" Type="http://schemas.openxmlformats.org/officeDocument/2006/relationships/image" Target="../media/image142.emf"/><Relationship Id="rId12" Type="http://schemas.openxmlformats.org/officeDocument/2006/relationships/image" Target="../media/image147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1.wmf"/><Relationship Id="rId18" Type="http://schemas.openxmlformats.org/officeDocument/2006/relationships/image" Target="../media/image166.e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17" Type="http://schemas.openxmlformats.org/officeDocument/2006/relationships/image" Target="../media/image165.emf"/><Relationship Id="rId2" Type="http://schemas.openxmlformats.org/officeDocument/2006/relationships/image" Target="../media/image150.wmf"/><Relationship Id="rId16" Type="http://schemas.openxmlformats.org/officeDocument/2006/relationships/image" Target="../media/image164.e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emf"/><Relationship Id="rId5" Type="http://schemas.openxmlformats.org/officeDocument/2006/relationships/image" Target="../media/image153.wmf"/><Relationship Id="rId15" Type="http://schemas.openxmlformats.org/officeDocument/2006/relationships/image" Target="../media/image163.emf"/><Relationship Id="rId10" Type="http://schemas.openxmlformats.org/officeDocument/2006/relationships/image" Target="../media/image158.e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Relationship Id="rId14" Type="http://schemas.openxmlformats.org/officeDocument/2006/relationships/image" Target="../media/image1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6" Type="http://schemas.openxmlformats.org/officeDocument/2006/relationships/image" Target="../media/image41.wmf"/><Relationship Id="rId5" Type="http://schemas.openxmlformats.org/officeDocument/2006/relationships/image" Target="../media/image40.e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e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29000" y="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29000" y="8382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0F533EBB-579E-4236-9142-8DC8489B9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140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l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454400" y="0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>
            <a:lvl1pPr algn="r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9313" y="658813"/>
            <a:ext cx="4398962" cy="329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2800" y="4176713"/>
            <a:ext cx="4470400" cy="395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l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54400" y="8353425"/>
            <a:ext cx="2641600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076" tIns="42538" rIns="85076" bIns="42538" numCol="1" anchor="b" anchorCtr="0" compatLnSpc="1">
            <a:prstTxWarp prst="textNoShape">
              <a:avLst/>
            </a:prstTxWarp>
          </a:bodyPr>
          <a:lstStyle>
            <a:lvl1pPr algn="r" defTabSz="850900">
              <a:defRPr sz="1100" b="0">
                <a:ea typeface="宋体" pitchFamily="2" charset="-122"/>
              </a:defRPr>
            </a:lvl1pPr>
          </a:lstStyle>
          <a:p>
            <a:pPr>
              <a:defRPr/>
            </a:pPr>
            <a:fld id="{46E9E654-583A-40A2-8890-86787ADB3F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601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8509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defTabSz="8509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940CAD5-F630-4A0E-ACA1-1DCA94CEFF97}" type="slidenum">
              <a:rPr lang="en-US" altLang="zh-CN" sz="1100" b="0" smtClean="0"/>
              <a:pPr eaLnBrk="1" hangingPunct="1"/>
              <a:t>1</a:t>
            </a:fld>
            <a:endParaRPr lang="en-US" altLang="zh-CN" sz="1100" b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C9C9F-5B41-4247-8D5B-D090926F49A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D83E9-6718-4D55-BFCC-F1E33C58EF9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0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24145-EE45-4277-B825-4144FD03DD6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5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BC771D-05C3-419D-9A94-125ABB4C051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0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39156-6874-44C6-A032-3A34B771F1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78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69BF1-310B-41E3-BB7A-477886169E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9C7C6-EDA3-4A04-BBF4-285F2E8D5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AABE3-0317-49AD-9C93-4DDBAA03190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8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F891B-87FA-41B2-B9A3-98690D1D414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1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1CDAD-6D1D-42A9-A90A-B7E89AF805E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FBE0C2-4DB2-4BE8-97A3-810BC4EF57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14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51B9-B94E-4E29-8EDD-31AAF56F12CA}" type="datetimeFigureOut">
              <a:rPr lang="zh-CN" altLang="en-US" smtClean="0"/>
              <a:pPr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C9BA7C-3769-44E2-84D1-330A6C4183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AutoShape 11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457200" cy="228600"/>
          </a:xfrm>
          <a:prstGeom prst="actionButtonForwardNext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12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848600" y="6477000"/>
            <a:ext cx="457200" cy="228600"/>
          </a:xfrm>
          <a:prstGeom prst="actionButtonBackPrevious">
            <a:avLst/>
          </a:prstGeom>
          <a:solidFill>
            <a:srgbClr val="00CCFF"/>
          </a:solidFill>
          <a:ln w="1270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18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4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6.bin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__1.doc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Relationship Id="rId9" Type="http://schemas.openxmlformats.org/officeDocument/2006/relationships/image" Target="../media/image5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9.w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e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2.wmf"/><Relationship Id="rId32" Type="http://schemas.openxmlformats.org/officeDocument/2006/relationships/image" Target="../media/image66.e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64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6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0.wmf"/><Relationship Id="rId22" Type="http://schemas.openxmlformats.org/officeDocument/2006/relationships/image" Target="../media/image8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8.wmf"/><Relationship Id="rId26" Type="http://schemas.openxmlformats.org/officeDocument/2006/relationships/image" Target="../media/image102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3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.doc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100.bin"/><Relationship Id="rId21" Type="http://schemas.openxmlformats.org/officeDocument/2006/relationships/image" Target="../media/image110.emf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5.emf"/><Relationship Id="rId11" Type="http://schemas.openxmlformats.org/officeDocument/2006/relationships/image" Target="../media/image107.wmf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03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9.emf"/><Relationship Id="rId4" Type="http://schemas.openxmlformats.org/officeDocument/2006/relationships/image" Target="../media/image104.wmf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5.e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3.wmf"/><Relationship Id="rId26" Type="http://schemas.openxmlformats.org/officeDocument/2006/relationships/image" Target="../media/image147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e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6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48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1.w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14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56.wmf"/><Relationship Id="rId26" Type="http://schemas.openxmlformats.org/officeDocument/2006/relationships/image" Target="../media/image160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34" Type="http://schemas.openxmlformats.org/officeDocument/2006/relationships/image" Target="../media/image164.emf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33" Type="http://schemas.openxmlformats.org/officeDocument/2006/relationships/oleObject" Target="../embeddings/oleObject162.bin"/><Relationship Id="rId38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29" Type="http://schemas.openxmlformats.org/officeDocument/2006/relationships/oleObject" Target="../embeddings/oleObject16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37" Type="http://schemas.openxmlformats.org/officeDocument/2006/relationships/oleObject" Target="../embeddings/oleObject164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161.wmf"/><Relationship Id="rId36" Type="http://schemas.openxmlformats.org/officeDocument/2006/relationships/image" Target="../media/image165.e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55.bin"/><Relationship Id="rId31" Type="http://schemas.openxmlformats.org/officeDocument/2006/relationships/oleObject" Target="../embeddings/oleObject161.bin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4.w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159.bin"/><Relationship Id="rId30" Type="http://schemas.openxmlformats.org/officeDocument/2006/relationships/image" Target="../media/image162.wmf"/><Relationship Id="rId35" Type="http://schemas.openxmlformats.org/officeDocument/2006/relationships/oleObject" Target="../embeddings/oleObject16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9.wmf"/><Relationship Id="rId26" Type="http://schemas.openxmlformats.org/officeDocument/2006/relationships/oleObject" Target="../embeddings/oleObject174.bin"/><Relationship Id="rId3" Type="http://schemas.openxmlformats.org/officeDocument/2006/relationships/tags" Target="../tags/tag2.xml"/><Relationship Id="rId21" Type="http://schemas.openxmlformats.org/officeDocument/2006/relationships/oleObject" Target="../embeddings/oleObject169.bin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3.bin"/><Relationship Id="rId2" Type="http://schemas.openxmlformats.org/officeDocument/2006/relationships/tags" Target="../tags/tag1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2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oleObject" Target="../embeddings/oleObject172.bin"/><Relationship Id="rId5" Type="http://schemas.openxmlformats.org/officeDocument/2006/relationships/tags" Target="../tags/tag4.xml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1.bin"/><Relationship Id="rId28" Type="http://schemas.openxmlformats.org/officeDocument/2006/relationships/oleObject" Target="../embeddings/oleObject176.bin"/><Relationship Id="rId10" Type="http://schemas.openxmlformats.org/officeDocument/2006/relationships/tags" Target="../tags/tag9.xml"/><Relationship Id="rId19" Type="http://schemas.openxmlformats.org/officeDocument/2006/relationships/oleObject" Target="../embeddings/oleObject168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67.wmf"/><Relationship Id="rId22" Type="http://schemas.openxmlformats.org/officeDocument/2006/relationships/oleObject" Target="../embeddings/oleObject170.bin"/><Relationship Id="rId27" Type="http://schemas.openxmlformats.org/officeDocument/2006/relationships/oleObject" Target="../embeddings/oleObject17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3.w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79.bin"/><Relationship Id="rId2" Type="http://schemas.openxmlformats.org/officeDocument/2006/relationships/tags" Target="../tags/tag11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23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oleObject" Target="../embeddings/oleObject178.bin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7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76.wmf"/><Relationship Id="rId3" Type="http://schemas.openxmlformats.org/officeDocument/2006/relationships/tags" Target="../tags/tag22.xml"/><Relationship Id="rId21" Type="http://schemas.openxmlformats.org/officeDocument/2006/relationships/oleObject" Target="../embeddings/oleObject184.bin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82.bin"/><Relationship Id="rId2" Type="http://schemas.openxmlformats.org/officeDocument/2006/relationships/tags" Target="../tags/tag21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24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179.wmf"/><Relationship Id="rId5" Type="http://schemas.openxmlformats.org/officeDocument/2006/relationships/tags" Target="../tags/tag24.xml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10" Type="http://schemas.openxmlformats.org/officeDocument/2006/relationships/tags" Target="../tags/tag29.xml"/><Relationship Id="rId19" Type="http://schemas.openxmlformats.org/officeDocument/2006/relationships/oleObject" Target="../embeddings/oleObject183.bin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2.wmf"/><Relationship Id="rId26" Type="http://schemas.openxmlformats.org/officeDocument/2006/relationships/image" Target="../media/image186.wmf"/><Relationship Id="rId3" Type="http://schemas.openxmlformats.org/officeDocument/2006/relationships/tags" Target="../tags/tag32.xml"/><Relationship Id="rId21" Type="http://schemas.openxmlformats.org/officeDocument/2006/relationships/oleObject" Target="../embeddings/oleObject190.bin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2" Type="http://schemas.openxmlformats.org/officeDocument/2006/relationships/tags" Target="../tags/tag31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25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185.wmf"/><Relationship Id="rId5" Type="http://schemas.openxmlformats.org/officeDocument/2006/relationships/tags" Target="../tags/tag34.xml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87.wmf"/><Relationship Id="rId10" Type="http://schemas.openxmlformats.org/officeDocument/2006/relationships/tags" Target="../tags/tag39.xml"/><Relationship Id="rId19" Type="http://schemas.openxmlformats.org/officeDocument/2006/relationships/oleObject" Target="../embeddings/oleObject189.bin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180.wmf"/><Relationship Id="rId22" Type="http://schemas.openxmlformats.org/officeDocument/2006/relationships/image" Target="../media/image184.wmf"/><Relationship Id="rId27" Type="http://schemas.openxmlformats.org/officeDocument/2006/relationships/oleObject" Target="../embeddings/oleObject19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87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8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4.wmf"/><Relationship Id="rId18" Type="http://schemas.openxmlformats.org/officeDocument/2006/relationships/oleObject" Target="../embeddings/oleObject207.bin"/><Relationship Id="rId3" Type="http://schemas.openxmlformats.org/officeDocument/2006/relationships/oleObject" Target="../embeddings/oleObject200.bin"/><Relationship Id="rId21" Type="http://schemas.openxmlformats.org/officeDocument/2006/relationships/image" Target="../media/image198.wmf"/><Relationship Id="rId7" Type="http://schemas.openxmlformats.org/officeDocument/2006/relationships/oleObject" Target="../embeddings/oleObject202.bin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196.wmf"/><Relationship Id="rId25" Type="http://schemas.openxmlformats.org/officeDocument/2006/relationships/image" Target="../media/image2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1.wmf"/><Relationship Id="rId11" Type="http://schemas.openxmlformats.org/officeDocument/2006/relationships/image" Target="../media/image193.wmf"/><Relationship Id="rId24" Type="http://schemas.openxmlformats.org/officeDocument/2006/relationships/oleObject" Target="../embeddings/oleObject210.bin"/><Relationship Id="rId5" Type="http://schemas.openxmlformats.org/officeDocument/2006/relationships/oleObject" Target="../embeddings/oleObject201.bin"/><Relationship Id="rId15" Type="http://schemas.openxmlformats.org/officeDocument/2006/relationships/image" Target="../media/image195.wmf"/><Relationship Id="rId23" Type="http://schemas.openxmlformats.org/officeDocument/2006/relationships/image" Target="../media/image199.wmf"/><Relationship Id="rId10" Type="http://schemas.openxmlformats.org/officeDocument/2006/relationships/oleObject" Target="../embeddings/Microsoft_Word_97_-_2003___3.doc"/><Relationship Id="rId19" Type="http://schemas.openxmlformats.org/officeDocument/2006/relationships/image" Target="../media/image197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03.bin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0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2.e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04.emf"/><Relationship Id="rId4" Type="http://schemas.openxmlformats.org/officeDocument/2006/relationships/image" Target="../media/image201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0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Relationship Id="rId22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3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EC623B1-D40B-45CA-A64E-F6318EAC2A6B}" type="slidenum">
              <a:rPr lang="en-US" altLang="zh-CN" sz="1400" smtClean="0"/>
              <a:pPr eaLnBrk="1" hangingPunct="1"/>
              <a:t>1</a:t>
            </a:fld>
            <a:endParaRPr lang="en-US" altLang="zh-CN" sz="1400" smtClean="0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2398713" y="2009775"/>
            <a:ext cx="447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>
                <a:latin typeface="黑体" pitchFamily="2" charset="-122"/>
                <a:ea typeface="黑体" pitchFamily="2" charset="-122"/>
              </a:rPr>
              <a:t>全微分的定义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2444750" y="2884488"/>
            <a:ext cx="3967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000">
                <a:latin typeface="黑体" pitchFamily="2" charset="-122"/>
                <a:ea typeface="黑体" pitchFamily="2" charset="-122"/>
              </a:rPr>
              <a:t>可微的条件</a:t>
            </a:r>
          </a:p>
        </p:txBody>
      </p:sp>
      <p:pic>
        <p:nvPicPr>
          <p:cNvPr id="406537" name="Picture 9" descr="BD149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2214563"/>
            <a:ext cx="457200" cy="4572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6538" name="Picture 10" descr="BD149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3052763"/>
            <a:ext cx="457200" cy="4572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40" name="Text Box 12"/>
          <p:cNvSpPr txBox="1">
            <a:spLocks noChangeArrowheads="1"/>
          </p:cNvSpPr>
          <p:nvPr/>
        </p:nvSpPr>
        <p:spPr bwMode="auto">
          <a:xfrm>
            <a:off x="3363913" y="987425"/>
            <a:ext cx="419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</a:rPr>
              <a:t>total differentiation</a:t>
            </a:r>
          </a:p>
        </p:txBody>
      </p:sp>
      <p:sp>
        <p:nvSpPr>
          <p:cNvPr id="31752" name="Rectangle 14"/>
          <p:cNvSpPr>
            <a:spLocks noChangeArrowheads="1"/>
          </p:cNvSpPr>
          <p:nvPr/>
        </p:nvSpPr>
        <p:spPr bwMode="auto">
          <a:xfrm>
            <a:off x="1763713" y="333375"/>
            <a:ext cx="5035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latin typeface="宋体" charset="-122"/>
              </a:rPr>
              <a:t>第三节  全 微 分</a:t>
            </a:r>
          </a:p>
        </p:txBody>
      </p:sp>
      <p:grpSp>
        <p:nvGrpSpPr>
          <p:cNvPr id="31753" name="Group 0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1440" y="4012"/>
            <a:chExt cx="2688" cy="260"/>
          </a:xfrm>
        </p:grpSpPr>
        <p:pic>
          <p:nvPicPr>
            <p:cNvPr id="31754" name="Picture 1" descr="BD21296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40" y="4032"/>
              <a:ext cx="25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5" name="Text Box 2"/>
            <p:cNvSpPr txBox="1">
              <a:spLocks noChangeArrowheads="1"/>
            </p:cNvSpPr>
            <p:nvPr/>
          </p:nvSpPr>
          <p:spPr bwMode="auto">
            <a:xfrm>
              <a:off x="1728" y="4012"/>
              <a:ext cx="24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第九章 多元函数微分法及其应用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autoUpdateAnimBg="0"/>
      <p:bldP spid="406532" grpId="0" autoUpdateAnimBg="0"/>
      <p:bldP spid="40654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E803F6E-D51F-4450-B0AB-A8EDAC371CEB}" type="slidenum">
              <a:rPr lang="en-US" altLang="zh-CN" sz="1400" smtClean="0"/>
              <a:pPr eaLnBrk="1" hangingPunct="1"/>
              <a:t>10</a:t>
            </a:fld>
            <a:endParaRPr lang="en-US" altLang="zh-CN" sz="1400" smtClean="0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463550" y="1052513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多元函数的各偏导数存在         全微分存在．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463550" y="1585913"/>
            <a:ext cx="2667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下面举例说明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539750" y="4572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一元函数在某点的导数存在         微分存在．</a:t>
            </a:r>
          </a:p>
        </p:txBody>
      </p:sp>
      <p:graphicFrame>
        <p:nvGraphicFramePr>
          <p:cNvPr id="444423" name="Object 7"/>
          <p:cNvGraphicFramePr>
            <a:graphicFrameLocks noChangeAspect="1"/>
          </p:cNvGraphicFramePr>
          <p:nvPr/>
        </p:nvGraphicFramePr>
        <p:xfrm>
          <a:off x="4927600" y="512763"/>
          <a:ext cx="717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279720" imgH="177480" progId="Equation.3">
                  <p:embed/>
                </p:oleObj>
              </mc:Choice>
              <mc:Fallback>
                <p:oleObj name="Equation" r:id="rId3" imgW="279720" imgH="17748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512763"/>
                        <a:ext cx="7175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4" name="Object 8"/>
          <p:cNvGraphicFramePr>
            <a:graphicFrameLocks noChangeAspect="1"/>
          </p:cNvGraphicFramePr>
          <p:nvPr/>
        </p:nvGraphicFramePr>
        <p:xfrm>
          <a:off x="4349750" y="1108075"/>
          <a:ext cx="10795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279720" imgH="177480" progId="Equation.3">
                  <p:embed/>
                </p:oleObj>
              </mc:Choice>
              <mc:Fallback>
                <p:oleObj name="Equation" r:id="rId5" imgW="279720" imgH="17748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108075"/>
                        <a:ext cx="10795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5" name="WordArt 9"/>
          <p:cNvSpPr>
            <a:spLocks noChangeArrowheads="1" noChangeShapeType="1" noTextEdit="1"/>
          </p:cNvSpPr>
          <p:nvPr/>
        </p:nvSpPr>
        <p:spPr bwMode="auto">
          <a:xfrm>
            <a:off x="4806950" y="976313"/>
            <a:ext cx="228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solidFill>
                  <a:srgbClr val="FF33CC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solidFill>
                  <a:srgbClr val="FF0000"/>
                </a:solidFill>
                <a:miter lim="800000"/>
                <a:headEnd/>
                <a:tailEnd/>
              </a:ln>
              <a:solidFill>
                <a:srgbClr val="FF33CC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宋体"/>
              <a:ea typeface="宋体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5950" y="2349500"/>
            <a:ext cx="6477000" cy="1066800"/>
            <a:chOff x="912" y="1584"/>
            <a:chExt cx="4080" cy="672"/>
          </a:xfrm>
        </p:grpSpPr>
        <p:sp>
          <p:nvSpPr>
            <p:cNvPr id="7178" name="AutoShape 11" descr="白色大理石"/>
            <p:cNvSpPr>
              <a:spLocks noChangeArrowheads="1"/>
            </p:cNvSpPr>
            <p:nvPr/>
          </p:nvSpPr>
          <p:spPr bwMode="auto">
            <a:xfrm>
              <a:off x="912" y="1584"/>
              <a:ext cx="4080" cy="672"/>
            </a:xfrm>
            <a:prstGeom prst="bevel">
              <a:avLst>
                <a:gd name="adj" fmla="val 12500"/>
              </a:avLst>
            </a:prstGeom>
            <a:blipFill dpi="0" rotWithShape="0">
              <a:blip r:embed="rId7" cstate="print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1152" y="1737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</a:rPr>
                <a:t>回忆</a:t>
              </a:r>
              <a:r>
                <a:rPr lang="en-US" altLang="zh-CN" sz="2800">
                  <a:solidFill>
                    <a:srgbClr val="0000FF"/>
                  </a:solidFill>
                </a:rPr>
                <a:t>:</a:t>
              </a:r>
              <a:r>
                <a:rPr lang="zh-CN" altLang="en-US" sz="2800"/>
                <a:t>一元函数的可导与可微的关系</a:t>
              </a:r>
              <a:r>
                <a:rPr lang="en-US" altLang="zh-CN" sz="2800"/>
                <a:t>?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utoUpdateAnimBg="0"/>
      <p:bldP spid="444421" grpId="0" autoUpdateAnimBg="0"/>
      <p:bldP spid="444422" grpId="0" autoUpdateAnimBg="0"/>
      <p:bldP spid="4444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ECE528D-E7D4-4FC5-A212-6EB9ECD83E52}" type="slidenum">
              <a:rPr lang="en-US" altLang="zh-CN" sz="1400" smtClean="0"/>
              <a:pPr eaLnBrk="1" hangingPunct="1"/>
              <a:t>11</a:t>
            </a:fld>
            <a:endParaRPr lang="en-US" altLang="zh-CN" sz="1400" smtClean="0"/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528638" y="1879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如，</a:t>
            </a:r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1290638" y="1408113"/>
          <a:ext cx="5092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公式" r:id="rId3" imgW="5092700" imgH="1536700" progId="Equation.3">
                  <p:embed/>
                </p:oleObj>
              </mc:Choice>
              <mc:Fallback>
                <p:oleObj name="公式" r:id="rId3" imgW="5092700" imgH="15367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08113"/>
                        <a:ext cx="50927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0" name="Text Box 6"/>
          <p:cNvSpPr txBox="1">
            <a:spLocks noChangeArrowheads="1"/>
          </p:cNvSpPr>
          <p:nvPr/>
        </p:nvSpPr>
        <p:spPr bwMode="auto">
          <a:xfrm>
            <a:off x="2268538" y="188913"/>
            <a:ext cx="5867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二元函数可微一定存在两个偏导数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/>
          </a:p>
        </p:txBody>
      </p:sp>
      <p:sp>
        <p:nvSpPr>
          <p:cNvPr id="415758" name="Text Box 14"/>
          <p:cNvSpPr txBox="1">
            <a:spLocks noChangeArrowheads="1"/>
          </p:cNvSpPr>
          <p:nvPr/>
        </p:nvSpPr>
        <p:spPr bwMode="auto">
          <a:xfrm>
            <a:off x="1257300" y="798513"/>
            <a:ext cx="63452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但两个偏导数都存在函数也不一定可微</a:t>
            </a:r>
            <a:r>
              <a:rPr lang="en-US" altLang="zh-CN" sz="2800"/>
              <a:t>.</a:t>
            </a:r>
            <a:endParaRPr lang="en-US" altLang="zh-CN" sz="2400" b="0"/>
          </a:p>
        </p:txBody>
      </p:sp>
      <p:sp>
        <p:nvSpPr>
          <p:cNvPr id="415759" name="Text Box 15"/>
          <p:cNvSpPr txBox="1">
            <a:spLocks noChangeArrowheads="1"/>
          </p:cNvSpPr>
          <p:nvPr/>
        </p:nvSpPr>
        <p:spPr bwMode="auto">
          <a:xfrm>
            <a:off x="4736311" y="3607756"/>
            <a:ext cx="394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由偏导数定义可求得</a:t>
            </a:r>
            <a:r>
              <a:rPr lang="en-US" altLang="zh-CN" sz="2800"/>
              <a:t>)</a:t>
            </a:r>
            <a:endParaRPr lang="en-US" altLang="zh-CN" sz="2400" b="0"/>
          </a:p>
        </p:txBody>
      </p:sp>
      <p:graphicFrame>
        <p:nvGraphicFramePr>
          <p:cNvPr id="415760" name="Object 16"/>
          <p:cNvGraphicFramePr>
            <a:graphicFrameLocks noChangeAspect="1"/>
          </p:cNvGraphicFramePr>
          <p:nvPr/>
        </p:nvGraphicFramePr>
        <p:xfrm>
          <a:off x="2713038" y="3098800"/>
          <a:ext cx="32131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文档" r:id="rId6" imgW="3286125" imgH="504825" progId="Word.Document.8">
                  <p:embed/>
                </p:oleObj>
              </mc:Choice>
              <mc:Fallback>
                <p:oleObj name="文档" r:id="rId6" imgW="3286125" imgH="504825" progId="Word.Document.8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3098800"/>
                        <a:ext cx="32131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61" name="Rectangle 17"/>
          <p:cNvSpPr>
            <a:spLocks noChangeArrowheads="1"/>
          </p:cNvSpPr>
          <p:nvPr/>
        </p:nvSpPr>
        <p:spPr bwMode="auto">
          <a:xfrm>
            <a:off x="515938" y="2651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由定理</a:t>
            </a:r>
            <a:r>
              <a:rPr lang="en-US" altLang="zh-CN" sz="2800"/>
              <a:t>1</a:t>
            </a:r>
            <a:r>
              <a:rPr lang="zh-CN" altLang="en-US" sz="2800"/>
              <a:t>知</a:t>
            </a:r>
          </a:p>
        </p:txBody>
      </p:sp>
      <p:graphicFrame>
        <p:nvGraphicFramePr>
          <p:cNvPr id="415762" name="Object 18"/>
          <p:cNvGraphicFramePr>
            <a:graphicFrameLocks noChangeAspect="1"/>
          </p:cNvGraphicFramePr>
          <p:nvPr/>
        </p:nvGraphicFramePr>
        <p:xfrm>
          <a:off x="515938" y="3124200"/>
          <a:ext cx="222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8" imgW="2948040" imgH="558000" progId="Equation.3">
                  <p:embed/>
                </p:oleObj>
              </mc:Choice>
              <mc:Fallback>
                <p:oleObj name="Equation" r:id="rId8" imgW="2948040" imgH="5580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3124200"/>
                        <a:ext cx="2222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autoUpdateAnimBg="0"/>
      <p:bldP spid="415750" grpId="0" autoUpdateAnimBg="0"/>
      <p:bldP spid="415758" grpId="0" autoUpdateAnimBg="0"/>
      <p:bldP spid="415759" grpId="0" autoUpdateAnimBg="0"/>
      <p:bldP spid="4157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D61D21F-CE89-4239-9435-FA182C41A5E0}" type="slidenum">
              <a:rPr lang="en-US" altLang="zh-CN" sz="1400" smtClean="0"/>
              <a:pPr eaLnBrk="1" hangingPunct="1"/>
              <a:t>12</a:t>
            </a:fld>
            <a:endParaRPr lang="en-US" altLang="zh-CN" sz="1400" smtClean="0"/>
          </a:p>
        </p:txBody>
      </p:sp>
      <p:graphicFrame>
        <p:nvGraphicFramePr>
          <p:cNvPr id="416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27688"/>
              </p:ext>
            </p:extLst>
          </p:nvPr>
        </p:nvGraphicFramePr>
        <p:xfrm>
          <a:off x="285750" y="599444"/>
          <a:ext cx="489108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2" name="公式" r:id="rId3" imgW="1993900" imgH="241300" progId="Equation.3">
                  <p:embed/>
                </p:oleObj>
              </mc:Choice>
              <mc:Fallback>
                <p:oleObj name="公式" r:id="rId3" imgW="1993900" imgH="241300" progId="Equation.3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99444"/>
                        <a:ext cx="4891088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087983"/>
              </p:ext>
            </p:extLst>
          </p:nvPr>
        </p:nvGraphicFramePr>
        <p:xfrm>
          <a:off x="5145088" y="456569"/>
          <a:ext cx="2667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3" name="公式" r:id="rId5" imgW="2667000" imgH="939800" progId="Equation.3">
                  <p:embed/>
                </p:oleObj>
              </mc:Choice>
              <mc:Fallback>
                <p:oleObj name="公式" r:id="rId5" imgW="2667000" imgH="939800" progId="Equation.3">
                  <p:embed/>
                  <p:pic>
                    <p:nvPicPr>
                      <p:cNvPr id="0" name="Picture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56569"/>
                        <a:ext cx="2667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7726249" y="1367316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</a:t>
            </a: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/>
        </p:nvGraphicFramePr>
        <p:xfrm>
          <a:off x="411163" y="1916113"/>
          <a:ext cx="2092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" name="Equation" r:id="rId7" imgW="2247900" imgH="952500" progId="Equation.3">
                  <p:embed/>
                </p:oleObj>
              </mc:Choice>
              <mc:Fallback>
                <p:oleObj name="Equation" r:id="rId7" imgW="2247900" imgH="952500" progId="Equation.3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916113"/>
                        <a:ext cx="20923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604942"/>
              </p:ext>
            </p:extLst>
          </p:nvPr>
        </p:nvGraphicFramePr>
        <p:xfrm>
          <a:off x="2663825" y="2222654"/>
          <a:ext cx="2312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5" name="公式" r:id="rId9" imgW="2311400" imgH="914400" progId="Equation.3">
                  <p:embed/>
                </p:oleObj>
              </mc:Choice>
              <mc:Fallback>
                <p:oleObj name="公式" r:id="rId9" imgW="2311400" imgH="91440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222654"/>
                        <a:ext cx="23129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85197"/>
              </p:ext>
            </p:extLst>
          </p:nvPr>
        </p:nvGraphicFramePr>
        <p:xfrm>
          <a:off x="5040313" y="2257158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公式" r:id="rId11" imgW="647700" imgH="825500" progId="Equation.3">
                  <p:embed/>
                </p:oleObj>
              </mc:Choice>
              <mc:Fallback>
                <p:oleObj name="公式" r:id="rId11" imgW="647700" imgH="825500" progId="Equation.3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257158"/>
                        <a:ext cx="6477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6" name="Object 8"/>
          <p:cNvGraphicFramePr>
            <a:graphicFrameLocks noChangeAspect="1"/>
          </p:cNvGraphicFramePr>
          <p:nvPr/>
        </p:nvGraphicFramePr>
        <p:xfrm>
          <a:off x="1360488" y="3933825"/>
          <a:ext cx="466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Equation" r:id="rId13" imgW="4660900" imgH="469900" progId="Equation.3">
                  <p:embed/>
                </p:oleObj>
              </mc:Choice>
              <mc:Fallback>
                <p:oleObj name="Equation" r:id="rId13" imgW="4660900" imgH="469900" progId="Equation.3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933825"/>
                        <a:ext cx="4660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54279"/>
              </p:ext>
            </p:extLst>
          </p:nvPr>
        </p:nvGraphicFramePr>
        <p:xfrm>
          <a:off x="340852" y="115888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Equation" r:id="rId15" imgW="2833560" imgH="558000" progId="Equation.3">
                  <p:embed/>
                </p:oleObj>
              </mc:Choice>
              <mc:Fallback>
                <p:oleObj name="Equation" r:id="rId15" imgW="2833560" imgH="55800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52" y="115888"/>
                        <a:ext cx="2133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323850" y="32845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说明它不能随着</a:t>
            </a:r>
          </a:p>
        </p:txBody>
      </p:sp>
      <p:graphicFrame>
        <p:nvGraphicFramePr>
          <p:cNvPr id="416779" name="Object 11"/>
          <p:cNvGraphicFramePr>
            <a:graphicFrameLocks noChangeAspect="1"/>
          </p:cNvGraphicFramePr>
          <p:nvPr/>
        </p:nvGraphicFramePr>
        <p:xfrm>
          <a:off x="2987675" y="3355975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9" name="Equation" r:id="rId17" imgW="977476" imgH="393529" progId="Equation.3">
                  <p:embed/>
                </p:oleObj>
              </mc:Choice>
              <mc:Fallback>
                <p:oleObj name="Equation" r:id="rId17" imgW="977476" imgH="393529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55975"/>
                        <a:ext cx="97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0" name="Text Box 12"/>
          <p:cNvSpPr txBox="1">
            <a:spLocks noChangeArrowheads="1"/>
          </p:cNvSpPr>
          <p:nvPr/>
        </p:nvSpPr>
        <p:spPr bwMode="auto">
          <a:xfrm>
            <a:off x="3995738" y="32845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而趋于</a:t>
            </a:r>
            <a:r>
              <a:rPr lang="en-US" altLang="zh-CN" sz="2800" dirty="0"/>
              <a:t>0,</a:t>
            </a:r>
          </a:p>
        </p:txBody>
      </p:sp>
      <p:graphicFrame>
        <p:nvGraphicFramePr>
          <p:cNvPr id="416781" name="Object 13"/>
          <p:cNvGraphicFramePr>
            <a:graphicFrameLocks noChangeAspect="1"/>
          </p:cNvGraphicFramePr>
          <p:nvPr/>
        </p:nvGraphicFramePr>
        <p:xfrm>
          <a:off x="5651500" y="3357563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19" imgW="1701800" imgH="431800" progId="Equation.3">
                  <p:embed/>
                </p:oleObj>
              </mc:Choice>
              <mc:Fallback>
                <p:oleObj name="Equation" r:id="rId19" imgW="1701800" imgH="43180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357563"/>
                        <a:ext cx="170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2" name="Text Box 14"/>
          <p:cNvSpPr txBox="1">
            <a:spLocks noChangeArrowheads="1"/>
          </p:cNvSpPr>
          <p:nvPr/>
        </p:nvSpPr>
        <p:spPr bwMode="auto">
          <a:xfrm>
            <a:off x="339725" y="44259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因此</a:t>
            </a:r>
            <a:r>
              <a:rPr lang="en-US" altLang="zh-CN" sz="2800"/>
              <a:t>,</a:t>
            </a:r>
          </a:p>
        </p:txBody>
      </p:sp>
      <p:graphicFrame>
        <p:nvGraphicFramePr>
          <p:cNvPr id="416783" name="Object 15"/>
          <p:cNvGraphicFramePr>
            <a:graphicFrameLocks noChangeAspect="1"/>
          </p:cNvGraphicFramePr>
          <p:nvPr/>
        </p:nvGraphicFramePr>
        <p:xfrm>
          <a:off x="1347788" y="4497388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21" imgW="3644900" imgH="431800" progId="Equation.3">
                  <p:embed/>
                </p:oleObj>
              </mc:Choice>
              <mc:Fallback>
                <p:oleObj name="Equation" r:id="rId21" imgW="3644900" imgH="43180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497388"/>
                        <a:ext cx="3644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4" name="Text Box 16"/>
          <p:cNvSpPr txBox="1">
            <a:spLocks noChangeArrowheads="1"/>
          </p:cNvSpPr>
          <p:nvPr/>
        </p:nvSpPr>
        <p:spPr bwMode="auto">
          <a:xfrm>
            <a:off x="287338" y="13414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如果考虑点</a:t>
            </a:r>
          </a:p>
        </p:txBody>
      </p:sp>
      <p:graphicFrame>
        <p:nvGraphicFramePr>
          <p:cNvPr id="416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22653"/>
              </p:ext>
            </p:extLst>
          </p:nvPr>
        </p:nvGraphicFramePr>
        <p:xfrm>
          <a:off x="2192338" y="1442560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name="Equation" r:id="rId23" imgW="1562100" imgH="406400" progId="Equation.3">
                  <p:embed/>
                </p:oleObj>
              </mc:Choice>
              <mc:Fallback>
                <p:oleObj name="Equation" r:id="rId23" imgW="1562100" imgH="406400" progId="Equation.3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1442560"/>
                        <a:ext cx="1562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6" name="Text Box 18"/>
          <p:cNvSpPr txBox="1">
            <a:spLocks noChangeArrowheads="1"/>
          </p:cNvSpPr>
          <p:nvPr/>
        </p:nvSpPr>
        <p:spPr bwMode="auto">
          <a:xfrm>
            <a:off x="3716338" y="13557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沿直线</a:t>
            </a:r>
          </a:p>
        </p:txBody>
      </p:sp>
      <p:graphicFrame>
        <p:nvGraphicFramePr>
          <p:cNvPr id="416787" name="Object 19"/>
          <p:cNvGraphicFramePr>
            <a:graphicFrameLocks noChangeAspect="1"/>
          </p:cNvGraphicFramePr>
          <p:nvPr/>
        </p:nvGraphicFramePr>
        <p:xfrm>
          <a:off x="4935538" y="1557338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" name="Equation" r:id="rId25" imgW="1105560" imgH="406080" progId="Equation.3">
                  <p:embed/>
                </p:oleObj>
              </mc:Choice>
              <mc:Fallback>
                <p:oleObj name="Equation" r:id="rId25" imgW="1105560" imgH="406080" progId="Equation.3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1557338"/>
                        <a:ext cx="838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8" name="Text Box 20"/>
          <p:cNvSpPr txBox="1">
            <a:spLocks noChangeArrowheads="1"/>
          </p:cNvSpPr>
          <p:nvPr/>
        </p:nvSpPr>
        <p:spPr bwMode="auto">
          <a:xfrm>
            <a:off x="5697538" y="1390229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趋近于</a:t>
            </a:r>
          </a:p>
        </p:txBody>
      </p:sp>
      <p:graphicFrame>
        <p:nvGraphicFramePr>
          <p:cNvPr id="4167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05386"/>
              </p:ext>
            </p:extLst>
          </p:nvPr>
        </p:nvGraphicFramePr>
        <p:xfrm>
          <a:off x="6921233" y="1455527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" name="Equation" r:id="rId27" imgW="812447" imgH="393529" progId="Equation.3">
                  <p:embed/>
                </p:oleObj>
              </mc:Choice>
              <mc:Fallback>
                <p:oleObj name="Equation" r:id="rId27" imgW="812447" imgH="393529" progId="Equation.3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233" y="1455527"/>
                        <a:ext cx="812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5" name="Object 27"/>
          <p:cNvGraphicFramePr>
            <a:graphicFrameLocks noChangeAspect="1"/>
          </p:cNvGraphicFramePr>
          <p:nvPr/>
        </p:nvGraphicFramePr>
        <p:xfrm>
          <a:off x="6072188" y="3933825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" name="Equation" r:id="rId29" imgW="1448640" imgH="507600" progId="Equation.3">
                  <p:embed/>
                </p:oleObj>
              </mc:Choice>
              <mc:Fallback>
                <p:oleObj name="Equation" r:id="rId29" imgW="1448640" imgH="507600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933825"/>
                        <a:ext cx="1092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6" name="Object 28"/>
          <p:cNvGraphicFramePr>
            <a:graphicFrameLocks noChangeAspect="1"/>
          </p:cNvGraphicFramePr>
          <p:nvPr/>
        </p:nvGraphicFramePr>
        <p:xfrm>
          <a:off x="1173163" y="2906713"/>
          <a:ext cx="3159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" name="Equation" r:id="rId31" imgW="355680" imgH="393120" progId="Equation.3">
                  <p:embed/>
                </p:oleObj>
              </mc:Choice>
              <mc:Fallback>
                <p:oleObj name="Equation" r:id="rId31" imgW="355680" imgH="393120" progId="Equation.3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906713"/>
                        <a:ext cx="3159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7" name="Line 29"/>
          <p:cNvSpPr>
            <a:spLocks noChangeShapeType="1"/>
          </p:cNvSpPr>
          <p:nvPr/>
        </p:nvSpPr>
        <p:spPr bwMode="auto">
          <a:xfrm>
            <a:off x="258763" y="2830513"/>
            <a:ext cx="2362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utoUpdateAnimBg="0"/>
      <p:bldP spid="416778" grpId="0" autoUpdateAnimBg="0"/>
      <p:bldP spid="416780" grpId="0" autoUpdateAnimBg="0"/>
      <p:bldP spid="416782" grpId="0" autoUpdateAnimBg="0"/>
      <p:bldP spid="416784" grpId="0" autoUpdateAnimBg="0"/>
      <p:bldP spid="416786" grpId="0" autoUpdateAnimBg="0"/>
      <p:bldP spid="416788" grpId="0" autoUpdateAnimBg="0"/>
      <p:bldP spid="4167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0E99C60-D8E4-4A81-9C8A-B8398EAF73C6}" type="slidenum">
              <a:rPr lang="en-US" altLang="zh-CN" sz="1400" smtClean="0"/>
              <a:pPr eaLnBrk="1" hangingPunct="1"/>
              <a:t>13</a:t>
            </a:fld>
            <a:endParaRPr lang="en-US" altLang="zh-CN" sz="1400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73050" y="187325"/>
            <a:ext cx="914400" cy="47625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/>
              <a:t>说明</a:t>
            </a:r>
            <a:endParaRPr lang="zh-CN" altLang="en-US" sz="2400" b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913" y="739775"/>
            <a:ext cx="6248400" cy="1676400"/>
            <a:chOff x="1056" y="1152"/>
            <a:chExt cx="3936" cy="1056"/>
          </a:xfrm>
        </p:grpSpPr>
        <p:sp>
          <p:nvSpPr>
            <p:cNvPr id="34829" name="AutoShape 4" descr="水滴"/>
            <p:cNvSpPr>
              <a:spLocks noChangeArrowheads="1"/>
            </p:cNvSpPr>
            <p:nvPr/>
          </p:nvSpPr>
          <p:spPr bwMode="auto">
            <a:xfrm>
              <a:off x="1056" y="1152"/>
              <a:ext cx="3936" cy="1056"/>
            </a:xfrm>
            <a:prstGeom prst="upArrowCallout">
              <a:avLst>
                <a:gd name="adj1" fmla="val 93182"/>
                <a:gd name="adj2" fmla="val 93182"/>
                <a:gd name="adj3" fmla="val 16667"/>
                <a:gd name="adj4" fmla="val 66667"/>
              </a:avLst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66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0" name="Text Box 5"/>
            <p:cNvSpPr txBox="1">
              <a:spLocks noChangeArrowheads="1"/>
            </p:cNvSpPr>
            <p:nvPr/>
          </p:nvSpPr>
          <p:spPr bwMode="auto">
            <a:xfrm>
              <a:off x="1248" y="1564"/>
              <a:ext cx="360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/>
                <a:t>       </a:t>
              </a:r>
              <a:r>
                <a:rPr lang="en-US" altLang="zh-CN" sz="2800">
                  <a:solidFill>
                    <a:srgbClr val="FF3300"/>
                  </a:solidFill>
                </a:rPr>
                <a:t> </a:t>
              </a:r>
              <a:r>
                <a:rPr lang="zh-CN" altLang="en-US" sz="2800">
                  <a:solidFill>
                    <a:srgbClr val="CC0000"/>
                  </a:solidFill>
                </a:rPr>
                <a:t>各偏导数存在只是全微分存在的必要条件而不是充分条件</a:t>
              </a:r>
              <a:r>
                <a:rPr lang="en-US" altLang="zh-CN" sz="2800">
                  <a:solidFill>
                    <a:srgbClr val="CC0000"/>
                  </a:solidFill>
                </a:rPr>
                <a:t>.</a:t>
              </a:r>
              <a:endParaRPr lang="en-US" altLang="zh-CN" sz="2400" b="0">
                <a:solidFill>
                  <a:srgbClr val="CC0000"/>
                </a:solidFill>
              </a:endParaRPr>
            </a:p>
          </p:txBody>
        </p:sp>
      </p:grp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250825" y="2565400"/>
            <a:ext cx="78486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这也是</a:t>
            </a:r>
            <a:r>
              <a:rPr lang="zh-CN" altLang="en-US" sz="2800">
                <a:solidFill>
                  <a:srgbClr val="0000FF"/>
                </a:solidFill>
              </a:rPr>
              <a:t>一元函数</a:t>
            </a:r>
            <a:r>
              <a:rPr lang="zh-CN" altLang="en-US" sz="2800"/>
              <a:t>推广到</a:t>
            </a:r>
            <a:r>
              <a:rPr lang="zh-CN" altLang="en-US" sz="2800">
                <a:solidFill>
                  <a:srgbClr val="0000FF"/>
                </a:solidFill>
              </a:rPr>
              <a:t>多元函数</a:t>
            </a:r>
            <a:r>
              <a:rPr lang="zh-CN" altLang="en-US" sz="2800"/>
              <a:t>出现的又</a:t>
            </a: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280988" y="4372721"/>
            <a:ext cx="4648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/>
              <a:t>函数是</a:t>
            </a:r>
            <a:r>
              <a:rPr lang="zh-CN" altLang="en-US" sz="2800" dirty="0">
                <a:solidFill>
                  <a:srgbClr val="0000FF"/>
                </a:solidFill>
              </a:rPr>
              <a:t>可微分</a:t>
            </a:r>
            <a:r>
              <a:rPr lang="zh-CN" altLang="en-US" sz="2800" dirty="0"/>
              <a:t>的</a:t>
            </a:r>
            <a:r>
              <a:rPr lang="en-US" altLang="zh-CN" sz="2800" dirty="0"/>
              <a:t>.  </a:t>
            </a: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1187450" y="115888"/>
            <a:ext cx="6248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多元函数的各偏导数存在并不能保证</a:t>
            </a:r>
            <a:endParaRPr lang="zh-CN" altLang="en-US" sz="2400" b="0"/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116013" y="620713"/>
            <a:ext cx="32766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全微分存在</a:t>
            </a:r>
            <a:r>
              <a:rPr lang="en-US" altLang="zh-CN" sz="2800"/>
              <a:t>.</a:t>
            </a:r>
          </a:p>
        </p:txBody>
      </p:sp>
      <p:sp>
        <p:nvSpPr>
          <p:cNvPr id="417802" name="Rectangle 10"/>
          <p:cNvSpPr>
            <a:spLocks noChangeArrowheads="1"/>
          </p:cNvSpPr>
          <p:nvPr/>
        </p:nvSpPr>
        <p:spPr bwMode="auto">
          <a:xfrm>
            <a:off x="209550" y="3098800"/>
            <a:ext cx="24161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/>
              <a:t>一个原则</a:t>
            </a:r>
            <a:r>
              <a:rPr lang="zh-CN" altLang="en-US" sz="2800" dirty="0">
                <a:solidFill>
                  <a:srgbClr val="0000FF"/>
                </a:solidFill>
              </a:rPr>
              <a:t>区别</a:t>
            </a:r>
            <a:r>
              <a:rPr lang="en-US" altLang="zh-CN" sz="2800" dirty="0"/>
              <a:t>.</a:t>
            </a:r>
          </a:p>
        </p:txBody>
      </p:sp>
      <p:sp>
        <p:nvSpPr>
          <p:cNvPr id="417803" name="Rectangle 11"/>
          <p:cNvSpPr>
            <a:spLocks noChangeArrowheads="1"/>
          </p:cNvSpPr>
          <p:nvPr/>
        </p:nvSpPr>
        <p:spPr bwMode="auto">
          <a:xfrm>
            <a:off x="1042988" y="3860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现再假定函数的</a:t>
            </a:r>
          </a:p>
        </p:txBody>
      </p:sp>
      <p:sp>
        <p:nvSpPr>
          <p:cNvPr id="417804" name="Rectangle 12"/>
          <p:cNvSpPr>
            <a:spLocks noChangeArrowheads="1"/>
          </p:cNvSpPr>
          <p:nvPr/>
        </p:nvSpPr>
        <p:spPr bwMode="auto">
          <a:xfrm>
            <a:off x="6214164" y="3869426"/>
            <a:ext cx="177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则可证明</a:t>
            </a:r>
          </a:p>
        </p:txBody>
      </p: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3557588" y="3870957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>
                <a:solidFill>
                  <a:srgbClr val="0000FF"/>
                </a:solidFill>
              </a:rPr>
              <a:t>各个偏导数连续</a:t>
            </a:r>
            <a:r>
              <a:rPr lang="en-US" altLang="zh-CN" sz="2800" dirty="0">
                <a:solidFill>
                  <a:srgbClr val="0000FF"/>
                </a:solidFill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 autoUpdateAnimBg="0"/>
      <p:bldP spid="417799" grpId="0" autoUpdateAnimBg="0"/>
      <p:bldP spid="417800" grpId="0" autoUpdateAnimBg="0"/>
      <p:bldP spid="417801" grpId="0" autoUpdateAnimBg="0"/>
      <p:bldP spid="417802" grpId="0" autoUpdateAnimBg="0"/>
      <p:bldP spid="417803" grpId="0" autoUpdateAnimBg="0"/>
      <p:bldP spid="417804" grpId="0" autoUpdateAnimBg="0"/>
      <p:bldP spid="4178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9C216C7-EC7D-43E3-AB9B-A6AF20B9ACB5}" type="slidenum">
              <a:rPr lang="en-US" altLang="zh-CN" sz="1400" smtClean="0"/>
              <a:pPr eaLnBrk="1" hangingPunct="1"/>
              <a:t>14</a:t>
            </a:fld>
            <a:endParaRPr lang="en-US" altLang="zh-CN" sz="1400" smtClean="0"/>
          </a:p>
        </p:txBody>
      </p:sp>
      <p:graphicFrame>
        <p:nvGraphicFramePr>
          <p:cNvPr id="418819" name="Object 3"/>
          <p:cNvGraphicFramePr>
            <a:graphicFrameLocks noChangeAspect="1"/>
          </p:cNvGraphicFramePr>
          <p:nvPr/>
        </p:nvGraphicFramePr>
        <p:xfrm>
          <a:off x="1038225" y="3644900"/>
          <a:ext cx="5092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公式" r:id="rId3" imgW="5092700" imgH="406400" progId="Equation.3">
                  <p:embed/>
                </p:oleObj>
              </mc:Choice>
              <mc:Fallback>
                <p:oleObj name="公式" r:id="rId3" imgW="5092700" imgH="40640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644900"/>
                        <a:ext cx="5092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1182688" y="4149725"/>
          <a:ext cx="5600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公式" r:id="rId5" imgW="5600700" imgH="406400" progId="Equation.3">
                  <p:embed/>
                </p:oleObj>
              </mc:Choice>
              <mc:Fallback>
                <p:oleObj name="公式" r:id="rId5" imgW="5600700" imgH="406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149725"/>
                        <a:ext cx="5600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1" name="Line 5"/>
          <p:cNvSpPr>
            <a:spLocks noChangeShapeType="1"/>
          </p:cNvSpPr>
          <p:nvPr/>
        </p:nvSpPr>
        <p:spPr bwMode="auto">
          <a:xfrm>
            <a:off x="4999038" y="4581525"/>
            <a:ext cx="182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Text Box 6"/>
          <p:cNvSpPr txBox="1">
            <a:spLocks noChangeArrowheads="1"/>
          </p:cNvSpPr>
          <p:nvPr/>
        </p:nvSpPr>
        <p:spPr bwMode="auto">
          <a:xfrm>
            <a:off x="533400" y="115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2. </a:t>
            </a:r>
            <a:r>
              <a:rPr lang="zh-CN" altLang="en-US" sz="2800">
                <a:solidFill>
                  <a:srgbClr val="0000FF"/>
                </a:solidFill>
              </a:rPr>
              <a:t>可微分的充分条件</a:t>
            </a:r>
          </a:p>
        </p:txBody>
      </p:sp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428625" y="2525235"/>
            <a:ext cx="914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0" dirty="0"/>
              <a:t> 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400" b="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98588" y="4652963"/>
            <a:ext cx="3873500" cy="392112"/>
            <a:chOff x="2776" y="3641"/>
            <a:chExt cx="2440" cy="247"/>
          </a:xfrm>
        </p:grpSpPr>
        <p:graphicFrame>
          <p:nvGraphicFramePr>
            <p:cNvPr id="10248" name="Object 9"/>
            <p:cNvGraphicFramePr>
              <a:graphicFrameLocks noChangeAspect="1"/>
            </p:cNvGraphicFramePr>
            <p:nvPr/>
          </p:nvGraphicFramePr>
          <p:xfrm>
            <a:off x="2776" y="3641"/>
            <a:ext cx="2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" name="公式" r:id="rId7" imgW="3873500" imgH="393700" progId="Equation.3">
                    <p:embed/>
                  </p:oleObj>
                </mc:Choice>
                <mc:Fallback>
                  <p:oleObj name="公式" r:id="rId7" imgW="3873500" imgH="393700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3641"/>
                          <a:ext cx="2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Line 10"/>
            <p:cNvSpPr>
              <a:spLocks noChangeShapeType="1"/>
            </p:cNvSpPr>
            <p:nvPr/>
          </p:nvSpPr>
          <p:spPr bwMode="auto">
            <a:xfrm>
              <a:off x="3024" y="3888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8827" name="Text Box 11"/>
          <p:cNvSpPr txBox="1">
            <a:spLocks noChangeArrowheads="1"/>
          </p:cNvSpPr>
          <p:nvPr/>
        </p:nvSpPr>
        <p:spPr bwMode="auto">
          <a:xfrm>
            <a:off x="1038225" y="3051443"/>
            <a:ext cx="5867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在该点的某一邻域内必存在</a:t>
            </a:r>
            <a:r>
              <a:rPr lang="zh-CN" altLang="en-US" sz="2800" dirty="0">
                <a:solidFill>
                  <a:schemeClr val="tx2"/>
                </a:solidFill>
              </a:rPr>
              <a:t>的意思</a:t>
            </a:r>
            <a:r>
              <a:rPr lang="en-US" altLang="zh-CN" sz="28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18828" name="Text Box 12"/>
          <p:cNvSpPr txBox="1">
            <a:spLocks noChangeArrowheads="1"/>
          </p:cNvSpPr>
          <p:nvPr/>
        </p:nvSpPr>
        <p:spPr bwMode="auto">
          <a:xfrm>
            <a:off x="469900" y="725488"/>
            <a:ext cx="128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</a:endParaRPr>
          </a:p>
        </p:txBody>
      </p:sp>
      <p:graphicFrame>
        <p:nvGraphicFramePr>
          <p:cNvPr id="418829" name="Object 13"/>
          <p:cNvGraphicFramePr>
            <a:graphicFrameLocks noChangeAspect="1"/>
          </p:cNvGraphicFramePr>
          <p:nvPr/>
        </p:nvGraphicFramePr>
        <p:xfrm>
          <a:off x="4254500" y="795338"/>
          <a:ext cx="344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9" imgW="3441700" imgH="444500" progId="Equation.3">
                  <p:embed/>
                </p:oleObj>
              </mc:Choice>
              <mc:Fallback>
                <p:oleObj name="Equation" r:id="rId9" imgW="3441700" imgH="44450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795338"/>
                        <a:ext cx="3441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0" name="Object 14"/>
          <p:cNvGraphicFramePr>
            <a:graphicFrameLocks noChangeAspect="1"/>
          </p:cNvGraphicFramePr>
          <p:nvPr/>
        </p:nvGraphicFramePr>
        <p:xfrm>
          <a:off x="1676400" y="1258888"/>
          <a:ext cx="298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11" imgW="3964680" imgH="1205280" progId="Equation.3">
                  <p:embed/>
                </p:oleObj>
              </mc:Choice>
              <mc:Fallback>
                <p:oleObj name="Equation" r:id="rId11" imgW="3964680" imgH="120528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58888"/>
                        <a:ext cx="2984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08989"/>
              </p:ext>
            </p:extLst>
          </p:nvPr>
        </p:nvGraphicFramePr>
        <p:xfrm>
          <a:off x="544513" y="2088251"/>
          <a:ext cx="12080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13" imgW="1575720" imgH="507600" progId="Equation.3">
                  <p:embed/>
                </p:oleObj>
              </mc:Choice>
              <mc:Fallback>
                <p:oleObj name="Equation" r:id="rId13" imgW="1575720" imgH="507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2088251"/>
                        <a:ext cx="1208087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33" name="Text Box 17"/>
          <p:cNvSpPr txBox="1">
            <a:spLocks noChangeArrowheads="1"/>
          </p:cNvSpPr>
          <p:nvPr/>
        </p:nvSpPr>
        <p:spPr bwMode="auto">
          <a:xfrm>
            <a:off x="6732588" y="3446252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用拉氏定理</a:t>
            </a:r>
          </a:p>
        </p:txBody>
      </p:sp>
      <p:sp>
        <p:nvSpPr>
          <p:cNvPr id="418834" name="Rectangle 18"/>
          <p:cNvSpPr>
            <a:spLocks noChangeArrowheads="1"/>
          </p:cNvSpPr>
          <p:nvPr/>
        </p:nvSpPr>
        <p:spPr bwMode="auto">
          <a:xfrm>
            <a:off x="1427163" y="713897"/>
            <a:ext cx="2687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微分充分条件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18835" name="Rectangle 19"/>
          <p:cNvSpPr>
            <a:spLocks noChangeArrowheads="1"/>
          </p:cNvSpPr>
          <p:nvPr/>
        </p:nvSpPr>
        <p:spPr bwMode="auto">
          <a:xfrm>
            <a:off x="1038225" y="2522270"/>
            <a:ext cx="4367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dirty="0"/>
              <a:t>假定偏导数在点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连续</a:t>
            </a:r>
            <a:r>
              <a:rPr lang="en-US" altLang="zh-CN" sz="2800" dirty="0"/>
              <a:t>,</a:t>
            </a:r>
          </a:p>
        </p:txBody>
      </p:sp>
      <p:sp>
        <p:nvSpPr>
          <p:cNvPr id="418836" name="Rectangle 20"/>
          <p:cNvSpPr>
            <a:spLocks noChangeArrowheads="1"/>
          </p:cNvSpPr>
          <p:nvPr/>
        </p:nvSpPr>
        <p:spPr bwMode="auto">
          <a:xfrm>
            <a:off x="5381625" y="2533861"/>
            <a:ext cx="257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就含有</a:t>
            </a:r>
            <a:r>
              <a:rPr lang="zh-CN" altLang="en-US" sz="2800" dirty="0">
                <a:solidFill>
                  <a:srgbClr val="0000FF"/>
                </a:solidFill>
              </a:rPr>
              <a:t>偏导数</a:t>
            </a:r>
          </a:p>
        </p:txBody>
      </p:sp>
      <p:graphicFrame>
        <p:nvGraphicFramePr>
          <p:cNvPr id="4188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30831"/>
              </p:ext>
            </p:extLst>
          </p:nvPr>
        </p:nvGraphicFramePr>
        <p:xfrm>
          <a:off x="4724400" y="1478862"/>
          <a:ext cx="30210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15" imgW="3964680" imgH="558000" progId="Equation.3">
                  <p:embed/>
                </p:oleObj>
              </mc:Choice>
              <mc:Fallback>
                <p:oleObj name="Equation" r:id="rId15" imgW="3964680" imgH="55800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78862"/>
                        <a:ext cx="302101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3" name="Rectangle 27"/>
          <p:cNvSpPr>
            <a:spLocks noChangeArrowheads="1"/>
          </p:cNvSpPr>
          <p:nvPr/>
        </p:nvSpPr>
        <p:spPr bwMode="auto">
          <a:xfrm>
            <a:off x="457200" y="1411288"/>
            <a:ext cx="1468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</a:rPr>
              <a:t>偏导数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nimBg="1"/>
      <p:bldP spid="418823" grpId="0" autoUpdateAnimBg="0"/>
      <p:bldP spid="418827" grpId="0" autoUpdateAnimBg="0"/>
      <p:bldP spid="418828" grpId="0" autoUpdateAnimBg="0"/>
      <p:bldP spid="418833" grpId="0" autoUpdateAnimBg="0"/>
      <p:bldP spid="418834" grpId="0" autoUpdateAnimBg="0"/>
      <p:bldP spid="418835" grpId="0" autoUpdateAnimBg="0"/>
      <p:bldP spid="418836" grpId="0" autoUpdateAnimBg="0"/>
      <p:bldP spid="4188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C337497-3874-4CE9-BB0B-BA470FCE316E}" type="slidenum">
              <a:rPr lang="en-US" altLang="zh-CN" sz="1400" smtClean="0"/>
              <a:pPr eaLnBrk="1" hangingPunct="1"/>
              <a:t>15</a:t>
            </a:fld>
            <a:endParaRPr lang="en-US" altLang="zh-CN" sz="1400" smtClean="0"/>
          </a:p>
        </p:txBody>
      </p:sp>
      <p:sp>
        <p:nvSpPr>
          <p:cNvPr id="447492" name="Oval 4" descr="球体"/>
          <p:cNvSpPr>
            <a:spLocks noChangeArrowheads="1"/>
          </p:cNvSpPr>
          <p:nvPr/>
        </p:nvSpPr>
        <p:spPr bwMode="auto">
          <a:xfrm>
            <a:off x="2057400" y="2422525"/>
            <a:ext cx="4267200" cy="609600"/>
          </a:xfrm>
          <a:prstGeom prst="ellipse">
            <a:avLst/>
          </a:prstGeom>
          <a:pattFill prst="sphere">
            <a:fgClr>
              <a:srgbClr val="FFFF66"/>
            </a:fgClr>
            <a:bgClr>
              <a:srgbClr val="FFFFFF"/>
            </a:bgClr>
          </a:patt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493" name="Text Box 5"/>
          <p:cNvSpPr txBox="1">
            <a:spLocks noChangeArrowheads="1"/>
          </p:cNvSpPr>
          <p:nvPr/>
        </p:nvSpPr>
        <p:spPr bwMode="auto">
          <a:xfrm>
            <a:off x="914400" y="2603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拉格朗日中值定理</a:t>
            </a:r>
          </a:p>
        </p:txBody>
      </p:sp>
      <p:graphicFrame>
        <p:nvGraphicFramePr>
          <p:cNvPr id="447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027125"/>
              </p:ext>
            </p:extLst>
          </p:nvPr>
        </p:nvGraphicFramePr>
        <p:xfrm>
          <a:off x="3962400" y="307497"/>
          <a:ext cx="2743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Equation" r:id="rId3" imgW="1167893" imgH="215806" progId="Equation.3">
                  <p:embed/>
                </p:oleObj>
              </mc:Choice>
              <mc:Fallback>
                <p:oleObj name="Equation" r:id="rId3" imgW="1167893" imgH="215806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7497"/>
                        <a:ext cx="27432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1600200" y="6921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447496" name="Text Box 8"/>
          <p:cNvSpPr txBox="1">
            <a:spLocks noChangeArrowheads="1"/>
          </p:cNvSpPr>
          <p:nvPr/>
        </p:nvSpPr>
        <p:spPr bwMode="auto">
          <a:xfrm>
            <a:off x="1600200" y="12255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(2)</a:t>
            </a:r>
          </a:p>
        </p:txBody>
      </p:sp>
      <p:graphicFrame>
        <p:nvGraphicFramePr>
          <p:cNvPr id="447497" name="Object 9"/>
          <p:cNvGraphicFramePr>
            <a:graphicFrameLocks noChangeAspect="1"/>
          </p:cNvGraphicFramePr>
          <p:nvPr/>
        </p:nvGraphicFramePr>
        <p:xfrm>
          <a:off x="1019175" y="1844675"/>
          <a:ext cx="5381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Equation" r:id="rId5" imgW="2323092" imgH="215806" progId="Equation.3">
                  <p:embed/>
                </p:oleObj>
              </mc:Choice>
              <mc:Fallback>
                <p:oleObj name="Equation" r:id="rId5" imgW="2323092" imgH="215806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844675"/>
                        <a:ext cx="53816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8" name="Text Box 10"/>
          <p:cNvSpPr txBox="1">
            <a:spLocks noChangeArrowheads="1"/>
          </p:cNvSpPr>
          <p:nvPr/>
        </p:nvSpPr>
        <p:spPr bwMode="auto">
          <a:xfrm>
            <a:off x="6324600" y="1807742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使得</a:t>
            </a:r>
          </a:p>
        </p:txBody>
      </p:sp>
      <p:graphicFrame>
        <p:nvGraphicFramePr>
          <p:cNvPr id="447499" name="Object 11"/>
          <p:cNvGraphicFramePr>
            <a:graphicFrameLocks noChangeAspect="1"/>
          </p:cNvGraphicFramePr>
          <p:nvPr/>
        </p:nvGraphicFramePr>
        <p:xfrm>
          <a:off x="2209800" y="2482850"/>
          <a:ext cx="3962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Equation" r:id="rId7" imgW="2261880" imgH="253800" progId="Equation.3">
                  <p:embed/>
                </p:oleObj>
              </mc:Choice>
              <mc:Fallback>
                <p:oleObj name="Equation" r:id="rId7" imgW="2261880" imgH="253800" progId="Equation.3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82850"/>
                        <a:ext cx="39624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 noChangeAspect="1"/>
          </p:cNvGrpSpPr>
          <p:nvPr/>
        </p:nvGrpSpPr>
        <p:grpSpPr bwMode="auto">
          <a:xfrm>
            <a:off x="2133600" y="757238"/>
            <a:ext cx="3505200" cy="450850"/>
            <a:chOff x="1344" y="1481"/>
            <a:chExt cx="2208" cy="284"/>
          </a:xfrm>
        </p:grpSpPr>
        <p:sp>
          <p:nvSpPr>
            <p:cNvPr id="11298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344" y="1481"/>
              <a:ext cx="216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Rectangle 14"/>
            <p:cNvSpPr>
              <a:spLocks noChangeArrowheads="1"/>
            </p:cNvSpPr>
            <p:nvPr/>
          </p:nvSpPr>
          <p:spPr bwMode="auto">
            <a:xfrm>
              <a:off x="3477" y="148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;</a:t>
              </a:r>
              <a:endParaRPr lang="en-US" altLang="zh-CN"/>
            </a:p>
          </p:txBody>
        </p:sp>
        <p:sp>
          <p:nvSpPr>
            <p:cNvPr id="11300" name="Rectangle 15"/>
            <p:cNvSpPr>
              <a:spLocks noChangeArrowheads="1"/>
            </p:cNvSpPr>
            <p:nvPr/>
          </p:nvSpPr>
          <p:spPr bwMode="auto">
            <a:xfrm>
              <a:off x="2707" y="148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]</a:t>
              </a:r>
              <a:endParaRPr lang="en-US" altLang="zh-CN"/>
            </a:p>
          </p:txBody>
        </p:sp>
        <p:sp>
          <p:nvSpPr>
            <p:cNvPr id="11301" name="Rectangle 16"/>
            <p:cNvSpPr>
              <a:spLocks noChangeArrowheads="1"/>
            </p:cNvSpPr>
            <p:nvPr/>
          </p:nvSpPr>
          <p:spPr bwMode="auto">
            <a:xfrm>
              <a:off x="2515" y="148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1302" name="Rectangle 17"/>
            <p:cNvSpPr>
              <a:spLocks noChangeArrowheads="1"/>
            </p:cNvSpPr>
            <p:nvPr/>
          </p:nvSpPr>
          <p:spPr bwMode="auto">
            <a:xfrm>
              <a:off x="2314" y="148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[</a:t>
              </a:r>
              <a:endParaRPr lang="en-US" altLang="zh-CN"/>
            </a:p>
          </p:txBody>
        </p:sp>
        <p:sp>
          <p:nvSpPr>
            <p:cNvPr id="11303" name="Rectangle 18"/>
            <p:cNvSpPr>
              <a:spLocks noChangeArrowheads="1"/>
            </p:cNvSpPr>
            <p:nvPr/>
          </p:nvSpPr>
          <p:spPr bwMode="auto">
            <a:xfrm>
              <a:off x="2819" y="1496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pitchFamily="49" charset="-122"/>
                  <a:ea typeface="宋体-18030" pitchFamily="49" charset="-122"/>
                </a:rPr>
                <a:t>上连续</a:t>
              </a:r>
              <a:endParaRPr lang="zh-CN" altLang="en-US"/>
            </a:p>
          </p:txBody>
        </p:sp>
        <p:sp>
          <p:nvSpPr>
            <p:cNvPr id="11304" name="Rectangle 19"/>
            <p:cNvSpPr>
              <a:spLocks noChangeArrowheads="1"/>
            </p:cNvSpPr>
            <p:nvPr/>
          </p:nvSpPr>
          <p:spPr bwMode="auto">
            <a:xfrm>
              <a:off x="1426" y="1496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-18030" pitchFamily="49" charset="-122"/>
                  <a:ea typeface="宋体-18030" pitchFamily="49" charset="-122"/>
                </a:rPr>
                <a:t>在闭区间</a:t>
              </a:r>
              <a:endParaRPr lang="zh-CN" altLang="en-US"/>
            </a:p>
          </p:txBody>
        </p:sp>
        <p:sp>
          <p:nvSpPr>
            <p:cNvPr id="11305" name="Rectangle 20"/>
            <p:cNvSpPr>
              <a:spLocks noChangeArrowheads="1"/>
            </p:cNvSpPr>
            <p:nvPr/>
          </p:nvSpPr>
          <p:spPr bwMode="auto">
            <a:xfrm>
              <a:off x="2590" y="14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11306" name="Rectangle 21"/>
            <p:cNvSpPr>
              <a:spLocks noChangeArrowheads="1"/>
            </p:cNvSpPr>
            <p:nvPr/>
          </p:nvSpPr>
          <p:spPr bwMode="auto">
            <a:xfrm>
              <a:off x="2392" y="14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</p:grpSp>
      <p:grpSp>
        <p:nvGrpSpPr>
          <p:cNvPr id="3" name="Group 22"/>
          <p:cNvGrpSpPr>
            <a:grpSpLocks noChangeAspect="1"/>
          </p:cNvGrpSpPr>
          <p:nvPr/>
        </p:nvGrpSpPr>
        <p:grpSpPr bwMode="auto">
          <a:xfrm>
            <a:off x="2133600" y="1301750"/>
            <a:ext cx="3581400" cy="466725"/>
            <a:chOff x="1344" y="1824"/>
            <a:chExt cx="2256" cy="294"/>
          </a:xfrm>
        </p:grpSpPr>
        <p:sp>
          <p:nvSpPr>
            <p:cNvPr id="11289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344" y="1824"/>
              <a:ext cx="22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3523" y="1833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;</a:t>
              </a:r>
              <a:endParaRPr lang="en-US" altLang="zh-CN"/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2766" y="1833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2565" y="1833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2354" y="1833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2851" y="1840"/>
              <a:ext cx="69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pitchFamily="49" charset="-122"/>
                  <a:ea typeface="宋体-18030" pitchFamily="49" charset="-122"/>
                </a:rPr>
                <a:t>内可导</a:t>
              </a:r>
              <a:endParaRPr lang="zh-CN" altLang="en-US"/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427" y="1840"/>
              <a:ext cx="9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900">
                  <a:solidFill>
                    <a:srgbClr val="000000"/>
                  </a:solidFill>
                  <a:latin typeface="宋体-18030" pitchFamily="49" charset="-122"/>
                  <a:ea typeface="宋体-18030" pitchFamily="49" charset="-122"/>
                </a:rPr>
                <a:t>在开区间</a:t>
              </a:r>
              <a:endParaRPr lang="zh-CN" altLang="en-US"/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2642" y="1833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2437" y="1833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</p:grpSp>
      <p:sp>
        <p:nvSpPr>
          <p:cNvPr id="447520" name="Rectangle 32"/>
          <p:cNvSpPr>
            <a:spLocks noChangeArrowheads="1"/>
          </p:cNvSpPr>
          <p:nvPr/>
        </p:nvSpPr>
        <p:spPr bwMode="auto">
          <a:xfrm>
            <a:off x="1371600" y="5099050"/>
            <a:ext cx="3276600" cy="4572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50000">
                <a:srgbClr val="FFFF66"/>
              </a:gs>
              <a:gs pos="100000">
                <a:srgbClr val="66FF33"/>
              </a:gs>
            </a:gsLst>
            <a:lin ang="189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33"/>
          <p:cNvSpPr txBox="1">
            <a:spLocks noChangeArrowheads="1"/>
          </p:cNvSpPr>
          <p:nvPr/>
        </p:nvSpPr>
        <p:spPr bwMode="auto">
          <a:xfrm>
            <a:off x="914400" y="320833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Lagrange</a:t>
            </a:r>
            <a:r>
              <a:rPr lang="zh-CN" altLang="en-US" sz="2800" dirty="0">
                <a:solidFill>
                  <a:srgbClr val="0000FF"/>
                </a:solidFill>
              </a:rPr>
              <a:t>公式</a:t>
            </a:r>
            <a:r>
              <a:rPr lang="zh-CN" altLang="en-US" sz="2800" dirty="0"/>
              <a:t>可以写成下面的各种形式</a:t>
            </a:r>
            <a:r>
              <a:rPr lang="en-US" altLang="zh-CN" sz="2800" dirty="0"/>
              <a:t>:</a:t>
            </a:r>
          </a:p>
        </p:txBody>
      </p:sp>
      <p:graphicFrame>
        <p:nvGraphicFramePr>
          <p:cNvPr id="447522" name="Object 34"/>
          <p:cNvGraphicFramePr>
            <a:graphicFrameLocks noChangeAspect="1"/>
          </p:cNvGraphicFramePr>
          <p:nvPr/>
        </p:nvGraphicFramePr>
        <p:xfrm>
          <a:off x="838200" y="3821113"/>
          <a:ext cx="7315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公式" r:id="rId9" imgW="3048000" imgH="215900" progId="Equation.3">
                  <p:embed/>
                </p:oleObj>
              </mc:Choice>
              <mc:Fallback>
                <p:oleObj name="公式" r:id="rId9" imgW="3048000" imgH="215900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21113"/>
                        <a:ext cx="73152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23" name="Object 35"/>
          <p:cNvGraphicFramePr>
            <a:graphicFrameLocks noChangeAspect="1"/>
          </p:cNvGraphicFramePr>
          <p:nvPr/>
        </p:nvGraphicFramePr>
        <p:xfrm>
          <a:off x="838200" y="4443413"/>
          <a:ext cx="34845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Equation" r:id="rId11" imgW="1459866" imgH="203112" progId="Equation.3">
                  <p:embed/>
                </p:oleObj>
              </mc:Choice>
              <mc:Fallback>
                <p:oleObj name="Equation" r:id="rId11" imgW="1459866" imgH="203112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43413"/>
                        <a:ext cx="348456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24" name="Object 36"/>
          <p:cNvGraphicFramePr>
            <a:graphicFrameLocks noChangeAspect="1"/>
          </p:cNvGraphicFramePr>
          <p:nvPr/>
        </p:nvGraphicFramePr>
        <p:xfrm>
          <a:off x="838200" y="5099050"/>
          <a:ext cx="38306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" name="Equation" r:id="rId13" imgW="1586811" imgH="203112" progId="Equation.3">
                  <p:embed/>
                </p:oleObj>
              </mc:Choice>
              <mc:Fallback>
                <p:oleObj name="Equation" r:id="rId13" imgW="1586811" imgH="203112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99050"/>
                        <a:ext cx="38306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953000" y="5632450"/>
            <a:ext cx="3581400" cy="533400"/>
            <a:chOff x="3024" y="1680"/>
            <a:chExt cx="2256" cy="336"/>
          </a:xfrm>
        </p:grpSpPr>
        <p:sp>
          <p:nvSpPr>
            <p:cNvPr id="11288" name="AutoShape 38"/>
            <p:cNvSpPr>
              <a:spLocks noChangeArrowheads="1"/>
            </p:cNvSpPr>
            <p:nvPr/>
          </p:nvSpPr>
          <p:spPr bwMode="auto">
            <a:xfrm>
              <a:off x="3024" y="1680"/>
              <a:ext cx="2256" cy="336"/>
            </a:xfrm>
            <a:prstGeom prst="wedgeRectCallout">
              <a:avLst>
                <a:gd name="adj1" fmla="val -65958"/>
                <a:gd name="adj2" fmla="val -55653"/>
              </a:avLst>
            </a:prstGeom>
            <a:gradFill rotWithShape="0">
              <a:gsLst>
                <a:gs pos="0">
                  <a:srgbClr val="FFFF66"/>
                </a:gs>
                <a:gs pos="50000">
                  <a:srgbClr val="FF99CC"/>
                </a:gs>
                <a:gs pos="100000">
                  <a:srgbClr val="FFFF66"/>
                </a:gs>
              </a:gsLst>
              <a:lin ang="18900000" scaled="1"/>
            </a:gra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2400" b="0"/>
            </a:p>
          </p:txBody>
        </p:sp>
        <p:graphicFrame>
          <p:nvGraphicFramePr>
            <p:cNvPr id="11275" name="Object 39"/>
            <p:cNvGraphicFramePr>
              <a:graphicFrameLocks noChangeAspect="1"/>
            </p:cNvGraphicFramePr>
            <p:nvPr/>
          </p:nvGraphicFramePr>
          <p:xfrm>
            <a:off x="3112" y="1728"/>
            <a:ext cx="21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3" name="公式" r:id="rId15" imgW="3365500" imgH="444500" progId="Equation.3">
                    <p:embed/>
                  </p:oleObj>
                </mc:Choice>
                <mc:Fallback>
                  <p:oleObj name="公式" r:id="rId15" imgW="3365500" imgH="444500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728"/>
                          <a:ext cx="2120" cy="27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66"/>
                            </a:gs>
                            <a:gs pos="50000">
                              <a:srgbClr val="FF99CC"/>
                            </a:gs>
                            <a:gs pos="100000">
                              <a:srgbClr val="FFFF66"/>
                            </a:gs>
                          </a:gsLst>
                          <a:lin ang="18900000" scaled="1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28" name="Line 40"/>
          <p:cNvSpPr>
            <a:spLocks noChangeShapeType="1"/>
          </p:cNvSpPr>
          <p:nvPr/>
        </p:nvSpPr>
        <p:spPr bwMode="auto">
          <a:xfrm>
            <a:off x="1371600" y="5556250"/>
            <a:ext cx="32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7529" name="Object 41"/>
          <p:cNvGraphicFramePr>
            <a:graphicFrameLocks noChangeAspect="1"/>
          </p:cNvGraphicFramePr>
          <p:nvPr/>
        </p:nvGraphicFramePr>
        <p:xfrm>
          <a:off x="4191000" y="4467225"/>
          <a:ext cx="14541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Equation" r:id="rId17" imgW="609336" imgH="203112" progId="Equation.3">
                  <p:embed/>
                </p:oleObj>
              </mc:Choice>
              <mc:Fallback>
                <p:oleObj name="Equation" r:id="rId17" imgW="609336" imgH="203112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67225"/>
                        <a:ext cx="14541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30" name="Object 42"/>
          <p:cNvGraphicFramePr>
            <a:graphicFrameLocks noChangeAspect="1"/>
          </p:cNvGraphicFramePr>
          <p:nvPr/>
        </p:nvGraphicFramePr>
        <p:xfrm>
          <a:off x="5641975" y="4413250"/>
          <a:ext cx="2968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Equation" r:id="rId19" imgW="1244060" imgH="215806" progId="Equation.3">
                  <p:embed/>
                </p:oleObj>
              </mc:Choice>
              <mc:Fallback>
                <p:oleObj name="Equation" r:id="rId19" imgW="1244060" imgH="215806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4413250"/>
                        <a:ext cx="29686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31" name="Object 43"/>
          <p:cNvGraphicFramePr>
            <a:graphicFrameLocks noChangeAspect="1"/>
          </p:cNvGraphicFramePr>
          <p:nvPr/>
        </p:nvGraphicFramePr>
        <p:xfrm>
          <a:off x="4883150" y="5099050"/>
          <a:ext cx="1746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name="Equation" r:id="rId21" imgW="952920" imgH="253800" progId="Equation.3">
                  <p:embed/>
                </p:oleObj>
              </mc:Choice>
              <mc:Fallback>
                <p:oleObj name="Equation" r:id="rId21" imgW="952920" imgH="2538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5099050"/>
                        <a:ext cx="17462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  <p:bldP spid="447493" grpId="0" autoUpdateAnimBg="0"/>
      <p:bldP spid="447495" grpId="0" autoUpdateAnimBg="0"/>
      <p:bldP spid="447496" grpId="0" autoUpdateAnimBg="0"/>
      <p:bldP spid="447498" grpId="0" autoUpdateAnimBg="0"/>
      <p:bldP spid="447520" grpId="0" animBg="1"/>
      <p:bldP spid="11285" grpId="0"/>
      <p:bldP spid="4475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1163DE8-EA78-49F4-B5B7-66ACEC89BAEB}" type="slidenum">
              <a:rPr lang="en-US" altLang="zh-CN" sz="1400" smtClean="0"/>
              <a:pPr eaLnBrk="1" hangingPunct="1"/>
              <a:t>16</a:t>
            </a:fld>
            <a:endParaRPr lang="en-US" altLang="zh-CN" sz="1400" smtClean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352550" y="334963"/>
          <a:ext cx="5067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公式" r:id="rId3" imgW="5067300" imgH="406400" progId="Equation.3">
                  <p:embed/>
                </p:oleObj>
              </mc:Choice>
              <mc:Fallback>
                <p:oleObj name="公式" r:id="rId3" imgW="5067300" imgH="4064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34963"/>
                        <a:ext cx="5067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3" name="Object 3"/>
          <p:cNvGraphicFramePr>
            <a:graphicFrameLocks noChangeAspect="1"/>
          </p:cNvGraphicFramePr>
          <p:nvPr/>
        </p:nvGraphicFramePr>
        <p:xfrm>
          <a:off x="971550" y="944563"/>
          <a:ext cx="394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公式" r:id="rId5" imgW="3949700" imgH="457200" progId="Equation.3">
                  <p:embed/>
                </p:oleObj>
              </mc:Choice>
              <mc:Fallback>
                <p:oleObj name="公式" r:id="rId5" imgW="3949700" imgH="4572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44563"/>
                        <a:ext cx="394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6000750" y="944563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7" imgW="1625600" imgH="419100" progId="Equation.3">
                  <p:embed/>
                </p:oleObj>
              </mc:Choice>
              <mc:Fallback>
                <p:oleObj name="Equation" r:id="rId7" imgW="1625600" imgH="4191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944563"/>
                        <a:ext cx="1625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996950" y="1706563"/>
          <a:ext cx="317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公式" r:id="rId9" imgW="3175000" imgH="457200" progId="Equation.3">
                  <p:embed/>
                </p:oleObj>
              </mc:Choice>
              <mc:Fallback>
                <p:oleObj name="公式" r:id="rId9" imgW="3175000" imgH="4572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706563"/>
                        <a:ext cx="317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550" y="2544763"/>
            <a:ext cx="5867400" cy="1676400"/>
            <a:chOff x="912" y="2592"/>
            <a:chExt cx="3696" cy="1056"/>
          </a:xfrm>
        </p:grpSpPr>
        <p:sp>
          <p:nvSpPr>
            <p:cNvPr id="12298" name="AutoShape 7" descr="苏格兰方格呢"/>
            <p:cNvSpPr>
              <a:spLocks noChangeArrowheads="1"/>
            </p:cNvSpPr>
            <p:nvPr/>
          </p:nvSpPr>
          <p:spPr bwMode="auto">
            <a:xfrm>
              <a:off x="912" y="2592"/>
              <a:ext cx="3696" cy="1056"/>
            </a:xfrm>
            <a:prstGeom prst="wedgeRoundRectCallout">
              <a:avLst>
                <a:gd name="adj1" fmla="val -407"/>
                <a:gd name="adj2" fmla="val -70551"/>
                <a:gd name="adj3" fmla="val 16667"/>
              </a:avLst>
            </a:prstGeom>
            <a:pattFill prst="plaid">
              <a:fgClr>
                <a:srgbClr val="00FFFF"/>
              </a:fgClr>
              <a:bgClr>
                <a:srgbClr val="FFFFFF"/>
              </a:bgClr>
            </a:patt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 b="0"/>
            </a:p>
          </p:txBody>
        </p:sp>
        <p:graphicFrame>
          <p:nvGraphicFramePr>
            <p:cNvPr id="12294" name="Object 8"/>
            <p:cNvGraphicFramePr>
              <a:graphicFrameLocks noChangeAspect="1"/>
            </p:cNvGraphicFramePr>
            <p:nvPr/>
          </p:nvGraphicFramePr>
          <p:xfrm>
            <a:off x="1104" y="2592"/>
            <a:ext cx="3456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5" name="公式" r:id="rId11" imgW="2362200" imgH="469900" progId="Equation.3">
                    <p:embed/>
                  </p:oleObj>
                </mc:Choice>
                <mc:Fallback>
                  <p:oleObj name="公式" r:id="rId11" imgW="2362200" imgH="46990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92"/>
                          <a:ext cx="3456" cy="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9"/>
            <p:cNvGraphicFramePr>
              <a:graphicFrameLocks noChangeAspect="1"/>
            </p:cNvGraphicFramePr>
            <p:nvPr/>
          </p:nvGraphicFramePr>
          <p:xfrm>
            <a:off x="1152" y="3333"/>
            <a:ext cx="278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" name="公式" r:id="rId13" imgW="1892300" imgH="215900" progId="Equation.3">
                    <p:embed/>
                  </p:oleObj>
                </mc:Choice>
                <mc:Fallback>
                  <p:oleObj name="公式" r:id="rId13" imgW="1892300" imgH="215900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33"/>
                          <a:ext cx="2784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B3CB1AB-FDD0-4DB6-8281-C0D7B8A3C3EC}" type="slidenum">
              <a:rPr lang="en-US" altLang="zh-CN" sz="1400" smtClean="0"/>
              <a:pPr eaLnBrk="1" hangingPunct="1"/>
              <a:t>17</a:t>
            </a:fld>
            <a:endParaRPr lang="en-US" altLang="zh-CN" sz="1400" smtClean="0"/>
          </a:p>
        </p:txBody>
      </p:sp>
      <p:graphicFrame>
        <p:nvGraphicFramePr>
          <p:cNvPr id="420866" name="Object 2"/>
          <p:cNvGraphicFramePr>
            <a:graphicFrameLocks noChangeAspect="1"/>
          </p:cNvGraphicFramePr>
          <p:nvPr/>
        </p:nvGraphicFramePr>
        <p:xfrm>
          <a:off x="1701800" y="167798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1" name="Equation" r:id="rId3" imgW="2971800" imgH="431800" progId="Equation.3">
                  <p:embed/>
                </p:oleObj>
              </mc:Choice>
              <mc:Fallback>
                <p:oleObj name="Equation" r:id="rId3" imgW="2971800" imgH="43180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677988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7" name="Object 3"/>
          <p:cNvGraphicFramePr>
            <a:graphicFrameLocks noChangeAspect="1"/>
          </p:cNvGraphicFramePr>
          <p:nvPr/>
        </p:nvGraphicFramePr>
        <p:xfrm>
          <a:off x="4724400" y="1666875"/>
          <a:ext cx="292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2" name="Equation" r:id="rId5" imgW="2921000" imgH="469900" progId="Equation.3">
                  <p:embed/>
                </p:oleObj>
              </mc:Choice>
              <mc:Fallback>
                <p:oleObj name="Equation" r:id="rId5" imgW="2921000" imgH="4699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66875"/>
                        <a:ext cx="292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1143000" y="1709738"/>
          <a:ext cx="4302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3" name="公式" r:id="rId7" imgW="431613" imgH="355446" progId="Equation.3">
                  <p:embed/>
                </p:oleObj>
              </mc:Choice>
              <mc:Fallback>
                <p:oleObj name="公式" r:id="rId7" imgW="431613" imgH="355446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09738"/>
                        <a:ext cx="430213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8"/>
          <p:cNvSpPr txBox="1">
            <a:spLocks noChangeArrowheads="1"/>
          </p:cNvSpPr>
          <p:nvPr/>
        </p:nvSpPr>
        <p:spPr bwMode="auto">
          <a:xfrm>
            <a:off x="990600" y="242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同理</a:t>
            </a:r>
          </a:p>
        </p:txBody>
      </p:sp>
      <p:graphicFrame>
        <p:nvGraphicFramePr>
          <p:cNvPr id="13317" name="Object 9"/>
          <p:cNvGraphicFramePr>
            <a:graphicFrameLocks noChangeAspect="1"/>
          </p:cNvGraphicFramePr>
          <p:nvPr/>
        </p:nvGraphicFramePr>
        <p:xfrm>
          <a:off x="1828800" y="306388"/>
          <a:ext cx="3467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9" imgW="3263900" imgH="393700" progId="Equation.3">
                  <p:embed/>
                </p:oleObj>
              </mc:Choice>
              <mc:Fallback>
                <p:oleObj name="Equation" r:id="rId9" imgW="3263900" imgH="3937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6388"/>
                        <a:ext cx="34671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4" name="Object 10"/>
          <p:cNvGraphicFramePr>
            <a:graphicFrameLocks noChangeAspect="1"/>
          </p:cNvGraphicFramePr>
          <p:nvPr/>
        </p:nvGraphicFramePr>
        <p:xfrm>
          <a:off x="1187450" y="928688"/>
          <a:ext cx="33639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Equation" r:id="rId11" imgW="3022600" imgH="469900" progId="Equation.3">
                  <p:embed/>
                </p:oleObj>
              </mc:Choice>
              <mc:Fallback>
                <p:oleObj name="Equation" r:id="rId11" imgW="3022600" imgH="4699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28688"/>
                        <a:ext cx="33639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0" name="Object 16"/>
          <p:cNvGraphicFramePr>
            <a:graphicFrameLocks noChangeAspect="1"/>
          </p:cNvGraphicFramePr>
          <p:nvPr/>
        </p:nvGraphicFramePr>
        <p:xfrm>
          <a:off x="1600200" y="2259013"/>
          <a:ext cx="2057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公式" r:id="rId13" imgW="863225" imgH="228501" progId="Equation.3">
                  <p:embed/>
                </p:oleObj>
              </mc:Choice>
              <mc:Fallback>
                <p:oleObj name="公式" r:id="rId13" imgW="863225" imgH="228501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59013"/>
                        <a:ext cx="20574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17"/>
          <p:cNvGraphicFramePr>
            <a:graphicFrameLocks noChangeAspect="1"/>
          </p:cNvGraphicFramePr>
          <p:nvPr/>
        </p:nvGraphicFramePr>
        <p:xfrm>
          <a:off x="5791200" y="2198688"/>
          <a:ext cx="1155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公式" r:id="rId15" imgW="469696" imgH="215806" progId="Equation.3">
                  <p:embed/>
                </p:oleObj>
              </mc:Choice>
              <mc:Fallback>
                <p:oleObj name="公式" r:id="rId15" imgW="469696" imgH="215806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98688"/>
                        <a:ext cx="11557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2" name="Object 18"/>
          <p:cNvGraphicFramePr>
            <a:graphicFrameLocks noChangeAspect="1"/>
          </p:cNvGraphicFramePr>
          <p:nvPr/>
        </p:nvGraphicFramePr>
        <p:xfrm>
          <a:off x="3657600" y="2198688"/>
          <a:ext cx="220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公式" r:id="rId17" imgW="850531" imgH="241195" progId="Equation.3">
                  <p:embed/>
                </p:oleObj>
              </mc:Choice>
              <mc:Fallback>
                <p:oleObj name="公式" r:id="rId17" imgW="850531" imgH="241195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98688"/>
                        <a:ext cx="2209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3" name="Object 19"/>
          <p:cNvGraphicFramePr>
            <a:graphicFrameLocks noChangeAspect="1"/>
          </p:cNvGraphicFramePr>
          <p:nvPr/>
        </p:nvGraphicFramePr>
        <p:xfrm>
          <a:off x="6858000" y="2198688"/>
          <a:ext cx="1143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公式" r:id="rId19" imgW="457002" imgH="215806" progId="Equation.3">
                  <p:embed/>
                </p:oleObj>
              </mc:Choice>
              <mc:Fallback>
                <p:oleObj name="公式" r:id="rId19" imgW="457002" imgH="215806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198688"/>
                        <a:ext cx="1143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5" name="Object 21"/>
          <p:cNvGraphicFramePr>
            <a:graphicFrameLocks noChangeAspect="1"/>
          </p:cNvGraphicFramePr>
          <p:nvPr/>
        </p:nvGraphicFramePr>
        <p:xfrm>
          <a:off x="4622800" y="993775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Equation" r:id="rId21" imgW="2997200" imgH="431800" progId="Equation.3">
                  <p:embed/>
                </p:oleObj>
              </mc:Choice>
              <mc:Fallback>
                <p:oleObj name="Equation" r:id="rId21" imgW="2997200" imgH="4318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993775"/>
                        <a:ext cx="299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6" name="Object 22"/>
          <p:cNvGraphicFramePr>
            <a:graphicFrameLocks noChangeAspect="1"/>
          </p:cNvGraphicFramePr>
          <p:nvPr/>
        </p:nvGraphicFramePr>
        <p:xfrm>
          <a:off x="1066800" y="2898775"/>
          <a:ext cx="549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Equation" r:id="rId23" imgW="4851400" imgH="469900" progId="Equation.3">
                  <p:embed/>
                </p:oleObj>
              </mc:Choice>
              <mc:Fallback>
                <p:oleObj name="Equation" r:id="rId23" imgW="4851400" imgH="469900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8775"/>
                        <a:ext cx="5499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7" name="Line 23"/>
          <p:cNvSpPr>
            <a:spLocks noChangeShapeType="1"/>
          </p:cNvSpPr>
          <p:nvPr/>
        </p:nvSpPr>
        <p:spPr bwMode="auto">
          <a:xfrm>
            <a:off x="1079500" y="3432175"/>
            <a:ext cx="5486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0888" name="Object 24"/>
          <p:cNvGraphicFramePr>
            <a:graphicFrameLocks noChangeAspect="1"/>
          </p:cNvGraphicFramePr>
          <p:nvPr/>
        </p:nvGraphicFramePr>
        <p:xfrm>
          <a:off x="3543300" y="34321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Equation" r:id="rId25" imgW="355680" imgH="393120" progId="Equation.3">
                  <p:embed/>
                </p:oleObj>
              </mc:Choice>
              <mc:Fallback>
                <p:oleObj name="Equation" r:id="rId25" imgW="355680" imgH="39312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3432175"/>
                        <a:ext cx="279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9" name="Object 25"/>
          <p:cNvGraphicFramePr>
            <a:graphicFrameLocks noChangeAspect="1"/>
          </p:cNvGraphicFramePr>
          <p:nvPr/>
        </p:nvGraphicFramePr>
        <p:xfrm>
          <a:off x="6629400" y="2960688"/>
          <a:ext cx="21336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Equation" r:id="rId27" imgW="2070100" imgH="901700" progId="Equation.3">
                  <p:embed/>
                </p:oleObj>
              </mc:Choice>
              <mc:Fallback>
                <p:oleObj name="Equation" r:id="rId27" imgW="2070100" imgH="90170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60688"/>
                        <a:ext cx="21336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0239E4E-45B5-40BE-9ED6-E807568391F8}" type="slidenum">
              <a:rPr lang="en-US" altLang="zh-CN" sz="1400" smtClean="0"/>
              <a:pPr eaLnBrk="1" hangingPunct="1"/>
              <a:t>18</a:t>
            </a:fld>
            <a:endParaRPr lang="en-US" altLang="zh-CN" sz="1400" smtClean="0"/>
          </a:p>
        </p:txBody>
      </p:sp>
      <p:graphicFrame>
        <p:nvGraphicFramePr>
          <p:cNvPr id="448516" name="Object 4"/>
          <p:cNvGraphicFramePr>
            <a:graphicFrameLocks noChangeAspect="1"/>
          </p:cNvGraphicFramePr>
          <p:nvPr/>
        </p:nvGraphicFramePr>
        <p:xfrm>
          <a:off x="903288" y="1276350"/>
          <a:ext cx="224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3" imgW="2247900" imgH="952500" progId="Equation.3">
                  <p:embed/>
                </p:oleObj>
              </mc:Choice>
              <mc:Fallback>
                <p:oleObj name="Equation" r:id="rId3" imgW="2247900" imgH="95250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276350"/>
                        <a:ext cx="2247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7" name="Object 5"/>
          <p:cNvGraphicFramePr>
            <a:graphicFrameLocks noChangeAspect="1"/>
          </p:cNvGraphicFramePr>
          <p:nvPr/>
        </p:nvGraphicFramePr>
        <p:xfrm>
          <a:off x="4713288" y="1519238"/>
          <a:ext cx="1524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公式" r:id="rId5" imgW="2020320" imgH="583560" progId="Equation.3">
                  <p:embed/>
                </p:oleObj>
              </mc:Choice>
              <mc:Fallback>
                <p:oleObj name="公式" r:id="rId5" imgW="2020320" imgH="58356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1519238"/>
                        <a:ext cx="15240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8" name="Object 6"/>
          <p:cNvGraphicFramePr>
            <a:graphicFrameLocks noChangeAspect="1"/>
          </p:cNvGraphicFramePr>
          <p:nvPr/>
        </p:nvGraphicFramePr>
        <p:xfrm>
          <a:off x="827088" y="2343150"/>
          <a:ext cx="6248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文档" r:id="rId8" imgW="5486400" imgH="447040" progId="Word.Document.8">
                  <p:embed/>
                </p:oleObj>
              </mc:Choice>
              <mc:Fallback>
                <p:oleObj name="文档" r:id="rId8" imgW="5486400" imgH="447040" progId="Word.Document.8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3150"/>
                        <a:ext cx="6248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19" name="Object 7"/>
          <p:cNvGraphicFramePr>
            <a:graphicFrameLocks noChangeAspect="1"/>
          </p:cNvGraphicFramePr>
          <p:nvPr/>
        </p:nvGraphicFramePr>
        <p:xfrm>
          <a:off x="3189288" y="1581150"/>
          <a:ext cx="142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10" imgW="1422400" imgH="444500" progId="Equation.3">
                  <p:embed/>
                </p:oleObj>
              </mc:Choice>
              <mc:Fallback>
                <p:oleObj name="Equation" r:id="rId10" imgW="1422400" imgH="44450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1581150"/>
                        <a:ext cx="1422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0" name="Object 8"/>
          <p:cNvGraphicFramePr>
            <a:graphicFrameLocks noChangeAspect="1"/>
          </p:cNvGraphicFramePr>
          <p:nvPr/>
        </p:nvGraphicFramePr>
        <p:xfrm>
          <a:off x="827088" y="595313"/>
          <a:ext cx="549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12" imgW="4851400" imgH="469900" progId="Equation.3">
                  <p:embed/>
                </p:oleObj>
              </mc:Choice>
              <mc:Fallback>
                <p:oleObj name="Equation" r:id="rId12" imgW="4851400" imgH="46990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5313"/>
                        <a:ext cx="5499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1" name="Object 9"/>
          <p:cNvGraphicFramePr>
            <a:graphicFrameLocks noChangeAspect="1"/>
          </p:cNvGraphicFramePr>
          <p:nvPr/>
        </p:nvGraphicFramePr>
        <p:xfrm>
          <a:off x="6389688" y="423863"/>
          <a:ext cx="21336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14" imgW="2070100" imgH="901700" progId="Equation.3">
                  <p:embed/>
                </p:oleObj>
              </mc:Choice>
              <mc:Fallback>
                <p:oleObj name="Equation" r:id="rId14" imgW="2070100" imgH="9017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423863"/>
                        <a:ext cx="213360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864225" y="2786063"/>
          <a:ext cx="107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Equation" r:id="rId16" imgW="482391" imgH="431613" progId="Equation.3">
                  <p:embed/>
                </p:oleObj>
              </mc:Choice>
              <mc:Fallback>
                <p:oleObj name="Equation" r:id="rId16" imgW="482391" imgH="431613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2786063"/>
                        <a:ext cx="1079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676400" y="43100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并非必要条件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3003550"/>
            <a:ext cx="69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FF3300"/>
                </a:solidFill>
                <a:ea typeface="黑体" pitchFamily="2" charset="-122"/>
              </a:rPr>
              <a:t>注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57325" y="3003550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定理</a:t>
            </a:r>
            <a:r>
              <a:rPr lang="en-US" altLang="zh-CN" sz="2800"/>
              <a:t>2</a:t>
            </a:r>
            <a:r>
              <a:rPr lang="zh-CN" altLang="en-US" sz="2800"/>
              <a:t>的条件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97263" y="3003550"/>
            <a:ext cx="2446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800"/>
              <a:t>(</a:t>
            </a:r>
            <a:r>
              <a:rPr lang="zh-CN" altLang="en-US" sz="2800"/>
              <a:t>即两个偏导数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827838" y="3003550"/>
            <a:ext cx="944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在点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8200" y="36528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连续</a:t>
            </a:r>
            <a:r>
              <a:rPr lang="en-US" altLang="zh-CN" sz="2800"/>
              <a:t>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00800" y="37004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可微的充分</a:t>
            </a:r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/>
        </p:nvGraphicFramePr>
        <p:xfrm>
          <a:off x="7620000" y="3090863"/>
          <a:ext cx="8477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6" name="Equation" r:id="rId18" imgW="1105560" imgH="507600" progId="Equation.3">
                  <p:embed/>
                </p:oleObj>
              </mc:Choice>
              <mc:Fallback>
                <p:oleObj name="Equation" r:id="rId18" imgW="1105560" imgH="50760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90863"/>
                        <a:ext cx="8477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676400" y="3668713"/>
            <a:ext cx="1828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仅是函数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783138" y="3687763"/>
            <a:ext cx="1295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在点</a:t>
            </a: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/>
        </p:nvGraphicFramePr>
        <p:xfrm>
          <a:off x="5629275" y="3776663"/>
          <a:ext cx="8477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" name="Equation" r:id="rId20" imgW="1105560" imgH="507600" progId="Equation.3">
                  <p:embed/>
                </p:oleObj>
              </mc:Choice>
              <mc:Fallback>
                <p:oleObj name="Equation" r:id="rId20" imgW="1105560" imgH="50760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3776663"/>
                        <a:ext cx="847725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/>
        </p:nvGraphicFramePr>
        <p:xfrm>
          <a:off x="3225800" y="3765550"/>
          <a:ext cx="1651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8" name="Equation" r:id="rId22" imgW="1651000" imgH="393700" progId="Equation.3">
                  <p:embed/>
                </p:oleObj>
              </mc:Choice>
              <mc:Fallback>
                <p:oleObj name="Equation" r:id="rId22" imgW="1651000" imgH="3937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765550"/>
                        <a:ext cx="1651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838200" y="43100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条件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4BCFE9D-0CFA-4AE9-B88B-C63BC7E43F04}" type="slidenum">
              <a:rPr lang="en-US" altLang="zh-CN" sz="1400" smtClean="0"/>
              <a:pPr eaLnBrk="1" hangingPunct="1"/>
              <a:t>19</a:t>
            </a:fld>
            <a:endParaRPr lang="en-US" altLang="zh-CN" sz="1400" smtClean="0"/>
          </a:p>
        </p:txBody>
      </p:sp>
      <p:sp>
        <p:nvSpPr>
          <p:cNvPr id="424962" name="Text Box 2"/>
          <p:cNvSpPr txBox="1">
            <a:spLocks noChangeArrowheads="1"/>
          </p:cNvSpPr>
          <p:nvPr/>
        </p:nvSpPr>
        <p:spPr bwMode="auto">
          <a:xfrm>
            <a:off x="4859338" y="6921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记全微分为</a:t>
            </a:r>
          </a:p>
        </p:txBody>
      </p:sp>
      <p:graphicFrame>
        <p:nvGraphicFramePr>
          <p:cNvPr id="424963" name="Object 3"/>
          <p:cNvGraphicFramePr>
            <a:graphicFrameLocks noChangeAspect="1"/>
          </p:cNvGraphicFramePr>
          <p:nvPr/>
        </p:nvGraphicFramePr>
        <p:xfrm>
          <a:off x="1403350" y="1268413"/>
          <a:ext cx="2743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3" imgW="3646800" imgH="1205280" progId="Equation.3">
                  <p:embed/>
                </p:oleObj>
              </mc:Choice>
              <mc:Fallback>
                <p:oleObj name="Equation" r:id="rId3" imgW="3646800" imgH="120528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413"/>
                        <a:ext cx="2743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/>
        </p:nvGraphicFramePr>
        <p:xfrm>
          <a:off x="4932363" y="3860800"/>
          <a:ext cx="392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5" imgW="5222520" imgH="1205280" progId="Equation.3">
                  <p:embed/>
                </p:oleObj>
              </mc:Choice>
              <mc:Fallback>
                <p:oleObj name="Equation" r:id="rId5" imgW="5222520" imgH="12052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860800"/>
                        <a:ext cx="392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250825" y="2133600"/>
            <a:ext cx="8077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     </a:t>
            </a:r>
            <a:r>
              <a:rPr lang="zh-CN" altLang="en-US" sz="2800"/>
              <a:t>通常把二元函数的全微分等于它的两个偏微分之和</a:t>
            </a:r>
          </a:p>
        </p:txBody>
      </p:sp>
      <p:sp>
        <p:nvSpPr>
          <p:cNvPr id="424967" name="Rectangle 7"/>
          <p:cNvSpPr>
            <a:spLocks noChangeArrowheads="1"/>
          </p:cNvSpPr>
          <p:nvPr/>
        </p:nvSpPr>
        <p:spPr bwMode="auto">
          <a:xfrm>
            <a:off x="179388" y="33575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叠加原理也适用于二元以上函数的情况</a:t>
            </a:r>
            <a:r>
              <a:rPr lang="en-US" altLang="zh-CN" sz="2800"/>
              <a:t>.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179388" y="13811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一元函数的许多微分性质</a:t>
            </a:r>
            <a:r>
              <a:rPr lang="en-US" altLang="zh-CN" sz="2800"/>
              <a:t>,</a:t>
            </a:r>
          </a:p>
        </p:txBody>
      </p:sp>
      <p:sp>
        <p:nvSpPr>
          <p:cNvPr id="424969" name="Rectangle 9"/>
          <p:cNvSpPr>
            <a:spLocks noChangeArrowheads="1"/>
          </p:cNvSpPr>
          <p:nvPr/>
        </p:nvSpPr>
        <p:spPr bwMode="auto">
          <a:xfrm>
            <a:off x="323850" y="692150"/>
            <a:ext cx="46863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一阶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  <a:r>
              <a:rPr lang="zh-CN" altLang="en-US" sz="2800">
                <a:solidFill>
                  <a:srgbClr val="0000FF"/>
                </a:solidFill>
              </a:rPr>
              <a:t>全微分形式的不变性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24970" name="Rectangle 10"/>
          <p:cNvSpPr>
            <a:spLocks noChangeArrowheads="1"/>
          </p:cNvSpPr>
          <p:nvPr/>
        </p:nvSpPr>
        <p:spPr bwMode="auto">
          <a:xfrm>
            <a:off x="6372225" y="115888"/>
            <a:ext cx="137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同样有</a:t>
            </a:r>
            <a:r>
              <a:rPr lang="en-US" altLang="zh-CN" sz="2800"/>
              <a:t>:</a:t>
            </a:r>
          </a:p>
        </p:txBody>
      </p:sp>
      <p:sp>
        <p:nvSpPr>
          <p:cNvPr id="424972" name="Rectangle 12"/>
          <p:cNvSpPr>
            <a:spLocks noChangeArrowheads="1"/>
          </p:cNvSpPr>
          <p:nvPr/>
        </p:nvSpPr>
        <p:spPr bwMode="auto">
          <a:xfrm>
            <a:off x="1019175" y="2671763"/>
            <a:ext cx="5899150" cy="5191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ea typeface="宋体" pitchFamily="2" charset="-122"/>
              </a:rPr>
              <a:t>称为二元函数的微分符合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叠加原理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．</a:t>
            </a:r>
          </a:p>
        </p:txBody>
      </p:sp>
      <p:sp>
        <p:nvSpPr>
          <p:cNvPr id="424973" name="Rectangle 13"/>
          <p:cNvSpPr>
            <a:spLocks noChangeArrowheads="1"/>
          </p:cNvSpPr>
          <p:nvPr/>
        </p:nvSpPr>
        <p:spPr bwMode="auto">
          <a:xfrm>
            <a:off x="4294188" y="130175"/>
            <a:ext cx="2058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这里仍适用</a:t>
            </a:r>
            <a:r>
              <a:rPr lang="en-US" altLang="zh-CN" sz="2800"/>
              <a:t>.</a:t>
            </a:r>
          </a:p>
        </p:txBody>
      </p:sp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2195513" y="4149725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7" imgW="2070100" imgH="393700" progId="Equation.3">
                  <p:embed/>
                </p:oleObj>
              </mc:Choice>
              <mc:Fallback>
                <p:oleObj name="Equation" r:id="rId7" imgW="2070100" imgH="3937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49725"/>
                        <a:ext cx="207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80" name="Rectangle 20"/>
          <p:cNvSpPr>
            <a:spLocks noChangeArrowheads="1"/>
          </p:cNvSpPr>
          <p:nvPr/>
        </p:nvSpPr>
        <p:spPr bwMode="auto">
          <a:xfrm>
            <a:off x="250825" y="40052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如三元函数</a:t>
            </a:r>
          </a:p>
        </p:txBody>
      </p: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4356100" y="40767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则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autoUpdateAnimBg="0"/>
      <p:bldP spid="424966" grpId="0" autoUpdateAnimBg="0"/>
      <p:bldP spid="424967" grpId="0" autoUpdateAnimBg="0"/>
      <p:bldP spid="424969" grpId="0" autoUpdateAnimBg="0"/>
      <p:bldP spid="424970" grpId="0" autoUpdateAnimBg="0"/>
      <p:bldP spid="424972" grpId="0" autoUpdateAnimBg="0"/>
      <p:bldP spid="424973" grpId="0" autoUpdateAnimBg="0"/>
      <p:bldP spid="424980" grpId="0" autoUpdateAnimBg="0"/>
      <p:bldP spid="4249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F8054FB-4197-4AD3-8FC2-E5D6FC871D4E}" type="slidenum">
              <a:rPr lang="en-US" altLang="zh-CN" sz="1400" smtClean="0"/>
              <a:pPr eaLnBrk="1" hangingPunct="1"/>
              <a:t>2</a:t>
            </a:fld>
            <a:endParaRPr lang="en-US" altLang="zh-CN" sz="1400" smtClean="0"/>
          </a:p>
        </p:txBody>
      </p:sp>
      <p:sp>
        <p:nvSpPr>
          <p:cNvPr id="32771" name="AutoShape 2"/>
          <p:cNvSpPr>
            <a:spLocks noChangeArrowheads="1"/>
          </p:cNvSpPr>
          <p:nvPr/>
        </p:nvSpPr>
        <p:spPr bwMode="auto">
          <a:xfrm>
            <a:off x="1066800" y="476250"/>
            <a:ext cx="7239000" cy="3048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003B00"/>
              </a:gs>
              <a:gs pos="50000">
                <a:srgbClr val="008000"/>
              </a:gs>
              <a:gs pos="100000">
                <a:srgbClr val="003B00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1447800" y="2376488"/>
            <a:ext cx="3276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函数的变化情况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  <a:endParaRPr lang="en-US" altLang="zh-CN" sz="3600" b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2127250" y="795338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偏导数讨论的只是某一自变量变化时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1371600" y="1328738"/>
            <a:ext cx="2416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函数的变化率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2152650" y="1938338"/>
            <a:ext cx="6229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bg1"/>
                </a:solidFill>
              </a:rPr>
              <a:t>现在来讨论当各个自变量同时变化时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autoUpdateAnimBg="0"/>
      <p:bldP spid="408580" grpId="0" autoUpdateAnimBg="0"/>
      <p:bldP spid="408581" grpId="0" autoUpdateAnimBg="0"/>
      <p:bldP spid="40858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E5CFAFF-020F-48F1-8DF5-9F5315678F5B}" type="slidenum">
              <a:rPr lang="en-US" altLang="zh-CN" sz="1400" smtClean="0"/>
              <a:pPr eaLnBrk="1" hangingPunct="1"/>
              <a:t>20</a:t>
            </a:fld>
            <a:endParaRPr lang="en-US" altLang="zh-CN" sz="1400" smtClean="0"/>
          </a:p>
        </p:txBody>
      </p:sp>
      <p:sp>
        <p:nvSpPr>
          <p:cNvPr id="425986" name="Text Box 2"/>
          <p:cNvSpPr txBox="1">
            <a:spLocks noChangeArrowheads="1"/>
          </p:cNvSpPr>
          <p:nvPr/>
        </p:nvSpPr>
        <p:spPr bwMode="auto">
          <a:xfrm>
            <a:off x="762000" y="11668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1524000" y="1090613"/>
          <a:ext cx="22891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3" imgW="2273300" imgH="838200" progId="Equation.3">
                  <p:embed/>
                </p:oleObj>
              </mc:Choice>
              <mc:Fallback>
                <p:oleObj name="Equation" r:id="rId3" imgW="2273300" imgH="8382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90613"/>
                        <a:ext cx="22891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3962400" y="1038225"/>
          <a:ext cx="1600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公式" r:id="rId5" imgW="1511300" imgH="914400" progId="Equation.3">
                  <p:embed/>
                </p:oleObj>
              </mc:Choice>
              <mc:Fallback>
                <p:oleObj name="公式" r:id="rId5" imgW="1511300" imgH="9144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38225"/>
                        <a:ext cx="16002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9" name="Object 5"/>
          <p:cNvGraphicFramePr>
            <a:graphicFrameLocks noChangeAspect="1"/>
          </p:cNvGraphicFramePr>
          <p:nvPr/>
        </p:nvGraphicFramePr>
        <p:xfrm>
          <a:off x="1493838" y="1998663"/>
          <a:ext cx="36687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7" imgW="3517900" imgH="1104900" progId="Equation.3">
                  <p:embed/>
                </p:oleObj>
              </mc:Choice>
              <mc:Fallback>
                <p:oleObj name="Equation" r:id="rId7" imgW="3517900" imgH="11049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998663"/>
                        <a:ext cx="3668712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762000" y="4048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1295400" y="4048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计算函数</a:t>
            </a:r>
          </a:p>
        </p:txBody>
      </p:sp>
      <p:graphicFrame>
        <p:nvGraphicFramePr>
          <p:cNvPr id="16389" name="Object 13"/>
          <p:cNvGraphicFramePr>
            <a:graphicFrameLocks noChangeAspect="1"/>
          </p:cNvGraphicFramePr>
          <p:nvPr/>
        </p:nvGraphicFramePr>
        <p:xfrm>
          <a:off x="2895600" y="415925"/>
          <a:ext cx="17938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9" imgW="1689100" imgH="419100" progId="Equation.3">
                  <p:embed/>
                </p:oleObj>
              </mc:Choice>
              <mc:Fallback>
                <p:oleObj name="Equation" r:id="rId9" imgW="1689100" imgH="4191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5925"/>
                        <a:ext cx="17938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4648200" y="4191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在点</a:t>
            </a:r>
          </a:p>
        </p:txBody>
      </p:sp>
      <p:graphicFrame>
        <p:nvGraphicFramePr>
          <p:cNvPr id="16390" name="Object 15"/>
          <p:cNvGraphicFramePr>
            <a:graphicFrameLocks noChangeAspect="1"/>
          </p:cNvGraphicFramePr>
          <p:nvPr/>
        </p:nvGraphicFramePr>
        <p:xfrm>
          <a:off x="5549900" y="544513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11" imgW="698197" imgH="393529" progId="Equation.3">
                  <p:embed/>
                </p:oleObj>
              </mc:Choice>
              <mc:Fallback>
                <p:oleObj name="Equation" r:id="rId11" imgW="698197" imgH="393529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544513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6"/>
          <p:cNvSpPr txBox="1">
            <a:spLocks noChangeArrowheads="1"/>
          </p:cNvSpPr>
          <p:nvPr/>
        </p:nvSpPr>
        <p:spPr bwMode="auto">
          <a:xfrm>
            <a:off x="6172200" y="419100"/>
            <a:ext cx="175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的全微分</a:t>
            </a:r>
            <a:r>
              <a:rPr lang="en-US" altLang="zh-CN" sz="2800"/>
              <a:t>.</a:t>
            </a:r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5640388" y="1166813"/>
            <a:ext cx="175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所以</a:t>
            </a:r>
          </a:p>
        </p:txBody>
      </p:sp>
      <p:graphicFrame>
        <p:nvGraphicFramePr>
          <p:cNvPr id="426002" name="Object 18"/>
          <p:cNvGraphicFramePr>
            <a:graphicFrameLocks noChangeAspect="1"/>
          </p:cNvGraphicFramePr>
          <p:nvPr/>
        </p:nvGraphicFramePr>
        <p:xfrm>
          <a:off x="1905000" y="3300413"/>
          <a:ext cx="31511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13" imgW="3022600" imgH="469900" progId="Equation.3">
                  <p:embed/>
                </p:oleObj>
              </mc:Choice>
              <mc:Fallback>
                <p:oleObj name="Equation" r:id="rId13" imgW="3022600" imgH="46990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00413"/>
                        <a:ext cx="31511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utoUpdateAnimBg="0"/>
      <p:bldP spid="42600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D74B716-333D-4C96-A7A2-9BBD9D31EBF7}" type="slidenum">
              <a:rPr lang="en-US" altLang="zh-CN" sz="1400" smtClean="0"/>
              <a:pPr eaLnBrk="1" hangingPunct="1"/>
              <a:t>21</a:t>
            </a:fld>
            <a:endParaRPr lang="en-US" altLang="zh-CN" sz="1400" smtClean="0"/>
          </a:p>
        </p:txBody>
      </p:sp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250825" y="20812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427011" name="Object 3"/>
          <p:cNvGraphicFramePr>
            <a:graphicFrameLocks noChangeAspect="1"/>
          </p:cNvGraphicFramePr>
          <p:nvPr/>
        </p:nvGraphicFramePr>
        <p:xfrm>
          <a:off x="827088" y="1865313"/>
          <a:ext cx="300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公式" r:id="rId3" imgW="3009900" imgH="838200" progId="Equation.3">
                  <p:embed/>
                </p:oleObj>
              </mc:Choice>
              <mc:Fallback>
                <p:oleObj name="公式" r:id="rId3" imgW="3009900" imgH="8382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65313"/>
                        <a:ext cx="300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2" name="Object 4"/>
          <p:cNvGraphicFramePr>
            <a:graphicFrameLocks noChangeAspect="1"/>
          </p:cNvGraphicFramePr>
          <p:nvPr/>
        </p:nvGraphicFramePr>
        <p:xfrm>
          <a:off x="3995738" y="1865313"/>
          <a:ext cx="497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公式" r:id="rId5" imgW="4978400" imgH="914400" progId="Equation.3">
                  <p:embed/>
                </p:oleObj>
              </mc:Choice>
              <mc:Fallback>
                <p:oleObj name="公式" r:id="rId5" imgW="4978400" imgH="9144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865313"/>
                        <a:ext cx="4978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5"/>
          <p:cNvGraphicFramePr>
            <a:graphicFrameLocks noChangeAspect="1"/>
          </p:cNvGraphicFramePr>
          <p:nvPr/>
        </p:nvGraphicFramePr>
        <p:xfrm>
          <a:off x="611188" y="2944813"/>
          <a:ext cx="4432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7" imgW="4432300" imgH="1143000" progId="Equation.3">
                  <p:embed/>
                </p:oleObj>
              </mc:Choice>
              <mc:Fallback>
                <p:oleObj name="Equation" r:id="rId7" imgW="4432300" imgH="11430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44813"/>
                        <a:ext cx="44323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6"/>
          <p:cNvGraphicFramePr>
            <a:graphicFrameLocks noChangeAspect="1"/>
          </p:cNvGraphicFramePr>
          <p:nvPr/>
        </p:nvGraphicFramePr>
        <p:xfrm>
          <a:off x="5219700" y="3016250"/>
          <a:ext cx="2311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公式" r:id="rId9" imgW="2311400" imgH="863600" progId="Equation.3">
                  <p:embed/>
                </p:oleObj>
              </mc:Choice>
              <mc:Fallback>
                <p:oleObj name="公式" r:id="rId9" imgW="2311400" imgH="8636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016250"/>
                        <a:ext cx="23114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"/>
          <p:cNvGraphicFramePr>
            <a:graphicFrameLocks noChangeAspect="1"/>
          </p:cNvGraphicFramePr>
          <p:nvPr/>
        </p:nvGraphicFramePr>
        <p:xfrm>
          <a:off x="1524000" y="188913"/>
          <a:ext cx="62484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11" imgW="5880100" imgH="825500" progId="Equation.3">
                  <p:embed/>
                </p:oleObj>
              </mc:Choice>
              <mc:Fallback>
                <p:oleObj name="Equation" r:id="rId11" imgW="5880100" imgH="8255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8913"/>
                        <a:ext cx="624840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762000" y="3413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17415" name="Object 9"/>
          <p:cNvGraphicFramePr>
            <a:graphicFrameLocks noChangeAspect="1"/>
          </p:cNvGraphicFramePr>
          <p:nvPr/>
        </p:nvGraphicFramePr>
        <p:xfrm>
          <a:off x="1558925" y="1027113"/>
          <a:ext cx="4232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13" imgW="3987800" imgH="825500" progId="Equation.3">
                  <p:embed/>
                </p:oleObj>
              </mc:Choice>
              <mc:Fallback>
                <p:oleObj name="Equation" r:id="rId13" imgW="3987800" imgH="8255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1027113"/>
                        <a:ext cx="42322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96B6F57-D3DC-494E-8FE2-DBA03B7D8FAA}" type="slidenum">
              <a:rPr lang="en-US" altLang="zh-CN" sz="1400" smtClean="0"/>
              <a:pPr eaLnBrk="1" hangingPunct="1"/>
              <a:t>22</a:t>
            </a:fld>
            <a:endParaRPr lang="en-US" altLang="zh-CN" sz="1400" smtClean="0"/>
          </a:p>
        </p:txBody>
      </p:sp>
      <p:sp>
        <p:nvSpPr>
          <p:cNvPr id="18441" name="WordArt 3"/>
          <p:cNvSpPr>
            <a:spLocks noChangeArrowheads="1" noChangeShapeType="1" noTextEdit="1"/>
          </p:cNvSpPr>
          <p:nvPr/>
        </p:nvSpPr>
        <p:spPr bwMode="auto">
          <a:xfrm>
            <a:off x="990600" y="409575"/>
            <a:ext cx="914400" cy="914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练习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182813" y="333375"/>
          <a:ext cx="3379787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3" imgW="1409088" imgH="495085" progId="Equation.3">
                  <p:embed/>
                </p:oleObj>
              </mc:Choice>
              <mc:Fallback>
                <p:oleObj name="Equation" r:id="rId3" imgW="1409088" imgH="495085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33375"/>
                        <a:ext cx="3379787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7" name="Object 5"/>
          <p:cNvGraphicFramePr>
            <a:graphicFrameLocks noChangeAspect="1"/>
          </p:cNvGraphicFramePr>
          <p:nvPr/>
        </p:nvGraphicFramePr>
        <p:xfrm>
          <a:off x="1093788" y="2619375"/>
          <a:ext cx="7604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5" imgW="710891" imgH="304668" progId="Equation.3">
                  <p:embed/>
                </p:oleObj>
              </mc:Choice>
              <mc:Fallback>
                <p:oleObj name="Equation" r:id="rId5" imgW="710891" imgH="304668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619375"/>
                        <a:ext cx="760412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3" name="Object 11"/>
          <p:cNvGraphicFramePr>
            <a:graphicFrameLocks noChangeAspect="1"/>
          </p:cNvGraphicFramePr>
          <p:nvPr/>
        </p:nvGraphicFramePr>
        <p:xfrm>
          <a:off x="3684588" y="2238375"/>
          <a:ext cx="18034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7" imgW="1688367" imgH="1040948" progId="Equation.3">
                  <p:embed/>
                </p:oleObj>
              </mc:Choice>
              <mc:Fallback>
                <p:oleObj name="Equation" r:id="rId7" imgW="1688367" imgH="1040948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2238375"/>
                        <a:ext cx="180340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4" name="Object 12"/>
          <p:cNvGraphicFramePr>
            <a:graphicFrameLocks noChangeAspect="1"/>
          </p:cNvGraphicFramePr>
          <p:nvPr/>
        </p:nvGraphicFramePr>
        <p:xfrm>
          <a:off x="1895475" y="2238375"/>
          <a:ext cx="17891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9" imgW="1676400" imgH="1041400" progId="Equation.3">
                  <p:embed/>
                </p:oleObj>
              </mc:Choice>
              <mc:Fallback>
                <p:oleObj name="Equation" r:id="rId9" imgW="1676400" imgH="10414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238375"/>
                        <a:ext cx="1789113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5" name="Object 13"/>
          <p:cNvGraphicFramePr>
            <a:graphicFrameLocks noChangeAspect="1"/>
          </p:cNvGraphicFramePr>
          <p:nvPr/>
        </p:nvGraphicFramePr>
        <p:xfrm>
          <a:off x="5513388" y="2238375"/>
          <a:ext cx="218281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11" imgW="2044700" imgH="1041400" progId="Equation.3">
                  <p:embed/>
                </p:oleObj>
              </mc:Choice>
              <mc:Fallback>
                <p:oleObj name="Equation" r:id="rId11" imgW="2044700" imgH="10414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2238375"/>
                        <a:ext cx="2182812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CCA8EDD-AE42-4F87-ABDF-D125CFD76E17}" type="slidenum">
              <a:rPr lang="en-US" altLang="zh-CN" sz="1400" smtClean="0"/>
              <a:pPr eaLnBrk="1" hangingPunct="1"/>
              <a:t>23</a:t>
            </a:fld>
            <a:endParaRPr lang="en-US" altLang="zh-CN" sz="1400" smtClean="0"/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900113" y="404813"/>
          <a:ext cx="6134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3" imgW="2501900" imgH="228600" progId="Equation.3">
                  <p:embed/>
                </p:oleObj>
              </mc:Choice>
              <mc:Fallback>
                <p:oleObj name="Equation" r:id="rId3" imgW="25019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61341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3582988" y="1038225"/>
          <a:ext cx="44973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5" imgW="2223720" imgH="291600" progId="Equation.3">
                  <p:embed/>
                </p:oleObj>
              </mc:Choice>
              <mc:Fallback>
                <p:oleObj name="Equation" r:id="rId5" imgW="2223720" imgH="291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1038225"/>
                        <a:ext cx="4497387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901700" y="2133600"/>
          <a:ext cx="49831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7" imgW="2057400" imgH="228600" progId="Equation.3">
                  <p:embed/>
                </p:oleObj>
              </mc:Choice>
              <mc:Fallback>
                <p:oleObj name="Equation" r:id="rId7" imgW="20574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133600"/>
                        <a:ext cx="498316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3659188" y="2720975"/>
          <a:ext cx="43799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9" imgW="2388960" imgH="291600" progId="Equation.3">
                  <p:embed/>
                </p:oleObj>
              </mc:Choice>
              <mc:Fallback>
                <p:oleObj name="Equation" r:id="rId9" imgW="2388960" imgH="291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2720975"/>
                        <a:ext cx="437991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5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39A6126-651E-4F18-A00D-B4B4DD20ACA6}" type="slidenum">
              <a:rPr lang="en-US" altLang="zh-CN" sz="1400" smtClean="0"/>
              <a:pPr eaLnBrk="1" hangingPunct="1"/>
              <a:t>24</a:t>
            </a:fld>
            <a:endParaRPr lang="en-US" altLang="zh-CN" sz="1400" smtClean="0"/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685800" y="15525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19473" name="Text Box 8"/>
          <p:cNvSpPr txBox="1">
            <a:spLocks noChangeArrowheads="1"/>
          </p:cNvSpPr>
          <p:nvPr/>
        </p:nvSpPr>
        <p:spPr bwMode="auto">
          <a:xfrm>
            <a:off x="685800" y="367612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graphicFrame>
        <p:nvGraphicFramePr>
          <p:cNvPr id="19458" name="Object 9"/>
          <p:cNvGraphicFramePr>
            <a:graphicFrameLocks noChangeAspect="1"/>
          </p:cNvGraphicFramePr>
          <p:nvPr/>
        </p:nvGraphicFramePr>
        <p:xfrm>
          <a:off x="1219200" y="396875"/>
          <a:ext cx="295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Equation" r:id="rId3" imgW="2959100" imgH="469900" progId="Equation.3">
                  <p:embed/>
                </p:oleObj>
              </mc:Choice>
              <mc:Fallback>
                <p:oleObj name="Equation" r:id="rId3" imgW="2959100" imgH="46990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875"/>
                        <a:ext cx="295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10"/>
          <p:cNvGraphicFramePr>
            <a:graphicFrameLocks noChangeAspect="1"/>
          </p:cNvGraphicFramePr>
          <p:nvPr/>
        </p:nvGraphicFramePr>
        <p:xfrm>
          <a:off x="4191000" y="455613"/>
          <a:ext cx="443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name="Equation" r:id="rId5" imgW="4432300" imgH="444500" progId="Equation.3">
                  <p:embed/>
                </p:oleObj>
              </mc:Choice>
              <mc:Fallback>
                <p:oleObj name="Equation" r:id="rId5" imgW="4432300" imgH="4445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5613"/>
                        <a:ext cx="4432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11"/>
          <p:cNvSpPr txBox="1">
            <a:spLocks noChangeArrowheads="1"/>
          </p:cNvSpPr>
          <p:nvPr/>
        </p:nvSpPr>
        <p:spPr bwMode="auto">
          <a:xfrm>
            <a:off x="1143000" y="9429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试比较</a:t>
            </a:r>
          </a:p>
        </p:txBody>
      </p:sp>
      <p:graphicFrame>
        <p:nvGraphicFramePr>
          <p:cNvPr id="19460" name="Object 12"/>
          <p:cNvGraphicFramePr>
            <a:graphicFrameLocks noChangeAspect="1"/>
          </p:cNvGraphicFramePr>
          <p:nvPr/>
        </p:nvGraphicFramePr>
        <p:xfrm>
          <a:off x="2362200" y="1019175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Equation" r:id="rId7" imgW="1117600" imgH="381000" progId="Equation.3">
                  <p:embed/>
                </p:oleObj>
              </mc:Choice>
              <mc:Fallback>
                <p:oleObj name="Equation" r:id="rId7" imgW="1117600" imgH="3810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19175"/>
                        <a:ext cx="1117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3"/>
          <p:cNvSpPr txBox="1">
            <a:spLocks noChangeArrowheads="1"/>
          </p:cNvSpPr>
          <p:nvPr/>
        </p:nvSpPr>
        <p:spPr bwMode="auto">
          <a:xfrm>
            <a:off x="3429000" y="9429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的值</a:t>
            </a:r>
            <a:r>
              <a:rPr lang="en-US" altLang="zh-CN" sz="2800">
                <a:latin typeface="宋体" charset="-122"/>
              </a:rPr>
              <a:t>.</a:t>
            </a:r>
          </a:p>
        </p:txBody>
      </p:sp>
      <p:graphicFrame>
        <p:nvGraphicFramePr>
          <p:cNvPr id="429070" name="Object 14"/>
          <p:cNvGraphicFramePr>
            <a:graphicFrameLocks noChangeAspect="1"/>
          </p:cNvGraphicFramePr>
          <p:nvPr/>
        </p:nvGraphicFramePr>
        <p:xfrm>
          <a:off x="1295400" y="1685925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Equation" r:id="rId9" imgW="698500" imgH="330200" progId="Equation.3">
                  <p:embed/>
                </p:oleObj>
              </mc:Choice>
              <mc:Fallback>
                <p:oleObj name="Equation" r:id="rId9" imgW="698500" imgH="33020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85925"/>
                        <a:ext cx="698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1" name="Object 15"/>
          <p:cNvGraphicFramePr>
            <a:graphicFrameLocks noChangeAspect="1"/>
          </p:cNvGraphicFramePr>
          <p:nvPr/>
        </p:nvGraphicFramePr>
        <p:xfrm>
          <a:off x="2070100" y="1616075"/>
          <a:ext cx="494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1" name="Equation" r:id="rId11" imgW="4940300" imgH="469900" progId="Equation.3">
                  <p:embed/>
                </p:oleObj>
              </mc:Choice>
              <mc:Fallback>
                <p:oleObj name="Equation" r:id="rId11" imgW="4940300" imgH="469900" progId="Equation.3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616075"/>
                        <a:ext cx="4940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2" name="Object 16"/>
          <p:cNvGraphicFramePr>
            <a:graphicFrameLocks noChangeAspect="1"/>
          </p:cNvGraphicFramePr>
          <p:nvPr/>
        </p:nvGraphicFramePr>
        <p:xfrm>
          <a:off x="2438400" y="2238375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2" name="Equation" r:id="rId13" imgW="2667000" imgH="457200" progId="Equation.3">
                  <p:embed/>
                </p:oleObj>
              </mc:Choice>
              <mc:Fallback>
                <p:oleObj name="Equation" r:id="rId13" imgW="2667000" imgH="457200" progId="Equation.3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38375"/>
                        <a:ext cx="2667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3" name="Object 17"/>
          <p:cNvGraphicFramePr>
            <a:graphicFrameLocks noChangeAspect="1"/>
          </p:cNvGraphicFramePr>
          <p:nvPr/>
        </p:nvGraphicFramePr>
        <p:xfrm>
          <a:off x="2120900" y="2454275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3" name="Equation" r:id="rId15" imgW="304920" imgH="101520" progId="Equation.3">
                  <p:embed/>
                </p:oleObj>
              </mc:Choice>
              <mc:Fallback>
                <p:oleObj name="Equation" r:id="rId15" imgW="304920" imgH="101520" progId="Equation.3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454275"/>
                        <a:ext cx="241300" cy="8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4" name="Object 18"/>
          <p:cNvGraphicFramePr>
            <a:graphicFrameLocks noChangeAspect="1"/>
          </p:cNvGraphicFramePr>
          <p:nvPr/>
        </p:nvGraphicFramePr>
        <p:xfrm>
          <a:off x="1371600" y="3017838"/>
          <a:ext cx="67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" name="Equation" r:id="rId17" imgW="672808" imgH="330057" progId="Equation.3">
                  <p:embed/>
                </p:oleObj>
              </mc:Choice>
              <mc:Fallback>
                <p:oleObj name="Equation" r:id="rId17" imgW="672808" imgH="330057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17838"/>
                        <a:ext cx="673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5" name="Object 19"/>
          <p:cNvGraphicFramePr>
            <a:graphicFrameLocks noChangeAspect="1"/>
          </p:cNvGraphicFramePr>
          <p:nvPr/>
        </p:nvGraphicFramePr>
        <p:xfrm>
          <a:off x="1828800" y="3690938"/>
          <a:ext cx="342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5" name="Equation" r:id="rId19" imgW="3429000" imgH="393700" progId="Equation.3">
                  <p:embed/>
                </p:oleObj>
              </mc:Choice>
              <mc:Fallback>
                <p:oleObj name="Equation" r:id="rId19" imgW="3429000" imgH="393700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90938"/>
                        <a:ext cx="3429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6" name="Object 20"/>
          <p:cNvGraphicFramePr>
            <a:graphicFrameLocks noChangeAspect="1"/>
          </p:cNvGraphicFramePr>
          <p:nvPr/>
        </p:nvGraphicFramePr>
        <p:xfrm>
          <a:off x="5292725" y="3703638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6" name="Equation" r:id="rId21" imgW="1028254" imgH="317362" progId="Equation.3">
                  <p:embed/>
                </p:oleObj>
              </mc:Choice>
              <mc:Fallback>
                <p:oleObj name="Equation" r:id="rId21" imgW="1028254" imgH="317362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703638"/>
                        <a:ext cx="1028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7" name="Object 21"/>
          <p:cNvGraphicFramePr>
            <a:graphicFrameLocks noChangeAspect="1"/>
          </p:cNvGraphicFramePr>
          <p:nvPr/>
        </p:nvGraphicFramePr>
        <p:xfrm>
          <a:off x="2108200" y="2967038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7" name="Equation" r:id="rId23" imgW="2311400" imgH="431800" progId="Equation.3">
                  <p:embed/>
                </p:oleObj>
              </mc:Choice>
              <mc:Fallback>
                <p:oleObj name="Equation" r:id="rId23" imgW="2311400" imgH="43180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2967038"/>
                        <a:ext cx="2311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8" name="Object 22"/>
          <p:cNvGraphicFramePr>
            <a:graphicFrameLocks noChangeAspect="1"/>
          </p:cNvGraphicFramePr>
          <p:nvPr/>
        </p:nvGraphicFramePr>
        <p:xfrm>
          <a:off x="4445000" y="2941638"/>
          <a:ext cx="248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8" name="Equation" r:id="rId25" imgW="2489200" imgH="469900" progId="Equation.3">
                  <p:embed/>
                </p:oleObj>
              </mc:Choice>
              <mc:Fallback>
                <p:oleObj name="Equation" r:id="rId25" imgW="2489200" imgH="46990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941638"/>
                        <a:ext cx="2489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9" name="Object 23"/>
          <p:cNvGraphicFramePr>
            <a:graphicFrameLocks noChangeAspect="1"/>
          </p:cNvGraphicFramePr>
          <p:nvPr/>
        </p:nvGraphicFramePr>
        <p:xfrm>
          <a:off x="5148263" y="2292350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9" name="Equation" r:id="rId27" imgW="1384300" imgH="368300" progId="Equation.3">
                  <p:embed/>
                </p:oleObj>
              </mc:Choice>
              <mc:Fallback>
                <p:oleObj name="Equation" r:id="rId27" imgW="1384300" imgH="36830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292350"/>
                        <a:ext cx="1384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C114A2C-EA52-4A0C-8E7A-A9408E4471D0}" type="slidenum">
              <a:rPr lang="en-US" altLang="zh-CN" sz="1400" smtClean="0"/>
              <a:pPr eaLnBrk="1" hangingPunct="1"/>
              <a:t>25</a:t>
            </a:fld>
            <a:endParaRPr lang="en-US" altLang="zh-CN" sz="1400" smtClean="0"/>
          </a:p>
        </p:txBody>
      </p:sp>
      <p:sp>
        <p:nvSpPr>
          <p:cNvPr id="430082" name="AutoShape 2"/>
          <p:cNvSpPr>
            <a:spLocks noChangeArrowheads="1"/>
          </p:cNvSpPr>
          <p:nvPr/>
        </p:nvSpPr>
        <p:spPr bwMode="auto">
          <a:xfrm>
            <a:off x="6935788" y="260350"/>
            <a:ext cx="1600200" cy="838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99"/>
              </a:gs>
              <a:gs pos="100000">
                <a:srgbClr val="FF99FF"/>
              </a:gs>
            </a:gsLst>
            <a:lin ang="5400000" scaled="1"/>
          </a:gra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611188" y="10223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20503" name="Text Box 9"/>
          <p:cNvSpPr txBox="1">
            <a:spLocks noChangeArrowheads="1"/>
          </p:cNvSpPr>
          <p:nvPr/>
        </p:nvSpPr>
        <p:spPr bwMode="auto">
          <a:xfrm>
            <a:off x="611188" y="3508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20504" name="Text Box 10"/>
          <p:cNvSpPr txBox="1">
            <a:spLocks noChangeArrowheads="1"/>
          </p:cNvSpPr>
          <p:nvPr/>
        </p:nvSpPr>
        <p:spPr bwMode="auto">
          <a:xfrm>
            <a:off x="1220788" y="350838"/>
            <a:ext cx="175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计算</a:t>
            </a:r>
          </a:p>
        </p:txBody>
      </p:sp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2058988" y="400050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6" name="Equation" r:id="rId3" imgW="1269449" imgH="469696" progId="Equation.3">
                  <p:embed/>
                </p:oleObj>
              </mc:Choice>
              <mc:Fallback>
                <p:oleObj name="Equation" r:id="rId3" imgW="1269449" imgH="469696" progId="Equation.3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00050"/>
                        <a:ext cx="1270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Text Box 12"/>
          <p:cNvSpPr txBox="1">
            <a:spLocks noChangeArrowheads="1"/>
          </p:cNvSpPr>
          <p:nvPr/>
        </p:nvSpPr>
        <p:spPr bwMode="auto">
          <a:xfrm>
            <a:off x="3279775" y="350838"/>
            <a:ext cx="1827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的近似值</a:t>
            </a:r>
            <a:r>
              <a:rPr lang="en-US" altLang="zh-CN" sz="2800"/>
              <a:t>.</a:t>
            </a:r>
          </a:p>
        </p:txBody>
      </p:sp>
      <p:graphicFrame>
        <p:nvGraphicFramePr>
          <p:cNvPr id="430093" name="Object 13"/>
          <p:cNvGraphicFramePr>
            <a:graphicFrameLocks noChangeAspect="1"/>
          </p:cNvGraphicFramePr>
          <p:nvPr/>
        </p:nvGraphicFramePr>
        <p:xfrm>
          <a:off x="1296988" y="1098550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7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098550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4117975" y="1036638"/>
            <a:ext cx="1827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利用函数</a:t>
            </a:r>
          </a:p>
        </p:txBody>
      </p:sp>
      <p:graphicFrame>
        <p:nvGraphicFramePr>
          <p:cNvPr id="430095" name="Object 15"/>
          <p:cNvGraphicFramePr>
            <a:graphicFrameLocks noChangeAspect="1"/>
          </p:cNvGraphicFramePr>
          <p:nvPr/>
        </p:nvGraphicFramePr>
        <p:xfrm>
          <a:off x="5640388" y="1085850"/>
          <a:ext cx="185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8" name="Equation" r:id="rId7" imgW="1854200" imgH="469900" progId="Equation.3">
                  <p:embed/>
                </p:oleObj>
              </mc:Choice>
              <mc:Fallback>
                <p:oleObj name="Equation" r:id="rId7" imgW="1854200" imgH="469900" progId="Equation.3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1085850"/>
                        <a:ext cx="1854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6" name="Text Box 16"/>
          <p:cNvSpPr txBox="1">
            <a:spLocks noChangeArrowheads="1"/>
          </p:cNvSpPr>
          <p:nvPr/>
        </p:nvSpPr>
        <p:spPr bwMode="auto">
          <a:xfrm>
            <a:off x="1220788" y="1508125"/>
            <a:ext cx="1827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在点</a:t>
            </a:r>
          </a:p>
        </p:txBody>
      </p:sp>
      <p:graphicFrame>
        <p:nvGraphicFramePr>
          <p:cNvPr id="430097" name="Object 17"/>
          <p:cNvGraphicFramePr>
            <a:graphicFrameLocks noChangeAspect="1"/>
          </p:cNvGraphicFramePr>
          <p:nvPr/>
        </p:nvGraphicFramePr>
        <p:xfrm>
          <a:off x="2058988" y="1581150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9" name="Equation" r:id="rId9" imgW="1435100" imgH="431800" progId="Equation.3">
                  <p:embed/>
                </p:oleObj>
              </mc:Choice>
              <mc:Fallback>
                <p:oleObj name="Equation" r:id="rId9" imgW="1435100" imgH="431800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581150"/>
                        <a:ext cx="143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8" name="Text Box 18"/>
          <p:cNvSpPr txBox="1">
            <a:spLocks noChangeArrowheads="1"/>
          </p:cNvSpPr>
          <p:nvPr/>
        </p:nvSpPr>
        <p:spPr bwMode="auto">
          <a:xfrm>
            <a:off x="4192588" y="1555750"/>
            <a:ext cx="2436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处的可微性</a:t>
            </a:r>
            <a:r>
              <a:rPr lang="en-US" altLang="zh-CN" sz="2800"/>
              <a:t>,</a:t>
            </a:r>
          </a:p>
        </p:txBody>
      </p:sp>
      <p:sp>
        <p:nvSpPr>
          <p:cNvPr id="430099" name="Text Box 19"/>
          <p:cNvSpPr txBox="1">
            <a:spLocks noChangeArrowheads="1"/>
          </p:cNvSpPr>
          <p:nvPr/>
        </p:nvSpPr>
        <p:spPr bwMode="auto">
          <a:xfrm>
            <a:off x="6175375" y="1555750"/>
            <a:ext cx="106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可得</a:t>
            </a:r>
          </a:p>
        </p:txBody>
      </p:sp>
      <p:graphicFrame>
        <p:nvGraphicFramePr>
          <p:cNvPr id="430100" name="Object 20"/>
          <p:cNvGraphicFramePr>
            <a:graphicFrameLocks noChangeAspect="1"/>
          </p:cNvGraphicFramePr>
          <p:nvPr/>
        </p:nvGraphicFramePr>
        <p:xfrm>
          <a:off x="1309688" y="222885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0" name="Equation" r:id="rId11" imgW="1587500" imgH="469900" progId="Equation.3">
                  <p:embed/>
                </p:oleObj>
              </mc:Choice>
              <mc:Fallback>
                <p:oleObj name="Equation" r:id="rId11" imgW="1587500" imgH="469900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22885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1" name="Object 21"/>
          <p:cNvGraphicFramePr>
            <a:graphicFrameLocks noChangeAspect="1"/>
          </p:cNvGraphicFramePr>
          <p:nvPr/>
        </p:nvGraphicFramePr>
        <p:xfrm>
          <a:off x="2846388" y="2305050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1" name="Equation" r:id="rId13" imgW="2298700" imgH="393700" progId="Equation.3">
                  <p:embed/>
                </p:oleObj>
              </mc:Choice>
              <mc:Fallback>
                <p:oleObj name="Equation" r:id="rId13" imgW="2298700" imgH="393700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305050"/>
                        <a:ext cx="2298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2" name="Object 22"/>
          <p:cNvGraphicFramePr>
            <a:graphicFrameLocks noChangeAspect="1"/>
          </p:cNvGraphicFramePr>
          <p:nvPr/>
        </p:nvGraphicFramePr>
        <p:xfrm>
          <a:off x="2668588" y="3536950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2" name="Equation" r:id="rId15" imgW="1625600" imgH="393700" progId="Equation.3">
                  <p:embed/>
                </p:oleObj>
              </mc:Choice>
              <mc:Fallback>
                <p:oleObj name="Equation" r:id="rId15" imgW="1625600" imgH="39370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536950"/>
                        <a:ext cx="1625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3" name="Object 23"/>
          <p:cNvGraphicFramePr>
            <a:graphicFrameLocks noChangeAspect="1"/>
          </p:cNvGraphicFramePr>
          <p:nvPr/>
        </p:nvGraphicFramePr>
        <p:xfrm>
          <a:off x="2643188" y="4210050"/>
          <a:ext cx="330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3" name="Equation" r:id="rId17" imgW="3302000" imgH="317500" progId="Equation.3">
                  <p:embed/>
                </p:oleObj>
              </mc:Choice>
              <mc:Fallback>
                <p:oleObj name="Equation" r:id="rId17" imgW="3302000" imgH="317500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210050"/>
                        <a:ext cx="330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4" name="Object 24"/>
          <p:cNvGraphicFramePr>
            <a:graphicFrameLocks noChangeAspect="1"/>
          </p:cNvGraphicFramePr>
          <p:nvPr/>
        </p:nvGraphicFramePr>
        <p:xfrm>
          <a:off x="6005513" y="4206875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4" name="Equation" r:id="rId19" imgW="1002865" imgH="317362" progId="Equation.3">
                  <p:embed/>
                </p:oleObj>
              </mc:Choice>
              <mc:Fallback>
                <p:oleObj name="Equation" r:id="rId19" imgW="1002865" imgH="317362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4206875"/>
                        <a:ext cx="1003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5" name="Object 25"/>
          <p:cNvGraphicFramePr>
            <a:graphicFrameLocks noChangeAspect="1"/>
          </p:cNvGraphicFramePr>
          <p:nvPr/>
        </p:nvGraphicFramePr>
        <p:xfrm>
          <a:off x="3595688" y="1035050"/>
          <a:ext cx="52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5" name="Equation" r:id="rId21" imgW="686160" imgH="583560" progId="Equation.3">
                  <p:embed/>
                </p:oleObj>
              </mc:Choice>
              <mc:Fallback>
                <p:oleObj name="Equation" r:id="rId21" imgW="686160" imgH="58356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035050"/>
                        <a:ext cx="52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6" name="Object 26"/>
          <p:cNvGraphicFramePr>
            <a:graphicFrameLocks noChangeAspect="1"/>
          </p:cNvGraphicFramePr>
          <p:nvPr/>
        </p:nvGraphicFramePr>
        <p:xfrm>
          <a:off x="3506788" y="16319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6" name="Equation" r:id="rId23" imgW="1016640" imgH="507600" progId="Equation.3">
                  <p:embed/>
                </p:oleObj>
              </mc:Choice>
              <mc:Fallback>
                <p:oleObj name="Equation" r:id="rId23" imgW="1016640" imgH="507600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1631950"/>
                        <a:ext cx="774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7" name="Object 27"/>
          <p:cNvGraphicFramePr>
            <a:graphicFrameLocks noChangeAspect="1"/>
          </p:cNvGraphicFramePr>
          <p:nvPr/>
        </p:nvGraphicFramePr>
        <p:xfrm>
          <a:off x="6973888" y="336550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7" name="Equation" r:id="rId25" imgW="1485900" imgH="393700" progId="Equation.3">
                  <p:embed/>
                </p:oleObj>
              </mc:Choice>
              <mc:Fallback>
                <p:oleObj name="Equation" r:id="rId25" imgW="1485900" imgH="393700" progId="Equation.3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336550"/>
                        <a:ext cx="1485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8" name="Object 28"/>
          <p:cNvGraphicFramePr>
            <a:graphicFrameLocks noChangeAspect="1"/>
          </p:cNvGraphicFramePr>
          <p:nvPr/>
        </p:nvGraphicFramePr>
        <p:xfrm>
          <a:off x="6973888" y="717550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8" name="Equation" r:id="rId27" imgW="1409088" imgH="393529" progId="Equation.3">
                  <p:embed/>
                </p:oleObj>
              </mc:Choice>
              <mc:Fallback>
                <p:oleObj name="Equation" r:id="rId27" imgW="1409088" imgH="393529" progId="Equation.3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717550"/>
                        <a:ext cx="140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9" name="Object 29"/>
          <p:cNvGraphicFramePr>
            <a:graphicFrameLocks noChangeAspect="1"/>
          </p:cNvGraphicFramePr>
          <p:nvPr/>
        </p:nvGraphicFramePr>
        <p:xfrm>
          <a:off x="5157788" y="230505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9" name="Equation" r:id="rId29" imgW="1777229" imgH="393529" progId="Equation.3">
                  <p:embed/>
                </p:oleObj>
              </mc:Choice>
              <mc:Fallback>
                <p:oleObj name="Equation" r:id="rId29" imgW="1777229" imgH="393529" progId="Equation.3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2305050"/>
                        <a:ext cx="177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0" name="Object 30"/>
          <p:cNvGraphicFramePr>
            <a:graphicFrameLocks noChangeAspect="1"/>
          </p:cNvGraphicFramePr>
          <p:nvPr/>
        </p:nvGraphicFramePr>
        <p:xfrm>
          <a:off x="2668588" y="3041650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0" name="Equation" r:id="rId31" imgW="304920" imgH="241200" progId="Equation.3">
                  <p:embed/>
                </p:oleObj>
              </mc:Choice>
              <mc:Fallback>
                <p:oleObj name="Equation" r:id="rId31" imgW="304920" imgH="241200" progId="Equation.3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041650"/>
                        <a:ext cx="241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1" name="Object 31"/>
          <p:cNvGraphicFramePr>
            <a:graphicFrameLocks noChangeAspect="1"/>
          </p:cNvGraphicFramePr>
          <p:nvPr/>
        </p:nvGraphicFramePr>
        <p:xfrm>
          <a:off x="2935288" y="292735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1" name="Equation" r:id="rId33" imgW="1766160" imgH="507600" progId="Equation.3">
                  <p:embed/>
                </p:oleObj>
              </mc:Choice>
              <mc:Fallback>
                <p:oleObj name="Equation" r:id="rId33" imgW="1766160" imgH="507600" progId="Equation.3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2927350"/>
                        <a:ext cx="133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2" name="Object 32"/>
          <p:cNvGraphicFramePr>
            <a:graphicFrameLocks noChangeAspect="1"/>
          </p:cNvGraphicFramePr>
          <p:nvPr/>
        </p:nvGraphicFramePr>
        <p:xfrm>
          <a:off x="4344988" y="2927350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2" name="Equation" r:id="rId35" imgW="495720" imgH="431280" progId="Equation.3">
                  <p:embed/>
                </p:oleObj>
              </mc:Choice>
              <mc:Fallback>
                <p:oleObj name="Equation" r:id="rId35" imgW="495720" imgH="431280" progId="Equation.3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2927350"/>
                        <a:ext cx="3810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3" name="Object 33"/>
          <p:cNvGraphicFramePr>
            <a:graphicFrameLocks noChangeAspect="1"/>
          </p:cNvGraphicFramePr>
          <p:nvPr/>
        </p:nvGraphicFramePr>
        <p:xfrm>
          <a:off x="4268788" y="3524250"/>
          <a:ext cx="342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3" name="Equation" r:id="rId37" imgW="4561920" imgH="608760" progId="Equation.3">
                  <p:embed/>
                </p:oleObj>
              </mc:Choice>
              <mc:Fallback>
                <p:oleObj name="Equation" r:id="rId37" imgW="4561920" imgH="608760" progId="Equation.3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3524250"/>
                        <a:ext cx="3429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3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 animBg="1"/>
      <p:bldP spid="430088" grpId="0" autoUpdateAnimBg="0"/>
      <p:bldP spid="430094" grpId="0" autoUpdateAnimBg="0"/>
      <p:bldP spid="430096" grpId="0" autoUpdateAnimBg="0"/>
      <p:bldP spid="430098" grpId="0" autoUpdateAnimBg="0"/>
      <p:bldP spid="43009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5991876" y="4162574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/>
              <a:t>③       ④</a:t>
            </a:r>
            <a:endParaRPr lang="en-US" altLang="zh-CN" sz="2800" dirty="0"/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5005536" y="3566343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514350" indent="-514350" algn="l" eaLnBrk="1" hangingPunct="1">
              <a:spcBef>
                <a:spcPct val="50000"/>
              </a:spcBef>
              <a:buAutoNum type="circleNumDbPlain" startAt="2"/>
            </a:pPr>
            <a:r>
              <a:rPr lang="en-US" altLang="zh-CN" sz="2800" dirty="0" smtClean="0"/>
              <a:t>     ③       ①</a:t>
            </a: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F891B-87FA-41B2-B9A3-98690D1D414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439244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29649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515374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6010994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496888" y="44624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考虑二元函数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的下面</a:t>
            </a:r>
            <a:r>
              <a:rPr lang="en-US" altLang="zh-CN" sz="2800"/>
              <a:t>4</a:t>
            </a:r>
            <a:r>
              <a:rPr lang="zh-CN" altLang="en-US" sz="2800"/>
              <a:t>条性质</a:t>
            </a:r>
            <a:r>
              <a:rPr lang="en-US" altLang="zh-CN" sz="2800"/>
              <a:t>:</a:t>
            </a:r>
            <a:endParaRPr lang="en-US" altLang="zh-CN" sz="2400" b="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420688" y="578024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①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在点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 </a:t>
            </a:r>
            <a:r>
              <a:rPr lang="en-US" altLang="zh-CN" sz="2800"/>
              <a:t>,</a:t>
            </a:r>
            <a:r>
              <a:rPr lang="en-US" altLang="zh-CN" sz="2800" baseline="-25000"/>
              <a:t>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处连续</a:t>
            </a:r>
            <a:r>
              <a:rPr lang="en-US" altLang="zh-CN" sz="2800"/>
              <a:t>,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496888" y="1111424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②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在点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 </a:t>
            </a:r>
            <a:r>
              <a:rPr lang="en-US" altLang="zh-CN" sz="2800"/>
              <a:t>,</a:t>
            </a:r>
            <a:r>
              <a:rPr lang="en-US" altLang="zh-CN" sz="2800" baseline="-25000"/>
              <a:t>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处的两个偏导数连续</a:t>
            </a:r>
            <a:r>
              <a:rPr lang="en-US" altLang="zh-CN" sz="2800"/>
              <a:t>,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496888" y="1659112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③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在点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 </a:t>
            </a:r>
            <a:r>
              <a:rPr lang="en-US" altLang="zh-CN" sz="2800"/>
              <a:t>,</a:t>
            </a:r>
            <a:r>
              <a:rPr lang="en-US" altLang="zh-CN" sz="2800" baseline="-25000"/>
              <a:t>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处可微</a:t>
            </a:r>
            <a:r>
              <a:rPr lang="en-US" altLang="zh-CN" sz="2800"/>
              <a:t>,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496888" y="2192512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④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</a:t>
            </a:r>
            <a:r>
              <a:rPr lang="zh-CN" altLang="en-US" sz="2800"/>
              <a:t>在点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0 </a:t>
            </a:r>
            <a:r>
              <a:rPr lang="en-US" altLang="zh-CN" sz="2800"/>
              <a:t>,</a:t>
            </a:r>
            <a:r>
              <a:rPr lang="en-US" altLang="zh-CN" sz="2800" baseline="-25000"/>
              <a:t> </a:t>
            </a:r>
            <a:r>
              <a:rPr lang="en-US" altLang="zh-CN" sz="2800" i="1"/>
              <a:t>y</a:t>
            </a:r>
            <a:r>
              <a:rPr lang="en-US" altLang="zh-CN" sz="2800" baseline="-25000"/>
              <a:t>0</a:t>
            </a:r>
            <a:r>
              <a:rPr lang="en-US" altLang="zh-CN" sz="2800"/>
              <a:t>)</a:t>
            </a:r>
            <a:r>
              <a:rPr lang="zh-CN" altLang="en-US" sz="2800"/>
              <a:t>处的两个偏导数存在</a:t>
            </a:r>
            <a:r>
              <a:rPr lang="en-US" altLang="zh-CN" sz="2800"/>
              <a:t>.</a:t>
            </a:r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1425451" y="2781474"/>
            <a:ext cx="2438400" cy="519113"/>
            <a:chOff x="624" y="2457"/>
            <a:chExt cx="1536" cy="327"/>
          </a:xfrm>
        </p:grpSpPr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624" y="2457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dirty="0"/>
                <a:t>若</a:t>
              </a:r>
              <a:r>
                <a:rPr lang="zh-CN" altLang="en-US" sz="2800" dirty="0" smtClean="0"/>
                <a:t>用“</a:t>
              </a:r>
              <a:r>
                <a:rPr lang="zh-CN" altLang="en-US" sz="2800" dirty="0"/>
                <a:t>　　　</a:t>
              </a:r>
              <a:r>
                <a:rPr lang="zh-CN" altLang="en-US" sz="2800" dirty="0" smtClean="0"/>
                <a:t>”</a:t>
              </a:r>
              <a:endParaRPr lang="zh-CN" altLang="en-US" sz="2800" dirty="0"/>
            </a:p>
          </p:txBody>
        </p:sp>
        <p:graphicFrame>
          <p:nvGraphicFramePr>
            <p:cNvPr id="2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641874"/>
                </p:ext>
              </p:extLst>
            </p:nvPr>
          </p:nvGraphicFramePr>
          <p:xfrm>
            <a:off x="1328" y="2496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4" name="Equation" r:id="rId13" imgW="1066800" imgH="381000" progId="Equation.3">
                    <p:embed/>
                  </p:oleObj>
                </mc:Choice>
                <mc:Fallback>
                  <p:oleObj name="Equation" r:id="rId13" imgW="1066800" imgH="381000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2496"/>
                          <a:ext cx="67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769614" y="2781474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/>
              <a:t>表示可由性质</a:t>
            </a:r>
            <a:r>
              <a:rPr lang="en-US" altLang="zh-CN" sz="2800" i="1" dirty="0"/>
              <a:t>P</a:t>
            </a:r>
            <a:r>
              <a:rPr lang="zh-CN" altLang="en-US" sz="2800" dirty="0"/>
              <a:t>推出性质</a:t>
            </a:r>
            <a:r>
              <a:rPr lang="en-US" altLang="zh-CN" sz="2800" i="1" dirty="0"/>
              <a:t>Q</a:t>
            </a:r>
            <a:r>
              <a:rPr lang="en-US" altLang="zh-CN" sz="2800" dirty="0"/>
              <a:t>,</a:t>
            </a:r>
            <a:r>
              <a:rPr lang="zh-CN" altLang="en-US" sz="2800" dirty="0"/>
              <a:t>则有</a:t>
            </a:r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1619672" y="3413943"/>
            <a:ext cx="2590800" cy="519113"/>
            <a:chOff x="864" y="2649"/>
            <a:chExt cx="1632" cy="327"/>
          </a:xfrm>
        </p:grpSpPr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864" y="2649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/>
                <a:t>②     ③     ①. </a:t>
              </a:r>
            </a:p>
          </p:txBody>
        </p:sp>
        <p:graphicFrame>
          <p:nvGraphicFramePr>
            <p:cNvPr id="27" name="Object 22"/>
            <p:cNvGraphicFramePr>
              <a:graphicFrameLocks noChangeAspect="1"/>
            </p:cNvGraphicFramePr>
            <p:nvPr/>
          </p:nvGraphicFramePr>
          <p:xfrm>
            <a:off x="1192" y="2736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5" name="Equation" r:id="rId15" imgW="393529" imgH="241195" progId="Equation.3">
                    <p:embed/>
                  </p:oleObj>
                </mc:Choice>
                <mc:Fallback>
                  <p:oleObj name="Equation" r:id="rId15" imgW="393529" imgH="241195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2736"/>
                          <a:ext cx="2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4"/>
            <p:cNvGraphicFramePr>
              <a:graphicFrameLocks noChangeAspect="1"/>
            </p:cNvGraphicFramePr>
            <p:nvPr/>
          </p:nvGraphicFramePr>
          <p:xfrm>
            <a:off x="1672" y="2736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6" name="Equation" r:id="rId17" imgW="393529" imgH="241195" progId="Equation.3">
                    <p:embed/>
                  </p:oleObj>
                </mc:Choice>
                <mc:Fallback>
                  <p:oleObj name="Equation" r:id="rId17" imgW="393529" imgH="241195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736"/>
                          <a:ext cx="2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1547664" y="4310786"/>
            <a:ext cx="2362200" cy="519113"/>
            <a:chOff x="3209" y="2697"/>
            <a:chExt cx="1488" cy="327"/>
          </a:xfrm>
        </p:grpSpPr>
        <p:graphicFrame>
          <p:nvGraphicFramePr>
            <p:cNvPr id="31" name="Object 28"/>
            <p:cNvGraphicFramePr>
              <a:graphicFrameLocks noChangeAspect="1"/>
            </p:cNvGraphicFramePr>
            <p:nvPr/>
          </p:nvGraphicFramePr>
          <p:xfrm>
            <a:off x="3552" y="2784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7" name="Equation" r:id="rId19" imgW="393529" imgH="241195" progId="Equation.3">
                    <p:embed/>
                  </p:oleObj>
                </mc:Choice>
                <mc:Fallback>
                  <p:oleObj name="Equation" r:id="rId19" imgW="393529" imgH="241195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784"/>
                          <a:ext cx="2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209" y="2697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/>
                <a:t> ③     ②     ①. </a:t>
              </a:r>
            </a:p>
          </p:txBody>
        </p:sp>
        <p:graphicFrame>
          <p:nvGraphicFramePr>
            <p:cNvPr id="33" name="Object 30"/>
            <p:cNvGraphicFramePr>
              <a:graphicFrameLocks noChangeAspect="1"/>
            </p:cNvGraphicFramePr>
            <p:nvPr/>
          </p:nvGraphicFramePr>
          <p:xfrm>
            <a:off x="4080" y="2792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8" name="Equation" r:id="rId21" imgW="393529" imgH="241195" progId="Equation.3">
                    <p:embed/>
                  </p:oleObj>
                </mc:Choice>
                <mc:Fallback>
                  <p:oleObj name="Equation" r:id="rId21" imgW="393529" imgH="241195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92"/>
                          <a:ext cx="2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1547664" y="5168036"/>
            <a:ext cx="2362200" cy="519113"/>
            <a:chOff x="870" y="3321"/>
            <a:chExt cx="1488" cy="327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1240" y="3408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9" name="Equation" r:id="rId22" imgW="393529" imgH="241195" progId="Equation.3">
                    <p:embed/>
                  </p:oleObj>
                </mc:Choice>
                <mc:Fallback>
                  <p:oleObj name="Equation" r:id="rId22" imgW="393529" imgH="241195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3408"/>
                          <a:ext cx="2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870" y="3321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/>
                <a:t> ③     ④     ①. </a:t>
              </a:r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/>
          </p:nvGraphicFramePr>
          <p:xfrm>
            <a:off x="1728" y="3416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0" name="Equation" r:id="rId23" imgW="393529" imgH="241195" progId="Equation.3">
                    <p:embed/>
                  </p:oleObj>
                </mc:Choice>
                <mc:Fallback>
                  <p:oleObj name="Equation" r:id="rId23" imgW="393529" imgH="241195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16"/>
                          <a:ext cx="2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1619672" y="6006231"/>
            <a:ext cx="2438400" cy="519113"/>
            <a:chOff x="3261" y="3273"/>
            <a:chExt cx="1536" cy="327"/>
          </a:xfrm>
        </p:grpSpPr>
        <p:graphicFrame>
          <p:nvGraphicFramePr>
            <p:cNvPr id="39" name="Object 40"/>
            <p:cNvGraphicFramePr>
              <a:graphicFrameLocks noChangeAspect="1"/>
            </p:cNvGraphicFramePr>
            <p:nvPr/>
          </p:nvGraphicFramePr>
          <p:xfrm>
            <a:off x="3592" y="3360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" name="Equation" r:id="rId24" imgW="393529" imgH="241195" progId="Equation.3">
                    <p:embed/>
                  </p:oleObj>
                </mc:Choice>
                <mc:Fallback>
                  <p:oleObj name="Equation" r:id="rId24" imgW="393529" imgH="241195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3360"/>
                          <a:ext cx="2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3261" y="3273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dirty="0" smtClean="0"/>
                <a:t>③     </a:t>
              </a:r>
              <a:r>
                <a:rPr lang="en-US" altLang="zh-CN" sz="2800" dirty="0"/>
                <a:t>①     ④.     </a:t>
              </a:r>
            </a:p>
          </p:txBody>
        </p:sp>
        <p:graphicFrame>
          <p:nvGraphicFramePr>
            <p:cNvPr id="41" name="Object 42"/>
            <p:cNvGraphicFramePr>
              <a:graphicFrameLocks noChangeAspect="1"/>
            </p:cNvGraphicFramePr>
            <p:nvPr/>
          </p:nvGraphicFramePr>
          <p:xfrm>
            <a:off x="4080" y="3368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2" name="Equation" r:id="rId25" imgW="393529" imgH="241195" progId="Equation.3">
                    <p:embed/>
                  </p:oleObj>
                </mc:Choice>
                <mc:Fallback>
                  <p:oleObj name="Equation" r:id="rId25" imgW="393529" imgH="241195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368"/>
                          <a:ext cx="2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83666"/>
              </p:ext>
            </p:extLst>
          </p:nvPr>
        </p:nvGraphicFramePr>
        <p:xfrm>
          <a:off x="5618460" y="3712294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3" name="Equation" r:id="rId26" imgW="393529" imgH="241195" progId="Equation.3">
                  <p:embed/>
                </p:oleObj>
              </mc:Choice>
              <mc:Fallback>
                <p:oleObj name="Equation" r:id="rId26" imgW="393529" imgH="241195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460" y="3712294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349042"/>
              </p:ext>
            </p:extLst>
          </p:nvPr>
        </p:nvGraphicFramePr>
        <p:xfrm>
          <a:off x="6550025" y="3745207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4" name="Equation" r:id="rId27" imgW="393529" imgH="241195" progId="Equation.3">
                  <p:embed/>
                </p:oleObj>
              </mc:Choice>
              <mc:Fallback>
                <p:oleObj name="Equation" r:id="rId27" imgW="393529" imgH="241195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3745207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99739"/>
              </p:ext>
            </p:extLst>
          </p:nvPr>
        </p:nvGraphicFramePr>
        <p:xfrm>
          <a:off x="6575042" y="433982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28" imgW="393529" imgH="241195" progId="Equation.3">
                  <p:embed/>
                </p:oleObj>
              </mc:Choice>
              <mc:Fallback>
                <p:oleObj name="Equation" r:id="rId28" imgW="393529" imgH="241195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042" y="4339828"/>
                        <a:ext cx="3937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0082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F891B-87FA-41B2-B9A3-98690D1D414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rgbClr val="FFFFFF"/>
                </a:solidFill>
              </a:rPr>
              <a:t>设置</a:t>
            </a:r>
            <a:endParaRPr lang="zh-CN" altLang="en-US" sz="2200" dirty="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12517" y="2194570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12517" y="2962660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12517" y="4107942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12517" y="4965192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41103"/>
              </p:ext>
            </p:extLst>
          </p:nvPr>
        </p:nvGraphicFramePr>
        <p:xfrm>
          <a:off x="1094184" y="750020"/>
          <a:ext cx="6934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13" imgW="2971800" imgH="215900" progId="Equation.3">
                  <p:embed/>
                </p:oleObj>
              </mc:Choice>
              <mc:Fallback>
                <p:oleObj name="公式" r:id="rId13" imgW="29718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84" y="750020"/>
                        <a:ext cx="69342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75255"/>
              </p:ext>
            </p:extLst>
          </p:nvPr>
        </p:nvGraphicFramePr>
        <p:xfrm>
          <a:off x="1115616" y="2951091"/>
          <a:ext cx="7083136" cy="53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15" imgW="3149280" imgH="241200" progId="Equation.DSMT4">
                  <p:embed/>
                </p:oleObj>
              </mc:Choice>
              <mc:Fallback>
                <p:oleObj name="Equation" r:id="rId15" imgW="3149280" imgH="24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51091"/>
                        <a:ext cx="7083136" cy="538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24361"/>
              </p:ext>
            </p:extLst>
          </p:nvPr>
        </p:nvGraphicFramePr>
        <p:xfrm>
          <a:off x="1042168" y="4937125"/>
          <a:ext cx="7634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17" imgW="3149280" imgH="241200" progId="Equation.DSMT4">
                  <p:embed/>
                </p:oleObj>
              </mc:Choice>
              <mc:Fallback>
                <p:oleObj name="Equation" r:id="rId17" imgW="3149280" imgH="241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168" y="4937125"/>
                        <a:ext cx="7634288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115616" y="557418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/>
              <a:t>连续</a:t>
            </a:r>
            <a:r>
              <a:rPr lang="en-US" altLang="zh-CN" sz="2800" dirty="0"/>
              <a:t>.</a:t>
            </a:r>
            <a:endParaRPr lang="en-US" altLang="zh-CN" sz="2400" dirty="0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805259" y="1397720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结论</a:t>
            </a:r>
            <a:r>
              <a:rPr lang="zh-CN" altLang="en-US" sz="2800">
                <a:solidFill>
                  <a:srgbClr val="0000FF"/>
                </a:solidFill>
              </a:rPr>
              <a:t>不正确</a:t>
            </a:r>
            <a:r>
              <a:rPr lang="zh-CN" altLang="en-US" sz="2800"/>
              <a:t>的是</a:t>
            </a:r>
            <a:r>
              <a:rPr lang="en-US" altLang="zh-CN" sz="2800"/>
              <a:t>(        ).</a:t>
            </a:r>
            <a:endParaRPr lang="en-US" altLang="zh-CN" sz="2400" b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043608" y="3501008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/>
              <a:t>都存在</a:t>
            </a:r>
            <a:r>
              <a:rPr lang="en-US" altLang="zh-CN" sz="2800" dirty="0"/>
              <a:t>,</a:t>
            </a:r>
            <a:endParaRPr lang="en-US" altLang="zh-CN" sz="2400" b="0" dirty="0"/>
          </a:p>
        </p:txBody>
      </p:sp>
      <p:grpSp>
        <p:nvGrpSpPr>
          <p:cNvPr id="24" name="Group 19"/>
          <p:cNvGrpSpPr>
            <a:grpSpLocks noChangeAspect="1"/>
          </p:cNvGrpSpPr>
          <p:nvPr/>
        </p:nvGrpSpPr>
        <p:grpSpPr bwMode="auto">
          <a:xfrm>
            <a:off x="539552" y="2204864"/>
            <a:ext cx="4478338" cy="439738"/>
            <a:chOff x="576" y="1308"/>
            <a:chExt cx="2821" cy="277"/>
          </a:xfrm>
        </p:grpSpPr>
        <p:sp>
          <p:nvSpPr>
            <p:cNvPr id="25" name="AutoShape 18"/>
            <p:cNvSpPr>
              <a:spLocks noChangeAspect="1" noChangeArrowheads="1" noTextEdit="1"/>
            </p:cNvSpPr>
            <p:nvPr/>
          </p:nvSpPr>
          <p:spPr bwMode="auto">
            <a:xfrm>
              <a:off x="576" y="1308"/>
              <a:ext cx="278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341" y="130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2579" y="130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356" y="130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129" y="130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</a:rPr>
                <a:t>(</a:t>
              </a:r>
              <a:endParaRPr lang="en-US" altLang="zh-CN" dirty="0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608" y="130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385" y="130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1158" y="130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2666" y="1316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charset="-122"/>
                </a:rPr>
                <a:t>处连续</a:t>
              </a:r>
              <a:endParaRPr lang="zh-CN" alt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695" y="1316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charset="-122"/>
                </a:rPr>
                <a:t>在点</a:t>
              </a:r>
              <a:endParaRPr lang="zh-CN" altLang="en-US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64" y="1309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2231" y="130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493" y="1309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260" y="130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031" y="130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810" y="1309"/>
              <a:ext cx="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zh-CN" dirty="0"/>
            </a:p>
          </p:txBody>
        </p:sp>
      </p:grpSp>
      <p:grpSp>
        <p:nvGrpSpPr>
          <p:cNvPr id="43" name="Group 38"/>
          <p:cNvGrpSpPr>
            <a:grpSpLocks noChangeAspect="1"/>
          </p:cNvGrpSpPr>
          <p:nvPr/>
        </p:nvGrpSpPr>
        <p:grpSpPr bwMode="auto">
          <a:xfrm>
            <a:off x="441700" y="4109076"/>
            <a:ext cx="5870575" cy="484188"/>
            <a:chOff x="528" y="2343"/>
            <a:chExt cx="3698" cy="305"/>
          </a:xfrm>
        </p:grpSpPr>
        <p:sp>
          <p:nvSpPr>
            <p:cNvPr id="44" name="AutoShape 37"/>
            <p:cNvSpPr>
              <a:spLocks noChangeAspect="1" noChangeArrowheads="1" noTextEdit="1"/>
            </p:cNvSpPr>
            <p:nvPr/>
          </p:nvSpPr>
          <p:spPr bwMode="auto">
            <a:xfrm>
              <a:off x="528" y="2343"/>
              <a:ext cx="36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4166" y="23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631" y="235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2398" y="23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2158" y="235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611" y="235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378" y="235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138" y="235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718" y="2360"/>
              <a:ext cx="1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" charset="-122"/>
                </a:rPr>
                <a:t>某邻域内有界</a:t>
              </a:r>
              <a:endParaRPr lang="zh-CN" alt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1696" y="2360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" charset="-122"/>
                </a:rPr>
                <a:t>在点</a:t>
              </a:r>
              <a:endParaRPr lang="zh-CN" altLang="en-US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2509" y="235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2265" y="235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1489" y="2352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245" y="235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005" y="2352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8704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F891B-87FA-41B2-B9A3-98690D1D414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FFFFFF"/>
                </a:solidFill>
              </a:rPr>
              <a:t>设置</a:t>
            </a:r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50992"/>
              </p:ext>
            </p:extLst>
          </p:nvPr>
        </p:nvGraphicFramePr>
        <p:xfrm>
          <a:off x="1676400" y="474018"/>
          <a:ext cx="68580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13" imgW="6324600" imgH="1397000" progId="Equation.3">
                  <p:embed/>
                </p:oleObj>
              </mc:Choice>
              <mc:Fallback>
                <p:oleObj name="Equation" r:id="rId13" imgW="6324600" imgH="13970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4018"/>
                        <a:ext cx="6858000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4886"/>
              </p:ext>
            </p:extLst>
          </p:nvPr>
        </p:nvGraphicFramePr>
        <p:xfrm>
          <a:off x="685800" y="2058343"/>
          <a:ext cx="2971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公式" r:id="rId15" imgW="1218671" imgH="215806" progId="Equation.3">
                  <p:embed/>
                </p:oleObj>
              </mc:Choice>
              <mc:Fallback>
                <p:oleObj name="公式" r:id="rId15" imgW="1218671" imgH="215806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8343"/>
                        <a:ext cx="29718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45925"/>
              </p:ext>
            </p:extLst>
          </p:nvPr>
        </p:nvGraphicFramePr>
        <p:xfrm>
          <a:off x="1880115" y="2896651"/>
          <a:ext cx="1946489" cy="49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7" imgW="850680" imgH="215640" progId="Equation.DSMT4">
                  <p:embed/>
                </p:oleObj>
              </mc:Choice>
              <mc:Fallback>
                <p:oleObj name="Equation" r:id="rId17" imgW="850680" imgH="215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115" y="2896651"/>
                        <a:ext cx="1946489" cy="49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804432"/>
              </p:ext>
            </p:extLst>
          </p:nvPr>
        </p:nvGraphicFramePr>
        <p:xfrm>
          <a:off x="1763688" y="3732816"/>
          <a:ext cx="1350969" cy="50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19" imgW="571320" imgH="215640" progId="Equation.DSMT4">
                  <p:embed/>
                </p:oleObj>
              </mc:Choice>
              <mc:Fallback>
                <p:oleObj name="Equation" r:id="rId19" imgW="571320" imgH="2156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32816"/>
                        <a:ext cx="1350969" cy="507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027827"/>
              </p:ext>
            </p:extLst>
          </p:nvPr>
        </p:nvGraphicFramePr>
        <p:xfrm>
          <a:off x="1835696" y="4598222"/>
          <a:ext cx="1269300" cy="49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21" imgW="545760" imgH="215640" progId="Equation.DSMT4">
                  <p:embed/>
                </p:oleObj>
              </mc:Choice>
              <mc:Fallback>
                <p:oleObj name="Equation" r:id="rId21" imgW="545760" imgH="2156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98222"/>
                        <a:ext cx="1269300" cy="496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64643"/>
              </p:ext>
            </p:extLst>
          </p:nvPr>
        </p:nvGraphicFramePr>
        <p:xfrm>
          <a:off x="1758950" y="5434013"/>
          <a:ext cx="3352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23" imgW="1396800" imgH="241200" progId="Equation.DSMT4">
                  <p:embed/>
                </p:oleObj>
              </mc:Choice>
              <mc:Fallback>
                <p:oleObj name="Equation" r:id="rId23" imgW="1396800" imgH="241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434013"/>
                        <a:ext cx="3352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534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F891B-87FA-41B2-B9A3-98690D1D414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3"/>
            </p:custDataLst>
          </p:nvPr>
        </p:nvSpPr>
        <p:spPr>
          <a:xfrm>
            <a:off x="8064500" y="63500"/>
            <a:ext cx="1016000" cy="457200"/>
          </a:xfrm>
          <a:prstGeom prst="roundRect">
            <a:avLst/>
          </a:prstGeom>
          <a:solidFill>
            <a:srgbClr val="36A3E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 smtClean="0">
                <a:solidFill>
                  <a:srgbClr val="FFFFFF"/>
                </a:solidFill>
              </a:rPr>
              <a:t>设置</a:t>
            </a:r>
            <a:endParaRPr lang="zh-CN" altLang="en-US" sz="2200" dirty="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4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1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68313" y="628650"/>
            <a:ext cx="8604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设函数               可微，且对任意        都有</a:t>
            </a:r>
            <a:r>
              <a:rPr lang="en-US" altLang="zh-CN" sz="2800"/>
              <a:t> 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654957"/>
              </p:ext>
            </p:extLst>
          </p:nvPr>
        </p:nvGraphicFramePr>
        <p:xfrm>
          <a:off x="2676525" y="1020763"/>
          <a:ext cx="396398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13" imgW="1676400" imgH="431800" progId="Equation.DSMT4">
                  <p:embed/>
                </p:oleObj>
              </mc:Choice>
              <mc:Fallback>
                <p:oleObj name="Equation" r:id="rId13" imgW="1676400" imgH="431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1020763"/>
                        <a:ext cx="3963988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36515"/>
              </p:ext>
            </p:extLst>
          </p:nvPr>
        </p:nvGraphicFramePr>
        <p:xfrm>
          <a:off x="1582738" y="660400"/>
          <a:ext cx="14049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15" imgW="520474" imgH="203112" progId="Equation.DSMT4">
                  <p:embed/>
                </p:oleObj>
              </mc:Choice>
              <mc:Fallback>
                <p:oleObj name="Equation" r:id="rId15" imgW="520474" imgH="203112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660400"/>
                        <a:ext cx="140493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83868"/>
              </p:ext>
            </p:extLst>
          </p:nvPr>
        </p:nvGraphicFramePr>
        <p:xfrm>
          <a:off x="5508625" y="773113"/>
          <a:ext cx="6905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17" imgW="291847" imgH="164957" progId="Equation.DSMT4">
                  <p:embed/>
                </p:oleObj>
              </mc:Choice>
              <mc:Fallback>
                <p:oleObj name="Equation" r:id="rId17" imgW="291847" imgH="164957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773113"/>
                        <a:ext cx="6905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48649"/>
              </p:ext>
            </p:extLst>
          </p:nvPr>
        </p:nvGraphicFramePr>
        <p:xfrm>
          <a:off x="1842388" y="2850356"/>
          <a:ext cx="2543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19" imgW="990600" imgH="228600" progId="Equation.DSMT4">
                  <p:embed/>
                </p:oleObj>
              </mc:Choice>
              <mc:Fallback>
                <p:oleObj name="Equation" r:id="rId19" imgW="99060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388" y="2850356"/>
                        <a:ext cx="2543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779838" y="1884363"/>
            <a:ext cx="410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成立的一个充分条件是</a:t>
            </a:r>
            <a:endParaRPr lang="en-US" altLang="zh-CN" sz="2800"/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547814"/>
              </p:ext>
            </p:extLst>
          </p:nvPr>
        </p:nvGraphicFramePr>
        <p:xfrm>
          <a:off x="1835696" y="4564856"/>
          <a:ext cx="2543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21" imgW="990600" imgH="228600" progId="Equation.DSMT4">
                  <p:embed/>
                </p:oleObj>
              </mc:Choice>
              <mc:Fallback>
                <p:oleObj name="Equation" r:id="rId21" imgW="99060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564856"/>
                        <a:ext cx="2543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06830"/>
              </p:ext>
            </p:extLst>
          </p:nvPr>
        </p:nvGraphicFramePr>
        <p:xfrm>
          <a:off x="1835696" y="3707606"/>
          <a:ext cx="2543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23" imgW="990600" imgH="228600" progId="Equation.DSMT4">
                  <p:embed/>
                </p:oleObj>
              </mc:Choice>
              <mc:Fallback>
                <p:oleObj name="Equation" r:id="rId23" imgW="99060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07606"/>
                        <a:ext cx="2543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82237"/>
              </p:ext>
            </p:extLst>
          </p:nvPr>
        </p:nvGraphicFramePr>
        <p:xfrm>
          <a:off x="1835696" y="5422106"/>
          <a:ext cx="2543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25" imgW="990600" imgH="228600" progId="Equation.DSMT4">
                  <p:embed/>
                </p:oleObj>
              </mc:Choice>
              <mc:Fallback>
                <p:oleObj name="Equation" r:id="rId25" imgW="990600" imgH="22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422106"/>
                        <a:ext cx="2543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9297"/>
              </p:ext>
            </p:extLst>
          </p:nvPr>
        </p:nvGraphicFramePr>
        <p:xfrm>
          <a:off x="468313" y="1844675"/>
          <a:ext cx="3455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27" imgW="1346200" imgH="228600" progId="Equation.DSMT4">
                  <p:embed/>
                </p:oleObj>
              </mc:Choice>
              <mc:Fallback>
                <p:oleObj name="Equation" r:id="rId27" imgW="1346200" imgH="2286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4675"/>
                        <a:ext cx="34559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524750" y="1884363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(     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093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96591B6-ACCB-45D3-9206-2FD895502C3C}" type="slidenum">
              <a:rPr lang="en-US" altLang="zh-CN" sz="1400" smtClean="0"/>
              <a:pPr eaLnBrk="1" hangingPunct="1"/>
              <a:t>3</a:t>
            </a:fld>
            <a:endParaRPr lang="en-US" altLang="zh-CN" sz="1400" smtClean="0"/>
          </a:p>
        </p:txBody>
      </p:sp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4989513" y="8112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先来介绍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1327150" y="1412875"/>
            <a:ext cx="2971800" cy="519113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全增量</a:t>
            </a:r>
            <a:r>
              <a:rPr lang="zh-CN" altLang="en-US" sz="2800"/>
              <a:t>的概念</a:t>
            </a:r>
            <a:endParaRPr lang="zh-CN" altLang="en-US" sz="2800">
              <a:ea typeface="黑体" pitchFamily="2" charset="-122"/>
            </a:endParaRPr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895350" y="1989138"/>
          <a:ext cx="34020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3429000" imgH="431800" progId="Equation.3">
                  <p:embed/>
                </p:oleObj>
              </mc:Choice>
              <mc:Fallback>
                <p:oleObj name="Equation" r:id="rId3" imgW="3429000" imgH="4318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989138"/>
                        <a:ext cx="340201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611188" y="3163888"/>
          <a:ext cx="2362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5" imgW="2336800" imgH="431800" progId="Equation.3">
                  <p:embed/>
                </p:oleObj>
              </mc:Choice>
              <mc:Fallback>
                <p:oleObj name="Equation" r:id="rId5" imgW="2336800" imgH="4318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63888"/>
                        <a:ext cx="23622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1792288" y="3741738"/>
          <a:ext cx="53006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公式" r:id="rId7" imgW="2070100" imgH="203200" progId="Equation.3">
                  <p:embed/>
                </p:oleObj>
              </mc:Choice>
              <mc:Fallback>
                <p:oleObj name="公式" r:id="rId7" imgW="2070100" imgH="2032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3741738"/>
                        <a:ext cx="530066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684213" y="4437063"/>
          <a:ext cx="38052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9" imgW="3594100" imgH="431800" progId="Equation.3">
                  <p:embed/>
                </p:oleObj>
              </mc:Choice>
              <mc:Fallback>
                <p:oleObj name="Equation" r:id="rId9" imgW="3594100" imgH="4318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37063"/>
                        <a:ext cx="380523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1255713" y="836613"/>
            <a:ext cx="397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为了引进全微分的定义</a:t>
            </a:r>
            <a:r>
              <a:rPr lang="en-US" altLang="zh-CN" sz="2800"/>
              <a:t>,</a:t>
            </a:r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6450013" y="796925"/>
            <a:ext cx="143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全增量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409611" name="Object 11"/>
          <p:cNvGraphicFramePr>
            <a:graphicFrameLocks noChangeAspect="1"/>
          </p:cNvGraphicFramePr>
          <p:nvPr/>
        </p:nvGraphicFramePr>
        <p:xfrm>
          <a:off x="2600325" y="2533650"/>
          <a:ext cx="4876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11" imgW="4737100" imgH="444500" progId="Equation.3">
                  <p:embed/>
                </p:oleObj>
              </mc:Choice>
              <mc:Fallback>
                <p:oleObj name="Equation" r:id="rId11" imgW="4737100" imgH="4445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533650"/>
                        <a:ext cx="48768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2" name="Text Box 12"/>
          <p:cNvSpPr txBox="1">
            <a:spLocks noChangeArrowheads="1"/>
          </p:cNvSpPr>
          <p:nvPr/>
        </p:nvSpPr>
        <p:spPr bwMode="auto">
          <a:xfrm>
            <a:off x="534988" y="24923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域内有定义</a:t>
            </a:r>
            <a:r>
              <a:rPr lang="en-US" altLang="zh-CN" sz="2800"/>
              <a:t>,</a:t>
            </a:r>
          </a:p>
        </p:txBody>
      </p:sp>
      <p:sp>
        <p:nvSpPr>
          <p:cNvPr id="409613" name="Text Box 13"/>
          <p:cNvSpPr txBox="1">
            <a:spLocks noChangeArrowheads="1"/>
          </p:cNvSpPr>
          <p:nvPr/>
        </p:nvSpPr>
        <p:spPr bwMode="auto">
          <a:xfrm>
            <a:off x="2973388" y="3099967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函数取得的增量</a:t>
            </a:r>
            <a:endParaRPr lang="zh-CN" altLang="en-US" sz="2800">
              <a:ea typeface="黑体" pitchFamily="2" charset="-122"/>
            </a:endParaRPr>
          </a:p>
        </p:txBody>
      </p:sp>
      <p:sp>
        <p:nvSpPr>
          <p:cNvPr id="409614" name="Text Box 14"/>
          <p:cNvSpPr txBox="1">
            <a:spLocks noChangeArrowheads="1"/>
          </p:cNvSpPr>
          <p:nvPr/>
        </p:nvSpPr>
        <p:spPr bwMode="auto">
          <a:xfrm>
            <a:off x="4425950" y="43656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全增量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39" name="Rectangle 20"/>
          <p:cNvSpPr>
            <a:spLocks noChangeArrowheads="1"/>
          </p:cNvSpPr>
          <p:nvPr/>
        </p:nvSpPr>
        <p:spPr bwMode="auto">
          <a:xfrm>
            <a:off x="823913" y="115888"/>
            <a:ext cx="487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ea typeface="黑体" pitchFamily="2" charset="-122"/>
              </a:rPr>
              <a:t>一、全微分的定义</a:t>
            </a:r>
          </a:p>
        </p:txBody>
      </p:sp>
      <p:grpSp>
        <p:nvGrpSpPr>
          <p:cNvPr id="2" name="Group 22"/>
          <p:cNvGrpSpPr>
            <a:grpSpLocks noChangeAspect="1"/>
          </p:cNvGrpSpPr>
          <p:nvPr/>
        </p:nvGrpSpPr>
        <p:grpSpPr bwMode="auto">
          <a:xfrm>
            <a:off x="4351338" y="1989138"/>
            <a:ext cx="2981325" cy="438150"/>
            <a:chOff x="3260" y="1647"/>
            <a:chExt cx="1878" cy="276"/>
          </a:xfrm>
        </p:grpSpPr>
        <p:sp>
          <p:nvSpPr>
            <p:cNvPr id="1041" name="AutoShape 21"/>
            <p:cNvSpPr>
              <a:spLocks noChangeAspect="1" noChangeArrowheads="1" noTextEdit="1"/>
            </p:cNvSpPr>
            <p:nvPr/>
          </p:nvSpPr>
          <p:spPr bwMode="auto">
            <a:xfrm>
              <a:off x="3260" y="1647"/>
              <a:ext cx="182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Rectangle 23"/>
            <p:cNvSpPr>
              <a:spLocks noChangeArrowheads="1"/>
            </p:cNvSpPr>
            <p:nvPr/>
          </p:nvSpPr>
          <p:spPr bwMode="auto">
            <a:xfrm>
              <a:off x="4463" y="1654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charset="-122"/>
                </a:rPr>
                <a:t>的某邻</a:t>
              </a:r>
              <a:endParaRPr lang="zh-CN" altLang="en-US"/>
            </a:p>
          </p:txBody>
        </p:sp>
        <p:sp>
          <p:nvSpPr>
            <p:cNvPr id="1043" name="Rectangle 24"/>
            <p:cNvSpPr>
              <a:spLocks noChangeArrowheads="1"/>
            </p:cNvSpPr>
            <p:nvPr/>
          </p:nvSpPr>
          <p:spPr bwMode="auto">
            <a:xfrm>
              <a:off x="3335" y="1654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charset="-122"/>
                </a:rPr>
                <a:t>在点</a:t>
              </a:r>
              <a:endParaRPr lang="zh-CN" altLang="en-US"/>
            </a:p>
          </p:txBody>
        </p:sp>
        <p:sp>
          <p:nvSpPr>
            <p:cNvPr id="1044" name="Rectangle 25"/>
            <p:cNvSpPr>
              <a:spLocks noChangeArrowheads="1"/>
            </p:cNvSpPr>
            <p:nvPr/>
          </p:nvSpPr>
          <p:spPr bwMode="auto">
            <a:xfrm>
              <a:off x="4387" y="164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1045" name="Rectangle 26"/>
            <p:cNvSpPr>
              <a:spLocks noChangeArrowheads="1"/>
            </p:cNvSpPr>
            <p:nvPr/>
          </p:nvSpPr>
          <p:spPr bwMode="auto">
            <a:xfrm>
              <a:off x="4164" y="164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1046" name="Rectangle 27"/>
            <p:cNvSpPr>
              <a:spLocks noChangeArrowheads="1"/>
            </p:cNvSpPr>
            <p:nvPr/>
          </p:nvSpPr>
          <p:spPr bwMode="auto">
            <a:xfrm>
              <a:off x="3936" y="164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1047" name="Rectangle 28"/>
            <p:cNvSpPr>
              <a:spLocks noChangeArrowheads="1"/>
            </p:cNvSpPr>
            <p:nvPr/>
          </p:nvSpPr>
          <p:spPr bwMode="auto">
            <a:xfrm>
              <a:off x="4272" y="1647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048" name="Rectangle 29"/>
            <p:cNvSpPr>
              <a:spLocks noChangeArrowheads="1"/>
            </p:cNvSpPr>
            <p:nvPr/>
          </p:nvSpPr>
          <p:spPr bwMode="auto">
            <a:xfrm>
              <a:off x="4038" y="164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049" name="Rectangle 30"/>
            <p:cNvSpPr>
              <a:spLocks noChangeArrowheads="1"/>
            </p:cNvSpPr>
            <p:nvPr/>
          </p:nvSpPr>
          <p:spPr bwMode="auto">
            <a:xfrm>
              <a:off x="3781" y="1647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utoUpdateAnimBg="0"/>
      <p:bldP spid="409603" grpId="0" animBg="1" autoUpdateAnimBg="0"/>
      <p:bldP spid="409608" grpId="0" autoUpdateAnimBg="0"/>
      <p:bldP spid="409609" grpId="0" autoUpdateAnimBg="0"/>
      <p:bldP spid="409612" grpId="0" autoUpdateAnimBg="0"/>
      <p:bldP spid="409613" grpId="0" autoUpdateAnimBg="0"/>
      <p:bldP spid="40961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331640" y="3573016"/>
            <a:ext cx="74882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因此，当                             时</a:t>
            </a:r>
            <a:r>
              <a:rPr lang="en-US" altLang="zh-CN" sz="2800"/>
              <a:t>,</a:t>
            </a:r>
            <a:r>
              <a:rPr lang="zh-CN" altLang="en-US" sz="2800"/>
              <a:t>有                        </a:t>
            </a:r>
            <a:endParaRPr lang="en-US" altLang="zh-CN" sz="2800"/>
          </a:p>
        </p:txBody>
      </p:sp>
      <p:sp>
        <p:nvSpPr>
          <p:cNvPr id="297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5891847-852E-40A9-BAA8-FFA747ECBA7F}" type="slidenum">
              <a:rPr lang="en-US" altLang="zh-CN" sz="1400" smtClean="0"/>
              <a:pPr eaLnBrk="1" hangingPunct="1"/>
              <a:t>30</a:t>
            </a:fld>
            <a:endParaRPr lang="en-US" altLang="zh-CN" sz="1400" smtClean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39750" y="621135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1331640" y="1772816"/>
            <a:ext cx="231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/>
              <a:t>可知函数                       </a:t>
            </a:r>
            <a:endParaRPr lang="en-US" altLang="zh-CN" sz="2800" dirty="0"/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37689"/>
              </p:ext>
            </p:extLst>
          </p:nvPr>
        </p:nvGraphicFramePr>
        <p:xfrm>
          <a:off x="2051050" y="476672"/>
          <a:ext cx="39639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2" name="Equation" r:id="rId3" imgW="1676400" imgH="431800" progId="Equation.DSMT4">
                  <p:embed/>
                </p:oleObj>
              </mc:Choice>
              <mc:Fallback>
                <p:oleObj name="Equation" r:id="rId3" imgW="1676400" imgH="43180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6672"/>
                        <a:ext cx="3963988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187450" y="643360"/>
            <a:ext cx="1008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由于                        </a:t>
            </a:r>
            <a:endParaRPr lang="en-US" altLang="zh-CN" sz="280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7063"/>
              </p:ext>
            </p:extLst>
          </p:nvPr>
        </p:nvGraphicFramePr>
        <p:xfrm>
          <a:off x="3059832" y="1815678"/>
          <a:ext cx="14049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5" imgW="520474" imgH="203112" progId="Equation.DSMT4">
                  <p:embed/>
                </p:oleObj>
              </mc:Choice>
              <mc:Fallback>
                <p:oleObj name="Equation" r:id="rId5" imgW="520474" imgH="203112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815678"/>
                        <a:ext cx="140493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2987824" y="2420367"/>
            <a:ext cx="633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关于变量      是单调递增     </a:t>
            </a:r>
            <a:endParaRPr lang="en-US" altLang="zh-CN" sz="2800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987824" y="2833117"/>
            <a:ext cx="633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关于变量      是单调递减    </a:t>
            </a:r>
            <a:endParaRPr lang="en-US" altLang="zh-CN" sz="2800"/>
          </a:p>
        </p:txBody>
      </p:sp>
      <p:graphicFrame>
        <p:nvGraphicFramePr>
          <p:cNvPr id="553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15478"/>
              </p:ext>
            </p:extLst>
          </p:nvPr>
        </p:nvGraphicFramePr>
        <p:xfrm>
          <a:off x="2944280" y="3540358"/>
          <a:ext cx="2543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7" imgW="990600" imgH="228600" progId="Equation.DSMT4">
                  <p:embed/>
                </p:oleObj>
              </mc:Choice>
              <mc:Fallback>
                <p:oleObj name="Equation" r:id="rId7" imgW="990600" imgH="2286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280" y="3540358"/>
                        <a:ext cx="25431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09313"/>
              </p:ext>
            </p:extLst>
          </p:nvPr>
        </p:nvGraphicFramePr>
        <p:xfrm>
          <a:off x="2699693" y="4437112"/>
          <a:ext cx="34559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9" imgW="1346200" imgH="228600" progId="Equation.DSMT4">
                  <p:embed/>
                </p:oleObj>
              </mc:Choice>
              <mc:Fallback>
                <p:oleObj name="Equation" r:id="rId9" imgW="1346200" imgH="22860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693" y="4437112"/>
                        <a:ext cx="34559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295635"/>
              </p:ext>
            </p:extLst>
          </p:nvPr>
        </p:nvGraphicFramePr>
        <p:xfrm>
          <a:off x="4629299" y="2509267"/>
          <a:ext cx="377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Equation" r:id="rId11" imgW="139700" imgH="139700" progId="Equation.DSMT4">
                  <p:embed/>
                </p:oleObj>
              </mc:Choice>
              <mc:Fallback>
                <p:oleObj name="Equation" r:id="rId11" imgW="139700" imgH="1397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299" y="2509267"/>
                        <a:ext cx="3778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34884"/>
              </p:ext>
            </p:extLst>
          </p:nvPr>
        </p:nvGraphicFramePr>
        <p:xfrm>
          <a:off x="4643587" y="2925192"/>
          <a:ext cx="377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587" y="2925192"/>
                        <a:ext cx="377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/>
      <p:bldP spid="46" grpId="0"/>
      <p:bldP spid="47" grpId="0"/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772BE62-AE5E-460B-B889-8BDE808A310B}" type="slidenum">
              <a:rPr lang="en-US" altLang="zh-CN" sz="1400" smtClean="0"/>
              <a:pPr eaLnBrk="1" hangingPunct="1"/>
              <a:t>31</a:t>
            </a:fld>
            <a:endParaRPr lang="en-US" altLang="zh-CN" sz="1400" smtClean="0"/>
          </a:p>
        </p:txBody>
      </p:sp>
      <p:sp>
        <p:nvSpPr>
          <p:cNvPr id="25614" name="Text Box 3"/>
          <p:cNvSpPr txBox="1">
            <a:spLocks noChangeArrowheads="1"/>
          </p:cNvSpPr>
          <p:nvPr/>
        </p:nvSpPr>
        <p:spPr bwMode="auto">
          <a:xfrm>
            <a:off x="609600" y="142875"/>
            <a:ext cx="1586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ea typeface="黑体" pitchFamily="2" charset="-122"/>
              </a:rPr>
              <a:t>是非题</a:t>
            </a:r>
            <a:endParaRPr lang="zh-CN" altLang="en-US" sz="3200" b="0" dirty="0">
              <a:ea typeface="黑体" pitchFamily="2" charset="-122"/>
            </a:endParaRPr>
          </a:p>
        </p:txBody>
      </p:sp>
      <p:graphicFrame>
        <p:nvGraphicFramePr>
          <p:cNvPr id="436228" name="Object 4"/>
          <p:cNvGraphicFramePr>
            <a:graphicFrameLocks noChangeAspect="1"/>
          </p:cNvGraphicFramePr>
          <p:nvPr/>
        </p:nvGraphicFramePr>
        <p:xfrm>
          <a:off x="609600" y="661988"/>
          <a:ext cx="8382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公式" r:id="rId3" imgW="3441700" imgH="266700" progId="Equation.3">
                  <p:embed/>
                </p:oleObj>
              </mc:Choice>
              <mc:Fallback>
                <p:oleObj name="公式" r:id="rId3" imgW="3441700" imgH="2667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61988"/>
                        <a:ext cx="83820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609600" y="1282700"/>
          <a:ext cx="5715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公式" r:id="rId5" imgW="2336800" imgH="215900" progId="Equation.3">
                  <p:embed/>
                </p:oleObj>
              </mc:Choice>
              <mc:Fallback>
                <p:oleObj name="公式" r:id="rId5" imgW="2336800" imgH="2159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82700"/>
                        <a:ext cx="57150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6345238" y="1227138"/>
            <a:ext cx="78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zh-CN" altLang="en-US" sz="2800">
                <a:solidFill>
                  <a:srgbClr val="FF0000"/>
                </a:solidFill>
              </a:rPr>
              <a:t>非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endParaRPr lang="en-US" altLang="zh-CN" sz="2400" b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1813" y="1835150"/>
            <a:ext cx="134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事实上</a:t>
            </a:r>
            <a:r>
              <a:rPr lang="en-US" altLang="zh-CN" sz="2800"/>
              <a:t>,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790700" y="1820863"/>
          <a:ext cx="61864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" name="公式" r:id="rId7" imgW="2540000" imgH="254000" progId="Equation.3">
                  <p:embed/>
                </p:oleObj>
              </mc:Choice>
              <mc:Fallback>
                <p:oleObj name="公式" r:id="rId7" imgW="2540000" imgH="2540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820863"/>
                        <a:ext cx="618648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22275" y="3117850"/>
          <a:ext cx="470535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" name="文档" r:id="rId10" imgW="4572000" imgH="1200150" progId="Word.Document.8">
                  <p:embed/>
                </p:oleObj>
              </mc:Choice>
              <mc:Fallback>
                <p:oleObj name="文档" r:id="rId10" imgW="4572000" imgH="1200150" progId="Word.Document.8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3117850"/>
                        <a:ext cx="470535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033588" y="2506663"/>
          <a:ext cx="43910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" name="公式" r:id="rId12" imgW="1803400" imgH="241300" progId="Equation.3">
                  <p:embed/>
                </p:oleObj>
              </mc:Choice>
              <mc:Fallback>
                <p:oleObj name="公式" r:id="rId12" imgW="1803400" imgH="2413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506663"/>
                        <a:ext cx="439102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21795"/>
              </p:ext>
            </p:extLst>
          </p:nvPr>
        </p:nvGraphicFramePr>
        <p:xfrm>
          <a:off x="2611170" y="3172036"/>
          <a:ext cx="41783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" name="公式" r:id="rId14" imgW="1841500" imgH="241300" progId="Equation.3">
                  <p:embed/>
                </p:oleObj>
              </mc:Choice>
              <mc:Fallback>
                <p:oleObj name="公式" r:id="rId14" imgW="1841500" imgH="241300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170" y="3172036"/>
                        <a:ext cx="41783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80280"/>
              </p:ext>
            </p:extLst>
          </p:nvPr>
        </p:nvGraphicFramePr>
        <p:xfrm>
          <a:off x="6831013" y="3120280"/>
          <a:ext cx="1651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" name="公式" r:id="rId16" imgW="736280" imgH="253890" progId="Equation.3">
                  <p:embed/>
                </p:oleObj>
              </mc:Choice>
              <mc:Fallback>
                <p:oleObj name="公式" r:id="rId16" imgW="736280" imgH="253890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3120280"/>
                        <a:ext cx="16510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33350" y="3751263"/>
          <a:ext cx="17573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公式" r:id="rId18" imgW="761669" imgH="469696" progId="Equation.3">
                  <p:embed/>
                </p:oleObj>
              </mc:Choice>
              <mc:Fallback>
                <p:oleObj name="公式" r:id="rId18" imgW="761669" imgH="469696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751263"/>
                        <a:ext cx="17573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773238" y="3725863"/>
          <a:ext cx="36607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公式" r:id="rId20" imgW="1586811" imgH="533169" progId="Equation.3">
                  <p:embed/>
                </p:oleObj>
              </mc:Choice>
              <mc:Fallback>
                <p:oleObj name="公式" r:id="rId20" imgW="1586811" imgH="533169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3725863"/>
                        <a:ext cx="366077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5314950" y="3863975"/>
          <a:ext cx="225583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公式" r:id="rId22" imgW="977476" imgH="444307" progId="Equation.3">
                  <p:embed/>
                </p:oleObj>
              </mc:Choice>
              <mc:Fallback>
                <p:oleObj name="公式" r:id="rId22" imgW="977476" imgH="444307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3863975"/>
                        <a:ext cx="225583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7500938" y="3884613"/>
          <a:ext cx="14319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" name="公式" r:id="rId24" imgW="622030" imgH="431613" progId="Equation.3">
                  <p:embed/>
                </p:oleObj>
              </mc:Choice>
              <mc:Fallback>
                <p:oleObj name="公式" r:id="rId24" imgW="622030" imgH="431613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3884613"/>
                        <a:ext cx="143192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0" grpId="0" autoUpdateAnimBg="0"/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18DE53F-00A0-49AD-A8CE-3F2E72B3581D}" type="slidenum">
              <a:rPr lang="en-US" altLang="zh-CN" sz="1400" smtClean="0"/>
              <a:pPr eaLnBrk="1" hangingPunct="1"/>
              <a:t>32</a:t>
            </a:fld>
            <a:endParaRPr lang="en-US" altLang="zh-CN" sz="1400" smtClean="0"/>
          </a:p>
        </p:txBody>
      </p:sp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1187450" y="11795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全微分的定义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1187450" y="171291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全微分的计算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1187450" y="2932113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多元函数极限、连续、偏导、可微的关系</a:t>
            </a: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1263650" y="35560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注意：与一元函数有很大的区别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5847" name="Rectangle 11"/>
          <p:cNvSpPr>
            <a:spLocks noChangeArrowheads="1"/>
          </p:cNvSpPr>
          <p:nvPr/>
        </p:nvSpPr>
        <p:spPr bwMode="auto">
          <a:xfrm>
            <a:off x="1187450" y="188913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4400">
                <a:ea typeface="黑体" pitchFamily="2" charset="-122"/>
              </a:rPr>
              <a:t>三、小结</a:t>
            </a:r>
          </a:p>
        </p:txBody>
      </p:sp>
      <p:sp>
        <p:nvSpPr>
          <p:cNvPr id="437260" name="Rectangle 12"/>
          <p:cNvSpPr>
            <a:spLocks noChangeArrowheads="1"/>
          </p:cNvSpPr>
          <p:nvPr/>
        </p:nvSpPr>
        <p:spPr bwMode="auto">
          <a:xfrm>
            <a:off x="1187450" y="2336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可微分的必要条件、</a:t>
            </a:r>
          </a:p>
        </p:txBody>
      </p:sp>
      <p:sp>
        <p:nvSpPr>
          <p:cNvPr id="437261" name="Rectangle 13"/>
          <p:cNvSpPr>
            <a:spLocks noChangeArrowheads="1"/>
          </p:cNvSpPr>
          <p:nvPr/>
        </p:nvSpPr>
        <p:spPr bwMode="auto">
          <a:xfrm>
            <a:off x="4311650" y="232251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/>
              <a:t>可微分的充分条件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autoUpdateAnimBg="0"/>
      <p:bldP spid="437251" grpId="0" autoUpdateAnimBg="0"/>
      <p:bldP spid="437252" grpId="0" autoUpdateAnimBg="0"/>
      <p:bldP spid="437253" grpId="0" autoUpdateAnimBg="0"/>
      <p:bldP spid="437260" grpId="0" autoUpdateAnimBg="0"/>
      <p:bldP spid="43726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C6EC5E2-6A22-4ACA-B206-66901DB2D529}" type="slidenum">
              <a:rPr lang="en-US" altLang="zh-CN" sz="1400" smtClean="0"/>
              <a:pPr eaLnBrk="1" hangingPunct="1"/>
              <a:t>33</a:t>
            </a:fld>
            <a:endParaRPr lang="en-US" altLang="zh-CN" sz="1400" smtClean="0"/>
          </a:p>
        </p:txBody>
      </p:sp>
      <p:sp>
        <p:nvSpPr>
          <p:cNvPr id="26633" name="Text Box 2"/>
          <p:cNvSpPr txBox="1">
            <a:spLocks noChangeArrowheads="1"/>
          </p:cNvSpPr>
          <p:nvPr/>
        </p:nvSpPr>
        <p:spPr bwMode="auto">
          <a:xfrm>
            <a:off x="76200" y="333375"/>
            <a:ext cx="876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 sz="2800"/>
              <a:t>对</a:t>
            </a:r>
            <a:r>
              <a:rPr lang="zh-CN" altLang="en-US" sz="2800">
                <a:solidFill>
                  <a:srgbClr val="0000FF"/>
                </a:solidFill>
              </a:rPr>
              <a:t>一元函数</a:t>
            </a:r>
            <a:r>
              <a:rPr lang="zh-CN" altLang="en-US" sz="2800"/>
              <a:t>的极限、连续、可导、可微间的关系：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1676400" y="958850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可微    可导    连续    有极限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2400" b="0">
                <a:latin typeface="隶书" pitchFamily="49" charset="-122"/>
                <a:ea typeface="隶书" pitchFamily="49" charset="-122"/>
              </a:rPr>
              <a:t>  </a:t>
            </a:r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2559050" y="1081088"/>
          <a:ext cx="7175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公式" r:id="rId3" imgW="279720" imgH="177480" progId="Equation.3">
                  <p:embed/>
                </p:oleObj>
              </mc:Choice>
              <mc:Fallback>
                <p:oleObj name="公式" r:id="rId3" imgW="279720" imgH="17748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081088"/>
                        <a:ext cx="7175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7" name="Object 5"/>
          <p:cNvGraphicFramePr>
            <a:graphicFrameLocks noChangeAspect="1"/>
          </p:cNvGraphicFramePr>
          <p:nvPr/>
        </p:nvGraphicFramePr>
        <p:xfrm>
          <a:off x="4013200" y="1046163"/>
          <a:ext cx="711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公式" r:id="rId5" imgW="254160" imgH="177480" progId="Equation.3">
                  <p:embed/>
                </p:oleObj>
              </mc:Choice>
              <mc:Fallback>
                <p:oleObj name="公式" r:id="rId5" imgW="254160" imgH="17748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1046163"/>
                        <a:ext cx="711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96215"/>
              </p:ext>
            </p:extLst>
          </p:nvPr>
        </p:nvGraphicFramePr>
        <p:xfrm>
          <a:off x="5426496" y="1055210"/>
          <a:ext cx="711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公式" r:id="rId7" imgW="254160" imgH="177480" progId="Equation.3">
                  <p:embed/>
                </p:oleObj>
              </mc:Choice>
              <mc:Fallback>
                <p:oleObj name="公式" r:id="rId7" imgW="254160" imgH="17748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496" y="1055210"/>
                        <a:ext cx="711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14800" y="1385888"/>
            <a:ext cx="457200" cy="304800"/>
            <a:chOff x="2688" y="672"/>
            <a:chExt cx="288" cy="192"/>
          </a:xfrm>
        </p:grpSpPr>
        <p:sp>
          <p:nvSpPr>
            <p:cNvPr id="26667" name="Line 8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486400" y="1385888"/>
            <a:ext cx="457200" cy="304800"/>
            <a:chOff x="2688" y="672"/>
            <a:chExt cx="288" cy="192"/>
          </a:xfrm>
        </p:grpSpPr>
        <p:sp>
          <p:nvSpPr>
            <p:cNvPr id="26665" name="Line 11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12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8285" name="Text Box 13"/>
          <p:cNvSpPr txBox="1">
            <a:spLocks noChangeArrowheads="1"/>
          </p:cNvSpPr>
          <p:nvPr/>
        </p:nvSpPr>
        <p:spPr bwMode="auto">
          <a:xfrm>
            <a:off x="609600" y="2162175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对</a:t>
            </a:r>
            <a:r>
              <a:rPr lang="zh-CN" altLang="en-US" sz="2800">
                <a:solidFill>
                  <a:srgbClr val="0000FF"/>
                </a:solidFill>
              </a:rPr>
              <a:t>多元函数</a:t>
            </a:r>
            <a:r>
              <a:rPr lang="zh-CN" altLang="en-US" sz="2800"/>
              <a:t>的极限、连续、可导、可微的关系：</a:t>
            </a:r>
            <a:endParaRPr lang="zh-CN" altLang="en-US" sz="2400" b="0"/>
          </a:p>
        </p:txBody>
      </p:sp>
      <p:sp>
        <p:nvSpPr>
          <p:cNvPr id="438286" name="Text Box 14"/>
          <p:cNvSpPr txBox="1">
            <a:spLocks noChangeArrowheads="1"/>
          </p:cNvSpPr>
          <p:nvPr/>
        </p:nvSpPr>
        <p:spPr bwMode="auto">
          <a:xfrm>
            <a:off x="1447800" y="2771775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偏导连续   可微   连续   有极限 </a:t>
            </a:r>
          </a:p>
        </p:txBody>
      </p:sp>
      <p:graphicFrame>
        <p:nvGraphicFramePr>
          <p:cNvPr id="438287" name="Object 15"/>
          <p:cNvGraphicFramePr>
            <a:graphicFrameLocks noChangeAspect="1"/>
          </p:cNvGraphicFramePr>
          <p:nvPr/>
        </p:nvGraphicFramePr>
        <p:xfrm>
          <a:off x="2946400" y="2833688"/>
          <a:ext cx="711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公式" r:id="rId9" imgW="254160" imgH="177480" progId="Equation.3">
                  <p:embed/>
                </p:oleObj>
              </mc:Choice>
              <mc:Fallback>
                <p:oleObj name="公式" r:id="rId9" imgW="254160" imgH="177480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833688"/>
                        <a:ext cx="711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8" name="Object 16"/>
          <p:cNvGraphicFramePr>
            <a:graphicFrameLocks noChangeAspect="1"/>
          </p:cNvGraphicFramePr>
          <p:nvPr/>
        </p:nvGraphicFramePr>
        <p:xfrm>
          <a:off x="4191000" y="2833688"/>
          <a:ext cx="711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公式" r:id="rId11" imgW="254160" imgH="177480" progId="Equation.3">
                  <p:embed/>
                </p:oleObj>
              </mc:Choice>
              <mc:Fallback>
                <p:oleObj name="公式" r:id="rId11" imgW="254160" imgH="17748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33688"/>
                        <a:ext cx="711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1855"/>
              </p:ext>
            </p:extLst>
          </p:nvPr>
        </p:nvGraphicFramePr>
        <p:xfrm>
          <a:off x="5400618" y="2833688"/>
          <a:ext cx="711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6" name="公式" r:id="rId13" imgW="254160" imgH="177480" progId="Equation.3">
                  <p:embed/>
                </p:oleObj>
              </mc:Choice>
              <mc:Fallback>
                <p:oleObj name="公式" r:id="rId13" imgW="254160" imgH="17748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18" y="2833688"/>
                        <a:ext cx="711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6400" y="3138488"/>
            <a:ext cx="457200" cy="304800"/>
            <a:chOff x="2688" y="672"/>
            <a:chExt cx="288" cy="192"/>
          </a:xfrm>
        </p:grpSpPr>
        <p:sp>
          <p:nvSpPr>
            <p:cNvPr id="26663" name="Line 19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20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267200" y="3138488"/>
            <a:ext cx="457200" cy="304800"/>
            <a:chOff x="2688" y="672"/>
            <a:chExt cx="288" cy="192"/>
          </a:xfrm>
        </p:grpSpPr>
        <p:sp>
          <p:nvSpPr>
            <p:cNvPr id="26661" name="Line 22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Line 23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0" y="3138488"/>
            <a:ext cx="457200" cy="304800"/>
            <a:chOff x="2688" y="672"/>
            <a:chExt cx="288" cy="192"/>
          </a:xfrm>
        </p:grpSpPr>
        <p:sp>
          <p:nvSpPr>
            <p:cNvPr id="26659" name="Line 25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26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4572000" y="39147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有偏导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 rot="5553961">
            <a:off x="4800600" y="3443288"/>
            <a:ext cx="457200" cy="304800"/>
            <a:chOff x="2688" y="672"/>
            <a:chExt cx="288" cy="192"/>
          </a:xfrm>
        </p:grpSpPr>
        <p:sp>
          <p:nvSpPr>
            <p:cNvPr id="26657" name="Line 29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30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 rot="-5328390">
            <a:off x="5029200" y="3519488"/>
            <a:ext cx="457200" cy="304800"/>
            <a:chOff x="2688" y="672"/>
            <a:chExt cx="288" cy="192"/>
          </a:xfrm>
        </p:grpSpPr>
        <p:sp>
          <p:nvSpPr>
            <p:cNvPr id="26655" name="Line 32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Line 33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 rot="7903541">
            <a:off x="5867400" y="3519488"/>
            <a:ext cx="457200" cy="304800"/>
            <a:chOff x="2688" y="672"/>
            <a:chExt cx="288" cy="192"/>
          </a:xfrm>
        </p:grpSpPr>
        <p:sp>
          <p:nvSpPr>
            <p:cNvPr id="26653" name="Line 35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Line 36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 rot="-3114909">
            <a:off x="6019800" y="3671888"/>
            <a:ext cx="457200" cy="304800"/>
            <a:chOff x="2688" y="672"/>
            <a:chExt cx="288" cy="192"/>
          </a:xfrm>
        </p:grpSpPr>
        <p:sp>
          <p:nvSpPr>
            <p:cNvPr id="26651" name="Line 38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Line 39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8312" name="Line 40"/>
          <p:cNvSpPr>
            <a:spLocks noChangeShapeType="1"/>
          </p:cNvSpPr>
          <p:nvPr/>
        </p:nvSpPr>
        <p:spPr bwMode="auto">
          <a:xfrm rot="1188866">
            <a:off x="4114800" y="3519488"/>
            <a:ext cx="533400" cy="307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 rot="2935334">
            <a:off x="3962400" y="3598863"/>
            <a:ext cx="457200" cy="304800"/>
            <a:chOff x="2688" y="672"/>
            <a:chExt cx="288" cy="192"/>
          </a:xfrm>
        </p:grpSpPr>
        <p:sp>
          <p:nvSpPr>
            <p:cNvPr id="26649" name="Line 42"/>
            <p:cNvSpPr>
              <a:spLocks noChangeShapeType="1"/>
            </p:cNvSpPr>
            <p:nvPr/>
          </p:nvSpPr>
          <p:spPr bwMode="auto">
            <a:xfrm flipH="1">
              <a:off x="2688" y="768"/>
              <a:ext cx="28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43"/>
            <p:cNvSpPr>
              <a:spLocks noChangeShapeType="1"/>
            </p:cNvSpPr>
            <p:nvPr/>
          </p:nvSpPr>
          <p:spPr bwMode="auto">
            <a:xfrm>
              <a:off x="2784" y="672"/>
              <a:ext cx="192" cy="19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autoUpdateAnimBg="0"/>
      <p:bldP spid="438285" grpId="0" autoUpdateAnimBg="0"/>
      <p:bldP spid="438286" grpId="0" autoUpdateAnimBg="0"/>
      <p:bldP spid="438299" grpId="0" autoUpdateAnimBg="0"/>
      <p:bldP spid="4383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258888" y="260350"/>
            <a:ext cx="4681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82688" y="1174750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§9.3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89050" y="1911350"/>
            <a:ext cx="73152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4000" dirty="0" smtClean="0">
                <a:solidFill>
                  <a:schemeClr val="tx2"/>
                </a:solidFill>
              </a:rPr>
              <a:t>1</a:t>
            </a:r>
            <a:r>
              <a:rPr lang="en-US" altLang="zh-CN" sz="4000" dirty="0" smtClean="0">
                <a:solidFill>
                  <a:schemeClr val="tx2"/>
                </a:solidFill>
              </a:rPr>
              <a:t>,2</a:t>
            </a:r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8FD9178-BC0A-4C88-84CE-8FF33B44D6F9}" type="slidenum">
              <a:rPr lang="en-US" altLang="zh-CN" sz="1400" smtClean="0"/>
              <a:pPr eaLnBrk="1" hangingPunct="1"/>
              <a:t>35</a:t>
            </a:fld>
            <a:endParaRPr lang="en-US" altLang="zh-CN" sz="1400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14400" y="5334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14400" y="133985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latin typeface="黑体" pitchFamily="2" charset="-122"/>
                <a:ea typeface="黑体" pitchFamily="2" charset="-122"/>
              </a:rPr>
              <a:t>9-3</a:t>
            </a:r>
            <a:endParaRPr lang="en-US" altLang="zh-CN" sz="400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879924" y="1336745"/>
            <a:ext cx="17315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(75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4000" dirty="0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62000" y="2071688"/>
            <a:ext cx="586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 </a:t>
            </a:r>
            <a:r>
              <a:rPr lang="en-US" altLang="zh-CN" sz="4000"/>
              <a:t>1.(3) (4)     2.     3.   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B4ED8EC-ED8A-49C2-A2CC-DA9AD9FDB5D5}" type="slidenum">
              <a:rPr lang="en-US" altLang="zh-CN" sz="1400" smtClean="0"/>
              <a:pPr eaLnBrk="1" hangingPunct="1"/>
              <a:t>4</a:t>
            </a:fld>
            <a:endParaRPr lang="en-US" altLang="zh-CN" sz="1400" smtClean="0"/>
          </a:p>
        </p:txBody>
      </p:sp>
      <p:sp>
        <p:nvSpPr>
          <p:cNvPr id="410626" name="AutoShape 2"/>
          <p:cNvSpPr>
            <a:spLocks noChangeArrowheads="1"/>
          </p:cNvSpPr>
          <p:nvPr/>
        </p:nvSpPr>
        <p:spPr bwMode="auto">
          <a:xfrm>
            <a:off x="2833688" y="1758950"/>
            <a:ext cx="1905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99CC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Rectangle 3"/>
          <p:cNvSpPr>
            <a:spLocks noChangeArrowheads="1"/>
          </p:cNvSpPr>
          <p:nvPr/>
        </p:nvSpPr>
        <p:spPr bwMode="auto">
          <a:xfrm>
            <a:off x="427038" y="115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全微分的定义</a:t>
            </a:r>
            <a:endParaRPr lang="zh-CN" altLang="en-US" sz="320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/>
        </p:nvGraphicFramePr>
        <p:xfrm>
          <a:off x="1081088" y="692150"/>
          <a:ext cx="6172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公式" r:id="rId3" imgW="2616200" imgH="215900" progId="Equation.3">
                  <p:embed/>
                </p:oleObj>
              </mc:Choice>
              <mc:Fallback>
                <p:oleObj name="公式" r:id="rId3" imgW="2616200" imgH="215900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692150"/>
                        <a:ext cx="6172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1" name="Object 7"/>
          <p:cNvGraphicFramePr>
            <a:graphicFrameLocks noChangeAspect="1"/>
          </p:cNvGraphicFramePr>
          <p:nvPr/>
        </p:nvGraphicFramePr>
        <p:xfrm>
          <a:off x="1973263" y="1835150"/>
          <a:ext cx="39846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5" imgW="4714200" imgH="507600" progId="Equation.3">
                  <p:embed/>
                </p:oleObj>
              </mc:Choice>
              <mc:Fallback>
                <p:oleObj name="Equation" r:id="rId5" imgW="4714200" imgH="50760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1835150"/>
                        <a:ext cx="39846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8"/>
          <p:cNvGraphicFramePr>
            <a:graphicFrameLocks noChangeAspect="1"/>
          </p:cNvGraphicFramePr>
          <p:nvPr/>
        </p:nvGraphicFramePr>
        <p:xfrm>
          <a:off x="396875" y="2378075"/>
          <a:ext cx="3897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Equation" r:id="rId7" imgW="3835400" imgH="444500" progId="Equation.3">
                  <p:embed/>
                </p:oleObj>
              </mc:Choice>
              <mc:Fallback>
                <p:oleObj name="Equation" r:id="rId7" imgW="3835400" imgH="44450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378075"/>
                        <a:ext cx="38973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3" name="Object 9"/>
          <p:cNvGraphicFramePr>
            <a:graphicFrameLocks noChangeAspect="1"/>
          </p:cNvGraphicFramePr>
          <p:nvPr/>
        </p:nvGraphicFramePr>
        <p:xfrm>
          <a:off x="395288" y="2825750"/>
          <a:ext cx="2819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公式" r:id="rId9" imgW="1295400" imgH="279400" progId="Equation.3">
                  <p:embed/>
                </p:oleObj>
              </mc:Choice>
              <mc:Fallback>
                <p:oleObj name="公式" r:id="rId9" imgW="1295400" imgH="27940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825750"/>
                        <a:ext cx="2819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4" name="Object 10"/>
          <p:cNvGraphicFramePr>
            <a:graphicFrameLocks noChangeAspect="1"/>
          </p:cNvGraphicFramePr>
          <p:nvPr/>
        </p:nvGraphicFramePr>
        <p:xfrm>
          <a:off x="2836863" y="3567113"/>
          <a:ext cx="1752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11" imgW="2261880" imgH="507600" progId="Equation.3">
                  <p:embed/>
                </p:oleObj>
              </mc:Choice>
              <mc:Fallback>
                <p:oleObj name="Equation" r:id="rId11" imgW="2261880" imgH="507600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567113"/>
                        <a:ext cx="17526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6016625" y="2409825"/>
          <a:ext cx="13573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13" imgW="1282700" imgH="381000" progId="Equation.3">
                  <p:embed/>
                </p:oleObj>
              </mc:Choice>
              <mc:Fallback>
                <p:oleObj name="Equation" r:id="rId13" imgW="1282700" imgH="381000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2409825"/>
                        <a:ext cx="13573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6" name="Object 12"/>
          <p:cNvGraphicFramePr>
            <a:graphicFrameLocks noChangeAspect="1"/>
          </p:cNvGraphicFramePr>
          <p:nvPr/>
        </p:nvGraphicFramePr>
        <p:xfrm>
          <a:off x="395288" y="3511550"/>
          <a:ext cx="1246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15" imgW="1193800" imgH="431800" progId="Equation.3">
                  <p:embed/>
                </p:oleObj>
              </mc:Choice>
              <mc:Fallback>
                <p:oleObj name="Equation" r:id="rId15" imgW="1193800" imgH="431800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11550"/>
                        <a:ext cx="124618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7" name="Text Box 13"/>
          <p:cNvSpPr txBox="1">
            <a:spLocks noChangeArrowheads="1"/>
          </p:cNvSpPr>
          <p:nvPr/>
        </p:nvSpPr>
        <p:spPr bwMode="auto">
          <a:xfrm>
            <a:off x="1919288" y="39830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处的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638" name="Rectangle 14"/>
          <p:cNvSpPr>
            <a:spLocks noChangeArrowheads="1"/>
          </p:cNvSpPr>
          <p:nvPr/>
        </p:nvSpPr>
        <p:spPr bwMode="auto">
          <a:xfrm>
            <a:off x="2681288" y="39830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全微分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410644" name="Text Box 20"/>
          <p:cNvSpPr txBox="1">
            <a:spLocks noChangeArrowheads="1"/>
          </p:cNvSpPr>
          <p:nvPr/>
        </p:nvSpPr>
        <p:spPr bwMode="auto">
          <a:xfrm>
            <a:off x="5647330" y="117522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可表示为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10645" name="Object 21"/>
          <p:cNvGraphicFramePr>
            <a:graphicFrameLocks noChangeAspect="1"/>
          </p:cNvGraphicFramePr>
          <p:nvPr/>
        </p:nvGraphicFramePr>
        <p:xfrm>
          <a:off x="6037263" y="3568700"/>
          <a:ext cx="1749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17" imgW="1714500" imgH="393700" progId="Equation.3">
                  <p:embed/>
                </p:oleObj>
              </mc:Choice>
              <mc:Fallback>
                <p:oleObj name="Equation" r:id="rId17" imgW="1714500" imgH="39370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3568700"/>
                        <a:ext cx="17494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1565275" y="34353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可微分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,</a:t>
            </a:r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319088" y="39687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在点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10648" name="Object 24"/>
          <p:cNvGraphicFramePr>
            <a:graphicFrameLocks noChangeAspect="1"/>
          </p:cNvGraphicFramePr>
          <p:nvPr/>
        </p:nvGraphicFramePr>
        <p:xfrm>
          <a:off x="1146175" y="4076700"/>
          <a:ext cx="87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19" imgW="837836" imgH="393529" progId="Equation.3">
                  <p:embed/>
                </p:oleObj>
              </mc:Choice>
              <mc:Fallback>
                <p:oleObj name="Equation" r:id="rId19" imgW="837836" imgH="393529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076700"/>
                        <a:ext cx="8747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9" name="Text Box 25"/>
          <p:cNvSpPr txBox="1">
            <a:spLocks noChangeArrowheads="1"/>
          </p:cNvSpPr>
          <p:nvPr/>
        </p:nvSpPr>
        <p:spPr bwMode="auto">
          <a:xfrm>
            <a:off x="3138488" y="28368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则称函数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650" name="Text Box 26"/>
          <p:cNvSpPr txBox="1">
            <a:spLocks noChangeArrowheads="1"/>
          </p:cNvSpPr>
          <p:nvPr/>
        </p:nvSpPr>
        <p:spPr bwMode="auto">
          <a:xfrm>
            <a:off x="4513263" y="34496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称为函数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3883025" y="397695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宋体" charset="-122"/>
              </a:rPr>
              <a:t>记作</a:t>
            </a:r>
          </a:p>
        </p:txBody>
      </p:sp>
      <p:graphicFrame>
        <p:nvGraphicFramePr>
          <p:cNvPr id="410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831477"/>
              </p:ext>
            </p:extLst>
          </p:nvPr>
        </p:nvGraphicFramePr>
        <p:xfrm>
          <a:off x="4738688" y="4093264"/>
          <a:ext cx="469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21" imgW="609840" imgH="456840" progId="Equation.3">
                  <p:embed/>
                </p:oleObj>
              </mc:Choice>
              <mc:Fallback>
                <p:oleObj name="Equation" r:id="rId21" imgW="609840" imgH="45684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4093264"/>
                        <a:ext cx="469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5195888" y="39830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charset="-122"/>
              </a:rPr>
              <a:t>即</a:t>
            </a:r>
          </a:p>
        </p:txBody>
      </p:sp>
      <p:graphicFrame>
        <p:nvGraphicFramePr>
          <p:cNvPr id="4106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79109"/>
              </p:ext>
            </p:extLst>
          </p:nvPr>
        </p:nvGraphicFramePr>
        <p:xfrm>
          <a:off x="5685680" y="4076700"/>
          <a:ext cx="25622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23" imgW="3303720" imgH="507600" progId="Equation.3">
                  <p:embed/>
                </p:oleObj>
              </mc:Choice>
              <mc:Fallback>
                <p:oleObj name="Equation" r:id="rId23" imgW="3303720" imgH="50760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680" y="4076700"/>
                        <a:ext cx="25622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59" name="Text Box 35"/>
          <p:cNvSpPr txBox="1">
            <a:spLocks noChangeArrowheads="1"/>
          </p:cNvSpPr>
          <p:nvPr/>
        </p:nvSpPr>
        <p:spPr bwMode="auto">
          <a:xfrm>
            <a:off x="4205288" y="229235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而不依赖于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7"/>
          <p:cNvGrpSpPr>
            <a:grpSpLocks noChangeAspect="1"/>
          </p:cNvGrpSpPr>
          <p:nvPr/>
        </p:nvGrpSpPr>
        <p:grpSpPr bwMode="auto">
          <a:xfrm>
            <a:off x="471488" y="1158875"/>
            <a:ext cx="5176837" cy="500063"/>
            <a:chOff x="672" y="870"/>
            <a:chExt cx="3261" cy="315"/>
          </a:xfrm>
        </p:grpSpPr>
        <p:sp>
          <p:nvSpPr>
            <p:cNvPr id="2086" name="AutoShape 36"/>
            <p:cNvSpPr>
              <a:spLocks noChangeAspect="1" noChangeArrowheads="1" noTextEdit="1"/>
            </p:cNvSpPr>
            <p:nvPr/>
          </p:nvSpPr>
          <p:spPr bwMode="auto">
            <a:xfrm>
              <a:off x="672" y="922"/>
              <a:ext cx="321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Rectangle 38"/>
            <p:cNvSpPr>
              <a:spLocks noChangeArrowheads="1"/>
            </p:cNvSpPr>
            <p:nvPr/>
          </p:nvSpPr>
          <p:spPr bwMode="auto">
            <a:xfrm>
              <a:off x="3853" y="897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088" name="Rectangle 39"/>
            <p:cNvSpPr>
              <a:spLocks noChangeArrowheads="1"/>
            </p:cNvSpPr>
            <p:nvPr/>
          </p:nvSpPr>
          <p:spPr bwMode="auto">
            <a:xfrm>
              <a:off x="3619" y="8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089" name="Rectangle 40"/>
            <p:cNvSpPr>
              <a:spLocks noChangeArrowheads="1"/>
            </p:cNvSpPr>
            <p:nvPr/>
          </p:nvSpPr>
          <p:spPr bwMode="auto">
            <a:xfrm>
              <a:off x="3378" y="897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090" name="Rectangle 41"/>
            <p:cNvSpPr>
              <a:spLocks noChangeArrowheads="1"/>
            </p:cNvSpPr>
            <p:nvPr/>
          </p:nvSpPr>
          <p:spPr bwMode="auto">
            <a:xfrm>
              <a:off x="2896" y="897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091" name="Rectangle 42"/>
            <p:cNvSpPr>
              <a:spLocks noChangeArrowheads="1"/>
            </p:cNvSpPr>
            <p:nvPr/>
          </p:nvSpPr>
          <p:spPr bwMode="auto">
            <a:xfrm>
              <a:off x="2170" y="897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092" name="Rectangle 43"/>
            <p:cNvSpPr>
              <a:spLocks noChangeArrowheads="1"/>
            </p:cNvSpPr>
            <p:nvPr/>
          </p:nvSpPr>
          <p:spPr bwMode="auto">
            <a:xfrm>
              <a:off x="1421" y="897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093" name="Rectangle 44"/>
            <p:cNvSpPr>
              <a:spLocks noChangeArrowheads="1"/>
            </p:cNvSpPr>
            <p:nvPr/>
          </p:nvSpPr>
          <p:spPr bwMode="auto">
            <a:xfrm>
              <a:off x="3730" y="897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094" name="Rectangle 45"/>
            <p:cNvSpPr>
              <a:spLocks noChangeArrowheads="1"/>
            </p:cNvSpPr>
            <p:nvPr/>
          </p:nvSpPr>
          <p:spPr bwMode="auto">
            <a:xfrm>
              <a:off x="3486" y="89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095" name="Rectangle 46"/>
            <p:cNvSpPr>
              <a:spLocks noChangeArrowheads="1"/>
            </p:cNvSpPr>
            <p:nvPr/>
          </p:nvSpPr>
          <p:spPr bwMode="auto">
            <a:xfrm>
              <a:off x="3244" y="897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096" name="Rectangle 47"/>
            <p:cNvSpPr>
              <a:spLocks noChangeArrowheads="1"/>
            </p:cNvSpPr>
            <p:nvPr/>
          </p:nvSpPr>
          <p:spPr bwMode="auto">
            <a:xfrm>
              <a:off x="2774" y="897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097" name="Rectangle 48"/>
            <p:cNvSpPr>
              <a:spLocks noChangeArrowheads="1"/>
            </p:cNvSpPr>
            <p:nvPr/>
          </p:nvSpPr>
          <p:spPr bwMode="auto">
            <a:xfrm>
              <a:off x="2281" y="897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098" name="Rectangle 49"/>
            <p:cNvSpPr>
              <a:spLocks noChangeArrowheads="1"/>
            </p:cNvSpPr>
            <p:nvPr/>
          </p:nvSpPr>
          <p:spPr bwMode="auto">
            <a:xfrm>
              <a:off x="2037" y="89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099" name="Rectangle 50"/>
            <p:cNvSpPr>
              <a:spLocks noChangeArrowheads="1"/>
            </p:cNvSpPr>
            <p:nvPr/>
          </p:nvSpPr>
          <p:spPr bwMode="auto">
            <a:xfrm>
              <a:off x="1529" y="897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 dirty="0">
                  <a:solidFill>
                    <a:srgbClr val="000000"/>
                  </a:solidFill>
                </a:rPr>
                <a:t>x</a:t>
              </a:r>
              <a:endParaRPr lang="en-US" altLang="zh-CN" dirty="0"/>
            </a:p>
          </p:txBody>
        </p:sp>
        <p:sp>
          <p:nvSpPr>
            <p:cNvPr id="2100" name="Rectangle 51"/>
            <p:cNvSpPr>
              <a:spLocks noChangeArrowheads="1"/>
            </p:cNvSpPr>
            <p:nvPr/>
          </p:nvSpPr>
          <p:spPr bwMode="auto">
            <a:xfrm>
              <a:off x="1287" y="897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101" name="Rectangle 52"/>
            <p:cNvSpPr>
              <a:spLocks noChangeArrowheads="1"/>
            </p:cNvSpPr>
            <p:nvPr/>
          </p:nvSpPr>
          <p:spPr bwMode="auto">
            <a:xfrm>
              <a:off x="886" y="897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102" name="Rectangle 53"/>
            <p:cNvSpPr>
              <a:spLocks noChangeArrowheads="1"/>
            </p:cNvSpPr>
            <p:nvPr/>
          </p:nvSpPr>
          <p:spPr bwMode="auto">
            <a:xfrm>
              <a:off x="3037" y="87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2103" name="Rectangle 54"/>
            <p:cNvSpPr>
              <a:spLocks noChangeArrowheads="1"/>
            </p:cNvSpPr>
            <p:nvPr/>
          </p:nvSpPr>
          <p:spPr bwMode="auto">
            <a:xfrm>
              <a:off x="2648" y="870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zh-CN"/>
            </a:p>
          </p:txBody>
        </p:sp>
        <p:sp>
          <p:nvSpPr>
            <p:cNvPr id="2104" name="Rectangle 55"/>
            <p:cNvSpPr>
              <a:spLocks noChangeArrowheads="1"/>
            </p:cNvSpPr>
            <p:nvPr/>
          </p:nvSpPr>
          <p:spPr bwMode="auto">
            <a:xfrm>
              <a:off x="2461" y="87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2105" name="Rectangle 56"/>
            <p:cNvSpPr>
              <a:spLocks noChangeArrowheads="1"/>
            </p:cNvSpPr>
            <p:nvPr/>
          </p:nvSpPr>
          <p:spPr bwMode="auto">
            <a:xfrm>
              <a:off x="1910" y="870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zh-CN"/>
            </a:p>
          </p:txBody>
        </p:sp>
        <p:sp>
          <p:nvSpPr>
            <p:cNvPr id="2106" name="Rectangle 57"/>
            <p:cNvSpPr>
              <a:spLocks noChangeArrowheads="1"/>
            </p:cNvSpPr>
            <p:nvPr/>
          </p:nvSpPr>
          <p:spPr bwMode="auto">
            <a:xfrm>
              <a:off x="1724" y="87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2107" name="Rectangle 58"/>
            <p:cNvSpPr>
              <a:spLocks noChangeArrowheads="1"/>
            </p:cNvSpPr>
            <p:nvPr/>
          </p:nvSpPr>
          <p:spPr bwMode="auto">
            <a:xfrm>
              <a:off x="1067" y="870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108" name="Rectangle 59"/>
            <p:cNvSpPr>
              <a:spLocks noChangeArrowheads="1"/>
            </p:cNvSpPr>
            <p:nvPr/>
          </p:nvSpPr>
          <p:spPr bwMode="auto">
            <a:xfrm>
              <a:off x="759" y="870"/>
              <a:ext cx="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endParaRPr lang="en-US" altLang="zh-CN"/>
            </a:p>
          </p:txBody>
        </p:sp>
      </p:grpSp>
      <p:grpSp>
        <p:nvGrpSpPr>
          <p:cNvPr id="3" name="Group 61"/>
          <p:cNvGrpSpPr>
            <a:grpSpLocks noChangeAspect="1"/>
          </p:cNvGrpSpPr>
          <p:nvPr/>
        </p:nvGrpSpPr>
        <p:grpSpPr bwMode="auto">
          <a:xfrm>
            <a:off x="4738688" y="2859088"/>
            <a:ext cx="2611437" cy="511175"/>
            <a:chOff x="3360" y="1941"/>
            <a:chExt cx="1645" cy="322"/>
          </a:xfrm>
        </p:grpSpPr>
        <p:sp>
          <p:nvSpPr>
            <p:cNvPr id="2076" name="AutoShape 60"/>
            <p:cNvSpPr>
              <a:spLocks noChangeAspect="1" noChangeArrowheads="1" noTextEdit="1"/>
            </p:cNvSpPr>
            <p:nvPr/>
          </p:nvSpPr>
          <p:spPr bwMode="auto">
            <a:xfrm>
              <a:off x="3360" y="1959"/>
              <a:ext cx="158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Rectangle 62"/>
            <p:cNvSpPr>
              <a:spLocks noChangeArrowheads="1"/>
            </p:cNvSpPr>
            <p:nvPr/>
          </p:nvSpPr>
          <p:spPr bwMode="auto">
            <a:xfrm>
              <a:off x="4523" y="1975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000">
                  <a:solidFill>
                    <a:srgbClr val="000000"/>
                  </a:solidFill>
                  <a:latin typeface="宋体-18030" pitchFamily="49" charset="-122"/>
                </a:rPr>
                <a:t>在点</a:t>
              </a:r>
              <a:endParaRPr lang="zh-CN" altLang="en-US"/>
            </a:p>
          </p:txBody>
        </p:sp>
        <p:sp>
          <p:nvSpPr>
            <p:cNvPr id="2078" name="Rectangle 63"/>
            <p:cNvSpPr>
              <a:spLocks noChangeArrowheads="1"/>
            </p:cNvSpPr>
            <p:nvPr/>
          </p:nvSpPr>
          <p:spPr bwMode="auto">
            <a:xfrm>
              <a:off x="4433" y="196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2079" name="Rectangle 64"/>
            <p:cNvSpPr>
              <a:spLocks noChangeArrowheads="1"/>
            </p:cNvSpPr>
            <p:nvPr/>
          </p:nvSpPr>
          <p:spPr bwMode="auto">
            <a:xfrm>
              <a:off x="4201" y="1968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,</a:t>
              </a:r>
              <a:endParaRPr lang="en-US" altLang="zh-CN"/>
            </a:p>
          </p:txBody>
        </p:sp>
        <p:sp>
          <p:nvSpPr>
            <p:cNvPr id="2080" name="Rectangle 65"/>
            <p:cNvSpPr>
              <a:spLocks noChangeArrowheads="1"/>
            </p:cNvSpPr>
            <p:nvPr/>
          </p:nvSpPr>
          <p:spPr bwMode="auto">
            <a:xfrm>
              <a:off x="3962" y="196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2081" name="Rectangle 66"/>
            <p:cNvSpPr>
              <a:spLocks noChangeArrowheads="1"/>
            </p:cNvSpPr>
            <p:nvPr/>
          </p:nvSpPr>
          <p:spPr bwMode="auto">
            <a:xfrm>
              <a:off x="4312" y="1968"/>
              <a:ext cx="1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2082" name="Rectangle 67"/>
            <p:cNvSpPr>
              <a:spLocks noChangeArrowheads="1"/>
            </p:cNvSpPr>
            <p:nvPr/>
          </p:nvSpPr>
          <p:spPr bwMode="auto">
            <a:xfrm>
              <a:off x="4068" y="1968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2083" name="Rectangle 68"/>
            <p:cNvSpPr>
              <a:spLocks noChangeArrowheads="1"/>
            </p:cNvSpPr>
            <p:nvPr/>
          </p:nvSpPr>
          <p:spPr bwMode="auto">
            <a:xfrm>
              <a:off x="3829" y="1968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2084" name="Rectangle 69"/>
            <p:cNvSpPr>
              <a:spLocks noChangeArrowheads="1"/>
            </p:cNvSpPr>
            <p:nvPr/>
          </p:nvSpPr>
          <p:spPr bwMode="auto">
            <a:xfrm>
              <a:off x="3431" y="1968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>
                  <a:solidFill>
                    <a:srgbClr val="000000"/>
                  </a:solidFill>
                </a:rPr>
                <a:t>z</a:t>
              </a:r>
              <a:endParaRPr lang="en-US" altLang="zh-CN"/>
            </a:p>
          </p:txBody>
        </p:sp>
        <p:sp>
          <p:nvSpPr>
            <p:cNvPr id="2085" name="Rectangle 70"/>
            <p:cNvSpPr>
              <a:spLocks noChangeArrowheads="1"/>
            </p:cNvSpPr>
            <p:nvPr/>
          </p:nvSpPr>
          <p:spPr bwMode="auto">
            <a:xfrm>
              <a:off x="3610" y="1941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nimBg="1"/>
      <p:bldP spid="410637" grpId="0" autoUpdateAnimBg="0"/>
      <p:bldP spid="410638" grpId="0" autoUpdateAnimBg="0"/>
      <p:bldP spid="410644" grpId="0" autoUpdateAnimBg="0"/>
      <p:bldP spid="410646" grpId="0" autoUpdateAnimBg="0"/>
      <p:bldP spid="410647" grpId="0" autoUpdateAnimBg="0"/>
      <p:bldP spid="410649" grpId="0" autoUpdateAnimBg="0"/>
      <p:bldP spid="410650" grpId="0" autoUpdateAnimBg="0"/>
      <p:bldP spid="410651" grpId="0" autoUpdateAnimBg="0"/>
      <p:bldP spid="410653" grpId="0" autoUpdateAnimBg="0"/>
      <p:bldP spid="41065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A467D38-B718-4C05-AAFE-F63D9636FDA9}" type="slidenum">
              <a:rPr lang="en-US" altLang="zh-CN" sz="1400" smtClean="0"/>
              <a:pPr eaLnBrk="1" hangingPunct="1"/>
              <a:t>5</a:t>
            </a:fld>
            <a:endParaRPr lang="en-US" altLang="zh-CN" sz="1400" smtClean="0"/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382713" y="4191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函数若在某平面区域</a:t>
            </a:r>
            <a:r>
              <a:rPr lang="en-US" altLang="zh-CN" sz="2800" i="1"/>
              <a:t>D</a:t>
            </a:r>
            <a:r>
              <a:rPr lang="zh-CN" altLang="en-US" sz="2800"/>
              <a:t>内处处可微时</a:t>
            </a:r>
            <a:r>
              <a:rPr lang="en-US" altLang="zh-CN" sz="2800"/>
              <a:t>,</a:t>
            </a: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7173913" y="4048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则称</a:t>
            </a: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3059113" y="974151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可微函数</a:t>
            </a:r>
            <a:r>
              <a:rPr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443399" name="Text Box 7"/>
          <p:cNvSpPr txBox="1">
            <a:spLocks noChangeArrowheads="1"/>
          </p:cNvSpPr>
          <p:nvPr/>
        </p:nvSpPr>
        <p:spPr bwMode="auto">
          <a:xfrm>
            <a:off x="620713" y="99140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这函数在</a:t>
            </a:r>
            <a:r>
              <a:rPr lang="en-US" altLang="zh-CN" sz="2800" i="1"/>
              <a:t>D</a:t>
            </a:r>
            <a:r>
              <a:rPr lang="zh-CN" altLang="en-US" sz="2800"/>
              <a:t>内的</a:t>
            </a:r>
          </a:p>
        </p:txBody>
      </p:sp>
      <p:sp>
        <p:nvSpPr>
          <p:cNvPr id="443400" name="Text Box 8"/>
          <p:cNvSpPr txBox="1">
            <a:spLocks noChangeArrowheads="1"/>
          </p:cNvSpPr>
          <p:nvPr/>
        </p:nvSpPr>
        <p:spPr bwMode="auto">
          <a:xfrm>
            <a:off x="871538" y="1787525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全微分的定义可推广到三元及三元以上函数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utoUpdateAnimBg="0"/>
      <p:bldP spid="443397" grpId="0" autoUpdateAnimBg="0"/>
      <p:bldP spid="443398" grpId="0" autoUpdateAnimBg="0"/>
      <p:bldP spid="443399" grpId="0" autoUpdateAnimBg="0"/>
      <p:bldP spid="4434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EA11C54-E76A-4CAF-8818-5C51606BEB64}" type="slidenum">
              <a:rPr lang="en-US" altLang="zh-CN" sz="1400" smtClean="0"/>
              <a:pPr eaLnBrk="1" hangingPunct="1"/>
              <a:t>6</a:t>
            </a:fld>
            <a:endParaRPr lang="en-US" altLang="zh-CN" sz="1400" smtClean="0"/>
          </a:p>
        </p:txBody>
      </p:sp>
      <p:sp>
        <p:nvSpPr>
          <p:cNvPr id="411650" name="AutoShape 2" descr="蓝色砂纸"/>
          <p:cNvSpPr>
            <a:spLocks noChangeArrowheads="1"/>
          </p:cNvSpPr>
          <p:nvPr/>
        </p:nvSpPr>
        <p:spPr bwMode="auto">
          <a:xfrm>
            <a:off x="1143000" y="3429000"/>
            <a:ext cx="6934200" cy="1295400"/>
          </a:xfrm>
          <a:prstGeom prst="plaque">
            <a:avLst>
              <a:gd name="adj" fmla="val 16667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1981200" y="356393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 </a:t>
            </a:r>
            <a:r>
              <a:rPr lang="zh-CN" altLang="en-US" sz="2800"/>
              <a:t>可微与偏导数存在有何关系呢？</a:t>
            </a:r>
          </a:p>
        </p:txBody>
      </p:sp>
      <p:sp>
        <p:nvSpPr>
          <p:cNvPr id="411652" name="WordArt 4"/>
          <p:cNvSpPr>
            <a:spLocks noChangeArrowheads="1" noChangeShapeType="1" noTextEdit="1"/>
          </p:cNvSpPr>
          <p:nvPr/>
        </p:nvSpPr>
        <p:spPr bwMode="auto">
          <a:xfrm>
            <a:off x="1487488" y="3457575"/>
            <a:ext cx="493712" cy="6572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微分系数</a:t>
            </a:r>
          </a:p>
        </p:txBody>
      </p:sp>
      <p:grpSp>
        <p:nvGrpSpPr>
          <p:cNvPr id="3083" name="Group 6"/>
          <p:cNvGrpSpPr>
            <a:grpSpLocks/>
          </p:cNvGrpSpPr>
          <p:nvPr/>
        </p:nvGrpSpPr>
        <p:grpSpPr bwMode="auto">
          <a:xfrm>
            <a:off x="1066800" y="1066800"/>
            <a:ext cx="1066800" cy="519113"/>
            <a:chOff x="96" y="1632"/>
            <a:chExt cx="672" cy="327"/>
          </a:xfrm>
        </p:grpSpPr>
        <p:sp>
          <p:nvSpPr>
            <p:cNvPr id="411655" name="AutoShape 7"/>
            <p:cNvSpPr>
              <a:spLocks noChangeArrowheads="1"/>
            </p:cNvSpPr>
            <p:nvPr/>
          </p:nvSpPr>
          <p:spPr bwMode="auto">
            <a:xfrm>
              <a:off x="96" y="1680"/>
              <a:ext cx="672" cy="240"/>
            </a:xfrm>
            <a:prstGeom prst="diamond">
              <a:avLst/>
            </a:prstGeom>
            <a:gradFill rotWithShape="0">
              <a:gsLst>
                <a:gs pos="0">
                  <a:srgbClr val="99FF99">
                    <a:gamma/>
                    <a:shade val="46275"/>
                    <a:invGamma/>
                  </a:srgbClr>
                </a:gs>
                <a:gs pos="50000">
                  <a:srgbClr val="99FF99"/>
                </a:gs>
                <a:gs pos="100000">
                  <a:srgbClr val="99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95" name="Text Box 8"/>
            <p:cNvSpPr txBox="1">
              <a:spLocks noChangeArrowheads="1"/>
            </p:cNvSpPr>
            <p:nvPr/>
          </p:nvSpPr>
          <p:spPr bwMode="auto">
            <a:xfrm>
              <a:off x="240" y="163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注</a:t>
              </a:r>
            </a:p>
          </p:txBody>
        </p:sp>
      </p:grpSp>
      <p:graphicFrame>
        <p:nvGraphicFramePr>
          <p:cNvPr id="411657" name="Object 9"/>
          <p:cNvGraphicFramePr>
            <a:graphicFrameLocks noChangeAspect="1"/>
          </p:cNvGraphicFramePr>
          <p:nvPr/>
        </p:nvGraphicFramePr>
        <p:xfrm>
          <a:off x="1096963" y="2209800"/>
          <a:ext cx="2332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4" imgW="2247900" imgH="431800" progId="Equation.3">
                  <p:embed/>
                </p:oleObj>
              </mc:Choice>
              <mc:Fallback>
                <p:oleObj name="Equation" r:id="rId4" imgW="2247900" imgH="4318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209800"/>
                        <a:ext cx="23320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8" name="Object 10"/>
          <p:cNvGraphicFramePr>
            <a:graphicFrameLocks noChangeAspect="1"/>
          </p:cNvGraphicFramePr>
          <p:nvPr/>
        </p:nvGraphicFramePr>
        <p:xfrm>
          <a:off x="1131888" y="2827338"/>
          <a:ext cx="32877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6" imgW="3213100" imgH="431800" progId="Equation.3">
                  <p:embed/>
                </p:oleObj>
              </mc:Choice>
              <mc:Fallback>
                <p:oleObj name="Equation" r:id="rId6" imgW="3213100" imgH="4318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827338"/>
                        <a:ext cx="328771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66800" y="457200"/>
            <a:ext cx="2667000" cy="547688"/>
            <a:chOff x="720" y="288"/>
            <a:chExt cx="1680" cy="345"/>
          </a:xfrm>
        </p:grpSpPr>
        <p:sp>
          <p:nvSpPr>
            <p:cNvPr id="3093" name="Text Box 12"/>
            <p:cNvSpPr txBox="1">
              <a:spLocks noChangeArrowheads="1"/>
            </p:cNvSpPr>
            <p:nvPr/>
          </p:nvSpPr>
          <p:spPr bwMode="auto">
            <a:xfrm>
              <a:off x="720" y="288"/>
              <a:ext cx="1680" cy="345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66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6600FF"/>
                </a:solidFill>
              </a:endParaRPr>
            </a:p>
          </p:txBody>
        </p:sp>
        <p:graphicFrame>
          <p:nvGraphicFramePr>
            <p:cNvPr id="3077" name="Object 13"/>
            <p:cNvGraphicFramePr>
              <a:graphicFrameLocks noChangeAspect="1"/>
            </p:cNvGraphicFramePr>
            <p:nvPr/>
          </p:nvGraphicFramePr>
          <p:xfrm>
            <a:off x="738" y="313"/>
            <a:ext cx="161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Equation" r:id="rId8" imgW="3202200" imgH="507600" progId="Equation.3">
                    <p:embed/>
                  </p:oleObj>
                </mc:Choice>
                <mc:Fallback>
                  <p:oleObj name="Equation" r:id="rId8" imgW="3202200" imgH="50760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313"/>
                          <a:ext cx="161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662" name="Text Box 14"/>
          <p:cNvSpPr txBox="1">
            <a:spLocks noChangeArrowheads="1"/>
          </p:cNvSpPr>
          <p:nvPr/>
        </p:nvSpPr>
        <p:spPr bwMode="auto">
          <a:xfrm>
            <a:off x="990600" y="15240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全微分</a:t>
            </a:r>
            <a:r>
              <a:rPr lang="zh-CN" altLang="en-US" sz="2800"/>
              <a:t>有类似一元函数微分的</a:t>
            </a:r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114800" y="381000"/>
            <a:ext cx="3886200" cy="685800"/>
            <a:chOff x="2592" y="240"/>
            <a:chExt cx="2448" cy="432"/>
          </a:xfrm>
        </p:grpSpPr>
        <p:sp>
          <p:nvSpPr>
            <p:cNvPr id="3092" name="AutoShape 17"/>
            <p:cNvSpPr>
              <a:spLocks noChangeArrowheads="1"/>
            </p:cNvSpPr>
            <p:nvPr/>
          </p:nvSpPr>
          <p:spPr bwMode="auto">
            <a:xfrm>
              <a:off x="2592" y="240"/>
              <a:ext cx="2448" cy="432"/>
            </a:xfrm>
            <a:prstGeom prst="flowChartAlternateProcess">
              <a:avLst/>
            </a:prstGeom>
            <a:gradFill rotWithShape="0">
              <a:gsLst>
                <a:gs pos="0">
                  <a:srgbClr val="99FF99"/>
                </a:gs>
                <a:gs pos="50000">
                  <a:srgbClr val="FFFFFF"/>
                </a:gs>
                <a:gs pos="100000">
                  <a:srgbClr val="99FF99"/>
                </a:gs>
              </a:gsLst>
              <a:lin ang="540000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6" name="Object 18"/>
            <p:cNvGraphicFramePr>
              <a:graphicFrameLocks noChangeAspect="1"/>
            </p:cNvGraphicFramePr>
            <p:nvPr/>
          </p:nvGraphicFramePr>
          <p:xfrm>
            <a:off x="2688" y="288"/>
            <a:ext cx="230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Equation" r:id="rId10" imgW="1511300" imgH="203200" progId="Equation.3">
                    <p:embed/>
                  </p:oleObj>
                </mc:Choice>
                <mc:Fallback>
                  <p:oleObj name="Equation" r:id="rId10" imgW="1511300" imgH="203200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88"/>
                          <a:ext cx="2308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5105400" y="457200"/>
            <a:ext cx="1752600" cy="495300"/>
          </a:xfrm>
          <a:prstGeom prst="rect">
            <a:avLst/>
          </a:prstGeom>
          <a:noFill/>
          <a:ln w="38100">
            <a:pattFill prst="solidDmnd">
              <a:fgClr>
                <a:srgbClr val="0000FF"/>
              </a:fgClr>
              <a:bgClr>
                <a:srgbClr val="FF0000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/>
          </a:p>
        </p:txBody>
      </p:sp>
      <p:sp>
        <p:nvSpPr>
          <p:cNvPr id="411668" name="Rectangle 20"/>
          <p:cNvSpPr>
            <a:spLocks noChangeArrowheads="1"/>
          </p:cNvSpPr>
          <p:nvPr/>
        </p:nvSpPr>
        <p:spPr bwMode="auto">
          <a:xfrm>
            <a:off x="3657600" y="4052888"/>
            <a:ext cx="159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</a:t>
            </a:r>
            <a:r>
              <a:rPr lang="en-US" altLang="zh-CN" sz="2800"/>
              <a:t>=?  </a:t>
            </a:r>
            <a:r>
              <a:rPr lang="en-US" altLang="zh-CN" sz="2800" i="1"/>
              <a:t>B</a:t>
            </a:r>
            <a:r>
              <a:rPr lang="en-US" altLang="zh-CN" sz="2800"/>
              <a:t>=?</a:t>
            </a:r>
          </a:p>
        </p:txBody>
      </p:sp>
      <p:sp>
        <p:nvSpPr>
          <p:cNvPr id="411669" name="Rectangle 21"/>
          <p:cNvSpPr>
            <a:spLocks noChangeArrowheads="1"/>
          </p:cNvSpPr>
          <p:nvPr/>
        </p:nvSpPr>
        <p:spPr bwMode="auto">
          <a:xfrm>
            <a:off x="5659438" y="1503784"/>
            <a:ext cx="2417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两个性质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411677" name="Rectangle 29"/>
          <p:cNvSpPr>
            <a:spLocks noChangeArrowheads="1"/>
          </p:cNvSpPr>
          <p:nvPr/>
        </p:nvSpPr>
        <p:spPr bwMode="auto">
          <a:xfrm>
            <a:off x="3297238" y="2133600"/>
            <a:ext cx="241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charset="-122"/>
              </a:rPr>
              <a:t>的</a:t>
            </a:r>
            <a:r>
              <a:rPr lang="zh-CN" altLang="en-US" sz="2800">
                <a:solidFill>
                  <a:srgbClr val="0000FF"/>
                </a:solidFill>
                <a:latin typeface="宋体" charset="-122"/>
              </a:rPr>
              <a:t>线性函数</a:t>
            </a:r>
            <a:r>
              <a:rPr lang="en-US" altLang="zh-CN" sz="280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11678" name="Rectangle 30"/>
          <p:cNvSpPr>
            <a:spLocks noChangeArrowheads="1"/>
          </p:cNvSpPr>
          <p:nvPr/>
        </p:nvSpPr>
        <p:spPr bwMode="auto">
          <a:xfrm>
            <a:off x="4287838" y="2743200"/>
            <a:ext cx="241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宋体" charset="-122"/>
              </a:rPr>
              <a:t>高阶无穷小</a:t>
            </a:r>
            <a:r>
              <a:rPr lang="en-US" altLang="zh-CN" sz="2800" dirty="0">
                <a:solidFill>
                  <a:srgbClr val="0000FF"/>
                </a:solidFill>
                <a:latin typeface="宋体" charset="-122"/>
              </a:rPr>
              <a:t>.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1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1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nimBg="1"/>
      <p:bldP spid="411651" grpId="0" autoUpdateAnimBg="0"/>
      <p:bldP spid="411652" grpId="0" animBg="1"/>
      <p:bldP spid="411653" grpId="0" autoUpdateAnimBg="0"/>
      <p:bldP spid="411662" grpId="0" autoUpdateAnimBg="0"/>
      <p:bldP spid="411667" grpId="0" animBg="1" autoUpdateAnimBg="0"/>
      <p:bldP spid="411668" grpId="0" autoUpdateAnimBg="0"/>
      <p:bldP spid="411669" grpId="0" autoUpdateAnimBg="0"/>
      <p:bldP spid="411677" grpId="0" autoUpdateAnimBg="0"/>
      <p:bldP spid="4116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5A00919-BDC9-4E26-935C-07B20FF97BD0}" type="slidenum">
              <a:rPr lang="en-US" altLang="zh-CN" sz="1400" smtClean="0"/>
              <a:pPr eaLnBrk="1" hangingPunct="1"/>
              <a:t>7</a:t>
            </a:fld>
            <a:endParaRPr lang="en-US" altLang="zh-CN" sz="1400" smtClean="0"/>
          </a:p>
        </p:txBody>
      </p:sp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2895600" y="865188"/>
            <a:ext cx="4648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都不能保证</a:t>
            </a:r>
            <a:r>
              <a:rPr lang="zh-CN" altLang="en-US" sz="2800" dirty="0">
                <a:solidFill>
                  <a:srgbClr val="0000FF"/>
                </a:solidFill>
              </a:rPr>
              <a:t>函数在该点连续</a:t>
            </a:r>
            <a:r>
              <a:rPr lang="en-US" altLang="zh-CN" sz="2800" dirty="0"/>
              <a:t>.</a:t>
            </a:r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762000" y="1333500"/>
            <a:ext cx="5257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</a:t>
            </a:r>
            <a:r>
              <a:rPr lang="zh-CN" altLang="en-US" sz="2800">
                <a:solidFill>
                  <a:srgbClr val="0000FF"/>
                </a:solidFill>
              </a:rPr>
              <a:t>多元函数</a:t>
            </a:r>
            <a:r>
              <a:rPr lang="zh-CN" altLang="en-US" sz="2800"/>
              <a:t>在某点</a:t>
            </a:r>
            <a:r>
              <a:rPr lang="zh-CN" altLang="en-US" sz="2800">
                <a:solidFill>
                  <a:srgbClr val="0000FF"/>
                </a:solidFill>
              </a:rPr>
              <a:t>可微</a:t>
            </a:r>
            <a:r>
              <a:rPr lang="zh-CN" altLang="en-US" sz="2800"/>
              <a:t>是否保证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42382" name="WordArt 14"/>
          <p:cNvSpPr>
            <a:spLocks noChangeArrowheads="1" noChangeShapeType="1" noTextEdit="1"/>
          </p:cNvSpPr>
          <p:nvPr/>
        </p:nvSpPr>
        <p:spPr bwMode="auto">
          <a:xfrm>
            <a:off x="8229600" y="1345722"/>
            <a:ext cx="2286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楷体_GB2312"/>
              </a:rPr>
              <a:t>?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楷体_GB2312"/>
            </a:endParaRPr>
          </a:p>
        </p:txBody>
      </p:sp>
      <p:sp>
        <p:nvSpPr>
          <p:cNvPr id="4107" name="Rectangle 16"/>
          <p:cNvSpPr>
            <a:spLocks noChangeArrowheads="1"/>
          </p:cNvSpPr>
          <p:nvPr/>
        </p:nvSpPr>
        <p:spPr bwMode="auto">
          <a:xfrm>
            <a:off x="1752600" y="400261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上一节指出</a:t>
            </a:r>
            <a:r>
              <a:rPr lang="en-US" altLang="zh-CN" sz="2800" dirty="0"/>
              <a:t>,</a:t>
            </a:r>
          </a:p>
        </p:txBody>
      </p:sp>
      <p:sp>
        <p:nvSpPr>
          <p:cNvPr id="442385" name="Rectangle 17"/>
          <p:cNvSpPr>
            <a:spLocks noChangeArrowheads="1"/>
          </p:cNvSpPr>
          <p:nvPr/>
        </p:nvSpPr>
        <p:spPr bwMode="auto">
          <a:xfrm>
            <a:off x="3733800" y="406878"/>
            <a:ext cx="469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>
                <a:solidFill>
                  <a:srgbClr val="0000FF"/>
                </a:solidFill>
              </a:rPr>
              <a:t>多元函数</a:t>
            </a:r>
            <a:r>
              <a:rPr lang="zh-CN" altLang="en-US" sz="2800" dirty="0"/>
              <a:t>在某点各个</a:t>
            </a:r>
            <a:r>
              <a:rPr lang="zh-CN" altLang="en-US" sz="2800" dirty="0">
                <a:solidFill>
                  <a:srgbClr val="0000FF"/>
                </a:solidFill>
              </a:rPr>
              <a:t>偏导数</a:t>
            </a:r>
            <a:endParaRPr lang="zh-CN" altLang="en-US" sz="2800" dirty="0"/>
          </a:p>
        </p:txBody>
      </p:sp>
      <p:sp>
        <p:nvSpPr>
          <p:cNvPr id="442386" name="Rectangle 18"/>
          <p:cNvSpPr>
            <a:spLocks noChangeArrowheads="1"/>
          </p:cNvSpPr>
          <p:nvPr/>
        </p:nvSpPr>
        <p:spPr bwMode="auto">
          <a:xfrm>
            <a:off x="990600" y="910747"/>
            <a:ext cx="2058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dirty="0"/>
              <a:t>即使都</a:t>
            </a:r>
            <a:r>
              <a:rPr lang="zh-CN" altLang="en-US" sz="2800" dirty="0">
                <a:solidFill>
                  <a:srgbClr val="0000FF"/>
                </a:solidFill>
              </a:rPr>
              <a:t>存在</a:t>
            </a:r>
            <a:r>
              <a:rPr lang="en-US" altLang="zh-CN" sz="2800" dirty="0"/>
              <a:t>,</a:t>
            </a:r>
          </a:p>
        </p:txBody>
      </p:sp>
      <p:sp>
        <p:nvSpPr>
          <p:cNvPr id="442387" name="Rectangle 19"/>
          <p:cNvSpPr>
            <a:spLocks noChangeArrowheads="1"/>
          </p:cNvSpPr>
          <p:nvPr/>
        </p:nvSpPr>
        <p:spPr bwMode="auto">
          <a:xfrm>
            <a:off x="5579852" y="1329904"/>
            <a:ext cx="2819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函数在该点连续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62388" y="26098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事实上</a:t>
            </a:r>
            <a:r>
              <a:rPr lang="en-US" altLang="zh-CN" sz="2800"/>
              <a:t>,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705100" y="3230563"/>
          <a:ext cx="36718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公式" r:id="rId3" imgW="1511300" imgH="203200" progId="Equation.3">
                  <p:embed/>
                </p:oleObj>
              </mc:Choice>
              <mc:Fallback>
                <p:oleObj name="公式" r:id="rId3" imgW="1511300" imgH="2032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230563"/>
                        <a:ext cx="36718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966788" y="45767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显然</a:t>
            </a:r>
            <a:r>
              <a:rPr lang="en-US" altLang="zh-CN" sz="2800"/>
              <a:t>,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66788" y="20145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答</a:t>
            </a:r>
            <a:r>
              <a:rPr lang="en-US" altLang="zh-CN" sz="2800"/>
              <a:t>: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57788" y="2608320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由全微分的定义有</a:t>
            </a:r>
            <a:endParaRPr lang="zh-CN" altLang="en-US" sz="2800" b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966788" y="381476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可得</a:t>
            </a: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1957388" y="3890963"/>
          <a:ext cx="1219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5" imgW="1231900" imgH="596900" progId="Equation.3">
                  <p:embed/>
                </p:oleObj>
              </mc:Choice>
              <mc:Fallback>
                <p:oleObj name="Equation" r:id="rId5" imgW="1231900" imgH="5969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890963"/>
                        <a:ext cx="12192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6769100" y="3890963"/>
          <a:ext cx="5222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7" imgW="241091" imgH="177646" progId="Equation.3">
                  <p:embed/>
                </p:oleObj>
              </mc:Choice>
              <mc:Fallback>
                <p:oleObj name="Equation" r:id="rId7" imgW="241091" imgH="177646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3890963"/>
                        <a:ext cx="522288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 descr="苏格兰方格呢"/>
          <p:cNvSpPr txBox="1">
            <a:spLocks noChangeArrowheads="1"/>
          </p:cNvSpPr>
          <p:nvPr/>
        </p:nvSpPr>
        <p:spPr bwMode="auto">
          <a:xfrm>
            <a:off x="2033588" y="4576763"/>
            <a:ext cx="3581400" cy="528637"/>
          </a:xfrm>
          <a:prstGeom prst="rect">
            <a:avLst/>
          </a:prstGeom>
          <a:pattFill prst="plaid">
            <a:fgClr>
              <a:srgbClr val="99FF99"/>
            </a:fgClr>
            <a:bgClr>
              <a:srgbClr val="FFFFFF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多元函数可微必连续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72188" y="4576763"/>
            <a:ext cx="2286000" cy="519112"/>
          </a:xfrm>
          <a:prstGeom prst="rect">
            <a:avLst/>
          </a:prstGeom>
          <a:gradFill rotWithShape="0">
            <a:gsLst>
              <a:gs pos="0">
                <a:srgbClr val="477647"/>
              </a:gs>
              <a:gs pos="50000">
                <a:srgbClr val="99FF99"/>
              </a:gs>
              <a:gs pos="100000">
                <a:srgbClr val="4776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</a:rPr>
              <a:t>  </a:t>
            </a:r>
            <a:r>
              <a:rPr lang="zh-CN" altLang="en-US" sz="2800">
                <a:solidFill>
                  <a:srgbClr val="FF0000"/>
                </a:solidFill>
              </a:rPr>
              <a:t>连续的定义</a:t>
            </a: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966788" y="5110163"/>
            <a:ext cx="2328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不连续</a:t>
            </a:r>
            <a:r>
              <a:rPr lang="zh-CN" altLang="en-US" sz="2800"/>
              <a:t>的函数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652588" y="20002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如果函数</a:t>
            </a:r>
          </a:p>
        </p:txBody>
      </p:sp>
      <p:graphicFrame>
        <p:nvGraphicFramePr>
          <p:cNvPr id="2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13440"/>
              </p:ext>
            </p:extLst>
          </p:nvPr>
        </p:nvGraphicFramePr>
        <p:xfrm>
          <a:off x="3278188" y="2050572"/>
          <a:ext cx="317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9" imgW="3175000" imgH="431800" progId="Equation.3">
                  <p:embed/>
                </p:oleObj>
              </mc:Choice>
              <mc:Fallback>
                <p:oleObj name="Equation" r:id="rId9" imgW="3175000" imgH="4318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050572"/>
                        <a:ext cx="3175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376988" y="20002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可微分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966788" y="260985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则函数在该点连续</a:t>
            </a:r>
            <a:r>
              <a:rPr lang="en-US" altLang="zh-CN" sz="2800"/>
              <a:t>.</a:t>
            </a:r>
          </a:p>
        </p:txBody>
      </p:sp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3275013" y="3890963"/>
          <a:ext cx="34067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11" imgW="3454400" imgH="596900" progId="Equation.3">
                  <p:embed/>
                </p:oleObj>
              </mc:Choice>
              <mc:Fallback>
                <p:oleObj name="Equation" r:id="rId11" imgW="3454400" imgH="5969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890963"/>
                        <a:ext cx="3406775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176588" y="51244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一定是</a:t>
            </a:r>
            <a:r>
              <a:rPr lang="zh-CN" altLang="en-US" sz="2800">
                <a:solidFill>
                  <a:srgbClr val="0000FF"/>
                </a:solidFill>
              </a:rPr>
              <a:t>不可微</a:t>
            </a:r>
            <a:r>
              <a:rPr lang="zh-CN" altLang="en-US" sz="2800"/>
              <a:t>的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autoUpdateAnimBg="0"/>
      <p:bldP spid="442371" grpId="0" autoUpdateAnimBg="0"/>
      <p:bldP spid="442382" grpId="0" animBg="1"/>
      <p:bldP spid="442385" grpId="0" autoUpdateAnimBg="0"/>
      <p:bldP spid="442386" grpId="0" autoUpdateAnimBg="0"/>
      <p:bldP spid="442387" grpId="0" autoUpdateAnimBg="0"/>
      <p:bldP spid="10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8" grpId="0" animBg="1" autoUpdateAnimBg="0"/>
      <p:bldP spid="19" grpId="0" animBg="1" autoUpdateAnimBg="0"/>
      <p:bldP spid="20" grpId="0" autoUpdateAnimBg="0"/>
      <p:bldP spid="21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F951AE6-0170-4CFA-9A54-F2E30771316F}" type="slidenum">
              <a:rPr lang="en-US" altLang="zh-CN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412674" name="Text Box 2"/>
          <p:cNvSpPr txBox="1">
            <a:spLocks noChangeArrowheads="1"/>
          </p:cNvSpPr>
          <p:nvPr/>
        </p:nvSpPr>
        <p:spPr bwMode="auto">
          <a:xfrm>
            <a:off x="914400" y="120173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1. </a:t>
            </a:r>
            <a:r>
              <a:rPr lang="zh-CN" altLang="en-US" sz="2800">
                <a:solidFill>
                  <a:srgbClr val="0000FF"/>
                </a:solidFill>
              </a:rPr>
              <a:t>可微分的必要条件</a:t>
            </a:r>
            <a:endParaRPr lang="zh-CN" altLang="en-US" sz="1400" b="0">
              <a:solidFill>
                <a:srgbClr val="FF3300"/>
              </a:solidFill>
            </a:endParaRPr>
          </a:p>
        </p:txBody>
      </p:sp>
      <p:graphicFrame>
        <p:nvGraphicFramePr>
          <p:cNvPr id="412676" name="Object 4"/>
          <p:cNvGraphicFramePr>
            <a:graphicFrameLocks noChangeAspect="1"/>
          </p:cNvGraphicFramePr>
          <p:nvPr/>
        </p:nvGraphicFramePr>
        <p:xfrm>
          <a:off x="2857500" y="3970338"/>
          <a:ext cx="29337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" name="Equation" r:id="rId3" imgW="3735720" imgH="1205280" progId="Equation.3">
                  <p:embed/>
                </p:oleObj>
              </mc:Choice>
              <mc:Fallback>
                <p:oleObj name="Equation" r:id="rId3" imgW="3735720" imgH="1205280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970338"/>
                        <a:ext cx="2933700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4191000" y="11874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</a:rPr>
              <a:t>( </a:t>
            </a:r>
            <a:r>
              <a:rPr lang="zh-CN" altLang="en-US" sz="2800" dirty="0">
                <a:solidFill>
                  <a:srgbClr val="FF3300"/>
                </a:solidFill>
              </a:rPr>
              <a:t>可微必可导</a:t>
            </a:r>
            <a:r>
              <a:rPr lang="en-US" altLang="zh-CN" sz="2800" dirty="0">
                <a:solidFill>
                  <a:srgbClr val="FF3300"/>
                </a:solidFill>
              </a:rPr>
              <a:t>).</a:t>
            </a:r>
          </a:p>
        </p:txBody>
      </p:sp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914400" y="17970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1828800" y="18113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可微必要条件</a:t>
            </a:r>
            <a:r>
              <a:rPr lang="en-US" altLang="zh-CN" sz="28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12680" name="Text Box 8"/>
          <p:cNvSpPr txBox="1">
            <a:spLocks noChangeArrowheads="1"/>
          </p:cNvSpPr>
          <p:nvPr/>
        </p:nvSpPr>
        <p:spPr bwMode="auto">
          <a:xfrm>
            <a:off x="4267200" y="17970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如果函数</a:t>
            </a:r>
          </a:p>
        </p:txBody>
      </p:sp>
      <p:graphicFrame>
        <p:nvGraphicFramePr>
          <p:cNvPr id="412681" name="Object 9"/>
          <p:cNvGraphicFramePr>
            <a:graphicFrameLocks noChangeAspect="1"/>
          </p:cNvGraphicFramePr>
          <p:nvPr/>
        </p:nvGraphicFramePr>
        <p:xfrm>
          <a:off x="5880100" y="1854200"/>
          <a:ext cx="234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Equation" r:id="rId5" imgW="2349500" imgH="431800" progId="Equation.3">
                  <p:embed/>
                </p:oleObj>
              </mc:Choice>
              <mc:Fallback>
                <p:oleObj name="Equation" r:id="rId5" imgW="2349500" imgH="431800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854200"/>
                        <a:ext cx="2349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2" name="Object 10"/>
          <p:cNvGraphicFramePr>
            <a:graphicFrameLocks noChangeAspect="1"/>
          </p:cNvGraphicFramePr>
          <p:nvPr/>
        </p:nvGraphicFramePr>
        <p:xfrm>
          <a:off x="2971800" y="2559050"/>
          <a:ext cx="330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7" imgW="3302000" imgH="431800" progId="Equation.3">
                  <p:embed/>
                </p:oleObj>
              </mc:Choice>
              <mc:Fallback>
                <p:oleObj name="Equation" r:id="rId7" imgW="3302000" imgH="431800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59050"/>
                        <a:ext cx="3302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3" name="Text Box 11"/>
          <p:cNvSpPr txBox="1">
            <a:spLocks noChangeArrowheads="1"/>
          </p:cNvSpPr>
          <p:nvPr/>
        </p:nvSpPr>
        <p:spPr bwMode="auto">
          <a:xfrm>
            <a:off x="1676400" y="24828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可微分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graphicFrame>
        <p:nvGraphicFramePr>
          <p:cNvPr id="412684" name="Object 12"/>
          <p:cNvGraphicFramePr>
            <a:graphicFrameLocks noChangeAspect="1"/>
          </p:cNvGraphicFramePr>
          <p:nvPr/>
        </p:nvGraphicFramePr>
        <p:xfrm>
          <a:off x="914400" y="2559050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9" imgW="837836" imgH="393529" progId="Equation.3">
                  <p:embed/>
                </p:oleObj>
              </mc:Choice>
              <mc:Fallback>
                <p:oleObj name="Equation" r:id="rId9" imgW="837836" imgH="393529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59050"/>
                        <a:ext cx="838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18201"/>
              </p:ext>
            </p:extLst>
          </p:nvPr>
        </p:nvGraphicFramePr>
        <p:xfrm>
          <a:off x="914400" y="3252520"/>
          <a:ext cx="118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11" imgW="1563120" imgH="532800" progId="Equation.3">
                  <p:embed/>
                </p:oleObj>
              </mc:Choice>
              <mc:Fallback>
                <p:oleObj name="Equation" r:id="rId11" imgW="1563120" imgH="5328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52520"/>
                        <a:ext cx="1181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6" name="Text Box 14"/>
          <p:cNvSpPr txBox="1">
            <a:spLocks noChangeArrowheads="1"/>
          </p:cNvSpPr>
          <p:nvPr/>
        </p:nvSpPr>
        <p:spPr bwMode="auto">
          <a:xfrm>
            <a:off x="2057400" y="31829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且函数</a:t>
            </a:r>
          </a:p>
        </p:txBody>
      </p:sp>
      <p:graphicFrame>
        <p:nvGraphicFramePr>
          <p:cNvPr id="412687" name="Object 15"/>
          <p:cNvGraphicFramePr>
            <a:graphicFrameLocks noChangeAspect="1"/>
          </p:cNvGraphicFramePr>
          <p:nvPr/>
        </p:nvGraphicFramePr>
        <p:xfrm>
          <a:off x="3302000" y="330835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13" imgW="1651000" imgH="393700" progId="Equation.3">
                  <p:embed/>
                </p:oleObj>
              </mc:Choice>
              <mc:Fallback>
                <p:oleObj name="Equation" r:id="rId13" imgW="1651000" imgH="3937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308350"/>
                        <a:ext cx="165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8" name="Object 16"/>
          <p:cNvGraphicFramePr>
            <a:graphicFrameLocks noChangeAspect="1"/>
          </p:cNvGraphicFramePr>
          <p:nvPr/>
        </p:nvGraphicFramePr>
        <p:xfrm>
          <a:off x="4953000" y="3270250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15" imgW="1548728" imgH="431613" progId="Equation.3">
                  <p:embed/>
                </p:oleObj>
              </mc:Choice>
              <mc:Fallback>
                <p:oleObj name="Equation" r:id="rId15" imgW="1548728" imgH="431613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0250"/>
                        <a:ext cx="154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9" name="Text Box 17"/>
          <p:cNvSpPr txBox="1">
            <a:spLocks noChangeArrowheads="1"/>
          </p:cNvSpPr>
          <p:nvPr/>
        </p:nvSpPr>
        <p:spPr bwMode="auto">
          <a:xfrm>
            <a:off x="6400800" y="3217442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的全微分为</a:t>
            </a:r>
          </a:p>
        </p:txBody>
      </p:sp>
      <p:graphicFrame>
        <p:nvGraphicFramePr>
          <p:cNvPr id="412690" name="Object 18"/>
          <p:cNvGraphicFramePr>
            <a:graphicFrameLocks noChangeAspect="1"/>
          </p:cNvGraphicFramePr>
          <p:nvPr/>
        </p:nvGraphicFramePr>
        <p:xfrm>
          <a:off x="6248400" y="2330450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7" imgW="2770200" imgH="1205280" progId="Equation.3">
                  <p:embed/>
                </p:oleObj>
              </mc:Choice>
              <mc:Fallback>
                <p:oleObj name="Equation" r:id="rId17" imgW="2770200" imgH="120528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30450"/>
                        <a:ext cx="2082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838200" y="333375"/>
            <a:ext cx="3751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ea typeface="黑体" pitchFamily="2" charset="-122"/>
              </a:rPr>
              <a:t>二、可微的条件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utoUpdateAnimBg="0"/>
      <p:bldP spid="412677" grpId="0" autoUpdateAnimBg="0"/>
      <p:bldP spid="412678" grpId="0" autoUpdateAnimBg="0"/>
      <p:bldP spid="412679" grpId="0" autoUpdateAnimBg="0"/>
      <p:bldP spid="412680" grpId="0" autoUpdateAnimBg="0"/>
      <p:bldP spid="412683" grpId="0" autoUpdateAnimBg="0"/>
      <p:bldP spid="412686" grpId="0" autoUpdateAnimBg="0"/>
      <p:bldP spid="41268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06FE77D-F4F7-448E-A482-F53F6B2B9354}" type="slidenum">
              <a:rPr lang="en-US" altLang="zh-CN" sz="1400" smtClean="0"/>
              <a:pPr eaLnBrk="1" hangingPunct="1"/>
              <a:t>9</a:t>
            </a:fld>
            <a:endParaRPr lang="en-US" altLang="zh-CN" sz="1400" smtClean="0"/>
          </a:p>
        </p:txBody>
      </p:sp>
      <p:sp>
        <p:nvSpPr>
          <p:cNvPr id="413698" name="AutoShape 2"/>
          <p:cNvSpPr>
            <a:spLocks noChangeArrowheads="1"/>
          </p:cNvSpPr>
          <p:nvPr/>
        </p:nvSpPr>
        <p:spPr bwMode="auto">
          <a:xfrm>
            <a:off x="5783263" y="2703513"/>
            <a:ext cx="5334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Text Box 3"/>
          <p:cNvSpPr txBox="1">
            <a:spLocks noChangeArrowheads="1"/>
          </p:cNvSpPr>
          <p:nvPr/>
        </p:nvSpPr>
        <p:spPr bwMode="auto">
          <a:xfrm>
            <a:off x="412750" y="368989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graphicFrame>
        <p:nvGraphicFramePr>
          <p:cNvPr id="413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318189"/>
              </p:ext>
            </p:extLst>
          </p:nvPr>
        </p:nvGraphicFramePr>
        <p:xfrm>
          <a:off x="995363" y="1529241"/>
          <a:ext cx="38369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公式" r:id="rId3" imgW="4917600" imgH="532800" progId="Equation.3">
                  <p:embed/>
                </p:oleObj>
              </mc:Choice>
              <mc:Fallback>
                <p:oleObj name="公式" r:id="rId3" imgW="4917600" imgH="5328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529241"/>
                        <a:ext cx="38369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5060950" y="14414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总成立</a:t>
            </a:r>
            <a:r>
              <a:rPr lang="en-US" altLang="zh-CN" sz="2800"/>
              <a:t>,</a:t>
            </a:r>
          </a:p>
        </p:txBody>
      </p:sp>
      <p:graphicFrame>
        <p:nvGraphicFramePr>
          <p:cNvPr id="413702" name="Object 6"/>
          <p:cNvGraphicFramePr>
            <a:graphicFrameLocks noChangeAspect="1"/>
          </p:cNvGraphicFramePr>
          <p:nvPr/>
        </p:nvGraphicFramePr>
        <p:xfrm>
          <a:off x="869950" y="2663825"/>
          <a:ext cx="4114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公式" r:id="rId5" imgW="1651000" imgH="203200" progId="Equation.3">
                  <p:embed/>
                </p:oleObj>
              </mc:Choice>
              <mc:Fallback>
                <p:oleObj name="公式" r:id="rId5" imgW="1651000" imgH="2032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663825"/>
                        <a:ext cx="4114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3" name="Object 7"/>
          <p:cNvGraphicFramePr>
            <a:graphicFrameLocks noChangeAspect="1"/>
          </p:cNvGraphicFramePr>
          <p:nvPr/>
        </p:nvGraphicFramePr>
        <p:xfrm>
          <a:off x="4908550" y="2663825"/>
          <a:ext cx="3048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7" imgW="1193800" imgH="203200" progId="Equation.3">
                  <p:embed/>
                </p:oleObj>
              </mc:Choice>
              <mc:Fallback>
                <p:oleObj name="Equation" r:id="rId7" imgW="1193800" imgH="2032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663825"/>
                        <a:ext cx="30480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4" name="Object 8"/>
          <p:cNvGraphicFramePr>
            <a:graphicFrameLocks noChangeAspect="1"/>
          </p:cNvGraphicFramePr>
          <p:nvPr/>
        </p:nvGraphicFramePr>
        <p:xfrm>
          <a:off x="1657350" y="3255963"/>
          <a:ext cx="485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公式" r:id="rId9" imgW="4851400" imgH="889000" progId="Equation.3">
                  <p:embed/>
                </p:oleObj>
              </mc:Choice>
              <mc:Fallback>
                <p:oleObj name="公式" r:id="rId9" imgW="4851400" imgH="8890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255963"/>
                        <a:ext cx="4851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5" name="Object 9"/>
          <p:cNvGraphicFramePr>
            <a:graphicFrameLocks noChangeAspect="1"/>
          </p:cNvGraphicFramePr>
          <p:nvPr/>
        </p:nvGraphicFramePr>
        <p:xfrm>
          <a:off x="946150" y="3281363"/>
          <a:ext cx="71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11" imgW="940320" imgH="1103760" progId="Equation.3">
                  <p:embed/>
                </p:oleObj>
              </mc:Choice>
              <mc:Fallback>
                <p:oleObj name="Equation" r:id="rId11" imgW="940320" imgH="110376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281363"/>
                        <a:ext cx="711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6" name="Text Box 10"/>
          <p:cNvSpPr txBox="1">
            <a:spLocks noChangeArrowheads="1"/>
          </p:cNvSpPr>
          <p:nvPr/>
        </p:nvSpPr>
        <p:spPr bwMode="auto">
          <a:xfrm>
            <a:off x="869950" y="4297841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同理可得</a:t>
            </a:r>
          </a:p>
        </p:txBody>
      </p:sp>
      <p:graphicFrame>
        <p:nvGraphicFramePr>
          <p:cNvPr id="413707" name="Object 11"/>
          <p:cNvGraphicFramePr>
            <a:graphicFrameLocks noChangeAspect="1"/>
          </p:cNvGraphicFramePr>
          <p:nvPr/>
        </p:nvGraphicFramePr>
        <p:xfrm>
          <a:off x="2457450" y="4170363"/>
          <a:ext cx="115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公式" r:id="rId13" imgW="1155700" imgH="914400" progId="Equation.3">
                  <p:embed/>
                </p:oleObj>
              </mc:Choice>
              <mc:Fallback>
                <p:oleObj name="公式" r:id="rId13" imgW="1155700" imgH="9144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170363"/>
                        <a:ext cx="1155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8" name="Object 12"/>
          <p:cNvGraphicFramePr>
            <a:graphicFrameLocks noChangeAspect="1"/>
          </p:cNvGraphicFramePr>
          <p:nvPr/>
        </p:nvGraphicFramePr>
        <p:xfrm>
          <a:off x="946150" y="2098675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15" imgW="1752600" imgH="431800" progId="Equation.3">
                  <p:embed/>
                </p:oleObj>
              </mc:Choice>
              <mc:Fallback>
                <p:oleObj name="Equation" r:id="rId15" imgW="1752600" imgH="431800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098675"/>
                        <a:ext cx="175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9" name="Text Box 13"/>
          <p:cNvSpPr txBox="1">
            <a:spLocks noChangeArrowheads="1"/>
          </p:cNvSpPr>
          <p:nvPr/>
        </p:nvSpPr>
        <p:spPr bwMode="auto">
          <a:xfrm>
            <a:off x="2622550" y="20367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上式仍成立</a:t>
            </a:r>
            <a:r>
              <a:rPr lang="en-US" altLang="zh-CN" sz="2800"/>
              <a:t>,</a:t>
            </a:r>
          </a:p>
        </p:txBody>
      </p:sp>
      <p:sp>
        <p:nvSpPr>
          <p:cNvPr id="413710" name="Text Box 14"/>
          <p:cNvSpPr txBox="1">
            <a:spLocks noChangeArrowheads="1"/>
          </p:cNvSpPr>
          <p:nvPr/>
        </p:nvSpPr>
        <p:spPr bwMode="auto">
          <a:xfrm>
            <a:off x="4603750" y="20367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此时</a:t>
            </a:r>
          </a:p>
        </p:txBody>
      </p:sp>
      <p:graphicFrame>
        <p:nvGraphicFramePr>
          <p:cNvPr id="413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41812"/>
              </p:ext>
            </p:extLst>
          </p:nvPr>
        </p:nvGraphicFramePr>
        <p:xfrm>
          <a:off x="5424698" y="2095711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17" imgW="1333500" imgH="393700" progId="Equation.3">
                  <p:embed/>
                </p:oleObj>
              </mc:Choice>
              <mc:Fallback>
                <p:oleObj name="Equation" r:id="rId17" imgW="1333500" imgH="393700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698" y="2095711"/>
                        <a:ext cx="133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89177"/>
              </p:ext>
            </p:extLst>
          </p:nvPr>
        </p:nvGraphicFramePr>
        <p:xfrm>
          <a:off x="1022350" y="1012137"/>
          <a:ext cx="326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19" imgW="3263900" imgH="406400" progId="Equation.3">
                  <p:embed/>
                </p:oleObj>
              </mc:Choice>
              <mc:Fallback>
                <p:oleObj name="Equation" r:id="rId19" imgW="3263900" imgH="406400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012137"/>
                        <a:ext cx="326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3" name="Text Box 17"/>
          <p:cNvSpPr txBox="1">
            <a:spLocks noChangeArrowheads="1"/>
          </p:cNvSpPr>
          <p:nvPr/>
        </p:nvSpPr>
        <p:spPr bwMode="auto">
          <a:xfrm>
            <a:off x="4222750" y="9080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/>
              <a:t>的某个邻域</a:t>
            </a:r>
          </a:p>
        </p:txBody>
      </p:sp>
      <p:sp>
        <p:nvSpPr>
          <p:cNvPr id="413714" name="Text Box 18"/>
          <p:cNvSpPr txBox="1">
            <a:spLocks noChangeArrowheads="1"/>
          </p:cNvSpPr>
          <p:nvPr/>
        </p:nvSpPr>
        <p:spPr bwMode="auto">
          <a:xfrm>
            <a:off x="946150" y="3746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如果函数</a:t>
            </a:r>
          </a:p>
        </p:txBody>
      </p:sp>
      <p:graphicFrame>
        <p:nvGraphicFramePr>
          <p:cNvPr id="413715" name="Object 19"/>
          <p:cNvGraphicFramePr>
            <a:graphicFrameLocks noChangeAspect="1"/>
          </p:cNvGraphicFramePr>
          <p:nvPr/>
        </p:nvGraphicFramePr>
        <p:xfrm>
          <a:off x="2470150" y="400050"/>
          <a:ext cx="342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21" imgW="3429000" imgH="431800" progId="Equation.3">
                  <p:embed/>
                </p:oleObj>
              </mc:Choice>
              <mc:Fallback>
                <p:oleObj name="Equation" r:id="rId21" imgW="3429000" imgH="43180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00050"/>
                        <a:ext cx="3429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6" name="Text Box 20"/>
          <p:cNvSpPr txBox="1">
            <a:spLocks noChangeArrowheads="1"/>
          </p:cNvSpPr>
          <p:nvPr/>
        </p:nvSpPr>
        <p:spPr bwMode="auto">
          <a:xfrm>
            <a:off x="5822950" y="34877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可微分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nimBg="1"/>
      <p:bldP spid="413701" grpId="0" autoUpdateAnimBg="0"/>
      <p:bldP spid="413706" grpId="0" autoUpdateAnimBg="0"/>
      <p:bldP spid="413709" grpId="0" autoUpdateAnimBg="0"/>
      <p:bldP spid="413710" grpId="0" autoUpdateAnimBg="0"/>
      <p:bldP spid="413713" grpId="0" autoUpdateAnimBg="0"/>
      <p:bldP spid="413714" grpId="0" autoUpdateAnimBg="0"/>
      <p:bldP spid="41371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1121</Words>
  <Application>Microsoft Office PowerPoint</Application>
  <PresentationFormat>全屏显示(4:3)</PresentationFormat>
  <Paragraphs>354</Paragraphs>
  <Slides>35</Slides>
  <Notes>1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  <vt:variant>
        <vt:lpstr>自定义放映</vt:lpstr>
      </vt:variant>
      <vt:variant>
        <vt:i4>3</vt:i4>
      </vt:variant>
    </vt:vector>
  </HeadingPairs>
  <TitlesOfParts>
    <vt:vector size="42" baseType="lpstr">
      <vt:lpstr>Office 主题​​</vt:lpstr>
      <vt:lpstr>Equation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think</dc:creator>
  <cp:lastModifiedBy>Tan Jingyu</cp:lastModifiedBy>
  <cp:revision>563</cp:revision>
  <cp:lastPrinted>1999-09-15T08:06:35Z</cp:lastPrinted>
  <dcterms:created xsi:type="dcterms:W3CDTF">1997-01-23T06:06:41Z</dcterms:created>
  <dcterms:modified xsi:type="dcterms:W3CDTF">2018-03-28T02:38:26Z</dcterms:modified>
</cp:coreProperties>
</file>