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303" r:id="rId2"/>
    <p:sldId id="304" r:id="rId3"/>
    <p:sldId id="305" r:id="rId4"/>
    <p:sldId id="306" r:id="rId5"/>
    <p:sldId id="307" r:id="rId6"/>
    <p:sldId id="350" r:id="rId7"/>
    <p:sldId id="308" r:id="rId8"/>
    <p:sldId id="351" r:id="rId9"/>
    <p:sldId id="309" r:id="rId10"/>
    <p:sldId id="310" r:id="rId11"/>
    <p:sldId id="311" r:id="rId12"/>
    <p:sldId id="313" r:id="rId13"/>
    <p:sldId id="315" r:id="rId14"/>
    <p:sldId id="316" r:id="rId15"/>
    <p:sldId id="345" r:id="rId16"/>
    <p:sldId id="349" r:id="rId17"/>
    <p:sldId id="346" r:id="rId18"/>
    <p:sldId id="347" r:id="rId19"/>
    <p:sldId id="320" r:id="rId20"/>
    <p:sldId id="321" r:id="rId21"/>
    <p:sldId id="322" r:id="rId22"/>
    <p:sldId id="323" r:id="rId23"/>
    <p:sldId id="324" r:id="rId24"/>
    <p:sldId id="344" r:id="rId25"/>
    <p:sldId id="325" r:id="rId26"/>
    <p:sldId id="326" r:id="rId27"/>
    <p:sldId id="327" r:id="rId28"/>
    <p:sldId id="328" r:id="rId29"/>
    <p:sldId id="348" r:id="rId30"/>
    <p:sldId id="332" r:id="rId31"/>
    <p:sldId id="333" r:id="rId32"/>
    <p:sldId id="335" r:id="rId33"/>
    <p:sldId id="352" r:id="rId34"/>
    <p:sldId id="338" r:id="rId35"/>
  </p:sldIdLst>
  <p:sldSz cx="9144000" cy="6858000" type="screen4x3"/>
  <p:notesSz cx="6834188" cy="9979025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3142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0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wmf"/><Relationship Id="rId7" Type="http://schemas.openxmlformats.org/officeDocument/2006/relationships/image" Target="../media/image74.emf"/><Relationship Id="rId2" Type="http://schemas.openxmlformats.org/officeDocument/2006/relationships/image" Target="../media/image69.wmf"/><Relationship Id="rId1" Type="http://schemas.openxmlformats.org/officeDocument/2006/relationships/image" Target="../media/image63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emf"/><Relationship Id="rId3" Type="http://schemas.openxmlformats.org/officeDocument/2006/relationships/image" Target="../media/image79.w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e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wmf"/><Relationship Id="rId3" Type="http://schemas.openxmlformats.org/officeDocument/2006/relationships/image" Target="../media/image92.wmf"/><Relationship Id="rId7" Type="http://schemas.openxmlformats.org/officeDocument/2006/relationships/image" Target="../media/image96.e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emf"/><Relationship Id="rId1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1.emf"/><Relationship Id="rId18" Type="http://schemas.openxmlformats.org/officeDocument/2006/relationships/image" Target="../media/image116.emf"/><Relationship Id="rId3" Type="http://schemas.openxmlformats.org/officeDocument/2006/relationships/image" Target="../media/image91.wmf"/><Relationship Id="rId7" Type="http://schemas.openxmlformats.org/officeDocument/2006/relationships/image" Target="../media/image106.emf"/><Relationship Id="rId12" Type="http://schemas.openxmlformats.org/officeDocument/2006/relationships/image" Target="../media/image101.wmf"/><Relationship Id="rId17" Type="http://schemas.openxmlformats.org/officeDocument/2006/relationships/image" Target="../media/image115.emf"/><Relationship Id="rId2" Type="http://schemas.openxmlformats.org/officeDocument/2006/relationships/image" Target="../media/image90.wmf"/><Relationship Id="rId16" Type="http://schemas.openxmlformats.org/officeDocument/2006/relationships/image" Target="../media/image114.wmf"/><Relationship Id="rId1" Type="http://schemas.openxmlformats.org/officeDocument/2006/relationships/image" Target="../media/image104.w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93.wmf"/><Relationship Id="rId15" Type="http://schemas.openxmlformats.org/officeDocument/2006/relationships/image" Target="../media/image113.wmf"/><Relationship Id="rId10" Type="http://schemas.openxmlformats.org/officeDocument/2006/relationships/image" Target="../media/image109.emf"/><Relationship Id="rId4" Type="http://schemas.openxmlformats.org/officeDocument/2006/relationships/image" Target="../media/image92.wmf"/><Relationship Id="rId9" Type="http://schemas.openxmlformats.org/officeDocument/2006/relationships/image" Target="../media/image108.emf"/><Relationship Id="rId14" Type="http://schemas.openxmlformats.org/officeDocument/2006/relationships/image" Target="../media/image11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91.wmf"/><Relationship Id="rId7" Type="http://schemas.openxmlformats.org/officeDocument/2006/relationships/image" Target="../media/image119.emf"/><Relationship Id="rId2" Type="http://schemas.openxmlformats.org/officeDocument/2006/relationships/image" Target="../media/image90.wmf"/><Relationship Id="rId1" Type="http://schemas.openxmlformats.org/officeDocument/2006/relationships/image" Target="../media/image117.wmf"/><Relationship Id="rId6" Type="http://schemas.openxmlformats.org/officeDocument/2006/relationships/image" Target="../media/image118.e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12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e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emf"/><Relationship Id="rId2" Type="http://schemas.openxmlformats.org/officeDocument/2006/relationships/image" Target="../media/image126.wmf"/><Relationship Id="rId16" Type="http://schemas.openxmlformats.org/officeDocument/2006/relationships/image" Target="../media/image140.e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emf"/><Relationship Id="rId5" Type="http://schemas.openxmlformats.org/officeDocument/2006/relationships/image" Target="../media/image129.wmf"/><Relationship Id="rId15" Type="http://schemas.openxmlformats.org/officeDocument/2006/relationships/image" Target="../media/image139.e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54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3.wmf"/><Relationship Id="rId17" Type="http://schemas.openxmlformats.org/officeDocument/2006/relationships/image" Target="../media/image158.wmf"/><Relationship Id="rId2" Type="http://schemas.openxmlformats.org/officeDocument/2006/relationships/image" Target="../media/image144.wmf"/><Relationship Id="rId16" Type="http://schemas.openxmlformats.org/officeDocument/2006/relationships/image" Target="../media/image157.wmf"/><Relationship Id="rId1" Type="http://schemas.openxmlformats.org/officeDocument/2006/relationships/image" Target="../media/image143.wmf"/><Relationship Id="rId6" Type="http://schemas.openxmlformats.org/officeDocument/2006/relationships/image" Target="../media/image148.emf"/><Relationship Id="rId11" Type="http://schemas.openxmlformats.org/officeDocument/2006/relationships/image" Target="../media/image152.wmf"/><Relationship Id="rId5" Type="http://schemas.openxmlformats.org/officeDocument/2006/relationships/image" Target="../media/image147.wmf"/><Relationship Id="rId15" Type="http://schemas.openxmlformats.org/officeDocument/2006/relationships/image" Target="../media/image156.wmf"/><Relationship Id="rId10" Type="http://schemas.openxmlformats.org/officeDocument/2006/relationships/image" Target="../media/image151.wmf"/><Relationship Id="rId4" Type="http://schemas.openxmlformats.org/officeDocument/2006/relationships/image" Target="../media/image146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9.wmf"/><Relationship Id="rId3" Type="http://schemas.openxmlformats.org/officeDocument/2006/relationships/image" Target="../media/image15.emf"/><Relationship Id="rId7" Type="http://schemas.openxmlformats.org/officeDocument/2006/relationships/image" Target="../media/image5.wmf"/><Relationship Id="rId12" Type="http://schemas.openxmlformats.org/officeDocument/2006/relationships/image" Target="../media/image21.wmf"/><Relationship Id="rId2" Type="http://schemas.openxmlformats.org/officeDocument/2006/relationships/image" Target="../media/image14.emf"/><Relationship Id="rId16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4.wmf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11.wmf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image" Target="../media/image18.wmf"/><Relationship Id="rId1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w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10" Type="http://schemas.openxmlformats.org/officeDocument/2006/relationships/image" Target="../media/image168.emf"/><Relationship Id="rId4" Type="http://schemas.openxmlformats.org/officeDocument/2006/relationships/image" Target="../media/image162.wmf"/><Relationship Id="rId9" Type="http://schemas.openxmlformats.org/officeDocument/2006/relationships/image" Target="../media/image16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82.emf"/><Relationship Id="rId1" Type="http://schemas.openxmlformats.org/officeDocument/2006/relationships/image" Target="../media/image181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emf"/><Relationship Id="rId1" Type="http://schemas.openxmlformats.org/officeDocument/2006/relationships/image" Target="../media/image18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9.emf"/><Relationship Id="rId18" Type="http://schemas.openxmlformats.org/officeDocument/2006/relationships/image" Target="../media/image204.wmf"/><Relationship Id="rId3" Type="http://schemas.openxmlformats.org/officeDocument/2006/relationships/image" Target="../media/image189.wmf"/><Relationship Id="rId21" Type="http://schemas.openxmlformats.org/officeDocument/2006/relationships/image" Target="../media/image207.e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17" Type="http://schemas.openxmlformats.org/officeDocument/2006/relationships/image" Target="../media/image203.wmf"/><Relationship Id="rId2" Type="http://schemas.openxmlformats.org/officeDocument/2006/relationships/image" Target="../media/image188.wmf"/><Relationship Id="rId16" Type="http://schemas.openxmlformats.org/officeDocument/2006/relationships/image" Target="../media/image202.wmf"/><Relationship Id="rId20" Type="http://schemas.openxmlformats.org/officeDocument/2006/relationships/image" Target="../media/image206.e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5" Type="http://schemas.openxmlformats.org/officeDocument/2006/relationships/image" Target="../media/image201.emf"/><Relationship Id="rId10" Type="http://schemas.openxmlformats.org/officeDocument/2006/relationships/image" Target="../media/image196.wmf"/><Relationship Id="rId19" Type="http://schemas.openxmlformats.org/officeDocument/2006/relationships/image" Target="../media/image205.wmf"/><Relationship Id="rId4" Type="http://schemas.openxmlformats.org/officeDocument/2006/relationships/image" Target="../media/image190.w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Relationship Id="rId22" Type="http://schemas.openxmlformats.org/officeDocument/2006/relationships/image" Target="../media/image20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7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136.wmf"/><Relationship Id="rId11" Type="http://schemas.openxmlformats.org/officeDocument/2006/relationships/image" Target="../media/image224.wmf"/><Relationship Id="rId5" Type="http://schemas.openxmlformats.org/officeDocument/2006/relationships/image" Target="../media/image219.wmf"/><Relationship Id="rId10" Type="http://schemas.openxmlformats.org/officeDocument/2006/relationships/image" Target="../media/image223.wmf"/><Relationship Id="rId4" Type="http://schemas.openxmlformats.org/officeDocument/2006/relationships/image" Target="../media/image218.wmf"/><Relationship Id="rId9" Type="http://schemas.openxmlformats.org/officeDocument/2006/relationships/image" Target="../media/image2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7" Type="http://schemas.openxmlformats.org/officeDocument/2006/relationships/image" Target="../media/image229.wmf"/><Relationship Id="rId2" Type="http://schemas.openxmlformats.org/officeDocument/2006/relationships/image" Target="../media/image214.wmf"/><Relationship Id="rId1" Type="http://schemas.openxmlformats.org/officeDocument/2006/relationships/image" Target="../media/image211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4" Type="http://schemas.openxmlformats.org/officeDocument/2006/relationships/image" Target="../media/image23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4.emf"/><Relationship Id="rId7" Type="http://schemas.openxmlformats.org/officeDocument/2006/relationships/image" Target="../media/image9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image" Target="../media/image12.wmf"/><Relationship Id="rId4" Type="http://schemas.openxmlformats.org/officeDocument/2006/relationships/image" Target="../media/image4.wmf"/><Relationship Id="rId9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9957" cy="51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231" y="0"/>
            <a:ext cx="2989957" cy="51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412"/>
            <a:ext cx="2989957" cy="43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231" y="9512412"/>
            <a:ext cx="2989957" cy="43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54" tIns="51627" rIns="103254" bIns="51627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D66E6F5A-0FF4-4C2B-ADE6-6A89D2CD0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153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>
            <a:lvl1pPr algn="l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2707" y="0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>
            <a:lvl1pPr algn="r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9993"/>
            <a:ext cx="5011738" cy="449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983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b" anchorCtr="0" compatLnSpc="1">
            <a:prstTxWarp prst="textNoShape">
              <a:avLst/>
            </a:prstTxWarp>
          </a:bodyPr>
          <a:lstStyle>
            <a:lvl1pPr algn="l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2707" y="9479983"/>
            <a:ext cx="2961481" cy="49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8" tIns="48034" rIns="96068" bIns="48034" numCol="1" anchor="b" anchorCtr="0" compatLnSpc="1">
            <a:prstTxWarp prst="textNoShape">
              <a:avLst/>
            </a:prstTxWarp>
          </a:bodyPr>
          <a:lstStyle>
            <a:lvl1pPr algn="r" defTabSz="960836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F7DEF350-638D-4A70-86A8-6BFC86E9C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93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19E4B-4BB0-4ACF-B6BB-9CB0C0390F8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4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FEA7C-DD1F-4E42-AC98-C12479815D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2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00A4-AF60-4BDE-A3CF-996CF972FD8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67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72DEC-E61B-4867-AF86-307665D5BA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8DEBB-C34E-4E22-B82A-47C8FA6E02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1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EE43A-3E01-448B-851A-5F46824ADE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727DC-6C90-42A1-B024-FA5D8DAFB5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75367-8885-4571-934C-3ED7D2F32B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0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DFA79-D819-4777-920C-90A8A414E8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92A5F-C5E7-4E5E-BD20-3AF9F3387A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1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0F91D-D40F-4C4E-AE04-83AC173095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5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AB97-F6F7-40A5-86CA-28D79417F95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FED4C-BBCD-4234-96BC-E53D27A475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6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84.w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87.e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89.e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1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97.e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02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07.e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1.bin"/><Relationship Id="rId38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10.emf"/><Relationship Id="rId32" Type="http://schemas.openxmlformats.org/officeDocument/2006/relationships/image" Target="../media/image113.wmf"/><Relationship Id="rId37" Type="http://schemas.openxmlformats.org/officeDocument/2006/relationships/oleObject" Target="../embeddings/oleObject143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11.emf"/><Relationship Id="rId36" Type="http://schemas.openxmlformats.org/officeDocument/2006/relationships/image" Target="../media/image115.e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12.emf"/><Relationship Id="rId35" Type="http://schemas.openxmlformats.org/officeDocument/2006/relationships/oleObject" Target="../embeddings/oleObject1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18.emf"/><Relationship Id="rId22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2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9" Type="http://schemas.openxmlformats.org/officeDocument/2006/relationships/image" Target="../media/image142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34" Type="http://schemas.openxmlformats.org/officeDocument/2006/relationships/oleObject" Target="../embeddings/oleObject174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image" Target="../media/image139.emf"/><Relationship Id="rId38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35.emf"/><Relationship Id="rId32" Type="http://schemas.openxmlformats.org/officeDocument/2006/relationships/oleObject" Target="../embeddings/oleObject173.bin"/><Relationship Id="rId37" Type="http://schemas.openxmlformats.org/officeDocument/2006/relationships/image" Target="../media/image141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37.wmf"/><Relationship Id="rId36" Type="http://schemas.openxmlformats.org/officeDocument/2006/relationships/oleObject" Target="../embeddings/oleObject175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38.wmf"/><Relationship Id="rId35" Type="http://schemas.openxmlformats.org/officeDocument/2006/relationships/image" Target="../media/image1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36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57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52.wmf"/><Relationship Id="rId32" Type="http://schemas.openxmlformats.org/officeDocument/2006/relationships/image" Target="../media/image156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54.wmf"/><Relationship Id="rId36" Type="http://schemas.openxmlformats.org/officeDocument/2006/relationships/image" Target="../media/image158.wmf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48.e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55.wmf"/><Relationship Id="rId35" Type="http://schemas.openxmlformats.org/officeDocument/2006/relationships/oleObject" Target="../embeddings/oleObject19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66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64.wmf"/><Relationship Id="rId22" Type="http://schemas.openxmlformats.org/officeDocument/2006/relationships/image" Target="../media/image16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76.wmf"/><Relationship Id="rId26" Type="http://schemas.openxmlformats.org/officeDocument/2006/relationships/image" Target="../media/image180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179.wmf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83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9" Type="http://schemas.openxmlformats.org/officeDocument/2006/relationships/oleObject" Target="../embeddings/oleObject241.bin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34" Type="http://schemas.openxmlformats.org/officeDocument/2006/relationships/image" Target="../media/image202.wmf"/><Relationship Id="rId42" Type="http://schemas.openxmlformats.org/officeDocument/2006/relationships/image" Target="../media/image206.emf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33" Type="http://schemas.openxmlformats.org/officeDocument/2006/relationships/oleObject" Target="../embeddings/oleObject238.bin"/><Relationship Id="rId38" Type="http://schemas.openxmlformats.org/officeDocument/2006/relationships/image" Target="../media/image204.wmf"/><Relationship Id="rId46" Type="http://schemas.openxmlformats.org/officeDocument/2006/relationships/image" Target="../media/image20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236.bin"/><Relationship Id="rId41" Type="http://schemas.openxmlformats.org/officeDocument/2006/relationships/oleObject" Target="../embeddings/oleObject24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197.wmf"/><Relationship Id="rId32" Type="http://schemas.openxmlformats.org/officeDocument/2006/relationships/image" Target="../media/image201.emf"/><Relationship Id="rId37" Type="http://schemas.openxmlformats.org/officeDocument/2006/relationships/oleObject" Target="../embeddings/oleObject240.bin"/><Relationship Id="rId40" Type="http://schemas.openxmlformats.org/officeDocument/2006/relationships/image" Target="../media/image205.wmf"/><Relationship Id="rId45" Type="http://schemas.openxmlformats.org/officeDocument/2006/relationships/oleObject" Target="../embeddings/oleObject244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199.emf"/><Relationship Id="rId36" Type="http://schemas.openxmlformats.org/officeDocument/2006/relationships/image" Target="../media/image203.wmf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4" Type="http://schemas.openxmlformats.org/officeDocument/2006/relationships/image" Target="../media/image207.e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200.emf"/><Relationship Id="rId35" Type="http://schemas.openxmlformats.org/officeDocument/2006/relationships/oleObject" Target="../embeddings/oleObject239.bin"/><Relationship Id="rId43" Type="http://schemas.openxmlformats.org/officeDocument/2006/relationships/oleObject" Target="../embeddings/oleObject24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136.wmf"/><Relationship Id="rId22" Type="http://schemas.openxmlformats.org/officeDocument/2006/relationships/image" Target="../media/image22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68.bin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4.wmf"/><Relationship Id="rId11" Type="http://schemas.openxmlformats.org/officeDocument/2006/relationships/image" Target="../media/image226.w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70.bin"/><Relationship Id="rId10" Type="http://schemas.openxmlformats.org/officeDocument/2006/relationships/oleObject" Target="../embeddings/oleObject267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33.e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8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5" Type="http://schemas.openxmlformats.org/officeDocument/2006/relationships/image" Target="../media/image20.wmf"/><Relationship Id="rId3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5.bin"/><Relationship Id="rId10" Type="http://schemas.openxmlformats.org/officeDocument/2006/relationships/image" Target="../media/image16.emf"/><Relationship Id="rId19" Type="http://schemas.openxmlformats.org/officeDocument/2006/relationships/image" Target="../media/image8.wmf"/><Relationship Id="rId31" Type="http://schemas.openxmlformats.org/officeDocument/2006/relationships/image" Target="../media/image1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8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image" Target="../media/image4.wmf"/><Relationship Id="rId19" Type="http://schemas.openxmlformats.org/officeDocument/2006/relationships/image" Target="../media/image1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48.wmf"/><Relationship Id="rId19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F6A56-D0F1-4002-A3A8-FDBFF105E43C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1993900" y="1997075"/>
            <a:ext cx="6151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latin typeface="黑体" pitchFamily="2" charset="-122"/>
                <a:ea typeface="黑体" pitchFamily="2" charset="-122"/>
              </a:rPr>
              <a:t>空间曲线的切线与法平面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2003425" y="2835275"/>
            <a:ext cx="5151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latin typeface="黑体" pitchFamily="2" charset="-122"/>
                <a:ea typeface="黑体" pitchFamily="2" charset="-122"/>
              </a:rPr>
              <a:t>曲面的切平面与法线</a:t>
            </a:r>
          </a:p>
        </p:txBody>
      </p:sp>
      <p:pic>
        <p:nvPicPr>
          <p:cNvPr id="406536" name="Picture 8" descr="BD1487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20888"/>
            <a:ext cx="6016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7" name="Picture 9" descr="BD1487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59088"/>
            <a:ext cx="6016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811213" y="260350"/>
            <a:ext cx="7570787" cy="14319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charset="-122"/>
              </a:rPr>
              <a:t>第六节  微分法在几何上的</a:t>
            </a:r>
            <a:br>
              <a:rPr lang="zh-CN" altLang="en-US" sz="4400">
                <a:solidFill>
                  <a:schemeClr val="tx2"/>
                </a:solidFill>
                <a:latin typeface="宋体" charset="-122"/>
              </a:rPr>
            </a:br>
            <a:r>
              <a:rPr lang="zh-CN" altLang="en-US" sz="4400">
                <a:solidFill>
                  <a:schemeClr val="tx2"/>
                </a:solidFill>
                <a:latin typeface="宋体" charset="-122"/>
              </a:rPr>
              <a:t>应用</a:t>
            </a:r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2777" name="Picture 16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17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12D23-7C2F-4B07-8570-39457850FC6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395288" y="86995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设空间曲线方程为</a:t>
            </a:r>
            <a:endParaRPr lang="zh-CN" altLang="en-US" sz="2800" b="0"/>
          </a:p>
        </p:txBody>
      </p:sp>
      <p:graphicFrame>
        <p:nvGraphicFramePr>
          <p:cNvPr id="461824" name="Object 1024"/>
          <p:cNvGraphicFramePr>
            <a:graphicFrameLocks noChangeAspect="1"/>
          </p:cNvGraphicFramePr>
          <p:nvPr/>
        </p:nvGraphicFramePr>
        <p:xfrm>
          <a:off x="3367088" y="706438"/>
          <a:ext cx="2273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2247900" imgH="977900" progId="Equation.3">
                  <p:embed/>
                </p:oleObj>
              </mc:Choice>
              <mc:Fallback>
                <p:oleObj name="Equation" r:id="rId3" imgW="2247900" imgH="977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706438"/>
                        <a:ext cx="22733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107950" y="180975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3</a:t>
            </a:r>
            <a:r>
              <a:rPr lang="en-US" altLang="zh-CN" sz="3200" b="0">
                <a:solidFill>
                  <a:schemeClr val="accent2"/>
                </a:solidFill>
                <a:latin typeface="宋体" charset="-122"/>
              </a:rPr>
              <a:t>.</a:t>
            </a:r>
            <a:r>
              <a:rPr lang="zh-CN" altLang="en-US" sz="3200">
                <a:solidFill>
                  <a:schemeClr val="accent2"/>
                </a:solidFill>
              </a:rPr>
              <a:t>空间曲线的方程为</a:t>
            </a:r>
            <a:endParaRPr lang="zh-CN" altLang="en-US" sz="3200" b="0"/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940425" y="9413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确定了隐函数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1979613" y="2238375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此曲线方程仍可用方程组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3995738" y="353377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两边分别对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61825" name="Object 1025"/>
          <p:cNvGraphicFramePr>
            <a:graphicFrameLocks noChangeAspect="1"/>
          </p:cNvGraphicFramePr>
          <p:nvPr/>
        </p:nvGraphicFramePr>
        <p:xfrm>
          <a:off x="395288" y="2020888"/>
          <a:ext cx="15954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1587500" imgH="977900" progId="Equation.3">
                  <p:embed/>
                </p:oleObj>
              </mc:Choice>
              <mc:Fallback>
                <p:oleObj name="Equation" r:id="rId5" imgW="1587500" imgH="977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20888"/>
                        <a:ext cx="1595437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6" name="Object 1026"/>
          <p:cNvGraphicFramePr>
            <a:graphicFrameLocks noChangeAspect="1"/>
          </p:cNvGraphicFramePr>
          <p:nvPr/>
        </p:nvGraphicFramePr>
        <p:xfrm>
          <a:off x="6156325" y="1804988"/>
          <a:ext cx="14335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1498600" imgH="1511300" progId="Equation.3">
                  <p:embed/>
                </p:oleObj>
              </mc:Choice>
              <mc:Fallback>
                <p:oleObj name="Equation" r:id="rId7" imgW="1498600" imgH="151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04988"/>
                        <a:ext cx="143351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7" name="Object 1027"/>
          <p:cNvGraphicFramePr>
            <a:graphicFrameLocks noChangeAspect="1"/>
          </p:cNvGraphicFramePr>
          <p:nvPr/>
        </p:nvGraphicFramePr>
        <p:xfrm>
          <a:off x="611188" y="3246438"/>
          <a:ext cx="31797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3187700" imgH="977900" progId="Equation.3">
                  <p:embed/>
                </p:oleObj>
              </mc:Choice>
              <mc:Fallback>
                <p:oleObj name="Equation" r:id="rId9" imgW="3187700" imgH="9779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46438"/>
                        <a:ext cx="31797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7667625" y="230981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</a:t>
            </a:r>
            <a:r>
              <a:rPr lang="en-US" altLang="zh-CN" sz="2800"/>
              <a:t>.)</a:t>
            </a:r>
            <a:endParaRPr lang="en-US" altLang="zh-CN" sz="2400" b="0"/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6011863" y="3533775"/>
            <a:ext cx="21447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求全导数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3765550" y="134938"/>
            <a:ext cx="2060575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u="sng">
                <a:solidFill>
                  <a:srgbClr val="FF0000"/>
                </a:solidFill>
              </a:rPr>
              <a:t>两个曲面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5441950" y="140635"/>
            <a:ext cx="171767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>
                <a:solidFill>
                  <a:schemeClr val="accent2"/>
                </a:solidFill>
              </a:rPr>
              <a:t>的交线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701" grpId="0" autoUpdateAnimBg="0"/>
      <p:bldP spid="413702" grpId="0" autoUpdateAnimBg="0"/>
      <p:bldP spid="413703" grpId="0" autoUpdateAnimBg="0"/>
      <p:bldP spid="413707" grpId="0" autoUpdateAnimBg="0"/>
      <p:bldP spid="413708" grpId="0" autoUpdateAnimBg="0"/>
      <p:bldP spid="413709" grpId="0" autoUpdateAnimBg="0"/>
      <p:bldP spid="4137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44F05-F4F9-440A-AD87-D9B5FD4EFEF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79388" y="249237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zh-CN" altLang="en-US" sz="2800">
                <a:solidFill>
                  <a:schemeClr val="accent2"/>
                </a:solidFill>
              </a:rPr>
              <a:t>利用</a:t>
            </a:r>
            <a:r>
              <a:rPr lang="en-US" altLang="zh-CN" sz="2800">
                <a:solidFill>
                  <a:schemeClr val="accent2"/>
                </a:solidFill>
              </a:rPr>
              <a:t>2.</a:t>
            </a:r>
            <a:r>
              <a:rPr lang="zh-CN" altLang="en-US" sz="2800">
                <a:solidFill>
                  <a:schemeClr val="accent2"/>
                </a:solidFill>
              </a:rPr>
              <a:t>结果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en-US" altLang="zh-CN" sz="2800"/>
              <a:t>                         </a:t>
            </a:r>
          </a:p>
        </p:txBody>
      </p:sp>
      <p:graphicFrame>
        <p:nvGraphicFramePr>
          <p:cNvPr id="462848" name="Object 1024"/>
          <p:cNvGraphicFramePr>
            <a:graphicFrameLocks noChangeAspect="1"/>
          </p:cNvGraphicFramePr>
          <p:nvPr/>
        </p:nvGraphicFramePr>
        <p:xfrm>
          <a:off x="1212850" y="1393825"/>
          <a:ext cx="3544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3327400" imgH="838200" progId="Equation.3">
                  <p:embed/>
                </p:oleObj>
              </mc:Choice>
              <mc:Fallback>
                <p:oleObj name="Equation" r:id="rId3" imgW="3327400" imgH="838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393825"/>
                        <a:ext cx="354488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49" name="Object 1025"/>
          <p:cNvGraphicFramePr>
            <a:graphicFrameLocks noChangeAspect="1"/>
          </p:cNvGraphicFramePr>
          <p:nvPr/>
        </p:nvGraphicFramePr>
        <p:xfrm>
          <a:off x="1187450" y="3141663"/>
          <a:ext cx="39354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5" imgW="1586811" imgH="444307" progId="Equation.3">
                  <p:embed/>
                </p:oleObj>
              </mc:Choice>
              <mc:Fallback>
                <p:oleObj name="公式" r:id="rId5" imgW="1586811" imgH="444307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935413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5194300" y="12334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两边分别对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10244" name="Object 1026"/>
          <p:cNvGraphicFramePr>
            <a:graphicFrameLocks noChangeAspect="1"/>
          </p:cNvGraphicFramePr>
          <p:nvPr/>
        </p:nvGraphicFramePr>
        <p:xfrm>
          <a:off x="5519738" y="244475"/>
          <a:ext cx="31797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3187700" imgH="977900" progId="Equation.3">
                  <p:embed/>
                </p:oleObj>
              </mc:Choice>
              <mc:Fallback>
                <p:oleObj name="Equation" r:id="rId7" imgW="3187700" imgH="977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44475"/>
                        <a:ext cx="31797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7099300" y="1219200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求全导数</a:t>
            </a:r>
          </a:p>
        </p:txBody>
      </p:sp>
      <p:sp>
        <p:nvSpPr>
          <p:cNvPr id="10252" name="AutoShape 14"/>
          <p:cNvSpPr>
            <a:spLocks noChangeArrowheads="1"/>
          </p:cNvSpPr>
          <p:nvPr/>
        </p:nvSpPr>
        <p:spPr bwMode="auto">
          <a:xfrm>
            <a:off x="5346700" y="76200"/>
            <a:ext cx="3505200" cy="1828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5" name="Object 1027"/>
          <p:cNvGraphicFramePr>
            <a:graphicFrameLocks noChangeAspect="1"/>
          </p:cNvGraphicFramePr>
          <p:nvPr/>
        </p:nvGraphicFramePr>
        <p:xfrm>
          <a:off x="927100" y="622300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381000" imgH="1511300" progId="Equation.3">
                  <p:embed/>
                </p:oleObj>
              </mc:Choice>
              <mc:Fallback>
                <p:oleObj name="Equation" r:id="rId9" imgW="381000" imgH="1511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622300"/>
                        <a:ext cx="381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2" name="Object 1028"/>
          <p:cNvGraphicFramePr>
            <a:graphicFrameLocks noChangeAspect="1"/>
          </p:cNvGraphicFramePr>
          <p:nvPr/>
        </p:nvGraphicFramePr>
        <p:xfrm>
          <a:off x="1244600" y="457200"/>
          <a:ext cx="33607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1" imgW="3276600" imgH="838200" progId="Equation.3">
                  <p:embed/>
                </p:oleObj>
              </mc:Choice>
              <mc:Fallback>
                <p:oleObj name="Equation" r:id="rId11" imgW="3276600" imgH="838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57200"/>
                        <a:ext cx="33607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1029"/>
          <p:cNvGraphicFramePr>
            <a:graphicFrameLocks noChangeAspect="1"/>
          </p:cNvGraphicFramePr>
          <p:nvPr/>
        </p:nvGraphicFramePr>
        <p:xfrm>
          <a:off x="5422900" y="1981200"/>
          <a:ext cx="3352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3" imgW="112264200" imgH="29634480" progId="Equation.3">
                  <p:embed/>
                </p:oleObj>
              </mc:Choice>
              <mc:Fallback>
                <p:oleObj name="Equation" r:id="rId13" imgW="112264200" imgH="296344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81200"/>
                        <a:ext cx="3352800" cy="8842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6A35C-D6F4-4D7E-B322-F573C37FB0A5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63872" name="Object 1024"/>
          <p:cNvGraphicFramePr>
            <a:graphicFrameLocks noChangeAspect="1"/>
          </p:cNvGraphicFramePr>
          <p:nvPr/>
        </p:nvGraphicFramePr>
        <p:xfrm>
          <a:off x="1496144" y="260350"/>
          <a:ext cx="6172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6134100" imgH="1028700" progId="Equation.3">
                  <p:embed/>
                </p:oleObj>
              </mc:Choice>
              <mc:Fallback>
                <p:oleObj name="Equation" r:id="rId3" imgW="6134100" imgH="1028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144" y="260350"/>
                        <a:ext cx="61722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886544" y="4683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1343744" y="1382713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切线方程和法平面方程</a:t>
            </a:r>
            <a:r>
              <a:rPr lang="en-US" altLang="zh-CN" sz="2800"/>
              <a:t>.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463873" name="Object 1025"/>
          <p:cNvGraphicFramePr>
            <a:graphicFrameLocks noChangeAspect="1"/>
          </p:cNvGraphicFramePr>
          <p:nvPr/>
        </p:nvGraphicFramePr>
        <p:xfrm>
          <a:off x="1569169" y="2844800"/>
          <a:ext cx="32591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3289300" imgH="838200" progId="Equation.3">
                  <p:embed/>
                </p:oleObj>
              </mc:Choice>
              <mc:Fallback>
                <p:oleObj name="Equation" r:id="rId5" imgW="3289300" imgH="838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69" y="2844800"/>
                        <a:ext cx="32591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4" name="Object 1026"/>
          <p:cNvGraphicFramePr>
            <a:graphicFrameLocks noChangeAspect="1"/>
          </p:cNvGraphicFramePr>
          <p:nvPr/>
        </p:nvGraphicFramePr>
        <p:xfrm>
          <a:off x="5493469" y="2774950"/>
          <a:ext cx="1809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1816100" imgH="990600" progId="Equation.3">
                  <p:embed/>
                </p:oleObj>
              </mc:Choice>
              <mc:Fallback>
                <p:oleObj name="Equation" r:id="rId7" imgW="1816100" imgH="990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469" y="2774950"/>
                        <a:ext cx="1809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5" name="Object 1027"/>
          <p:cNvGraphicFramePr>
            <a:graphicFrameLocks noChangeAspect="1"/>
          </p:cNvGraphicFramePr>
          <p:nvPr/>
        </p:nvGraphicFramePr>
        <p:xfrm>
          <a:off x="4864819" y="3683000"/>
          <a:ext cx="533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9" imgW="203112" imgH="139639" progId="Equation.3">
                  <p:embed/>
                </p:oleObj>
              </mc:Choice>
              <mc:Fallback>
                <p:oleObj name="公式" r:id="rId9" imgW="203112" imgH="13963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819" y="3683000"/>
                        <a:ext cx="5334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1028"/>
          <p:cNvGraphicFramePr>
            <a:graphicFrameLocks noChangeAspect="1"/>
          </p:cNvGraphicFramePr>
          <p:nvPr/>
        </p:nvGraphicFramePr>
        <p:xfrm>
          <a:off x="5501406" y="3729038"/>
          <a:ext cx="13446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1" imgW="1282700" imgH="977900" progId="Equation.3">
                  <p:embed/>
                </p:oleObj>
              </mc:Choice>
              <mc:Fallback>
                <p:oleObj name="Equation" r:id="rId11" imgW="1282700" imgH="9779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406" y="3729038"/>
                        <a:ext cx="134461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6" name="Text Box 28"/>
          <p:cNvSpPr txBox="1">
            <a:spLocks noChangeArrowheads="1"/>
          </p:cNvSpPr>
          <p:nvPr/>
        </p:nvSpPr>
        <p:spPr bwMode="auto">
          <a:xfrm>
            <a:off x="1352624" y="2132856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/>
              <a:t> </a:t>
            </a:r>
            <a:r>
              <a:rPr lang="zh-CN" altLang="en-US" sz="2800" dirty="0"/>
              <a:t>将所给方程的两边对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tx2"/>
                </a:solidFill>
              </a:rPr>
              <a:t>求导</a:t>
            </a:r>
          </a:p>
        </p:txBody>
      </p:sp>
      <p:graphicFrame>
        <p:nvGraphicFramePr>
          <p:cNvPr id="463877" name="Object 1029"/>
          <p:cNvGraphicFramePr>
            <a:graphicFrameLocks noChangeAspect="1"/>
          </p:cNvGraphicFramePr>
          <p:nvPr/>
        </p:nvGraphicFramePr>
        <p:xfrm>
          <a:off x="1283419" y="3009900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3" imgW="381000" imgH="1511300" progId="Equation.3">
                  <p:embed/>
                </p:oleObj>
              </mc:Choice>
              <mc:Fallback>
                <p:oleObj name="Equation" r:id="rId13" imgW="381000" imgH="1511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19" y="3009900"/>
                        <a:ext cx="381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1030"/>
          <p:cNvGraphicFramePr>
            <a:graphicFrameLocks noChangeAspect="1"/>
          </p:cNvGraphicFramePr>
          <p:nvPr/>
        </p:nvGraphicFramePr>
        <p:xfrm>
          <a:off x="1569169" y="3689350"/>
          <a:ext cx="2755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5" imgW="2781300" imgH="838200" progId="Equation.3">
                  <p:embed/>
                </p:oleObj>
              </mc:Choice>
              <mc:Fallback>
                <p:oleObj name="Equation" r:id="rId15" imgW="2781300" imgH="838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69" y="3689350"/>
                        <a:ext cx="27559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04" name="Text Box 36"/>
          <p:cNvSpPr txBox="1">
            <a:spLocks noChangeArrowheads="1"/>
          </p:cNvSpPr>
          <p:nvPr/>
        </p:nvSpPr>
        <p:spPr bwMode="auto">
          <a:xfrm>
            <a:off x="776560" y="2132856"/>
            <a:ext cx="660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解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  <p:bldP spid="416796" grpId="0" autoUpdateAnimBg="0"/>
      <p:bldP spid="4168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6508F-4E5D-4BA4-8617-02987451968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3733800" y="76200"/>
          <a:ext cx="5257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" imgW="6134100" imgH="1028700" progId="Equation.3">
                  <p:embed/>
                </p:oleObj>
              </mc:Choice>
              <mc:Fallback>
                <p:oleObj name="Equation" r:id="rId3" imgW="6134100" imgH="10287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6200"/>
                        <a:ext cx="52578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3581400" y="914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400"/>
              <a:t>切线方程和法平面方程</a:t>
            </a:r>
            <a:r>
              <a:rPr lang="en-US" altLang="zh-CN" sz="2400"/>
              <a:t>.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3733800" y="76200"/>
            <a:ext cx="5334000" cy="1295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539750" y="31638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法平面方程</a:t>
            </a:r>
            <a:endParaRPr lang="zh-CN" altLang="en-US" sz="2400" b="0">
              <a:solidFill>
                <a:srgbClr val="000000"/>
              </a:solidFill>
            </a:endParaRPr>
          </a:p>
        </p:txBody>
      </p:sp>
      <p:graphicFrame>
        <p:nvGraphicFramePr>
          <p:cNvPr id="464897" name="Object 1"/>
          <p:cNvGraphicFramePr>
            <a:graphicFrameLocks noChangeAspect="1"/>
          </p:cNvGraphicFramePr>
          <p:nvPr/>
        </p:nvGraphicFramePr>
        <p:xfrm>
          <a:off x="2571750" y="2997200"/>
          <a:ext cx="5511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5" imgW="5511800" imgH="863600" progId="Equation.3">
                  <p:embed/>
                </p:oleObj>
              </mc:Choice>
              <mc:Fallback>
                <p:oleObj name="Equation" r:id="rId5" imgW="5511800" imgH="863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997200"/>
                        <a:ext cx="55118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898" name="Object 2"/>
          <p:cNvGraphicFramePr>
            <a:graphicFrameLocks noChangeAspect="1"/>
          </p:cNvGraphicFramePr>
          <p:nvPr/>
        </p:nvGraphicFramePr>
        <p:xfrm>
          <a:off x="2051050" y="3836988"/>
          <a:ext cx="3213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7" imgW="3213100" imgH="457200" progId="Equation.3">
                  <p:embed/>
                </p:oleObj>
              </mc:Choice>
              <mc:Fallback>
                <p:oleObj name="Equation" r:id="rId7" imgW="3213100" imgH="457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36988"/>
                        <a:ext cx="32131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4" name="Text Box 28"/>
          <p:cNvSpPr txBox="1">
            <a:spLocks noChangeArrowheads="1"/>
          </p:cNvSpPr>
          <p:nvPr/>
        </p:nvSpPr>
        <p:spPr bwMode="auto">
          <a:xfrm>
            <a:off x="684213" y="184467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切线方程</a:t>
            </a:r>
          </a:p>
        </p:txBody>
      </p:sp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2360613" y="1662113"/>
          <a:ext cx="10763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9" imgW="1041400" imgH="914400" progId="Equation.3">
                  <p:embed/>
                </p:oleObj>
              </mc:Choice>
              <mc:Fallback>
                <p:oleObj name="Equation" r:id="rId9" imgW="1041400" imgH="914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662113"/>
                        <a:ext cx="107632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3494088" y="1636713"/>
          <a:ext cx="10763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11" imgW="1040948" imgH="939392" progId="Equation.3">
                  <p:embed/>
                </p:oleObj>
              </mc:Choice>
              <mc:Fallback>
                <p:oleObj name="Equation" r:id="rId11" imgW="1040948" imgH="939392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636713"/>
                        <a:ext cx="1076325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/>
        </p:nvGraphicFramePr>
        <p:xfrm>
          <a:off x="4586288" y="1660525"/>
          <a:ext cx="10509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3" imgW="1016000" imgH="914400" progId="Equation.3">
                  <p:embed/>
                </p:oleObj>
              </mc:Choice>
              <mc:Fallback>
                <p:oleObj name="Equation" r:id="rId13" imgW="1016000" imgH="914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660525"/>
                        <a:ext cx="10509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2665413" y="214947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5" imgW="5682600" imgH="9734400" progId="Equation.3">
                  <p:embed/>
                </p:oleObj>
              </mc:Choice>
              <mc:Fallback>
                <p:oleObj name="Equation" r:id="rId15" imgW="5682600" imgH="9734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149475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/>
        </p:nvGraphicFramePr>
        <p:xfrm>
          <a:off x="3503613" y="2124075"/>
          <a:ext cx="762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7" imgW="24395400" imgH="27603720" progId="Equation.3">
                  <p:embed/>
                </p:oleObj>
              </mc:Choice>
              <mc:Fallback>
                <p:oleObj name="Equation" r:id="rId17" imgW="24395400" imgH="276037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124075"/>
                        <a:ext cx="762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8"/>
          <p:cNvGraphicFramePr>
            <a:graphicFrameLocks noChangeAspect="1"/>
          </p:cNvGraphicFramePr>
          <p:nvPr/>
        </p:nvGraphicFramePr>
        <p:xfrm>
          <a:off x="5180013" y="214947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9" imgW="6496200" imgH="10140480" progId="Equation.3">
                  <p:embed/>
                </p:oleObj>
              </mc:Choice>
              <mc:Fallback>
                <p:oleObj name="Equation" r:id="rId19" imgW="6496200" imgH="101404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2149475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9" grpId="0" autoUpdateAnimBg="0"/>
      <p:bldP spid="4188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82430-C927-4EFE-A757-1AFA40F5CFF3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1752600" y="44450"/>
            <a:ext cx="16002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设曲线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2895600" y="192088"/>
          <a:ext cx="3867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公式" r:id="rId3" imgW="1637589" imgH="203112" progId="Equation.3">
                  <p:embed/>
                </p:oleObj>
              </mc:Choice>
              <mc:Fallback>
                <p:oleObj name="公式" r:id="rId3" imgW="1637589" imgH="203112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2088"/>
                        <a:ext cx="38671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WordArt 4"/>
          <p:cNvSpPr>
            <a:spLocks noChangeArrowheads="1" noChangeShapeType="1" noTextEdit="1"/>
          </p:cNvSpPr>
          <p:nvPr/>
        </p:nvSpPr>
        <p:spPr bwMode="auto">
          <a:xfrm>
            <a:off x="762000" y="120650"/>
            <a:ext cx="762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09600" y="17351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chemeClr val="tx2"/>
                </a:solidFill>
                <a:ea typeface="黑体" pitchFamily="2" charset="-122"/>
              </a:rPr>
              <a:t>证</a:t>
            </a:r>
            <a:endParaRPr lang="zh-CN" altLang="en-US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1066800" y="2900363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5" imgW="2197100" imgH="406400" progId="Equation.3">
                  <p:embed/>
                </p:oleObj>
              </mc:Choice>
              <mc:Fallback>
                <p:oleObj name="Equation" r:id="rId5" imgW="2197100" imgH="406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00363"/>
                        <a:ext cx="220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1066800" y="33972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en-US" altLang="zh-CN" sz="2800"/>
              <a:t> </a:t>
            </a:r>
            <a:r>
              <a:rPr lang="zh-CN" altLang="en-US" sz="2800"/>
              <a:t>因原点</a:t>
            </a:r>
            <a:endParaRPr lang="zh-CN" altLang="en-US" sz="2400" b="0"/>
          </a:p>
        </p:txBody>
      </p:sp>
      <p:graphicFrame>
        <p:nvGraphicFramePr>
          <p:cNvPr id="419848" name="Object 8"/>
          <p:cNvGraphicFramePr>
            <a:graphicFrameLocks noChangeAspect="1"/>
          </p:cNvGraphicFramePr>
          <p:nvPr/>
        </p:nvGraphicFramePr>
        <p:xfrm>
          <a:off x="2438400" y="3500438"/>
          <a:ext cx="9144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7" imgW="1040948" imgH="393529" progId="Equation.3">
                  <p:embed/>
                </p:oleObj>
              </mc:Choice>
              <mc:Fallback>
                <p:oleObj name="Equation" r:id="rId7" imgW="1040948" imgH="393529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0438"/>
                        <a:ext cx="9144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9"/>
          <p:cNvGraphicFramePr>
            <a:graphicFrameLocks noChangeAspect="1"/>
          </p:cNvGraphicFramePr>
          <p:nvPr/>
        </p:nvGraphicFramePr>
        <p:xfrm>
          <a:off x="1403350" y="3892550"/>
          <a:ext cx="5180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9" imgW="2171700" imgH="203200" progId="Equation.3">
                  <p:embed/>
                </p:oleObj>
              </mc:Choice>
              <mc:Fallback>
                <p:oleObj name="公式" r:id="rId9" imgW="2171700" imgH="2032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92550"/>
                        <a:ext cx="51800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1295400" y="43878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  <a:endParaRPr lang="zh-CN" altLang="en-US" sz="2400" b="0"/>
          </a:p>
        </p:txBody>
      </p:sp>
      <p:graphicFrame>
        <p:nvGraphicFramePr>
          <p:cNvPr id="419851" name="Object 11"/>
          <p:cNvGraphicFramePr>
            <a:graphicFrameLocks noChangeAspect="1"/>
          </p:cNvGraphicFramePr>
          <p:nvPr/>
        </p:nvGraphicFramePr>
        <p:xfrm>
          <a:off x="1955800" y="4464050"/>
          <a:ext cx="4064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1" imgW="3683000" imgH="406400" progId="Equation.3">
                  <p:embed/>
                </p:oleObj>
              </mc:Choice>
              <mc:Fallback>
                <p:oleObj name="Equation" r:id="rId11" imgW="3683000" imgH="4064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464050"/>
                        <a:ext cx="4064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1295400" y="49006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于是</a:t>
            </a:r>
          </a:p>
        </p:txBody>
      </p:sp>
      <p:graphicFrame>
        <p:nvGraphicFramePr>
          <p:cNvPr id="419853" name="Object 13"/>
          <p:cNvGraphicFramePr>
            <a:graphicFrameLocks noChangeAspect="1"/>
          </p:cNvGraphicFramePr>
          <p:nvPr/>
        </p:nvGraphicFramePr>
        <p:xfrm>
          <a:off x="2667000" y="4930775"/>
          <a:ext cx="327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3" imgW="3187700" imgH="469900" progId="Equation.3">
                  <p:embed/>
                </p:oleObj>
              </mc:Choice>
              <mc:Fallback>
                <p:oleObj name="Equation" r:id="rId13" imgW="3187700" imgH="4699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30775"/>
                        <a:ext cx="327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4114800" y="584200"/>
            <a:ext cx="4343400" cy="6905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证明此曲线必在以原点为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1066800" y="573088"/>
            <a:ext cx="3429000" cy="6905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的</a:t>
            </a:r>
            <a:r>
              <a:rPr lang="zh-CN" altLang="zh-CN" sz="2800">
                <a:solidFill>
                  <a:schemeClr val="accent2"/>
                </a:solidFill>
              </a:rPr>
              <a:t>法平面都过原点</a:t>
            </a:r>
            <a:r>
              <a:rPr lang="zh-CN" altLang="zh-CN" sz="2800">
                <a:solidFill>
                  <a:srgbClr val="0000FF"/>
                </a:solidFill>
              </a:rPr>
              <a:t>,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629400" y="13017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>
                <a:solidFill>
                  <a:schemeClr val="tx2"/>
                </a:solidFill>
              </a:rPr>
              <a:t>在任一点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1066800" y="1192213"/>
            <a:ext cx="31242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中心的某球面上.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1219200" y="2254250"/>
            <a:ext cx="464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曲线过该点的法平面方程为</a:t>
            </a:r>
          </a:p>
        </p:txBody>
      </p:sp>
      <p:graphicFrame>
        <p:nvGraphicFramePr>
          <p:cNvPr id="419859" name="Object 19"/>
          <p:cNvGraphicFramePr>
            <a:graphicFrameLocks noChangeAspect="1"/>
          </p:cNvGraphicFramePr>
          <p:nvPr/>
        </p:nvGraphicFramePr>
        <p:xfrm>
          <a:off x="3810000" y="1811338"/>
          <a:ext cx="2428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5" imgW="75245400" imgH="12577320" progId="Equation.3">
                  <p:embed/>
                </p:oleObj>
              </mc:Choice>
              <mc:Fallback>
                <p:oleObj name="Equation" r:id="rId15" imgW="75245400" imgH="1257732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11338"/>
                        <a:ext cx="24288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5257800" y="3397544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故有</a:t>
            </a:r>
          </a:p>
        </p:txBody>
      </p:sp>
      <p:graphicFrame>
        <p:nvGraphicFramePr>
          <p:cNvPr id="419861" name="Object 21"/>
          <p:cNvGraphicFramePr>
            <a:graphicFrameLocks noChangeAspect="1"/>
          </p:cNvGraphicFramePr>
          <p:nvPr/>
        </p:nvGraphicFramePr>
        <p:xfrm>
          <a:off x="3276600" y="2895600"/>
          <a:ext cx="24304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7" imgW="2387600" imgH="406400" progId="Equation.3">
                  <p:embed/>
                </p:oleObj>
              </mc:Choice>
              <mc:Fallback>
                <p:oleObj name="Equation" r:id="rId17" imgW="2387600" imgH="4064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243046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/>
        </p:nvGraphicFramePr>
        <p:xfrm>
          <a:off x="5662613" y="2897188"/>
          <a:ext cx="2338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19" imgW="2311400" imgH="406400" progId="Equation.3">
                  <p:embed/>
                </p:oleObj>
              </mc:Choice>
              <mc:Fallback>
                <p:oleObj name="Equation" r:id="rId19" imgW="2311400" imgH="4064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2897188"/>
                        <a:ext cx="23383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/>
        </p:nvGraphicFramePr>
        <p:xfrm>
          <a:off x="8058150" y="2878138"/>
          <a:ext cx="552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21" imgW="494870" imgH="317225" progId="Equation.3">
                  <p:embed/>
                </p:oleObj>
              </mc:Choice>
              <mc:Fallback>
                <p:oleObj name="Equation" r:id="rId21" imgW="494870" imgH="317225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2878138"/>
                        <a:ext cx="5524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76402"/>
              </p:ext>
            </p:extLst>
          </p:nvPr>
        </p:nvGraphicFramePr>
        <p:xfrm>
          <a:off x="5976938" y="4988339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23" imgW="9343800" imgH="10140480" progId="Equation.3">
                  <p:embed/>
                </p:oleObj>
              </mc:Choice>
              <mc:Fallback>
                <p:oleObj name="Equation" r:id="rId23" imgW="9343800" imgH="101404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988339"/>
                        <a:ext cx="349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5" name="Object 25"/>
          <p:cNvGraphicFramePr>
            <a:graphicFrameLocks noChangeAspect="1"/>
          </p:cNvGraphicFramePr>
          <p:nvPr/>
        </p:nvGraphicFramePr>
        <p:xfrm>
          <a:off x="2133600" y="4438650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25" imgW="92737800" imgH="15013800" progId="Equation.3">
                  <p:embed/>
                </p:oleObj>
              </mc:Choice>
              <mc:Fallback>
                <p:oleObj name="Equation" r:id="rId25" imgW="92737800" imgH="15013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38650"/>
                        <a:ext cx="297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1" name="Text Box 31"/>
          <p:cNvSpPr txBox="1">
            <a:spLocks noChangeArrowheads="1"/>
          </p:cNvSpPr>
          <p:nvPr/>
        </p:nvSpPr>
        <p:spPr bwMode="auto">
          <a:xfrm>
            <a:off x="3124200" y="339725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en-US" altLang="zh-CN" sz="2800"/>
              <a:t> </a:t>
            </a:r>
            <a:r>
              <a:rPr lang="zh-CN" altLang="en-US" sz="2800"/>
              <a:t>在法平面上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sp>
        <p:nvSpPr>
          <p:cNvPr id="419872" name="Text Box 32"/>
          <p:cNvSpPr txBox="1">
            <a:spLocks noChangeArrowheads="1"/>
          </p:cNvSpPr>
          <p:nvPr/>
        </p:nvSpPr>
        <p:spPr bwMode="auto">
          <a:xfrm>
            <a:off x="1219200" y="173513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任取曲线上一点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62000" y="1111250"/>
            <a:ext cx="7696200" cy="685800"/>
            <a:chOff x="720" y="1152"/>
            <a:chExt cx="4848" cy="432"/>
          </a:xfrm>
        </p:grpSpPr>
        <p:sp>
          <p:nvSpPr>
            <p:cNvPr id="13343" name="AutoShape 34"/>
            <p:cNvSpPr>
              <a:spLocks noChangeArrowheads="1"/>
            </p:cNvSpPr>
            <p:nvPr/>
          </p:nvSpPr>
          <p:spPr bwMode="auto">
            <a:xfrm>
              <a:off x="720" y="1152"/>
              <a:ext cx="4848" cy="432"/>
            </a:xfrm>
            <a:prstGeom prst="flowChartTerminator">
              <a:avLst/>
            </a:prstGeom>
            <a:gradFill rotWithShape="0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6" name="Object 35"/>
            <p:cNvGraphicFramePr>
              <a:graphicFrameLocks noChangeAspect="1"/>
            </p:cNvGraphicFramePr>
            <p:nvPr/>
          </p:nvGraphicFramePr>
          <p:xfrm>
            <a:off x="864" y="1193"/>
            <a:ext cx="456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公式" r:id="rId27" imgW="96805800" imgH="7297560" progId="Equation.3">
                    <p:embed/>
                  </p:oleObj>
                </mc:Choice>
                <mc:Fallback>
                  <p:oleObj name="公式" r:id="rId27" imgW="96805800" imgH="729756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93"/>
                          <a:ext cx="456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utoUpdateAnimBg="0"/>
      <p:bldP spid="419845" grpId="0" autoUpdateAnimBg="0"/>
      <p:bldP spid="419847" grpId="0" autoUpdateAnimBg="0"/>
      <p:bldP spid="419850" grpId="0" autoUpdateAnimBg="0"/>
      <p:bldP spid="419852" grpId="0" autoUpdateAnimBg="0"/>
      <p:bldP spid="419854" grpId="0" autoUpdateAnimBg="0"/>
      <p:bldP spid="419855" grpId="0" autoUpdateAnimBg="0"/>
      <p:bldP spid="419856" grpId="0" autoUpdateAnimBg="0"/>
      <p:bldP spid="419857" grpId="0" autoUpdateAnimBg="0"/>
      <p:bldP spid="419858" grpId="0" autoUpdateAnimBg="0"/>
      <p:bldP spid="419860" grpId="0" autoUpdateAnimBg="0"/>
      <p:bldP spid="419871" grpId="0" autoUpdateAnimBg="0"/>
      <p:bldP spid="4198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F5FF4-9DCC-463F-966A-D8FC4D3892C5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5105400" y="1412875"/>
            <a:ext cx="3727450" cy="3225800"/>
            <a:chOff x="1056" y="1472"/>
            <a:chExt cx="2348" cy="2032"/>
          </a:xfrm>
        </p:grpSpPr>
        <p:sp>
          <p:nvSpPr>
            <p:cNvPr id="14369" name="Freeform 88"/>
            <p:cNvSpPr>
              <a:spLocks/>
            </p:cNvSpPr>
            <p:nvPr/>
          </p:nvSpPr>
          <p:spPr bwMode="auto">
            <a:xfrm>
              <a:off x="1344" y="1728"/>
              <a:ext cx="1941" cy="1221"/>
            </a:xfrm>
            <a:custGeom>
              <a:avLst/>
              <a:gdLst>
                <a:gd name="T0" fmla="*/ 0 w 1941"/>
                <a:gd name="T1" fmla="*/ 714 h 1221"/>
                <a:gd name="T2" fmla="*/ 211 w 1941"/>
                <a:gd name="T3" fmla="*/ 398 h 1221"/>
                <a:gd name="T4" fmla="*/ 292 w 1941"/>
                <a:gd name="T5" fmla="*/ 284 h 1221"/>
                <a:gd name="T6" fmla="*/ 494 w 1941"/>
                <a:gd name="T7" fmla="*/ 129 h 1221"/>
                <a:gd name="T8" fmla="*/ 768 w 1941"/>
                <a:gd name="T9" fmla="*/ 28 h 1221"/>
                <a:gd name="T10" fmla="*/ 978 w 1941"/>
                <a:gd name="T11" fmla="*/ 1 h 1221"/>
                <a:gd name="T12" fmla="*/ 1188 w 1941"/>
                <a:gd name="T13" fmla="*/ 19 h 1221"/>
                <a:gd name="T14" fmla="*/ 1362 w 1941"/>
                <a:gd name="T15" fmla="*/ 46 h 1221"/>
                <a:gd name="T16" fmla="*/ 1536 w 1941"/>
                <a:gd name="T17" fmla="*/ 119 h 1221"/>
                <a:gd name="T18" fmla="*/ 1664 w 1941"/>
                <a:gd name="T19" fmla="*/ 202 h 1221"/>
                <a:gd name="T20" fmla="*/ 1745 w 1941"/>
                <a:gd name="T21" fmla="*/ 298 h 1221"/>
                <a:gd name="T22" fmla="*/ 1818 w 1941"/>
                <a:gd name="T23" fmla="*/ 380 h 1221"/>
                <a:gd name="T24" fmla="*/ 1901 w 1941"/>
                <a:gd name="T25" fmla="*/ 544 h 1221"/>
                <a:gd name="T26" fmla="*/ 1937 w 1941"/>
                <a:gd name="T27" fmla="*/ 691 h 1221"/>
                <a:gd name="T28" fmla="*/ 1928 w 1941"/>
                <a:gd name="T29" fmla="*/ 691 h 1221"/>
                <a:gd name="T30" fmla="*/ 1919 w 1941"/>
                <a:gd name="T31" fmla="*/ 691 h 1221"/>
                <a:gd name="T32" fmla="*/ 1883 w 1941"/>
                <a:gd name="T33" fmla="*/ 641 h 1221"/>
                <a:gd name="T34" fmla="*/ 1800 w 1941"/>
                <a:gd name="T35" fmla="*/ 581 h 1221"/>
                <a:gd name="T36" fmla="*/ 1700 w 1941"/>
                <a:gd name="T37" fmla="*/ 590 h 1221"/>
                <a:gd name="T38" fmla="*/ 1603 w 1941"/>
                <a:gd name="T39" fmla="*/ 651 h 1221"/>
                <a:gd name="T40" fmla="*/ 1494 w 1941"/>
                <a:gd name="T41" fmla="*/ 752 h 1221"/>
                <a:gd name="T42" fmla="*/ 1368 w 1941"/>
                <a:gd name="T43" fmla="*/ 974 h 1221"/>
                <a:gd name="T44" fmla="*/ 1309 w 1941"/>
                <a:gd name="T45" fmla="*/ 1113 h 1221"/>
                <a:gd name="T46" fmla="*/ 1253 w 1941"/>
                <a:gd name="T47" fmla="*/ 1205 h 1221"/>
                <a:gd name="T48" fmla="*/ 1230 w 1941"/>
                <a:gd name="T49" fmla="*/ 1180 h 1221"/>
                <a:gd name="T50" fmla="*/ 1177 w 1941"/>
                <a:gd name="T51" fmla="*/ 958 h 1221"/>
                <a:gd name="T52" fmla="*/ 1049 w 1941"/>
                <a:gd name="T53" fmla="*/ 755 h 1221"/>
                <a:gd name="T54" fmla="*/ 890 w 1941"/>
                <a:gd name="T55" fmla="*/ 621 h 1221"/>
                <a:gd name="T56" fmla="*/ 585 w 1941"/>
                <a:gd name="T57" fmla="*/ 531 h 1221"/>
                <a:gd name="T58" fmla="*/ 356 w 1941"/>
                <a:gd name="T59" fmla="*/ 522 h 1221"/>
                <a:gd name="T60" fmla="*/ 164 w 1941"/>
                <a:gd name="T61" fmla="*/ 586 h 1221"/>
                <a:gd name="T62" fmla="*/ 0 w 1941"/>
                <a:gd name="T63" fmla="*/ 714 h 1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41"/>
                <a:gd name="T97" fmla="*/ 0 h 1221"/>
                <a:gd name="T98" fmla="*/ 1941 w 1941"/>
                <a:gd name="T99" fmla="*/ 1221 h 12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41" h="1221">
                  <a:moveTo>
                    <a:pt x="0" y="714"/>
                  </a:moveTo>
                  <a:cubicBezTo>
                    <a:pt x="10" y="691"/>
                    <a:pt x="162" y="470"/>
                    <a:pt x="211" y="398"/>
                  </a:cubicBezTo>
                  <a:cubicBezTo>
                    <a:pt x="260" y="326"/>
                    <a:pt x="245" y="329"/>
                    <a:pt x="292" y="284"/>
                  </a:cubicBezTo>
                  <a:cubicBezTo>
                    <a:pt x="339" y="239"/>
                    <a:pt x="415" y="172"/>
                    <a:pt x="494" y="129"/>
                  </a:cubicBezTo>
                  <a:cubicBezTo>
                    <a:pt x="573" y="86"/>
                    <a:pt x="687" y="49"/>
                    <a:pt x="768" y="28"/>
                  </a:cubicBezTo>
                  <a:cubicBezTo>
                    <a:pt x="849" y="7"/>
                    <a:pt x="908" y="2"/>
                    <a:pt x="978" y="1"/>
                  </a:cubicBezTo>
                  <a:cubicBezTo>
                    <a:pt x="1048" y="0"/>
                    <a:pt x="1124" y="12"/>
                    <a:pt x="1188" y="19"/>
                  </a:cubicBezTo>
                  <a:cubicBezTo>
                    <a:pt x="1252" y="26"/>
                    <a:pt x="1304" y="29"/>
                    <a:pt x="1362" y="46"/>
                  </a:cubicBezTo>
                  <a:cubicBezTo>
                    <a:pt x="1420" y="63"/>
                    <a:pt x="1486" y="93"/>
                    <a:pt x="1536" y="119"/>
                  </a:cubicBezTo>
                  <a:cubicBezTo>
                    <a:pt x="1586" y="145"/>
                    <a:pt x="1629" y="172"/>
                    <a:pt x="1664" y="202"/>
                  </a:cubicBezTo>
                  <a:cubicBezTo>
                    <a:pt x="1699" y="232"/>
                    <a:pt x="1719" y="268"/>
                    <a:pt x="1745" y="298"/>
                  </a:cubicBezTo>
                  <a:cubicBezTo>
                    <a:pt x="1771" y="328"/>
                    <a:pt x="1792" y="339"/>
                    <a:pt x="1818" y="380"/>
                  </a:cubicBezTo>
                  <a:cubicBezTo>
                    <a:pt x="1844" y="421"/>
                    <a:pt x="1881" y="492"/>
                    <a:pt x="1901" y="544"/>
                  </a:cubicBezTo>
                  <a:cubicBezTo>
                    <a:pt x="1921" y="596"/>
                    <a:pt x="1933" y="667"/>
                    <a:pt x="1937" y="691"/>
                  </a:cubicBezTo>
                  <a:cubicBezTo>
                    <a:pt x="1941" y="715"/>
                    <a:pt x="1931" y="691"/>
                    <a:pt x="1928" y="691"/>
                  </a:cubicBezTo>
                  <a:cubicBezTo>
                    <a:pt x="1925" y="691"/>
                    <a:pt x="1927" y="699"/>
                    <a:pt x="1919" y="691"/>
                  </a:cubicBezTo>
                  <a:cubicBezTo>
                    <a:pt x="1911" y="683"/>
                    <a:pt x="1903" y="659"/>
                    <a:pt x="1883" y="641"/>
                  </a:cubicBezTo>
                  <a:cubicBezTo>
                    <a:pt x="1863" y="623"/>
                    <a:pt x="1830" y="589"/>
                    <a:pt x="1800" y="581"/>
                  </a:cubicBezTo>
                  <a:cubicBezTo>
                    <a:pt x="1770" y="573"/>
                    <a:pt x="1733" y="578"/>
                    <a:pt x="1700" y="590"/>
                  </a:cubicBezTo>
                  <a:cubicBezTo>
                    <a:pt x="1667" y="602"/>
                    <a:pt x="1637" y="624"/>
                    <a:pt x="1603" y="651"/>
                  </a:cubicBezTo>
                  <a:cubicBezTo>
                    <a:pt x="1569" y="678"/>
                    <a:pt x="1533" y="698"/>
                    <a:pt x="1494" y="752"/>
                  </a:cubicBezTo>
                  <a:cubicBezTo>
                    <a:pt x="1454" y="806"/>
                    <a:pt x="1399" y="914"/>
                    <a:pt x="1368" y="974"/>
                  </a:cubicBezTo>
                  <a:cubicBezTo>
                    <a:pt x="1337" y="1034"/>
                    <a:pt x="1328" y="1075"/>
                    <a:pt x="1309" y="1113"/>
                  </a:cubicBezTo>
                  <a:cubicBezTo>
                    <a:pt x="1290" y="1152"/>
                    <a:pt x="1266" y="1194"/>
                    <a:pt x="1253" y="1205"/>
                  </a:cubicBezTo>
                  <a:cubicBezTo>
                    <a:pt x="1240" y="1216"/>
                    <a:pt x="1243" y="1221"/>
                    <a:pt x="1230" y="1180"/>
                  </a:cubicBezTo>
                  <a:cubicBezTo>
                    <a:pt x="1217" y="1139"/>
                    <a:pt x="1207" y="1029"/>
                    <a:pt x="1177" y="958"/>
                  </a:cubicBezTo>
                  <a:cubicBezTo>
                    <a:pt x="1147" y="887"/>
                    <a:pt x="1097" y="811"/>
                    <a:pt x="1049" y="755"/>
                  </a:cubicBezTo>
                  <a:cubicBezTo>
                    <a:pt x="1001" y="699"/>
                    <a:pt x="967" y="658"/>
                    <a:pt x="890" y="621"/>
                  </a:cubicBezTo>
                  <a:cubicBezTo>
                    <a:pt x="813" y="584"/>
                    <a:pt x="674" y="547"/>
                    <a:pt x="585" y="531"/>
                  </a:cubicBezTo>
                  <a:cubicBezTo>
                    <a:pt x="496" y="515"/>
                    <a:pt x="426" y="513"/>
                    <a:pt x="356" y="522"/>
                  </a:cubicBezTo>
                  <a:cubicBezTo>
                    <a:pt x="286" y="531"/>
                    <a:pt x="223" y="554"/>
                    <a:pt x="164" y="586"/>
                  </a:cubicBezTo>
                  <a:cubicBezTo>
                    <a:pt x="105" y="618"/>
                    <a:pt x="34" y="687"/>
                    <a:pt x="0" y="71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66FF33"/>
                </a:gs>
                <a:gs pos="100000">
                  <a:srgbClr val="FFFFFF"/>
                </a:gs>
              </a:gsLst>
              <a:lin ang="27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0" name="Group 89"/>
            <p:cNvGrpSpPr>
              <a:grpSpLocks/>
            </p:cNvGrpSpPr>
            <p:nvPr/>
          </p:nvGrpSpPr>
          <p:grpSpPr bwMode="auto">
            <a:xfrm>
              <a:off x="1056" y="1483"/>
              <a:ext cx="2348" cy="2021"/>
              <a:chOff x="628" y="1575"/>
              <a:chExt cx="2348" cy="2021"/>
            </a:xfrm>
          </p:grpSpPr>
          <p:sp>
            <p:nvSpPr>
              <p:cNvPr id="14371" name="Line 90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168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91"/>
              <p:cNvSpPr>
                <a:spLocks noChangeShapeType="1"/>
              </p:cNvSpPr>
              <p:nvPr/>
            </p:nvSpPr>
            <p:spPr bwMode="auto">
              <a:xfrm flipH="1">
                <a:off x="768" y="3072"/>
                <a:ext cx="480" cy="48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9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7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93"/>
              <p:cNvSpPr>
                <a:spLocks noChangeShapeType="1"/>
              </p:cNvSpPr>
              <p:nvPr/>
            </p:nvSpPr>
            <p:spPr bwMode="auto">
              <a:xfrm flipV="1">
                <a:off x="1248" y="1632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48" name="Object 94"/>
              <p:cNvGraphicFramePr>
                <a:graphicFrameLocks noChangeAspect="1"/>
              </p:cNvGraphicFramePr>
              <p:nvPr/>
            </p:nvGraphicFramePr>
            <p:xfrm>
              <a:off x="2836" y="3098"/>
              <a:ext cx="140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8" name="Equation" r:id="rId3" imgW="139579" imgH="164957" progId="Equation.3">
                      <p:embed/>
                    </p:oleObj>
                  </mc:Choice>
                  <mc:Fallback>
                    <p:oleObj name="Equation" r:id="rId3" imgW="139579" imgH="164957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6" y="3098"/>
                            <a:ext cx="140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95"/>
              <p:cNvGraphicFramePr>
                <a:graphicFrameLocks noChangeAspect="1"/>
              </p:cNvGraphicFramePr>
              <p:nvPr/>
            </p:nvGraphicFramePr>
            <p:xfrm>
              <a:off x="628" y="3456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9" name="Equation" r:id="rId5" imgW="139700" imgH="139700" progId="Equation.3">
                      <p:embed/>
                    </p:oleObj>
                  </mc:Choice>
                  <mc:Fallback>
                    <p:oleObj name="Equation" r:id="rId5" imgW="139700" imgH="13970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" y="3456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96"/>
              <p:cNvGraphicFramePr>
                <a:graphicFrameLocks noChangeAspect="1"/>
              </p:cNvGraphicFramePr>
              <p:nvPr/>
            </p:nvGraphicFramePr>
            <p:xfrm>
              <a:off x="1116" y="1575"/>
              <a:ext cx="115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0" name="Equation" r:id="rId7" imgW="114201" imgH="139579" progId="Equation.3">
                      <p:embed/>
                    </p:oleObj>
                  </mc:Choice>
                  <mc:Fallback>
                    <p:oleObj name="Equation" r:id="rId7" imgW="114201" imgH="139579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6" y="1575"/>
                            <a:ext cx="115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1" name="Object 97"/>
              <p:cNvGraphicFramePr>
                <a:graphicFrameLocks noChangeAspect="1"/>
              </p:cNvGraphicFramePr>
              <p:nvPr/>
            </p:nvGraphicFramePr>
            <p:xfrm>
              <a:off x="1200" y="3057"/>
              <a:ext cx="16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1" name="Equation" r:id="rId9" imgW="164814" imgH="177492" progId="Equation.3">
                      <p:embed/>
                    </p:oleObj>
                  </mc:Choice>
                  <mc:Fallback>
                    <p:oleObj name="Equation" r:id="rId9" imgW="164814" imgH="177492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057"/>
                            <a:ext cx="165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6" name="Object 98"/>
            <p:cNvGraphicFramePr>
              <a:graphicFrameLocks noChangeAspect="1"/>
            </p:cNvGraphicFramePr>
            <p:nvPr/>
          </p:nvGraphicFramePr>
          <p:xfrm>
            <a:off x="2496" y="2492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Equation" r:id="rId11" imgW="5275800" imgH="5266800" progId="Equation.3">
                    <p:embed/>
                  </p:oleObj>
                </mc:Choice>
                <mc:Fallback>
                  <p:oleObj name="Equation" r:id="rId11" imgW="5275800" imgH="526680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2"/>
                          <a:ext cx="19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99"/>
            <p:cNvGraphicFramePr>
              <a:graphicFrameLocks noChangeAspect="1"/>
            </p:cNvGraphicFramePr>
            <p:nvPr/>
          </p:nvGraphicFramePr>
          <p:xfrm>
            <a:off x="2232" y="1472"/>
            <a:ext cx="10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3" name="公式" r:id="rId13" imgW="67109400" imgH="12983400" progId="Equation.3">
                    <p:embed/>
                  </p:oleObj>
                </mc:Choice>
                <mc:Fallback>
                  <p:oleObj name="公式" r:id="rId13" imgW="67109400" imgH="1298340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472"/>
                          <a:ext cx="10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9538" name="AutoShape 2"/>
          <p:cNvSpPr>
            <a:spLocks noChangeArrowheads="1"/>
          </p:cNvSpPr>
          <p:nvPr/>
        </p:nvSpPr>
        <p:spPr bwMode="auto">
          <a:xfrm>
            <a:off x="3708400" y="908050"/>
            <a:ext cx="2133600" cy="457200"/>
          </a:xfrm>
          <a:prstGeom prst="wedgeRoundRectCallout">
            <a:avLst>
              <a:gd name="adj1" fmla="val 84079"/>
              <a:gd name="adj2" fmla="val -98958"/>
              <a:gd name="adj3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179388" y="2565400"/>
            <a:ext cx="4648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今在曲面</a:t>
            </a:r>
            <a:r>
              <a:rPr lang="en-US" altLang="zh-CN" sz="2800" i="1" dirty="0">
                <a:solidFill>
                  <a:schemeClr val="tx2"/>
                </a:solidFill>
              </a:rPr>
              <a:t>Σ</a:t>
            </a:r>
            <a:r>
              <a:rPr lang="zh-CN" altLang="en-US" sz="2800" dirty="0"/>
              <a:t>上任取一条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395288" y="836613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rgbClr val="0000FF"/>
                </a:solidFill>
              </a:rPr>
              <a:t>设曲面</a:t>
            </a:r>
            <a:r>
              <a:rPr lang="en-US" altLang="zh-CN" sz="2800" i="1">
                <a:solidFill>
                  <a:srgbClr val="0000FF"/>
                </a:solidFill>
              </a:rPr>
              <a:t>Σ</a:t>
            </a:r>
            <a:r>
              <a:rPr lang="zh-CN" altLang="en-US" sz="2800">
                <a:solidFill>
                  <a:srgbClr val="0000FF"/>
                </a:solidFill>
              </a:rPr>
              <a:t>的方程为</a:t>
            </a:r>
          </a:p>
        </p:txBody>
      </p:sp>
      <p:graphicFrame>
        <p:nvGraphicFramePr>
          <p:cNvPr id="449544" name="Object 8"/>
          <p:cNvGraphicFramePr>
            <a:graphicFrameLocks noChangeAspect="1"/>
          </p:cNvGraphicFramePr>
          <p:nvPr/>
        </p:nvGraphicFramePr>
        <p:xfrm>
          <a:off x="3709988" y="935038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公式" r:id="rId15" imgW="2783880" imgH="533160" progId="Equation.3">
                  <p:embed/>
                </p:oleObj>
              </mc:Choice>
              <mc:Fallback>
                <p:oleObj name="公式" r:id="rId15" imgW="2783880" imgH="53316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935038"/>
                        <a:ext cx="20955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5772150" y="790575"/>
            <a:ext cx="178593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的情形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491288" y="273050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隐式方程</a:t>
            </a:r>
          </a:p>
        </p:txBody>
      </p:sp>
      <p:sp>
        <p:nvSpPr>
          <p:cNvPr id="14359" name="Rectangle 11"/>
          <p:cNvSpPr>
            <a:spLocks noChangeArrowheads="1"/>
          </p:cNvSpPr>
          <p:nvPr/>
        </p:nvSpPr>
        <p:spPr bwMode="auto">
          <a:xfrm>
            <a:off x="179388" y="115888"/>
            <a:ext cx="77724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二、曲面的切平面与法线</a:t>
            </a:r>
          </a:p>
        </p:txBody>
      </p:sp>
      <p:graphicFrame>
        <p:nvGraphicFramePr>
          <p:cNvPr id="449559" name="Object 23"/>
          <p:cNvGraphicFramePr>
            <a:graphicFrameLocks noChangeAspect="1"/>
          </p:cNvGraphicFramePr>
          <p:nvPr/>
        </p:nvGraphicFramePr>
        <p:xfrm>
          <a:off x="6884988" y="3086100"/>
          <a:ext cx="1420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7" imgW="61007400" imgH="21105720" progId="Equation.3">
                  <p:embed/>
                </p:oleObj>
              </mc:Choice>
              <mc:Fallback>
                <p:oleObj name="Equation" r:id="rId17" imgW="61007400" imgH="2110572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3086100"/>
                        <a:ext cx="1420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2" name="Object 46"/>
          <p:cNvGraphicFramePr>
            <a:graphicFrameLocks noChangeAspect="1"/>
          </p:cNvGraphicFramePr>
          <p:nvPr/>
        </p:nvGraphicFramePr>
        <p:xfrm>
          <a:off x="323850" y="1557338"/>
          <a:ext cx="25114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19" imgW="83788200" imgH="13795560" progId="Equation.3">
                  <p:embed/>
                </p:oleObj>
              </mc:Choice>
              <mc:Fallback>
                <p:oleObj name="Equation" r:id="rId19" imgW="83788200" imgH="137955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25114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84" name="Rectangle 48"/>
          <p:cNvSpPr>
            <a:spLocks noChangeArrowheads="1"/>
          </p:cNvSpPr>
          <p:nvPr/>
        </p:nvSpPr>
        <p:spPr bwMode="auto">
          <a:xfrm>
            <a:off x="2724150" y="1441450"/>
            <a:ext cx="1104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函数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449585" name="Object 49"/>
          <p:cNvGraphicFramePr>
            <a:graphicFrameLocks noChangeAspect="1"/>
          </p:cNvGraphicFramePr>
          <p:nvPr/>
        </p:nvGraphicFramePr>
        <p:xfrm>
          <a:off x="3600450" y="1593850"/>
          <a:ext cx="1435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21" imgW="45955800" imgH="12577320" progId="Equation.3">
                  <p:embed/>
                </p:oleObj>
              </mc:Choice>
              <mc:Fallback>
                <p:oleObj name="Equation" r:id="rId21" imgW="45955800" imgH="1257732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593850"/>
                        <a:ext cx="1435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86" name="Rectangle 50"/>
          <p:cNvSpPr>
            <a:spLocks noChangeArrowheads="1"/>
          </p:cNvSpPr>
          <p:nvPr/>
        </p:nvSpPr>
        <p:spPr bwMode="auto">
          <a:xfrm>
            <a:off x="247650" y="1974850"/>
            <a:ext cx="67008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/>
              <a:t>的偏导数在该点连续且不同时为零</a:t>
            </a:r>
            <a:r>
              <a:rPr lang="en-US" altLang="zh-CN" sz="2800"/>
              <a:t>.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553200" y="2819400"/>
            <a:ext cx="1371600" cy="1130300"/>
            <a:chOff x="4128" y="1776"/>
            <a:chExt cx="864" cy="712"/>
          </a:xfrm>
        </p:grpSpPr>
        <p:sp>
          <p:nvSpPr>
            <p:cNvPr id="14368" name="Freeform 34"/>
            <p:cNvSpPr>
              <a:spLocks/>
            </p:cNvSpPr>
            <p:nvPr/>
          </p:nvSpPr>
          <p:spPr bwMode="auto">
            <a:xfrm>
              <a:off x="4320" y="1776"/>
              <a:ext cx="672" cy="489"/>
            </a:xfrm>
            <a:custGeom>
              <a:avLst/>
              <a:gdLst>
                <a:gd name="T0" fmla="*/ 0 w 672"/>
                <a:gd name="T1" fmla="*/ 489 h 489"/>
                <a:gd name="T2" fmla="*/ 117 w 672"/>
                <a:gd name="T3" fmla="*/ 326 h 489"/>
                <a:gd name="T4" fmla="*/ 234 w 672"/>
                <a:gd name="T5" fmla="*/ 217 h 489"/>
                <a:gd name="T6" fmla="*/ 309 w 672"/>
                <a:gd name="T7" fmla="*/ 140 h 489"/>
                <a:gd name="T8" fmla="*/ 409 w 672"/>
                <a:gd name="T9" fmla="*/ 76 h 489"/>
                <a:gd name="T10" fmla="*/ 473 w 672"/>
                <a:gd name="T11" fmla="*/ 39 h 489"/>
                <a:gd name="T12" fmla="*/ 555 w 672"/>
                <a:gd name="T13" fmla="*/ 21 h 489"/>
                <a:gd name="T14" fmla="*/ 610 w 672"/>
                <a:gd name="T15" fmla="*/ 3 h 489"/>
                <a:gd name="T16" fmla="*/ 672 w 672"/>
                <a:gd name="T17" fmla="*/ 5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489"/>
                <a:gd name="T29" fmla="*/ 672 w 672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489">
                  <a:moveTo>
                    <a:pt x="0" y="489"/>
                  </a:moveTo>
                  <a:cubicBezTo>
                    <a:pt x="39" y="430"/>
                    <a:pt x="78" y="371"/>
                    <a:pt x="117" y="326"/>
                  </a:cubicBezTo>
                  <a:cubicBezTo>
                    <a:pt x="156" y="280"/>
                    <a:pt x="202" y="248"/>
                    <a:pt x="234" y="217"/>
                  </a:cubicBezTo>
                  <a:cubicBezTo>
                    <a:pt x="266" y="186"/>
                    <a:pt x="280" y="163"/>
                    <a:pt x="309" y="140"/>
                  </a:cubicBezTo>
                  <a:cubicBezTo>
                    <a:pt x="338" y="117"/>
                    <a:pt x="382" y="93"/>
                    <a:pt x="409" y="76"/>
                  </a:cubicBezTo>
                  <a:cubicBezTo>
                    <a:pt x="436" y="59"/>
                    <a:pt x="449" y="48"/>
                    <a:pt x="473" y="39"/>
                  </a:cubicBezTo>
                  <a:cubicBezTo>
                    <a:pt x="497" y="30"/>
                    <a:pt x="532" y="27"/>
                    <a:pt x="555" y="21"/>
                  </a:cubicBezTo>
                  <a:cubicBezTo>
                    <a:pt x="578" y="15"/>
                    <a:pt x="591" y="6"/>
                    <a:pt x="610" y="3"/>
                  </a:cubicBezTo>
                  <a:cubicBezTo>
                    <a:pt x="629" y="0"/>
                    <a:pt x="659" y="5"/>
                    <a:pt x="672" y="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5" name="Object 52"/>
            <p:cNvGraphicFramePr>
              <a:graphicFrameLocks noChangeAspect="1"/>
            </p:cNvGraphicFramePr>
            <p:nvPr/>
          </p:nvGraphicFramePr>
          <p:xfrm>
            <a:off x="4128" y="2304"/>
            <a:ext cx="2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8" name="Equation" r:id="rId23" imgW="10564200" imgH="9328320" progId="Equation.3">
                    <p:embed/>
                  </p:oleObj>
                </mc:Choice>
                <mc:Fallback>
                  <p:oleObj name="Equation" r:id="rId23" imgW="10564200" imgH="932832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04"/>
                          <a:ext cx="2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9591" name="Object 55"/>
          <p:cNvGraphicFramePr>
            <a:graphicFrameLocks noChangeAspect="1"/>
          </p:cNvGraphicFramePr>
          <p:nvPr/>
        </p:nvGraphicFramePr>
        <p:xfrm>
          <a:off x="3100388" y="457200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25" imgW="876300" imgH="431800" progId="Equation.3">
                  <p:embed/>
                </p:oleObj>
              </mc:Choice>
              <mc:Fallback>
                <p:oleObj name="Equation" r:id="rId25" imgW="876300" imgH="4318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4572000"/>
                        <a:ext cx="87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98" name="Object 62"/>
          <p:cNvGraphicFramePr>
            <a:graphicFrameLocks noChangeAspect="1"/>
          </p:cNvGraphicFramePr>
          <p:nvPr/>
        </p:nvGraphicFramePr>
        <p:xfrm>
          <a:off x="3976688" y="4581525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27" imgW="2971800" imgH="431800" progId="Equation.3">
                  <p:embed/>
                </p:oleObj>
              </mc:Choice>
              <mc:Fallback>
                <p:oleObj name="Equation" r:id="rId27" imgW="2971800" imgH="431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581525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602" name="Rectangle 66"/>
          <p:cNvSpPr>
            <a:spLocks noChangeArrowheads="1"/>
          </p:cNvSpPr>
          <p:nvPr/>
        </p:nvSpPr>
        <p:spPr bwMode="auto">
          <a:xfrm>
            <a:off x="395288" y="4470400"/>
            <a:ext cx="2895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/>
              <a:t>点</a:t>
            </a:r>
            <a:r>
              <a:rPr lang="en-US" altLang="zh-CN" sz="2800" i="1"/>
              <a:t>M </a:t>
            </a:r>
            <a:r>
              <a:rPr lang="zh-CN" altLang="en-US" sz="2800"/>
              <a:t>对应于参数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49603" name="Rectangle 67"/>
          <p:cNvSpPr>
            <a:spLocks noChangeArrowheads="1"/>
          </p:cNvSpPr>
          <p:nvPr/>
        </p:nvSpPr>
        <p:spPr bwMode="auto">
          <a:xfrm>
            <a:off x="6796088" y="4510215"/>
            <a:ext cx="2057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不全为零</a:t>
            </a:r>
            <a:r>
              <a:rPr lang="en-US" altLang="zh-CN" sz="2800" dirty="0"/>
              <a:t>.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49605" name="Rectangle 69"/>
          <p:cNvSpPr>
            <a:spLocks noChangeArrowheads="1"/>
          </p:cNvSpPr>
          <p:nvPr/>
        </p:nvSpPr>
        <p:spPr bwMode="auto">
          <a:xfrm>
            <a:off x="395288" y="3141663"/>
            <a:ext cx="3276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/>
              <a:t>过点</a:t>
            </a:r>
            <a:r>
              <a:rPr lang="en-US" altLang="zh-CN" sz="2800" i="1"/>
              <a:t>M 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曲线</a:t>
            </a:r>
            <a:r>
              <a:rPr lang="en-US" altLang="zh-CN" sz="2800" i="1">
                <a:solidFill>
                  <a:srgbClr val="FF0000"/>
                </a:solidFill>
              </a:rPr>
              <a:t>Γ,</a:t>
            </a:r>
          </a:p>
        </p:txBody>
      </p:sp>
      <p:sp>
        <p:nvSpPr>
          <p:cNvPr id="449606" name="Rectangle 70"/>
          <p:cNvSpPr>
            <a:spLocks noChangeArrowheads="1"/>
          </p:cNvSpPr>
          <p:nvPr/>
        </p:nvSpPr>
        <p:spPr bwMode="auto">
          <a:xfrm>
            <a:off x="3132138" y="3149323"/>
            <a:ext cx="1676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/>
              <a:t>设其参数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449607" name="Rectangle 71"/>
          <p:cNvSpPr>
            <a:spLocks noChangeArrowheads="1"/>
          </p:cNvSpPr>
          <p:nvPr/>
        </p:nvSpPr>
        <p:spPr bwMode="auto">
          <a:xfrm>
            <a:off x="395288" y="3825223"/>
            <a:ext cx="1447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/>
              <a:t>方程为</a:t>
            </a:r>
          </a:p>
        </p:txBody>
      </p:sp>
      <p:graphicFrame>
        <p:nvGraphicFramePr>
          <p:cNvPr id="449609" name="Object 73"/>
          <p:cNvGraphicFramePr>
            <a:graphicFrameLocks noChangeAspect="1"/>
          </p:cNvGraphicFramePr>
          <p:nvPr/>
        </p:nvGraphicFramePr>
        <p:xfrm>
          <a:off x="1692275" y="3933825"/>
          <a:ext cx="36814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29" imgW="3911600" imgH="393700" progId="Equation.3">
                  <p:embed/>
                </p:oleObj>
              </mc:Choice>
              <mc:Fallback>
                <p:oleObj name="Equation" r:id="rId29" imgW="3911600" imgH="3937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33825"/>
                        <a:ext cx="368141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4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4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4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44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"/>
                                        <p:tgtEl>
                                          <p:spTgt spid="4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"/>
                                        <p:tgtEl>
                                          <p:spTgt spid="44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nimBg="1" autoUpdateAnimBg="0"/>
      <p:bldP spid="449541" grpId="0" autoUpdateAnimBg="0"/>
      <p:bldP spid="449543" grpId="0" autoUpdateAnimBg="0"/>
      <p:bldP spid="449545" grpId="0" autoUpdateAnimBg="0"/>
      <p:bldP spid="449546" grpId="0" autoUpdateAnimBg="0"/>
      <p:bldP spid="449584" grpId="0" autoUpdateAnimBg="0"/>
      <p:bldP spid="449586" grpId="0" autoUpdateAnimBg="0"/>
      <p:bldP spid="449602" grpId="0" autoUpdateAnimBg="0"/>
      <p:bldP spid="449603" grpId="0" autoUpdateAnimBg="0"/>
      <p:bldP spid="449605" grpId="0" autoUpdateAnimBg="0"/>
      <p:bldP spid="449606" grpId="0" autoUpdateAnimBg="0"/>
      <p:bldP spid="4496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686F8-27CB-4834-A7EB-90814B3D1D03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65920" name="Object 1024"/>
          <p:cNvGraphicFramePr>
            <a:graphicFrameLocks noChangeAspect="1"/>
          </p:cNvGraphicFramePr>
          <p:nvPr/>
        </p:nvGraphicFramePr>
        <p:xfrm>
          <a:off x="5511800" y="4437063"/>
          <a:ext cx="3632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3" imgW="3670300" imgH="469900" progId="Equation.3">
                  <p:embed/>
                </p:oleObj>
              </mc:Choice>
              <mc:Fallback>
                <p:oleObj name="Equation" r:id="rId3" imgW="3670300" imgH="4699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437063"/>
                        <a:ext cx="36322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Freeform 1035"/>
          <p:cNvSpPr>
            <a:spLocks/>
          </p:cNvSpPr>
          <p:nvPr/>
        </p:nvSpPr>
        <p:spPr bwMode="auto">
          <a:xfrm>
            <a:off x="5334000" y="482600"/>
            <a:ext cx="3081338" cy="1938338"/>
          </a:xfrm>
          <a:custGeom>
            <a:avLst/>
            <a:gdLst>
              <a:gd name="T0" fmla="*/ 0 w 1941"/>
              <a:gd name="T1" fmla="*/ 1799392101 h 1221"/>
              <a:gd name="T2" fmla="*/ 531753913 w 1941"/>
              <a:gd name="T3" fmla="*/ 1003022442 h 1221"/>
              <a:gd name="T4" fmla="*/ 735885758 w 1941"/>
              <a:gd name="T5" fmla="*/ 715724472 h 1221"/>
              <a:gd name="T6" fmla="*/ 1244957473 w 1941"/>
              <a:gd name="T7" fmla="*/ 325101003 h 1221"/>
              <a:gd name="T8" fmla="*/ 1935480621 w 1941"/>
              <a:gd name="T9" fmla="*/ 70564390 h 1221"/>
              <a:gd name="T10" fmla="*/ 2147483647 w 1941"/>
              <a:gd name="T11" fmla="*/ 2520950 h 1221"/>
              <a:gd name="T12" fmla="*/ 2147483647 w 1941"/>
              <a:gd name="T13" fmla="*/ 47883768 h 1221"/>
              <a:gd name="T14" fmla="*/ 2147483647 w 1941"/>
              <a:gd name="T15" fmla="*/ 115927221 h 1221"/>
              <a:gd name="T16" fmla="*/ 2147483647 w 1941"/>
              <a:gd name="T17" fmla="*/ 299899444 h 1221"/>
              <a:gd name="T18" fmla="*/ 2147483647 w 1941"/>
              <a:gd name="T19" fmla="*/ 509071689 h 1221"/>
              <a:gd name="T20" fmla="*/ 2147483647 w 1941"/>
              <a:gd name="T21" fmla="*/ 751006654 h 1221"/>
              <a:gd name="T22" fmla="*/ 2147483647 w 1941"/>
              <a:gd name="T23" fmla="*/ 957659636 h 1221"/>
              <a:gd name="T24" fmla="*/ 2147483647 w 1941"/>
              <a:gd name="T25" fmla="*/ 1370965202 h 1221"/>
              <a:gd name="T26" fmla="*/ 2147483647 w 1941"/>
              <a:gd name="T27" fmla="*/ 1741429309 h 1221"/>
              <a:gd name="T28" fmla="*/ 2147483647 w 1941"/>
              <a:gd name="T29" fmla="*/ 1741429309 h 1221"/>
              <a:gd name="T30" fmla="*/ 2147483647 w 1941"/>
              <a:gd name="T31" fmla="*/ 1741429309 h 1221"/>
              <a:gd name="T32" fmla="*/ 2147483647 w 1941"/>
              <a:gd name="T33" fmla="*/ 1615421118 h 1221"/>
              <a:gd name="T34" fmla="*/ 2147483647 w 1941"/>
              <a:gd name="T35" fmla="*/ 1464211764 h 1221"/>
              <a:gd name="T36" fmla="*/ 2147483647 w 1941"/>
              <a:gd name="T37" fmla="*/ 1486892373 h 1221"/>
              <a:gd name="T38" fmla="*/ 2147483647 w 1941"/>
              <a:gd name="T39" fmla="*/ 1640622676 h 1221"/>
              <a:gd name="T40" fmla="*/ 2147483647 w 1941"/>
              <a:gd name="T41" fmla="*/ 1895158025 h 1221"/>
              <a:gd name="T42" fmla="*/ 2147483647 w 1941"/>
              <a:gd name="T43" fmla="*/ 2147483647 h 1221"/>
              <a:gd name="T44" fmla="*/ 2147483647 w 1941"/>
              <a:gd name="T45" fmla="*/ 2147483647 h 1221"/>
              <a:gd name="T46" fmla="*/ 2147483647 w 1941"/>
              <a:gd name="T47" fmla="*/ 2147483647 h 1221"/>
              <a:gd name="T48" fmla="*/ 2147483647 w 1941"/>
              <a:gd name="T49" fmla="*/ 2147483647 h 1221"/>
              <a:gd name="T50" fmla="*/ 2147483647 w 1941"/>
              <a:gd name="T51" fmla="*/ 2147483647 h 1221"/>
              <a:gd name="T52" fmla="*/ 2147483647 w 1941"/>
              <a:gd name="T53" fmla="*/ 1902719286 h 1221"/>
              <a:gd name="T54" fmla="*/ 2147483647 w 1941"/>
              <a:gd name="T55" fmla="*/ 1565018000 h 1221"/>
              <a:gd name="T56" fmla="*/ 1474292465 w 1941"/>
              <a:gd name="T57" fmla="*/ 1338203969 h 1221"/>
              <a:gd name="T58" fmla="*/ 897175942 w 1941"/>
              <a:gd name="T59" fmla="*/ 1315521773 h 1221"/>
              <a:gd name="T60" fmla="*/ 413305687 w 1941"/>
              <a:gd name="T61" fmla="*/ 1476811750 h 1221"/>
              <a:gd name="T62" fmla="*/ 0 w 1941"/>
              <a:gd name="T63" fmla="*/ 1799392101 h 12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941"/>
              <a:gd name="T97" fmla="*/ 0 h 1221"/>
              <a:gd name="T98" fmla="*/ 1941 w 1941"/>
              <a:gd name="T99" fmla="*/ 1221 h 12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941" h="1221">
                <a:moveTo>
                  <a:pt x="0" y="714"/>
                </a:moveTo>
                <a:cubicBezTo>
                  <a:pt x="10" y="691"/>
                  <a:pt x="162" y="470"/>
                  <a:pt x="211" y="398"/>
                </a:cubicBezTo>
                <a:cubicBezTo>
                  <a:pt x="260" y="326"/>
                  <a:pt x="245" y="329"/>
                  <a:pt x="292" y="284"/>
                </a:cubicBezTo>
                <a:cubicBezTo>
                  <a:pt x="339" y="239"/>
                  <a:pt x="415" y="172"/>
                  <a:pt x="494" y="129"/>
                </a:cubicBezTo>
                <a:cubicBezTo>
                  <a:pt x="573" y="86"/>
                  <a:pt x="687" y="49"/>
                  <a:pt x="768" y="28"/>
                </a:cubicBezTo>
                <a:cubicBezTo>
                  <a:pt x="849" y="7"/>
                  <a:pt x="908" y="2"/>
                  <a:pt x="978" y="1"/>
                </a:cubicBezTo>
                <a:cubicBezTo>
                  <a:pt x="1048" y="0"/>
                  <a:pt x="1124" y="12"/>
                  <a:pt x="1188" y="19"/>
                </a:cubicBezTo>
                <a:cubicBezTo>
                  <a:pt x="1252" y="26"/>
                  <a:pt x="1304" y="29"/>
                  <a:pt x="1362" y="46"/>
                </a:cubicBezTo>
                <a:cubicBezTo>
                  <a:pt x="1420" y="63"/>
                  <a:pt x="1486" y="93"/>
                  <a:pt x="1536" y="119"/>
                </a:cubicBezTo>
                <a:cubicBezTo>
                  <a:pt x="1586" y="145"/>
                  <a:pt x="1629" y="172"/>
                  <a:pt x="1664" y="202"/>
                </a:cubicBezTo>
                <a:cubicBezTo>
                  <a:pt x="1699" y="232"/>
                  <a:pt x="1719" y="268"/>
                  <a:pt x="1745" y="298"/>
                </a:cubicBezTo>
                <a:cubicBezTo>
                  <a:pt x="1771" y="328"/>
                  <a:pt x="1792" y="339"/>
                  <a:pt x="1818" y="380"/>
                </a:cubicBezTo>
                <a:cubicBezTo>
                  <a:pt x="1844" y="421"/>
                  <a:pt x="1881" y="492"/>
                  <a:pt x="1901" y="544"/>
                </a:cubicBezTo>
                <a:cubicBezTo>
                  <a:pt x="1921" y="596"/>
                  <a:pt x="1933" y="667"/>
                  <a:pt x="1937" y="691"/>
                </a:cubicBezTo>
                <a:cubicBezTo>
                  <a:pt x="1941" y="715"/>
                  <a:pt x="1931" y="691"/>
                  <a:pt x="1928" y="691"/>
                </a:cubicBezTo>
                <a:cubicBezTo>
                  <a:pt x="1925" y="691"/>
                  <a:pt x="1927" y="699"/>
                  <a:pt x="1919" y="691"/>
                </a:cubicBezTo>
                <a:cubicBezTo>
                  <a:pt x="1911" y="683"/>
                  <a:pt x="1903" y="659"/>
                  <a:pt x="1883" y="641"/>
                </a:cubicBezTo>
                <a:cubicBezTo>
                  <a:pt x="1863" y="623"/>
                  <a:pt x="1830" y="589"/>
                  <a:pt x="1800" y="581"/>
                </a:cubicBezTo>
                <a:cubicBezTo>
                  <a:pt x="1770" y="573"/>
                  <a:pt x="1733" y="578"/>
                  <a:pt x="1700" y="590"/>
                </a:cubicBezTo>
                <a:cubicBezTo>
                  <a:pt x="1667" y="602"/>
                  <a:pt x="1637" y="624"/>
                  <a:pt x="1603" y="651"/>
                </a:cubicBezTo>
                <a:cubicBezTo>
                  <a:pt x="1569" y="678"/>
                  <a:pt x="1533" y="698"/>
                  <a:pt x="1494" y="752"/>
                </a:cubicBezTo>
                <a:cubicBezTo>
                  <a:pt x="1454" y="806"/>
                  <a:pt x="1399" y="914"/>
                  <a:pt x="1368" y="974"/>
                </a:cubicBezTo>
                <a:cubicBezTo>
                  <a:pt x="1337" y="1034"/>
                  <a:pt x="1328" y="1075"/>
                  <a:pt x="1309" y="1113"/>
                </a:cubicBezTo>
                <a:cubicBezTo>
                  <a:pt x="1290" y="1152"/>
                  <a:pt x="1266" y="1194"/>
                  <a:pt x="1253" y="1205"/>
                </a:cubicBezTo>
                <a:cubicBezTo>
                  <a:pt x="1240" y="1216"/>
                  <a:pt x="1243" y="1221"/>
                  <a:pt x="1230" y="1180"/>
                </a:cubicBezTo>
                <a:cubicBezTo>
                  <a:pt x="1217" y="1139"/>
                  <a:pt x="1207" y="1029"/>
                  <a:pt x="1177" y="958"/>
                </a:cubicBezTo>
                <a:cubicBezTo>
                  <a:pt x="1147" y="887"/>
                  <a:pt x="1097" y="811"/>
                  <a:pt x="1049" y="755"/>
                </a:cubicBezTo>
                <a:cubicBezTo>
                  <a:pt x="1001" y="699"/>
                  <a:pt x="967" y="658"/>
                  <a:pt x="890" y="621"/>
                </a:cubicBezTo>
                <a:cubicBezTo>
                  <a:pt x="813" y="584"/>
                  <a:pt x="674" y="547"/>
                  <a:pt x="585" y="531"/>
                </a:cubicBezTo>
                <a:cubicBezTo>
                  <a:pt x="496" y="515"/>
                  <a:pt x="426" y="513"/>
                  <a:pt x="356" y="522"/>
                </a:cubicBezTo>
                <a:cubicBezTo>
                  <a:pt x="286" y="531"/>
                  <a:pt x="223" y="554"/>
                  <a:pt x="164" y="586"/>
                </a:cubicBezTo>
                <a:cubicBezTo>
                  <a:pt x="105" y="618"/>
                  <a:pt x="34" y="687"/>
                  <a:pt x="0" y="71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2700000" scaled="1"/>
          </a:gradFill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82" name="Group 1036"/>
          <p:cNvGrpSpPr>
            <a:grpSpLocks/>
          </p:cNvGrpSpPr>
          <p:nvPr/>
        </p:nvGrpSpPr>
        <p:grpSpPr bwMode="auto">
          <a:xfrm>
            <a:off x="4876800" y="93663"/>
            <a:ext cx="3727450" cy="3208337"/>
            <a:chOff x="628" y="1575"/>
            <a:chExt cx="2348" cy="2021"/>
          </a:xfrm>
        </p:grpSpPr>
        <p:sp>
          <p:nvSpPr>
            <p:cNvPr id="15400" name="Line 1037"/>
            <p:cNvSpPr>
              <a:spLocks noChangeShapeType="1"/>
            </p:cNvSpPr>
            <p:nvPr/>
          </p:nvSpPr>
          <p:spPr bwMode="auto">
            <a:xfrm>
              <a:off x="1248" y="3072"/>
              <a:ext cx="1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038"/>
            <p:cNvSpPr>
              <a:spLocks noChangeShapeType="1"/>
            </p:cNvSpPr>
            <p:nvPr/>
          </p:nvSpPr>
          <p:spPr bwMode="auto">
            <a:xfrm flipH="1">
              <a:off x="768" y="3072"/>
              <a:ext cx="48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1039"/>
            <p:cNvSpPr>
              <a:spLocks noChangeShapeType="1"/>
            </p:cNvSpPr>
            <p:nvPr/>
          </p:nvSpPr>
          <p:spPr bwMode="auto">
            <a:xfrm flipV="1">
              <a:off x="1248" y="2352"/>
              <a:ext cx="0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1040"/>
            <p:cNvSpPr>
              <a:spLocks noChangeShapeType="1"/>
            </p:cNvSpPr>
            <p:nvPr/>
          </p:nvSpPr>
          <p:spPr bwMode="auto">
            <a:xfrm flipV="1">
              <a:off x="1248" y="1632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6" name="Object 1038"/>
            <p:cNvGraphicFramePr>
              <a:graphicFrameLocks noChangeAspect="1"/>
            </p:cNvGraphicFramePr>
            <p:nvPr/>
          </p:nvGraphicFramePr>
          <p:xfrm>
            <a:off x="2836" y="3098"/>
            <a:ext cx="14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3098"/>
                          <a:ext cx="140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039"/>
            <p:cNvGraphicFramePr>
              <a:graphicFrameLocks noChangeAspect="1"/>
            </p:cNvGraphicFramePr>
            <p:nvPr/>
          </p:nvGraphicFramePr>
          <p:xfrm>
            <a:off x="628" y="3456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456"/>
                          <a:ext cx="140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040"/>
            <p:cNvGraphicFramePr>
              <a:graphicFrameLocks noChangeAspect="1"/>
            </p:cNvGraphicFramePr>
            <p:nvPr/>
          </p:nvGraphicFramePr>
          <p:xfrm>
            <a:off x="1116" y="1575"/>
            <a:ext cx="11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Equation" r:id="rId9" imgW="114201" imgH="139579" progId="Equation.3">
                    <p:embed/>
                  </p:oleObj>
                </mc:Choice>
                <mc:Fallback>
                  <p:oleObj name="Equation" r:id="rId9" imgW="114201" imgH="139579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575"/>
                          <a:ext cx="115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041"/>
            <p:cNvGraphicFramePr>
              <a:graphicFrameLocks noChangeAspect="1"/>
            </p:cNvGraphicFramePr>
            <p:nvPr/>
          </p:nvGraphicFramePr>
          <p:xfrm>
            <a:off x="1200" y="3057"/>
            <a:ext cx="16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6" name="Equation" r:id="rId11" imgW="164814" imgH="177492" progId="Equation.3">
                    <p:embed/>
                  </p:oleObj>
                </mc:Choice>
                <mc:Fallback>
                  <p:oleObj name="Equation" r:id="rId11" imgW="164814" imgH="177492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57"/>
                          <a:ext cx="165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7162800" y="169545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3" imgW="203400" imgH="203040" progId="Equation.3">
                  <p:embed/>
                </p:oleObj>
              </mc:Choice>
              <mc:Fallback>
                <p:oleObj name="Equation" r:id="rId13" imgW="203400" imgH="2030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95450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26"/>
          <p:cNvGraphicFramePr>
            <a:graphicFrameLocks noChangeAspect="1"/>
          </p:cNvGraphicFramePr>
          <p:nvPr/>
        </p:nvGraphicFramePr>
        <p:xfrm>
          <a:off x="7391400" y="279400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公式" r:id="rId15" imgW="2783880" imgH="533160" progId="Equation.3">
                  <p:embed/>
                </p:oleObj>
              </mc:Choice>
              <mc:Fallback>
                <p:oleObj name="公式" r:id="rId15" imgW="2783880" imgH="5331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9400"/>
                        <a:ext cx="171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27"/>
          <p:cNvGraphicFramePr>
            <a:graphicFrameLocks noChangeAspect="1"/>
          </p:cNvGraphicFramePr>
          <p:nvPr/>
        </p:nvGraphicFramePr>
        <p:xfrm>
          <a:off x="6967538" y="1104900"/>
          <a:ext cx="1420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17" imgW="2529720" imgH="862920" progId="Equation.3">
                  <p:embed/>
                </p:oleObj>
              </mc:Choice>
              <mc:Fallback>
                <p:oleObj name="Equation" r:id="rId17" imgW="2529720" imgH="8629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1104900"/>
                        <a:ext cx="1420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73"/>
          <p:cNvGrpSpPr>
            <a:grpSpLocks/>
          </p:cNvGrpSpPr>
          <p:nvPr/>
        </p:nvGrpSpPr>
        <p:grpSpPr bwMode="auto">
          <a:xfrm>
            <a:off x="6934200" y="609600"/>
            <a:ext cx="838200" cy="914400"/>
            <a:chOff x="4368" y="384"/>
            <a:chExt cx="528" cy="576"/>
          </a:xfrm>
        </p:grpSpPr>
        <p:graphicFrame>
          <p:nvGraphicFramePr>
            <p:cNvPr id="15375" name="Object 1037"/>
            <p:cNvGraphicFramePr>
              <a:graphicFrameLocks noChangeAspect="1"/>
            </p:cNvGraphicFramePr>
            <p:nvPr/>
          </p:nvGraphicFramePr>
          <p:xfrm>
            <a:off x="4608" y="384"/>
            <a:ext cx="15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0" name="Equation" r:id="rId19" imgW="9343800" imgH="12170880" progId="Equation.3">
                    <p:embed/>
                  </p:oleObj>
                </mc:Choice>
                <mc:Fallback>
                  <p:oleObj name="Equation" r:id="rId19" imgW="9343800" imgH="12170880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84"/>
                          <a:ext cx="15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Line 1053"/>
            <p:cNvSpPr>
              <a:spLocks noChangeShapeType="1"/>
            </p:cNvSpPr>
            <p:nvPr/>
          </p:nvSpPr>
          <p:spPr bwMode="auto">
            <a:xfrm flipV="1">
              <a:off x="4368" y="432"/>
              <a:ext cx="528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4" name="Group 1048"/>
          <p:cNvGrpSpPr>
            <a:grpSpLocks/>
          </p:cNvGrpSpPr>
          <p:nvPr/>
        </p:nvGrpSpPr>
        <p:grpSpPr bwMode="auto">
          <a:xfrm>
            <a:off x="6635750" y="838200"/>
            <a:ext cx="1371600" cy="1130300"/>
            <a:chOff x="4128" y="1776"/>
            <a:chExt cx="864" cy="712"/>
          </a:xfrm>
        </p:grpSpPr>
        <p:sp>
          <p:nvSpPr>
            <p:cNvPr id="15398" name="Freeform 1049"/>
            <p:cNvSpPr>
              <a:spLocks/>
            </p:cNvSpPr>
            <p:nvPr/>
          </p:nvSpPr>
          <p:spPr bwMode="auto">
            <a:xfrm>
              <a:off x="4320" y="1776"/>
              <a:ext cx="672" cy="489"/>
            </a:xfrm>
            <a:custGeom>
              <a:avLst/>
              <a:gdLst>
                <a:gd name="T0" fmla="*/ 0 w 672"/>
                <a:gd name="T1" fmla="*/ 489 h 489"/>
                <a:gd name="T2" fmla="*/ 117 w 672"/>
                <a:gd name="T3" fmla="*/ 326 h 489"/>
                <a:gd name="T4" fmla="*/ 234 w 672"/>
                <a:gd name="T5" fmla="*/ 217 h 489"/>
                <a:gd name="T6" fmla="*/ 309 w 672"/>
                <a:gd name="T7" fmla="*/ 140 h 489"/>
                <a:gd name="T8" fmla="*/ 409 w 672"/>
                <a:gd name="T9" fmla="*/ 76 h 489"/>
                <a:gd name="T10" fmla="*/ 473 w 672"/>
                <a:gd name="T11" fmla="*/ 39 h 489"/>
                <a:gd name="T12" fmla="*/ 555 w 672"/>
                <a:gd name="T13" fmla="*/ 21 h 489"/>
                <a:gd name="T14" fmla="*/ 610 w 672"/>
                <a:gd name="T15" fmla="*/ 3 h 489"/>
                <a:gd name="T16" fmla="*/ 672 w 672"/>
                <a:gd name="T17" fmla="*/ 5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489"/>
                <a:gd name="T29" fmla="*/ 672 w 672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489">
                  <a:moveTo>
                    <a:pt x="0" y="489"/>
                  </a:moveTo>
                  <a:cubicBezTo>
                    <a:pt x="39" y="430"/>
                    <a:pt x="78" y="371"/>
                    <a:pt x="117" y="326"/>
                  </a:cubicBezTo>
                  <a:cubicBezTo>
                    <a:pt x="156" y="280"/>
                    <a:pt x="202" y="248"/>
                    <a:pt x="234" y="217"/>
                  </a:cubicBezTo>
                  <a:cubicBezTo>
                    <a:pt x="266" y="186"/>
                    <a:pt x="280" y="163"/>
                    <a:pt x="309" y="140"/>
                  </a:cubicBezTo>
                  <a:cubicBezTo>
                    <a:pt x="338" y="117"/>
                    <a:pt x="382" y="93"/>
                    <a:pt x="409" y="76"/>
                  </a:cubicBezTo>
                  <a:cubicBezTo>
                    <a:pt x="436" y="59"/>
                    <a:pt x="449" y="48"/>
                    <a:pt x="473" y="39"/>
                  </a:cubicBezTo>
                  <a:cubicBezTo>
                    <a:pt x="497" y="30"/>
                    <a:pt x="532" y="27"/>
                    <a:pt x="555" y="21"/>
                  </a:cubicBezTo>
                  <a:cubicBezTo>
                    <a:pt x="578" y="15"/>
                    <a:pt x="591" y="6"/>
                    <a:pt x="610" y="3"/>
                  </a:cubicBezTo>
                  <a:cubicBezTo>
                    <a:pt x="629" y="0"/>
                    <a:pt x="659" y="5"/>
                    <a:pt x="672" y="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4" name="Object 1036"/>
            <p:cNvGraphicFramePr>
              <a:graphicFrameLocks noChangeAspect="1"/>
            </p:cNvGraphicFramePr>
            <p:nvPr/>
          </p:nvGraphicFramePr>
          <p:xfrm>
            <a:off x="4128" y="2304"/>
            <a:ext cx="2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1" name="Equation" r:id="rId21" imgW="432360" imgH="380880" progId="Equation.3">
                    <p:embed/>
                  </p:oleObj>
                </mc:Choice>
                <mc:Fallback>
                  <p:oleObj name="Equation" r:id="rId21" imgW="432360" imgH="380880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04"/>
                          <a:ext cx="2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5" name="Rectangle 1055"/>
          <p:cNvSpPr>
            <a:spLocks noChangeArrowheads="1"/>
          </p:cNvSpPr>
          <p:nvPr/>
        </p:nvSpPr>
        <p:spPr bwMode="auto">
          <a:xfrm>
            <a:off x="609600" y="457200"/>
            <a:ext cx="4876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由于曲线</a:t>
            </a:r>
            <a:r>
              <a:rPr lang="en-US" altLang="zh-CN" sz="2800" i="1">
                <a:solidFill>
                  <a:schemeClr val="tx2"/>
                </a:solidFill>
              </a:rPr>
              <a:t>Γ</a:t>
            </a:r>
            <a:r>
              <a:rPr lang="zh-CN" altLang="en-US" sz="2800">
                <a:solidFill>
                  <a:schemeClr val="tx2"/>
                </a:solidFill>
              </a:rPr>
              <a:t>在曲面</a:t>
            </a:r>
            <a:r>
              <a:rPr lang="en-US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chemeClr val="tx2"/>
                </a:solidFill>
              </a:rPr>
              <a:t>上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endParaRPr lang="en-US" altLang="zh-CN" sz="2800"/>
          </a:p>
        </p:txBody>
      </p:sp>
      <p:sp>
        <p:nvSpPr>
          <p:cNvPr id="455712" name="Rectangle 1056"/>
          <p:cNvSpPr>
            <a:spLocks noChangeArrowheads="1"/>
          </p:cNvSpPr>
          <p:nvPr/>
        </p:nvSpPr>
        <p:spPr bwMode="auto">
          <a:xfrm>
            <a:off x="4343400" y="457200"/>
            <a:ext cx="1355725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</a:p>
        </p:txBody>
      </p:sp>
      <p:graphicFrame>
        <p:nvGraphicFramePr>
          <p:cNvPr id="465924" name="Object 1028"/>
          <p:cNvGraphicFramePr>
            <a:graphicFrameLocks noChangeAspect="1"/>
          </p:cNvGraphicFramePr>
          <p:nvPr/>
        </p:nvGraphicFramePr>
        <p:xfrm>
          <a:off x="762000" y="1130300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23" imgW="100873800" imgH="12577320" progId="Equation.3">
                  <p:embed/>
                </p:oleObj>
              </mc:Choice>
              <mc:Fallback>
                <p:oleObj name="Equation" r:id="rId23" imgW="100873800" imgH="1257732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30300"/>
                        <a:ext cx="314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14" name="Rectangle 1058"/>
          <p:cNvSpPr>
            <a:spLocks noChangeArrowheads="1"/>
          </p:cNvSpPr>
          <p:nvPr/>
        </p:nvSpPr>
        <p:spPr bwMode="auto">
          <a:xfrm>
            <a:off x="609600" y="1524000"/>
            <a:ext cx="510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在恒等式两端对</a:t>
            </a:r>
            <a:r>
              <a:rPr lang="en-US" altLang="zh-CN" sz="2800" i="1"/>
              <a:t>t </a:t>
            </a:r>
            <a:r>
              <a:rPr lang="zh-CN" altLang="en-US" sz="2800"/>
              <a:t>求全导数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endParaRPr lang="en-US" altLang="zh-CN" sz="2800"/>
          </a:p>
        </p:txBody>
      </p:sp>
      <p:sp>
        <p:nvSpPr>
          <p:cNvPr id="455715" name="Rectangle 1059"/>
          <p:cNvSpPr>
            <a:spLocks noChangeArrowheads="1"/>
          </p:cNvSpPr>
          <p:nvPr/>
        </p:nvSpPr>
        <p:spPr bwMode="auto">
          <a:xfrm>
            <a:off x="609600" y="2057400"/>
            <a:ext cx="1219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并令</a:t>
            </a:r>
          </a:p>
        </p:txBody>
      </p:sp>
      <p:graphicFrame>
        <p:nvGraphicFramePr>
          <p:cNvPr id="465925" name="Object 1029"/>
          <p:cNvGraphicFramePr>
            <a:graphicFrameLocks noChangeAspect="1"/>
          </p:cNvGraphicFramePr>
          <p:nvPr/>
        </p:nvGraphicFramePr>
        <p:xfrm>
          <a:off x="1562100" y="215900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25" imgW="876300" imgH="431800" progId="Equation.3">
                  <p:embed/>
                </p:oleObj>
              </mc:Choice>
              <mc:Fallback>
                <p:oleObj name="Equation" r:id="rId25" imgW="876300" imgH="431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159000"/>
                        <a:ext cx="87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17" name="Rectangle 1061"/>
          <p:cNvSpPr>
            <a:spLocks noChangeArrowheads="1"/>
          </p:cNvSpPr>
          <p:nvPr/>
        </p:nvSpPr>
        <p:spPr bwMode="auto">
          <a:xfrm>
            <a:off x="2286000" y="2057400"/>
            <a:ext cx="1219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则得</a:t>
            </a:r>
          </a:p>
        </p:txBody>
      </p:sp>
      <p:graphicFrame>
        <p:nvGraphicFramePr>
          <p:cNvPr id="465926" name="Object 1030"/>
          <p:cNvGraphicFramePr>
            <a:graphicFrameLocks noChangeAspect="1"/>
          </p:cNvGraphicFramePr>
          <p:nvPr/>
        </p:nvGraphicFramePr>
        <p:xfrm>
          <a:off x="762000" y="2743200"/>
          <a:ext cx="3016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27" imgW="96399000" imgH="13795560" progId="Equation.3">
                  <p:embed/>
                </p:oleObj>
              </mc:Choice>
              <mc:Fallback>
                <p:oleObj name="Equation" r:id="rId27" imgW="96399000" imgH="137955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0162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19" name="Rectangle 1063"/>
          <p:cNvSpPr>
            <a:spLocks noChangeArrowheads="1"/>
          </p:cNvSpPr>
          <p:nvPr/>
        </p:nvSpPr>
        <p:spPr bwMode="auto">
          <a:xfrm>
            <a:off x="104521" y="3789363"/>
            <a:ext cx="1905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若记向量</a:t>
            </a:r>
          </a:p>
        </p:txBody>
      </p:sp>
      <p:graphicFrame>
        <p:nvGraphicFramePr>
          <p:cNvPr id="465927" name="Object 1031"/>
          <p:cNvGraphicFramePr>
            <a:graphicFrameLocks noChangeAspect="1"/>
          </p:cNvGraphicFramePr>
          <p:nvPr/>
        </p:nvGraphicFramePr>
        <p:xfrm>
          <a:off x="2124075" y="3860800"/>
          <a:ext cx="68199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29" imgW="218032200" imgH="15013800" progId="Equation.3">
                  <p:embed/>
                </p:oleObj>
              </mc:Choice>
              <mc:Fallback>
                <p:oleObj name="Equation" r:id="rId29" imgW="218032200" imgH="150138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68199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1" name="Rectangle 1065"/>
          <p:cNvSpPr>
            <a:spLocks noChangeArrowheads="1"/>
          </p:cNvSpPr>
          <p:nvPr/>
        </p:nvSpPr>
        <p:spPr bwMode="auto">
          <a:xfrm>
            <a:off x="120777" y="4365625"/>
            <a:ext cx="7162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曲线</a:t>
            </a:r>
            <a:r>
              <a:rPr lang="en-US" altLang="zh-CN" sz="2800" i="1">
                <a:solidFill>
                  <a:schemeClr val="tx2"/>
                </a:solidFill>
              </a:rPr>
              <a:t>Γ</a:t>
            </a:r>
            <a:r>
              <a:rPr lang="zh-CN" altLang="en-US" sz="2800">
                <a:solidFill>
                  <a:schemeClr val="tx2"/>
                </a:solidFill>
              </a:rPr>
              <a:t>在点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zh-CN" altLang="en-US" sz="2800">
                <a:solidFill>
                  <a:schemeClr val="tx2"/>
                </a:solidFill>
              </a:rPr>
              <a:t>处切线的方向向量为 </a:t>
            </a:r>
            <a:endParaRPr lang="zh-CN" altLang="en-US" sz="2800"/>
          </a:p>
        </p:txBody>
      </p:sp>
      <p:sp>
        <p:nvSpPr>
          <p:cNvPr id="455722" name="Rectangle 1066"/>
          <p:cNvSpPr>
            <a:spLocks noChangeArrowheads="1"/>
          </p:cNvSpPr>
          <p:nvPr/>
        </p:nvSpPr>
        <p:spPr bwMode="auto">
          <a:xfrm>
            <a:off x="108903" y="5012182"/>
            <a:ext cx="3048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/>
              <a:t> </a:t>
            </a:r>
            <a:r>
              <a:rPr lang="zh-CN" altLang="en-US" sz="2800"/>
              <a:t>则</a:t>
            </a:r>
            <a:r>
              <a:rPr lang="en-US" altLang="zh-CN" sz="2800">
                <a:solidFill>
                  <a:srgbClr val="FF0000"/>
                </a:solidFill>
              </a:rPr>
              <a:t>※</a:t>
            </a:r>
            <a:r>
              <a:rPr lang="zh-CN" altLang="en-US" sz="2800"/>
              <a:t>式可改写成</a:t>
            </a:r>
          </a:p>
        </p:txBody>
      </p:sp>
      <p:graphicFrame>
        <p:nvGraphicFramePr>
          <p:cNvPr id="46592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57959"/>
              </p:ext>
            </p:extLst>
          </p:nvPr>
        </p:nvGraphicFramePr>
        <p:xfrm>
          <a:off x="2900871" y="5071237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31" imgW="1295400" imgH="431800" progId="Equation.3">
                  <p:embed/>
                </p:oleObj>
              </mc:Choice>
              <mc:Fallback>
                <p:oleObj name="Equation" r:id="rId31" imgW="1295400" imgH="4318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71" y="5071237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4" name="Rectangle 1068"/>
          <p:cNvSpPr>
            <a:spLocks noChangeArrowheads="1"/>
          </p:cNvSpPr>
          <p:nvPr/>
        </p:nvSpPr>
        <p:spPr bwMode="auto">
          <a:xfrm>
            <a:off x="4165791" y="5040757"/>
            <a:ext cx="1600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</a:rPr>
              <a:t>即向量 </a:t>
            </a:r>
            <a:endParaRPr lang="zh-CN" altLang="en-US" sz="2800"/>
          </a:p>
        </p:txBody>
      </p:sp>
      <p:graphicFrame>
        <p:nvGraphicFramePr>
          <p:cNvPr id="46592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18232"/>
              </p:ext>
            </p:extLst>
          </p:nvPr>
        </p:nvGraphicFramePr>
        <p:xfrm>
          <a:off x="5384991" y="508952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33" imgW="863225" imgH="406224" progId="Equation.3">
                  <p:embed/>
                </p:oleObj>
              </mc:Choice>
              <mc:Fallback>
                <p:oleObj name="Equation" r:id="rId33" imgW="863225" imgH="406224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91" y="5089525"/>
                        <a:ext cx="86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6" name="Rectangle 1070"/>
          <p:cNvSpPr>
            <a:spLocks noChangeArrowheads="1"/>
          </p:cNvSpPr>
          <p:nvPr/>
        </p:nvSpPr>
        <p:spPr bwMode="auto">
          <a:xfrm>
            <a:off x="6204903" y="5021326"/>
            <a:ext cx="1600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</a:rPr>
              <a:t>垂直</a:t>
            </a:r>
            <a:r>
              <a:rPr lang="en-US" altLang="zh-CN" sz="2800">
                <a:solidFill>
                  <a:schemeClr val="tx2"/>
                </a:solidFill>
              </a:rPr>
              <a:t>. </a:t>
            </a:r>
            <a:endParaRPr lang="en-US" altLang="zh-CN" sz="2800"/>
          </a:p>
        </p:txBody>
      </p:sp>
      <p:graphicFrame>
        <p:nvGraphicFramePr>
          <p:cNvPr id="465930" name="Object 1034"/>
          <p:cNvGraphicFramePr>
            <a:graphicFrameLocks noChangeAspect="1"/>
          </p:cNvGraphicFramePr>
          <p:nvPr/>
        </p:nvGraphicFramePr>
        <p:xfrm>
          <a:off x="1181100" y="3338513"/>
          <a:ext cx="65913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5" imgW="210709800" imgH="15013800" progId="Equation.3">
                  <p:embed/>
                </p:oleObj>
              </mc:Choice>
              <mc:Fallback>
                <p:oleObj name="Equation" r:id="rId35" imgW="210709800" imgH="150138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338513"/>
                        <a:ext cx="65913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8" name="Text Box 1072"/>
          <p:cNvSpPr txBox="1">
            <a:spLocks noChangeArrowheads="1"/>
          </p:cNvSpPr>
          <p:nvPr/>
        </p:nvSpPr>
        <p:spPr bwMode="auto">
          <a:xfrm>
            <a:off x="7924800" y="321468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※</a:t>
            </a:r>
          </a:p>
        </p:txBody>
      </p:sp>
      <p:grpSp>
        <p:nvGrpSpPr>
          <p:cNvPr id="5" name="Group 1074"/>
          <p:cNvGrpSpPr>
            <a:grpSpLocks/>
          </p:cNvGrpSpPr>
          <p:nvPr/>
        </p:nvGrpSpPr>
        <p:grpSpPr bwMode="auto">
          <a:xfrm>
            <a:off x="6962775" y="152400"/>
            <a:ext cx="352425" cy="1047750"/>
            <a:chOff x="4176" y="972"/>
            <a:chExt cx="222" cy="660"/>
          </a:xfrm>
        </p:grpSpPr>
        <p:graphicFrame>
          <p:nvGraphicFramePr>
            <p:cNvPr id="15373" name="Object 1035"/>
            <p:cNvGraphicFramePr>
              <a:graphicFrameLocks noChangeAspect="1"/>
            </p:cNvGraphicFramePr>
            <p:nvPr/>
          </p:nvGraphicFramePr>
          <p:xfrm>
            <a:off x="4272" y="972"/>
            <a:ext cx="12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Equation" r:id="rId37" imgW="7716600" imgH="9734400" progId="Equation.3">
                    <p:embed/>
                  </p:oleObj>
                </mc:Choice>
                <mc:Fallback>
                  <p:oleObj name="Equation" r:id="rId37" imgW="7716600" imgH="973440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72"/>
                          <a:ext cx="12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Line 1076"/>
            <p:cNvSpPr>
              <a:spLocks noChangeShapeType="1"/>
            </p:cNvSpPr>
            <p:nvPr/>
          </p:nvSpPr>
          <p:spPr bwMode="auto">
            <a:xfrm flipH="1" flipV="1">
              <a:off x="4176" y="1008"/>
              <a:ext cx="19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45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4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45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4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4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12" grpId="0" autoUpdateAnimBg="0"/>
      <p:bldP spid="455714" grpId="0" autoUpdateAnimBg="0"/>
      <p:bldP spid="455715" grpId="0" autoUpdateAnimBg="0"/>
      <p:bldP spid="455717" grpId="0" autoUpdateAnimBg="0"/>
      <p:bldP spid="455719" grpId="0" autoUpdateAnimBg="0"/>
      <p:bldP spid="455721" grpId="0" autoUpdateAnimBg="0"/>
      <p:bldP spid="455722" grpId="0" autoUpdateAnimBg="0"/>
      <p:bldP spid="455724" grpId="0" autoUpdateAnimBg="0"/>
      <p:bldP spid="455726" grpId="0" autoUpdateAnimBg="0"/>
      <p:bldP spid="4557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286CE-638E-458D-9E3D-A254F897D375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98" name="Text Box 1031"/>
          <p:cNvSpPr txBox="1">
            <a:spLocks noChangeArrowheads="1"/>
          </p:cNvSpPr>
          <p:nvPr/>
        </p:nvSpPr>
        <p:spPr bwMode="auto">
          <a:xfrm>
            <a:off x="687388" y="44450"/>
            <a:ext cx="7467600" cy="111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  </a:t>
            </a:r>
            <a:r>
              <a:rPr lang="zh-CN" altLang="en-US" sz="2800" dirty="0">
                <a:solidFill>
                  <a:srgbClr val="000000"/>
                </a:solidFill>
              </a:rPr>
              <a:t>因为曲线</a:t>
            </a:r>
            <a:r>
              <a:rPr lang="en-US" altLang="zh-CN" sz="2800" i="1" dirty="0">
                <a:solidFill>
                  <a:schemeClr val="tx2"/>
                </a:solidFill>
              </a:rPr>
              <a:t>Γ</a:t>
            </a:r>
            <a:r>
              <a:rPr lang="zh-CN" altLang="en-US" sz="2800" dirty="0">
                <a:solidFill>
                  <a:srgbClr val="000000"/>
                </a:solidFill>
              </a:rPr>
              <a:t>是曲面</a:t>
            </a:r>
            <a:r>
              <a:rPr lang="en-US" altLang="zh-CN" sz="2800" i="1" dirty="0">
                <a:solidFill>
                  <a:schemeClr val="tx2"/>
                </a:solidFill>
              </a:rPr>
              <a:t>Σ</a:t>
            </a:r>
            <a:r>
              <a:rPr lang="zh-CN" altLang="en-US" sz="2800" dirty="0">
                <a:solidFill>
                  <a:srgbClr val="000000"/>
                </a:solidFill>
              </a:rPr>
              <a:t>上过点</a:t>
            </a:r>
            <a:r>
              <a:rPr lang="en-US" altLang="zh-CN" sz="2800" i="1" dirty="0">
                <a:solidFill>
                  <a:srgbClr val="000000"/>
                </a:solidFill>
              </a:rPr>
              <a:t>M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</a:rPr>
              <a:t>任意</a:t>
            </a:r>
            <a:r>
              <a:rPr lang="zh-CN" altLang="en-US" sz="2800" dirty="0">
                <a:solidFill>
                  <a:srgbClr val="000000"/>
                </a:solidFill>
              </a:rPr>
              <a:t>一条曲线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50569" name="Text Box 1033"/>
          <p:cNvSpPr txBox="1">
            <a:spLocks noChangeArrowheads="1"/>
          </p:cNvSpPr>
          <p:nvPr/>
        </p:nvSpPr>
        <p:spPr bwMode="auto">
          <a:xfrm>
            <a:off x="1507658" y="582330"/>
            <a:ext cx="662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所有这些曲线在点</a:t>
            </a:r>
            <a:r>
              <a:rPr lang="en-US" altLang="zh-CN" sz="2800" i="1" dirty="0">
                <a:solidFill>
                  <a:srgbClr val="000000"/>
                </a:solidFill>
              </a:rPr>
              <a:t>M</a:t>
            </a:r>
            <a:r>
              <a:rPr lang="zh-CN" altLang="en-US" sz="2800" dirty="0">
                <a:solidFill>
                  <a:srgbClr val="000000"/>
                </a:solidFill>
              </a:rPr>
              <a:t>的切线都与同一向量</a:t>
            </a:r>
          </a:p>
        </p:txBody>
      </p:sp>
      <p:sp>
        <p:nvSpPr>
          <p:cNvPr id="450570" name="Text Box 1034"/>
          <p:cNvSpPr txBox="1">
            <a:spLocks noChangeArrowheads="1"/>
          </p:cNvSpPr>
          <p:nvPr/>
        </p:nvSpPr>
        <p:spPr bwMode="auto">
          <a:xfrm>
            <a:off x="915988" y="120173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垂直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50571" name="Text Box 1035"/>
          <p:cNvSpPr txBox="1">
            <a:spLocks noChangeArrowheads="1"/>
          </p:cNvSpPr>
          <p:nvPr/>
        </p:nvSpPr>
        <p:spPr bwMode="auto">
          <a:xfrm>
            <a:off x="1830388" y="1187450"/>
            <a:ext cx="3657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因此这些切线必共面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50573" name="Text Box 1037"/>
          <p:cNvSpPr txBox="1">
            <a:spLocks noChangeArrowheads="1"/>
          </p:cNvSpPr>
          <p:nvPr/>
        </p:nvSpPr>
        <p:spPr bwMode="auto">
          <a:xfrm>
            <a:off x="1525588" y="1797050"/>
            <a:ext cx="3657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称为曲面</a:t>
            </a:r>
            <a:r>
              <a:rPr lang="en-US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chemeClr val="tx2"/>
                </a:solidFill>
              </a:rPr>
              <a:t>在点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</a:p>
        </p:txBody>
      </p:sp>
      <p:graphicFrame>
        <p:nvGraphicFramePr>
          <p:cNvPr id="46694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26891"/>
              </p:ext>
            </p:extLst>
          </p:nvPr>
        </p:nvGraphicFramePr>
        <p:xfrm>
          <a:off x="757238" y="1327504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241195" imgH="304668" progId="Equation.3">
                  <p:embed/>
                </p:oleObj>
              </mc:Choice>
              <mc:Fallback>
                <p:oleObj name="Equation" r:id="rId3" imgW="241195" imgH="304668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327504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3" name="Group 1097"/>
          <p:cNvGrpSpPr>
            <a:grpSpLocks/>
          </p:cNvGrpSpPr>
          <p:nvPr/>
        </p:nvGrpSpPr>
        <p:grpSpPr bwMode="auto">
          <a:xfrm>
            <a:off x="4725988" y="2393950"/>
            <a:ext cx="3956050" cy="3208338"/>
            <a:chOff x="3028" y="1099"/>
            <a:chExt cx="2492" cy="2021"/>
          </a:xfrm>
        </p:grpSpPr>
        <p:sp>
          <p:nvSpPr>
            <p:cNvPr id="16423" name="Freeform 1077"/>
            <p:cNvSpPr>
              <a:spLocks/>
            </p:cNvSpPr>
            <p:nvPr/>
          </p:nvSpPr>
          <p:spPr bwMode="auto">
            <a:xfrm>
              <a:off x="3316" y="1344"/>
              <a:ext cx="1941" cy="1221"/>
            </a:xfrm>
            <a:custGeom>
              <a:avLst/>
              <a:gdLst>
                <a:gd name="T0" fmla="*/ 0 w 1941"/>
                <a:gd name="T1" fmla="*/ 714 h 1221"/>
                <a:gd name="T2" fmla="*/ 211 w 1941"/>
                <a:gd name="T3" fmla="*/ 398 h 1221"/>
                <a:gd name="T4" fmla="*/ 292 w 1941"/>
                <a:gd name="T5" fmla="*/ 284 h 1221"/>
                <a:gd name="T6" fmla="*/ 494 w 1941"/>
                <a:gd name="T7" fmla="*/ 129 h 1221"/>
                <a:gd name="T8" fmla="*/ 768 w 1941"/>
                <a:gd name="T9" fmla="*/ 28 h 1221"/>
                <a:gd name="T10" fmla="*/ 978 w 1941"/>
                <a:gd name="T11" fmla="*/ 1 h 1221"/>
                <a:gd name="T12" fmla="*/ 1188 w 1941"/>
                <a:gd name="T13" fmla="*/ 19 h 1221"/>
                <a:gd name="T14" fmla="*/ 1362 w 1941"/>
                <a:gd name="T15" fmla="*/ 46 h 1221"/>
                <a:gd name="T16" fmla="*/ 1536 w 1941"/>
                <a:gd name="T17" fmla="*/ 119 h 1221"/>
                <a:gd name="T18" fmla="*/ 1664 w 1941"/>
                <a:gd name="T19" fmla="*/ 202 h 1221"/>
                <a:gd name="T20" fmla="*/ 1745 w 1941"/>
                <a:gd name="T21" fmla="*/ 298 h 1221"/>
                <a:gd name="T22" fmla="*/ 1818 w 1941"/>
                <a:gd name="T23" fmla="*/ 380 h 1221"/>
                <a:gd name="T24" fmla="*/ 1901 w 1941"/>
                <a:gd name="T25" fmla="*/ 544 h 1221"/>
                <a:gd name="T26" fmla="*/ 1937 w 1941"/>
                <a:gd name="T27" fmla="*/ 691 h 1221"/>
                <a:gd name="T28" fmla="*/ 1928 w 1941"/>
                <a:gd name="T29" fmla="*/ 691 h 1221"/>
                <a:gd name="T30" fmla="*/ 1919 w 1941"/>
                <a:gd name="T31" fmla="*/ 691 h 1221"/>
                <a:gd name="T32" fmla="*/ 1883 w 1941"/>
                <a:gd name="T33" fmla="*/ 641 h 1221"/>
                <a:gd name="T34" fmla="*/ 1800 w 1941"/>
                <a:gd name="T35" fmla="*/ 581 h 1221"/>
                <a:gd name="T36" fmla="*/ 1700 w 1941"/>
                <a:gd name="T37" fmla="*/ 590 h 1221"/>
                <a:gd name="T38" fmla="*/ 1603 w 1941"/>
                <a:gd name="T39" fmla="*/ 651 h 1221"/>
                <a:gd name="T40" fmla="*/ 1494 w 1941"/>
                <a:gd name="T41" fmla="*/ 752 h 1221"/>
                <a:gd name="T42" fmla="*/ 1368 w 1941"/>
                <a:gd name="T43" fmla="*/ 974 h 1221"/>
                <a:gd name="T44" fmla="*/ 1309 w 1941"/>
                <a:gd name="T45" fmla="*/ 1113 h 1221"/>
                <a:gd name="T46" fmla="*/ 1253 w 1941"/>
                <a:gd name="T47" fmla="*/ 1205 h 1221"/>
                <a:gd name="T48" fmla="*/ 1230 w 1941"/>
                <a:gd name="T49" fmla="*/ 1180 h 1221"/>
                <a:gd name="T50" fmla="*/ 1177 w 1941"/>
                <a:gd name="T51" fmla="*/ 958 h 1221"/>
                <a:gd name="T52" fmla="*/ 1049 w 1941"/>
                <a:gd name="T53" fmla="*/ 755 h 1221"/>
                <a:gd name="T54" fmla="*/ 890 w 1941"/>
                <a:gd name="T55" fmla="*/ 621 h 1221"/>
                <a:gd name="T56" fmla="*/ 585 w 1941"/>
                <a:gd name="T57" fmla="*/ 531 h 1221"/>
                <a:gd name="T58" fmla="*/ 356 w 1941"/>
                <a:gd name="T59" fmla="*/ 522 h 1221"/>
                <a:gd name="T60" fmla="*/ 164 w 1941"/>
                <a:gd name="T61" fmla="*/ 586 h 1221"/>
                <a:gd name="T62" fmla="*/ 0 w 1941"/>
                <a:gd name="T63" fmla="*/ 714 h 1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41"/>
                <a:gd name="T97" fmla="*/ 0 h 1221"/>
                <a:gd name="T98" fmla="*/ 1941 w 1941"/>
                <a:gd name="T99" fmla="*/ 1221 h 12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41" h="1221">
                  <a:moveTo>
                    <a:pt x="0" y="714"/>
                  </a:moveTo>
                  <a:cubicBezTo>
                    <a:pt x="10" y="691"/>
                    <a:pt x="162" y="470"/>
                    <a:pt x="211" y="398"/>
                  </a:cubicBezTo>
                  <a:cubicBezTo>
                    <a:pt x="260" y="326"/>
                    <a:pt x="245" y="329"/>
                    <a:pt x="292" y="284"/>
                  </a:cubicBezTo>
                  <a:cubicBezTo>
                    <a:pt x="339" y="239"/>
                    <a:pt x="415" y="172"/>
                    <a:pt x="494" y="129"/>
                  </a:cubicBezTo>
                  <a:cubicBezTo>
                    <a:pt x="573" y="86"/>
                    <a:pt x="687" y="49"/>
                    <a:pt x="768" y="28"/>
                  </a:cubicBezTo>
                  <a:cubicBezTo>
                    <a:pt x="849" y="7"/>
                    <a:pt x="908" y="2"/>
                    <a:pt x="978" y="1"/>
                  </a:cubicBezTo>
                  <a:cubicBezTo>
                    <a:pt x="1048" y="0"/>
                    <a:pt x="1124" y="12"/>
                    <a:pt x="1188" y="19"/>
                  </a:cubicBezTo>
                  <a:cubicBezTo>
                    <a:pt x="1252" y="26"/>
                    <a:pt x="1304" y="29"/>
                    <a:pt x="1362" y="46"/>
                  </a:cubicBezTo>
                  <a:cubicBezTo>
                    <a:pt x="1420" y="63"/>
                    <a:pt x="1486" y="93"/>
                    <a:pt x="1536" y="119"/>
                  </a:cubicBezTo>
                  <a:cubicBezTo>
                    <a:pt x="1586" y="145"/>
                    <a:pt x="1629" y="172"/>
                    <a:pt x="1664" y="202"/>
                  </a:cubicBezTo>
                  <a:cubicBezTo>
                    <a:pt x="1699" y="232"/>
                    <a:pt x="1719" y="268"/>
                    <a:pt x="1745" y="298"/>
                  </a:cubicBezTo>
                  <a:cubicBezTo>
                    <a:pt x="1771" y="328"/>
                    <a:pt x="1792" y="339"/>
                    <a:pt x="1818" y="380"/>
                  </a:cubicBezTo>
                  <a:cubicBezTo>
                    <a:pt x="1844" y="421"/>
                    <a:pt x="1881" y="492"/>
                    <a:pt x="1901" y="544"/>
                  </a:cubicBezTo>
                  <a:cubicBezTo>
                    <a:pt x="1921" y="596"/>
                    <a:pt x="1933" y="667"/>
                    <a:pt x="1937" y="691"/>
                  </a:cubicBezTo>
                  <a:cubicBezTo>
                    <a:pt x="1941" y="715"/>
                    <a:pt x="1931" y="691"/>
                    <a:pt x="1928" y="691"/>
                  </a:cubicBezTo>
                  <a:cubicBezTo>
                    <a:pt x="1925" y="691"/>
                    <a:pt x="1927" y="699"/>
                    <a:pt x="1919" y="691"/>
                  </a:cubicBezTo>
                  <a:cubicBezTo>
                    <a:pt x="1911" y="683"/>
                    <a:pt x="1903" y="659"/>
                    <a:pt x="1883" y="641"/>
                  </a:cubicBezTo>
                  <a:cubicBezTo>
                    <a:pt x="1863" y="623"/>
                    <a:pt x="1830" y="589"/>
                    <a:pt x="1800" y="581"/>
                  </a:cubicBezTo>
                  <a:cubicBezTo>
                    <a:pt x="1770" y="573"/>
                    <a:pt x="1733" y="578"/>
                    <a:pt x="1700" y="590"/>
                  </a:cubicBezTo>
                  <a:cubicBezTo>
                    <a:pt x="1667" y="602"/>
                    <a:pt x="1637" y="624"/>
                    <a:pt x="1603" y="651"/>
                  </a:cubicBezTo>
                  <a:cubicBezTo>
                    <a:pt x="1569" y="678"/>
                    <a:pt x="1533" y="698"/>
                    <a:pt x="1494" y="752"/>
                  </a:cubicBezTo>
                  <a:cubicBezTo>
                    <a:pt x="1454" y="806"/>
                    <a:pt x="1399" y="914"/>
                    <a:pt x="1368" y="974"/>
                  </a:cubicBezTo>
                  <a:cubicBezTo>
                    <a:pt x="1337" y="1034"/>
                    <a:pt x="1328" y="1075"/>
                    <a:pt x="1309" y="1113"/>
                  </a:cubicBezTo>
                  <a:cubicBezTo>
                    <a:pt x="1290" y="1152"/>
                    <a:pt x="1266" y="1194"/>
                    <a:pt x="1253" y="1205"/>
                  </a:cubicBezTo>
                  <a:cubicBezTo>
                    <a:pt x="1240" y="1216"/>
                    <a:pt x="1243" y="1221"/>
                    <a:pt x="1230" y="1180"/>
                  </a:cubicBezTo>
                  <a:cubicBezTo>
                    <a:pt x="1217" y="1139"/>
                    <a:pt x="1207" y="1029"/>
                    <a:pt x="1177" y="958"/>
                  </a:cubicBezTo>
                  <a:cubicBezTo>
                    <a:pt x="1147" y="887"/>
                    <a:pt x="1097" y="811"/>
                    <a:pt x="1049" y="755"/>
                  </a:cubicBezTo>
                  <a:cubicBezTo>
                    <a:pt x="1001" y="699"/>
                    <a:pt x="967" y="658"/>
                    <a:pt x="890" y="621"/>
                  </a:cubicBezTo>
                  <a:cubicBezTo>
                    <a:pt x="813" y="584"/>
                    <a:pt x="674" y="547"/>
                    <a:pt x="585" y="531"/>
                  </a:cubicBezTo>
                  <a:cubicBezTo>
                    <a:pt x="496" y="515"/>
                    <a:pt x="426" y="513"/>
                    <a:pt x="356" y="522"/>
                  </a:cubicBezTo>
                  <a:cubicBezTo>
                    <a:pt x="286" y="531"/>
                    <a:pt x="223" y="554"/>
                    <a:pt x="164" y="586"/>
                  </a:cubicBezTo>
                  <a:cubicBezTo>
                    <a:pt x="105" y="618"/>
                    <a:pt x="34" y="687"/>
                    <a:pt x="0" y="71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66FF33"/>
                </a:gs>
                <a:gs pos="100000">
                  <a:srgbClr val="FFFFFF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24" name="Group 1078"/>
            <p:cNvGrpSpPr>
              <a:grpSpLocks/>
            </p:cNvGrpSpPr>
            <p:nvPr/>
          </p:nvGrpSpPr>
          <p:grpSpPr bwMode="auto">
            <a:xfrm>
              <a:off x="3028" y="1099"/>
              <a:ext cx="2348" cy="2021"/>
              <a:chOff x="628" y="1575"/>
              <a:chExt cx="2348" cy="2021"/>
            </a:xfrm>
          </p:grpSpPr>
          <p:sp>
            <p:nvSpPr>
              <p:cNvPr id="16425" name="Line 1079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168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Line 1080"/>
              <p:cNvSpPr>
                <a:spLocks noChangeShapeType="1"/>
              </p:cNvSpPr>
              <p:nvPr/>
            </p:nvSpPr>
            <p:spPr bwMode="auto">
              <a:xfrm flipH="1">
                <a:off x="768" y="3072"/>
                <a:ext cx="480" cy="48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7" name="Line 1081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7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Line 1082"/>
              <p:cNvSpPr>
                <a:spLocks noChangeShapeType="1"/>
              </p:cNvSpPr>
              <p:nvPr/>
            </p:nvSpPr>
            <p:spPr bwMode="auto">
              <a:xfrm flipV="1">
                <a:off x="1248" y="1632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393" name="Object 1031"/>
              <p:cNvGraphicFramePr>
                <a:graphicFrameLocks noChangeAspect="1"/>
              </p:cNvGraphicFramePr>
              <p:nvPr/>
            </p:nvGraphicFramePr>
            <p:xfrm>
              <a:off x="2836" y="3098"/>
              <a:ext cx="140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2" name="Equation" r:id="rId5" imgW="139579" imgH="164957" progId="Equation.3">
                      <p:embed/>
                    </p:oleObj>
                  </mc:Choice>
                  <mc:Fallback>
                    <p:oleObj name="Equation" r:id="rId5" imgW="139579" imgH="164957" progId="Equation.3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6" y="3098"/>
                            <a:ext cx="140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4" name="Object 1032"/>
              <p:cNvGraphicFramePr>
                <a:graphicFrameLocks noChangeAspect="1"/>
              </p:cNvGraphicFramePr>
              <p:nvPr/>
            </p:nvGraphicFramePr>
            <p:xfrm>
              <a:off x="628" y="3456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3" name="Equation" r:id="rId7" imgW="139700" imgH="139700" progId="Equation.3">
                      <p:embed/>
                    </p:oleObj>
                  </mc:Choice>
                  <mc:Fallback>
                    <p:oleObj name="Equation" r:id="rId7" imgW="139700" imgH="139700" progId="Equation.3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" y="3456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033"/>
              <p:cNvGraphicFramePr>
                <a:graphicFrameLocks noChangeAspect="1"/>
              </p:cNvGraphicFramePr>
              <p:nvPr/>
            </p:nvGraphicFramePr>
            <p:xfrm>
              <a:off x="1116" y="1575"/>
              <a:ext cx="115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4" name="Equation" r:id="rId9" imgW="114201" imgH="139579" progId="Equation.3">
                      <p:embed/>
                    </p:oleObj>
                  </mc:Choice>
                  <mc:Fallback>
                    <p:oleObj name="Equation" r:id="rId9" imgW="114201" imgH="139579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6" y="1575"/>
                            <a:ext cx="115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034"/>
              <p:cNvGraphicFramePr>
                <a:graphicFrameLocks noChangeAspect="1"/>
              </p:cNvGraphicFramePr>
              <p:nvPr/>
            </p:nvGraphicFramePr>
            <p:xfrm>
              <a:off x="1200" y="3057"/>
              <a:ext cx="16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5" name="Equation" r:id="rId11" imgW="164814" imgH="177492" progId="Equation.3">
                      <p:embed/>
                    </p:oleObj>
                  </mc:Choice>
                  <mc:Fallback>
                    <p:oleObj name="Equation" r:id="rId11" imgW="164814" imgH="177492" progId="Equation.3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057"/>
                            <a:ext cx="165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1" name="Object 1029"/>
            <p:cNvGraphicFramePr>
              <a:graphicFrameLocks noChangeAspect="1"/>
            </p:cNvGraphicFramePr>
            <p:nvPr/>
          </p:nvGraphicFramePr>
          <p:xfrm>
            <a:off x="4468" y="2108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13" imgW="203400" imgH="203040" progId="Equation.3">
                    <p:embed/>
                  </p:oleObj>
                </mc:Choice>
                <mc:Fallback>
                  <p:oleObj name="Equation" r:id="rId13" imgW="203400" imgH="20304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108"/>
                          <a:ext cx="19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1030"/>
            <p:cNvGraphicFramePr>
              <a:graphicFrameLocks noChangeAspect="1"/>
            </p:cNvGraphicFramePr>
            <p:nvPr/>
          </p:nvGraphicFramePr>
          <p:xfrm>
            <a:off x="4464" y="1141"/>
            <a:ext cx="105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公式" r:id="rId15" imgW="2783880" imgH="533160" progId="Equation.3">
                    <p:embed/>
                  </p:oleObj>
                </mc:Choice>
                <mc:Fallback>
                  <p:oleObj name="公式" r:id="rId15" imgW="2783880" imgH="53316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41"/>
                          <a:ext cx="1056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99" name="AutoShape 1063"/>
          <p:cNvSpPr>
            <a:spLocks noChangeArrowheads="1"/>
          </p:cNvSpPr>
          <p:nvPr/>
        </p:nvSpPr>
        <p:spPr bwMode="auto">
          <a:xfrm rot="924313">
            <a:off x="5557838" y="2692400"/>
            <a:ext cx="2590800" cy="990600"/>
          </a:xfrm>
          <a:prstGeom prst="parallelogram">
            <a:avLst>
              <a:gd name="adj" fmla="val 67927"/>
            </a:avLst>
          </a:prstGeom>
          <a:solidFill>
            <a:srgbClr val="FF0000">
              <a:alpha val="50195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4" name="Arc 1068"/>
          <p:cNvSpPr>
            <a:spLocks/>
          </p:cNvSpPr>
          <p:nvPr/>
        </p:nvSpPr>
        <p:spPr bwMode="auto">
          <a:xfrm rot="-4147522">
            <a:off x="6624638" y="292100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1638705130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50605" name="Arc 1069"/>
          <p:cNvSpPr>
            <a:spLocks/>
          </p:cNvSpPr>
          <p:nvPr/>
        </p:nvSpPr>
        <p:spPr bwMode="auto">
          <a:xfrm rot="-1655167">
            <a:off x="6326188" y="301625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1638705130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87" name="Object 1025"/>
          <p:cNvGraphicFramePr>
            <a:graphicFrameLocks noChangeAspect="1"/>
          </p:cNvGraphicFramePr>
          <p:nvPr/>
        </p:nvGraphicFramePr>
        <p:xfrm>
          <a:off x="6548438" y="3125788"/>
          <a:ext cx="1420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7" imgW="2529720" imgH="862920" progId="Equation.3">
                  <p:embed/>
                </p:oleObj>
              </mc:Choice>
              <mc:Fallback>
                <p:oleObj name="Equation" r:id="rId17" imgW="2529720" imgH="8629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3125788"/>
                        <a:ext cx="1420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0" name="Line 1094"/>
          <p:cNvSpPr>
            <a:spLocks noChangeShapeType="1"/>
          </p:cNvSpPr>
          <p:nvPr/>
        </p:nvSpPr>
        <p:spPr bwMode="auto">
          <a:xfrm flipV="1">
            <a:off x="6402388" y="2940050"/>
            <a:ext cx="8382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1" name="Line 1095"/>
          <p:cNvSpPr>
            <a:spLocks noChangeShapeType="1"/>
          </p:cNvSpPr>
          <p:nvPr/>
        </p:nvSpPr>
        <p:spPr bwMode="auto">
          <a:xfrm>
            <a:off x="6396038" y="30734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9" name="Group 1096"/>
          <p:cNvGrpSpPr>
            <a:grpSpLocks/>
          </p:cNvGrpSpPr>
          <p:nvPr/>
        </p:nvGrpSpPr>
        <p:grpSpPr bwMode="auto">
          <a:xfrm>
            <a:off x="6548438" y="2178050"/>
            <a:ext cx="352425" cy="1047750"/>
            <a:chOff x="4176" y="972"/>
            <a:chExt cx="222" cy="660"/>
          </a:xfrm>
        </p:grpSpPr>
        <p:graphicFrame>
          <p:nvGraphicFramePr>
            <p:cNvPr id="16390" name="Object 1028"/>
            <p:cNvGraphicFramePr>
              <a:graphicFrameLocks noChangeAspect="1"/>
            </p:cNvGraphicFramePr>
            <p:nvPr/>
          </p:nvGraphicFramePr>
          <p:xfrm>
            <a:off x="4272" y="972"/>
            <a:ext cx="12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9" name="Equation" r:id="rId19" imgW="305280" imgH="393480" progId="Equation.3">
                    <p:embed/>
                  </p:oleObj>
                </mc:Choice>
                <mc:Fallback>
                  <p:oleObj name="Equation" r:id="rId19" imgW="305280" imgH="39348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72"/>
                          <a:ext cx="12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Line 1066"/>
            <p:cNvSpPr>
              <a:spLocks noChangeShapeType="1"/>
            </p:cNvSpPr>
            <p:nvPr/>
          </p:nvSpPr>
          <p:spPr bwMode="auto">
            <a:xfrm flipH="1" flipV="1">
              <a:off x="4176" y="1008"/>
              <a:ext cx="19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34" name="Text Box 1098"/>
          <p:cNvSpPr txBox="1">
            <a:spLocks noChangeArrowheads="1"/>
          </p:cNvSpPr>
          <p:nvPr/>
        </p:nvSpPr>
        <p:spPr bwMode="auto">
          <a:xfrm>
            <a:off x="1830388" y="2420938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过点</a:t>
            </a:r>
            <a:r>
              <a:rPr lang="en-US" altLang="zh-CN" sz="2800" i="1">
                <a:solidFill>
                  <a:srgbClr val="000000"/>
                </a:solidFill>
              </a:rPr>
              <a:t>M</a:t>
            </a:r>
            <a:r>
              <a:rPr lang="zh-CN" altLang="en-US" sz="2800">
                <a:solidFill>
                  <a:srgbClr val="000000"/>
                </a:solidFill>
              </a:rPr>
              <a:t>且垂直于切</a:t>
            </a:r>
          </a:p>
        </p:txBody>
      </p:sp>
      <p:sp>
        <p:nvSpPr>
          <p:cNvPr id="450636" name="Text Box 1100"/>
          <p:cNvSpPr txBox="1">
            <a:spLocks noChangeArrowheads="1"/>
          </p:cNvSpPr>
          <p:nvPr/>
        </p:nvSpPr>
        <p:spPr bwMode="auto">
          <a:xfrm>
            <a:off x="1677988" y="35496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法线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450641" name="Rectangle 1105"/>
          <p:cNvSpPr>
            <a:spLocks noChangeArrowheads="1"/>
          </p:cNvSpPr>
          <p:nvPr/>
        </p:nvSpPr>
        <p:spPr bwMode="auto">
          <a:xfrm>
            <a:off x="915988" y="4768850"/>
            <a:ext cx="457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00"/>
                </a:solidFill>
              </a:rPr>
              <a:t>又是法线的方向向量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 i="1">
              <a:solidFill>
                <a:srgbClr val="000000"/>
              </a:solidFill>
            </a:endParaRPr>
          </a:p>
        </p:txBody>
      </p:sp>
      <p:sp>
        <p:nvSpPr>
          <p:cNvPr id="450642" name="Rectangle 1106"/>
          <p:cNvSpPr>
            <a:spLocks noChangeArrowheads="1"/>
          </p:cNvSpPr>
          <p:nvPr/>
        </p:nvSpPr>
        <p:spPr bwMode="auto">
          <a:xfrm>
            <a:off x="2363788" y="35496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</a:rPr>
              <a:t>向量</a:t>
            </a:r>
          </a:p>
        </p:txBody>
      </p:sp>
      <p:graphicFrame>
        <p:nvGraphicFramePr>
          <p:cNvPr id="466946" name="Object 1026"/>
          <p:cNvGraphicFramePr>
            <a:graphicFrameLocks noChangeAspect="1"/>
          </p:cNvGraphicFramePr>
          <p:nvPr/>
        </p:nvGraphicFramePr>
        <p:xfrm>
          <a:off x="3341688" y="37020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1" imgW="241195" imgH="304668" progId="Equation.3">
                  <p:embed/>
                </p:oleObj>
              </mc:Choice>
              <mc:Fallback>
                <p:oleObj name="Equation" r:id="rId21" imgW="241195" imgH="304668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7020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4" name="Rectangle 1108"/>
          <p:cNvSpPr>
            <a:spLocks noChangeArrowheads="1"/>
          </p:cNvSpPr>
          <p:nvPr/>
        </p:nvSpPr>
        <p:spPr bwMode="auto">
          <a:xfrm>
            <a:off x="3506788" y="356393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00"/>
                </a:solidFill>
              </a:rPr>
              <a:t>称为曲</a:t>
            </a:r>
          </a:p>
        </p:txBody>
      </p:sp>
      <p:sp>
        <p:nvSpPr>
          <p:cNvPr id="450645" name="Text Box 1109"/>
          <p:cNvSpPr txBox="1">
            <a:spLocks noChangeArrowheads="1"/>
          </p:cNvSpPr>
          <p:nvPr/>
        </p:nvSpPr>
        <p:spPr bwMode="auto">
          <a:xfrm>
            <a:off x="2744788" y="41592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法向量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450646" name="Rectangle 1110"/>
          <p:cNvSpPr>
            <a:spLocks noChangeArrowheads="1"/>
          </p:cNvSpPr>
          <p:nvPr/>
        </p:nvSpPr>
        <p:spPr bwMode="auto">
          <a:xfrm>
            <a:off x="611188" y="24209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切平面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50647" name="Text Box 1111"/>
          <p:cNvSpPr txBox="1">
            <a:spLocks noChangeArrowheads="1"/>
          </p:cNvSpPr>
          <p:nvPr/>
        </p:nvSpPr>
        <p:spPr bwMode="auto">
          <a:xfrm>
            <a:off x="5183188" y="1179328"/>
            <a:ext cx="3276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由切线形成的这一</a:t>
            </a:r>
          </a:p>
        </p:txBody>
      </p:sp>
      <p:sp>
        <p:nvSpPr>
          <p:cNvPr id="450648" name="Rectangle 1112"/>
          <p:cNvSpPr>
            <a:spLocks noChangeArrowheads="1"/>
          </p:cNvSpPr>
          <p:nvPr/>
        </p:nvSpPr>
        <p:spPr bwMode="auto">
          <a:xfrm>
            <a:off x="611188" y="1797050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平面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50649" name="Rectangle 1113"/>
          <p:cNvSpPr>
            <a:spLocks noChangeArrowheads="1"/>
          </p:cNvSpPr>
          <p:nvPr/>
        </p:nvSpPr>
        <p:spPr bwMode="auto">
          <a:xfrm>
            <a:off x="611188" y="2954338"/>
            <a:ext cx="449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</a:rPr>
              <a:t>平面的直线称为曲面</a:t>
            </a:r>
            <a:r>
              <a:rPr lang="en-US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</a:p>
        </p:txBody>
      </p:sp>
      <p:sp>
        <p:nvSpPr>
          <p:cNvPr id="450650" name="Rectangle 1114"/>
          <p:cNvSpPr>
            <a:spLocks noChangeArrowheads="1"/>
          </p:cNvSpPr>
          <p:nvPr/>
        </p:nvSpPr>
        <p:spPr bwMode="auto">
          <a:xfrm>
            <a:off x="611188" y="35496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点</a:t>
            </a:r>
            <a:r>
              <a:rPr lang="en-US" altLang="zh-CN" sz="2800" i="1">
                <a:solidFill>
                  <a:srgbClr val="000000"/>
                </a:solidFill>
              </a:rPr>
              <a:t>M</a:t>
            </a:r>
            <a:r>
              <a:rPr lang="zh-CN" altLang="en-US" sz="2800">
                <a:solidFill>
                  <a:srgbClr val="000000"/>
                </a:solidFill>
              </a:rPr>
              <a:t>的</a:t>
            </a:r>
          </a:p>
        </p:txBody>
      </p:sp>
      <p:sp>
        <p:nvSpPr>
          <p:cNvPr id="450651" name="Rectangle 1115"/>
          <p:cNvSpPr>
            <a:spLocks noChangeArrowheads="1"/>
          </p:cNvSpPr>
          <p:nvPr/>
        </p:nvSpPr>
        <p:spPr bwMode="auto">
          <a:xfrm>
            <a:off x="611188" y="4159250"/>
            <a:ext cx="309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</a:rPr>
              <a:t>面</a:t>
            </a:r>
            <a:r>
              <a:rPr lang="en-US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zh-CN" altLang="en-US" sz="2800">
                <a:solidFill>
                  <a:srgbClr val="000000"/>
                </a:solidFill>
              </a:rPr>
              <a:t>点</a:t>
            </a:r>
            <a:r>
              <a:rPr lang="en-US" altLang="zh-CN" sz="2800" i="1">
                <a:solidFill>
                  <a:srgbClr val="000000"/>
                </a:solidFill>
              </a:rPr>
              <a:t>M</a:t>
            </a:r>
            <a:r>
              <a:rPr lang="zh-CN" altLang="en-US" sz="2800">
                <a:solidFill>
                  <a:srgbClr val="000000"/>
                </a:solidFill>
              </a:rPr>
              <a:t>的</a:t>
            </a:r>
          </a:p>
        </p:txBody>
      </p:sp>
      <p:graphicFrame>
        <p:nvGraphicFramePr>
          <p:cNvPr id="466947" name="Object 1027"/>
          <p:cNvGraphicFramePr>
            <a:graphicFrameLocks noChangeAspect="1"/>
          </p:cNvGraphicFramePr>
          <p:nvPr/>
        </p:nvGraphicFramePr>
        <p:xfrm>
          <a:off x="750888" y="48450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2" imgW="241195" imgH="304668" progId="Equation.3">
                  <p:embed/>
                </p:oleObj>
              </mc:Choice>
              <mc:Fallback>
                <p:oleObj name="Equation" r:id="rId22" imgW="241195" imgH="304668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8450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9" grpId="0" autoUpdateAnimBg="0"/>
      <p:bldP spid="450570" grpId="0" autoUpdateAnimBg="0"/>
      <p:bldP spid="450571" grpId="0" autoUpdateAnimBg="0"/>
      <p:bldP spid="450573" grpId="0" autoUpdateAnimBg="0"/>
      <p:bldP spid="450599" grpId="0" animBg="1"/>
      <p:bldP spid="450604" grpId="0" animBg="1"/>
      <p:bldP spid="450605" grpId="0" animBg="1"/>
      <p:bldP spid="450630" grpId="0" animBg="1"/>
      <p:bldP spid="450631" grpId="0" animBg="1"/>
      <p:bldP spid="450634" grpId="0" autoUpdateAnimBg="0"/>
      <p:bldP spid="450636" grpId="0" autoUpdateAnimBg="0"/>
      <p:bldP spid="450641" grpId="0" autoUpdateAnimBg="0"/>
      <p:bldP spid="450642" grpId="0" autoUpdateAnimBg="0"/>
      <p:bldP spid="450644" grpId="0" autoUpdateAnimBg="0"/>
      <p:bldP spid="450645" grpId="0" autoUpdateAnimBg="0"/>
      <p:bldP spid="450646" grpId="0" autoUpdateAnimBg="0"/>
      <p:bldP spid="450647" grpId="0" autoUpdateAnimBg="0"/>
      <p:bldP spid="450648" grpId="0" autoUpdateAnimBg="0"/>
      <p:bldP spid="450649" grpId="0" autoUpdateAnimBg="0"/>
      <p:bldP spid="450650" grpId="0" autoUpdateAnimBg="0"/>
      <p:bldP spid="4506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38BEE-A2AF-4452-9ABE-CF6EEA67D838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7410" name="Object 2048"/>
          <p:cNvGraphicFramePr>
            <a:graphicFrameLocks noChangeAspect="1"/>
          </p:cNvGraphicFramePr>
          <p:nvPr/>
        </p:nvGraphicFramePr>
        <p:xfrm>
          <a:off x="622300" y="650875"/>
          <a:ext cx="68214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215184600" imgH="15013800" progId="Equation.3">
                  <p:embed/>
                </p:oleObj>
              </mc:Choice>
              <mc:Fallback>
                <p:oleObj name="Equation" r:id="rId3" imgW="215184600" imgH="1501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650875"/>
                        <a:ext cx="68214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2059"/>
          <p:cNvSpPr txBox="1">
            <a:spLocks noChangeArrowheads="1"/>
          </p:cNvSpPr>
          <p:nvPr/>
        </p:nvSpPr>
        <p:spPr bwMode="auto">
          <a:xfrm>
            <a:off x="509588" y="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曲面在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baseline="-25000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0 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baseline="-25000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处的法向量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51603" name="Text Box 2067"/>
          <p:cNvSpPr txBox="1">
            <a:spLocks noChangeArrowheads="1"/>
          </p:cNvSpPr>
          <p:nvPr/>
        </p:nvSpPr>
        <p:spPr bwMode="auto">
          <a:xfrm>
            <a:off x="3822764" y="1415225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切平面方程为</a:t>
            </a:r>
          </a:p>
        </p:txBody>
      </p:sp>
      <p:graphicFrame>
        <p:nvGraphicFramePr>
          <p:cNvPr id="467969" name="Object 2049"/>
          <p:cNvGraphicFramePr>
            <a:graphicFrameLocks noChangeAspect="1"/>
          </p:cNvGraphicFramePr>
          <p:nvPr/>
        </p:nvGraphicFramePr>
        <p:xfrm>
          <a:off x="838200" y="2157413"/>
          <a:ext cx="64531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206641800" imgH="32883480" progId="Equation.3">
                  <p:embed/>
                </p:oleObj>
              </mc:Choice>
              <mc:Fallback>
                <p:oleObj name="Equation" r:id="rId5" imgW="206641800" imgH="3288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57413"/>
                        <a:ext cx="645318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5" name="Text Box 2069"/>
          <p:cNvSpPr txBox="1">
            <a:spLocks noChangeArrowheads="1"/>
          </p:cNvSpPr>
          <p:nvPr/>
        </p:nvSpPr>
        <p:spPr bwMode="auto">
          <a:xfrm>
            <a:off x="0" y="35734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法线方程为</a:t>
            </a:r>
          </a:p>
        </p:txBody>
      </p:sp>
      <p:graphicFrame>
        <p:nvGraphicFramePr>
          <p:cNvPr id="467970" name="Object 2050"/>
          <p:cNvGraphicFramePr>
            <a:graphicFrameLocks noChangeAspect="1"/>
          </p:cNvGraphicFramePr>
          <p:nvPr/>
        </p:nvGraphicFramePr>
        <p:xfrm>
          <a:off x="2051050" y="3213100"/>
          <a:ext cx="69357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7" imgW="222100200" imgH="32883480" progId="Equation.3">
                  <p:embed/>
                </p:oleObj>
              </mc:Choice>
              <mc:Fallback>
                <p:oleObj name="公式" r:id="rId7" imgW="222100200" imgH="32883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693578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29" name="Text Box 2093"/>
          <p:cNvSpPr txBox="1">
            <a:spLocks noChangeArrowheads="1"/>
          </p:cNvSpPr>
          <p:nvPr/>
        </p:nvSpPr>
        <p:spPr bwMode="auto">
          <a:xfrm>
            <a:off x="433388" y="1362075"/>
            <a:ext cx="39624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所以曲面</a:t>
            </a:r>
            <a:r>
              <a:rPr lang="en-US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rgbClr val="000000"/>
                </a:solidFill>
              </a:rPr>
              <a:t>上在点</a:t>
            </a:r>
            <a:r>
              <a:rPr lang="en-US" altLang="zh-CN" sz="2800" i="1">
                <a:solidFill>
                  <a:srgbClr val="000000"/>
                </a:solidFill>
              </a:rPr>
              <a:t>M</a:t>
            </a:r>
            <a:r>
              <a:rPr lang="zh-CN" altLang="en-US" sz="2800">
                <a:solidFill>
                  <a:srgbClr val="000000"/>
                </a:solidFill>
              </a:rPr>
              <a:t>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3" grpId="0" autoUpdateAnimBg="0"/>
      <p:bldP spid="451605" grpId="0" autoUpdateAnimBg="0"/>
      <p:bldP spid="4516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414E1-279A-4EBA-A94D-B71DFBD45C9F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685800" y="13398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68992" name="Object 2048"/>
          <p:cNvGraphicFramePr>
            <a:graphicFrameLocks noChangeAspect="1"/>
          </p:cNvGraphicFramePr>
          <p:nvPr/>
        </p:nvGraphicFramePr>
        <p:xfrm>
          <a:off x="1752600" y="1416050"/>
          <a:ext cx="39893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3" imgW="3898900" imgH="469900" progId="Equation.3">
                  <p:embed/>
                </p:oleObj>
              </mc:Choice>
              <mc:Fallback>
                <p:oleObj name="Equation" r:id="rId3" imgW="3898900" imgH="4699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16050"/>
                        <a:ext cx="398938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1295400" y="13398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0" y="3384550"/>
            <a:ext cx="2511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切平面方程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179388" y="453707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法线方程</a:t>
            </a:r>
          </a:p>
        </p:txBody>
      </p:sp>
      <p:graphicFrame>
        <p:nvGraphicFramePr>
          <p:cNvPr id="468993" name="Object 2049"/>
          <p:cNvGraphicFramePr>
            <a:graphicFrameLocks noChangeAspect="1"/>
          </p:cNvGraphicFramePr>
          <p:nvPr/>
        </p:nvGraphicFramePr>
        <p:xfrm>
          <a:off x="2339975" y="3960813"/>
          <a:ext cx="1905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5" imgW="1905000" imgH="368300" progId="Equation.3">
                  <p:embed/>
                </p:oleObj>
              </mc:Choice>
              <mc:Fallback>
                <p:oleObj name="Equation" r:id="rId5" imgW="1905000" imgH="368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60813"/>
                        <a:ext cx="19050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4" name="Object 2050"/>
          <p:cNvGraphicFramePr>
            <a:graphicFrameLocks noChangeAspect="1"/>
          </p:cNvGraphicFramePr>
          <p:nvPr/>
        </p:nvGraphicFramePr>
        <p:xfrm>
          <a:off x="2051050" y="4392613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7" imgW="2997200" imgH="838200" progId="Equation.3">
                  <p:embed/>
                </p:oleObj>
              </mc:Choice>
              <mc:Fallback>
                <p:oleObj name="Equation" r:id="rId7" imgW="2997200" imgH="8382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92613"/>
                        <a:ext cx="299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5" name="Object 2051"/>
          <p:cNvGraphicFramePr>
            <a:graphicFrameLocks noChangeAspect="1"/>
          </p:cNvGraphicFramePr>
          <p:nvPr/>
        </p:nvGraphicFramePr>
        <p:xfrm>
          <a:off x="1143000" y="2640013"/>
          <a:ext cx="34099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9" imgW="3098800" imgH="622300" progId="Equation.3">
                  <p:embed/>
                </p:oleObj>
              </mc:Choice>
              <mc:Fallback>
                <p:oleObj name="Equation" r:id="rId9" imgW="3098800" imgH="622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40013"/>
                        <a:ext cx="340995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6" name="Object 2052"/>
          <p:cNvGraphicFramePr>
            <a:graphicFrameLocks noChangeAspect="1"/>
          </p:cNvGraphicFramePr>
          <p:nvPr/>
        </p:nvGraphicFramePr>
        <p:xfrm>
          <a:off x="4491038" y="2633663"/>
          <a:ext cx="25050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11" imgW="2374900" imgH="469900" progId="Equation.3">
                  <p:embed/>
                </p:oleObj>
              </mc:Choice>
              <mc:Fallback>
                <p:oleObj name="Equation" r:id="rId11" imgW="2374900" imgH="4699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2633663"/>
                        <a:ext cx="25050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11"/>
          <p:cNvSpPr txBox="1">
            <a:spLocks noChangeArrowheads="1"/>
          </p:cNvSpPr>
          <p:nvPr/>
        </p:nvSpPr>
        <p:spPr bwMode="auto">
          <a:xfrm>
            <a:off x="609600" y="19685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18439" name="Object 2053"/>
          <p:cNvGraphicFramePr>
            <a:graphicFrameLocks noChangeAspect="1"/>
          </p:cNvGraphicFramePr>
          <p:nvPr/>
        </p:nvGraphicFramePr>
        <p:xfrm>
          <a:off x="1227138" y="230188"/>
          <a:ext cx="7207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13" imgW="6972300" imgH="469900" progId="Equation.3">
                  <p:embed/>
                </p:oleObj>
              </mc:Choice>
              <mc:Fallback>
                <p:oleObj name="Equation" r:id="rId13" imgW="6972300" imgH="4699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30188"/>
                        <a:ext cx="7207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054"/>
          <p:cNvGraphicFramePr>
            <a:graphicFrameLocks noChangeAspect="1"/>
          </p:cNvGraphicFramePr>
          <p:nvPr/>
        </p:nvGraphicFramePr>
        <p:xfrm>
          <a:off x="1195388" y="806450"/>
          <a:ext cx="30718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15" imgW="2971800" imgH="444500" progId="Equation.3">
                  <p:embed/>
                </p:oleObj>
              </mc:Choice>
              <mc:Fallback>
                <p:oleObj name="Equation" r:id="rId15" imgW="2971800" imgH="4445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806450"/>
                        <a:ext cx="30718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9" name="Object 2055"/>
          <p:cNvGraphicFramePr>
            <a:graphicFrameLocks noChangeAspect="1"/>
          </p:cNvGraphicFramePr>
          <p:nvPr/>
        </p:nvGraphicFramePr>
        <p:xfrm>
          <a:off x="1447800" y="205105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17" imgW="1422400" imgH="431800" progId="Equation.3">
                  <p:embed/>
                </p:oleObj>
              </mc:Choice>
              <mc:Fallback>
                <p:oleObj name="Equation" r:id="rId17" imgW="1422400" imgH="431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1050"/>
                        <a:ext cx="1422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0" name="Object 2056"/>
          <p:cNvGraphicFramePr>
            <a:graphicFrameLocks noChangeAspect="1"/>
          </p:cNvGraphicFramePr>
          <p:nvPr/>
        </p:nvGraphicFramePr>
        <p:xfrm>
          <a:off x="3276600" y="2089150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9" imgW="1422400" imgH="469900" progId="Equation.3">
                  <p:embed/>
                </p:oleObj>
              </mc:Choice>
              <mc:Fallback>
                <p:oleObj name="Equation" r:id="rId19" imgW="1422400" imgH="4699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9150"/>
                        <a:ext cx="1422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2057"/>
          <p:cNvGraphicFramePr>
            <a:graphicFrameLocks noChangeAspect="1"/>
          </p:cNvGraphicFramePr>
          <p:nvPr/>
        </p:nvGraphicFramePr>
        <p:xfrm>
          <a:off x="5105400" y="2025650"/>
          <a:ext cx="224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21" imgW="2247900" imgH="495300" progId="Equation.3">
                  <p:embed/>
                </p:oleObj>
              </mc:Choice>
              <mc:Fallback>
                <p:oleObj name="Equation" r:id="rId21" imgW="2247900" imgH="4953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25650"/>
                        <a:ext cx="2247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3" name="Text Box 17"/>
          <p:cNvSpPr txBox="1">
            <a:spLocks noChangeArrowheads="1"/>
          </p:cNvSpPr>
          <p:nvPr/>
        </p:nvSpPr>
        <p:spPr bwMode="auto">
          <a:xfrm>
            <a:off x="6927850" y="2640013"/>
            <a:ext cx="60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∥</a:t>
            </a:r>
          </a:p>
        </p:txBody>
      </p:sp>
      <p:graphicFrame>
        <p:nvGraphicFramePr>
          <p:cNvPr id="469002" name="Object 2058"/>
          <p:cNvGraphicFramePr>
            <a:graphicFrameLocks noChangeAspect="1"/>
          </p:cNvGraphicFramePr>
          <p:nvPr/>
        </p:nvGraphicFramePr>
        <p:xfrm>
          <a:off x="7388225" y="2722563"/>
          <a:ext cx="904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23" imgW="29683800" imgH="12577320" progId="Equation.3">
                  <p:embed/>
                </p:oleObj>
              </mc:Choice>
              <mc:Fallback>
                <p:oleObj name="Equation" r:id="rId23" imgW="29683800" imgH="1257732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2722563"/>
                        <a:ext cx="904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3" name="Object 2059"/>
          <p:cNvGraphicFramePr>
            <a:graphicFrameLocks noChangeAspect="1"/>
          </p:cNvGraphicFramePr>
          <p:nvPr/>
        </p:nvGraphicFramePr>
        <p:xfrm>
          <a:off x="5292725" y="453707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25" imgW="393529" imgH="241195" progId="Equation.3">
                  <p:embed/>
                </p:oleObj>
              </mc:Choice>
              <mc:Fallback>
                <p:oleObj name="Equation" r:id="rId25" imgW="393529" imgH="241195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37075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4" name="Object 2060"/>
          <p:cNvGraphicFramePr>
            <a:graphicFrameLocks noChangeAspect="1"/>
          </p:cNvGraphicFramePr>
          <p:nvPr/>
        </p:nvGraphicFramePr>
        <p:xfrm>
          <a:off x="5765800" y="4198938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27" imgW="1587500" imgH="977900" progId="Equation.3">
                  <p:embed/>
                </p:oleObj>
              </mc:Choice>
              <mc:Fallback>
                <p:oleObj name="Equation" r:id="rId27" imgW="1587500" imgH="9779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198938"/>
                        <a:ext cx="1587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5" name="Object 2061"/>
          <p:cNvGraphicFramePr>
            <a:graphicFrameLocks noChangeAspect="1"/>
          </p:cNvGraphicFramePr>
          <p:nvPr/>
        </p:nvGraphicFramePr>
        <p:xfrm>
          <a:off x="2057400" y="3446463"/>
          <a:ext cx="5156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9" imgW="5156200" imgH="393700" progId="Equation.3">
                  <p:embed/>
                </p:oleObj>
              </mc:Choice>
              <mc:Fallback>
                <p:oleObj name="Equation" r:id="rId29" imgW="5156200" imgH="3937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46463"/>
                        <a:ext cx="5156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6" name="Object 2062"/>
          <p:cNvGraphicFramePr>
            <a:graphicFrameLocks noChangeAspect="1"/>
          </p:cNvGraphicFramePr>
          <p:nvPr/>
        </p:nvGraphicFramePr>
        <p:xfrm>
          <a:off x="1719263" y="398303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31" imgW="393529" imgH="241195" progId="Equation.3">
                  <p:embed/>
                </p:oleObj>
              </mc:Choice>
              <mc:Fallback>
                <p:oleObj name="Equation" r:id="rId31" imgW="393529" imgH="241195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983038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44450"/>
            <a:ext cx="6629400" cy="1676400"/>
            <a:chOff x="1200" y="720"/>
            <a:chExt cx="4176" cy="1056"/>
          </a:xfrm>
        </p:grpSpPr>
        <p:sp>
          <p:nvSpPr>
            <p:cNvPr id="18467" name="AutoShape 24"/>
            <p:cNvSpPr>
              <a:spLocks noChangeArrowheads="1"/>
            </p:cNvSpPr>
            <p:nvPr/>
          </p:nvSpPr>
          <p:spPr bwMode="auto">
            <a:xfrm>
              <a:off x="1200" y="720"/>
              <a:ext cx="4176" cy="105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Text Box 25"/>
            <p:cNvSpPr txBox="1">
              <a:spLocks noChangeArrowheads="1"/>
            </p:cNvSpPr>
            <p:nvPr/>
          </p:nvSpPr>
          <p:spPr bwMode="auto">
            <a:xfrm>
              <a:off x="1248" y="768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</a:rPr>
                <a:t>切平面方程为</a:t>
              </a:r>
            </a:p>
          </p:txBody>
        </p:sp>
        <p:graphicFrame>
          <p:nvGraphicFramePr>
            <p:cNvPr id="18452" name="Object 2066"/>
            <p:cNvGraphicFramePr>
              <a:graphicFrameLocks noChangeAspect="1"/>
            </p:cNvGraphicFramePr>
            <p:nvPr/>
          </p:nvGraphicFramePr>
          <p:xfrm>
            <a:off x="1263" y="1104"/>
            <a:ext cx="406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" name="Equation" r:id="rId32" imgW="8593560" imgH="1357920" progId="Equation.3">
                    <p:embed/>
                  </p:oleObj>
                </mc:Choice>
                <mc:Fallback>
                  <p:oleObj name="Equation" r:id="rId32" imgW="8593560" imgH="135792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1104"/>
                          <a:ext cx="4065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066800" y="577850"/>
            <a:ext cx="7467600" cy="1600200"/>
            <a:chOff x="1056" y="2112"/>
            <a:chExt cx="4704" cy="1008"/>
          </a:xfrm>
        </p:grpSpPr>
        <p:sp>
          <p:nvSpPr>
            <p:cNvPr id="18465" name="AutoShape 28"/>
            <p:cNvSpPr>
              <a:spLocks noChangeArrowheads="1"/>
            </p:cNvSpPr>
            <p:nvPr/>
          </p:nvSpPr>
          <p:spPr bwMode="auto">
            <a:xfrm>
              <a:off x="1056" y="2112"/>
              <a:ext cx="4704" cy="1008"/>
            </a:xfrm>
            <a:prstGeom prst="parallelogram">
              <a:avLst>
                <a:gd name="adj" fmla="val 23074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Text Box 29"/>
            <p:cNvSpPr txBox="1">
              <a:spLocks noChangeArrowheads="1"/>
            </p:cNvSpPr>
            <p:nvPr/>
          </p:nvSpPr>
          <p:spPr bwMode="auto">
            <a:xfrm>
              <a:off x="1344" y="2121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</a:rPr>
                <a:t>法线方程为</a:t>
              </a:r>
            </a:p>
          </p:txBody>
        </p:sp>
        <p:graphicFrame>
          <p:nvGraphicFramePr>
            <p:cNvPr id="18451" name="Object 2065"/>
            <p:cNvGraphicFramePr>
              <a:graphicFrameLocks noChangeAspect="1"/>
            </p:cNvGraphicFramePr>
            <p:nvPr/>
          </p:nvGraphicFramePr>
          <p:xfrm>
            <a:off x="1199" y="2424"/>
            <a:ext cx="4369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5" name="公式" r:id="rId34" imgW="9241920" imgH="1357920" progId="Equation.3">
                    <p:embed/>
                  </p:oleObj>
                </mc:Choice>
                <mc:Fallback>
                  <p:oleObj name="公式" r:id="rId34" imgW="9241920" imgH="135792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424"/>
                          <a:ext cx="4369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524000" y="1035050"/>
            <a:ext cx="6096000" cy="1219200"/>
            <a:chOff x="1056" y="3456"/>
            <a:chExt cx="3840" cy="768"/>
          </a:xfrm>
        </p:grpSpPr>
        <p:sp>
          <p:nvSpPr>
            <p:cNvPr id="18463" name="AutoShape 32"/>
            <p:cNvSpPr>
              <a:spLocks noChangeArrowheads="1"/>
            </p:cNvSpPr>
            <p:nvPr/>
          </p:nvSpPr>
          <p:spPr bwMode="auto">
            <a:xfrm>
              <a:off x="1056" y="3456"/>
              <a:ext cx="3840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00FFFF"/>
                </a:gs>
                <a:gs pos="100000">
                  <a:srgbClr val="66FF33"/>
                </a:gs>
              </a:gsLst>
              <a:lin ang="5400000" scaled="1"/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2063"/>
            <p:cNvGraphicFramePr>
              <a:graphicFrameLocks noChangeAspect="1"/>
            </p:cNvGraphicFramePr>
            <p:nvPr/>
          </p:nvGraphicFramePr>
          <p:xfrm>
            <a:off x="1200" y="3535"/>
            <a:ext cx="23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6" name="Equation" r:id="rId36" imgW="115111800" imgH="13795560" progId="Equation.3">
                    <p:embed/>
                  </p:oleObj>
                </mc:Choice>
                <mc:Fallback>
                  <p:oleObj name="Equation" r:id="rId36" imgW="115111800" imgH="1379556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35"/>
                          <a:ext cx="235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064"/>
            <p:cNvGraphicFramePr>
              <a:graphicFrameLocks noChangeAspect="1"/>
            </p:cNvGraphicFramePr>
            <p:nvPr/>
          </p:nvGraphicFramePr>
          <p:xfrm>
            <a:off x="3299" y="3848"/>
            <a:ext cx="154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7" name="Equation" r:id="rId38" imgW="78499800" imgH="18262800" progId="Equation.3">
                    <p:embed/>
                  </p:oleObj>
                </mc:Choice>
                <mc:Fallback>
                  <p:oleObj name="Equation" r:id="rId38" imgW="78499800" imgH="182628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3848"/>
                          <a:ext cx="154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Text Box 35"/>
            <p:cNvSpPr txBox="1">
              <a:spLocks noChangeArrowheads="1"/>
            </p:cNvSpPr>
            <p:nvPr/>
          </p:nvSpPr>
          <p:spPr bwMode="auto">
            <a:xfrm>
              <a:off x="1104" y="3840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曲面在</a:t>
              </a:r>
              <a:r>
                <a:rPr lang="en-US" altLang="zh-CN" sz="2800" i="1">
                  <a:solidFill>
                    <a:schemeClr val="tx2"/>
                  </a:solidFill>
                </a:rPr>
                <a:t>M</a:t>
              </a:r>
              <a:r>
                <a:rPr lang="zh-CN" altLang="en-US" sz="2800">
                  <a:solidFill>
                    <a:schemeClr val="tx2"/>
                  </a:solidFill>
                </a:rPr>
                <a:t>处的法向量</a:t>
              </a:r>
              <a:r>
                <a:rPr lang="en-US" altLang="zh-CN" sz="2800">
                  <a:solidFill>
                    <a:schemeClr val="tx2"/>
                  </a:solidFill>
                </a:rPr>
                <a:t>: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40" grpId="0" autoUpdateAnimBg="0"/>
      <p:bldP spid="423941" grpId="0" autoUpdateAnimBg="0"/>
      <p:bldP spid="423942" grpId="0" autoUpdateAnimBg="0"/>
      <p:bldP spid="4239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947F7-0197-4B5B-8141-8C1494D468B2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23850" y="17732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设空间曲线的方程</a:t>
            </a:r>
          </a:p>
        </p:txBody>
      </p:sp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3348038" y="1341438"/>
          <a:ext cx="304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公式" r:id="rId3" imgW="1257300" imgH="698500" progId="Equation.3">
                  <p:embed/>
                </p:oleObj>
              </mc:Choice>
              <mc:Fallback>
                <p:oleObj name="公式" r:id="rId3" imgW="1257300" imgH="698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1438"/>
                        <a:ext cx="3048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6" name="Arc 4"/>
          <p:cNvSpPr>
            <a:spLocks/>
          </p:cNvSpPr>
          <p:nvPr/>
        </p:nvSpPr>
        <p:spPr bwMode="auto">
          <a:xfrm rot="21002579" flipV="1">
            <a:off x="6459538" y="2990850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9750" y="285273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</a:t>
            </a:r>
            <a:r>
              <a:rPr lang="zh-CN" altLang="en-US" sz="2800"/>
              <a:t>式中的三个函数均</a:t>
            </a:r>
            <a:r>
              <a:rPr lang="zh-CN" altLang="en-US" sz="2800">
                <a:solidFill>
                  <a:srgbClr val="0000FF"/>
                </a:solidFill>
              </a:rPr>
              <a:t>可导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61175" y="4043363"/>
            <a:ext cx="485775" cy="315912"/>
            <a:chOff x="4608" y="1728"/>
            <a:chExt cx="306" cy="199"/>
          </a:xfrm>
        </p:grpSpPr>
        <p:graphicFrame>
          <p:nvGraphicFramePr>
            <p:cNvPr id="1035" name="Object 7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公式" r:id="rId5" imgW="406048" imgH="291847" progId="Equation.3">
                    <p:embed/>
                  </p:oleObj>
                </mc:Choice>
                <mc:Fallback>
                  <p:oleObj name="公式" r:id="rId5" imgW="406048" imgH="291847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8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公式" r:id="rId7" imgW="190417" imgH="203112" progId="Equation.3">
                    <p:embed/>
                  </p:oleObj>
                </mc:Choice>
                <mc:Fallback>
                  <p:oleObj name="公式" r:id="rId7" imgW="190417" imgH="203112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576263" y="3932238"/>
          <a:ext cx="41862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公式" r:id="rId9" imgW="4191000" imgH="990600" progId="Equation.3">
                  <p:embed/>
                </p:oleObj>
              </mc:Choice>
              <mc:Fallback>
                <p:oleObj name="公式" r:id="rId9" imgW="4191000" imgH="990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932238"/>
                        <a:ext cx="4186237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539750" y="3429000"/>
          <a:ext cx="4419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公式" r:id="rId11" imgW="4432300" imgH="444500" progId="Equation.3">
                  <p:embed/>
                </p:oleObj>
              </mc:Choice>
              <mc:Fallback>
                <p:oleObj name="公式" r:id="rId11" imgW="4432300" imgH="4445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419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451725" y="2997200"/>
            <a:ext cx="609600" cy="261938"/>
            <a:chOff x="4560" y="2064"/>
            <a:chExt cx="384" cy="165"/>
          </a:xfrm>
        </p:grpSpPr>
        <p:graphicFrame>
          <p:nvGraphicFramePr>
            <p:cNvPr id="1033" name="Object 12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公式" r:id="rId13" imgW="190417" imgH="203112" progId="Equation.3">
                    <p:embed/>
                  </p:oleObj>
                </mc:Choice>
                <mc:Fallback>
                  <p:oleObj name="公式" r:id="rId13" imgW="190417" imgH="203112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3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公式" r:id="rId14" imgW="494870" imgH="317225" progId="Equation.3">
                    <p:embed/>
                  </p:oleObj>
                </mc:Choice>
                <mc:Fallback>
                  <p:oleObj name="公式" r:id="rId14" imgW="494870" imgH="317225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50825" y="836613"/>
            <a:ext cx="685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en-US" altLang="zh-CN" sz="3200">
                <a:solidFill>
                  <a:schemeClr val="accent2"/>
                </a:solidFill>
              </a:rPr>
              <a:t>1. </a:t>
            </a:r>
            <a:r>
              <a:rPr lang="zh-CN" altLang="en-US" sz="3200">
                <a:solidFill>
                  <a:schemeClr val="accent2"/>
                </a:solidFill>
              </a:rPr>
              <a:t>空间曲线的方程为参数方程</a:t>
            </a:r>
          </a:p>
        </p:txBody>
      </p:sp>
      <p:sp>
        <p:nvSpPr>
          <p:cNvPr id="1044" name="Rectangle 23"/>
          <p:cNvSpPr>
            <a:spLocks noChangeArrowheads="1"/>
          </p:cNvSpPr>
          <p:nvPr/>
        </p:nvSpPr>
        <p:spPr bwMode="auto">
          <a:xfrm>
            <a:off x="107950" y="115888"/>
            <a:ext cx="7620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一、空间曲线的切线与法平面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486400" y="2852738"/>
            <a:ext cx="2597150" cy="2279650"/>
            <a:chOff x="3648" y="2452"/>
            <a:chExt cx="1636" cy="1436"/>
          </a:xfrm>
        </p:grpSpPr>
        <p:sp>
          <p:nvSpPr>
            <p:cNvPr id="1046" name="Line 30"/>
            <p:cNvSpPr>
              <a:spLocks noChangeShapeType="1"/>
            </p:cNvSpPr>
            <p:nvPr/>
          </p:nvSpPr>
          <p:spPr bwMode="auto">
            <a:xfrm flipV="1">
              <a:off x="4228" y="2452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31"/>
            <p:cNvSpPr>
              <a:spLocks noChangeShapeType="1"/>
            </p:cNvSpPr>
            <p:nvPr/>
          </p:nvSpPr>
          <p:spPr bwMode="auto">
            <a:xfrm>
              <a:off x="4228" y="3460"/>
              <a:ext cx="105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32"/>
            <p:cNvSpPr>
              <a:spLocks noChangeShapeType="1"/>
            </p:cNvSpPr>
            <p:nvPr/>
          </p:nvSpPr>
          <p:spPr bwMode="auto">
            <a:xfrm flipH="1">
              <a:off x="3792" y="3460"/>
              <a:ext cx="436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" name="Object 33"/>
            <p:cNvGraphicFramePr>
              <a:graphicFrameLocks noChangeAspect="1"/>
            </p:cNvGraphicFramePr>
            <p:nvPr/>
          </p:nvGraphicFramePr>
          <p:xfrm>
            <a:off x="4173" y="3488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16" imgW="291847" imgH="317225" progId="Equation.3">
                    <p:embed/>
                  </p:oleObj>
                </mc:Choice>
                <mc:Fallback>
                  <p:oleObj name="Equation" r:id="rId16" imgW="291847" imgH="317225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488"/>
                          <a:ext cx="14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34"/>
            <p:cNvGraphicFramePr>
              <a:graphicFrameLocks noChangeAspect="1"/>
            </p:cNvGraphicFramePr>
            <p:nvPr/>
          </p:nvGraphicFramePr>
          <p:xfrm>
            <a:off x="3648" y="3748"/>
            <a:ext cx="14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18" imgW="253890" imgH="241195" progId="Equation.3">
                    <p:embed/>
                  </p:oleObj>
                </mc:Choice>
                <mc:Fallback>
                  <p:oleObj name="Equation" r:id="rId18" imgW="253890" imgH="241195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48"/>
                          <a:ext cx="148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35"/>
            <p:cNvGraphicFramePr>
              <a:graphicFrameLocks noChangeAspect="1"/>
            </p:cNvGraphicFramePr>
            <p:nvPr/>
          </p:nvGraphicFramePr>
          <p:xfrm>
            <a:off x="5137" y="3508"/>
            <a:ext cx="14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20" imgW="253780" imgH="317225" progId="Equation.3">
                    <p:embed/>
                  </p:oleObj>
                </mc:Choice>
                <mc:Fallback>
                  <p:oleObj name="Equation" r:id="rId20" imgW="253780" imgH="317225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3508"/>
                          <a:ext cx="147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36"/>
            <p:cNvGraphicFramePr>
              <a:graphicFrameLocks noChangeAspect="1"/>
            </p:cNvGraphicFramePr>
            <p:nvPr/>
          </p:nvGraphicFramePr>
          <p:xfrm>
            <a:off x="4058" y="2452"/>
            <a:ext cx="11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22" imgW="203024" imgH="253780" progId="Equation.3">
                    <p:embed/>
                  </p:oleObj>
                </mc:Choice>
                <mc:Fallback>
                  <p:oleObj name="Equation" r:id="rId22" imgW="203024" imgH="2537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452"/>
                          <a:ext cx="118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6" grpId="0" animBg="1"/>
      <p:bldP spid="407557" grpId="0" autoUpdateAnimBg="0"/>
      <p:bldP spid="4075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3099B-D843-411E-99CA-C63D2FC6236F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4962" name="AutoShape 2"/>
          <p:cNvSpPr>
            <a:spLocks noChangeArrowheads="1"/>
          </p:cNvSpPr>
          <p:nvPr/>
        </p:nvSpPr>
        <p:spPr bwMode="auto">
          <a:xfrm>
            <a:off x="5166432" y="4029075"/>
            <a:ext cx="2057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3" name="AutoShape 3"/>
          <p:cNvSpPr>
            <a:spLocks noChangeArrowheads="1"/>
          </p:cNvSpPr>
          <p:nvPr/>
        </p:nvSpPr>
        <p:spPr bwMode="auto">
          <a:xfrm>
            <a:off x="2598738" y="120650"/>
            <a:ext cx="5334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1227138" y="1111250"/>
            <a:ext cx="1447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00FF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5" name="AutoShape 5"/>
          <p:cNvSpPr>
            <a:spLocks noChangeArrowheads="1"/>
          </p:cNvSpPr>
          <p:nvPr/>
        </p:nvSpPr>
        <p:spPr bwMode="auto">
          <a:xfrm>
            <a:off x="3894138" y="654050"/>
            <a:ext cx="3962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00FF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1531938" y="107950"/>
          <a:ext cx="636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3" imgW="6362700" imgH="469900" progId="Equation.3">
                  <p:embed/>
                </p:oleObj>
              </mc:Choice>
              <mc:Fallback>
                <p:oleObj name="Equation" r:id="rId3" imgW="6362700" imgH="4699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07950"/>
                        <a:ext cx="6362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Text Box 7"/>
          <p:cNvSpPr txBox="1">
            <a:spLocks noChangeArrowheads="1"/>
          </p:cNvSpPr>
          <p:nvPr/>
        </p:nvSpPr>
        <p:spPr bwMode="auto">
          <a:xfrm>
            <a:off x="1150938" y="654050"/>
            <a:ext cx="3048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上求一点的坐标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9481" name="Text Box 8"/>
          <p:cNvSpPr txBox="1">
            <a:spLocks noChangeArrowheads="1"/>
          </p:cNvSpPr>
          <p:nvPr/>
        </p:nvSpPr>
        <p:spPr bwMode="auto">
          <a:xfrm>
            <a:off x="3817938" y="654284"/>
            <a:ext cx="4191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使此点处的切平面平行于</a:t>
            </a:r>
          </a:p>
        </p:txBody>
      </p:sp>
      <p:sp>
        <p:nvSpPr>
          <p:cNvPr id="19482" name="Rectangle 9"/>
          <p:cNvSpPr>
            <a:spLocks noChangeArrowheads="1"/>
          </p:cNvSpPr>
          <p:nvPr/>
        </p:nvSpPr>
        <p:spPr bwMode="auto">
          <a:xfrm>
            <a:off x="1227138" y="1111250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yOz</a:t>
            </a:r>
            <a:r>
              <a:rPr lang="zh-CN" altLang="en-US" sz="2800">
                <a:solidFill>
                  <a:schemeClr val="tx2"/>
                </a:solidFill>
              </a:rPr>
              <a:t>平面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617538" y="16875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1150938" y="1699859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设所求点为</a:t>
            </a:r>
          </a:p>
        </p:txBody>
      </p:sp>
      <p:graphicFrame>
        <p:nvGraphicFramePr>
          <p:cNvPr id="470017" name="Object 1025"/>
          <p:cNvGraphicFramePr>
            <a:graphicFrameLocks noChangeAspect="1"/>
          </p:cNvGraphicFramePr>
          <p:nvPr/>
        </p:nvGraphicFramePr>
        <p:xfrm>
          <a:off x="3055938" y="1798638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5" imgW="1218671" imgH="393529" progId="Equation.3">
                  <p:embed/>
                </p:oleObj>
              </mc:Choice>
              <mc:Fallback>
                <p:oleObj name="Equation" r:id="rId5" imgW="1218671" imgH="393529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1798638"/>
                        <a:ext cx="1219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4198938" y="1726260"/>
            <a:ext cx="3657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则切平面的法向量为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1836738" y="2863850"/>
            <a:ext cx="60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∥</a:t>
            </a:r>
          </a:p>
        </p:txBody>
      </p:sp>
      <p:graphicFrame>
        <p:nvGraphicFramePr>
          <p:cNvPr id="470018" name="Object 1026"/>
          <p:cNvGraphicFramePr>
            <a:graphicFrameLocks noChangeAspect="1"/>
          </p:cNvGraphicFramePr>
          <p:nvPr/>
        </p:nvGraphicFramePr>
        <p:xfrm>
          <a:off x="2319338" y="2990850"/>
          <a:ext cx="508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7" imgW="5080000" imgH="393700" progId="Equation.3">
                  <p:embed/>
                </p:oleObj>
              </mc:Choice>
              <mc:Fallback>
                <p:oleObj name="Equation" r:id="rId7" imgW="5080000" imgH="3937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2990850"/>
                        <a:ext cx="508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WordArt 16"/>
          <p:cNvSpPr>
            <a:spLocks noChangeArrowheads="1" noChangeShapeType="1" noTextEdit="1"/>
          </p:cNvSpPr>
          <p:nvPr/>
        </p:nvSpPr>
        <p:spPr bwMode="auto">
          <a:xfrm>
            <a:off x="617538" y="44450"/>
            <a:ext cx="609600" cy="6683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250825" y="3379788"/>
            <a:ext cx="144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由题意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70019" name="Object 1027"/>
          <p:cNvGraphicFramePr>
            <a:graphicFrameLocks noChangeAspect="1"/>
          </p:cNvGraphicFramePr>
          <p:nvPr/>
        </p:nvGraphicFramePr>
        <p:xfrm>
          <a:off x="1546225" y="3500438"/>
          <a:ext cx="5540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9" imgW="520474" imgH="304668" progId="Equation.3">
                  <p:embed/>
                </p:oleObj>
              </mc:Choice>
              <mc:Fallback>
                <p:oleObj name="Equation" r:id="rId9" imgW="520474" imgH="304668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500438"/>
                        <a:ext cx="55403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0" name="Object 1028"/>
          <p:cNvGraphicFramePr>
            <a:graphicFrameLocks noChangeAspect="1"/>
          </p:cNvGraphicFramePr>
          <p:nvPr/>
        </p:nvGraphicFramePr>
        <p:xfrm>
          <a:off x="2079625" y="3505200"/>
          <a:ext cx="508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11" imgW="5080000" imgH="393700" progId="Equation.3">
                  <p:embed/>
                </p:oleObj>
              </mc:Choice>
              <mc:Fallback>
                <p:oleObj name="Equation" r:id="rId11" imgW="5080000" imgH="3937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505200"/>
                        <a:ext cx="508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Text Box 20"/>
          <p:cNvSpPr txBox="1">
            <a:spLocks noChangeArrowheads="1"/>
          </p:cNvSpPr>
          <p:nvPr/>
        </p:nvSpPr>
        <p:spPr bwMode="auto">
          <a:xfrm>
            <a:off x="7138988" y="3409950"/>
            <a:ext cx="60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∥</a:t>
            </a:r>
          </a:p>
        </p:txBody>
      </p:sp>
      <p:graphicFrame>
        <p:nvGraphicFramePr>
          <p:cNvPr id="470021" name="Object 1029"/>
          <p:cNvGraphicFramePr>
            <a:graphicFrameLocks noChangeAspect="1"/>
          </p:cNvGraphicFramePr>
          <p:nvPr/>
        </p:nvGraphicFramePr>
        <p:xfrm>
          <a:off x="7596188" y="352425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13" imgW="30904200" imgH="12577320" progId="Equation.3">
                  <p:embed/>
                </p:oleObj>
              </mc:Choice>
              <mc:Fallback>
                <p:oleObj name="Equation" r:id="rId13" imgW="30904200" imgH="1257732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524250"/>
                        <a:ext cx="838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752475" y="41084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由此得</a:t>
            </a:r>
          </a:p>
        </p:txBody>
      </p:sp>
      <p:graphicFrame>
        <p:nvGraphicFramePr>
          <p:cNvPr id="470022" name="Object 1030"/>
          <p:cNvGraphicFramePr>
            <a:graphicFrameLocks noChangeAspect="1"/>
          </p:cNvGraphicFramePr>
          <p:nvPr/>
        </p:nvGraphicFramePr>
        <p:xfrm>
          <a:off x="2124075" y="3956050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15" imgW="2209800" imgH="393700" progId="Equation.3">
                  <p:embed/>
                </p:oleObj>
              </mc:Choice>
              <mc:Fallback>
                <p:oleObj name="Equation" r:id="rId15" imgW="2209800" imgH="3937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56050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3" name="Object 1031"/>
          <p:cNvGraphicFramePr>
            <a:graphicFrameLocks noChangeAspect="1"/>
          </p:cNvGraphicFramePr>
          <p:nvPr/>
        </p:nvGraphicFramePr>
        <p:xfrm>
          <a:off x="4754563" y="417671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7" imgW="393529" imgH="241195" progId="Equation.3">
                  <p:embed/>
                </p:oleObj>
              </mc:Choice>
              <mc:Fallback>
                <p:oleObj name="Equation" r:id="rId17" imgW="393529" imgH="241195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176713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1032"/>
          <p:cNvGraphicFramePr>
            <a:graphicFrameLocks noChangeAspect="1"/>
          </p:cNvGraphicFramePr>
          <p:nvPr/>
        </p:nvGraphicFramePr>
        <p:xfrm>
          <a:off x="5148263" y="4100513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9" imgW="2133600" imgH="393700" progId="Equation.3">
                  <p:embed/>
                </p:oleObj>
              </mc:Choice>
              <mc:Fallback>
                <p:oleObj name="Equation" r:id="rId19" imgW="2133600" imgH="3937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00513"/>
                        <a:ext cx="213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723900" y="4868863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所求之点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7002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35009"/>
              </p:ext>
            </p:extLst>
          </p:nvPr>
        </p:nvGraphicFramePr>
        <p:xfrm>
          <a:off x="2413000" y="4933597"/>
          <a:ext cx="280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21" imgW="2806700" imgH="419100" progId="Equation.3">
                  <p:embed/>
                </p:oleObj>
              </mc:Choice>
              <mc:Fallback>
                <p:oleObj name="Equation" r:id="rId21" imgW="2806700" imgH="4191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933597"/>
                        <a:ext cx="2806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1034"/>
          <p:cNvGraphicFramePr>
            <a:graphicFrameLocks noChangeAspect="1"/>
          </p:cNvGraphicFramePr>
          <p:nvPr/>
        </p:nvGraphicFramePr>
        <p:xfrm>
          <a:off x="1979613" y="3956050"/>
          <a:ext cx="32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23" imgW="381000" imgH="977900" progId="Equation.3">
                  <p:embed/>
                </p:oleObj>
              </mc:Choice>
              <mc:Fallback>
                <p:oleObj name="Equation" r:id="rId23" imgW="381000" imgH="9779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56050"/>
                        <a:ext cx="3270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7" name="Object 1035"/>
          <p:cNvGraphicFramePr>
            <a:graphicFrameLocks noChangeAspect="1"/>
          </p:cNvGraphicFramePr>
          <p:nvPr/>
        </p:nvGraphicFramePr>
        <p:xfrm>
          <a:off x="2124075" y="4400550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25" imgW="2209800" imgH="393700" progId="Equation.3">
                  <p:embed/>
                </p:oleObj>
              </mc:Choice>
              <mc:Fallback>
                <p:oleObj name="Equation" r:id="rId25" imgW="2209800" imgH="3937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00550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8" name="Object 1036"/>
          <p:cNvGraphicFramePr>
            <a:graphicFrameLocks noChangeAspect="1"/>
          </p:cNvGraphicFramePr>
          <p:nvPr/>
        </p:nvGraphicFramePr>
        <p:xfrm>
          <a:off x="1989138" y="240665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27" imgW="1828800" imgH="393700" progId="Equation.3">
                  <p:embed/>
                </p:oleObj>
              </mc:Choice>
              <mc:Fallback>
                <p:oleObj name="Equation" r:id="rId27" imgW="1828800" imgH="3937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406650"/>
                        <a:ext cx="182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9" name="Object 1037"/>
          <p:cNvGraphicFramePr>
            <a:graphicFrameLocks noChangeAspect="1"/>
          </p:cNvGraphicFramePr>
          <p:nvPr/>
        </p:nvGraphicFramePr>
        <p:xfrm>
          <a:off x="1241425" y="2368550"/>
          <a:ext cx="5508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29" imgW="520474" imgH="304668" progId="Equation.3">
                  <p:embed/>
                </p:oleObj>
              </mc:Choice>
              <mc:Fallback>
                <p:oleObj name="Equation" r:id="rId29" imgW="520474" imgH="304668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368550"/>
                        <a:ext cx="550863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1038"/>
          <p:cNvGraphicFramePr>
            <a:graphicFrameLocks noChangeAspect="1"/>
          </p:cNvGraphicFramePr>
          <p:nvPr/>
        </p:nvGraphicFramePr>
        <p:xfrm>
          <a:off x="1785938" y="2393950"/>
          <a:ext cx="668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31" imgW="6680200" imgH="393700" progId="Equation.3">
                  <p:embed/>
                </p:oleObj>
              </mc:Choice>
              <mc:Fallback>
                <p:oleObj name="Equation" r:id="rId31" imgW="6680200" imgH="3937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393950"/>
                        <a:ext cx="668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1" name="Object 1039"/>
          <p:cNvGraphicFramePr>
            <a:graphicFrameLocks noChangeAspect="1"/>
          </p:cNvGraphicFramePr>
          <p:nvPr/>
        </p:nvGraphicFramePr>
        <p:xfrm>
          <a:off x="3894138" y="2441575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3" imgW="2197100" imgH="393700" progId="Equation.3">
                  <p:embed/>
                </p:oleObj>
              </mc:Choice>
              <mc:Fallback>
                <p:oleObj name="Equation" r:id="rId33" imgW="2197100" imgH="3937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2441575"/>
                        <a:ext cx="219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2" name="Object 1040"/>
          <p:cNvGraphicFramePr>
            <a:graphicFrameLocks noChangeAspect="1"/>
          </p:cNvGraphicFramePr>
          <p:nvPr/>
        </p:nvGraphicFramePr>
        <p:xfrm>
          <a:off x="6129338" y="24066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35" imgW="2108200" imgH="393700" progId="Equation.3">
                  <p:embed/>
                </p:oleObj>
              </mc:Choice>
              <mc:Fallback>
                <p:oleObj name="Equation" r:id="rId35" imgW="2108200" imgH="3937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2406650"/>
                        <a:ext cx="210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4963" grpId="0" animBg="1"/>
      <p:bldP spid="424964" grpId="0" animBg="1"/>
      <p:bldP spid="424965" grpId="0" animBg="1"/>
      <p:bldP spid="424970" grpId="0" autoUpdateAnimBg="0"/>
      <p:bldP spid="424971" grpId="0" autoUpdateAnimBg="0"/>
      <p:bldP spid="424973" grpId="0" autoUpdateAnimBg="0"/>
      <p:bldP spid="424974" grpId="0" autoUpdateAnimBg="0"/>
      <p:bldP spid="424977" grpId="0" autoUpdateAnimBg="0"/>
      <p:bldP spid="424980" grpId="0" autoUpdateAnimBg="0"/>
      <p:bldP spid="424982" grpId="0" autoUpdateAnimBg="0"/>
      <p:bldP spid="4249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3C417-D4FF-4130-989F-7D66657A2064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5986" name="AutoShape 2"/>
          <p:cNvSpPr>
            <a:spLocks noChangeArrowheads="1"/>
          </p:cNvSpPr>
          <p:nvPr/>
        </p:nvSpPr>
        <p:spPr bwMode="auto">
          <a:xfrm>
            <a:off x="3886200" y="685800"/>
            <a:ext cx="2133600" cy="457200"/>
          </a:xfrm>
          <a:prstGeom prst="wedgeRoundRectCallout">
            <a:avLst>
              <a:gd name="adj1" fmla="val 63394"/>
              <a:gd name="adj2" fmla="val 99653"/>
              <a:gd name="adj3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grpSp>
        <p:nvGrpSpPr>
          <p:cNvPr id="20494" name="Group 3"/>
          <p:cNvGrpSpPr>
            <a:grpSpLocks/>
          </p:cNvGrpSpPr>
          <p:nvPr/>
        </p:nvGrpSpPr>
        <p:grpSpPr bwMode="auto">
          <a:xfrm>
            <a:off x="914400" y="609600"/>
            <a:ext cx="6477000" cy="579438"/>
            <a:chOff x="672" y="624"/>
            <a:chExt cx="4080" cy="365"/>
          </a:xfrm>
        </p:grpSpPr>
        <p:sp>
          <p:nvSpPr>
            <p:cNvPr id="20500" name="Text Box 4"/>
            <p:cNvSpPr txBox="1">
              <a:spLocks noChangeArrowheads="1"/>
            </p:cNvSpPr>
            <p:nvPr/>
          </p:nvSpPr>
          <p:spPr bwMode="auto">
            <a:xfrm>
              <a:off x="672" y="624"/>
              <a:ext cx="40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>
                  <a:solidFill>
                    <a:schemeClr val="accent2"/>
                  </a:solidFill>
                </a:rPr>
                <a:t>2. </a:t>
              </a:r>
              <a:r>
                <a:rPr lang="zh-CN" altLang="en-US" sz="3200">
                  <a:solidFill>
                    <a:schemeClr val="accent2"/>
                  </a:solidFill>
                </a:rPr>
                <a:t>曲面方程形为                     的情形</a:t>
              </a:r>
              <a:endParaRPr lang="zh-CN" altLang="en-US" sz="32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0491" name="Object 9"/>
            <p:cNvGraphicFramePr>
              <a:graphicFrameLocks noChangeAspect="1"/>
            </p:cNvGraphicFramePr>
            <p:nvPr/>
          </p:nvGraphicFramePr>
          <p:xfrm>
            <a:off x="2544" y="661"/>
            <a:ext cx="130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公式" r:id="rId3" imgW="56532600" imgH="12983400" progId="Equation.3">
                    <p:embed/>
                  </p:oleObj>
                </mc:Choice>
                <mc:Fallback>
                  <p:oleObj name="公式" r:id="rId3" imgW="56532600" imgH="129834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61"/>
                          <a:ext cx="1304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295400" y="25146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曲面在</a:t>
            </a:r>
            <a:r>
              <a:rPr lang="en-US" altLang="zh-CN" sz="2800" i="1"/>
              <a:t>M</a:t>
            </a:r>
            <a:r>
              <a:rPr lang="zh-CN" altLang="en-US" sz="2800"/>
              <a:t>处的</a:t>
            </a:r>
            <a:r>
              <a:rPr lang="zh-CN" altLang="en-US" sz="2800">
                <a:solidFill>
                  <a:schemeClr val="accent2"/>
                </a:solidFill>
              </a:rPr>
              <a:t>切平面方程</a:t>
            </a:r>
            <a:r>
              <a:rPr lang="zh-CN" altLang="en-US" sz="2800"/>
              <a:t>为</a:t>
            </a:r>
          </a:p>
        </p:txBody>
      </p:sp>
      <p:graphicFrame>
        <p:nvGraphicFramePr>
          <p:cNvPr id="471040" name="Object 0"/>
          <p:cNvGraphicFramePr>
            <a:graphicFrameLocks noChangeAspect="1"/>
          </p:cNvGraphicFramePr>
          <p:nvPr/>
        </p:nvGraphicFramePr>
        <p:xfrm>
          <a:off x="762000" y="3048000"/>
          <a:ext cx="8001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公式" r:id="rId5" imgW="105348600" imgH="7703640" progId="Equation.3">
                  <p:embed/>
                </p:oleObj>
              </mc:Choice>
              <mc:Fallback>
                <p:oleObj name="公式" r:id="rId5" imgW="105348600" imgH="7703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8001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79388" y="443706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曲面在</a:t>
            </a:r>
            <a:r>
              <a:rPr lang="en-US" altLang="zh-CN" sz="2800" i="1"/>
              <a:t>M</a:t>
            </a:r>
            <a:r>
              <a:rPr lang="zh-CN" altLang="en-US" sz="2800"/>
              <a:t>处的</a:t>
            </a:r>
            <a:r>
              <a:rPr lang="zh-CN" altLang="en-US" sz="2800">
                <a:solidFill>
                  <a:schemeClr val="accent2"/>
                </a:solidFill>
              </a:rPr>
              <a:t>法线方程</a:t>
            </a:r>
            <a:r>
              <a:rPr lang="zh-CN" altLang="en-US" sz="2800"/>
              <a:t>为</a:t>
            </a:r>
          </a:p>
        </p:txBody>
      </p:sp>
      <p:graphicFrame>
        <p:nvGraphicFramePr>
          <p:cNvPr id="471041" name="Object 1"/>
          <p:cNvGraphicFramePr>
            <a:graphicFrameLocks noChangeAspect="1"/>
          </p:cNvGraphicFramePr>
          <p:nvPr/>
        </p:nvGraphicFramePr>
        <p:xfrm>
          <a:off x="4284663" y="4149725"/>
          <a:ext cx="4692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148469400" imgH="30852720" progId="Equation.DSMT4">
                  <p:embed/>
                </p:oleObj>
              </mc:Choice>
              <mc:Fallback>
                <p:oleObj name="Equation" r:id="rId7" imgW="148469400" imgH="308527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149725"/>
                        <a:ext cx="46926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2" name="Object 2"/>
          <p:cNvGraphicFramePr>
            <a:graphicFrameLocks noChangeAspect="1"/>
          </p:cNvGraphicFramePr>
          <p:nvPr/>
        </p:nvGraphicFramePr>
        <p:xfrm>
          <a:off x="1838325" y="1484313"/>
          <a:ext cx="37242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3467100" imgH="393700" progId="Equation.3">
                  <p:embed/>
                </p:oleObj>
              </mc:Choice>
              <mc:Fallback>
                <p:oleObj name="Equation" r:id="rId9" imgW="3467100" imgH="3937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484313"/>
                        <a:ext cx="37242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1295400" y="1371600"/>
            <a:ext cx="69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令</a:t>
            </a:r>
          </a:p>
        </p:txBody>
      </p:sp>
      <p:graphicFrame>
        <p:nvGraphicFramePr>
          <p:cNvPr id="471043" name="Object 3"/>
          <p:cNvGraphicFramePr>
            <a:graphicFrameLocks noChangeAspect="1"/>
          </p:cNvGraphicFramePr>
          <p:nvPr/>
        </p:nvGraphicFramePr>
        <p:xfrm>
          <a:off x="1371600" y="1981200"/>
          <a:ext cx="13890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1" imgW="1269449" imgH="431613" progId="Equation.3">
                  <p:embed/>
                </p:oleObj>
              </mc:Choice>
              <mc:Fallback>
                <p:oleObj name="Equation" r:id="rId11" imgW="1269449" imgH="431613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13890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4665663" y="2043113"/>
          <a:ext cx="1295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3" imgW="1218671" imgH="444307" progId="Equation.3">
                  <p:embed/>
                </p:oleObj>
              </mc:Choice>
              <mc:Fallback>
                <p:oleObj name="Equation" r:id="rId13" imgW="1218671" imgH="444307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043113"/>
                        <a:ext cx="12954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2989263" y="2009775"/>
          <a:ext cx="144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5" imgW="1257300" imgH="469900" progId="Equation.3">
                  <p:embed/>
                </p:oleObj>
              </mc:Choice>
              <mc:Fallback>
                <p:oleObj name="Equation" r:id="rId15" imgW="1257300" imgH="4699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009775"/>
                        <a:ext cx="14478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762000" y="3657600"/>
            <a:ext cx="847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或</a:t>
            </a:r>
          </a:p>
        </p:txBody>
      </p:sp>
      <p:graphicFrame>
        <p:nvGraphicFramePr>
          <p:cNvPr id="471046" name="Object 6"/>
          <p:cNvGraphicFramePr>
            <a:graphicFrameLocks noChangeAspect="1"/>
          </p:cNvGraphicFramePr>
          <p:nvPr/>
        </p:nvGraphicFramePr>
        <p:xfrm>
          <a:off x="1238250" y="3670300"/>
          <a:ext cx="72294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17" imgW="95178600" imgH="7703640" progId="Equation.3">
                  <p:embed/>
                </p:oleObj>
              </mc:Choice>
              <mc:Fallback>
                <p:oleObj name="公式" r:id="rId17" imgW="95178600" imgH="77036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670300"/>
                        <a:ext cx="72294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6324600" y="205740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19" imgW="69957000" imgH="15013800" progId="Equation.3">
                  <p:embed/>
                </p:oleObj>
              </mc:Choice>
              <mc:Fallback>
                <p:oleObj name="Equation" r:id="rId19" imgW="69957000" imgH="15013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8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2" name="Text Box 18"/>
          <p:cNvSpPr txBox="1">
            <a:spLocks noChangeArrowheads="1"/>
          </p:cNvSpPr>
          <p:nvPr/>
        </p:nvSpPr>
        <p:spPr bwMode="auto">
          <a:xfrm>
            <a:off x="6324600" y="115728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显式方程</a:t>
            </a:r>
          </a:p>
        </p:txBody>
      </p:sp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1585913" y="76200"/>
          <a:ext cx="6719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21" imgW="215184600" imgH="15013800" progId="Equation.3">
                  <p:embed/>
                </p:oleObj>
              </mc:Choice>
              <mc:Fallback>
                <p:oleObj name="Equation" r:id="rId21" imgW="215184600" imgH="15013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76200"/>
                        <a:ext cx="6719887" cy="469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50000">
                            <a:srgbClr val="66FF33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nimBg="1" autoUpdateAnimBg="0"/>
      <p:bldP spid="425990" grpId="0" autoUpdateAnimBg="0"/>
      <p:bldP spid="425992" grpId="0" autoUpdateAnimBg="0"/>
      <p:bldP spid="425995" grpId="0" autoUpdateAnimBg="0"/>
      <p:bldP spid="425999" grpId="0" autoUpdateAnimBg="0"/>
      <p:bldP spid="42600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97595-60A6-46E6-8C8D-C3FCA5373634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19" name="Text Box 2"/>
          <p:cNvSpPr txBox="1">
            <a:spLocks noChangeArrowheads="1"/>
          </p:cNvSpPr>
          <p:nvPr/>
        </p:nvSpPr>
        <p:spPr bwMode="auto">
          <a:xfrm>
            <a:off x="762000" y="67310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1587500" y="425450"/>
          <a:ext cx="652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6527800" imgH="723900" progId="Equation.3">
                  <p:embed/>
                </p:oleObj>
              </mc:Choice>
              <mc:Fallback>
                <p:oleObj name="Equation" r:id="rId3" imgW="6527800" imgH="7239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5450"/>
                        <a:ext cx="6527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1651000" y="1282700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167893" imgH="393529" progId="Equation.3">
                  <p:embed/>
                </p:oleObj>
              </mc:Choice>
              <mc:Fallback>
                <p:oleObj name="Equation" r:id="rId5" imgW="1167893" imgH="393529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282700"/>
                        <a:ext cx="116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762000" y="173355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472066" name="Object 1026"/>
          <p:cNvGraphicFramePr>
            <a:graphicFrameLocks noChangeAspect="1"/>
          </p:cNvGraphicFramePr>
          <p:nvPr/>
        </p:nvGraphicFramePr>
        <p:xfrm>
          <a:off x="1600200" y="180975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4546600" imgH="444500" progId="Equation.3">
                  <p:embed/>
                </p:oleObj>
              </mc:Choice>
              <mc:Fallback>
                <p:oleObj name="Equation" r:id="rId7" imgW="4546600" imgH="4445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09750"/>
                        <a:ext cx="454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1027"/>
          <p:cNvGraphicFramePr>
            <a:graphicFrameLocks noChangeAspect="1"/>
          </p:cNvGraphicFramePr>
          <p:nvPr/>
        </p:nvGraphicFramePr>
        <p:xfrm>
          <a:off x="6248400" y="1428750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9" imgW="1447800" imgH="787400" progId="Equation.3">
                  <p:embed/>
                </p:oleObj>
              </mc:Choice>
              <mc:Fallback>
                <p:oleObj name="Equation" r:id="rId9" imgW="1447800" imgH="787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28750"/>
                        <a:ext cx="1447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1258888" y="2673350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则法向量为</a:t>
            </a:r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0" y="3681413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切平面方程</a:t>
            </a:r>
            <a:r>
              <a:rPr lang="zh-CN" altLang="en-US" sz="2800">
                <a:solidFill>
                  <a:schemeClr val="tx2"/>
                </a:solidFill>
              </a:rPr>
              <a:t>为</a:t>
            </a:r>
          </a:p>
        </p:txBody>
      </p:sp>
      <p:graphicFrame>
        <p:nvGraphicFramePr>
          <p:cNvPr id="472068" name="Object 1028"/>
          <p:cNvGraphicFramePr>
            <a:graphicFrameLocks noChangeAspect="1"/>
          </p:cNvGraphicFramePr>
          <p:nvPr/>
        </p:nvGraphicFramePr>
        <p:xfrm>
          <a:off x="2209800" y="3392488"/>
          <a:ext cx="6934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1" imgW="6934200" imgH="1054100" progId="Equation.3">
                  <p:embed/>
                </p:oleObj>
              </mc:Choice>
              <mc:Fallback>
                <p:oleObj name="Equation" r:id="rId11" imgW="6934200" imgH="10541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92488"/>
                        <a:ext cx="6934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05200" y="44450"/>
            <a:ext cx="4724400" cy="533400"/>
            <a:chOff x="2208" y="96"/>
            <a:chExt cx="2976" cy="336"/>
          </a:xfrm>
        </p:grpSpPr>
        <p:sp>
          <p:nvSpPr>
            <p:cNvPr id="21524" name="Oval 12"/>
            <p:cNvSpPr>
              <a:spLocks noChangeArrowheads="1"/>
            </p:cNvSpPr>
            <p:nvPr/>
          </p:nvSpPr>
          <p:spPr bwMode="auto">
            <a:xfrm>
              <a:off x="2208" y="96"/>
              <a:ext cx="2976" cy="336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00FFFF"/>
                </a:gs>
                <a:gs pos="100000">
                  <a:srgbClr val="FF99CC"/>
                </a:gs>
              </a:gsLst>
              <a:lin ang="27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6" name="Object 1034"/>
            <p:cNvGraphicFramePr>
              <a:graphicFrameLocks noChangeAspect="1"/>
            </p:cNvGraphicFramePr>
            <p:nvPr/>
          </p:nvGraphicFramePr>
          <p:xfrm>
            <a:off x="2408" y="144"/>
            <a:ext cx="10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13" imgW="1739900" imgH="393700" progId="Equation.3">
                    <p:embed/>
                  </p:oleObj>
                </mc:Choice>
                <mc:Fallback>
                  <p:oleObj name="Equation" r:id="rId13" imgW="1739900" imgH="3937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44"/>
                          <a:ext cx="10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035"/>
            <p:cNvGraphicFramePr>
              <a:graphicFrameLocks noChangeAspect="1"/>
            </p:cNvGraphicFramePr>
            <p:nvPr/>
          </p:nvGraphicFramePr>
          <p:xfrm>
            <a:off x="3552" y="136"/>
            <a:ext cx="13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15" imgW="2184400" imgH="469900" progId="Equation.3">
                    <p:embed/>
                  </p:oleObj>
                </mc:Choice>
                <mc:Fallback>
                  <p:oleObj name="Equation" r:id="rId15" imgW="2184400" imgH="46990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6"/>
                          <a:ext cx="137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2069" name="Object 1029"/>
          <p:cNvGraphicFramePr>
            <a:graphicFrameLocks noChangeAspect="1"/>
          </p:cNvGraphicFramePr>
          <p:nvPr/>
        </p:nvGraphicFramePr>
        <p:xfrm>
          <a:off x="4427538" y="2312988"/>
          <a:ext cx="1676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7" imgW="1676400" imgH="1054100" progId="Equation.3">
                  <p:embed/>
                </p:oleObj>
              </mc:Choice>
              <mc:Fallback>
                <p:oleObj name="Equation" r:id="rId17" imgW="1676400" imgH="10541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312988"/>
                        <a:ext cx="1676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1030"/>
          <p:cNvGraphicFramePr>
            <a:graphicFrameLocks noChangeAspect="1"/>
          </p:cNvGraphicFramePr>
          <p:nvPr/>
        </p:nvGraphicFramePr>
        <p:xfrm>
          <a:off x="3635375" y="2816225"/>
          <a:ext cx="5508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19" imgW="520474" imgH="304668" progId="Equation.3">
                  <p:embed/>
                </p:oleObj>
              </mc:Choice>
              <mc:Fallback>
                <p:oleObj name="Equation" r:id="rId19" imgW="520474" imgH="304668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816225"/>
                        <a:ext cx="550863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1" name="Object 1031"/>
          <p:cNvGraphicFramePr>
            <a:graphicFrameLocks noChangeAspect="1"/>
          </p:cNvGraphicFramePr>
          <p:nvPr/>
        </p:nvGraphicFramePr>
        <p:xfrm>
          <a:off x="4211638" y="2744788"/>
          <a:ext cx="309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21" imgW="3098800" imgH="393700" progId="Equation.DSMT4">
                  <p:embed/>
                </p:oleObj>
              </mc:Choice>
              <mc:Fallback>
                <p:oleObj name="Equation" r:id="rId21" imgW="3098800" imgH="3937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44788"/>
                        <a:ext cx="309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2" name="Object 1032"/>
          <p:cNvGraphicFramePr>
            <a:graphicFrameLocks noChangeAspect="1"/>
          </p:cNvGraphicFramePr>
          <p:nvPr/>
        </p:nvGraphicFramePr>
        <p:xfrm>
          <a:off x="6176963" y="2454275"/>
          <a:ext cx="571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23" imgW="571252" imgH="748975" progId="Equation.3">
                  <p:embed/>
                </p:oleObj>
              </mc:Choice>
              <mc:Fallback>
                <p:oleObj name="Equation" r:id="rId23" imgW="571252" imgH="748975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454275"/>
                        <a:ext cx="5715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1033"/>
          <p:cNvGraphicFramePr>
            <a:graphicFrameLocks noChangeAspect="1"/>
          </p:cNvGraphicFramePr>
          <p:nvPr/>
        </p:nvGraphicFramePr>
        <p:xfrm>
          <a:off x="6732588" y="2744788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25" imgW="444114" imgH="304536" progId="Equation.3">
                  <p:embed/>
                </p:oleObj>
              </mc:Choice>
              <mc:Fallback>
                <p:oleObj name="Equation" r:id="rId25" imgW="444114" imgH="304536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744788"/>
                        <a:ext cx="444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 autoUpdateAnimBg="0"/>
      <p:bldP spid="427016" grpId="0" autoUpdateAnimBg="0"/>
      <p:bldP spid="4270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2D5BC-9F55-4AA4-897F-F24E97DAD3C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4197350" y="1763713"/>
            <a:ext cx="3657600" cy="990600"/>
          </a:xfrm>
          <a:prstGeom prst="wedgeRoundRectCallout">
            <a:avLst>
              <a:gd name="adj1" fmla="val 43708"/>
              <a:gd name="adj2" fmla="val 76764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189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73088" name="Object 0"/>
          <p:cNvGraphicFramePr>
            <a:graphicFrameLocks noChangeAspect="1"/>
          </p:cNvGraphicFramePr>
          <p:nvPr/>
        </p:nvGraphicFramePr>
        <p:xfrm>
          <a:off x="539750" y="1700213"/>
          <a:ext cx="7950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7950200" imgH="1054100" progId="Equation.3">
                  <p:embed/>
                </p:oleObj>
              </mc:Choice>
              <mc:Fallback>
                <p:oleObj name="Equation" r:id="rId3" imgW="7950200" imgH="1054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950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89" name="Object 1"/>
          <p:cNvGraphicFramePr>
            <a:graphicFrameLocks noChangeAspect="1"/>
          </p:cNvGraphicFramePr>
          <p:nvPr/>
        </p:nvGraphicFramePr>
        <p:xfrm>
          <a:off x="7473950" y="29702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5" imgW="648360" imgH="406080" progId="Equation.3">
                  <p:embed/>
                </p:oleObj>
              </mc:Choice>
              <mc:Fallback>
                <p:oleObj name="Equation" r:id="rId5" imgW="648360" imgH="4060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970213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611188" y="549275"/>
          <a:ext cx="6934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7" imgW="6934200" imgH="1054100" progId="Equation.3">
                  <p:embed/>
                </p:oleObj>
              </mc:Choice>
              <mc:Fallback>
                <p:oleObj name="Equation" r:id="rId7" imgW="6934200" imgH="10541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6934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920750" y="2919413"/>
          <a:ext cx="388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9" imgW="3886200" imgH="1054100" progId="Equation.3">
                  <p:embed/>
                </p:oleObj>
              </mc:Choice>
              <mc:Fallback>
                <p:oleObj name="Equation" r:id="rId9" imgW="3886200" imgH="1054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919413"/>
                        <a:ext cx="3886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808038" y="3957638"/>
            <a:ext cx="3200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所以这些平面都过</a:t>
            </a:r>
          </a:p>
        </p:txBody>
      </p:sp>
      <p:grpSp>
        <p:nvGrpSpPr>
          <p:cNvPr id="22538" name="Group 11"/>
          <p:cNvGrpSpPr>
            <a:grpSpLocks/>
          </p:cNvGrpSpPr>
          <p:nvPr/>
        </p:nvGrpSpPr>
        <p:grpSpPr bwMode="auto">
          <a:xfrm>
            <a:off x="7772400" y="581025"/>
            <a:ext cx="1295400" cy="790575"/>
            <a:chOff x="4512" y="126"/>
            <a:chExt cx="816" cy="498"/>
          </a:xfrm>
        </p:grpSpPr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4512" y="144"/>
              <a:ext cx="816" cy="480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50000">
                  <a:srgbClr val="FFFFFF"/>
                </a:gs>
                <a:gs pos="100000">
                  <a:srgbClr val="FF99CC"/>
                </a:gs>
              </a:gsLst>
              <a:lin ang="5400000" scaled="1"/>
            </a:gra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4" name="Object 4"/>
            <p:cNvGraphicFramePr>
              <a:graphicFrameLocks noChangeAspect="1"/>
            </p:cNvGraphicFramePr>
            <p:nvPr/>
          </p:nvGraphicFramePr>
          <p:xfrm>
            <a:off x="4608" y="126"/>
            <a:ext cx="66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name="Equation" r:id="rId11" imgW="1104900" imgH="673100" progId="Equation.3">
                    <p:embed/>
                  </p:oleObj>
                </mc:Choice>
                <mc:Fallback>
                  <p:oleObj name="Equation" r:id="rId11" imgW="1104900" imgH="6731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6"/>
                          <a:ext cx="660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3703638" y="3971925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原点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 autoUpdateAnimBg="0"/>
      <p:bldP spid="428039" grpId="0" autoUpdateAnimBg="0"/>
      <p:bldP spid="4280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104DF-A586-4F59-BD0A-1F0151E34305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2324100" y="538163"/>
          <a:ext cx="552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5524500" imgH="469900" progId="Equation.3">
                  <p:embed/>
                </p:oleObj>
              </mc:Choice>
              <mc:Fallback>
                <p:oleObj name="Equation" r:id="rId3" imgW="5524500" imgH="469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38163"/>
                        <a:ext cx="552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033"/>
          <p:cNvSpPr txBox="1">
            <a:spLocks noChangeArrowheads="1"/>
          </p:cNvSpPr>
          <p:nvPr/>
        </p:nvSpPr>
        <p:spPr bwMode="auto">
          <a:xfrm>
            <a:off x="1066800" y="1071563"/>
            <a:ext cx="7543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平行的切平面的方程是</a:t>
            </a:r>
            <a:r>
              <a:rPr lang="en-US" altLang="zh-CN" sz="2800">
                <a:solidFill>
                  <a:schemeClr val="tx2"/>
                </a:solidFill>
              </a:rPr>
              <a:t>(                                   ).</a:t>
            </a:r>
          </a:p>
        </p:txBody>
      </p:sp>
      <p:graphicFrame>
        <p:nvGraphicFramePr>
          <p:cNvPr id="47411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70834"/>
              </p:ext>
            </p:extLst>
          </p:nvPr>
        </p:nvGraphicFramePr>
        <p:xfrm>
          <a:off x="5307366" y="1183275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70770600" imgH="12577320" progId="Equation.3">
                  <p:embed/>
                </p:oleObj>
              </mc:Choice>
              <mc:Fallback>
                <p:oleObj name="Equation" r:id="rId5" imgW="70770600" imgH="125773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366" y="1183275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WordArt 1035"/>
          <p:cNvSpPr>
            <a:spLocks noChangeArrowheads="1" noChangeShapeType="1" noTextEdit="1"/>
          </p:cNvSpPr>
          <p:nvPr/>
        </p:nvSpPr>
        <p:spPr bwMode="auto">
          <a:xfrm>
            <a:off x="1219200" y="412750"/>
            <a:ext cx="609600" cy="5064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A05A2-E0D5-4BD9-AE3D-090B7EDF9E95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601" name="Text Box 2"/>
          <p:cNvSpPr txBox="1">
            <a:spLocks noChangeArrowheads="1"/>
          </p:cNvSpPr>
          <p:nvPr/>
        </p:nvSpPr>
        <p:spPr bwMode="auto">
          <a:xfrm>
            <a:off x="685800" y="223853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762000" y="1824054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1447800" y="285766"/>
          <a:ext cx="684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3" imgW="6845300" imgH="431800" progId="Equation.3">
                  <p:embed/>
                </p:oleObj>
              </mc:Choice>
              <mc:Fallback>
                <p:oleObj name="Equation" r:id="rId3" imgW="6845300" imgH="4318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5766"/>
                        <a:ext cx="684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1524000" y="844566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44566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6"/>
          <p:cNvSpPr txBox="1">
            <a:spLocks noChangeArrowheads="1"/>
          </p:cNvSpPr>
          <p:nvPr/>
        </p:nvSpPr>
        <p:spPr bwMode="auto">
          <a:xfrm>
            <a:off x="3810000" y="757254"/>
            <a:ext cx="472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的所有</a:t>
            </a:r>
            <a:r>
              <a:rPr lang="zh-CN" altLang="en-US" sz="2800">
                <a:solidFill>
                  <a:srgbClr val="0000FF"/>
                </a:solidFill>
              </a:rPr>
              <a:t>切平面都与一常向量</a:t>
            </a:r>
          </a:p>
        </p:txBody>
      </p:sp>
      <p:sp>
        <p:nvSpPr>
          <p:cNvPr id="24604" name="Text Box 7"/>
          <p:cNvSpPr txBox="1">
            <a:spLocks noChangeArrowheads="1"/>
          </p:cNvSpPr>
          <p:nvPr/>
        </p:nvSpPr>
        <p:spPr bwMode="auto">
          <a:xfrm>
            <a:off x="1371600" y="1352566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平行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1371600" y="2357454"/>
            <a:ext cx="518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则曲面在任一点处的</a:t>
            </a:r>
            <a:r>
              <a:rPr lang="zh-CN" altLang="en-US" sz="2800">
                <a:solidFill>
                  <a:srgbClr val="0000FF"/>
                </a:solidFill>
              </a:rPr>
              <a:t>法向量</a:t>
            </a:r>
            <a:r>
              <a:rPr lang="en-US" altLang="zh-CN" sz="2800">
                <a:solidFill>
                  <a:srgbClr val="0000FF"/>
                </a:solidFill>
              </a:rPr>
              <a:t>: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475138" name="Object 1026"/>
          <p:cNvGraphicFramePr>
            <a:graphicFrameLocks noChangeAspect="1"/>
          </p:cNvGraphicFramePr>
          <p:nvPr/>
        </p:nvGraphicFramePr>
        <p:xfrm>
          <a:off x="2286000" y="2979754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7" imgW="317225" imgH="291847" progId="Equation.3">
                  <p:embed/>
                </p:oleObj>
              </mc:Choice>
              <mc:Fallback>
                <p:oleObj name="Equation" r:id="rId7" imgW="317225" imgH="291847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9754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9" name="Object 1027"/>
          <p:cNvGraphicFramePr>
            <a:graphicFrameLocks noChangeAspect="1"/>
          </p:cNvGraphicFramePr>
          <p:nvPr/>
        </p:nvGraphicFramePr>
        <p:xfrm>
          <a:off x="1447800" y="1900254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9" imgW="4838700" imgH="431800" progId="Equation.3">
                  <p:embed/>
                </p:oleObj>
              </mc:Choice>
              <mc:Fallback>
                <p:oleObj name="Equation" r:id="rId9" imgW="4838700" imgH="431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0254"/>
                        <a:ext cx="483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4267200" y="3424254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475140" name="Object 1028"/>
          <p:cNvGraphicFramePr>
            <a:graphicFrameLocks noChangeAspect="1"/>
          </p:cNvGraphicFramePr>
          <p:nvPr/>
        </p:nvGraphicFramePr>
        <p:xfrm>
          <a:off x="1828800" y="3500454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11" imgW="2451100" imgH="457200" progId="Equation.3">
                  <p:embed/>
                </p:oleObj>
              </mc:Choice>
              <mc:Fallback>
                <p:oleObj name="Equation" r:id="rId11" imgW="2451100" imgH="4572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0454"/>
                        <a:ext cx="245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49400" y="4135454"/>
            <a:ext cx="390525" cy="327025"/>
            <a:chOff x="1104" y="3168"/>
            <a:chExt cx="246" cy="206"/>
          </a:xfrm>
        </p:grpSpPr>
        <p:graphicFrame>
          <p:nvGraphicFramePr>
            <p:cNvPr id="24599" name="Object 1045"/>
            <p:cNvGraphicFramePr>
              <a:graphicFrameLocks noChangeAspect="1"/>
            </p:cNvGraphicFramePr>
            <p:nvPr/>
          </p:nvGraphicFramePr>
          <p:xfrm>
            <a:off x="1104" y="3213"/>
            <a:ext cx="24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3" name="Equation" r:id="rId13" imgW="368300" imgH="241300" progId="Equation.3">
                    <p:embed/>
                  </p:oleObj>
                </mc:Choice>
                <mc:Fallback>
                  <p:oleObj name="Equation" r:id="rId13" imgW="368300" imgH="24130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213"/>
                          <a:ext cx="246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1" name="Line 15"/>
            <p:cNvSpPr>
              <a:spLocks noChangeShapeType="1"/>
            </p:cNvSpPr>
            <p:nvPr/>
          </p:nvSpPr>
          <p:spPr bwMode="auto">
            <a:xfrm>
              <a:off x="1140" y="3168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30400" y="4110054"/>
            <a:ext cx="368300" cy="349250"/>
            <a:chOff x="1592" y="3216"/>
            <a:chExt cx="232" cy="220"/>
          </a:xfrm>
        </p:grpSpPr>
        <p:sp>
          <p:nvSpPr>
            <p:cNvPr id="24620" name="Line 17"/>
            <p:cNvSpPr>
              <a:spLocks noChangeShapeType="1"/>
            </p:cNvSpPr>
            <p:nvPr/>
          </p:nvSpPr>
          <p:spPr bwMode="auto">
            <a:xfrm>
              <a:off x="1632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8" name="Object 1044"/>
            <p:cNvGraphicFramePr>
              <a:graphicFrameLocks noChangeAspect="1"/>
            </p:cNvGraphicFramePr>
            <p:nvPr/>
          </p:nvGraphicFramePr>
          <p:xfrm>
            <a:off x="1592" y="32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4" name="Equation" r:id="rId15" imgW="291973" imgH="304668" progId="Equation.3">
                    <p:embed/>
                  </p:oleObj>
                </mc:Choice>
                <mc:Fallback>
                  <p:oleObj name="Equation" r:id="rId15" imgW="291973" imgH="304668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32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5141" name="Object 1029"/>
          <p:cNvGraphicFramePr>
            <a:graphicFrameLocks noChangeAspect="1"/>
          </p:cNvGraphicFramePr>
          <p:nvPr/>
        </p:nvGraphicFramePr>
        <p:xfrm>
          <a:off x="2311400" y="4110054"/>
          <a:ext cx="535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17" imgW="5359400" imgH="406400" progId="Equation.3">
                  <p:embed/>
                </p:oleObj>
              </mc:Choice>
              <mc:Fallback>
                <p:oleObj name="Equation" r:id="rId17" imgW="5359400" imgH="4064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110054"/>
                        <a:ext cx="5359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2" name="Object 1030"/>
          <p:cNvGraphicFramePr>
            <a:graphicFrameLocks noChangeAspect="1"/>
          </p:cNvGraphicFramePr>
          <p:nvPr/>
        </p:nvGraphicFramePr>
        <p:xfrm>
          <a:off x="7721600" y="4135454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19" imgW="18700200" imgH="11764800" progId="Equation.3">
                  <p:embed/>
                </p:oleObj>
              </mc:Choice>
              <mc:Fallback>
                <p:oleObj name="Equation" r:id="rId19" imgW="18700200" imgH="11764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135454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7" name="Text Box 21"/>
          <p:cNvSpPr txBox="1">
            <a:spLocks noChangeArrowheads="1"/>
          </p:cNvSpPr>
          <p:nvPr/>
        </p:nvSpPr>
        <p:spPr bwMode="auto">
          <a:xfrm>
            <a:off x="1447800" y="4567254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81200" y="4654566"/>
            <a:ext cx="241300" cy="327025"/>
            <a:chOff x="1200" y="3280"/>
            <a:chExt cx="152" cy="206"/>
          </a:xfrm>
        </p:grpSpPr>
        <p:graphicFrame>
          <p:nvGraphicFramePr>
            <p:cNvPr id="24597" name="Object 1043"/>
            <p:cNvGraphicFramePr>
              <a:graphicFrameLocks noChangeAspect="1"/>
            </p:cNvGraphicFramePr>
            <p:nvPr/>
          </p:nvGraphicFramePr>
          <p:xfrm>
            <a:off x="1200" y="3325"/>
            <a:ext cx="15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7" name="Equation" r:id="rId21" imgW="228600" imgH="241300" progId="Equation.3">
                    <p:embed/>
                  </p:oleObj>
                </mc:Choice>
                <mc:Fallback>
                  <p:oleObj name="Equation" r:id="rId21" imgW="228600" imgH="24130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25"/>
                          <a:ext cx="152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24"/>
            <p:cNvSpPr>
              <a:spLocks noChangeShapeType="1"/>
            </p:cNvSpPr>
            <p:nvPr/>
          </p:nvSpPr>
          <p:spPr bwMode="auto">
            <a:xfrm>
              <a:off x="1244" y="3280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603500" y="4629166"/>
            <a:ext cx="368300" cy="349250"/>
            <a:chOff x="1592" y="3216"/>
            <a:chExt cx="232" cy="220"/>
          </a:xfrm>
        </p:grpSpPr>
        <p:sp>
          <p:nvSpPr>
            <p:cNvPr id="24618" name="Line 26"/>
            <p:cNvSpPr>
              <a:spLocks noChangeShapeType="1"/>
            </p:cNvSpPr>
            <p:nvPr/>
          </p:nvSpPr>
          <p:spPr bwMode="auto">
            <a:xfrm>
              <a:off x="1632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6" name="Object 1042"/>
            <p:cNvGraphicFramePr>
              <a:graphicFrameLocks noChangeAspect="1"/>
            </p:cNvGraphicFramePr>
            <p:nvPr/>
          </p:nvGraphicFramePr>
          <p:xfrm>
            <a:off x="1592" y="32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8" name="Equation" r:id="rId23" imgW="291973" imgH="304668" progId="Equation.3">
                    <p:embed/>
                  </p:oleObj>
                </mc:Choice>
                <mc:Fallback>
                  <p:oleObj name="Equation" r:id="rId23" imgW="291973" imgH="304668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32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5143" name="Object 1031"/>
          <p:cNvGraphicFramePr>
            <a:graphicFrameLocks noChangeAspect="1"/>
          </p:cNvGraphicFramePr>
          <p:nvPr/>
        </p:nvGraphicFramePr>
        <p:xfrm>
          <a:off x="2311400" y="4641866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25" imgW="279279" imgH="291973" progId="Equation.3">
                  <p:embed/>
                </p:oleObj>
              </mc:Choice>
              <mc:Fallback>
                <p:oleObj name="Equation" r:id="rId25" imgW="279279" imgH="291973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641866"/>
                        <a:ext cx="279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5" name="Text Box 29"/>
          <p:cNvSpPr txBox="1">
            <a:spLocks noChangeArrowheads="1"/>
          </p:cNvSpPr>
          <p:nvPr/>
        </p:nvSpPr>
        <p:spPr bwMode="auto">
          <a:xfrm>
            <a:off x="1447800" y="5100654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所有的切平面均与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75144" name="Object 1032"/>
          <p:cNvGraphicFramePr>
            <a:graphicFrameLocks noChangeAspect="1"/>
          </p:cNvGraphicFramePr>
          <p:nvPr/>
        </p:nvGraphicFramePr>
        <p:xfrm>
          <a:off x="5181600" y="4948254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27" imgW="76059000" imgH="26791560" progId="Equation.3">
                  <p:embed/>
                </p:oleObj>
              </mc:Choice>
              <mc:Fallback>
                <p:oleObj name="Equation" r:id="rId27" imgW="76059000" imgH="267915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48254"/>
                        <a:ext cx="237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7467600" y="5114941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平行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971550" y="320691"/>
            <a:ext cx="6096000" cy="1219200"/>
            <a:chOff x="1584" y="1008"/>
            <a:chExt cx="3840" cy="768"/>
          </a:xfrm>
        </p:grpSpPr>
        <p:sp>
          <p:nvSpPr>
            <p:cNvPr id="24616" name="AutoShape 33"/>
            <p:cNvSpPr>
              <a:spLocks noChangeArrowheads="1"/>
            </p:cNvSpPr>
            <p:nvPr/>
          </p:nvSpPr>
          <p:spPr bwMode="auto">
            <a:xfrm>
              <a:off x="1584" y="1008"/>
              <a:ext cx="3840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00FFFF"/>
                </a:gs>
                <a:gs pos="100000">
                  <a:srgbClr val="66FF33"/>
                </a:gs>
              </a:gsLst>
              <a:lin ang="5400000" scaled="1"/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4" name="Object 1040"/>
            <p:cNvGraphicFramePr>
              <a:graphicFrameLocks noChangeAspect="1"/>
            </p:cNvGraphicFramePr>
            <p:nvPr/>
          </p:nvGraphicFramePr>
          <p:xfrm>
            <a:off x="1728" y="1104"/>
            <a:ext cx="2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1" name="Equation" r:id="rId29" imgW="4780080" imgH="558360" progId="Equation.3">
                    <p:embed/>
                  </p:oleObj>
                </mc:Choice>
                <mc:Fallback>
                  <p:oleObj name="Equation" r:id="rId29" imgW="4780080" imgH="55836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04"/>
                          <a:ext cx="22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041"/>
            <p:cNvGraphicFramePr>
              <a:graphicFrameLocks noChangeAspect="1"/>
            </p:cNvGraphicFramePr>
            <p:nvPr/>
          </p:nvGraphicFramePr>
          <p:xfrm>
            <a:off x="3827" y="1400"/>
            <a:ext cx="154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31" imgW="78499800" imgH="18262800" progId="Equation.3">
                    <p:embed/>
                  </p:oleObj>
                </mc:Choice>
                <mc:Fallback>
                  <p:oleObj name="Equation" r:id="rId31" imgW="78499800" imgH="1826280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1400"/>
                          <a:ext cx="154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Text Box 36"/>
            <p:cNvSpPr txBox="1">
              <a:spLocks noChangeArrowheads="1"/>
            </p:cNvSpPr>
            <p:nvPr/>
          </p:nvSpPr>
          <p:spPr bwMode="auto">
            <a:xfrm>
              <a:off x="1632" y="1392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曲面在</a:t>
              </a:r>
              <a:r>
                <a:rPr lang="en-US" altLang="zh-CN" sz="2800" i="1">
                  <a:solidFill>
                    <a:schemeClr val="tx2"/>
                  </a:solidFill>
                </a:rPr>
                <a:t>M</a:t>
              </a:r>
              <a:r>
                <a:rPr lang="zh-CN" altLang="en-US" sz="2800">
                  <a:solidFill>
                    <a:schemeClr val="tx2"/>
                  </a:solidFill>
                </a:rPr>
                <a:t>处的法向量</a:t>
              </a:r>
              <a:r>
                <a:rPr lang="en-US" altLang="zh-CN" sz="2800">
                  <a:solidFill>
                    <a:schemeClr val="tx2"/>
                  </a:solidFill>
                </a:rPr>
                <a:t>:</a:t>
              </a:r>
            </a:p>
          </p:txBody>
        </p:sp>
      </p:grpSp>
      <p:graphicFrame>
        <p:nvGraphicFramePr>
          <p:cNvPr id="475145" name="Object 1033"/>
          <p:cNvGraphicFramePr>
            <a:graphicFrameLocks noChangeAspect="1"/>
          </p:cNvGraphicFramePr>
          <p:nvPr/>
        </p:nvGraphicFramePr>
        <p:xfrm>
          <a:off x="4432300" y="2941654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Equation" r:id="rId33" imgW="2273300" imgH="406400" progId="Equation.3">
                  <p:embed/>
                </p:oleObj>
              </mc:Choice>
              <mc:Fallback>
                <p:oleObj name="Equation" r:id="rId33" imgW="2273300" imgH="4064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941654"/>
                        <a:ext cx="227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6" name="Object 1034"/>
          <p:cNvGraphicFramePr>
            <a:graphicFrameLocks noChangeAspect="1"/>
          </p:cNvGraphicFramePr>
          <p:nvPr/>
        </p:nvGraphicFramePr>
        <p:xfrm>
          <a:off x="1524000" y="2954354"/>
          <a:ext cx="5508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5" imgW="520474" imgH="304668" progId="Equation.3">
                  <p:embed/>
                </p:oleObj>
              </mc:Choice>
              <mc:Fallback>
                <p:oleObj name="Equation" r:id="rId35" imgW="520474" imgH="304668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54354"/>
                        <a:ext cx="55086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7" name="Object 1035"/>
          <p:cNvGraphicFramePr>
            <a:graphicFrameLocks noChangeAspect="1"/>
          </p:cNvGraphicFramePr>
          <p:nvPr/>
        </p:nvGraphicFramePr>
        <p:xfrm>
          <a:off x="2074863" y="2954354"/>
          <a:ext cx="488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37" imgW="4889500" imgH="393700" progId="Equation.3">
                  <p:embed/>
                </p:oleObj>
              </mc:Choice>
              <mc:Fallback>
                <p:oleObj name="Equation" r:id="rId37" imgW="4889500" imgH="3937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954354"/>
                        <a:ext cx="488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8" name="Object 1036"/>
          <p:cNvGraphicFramePr>
            <a:graphicFrameLocks noChangeAspect="1"/>
          </p:cNvGraphicFramePr>
          <p:nvPr/>
        </p:nvGraphicFramePr>
        <p:xfrm>
          <a:off x="2532063" y="2928954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39" imgW="2019300" imgH="406400" progId="Equation.3">
                  <p:embed/>
                </p:oleObj>
              </mc:Choice>
              <mc:Fallback>
                <p:oleObj name="Equation" r:id="rId39" imgW="2019300" imgH="406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2928954"/>
                        <a:ext cx="201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9" name="Object 1037"/>
          <p:cNvGraphicFramePr>
            <a:graphicFrameLocks noChangeAspect="1"/>
          </p:cNvGraphicFramePr>
          <p:nvPr/>
        </p:nvGraphicFramePr>
        <p:xfrm>
          <a:off x="2743200" y="3271854"/>
          <a:ext cx="36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41" imgW="11784600" imgH="26791560" progId="Equation.3">
                  <p:embed/>
                </p:oleObj>
              </mc:Choice>
              <mc:Fallback>
                <p:oleObj name="Equation" r:id="rId41" imgW="11784600" imgH="2679156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1854"/>
                        <a:ext cx="36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8" name="Text Box 42"/>
          <p:cNvSpPr txBox="1">
            <a:spLocks noChangeArrowheads="1"/>
          </p:cNvSpPr>
          <p:nvPr/>
        </p:nvSpPr>
        <p:spPr bwMode="auto">
          <a:xfrm>
            <a:off x="1447800" y="3438541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取</a:t>
            </a:r>
          </a:p>
        </p:txBody>
      </p:sp>
      <p:graphicFrame>
        <p:nvGraphicFramePr>
          <p:cNvPr id="475150" name="Object 1038"/>
          <p:cNvGraphicFramePr>
            <a:graphicFrameLocks noChangeAspect="1"/>
          </p:cNvGraphicFramePr>
          <p:nvPr/>
        </p:nvGraphicFramePr>
        <p:xfrm>
          <a:off x="3175000" y="3576654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43" imgW="17886600" imgH="9328320" progId="Equation.3">
                  <p:embed/>
                </p:oleObj>
              </mc:Choice>
              <mc:Fallback>
                <p:oleObj name="Equation" r:id="rId43" imgW="17886600" imgH="932832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576654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1" name="Object 1039"/>
          <p:cNvGraphicFramePr>
            <a:graphicFrameLocks noChangeAspect="1"/>
          </p:cNvGraphicFramePr>
          <p:nvPr/>
        </p:nvGraphicFramePr>
        <p:xfrm>
          <a:off x="3822700" y="3563954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45" imgW="6903000" imgH="10140480" progId="Equation.3">
                  <p:embed/>
                </p:oleObj>
              </mc:Choice>
              <mc:Fallback>
                <p:oleObj name="Equation" r:id="rId45" imgW="6903000" imgH="101404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563954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4" grpId="0" autoUpdateAnimBg="0"/>
      <p:bldP spid="429067" grpId="0" autoUpdateAnimBg="0"/>
      <p:bldP spid="429077" grpId="0" autoUpdateAnimBg="0"/>
      <p:bldP spid="429085" grpId="0" autoUpdateAnimBg="0"/>
      <p:bldP spid="429087" grpId="0" autoUpdateAnimBg="0"/>
      <p:bldP spid="42909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5E29B-171F-44E6-8C25-68D3BB4C622D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609600" y="471494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476160" name="Object 1024"/>
          <p:cNvGraphicFramePr>
            <a:graphicFrameLocks noChangeAspect="1"/>
          </p:cNvGraphicFramePr>
          <p:nvPr/>
        </p:nvGraphicFramePr>
        <p:xfrm>
          <a:off x="2971800" y="242894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2387600" imgH="977900" progId="Equation.3">
                  <p:embed/>
                </p:oleObj>
              </mc:Choice>
              <mc:Fallback>
                <p:oleObj name="Equation" r:id="rId3" imgW="2387600" imgH="977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2894"/>
                        <a:ext cx="2387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1" name="Object 1025"/>
          <p:cNvGraphicFramePr>
            <a:graphicFrameLocks noChangeAspect="1"/>
          </p:cNvGraphicFramePr>
          <p:nvPr/>
        </p:nvGraphicFramePr>
        <p:xfrm>
          <a:off x="1295400" y="1309694"/>
          <a:ext cx="271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2717800" imgH="838200" progId="Equation.3">
                  <p:embed/>
                </p:oleObj>
              </mc:Choice>
              <mc:Fallback>
                <p:oleObj name="Equation" r:id="rId5" imgW="2717800" imgH="838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09694"/>
                        <a:ext cx="2717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609600" y="2147894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1219200" y="2162182"/>
            <a:ext cx="4343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过直线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r>
              <a:rPr lang="zh-CN" altLang="en-US" sz="2800">
                <a:solidFill>
                  <a:schemeClr val="tx2"/>
                </a:solidFill>
              </a:rPr>
              <a:t>的平面束方程为</a:t>
            </a:r>
          </a:p>
        </p:txBody>
      </p:sp>
      <p:graphicFrame>
        <p:nvGraphicFramePr>
          <p:cNvPr id="476162" name="Object 1026"/>
          <p:cNvGraphicFramePr>
            <a:graphicFrameLocks noChangeAspect="1"/>
          </p:cNvGraphicFramePr>
          <p:nvPr/>
        </p:nvGraphicFramePr>
        <p:xfrm>
          <a:off x="2286000" y="2833694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7" imgW="2171700" imgH="393700" progId="Equation.3">
                  <p:embed/>
                </p:oleObj>
              </mc:Choice>
              <mc:Fallback>
                <p:oleObj name="Equation" r:id="rId7" imgW="2171700" imgH="3937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3694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1219200" y="3305182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76163" name="Object 1027"/>
          <p:cNvGraphicFramePr>
            <a:graphicFrameLocks noChangeAspect="1"/>
          </p:cNvGraphicFramePr>
          <p:nvPr/>
        </p:nvGraphicFramePr>
        <p:xfrm>
          <a:off x="1981200" y="3381382"/>
          <a:ext cx="528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9" imgW="5283200" imgH="393700" progId="Equation.3">
                  <p:embed/>
                </p:oleObj>
              </mc:Choice>
              <mc:Fallback>
                <p:oleObj name="Equation" r:id="rId9" imgW="5283200" imgH="3937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81382"/>
                        <a:ext cx="5283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1219200" y="3824294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</a:t>
            </a:r>
            <a:r>
              <a:rPr lang="zh-CN" altLang="en-US" sz="2800">
                <a:solidFill>
                  <a:srgbClr val="0000FF"/>
                </a:solidFill>
              </a:rPr>
              <a:t>法向量</a:t>
            </a:r>
            <a:r>
              <a:rPr lang="zh-CN" altLang="en-US" sz="2800">
                <a:solidFill>
                  <a:schemeClr val="tx2"/>
                </a:solidFill>
              </a:rPr>
              <a:t>为</a:t>
            </a:r>
          </a:p>
        </p:txBody>
      </p:sp>
      <p:graphicFrame>
        <p:nvGraphicFramePr>
          <p:cNvPr id="47616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07136"/>
              </p:ext>
            </p:extLst>
          </p:nvPr>
        </p:nvGraphicFramePr>
        <p:xfrm>
          <a:off x="3124200" y="3946238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11" imgW="2705100" imgH="393700" progId="Equation.3">
                  <p:embed/>
                </p:oleObj>
              </mc:Choice>
              <mc:Fallback>
                <p:oleObj name="Equation" r:id="rId11" imgW="2705100" imgH="393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46238"/>
                        <a:ext cx="270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1029"/>
          <p:cNvGraphicFramePr>
            <a:graphicFrameLocks noChangeAspect="1"/>
          </p:cNvGraphicFramePr>
          <p:nvPr/>
        </p:nvGraphicFramePr>
        <p:xfrm>
          <a:off x="4457700" y="2833694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3" imgW="2603500" imgH="393700" progId="Equation.3">
                  <p:embed/>
                </p:oleObj>
              </mc:Choice>
              <mc:Fallback>
                <p:oleObj name="Equation" r:id="rId13" imgW="2603500" imgH="3937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833694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1219200" y="471494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求过直线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30103" name="Text Box 23"/>
          <p:cNvSpPr txBox="1">
            <a:spLocks noChangeArrowheads="1"/>
          </p:cNvSpPr>
          <p:nvPr/>
        </p:nvSpPr>
        <p:spPr bwMode="auto">
          <a:xfrm>
            <a:off x="5334000" y="409582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且与曲面</a:t>
            </a:r>
          </a:p>
        </p:txBody>
      </p:sp>
      <p:sp>
        <p:nvSpPr>
          <p:cNvPr id="430104" name="Text Box 24"/>
          <p:cNvSpPr txBox="1">
            <a:spLocks noChangeArrowheads="1"/>
          </p:cNvSpPr>
          <p:nvPr/>
        </p:nvSpPr>
        <p:spPr bwMode="auto">
          <a:xfrm>
            <a:off x="3962400" y="1476382"/>
            <a:ext cx="350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相切之切平面方程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utoUpdateAnimBg="0"/>
      <p:bldP spid="430087" grpId="0" autoUpdateAnimBg="0"/>
      <p:bldP spid="430089" grpId="0" autoUpdateAnimBg="0"/>
      <p:bldP spid="430091" grpId="0" autoUpdateAnimBg="0"/>
      <p:bldP spid="430102" grpId="0" autoUpdateAnimBg="0"/>
      <p:bldP spid="430103" grpId="0" autoUpdateAnimBg="0"/>
      <p:bldP spid="4301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4ECE7-5924-4C6A-A317-63459084C60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898525" y="1292225"/>
            <a:ext cx="4343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设曲面与切平面的切点为</a:t>
            </a:r>
          </a:p>
        </p:txBody>
      </p:sp>
      <p:graphicFrame>
        <p:nvGraphicFramePr>
          <p:cNvPr id="477184" name="Object 0"/>
          <p:cNvGraphicFramePr>
            <a:graphicFrameLocks noChangeAspect="1"/>
          </p:cNvGraphicFramePr>
          <p:nvPr/>
        </p:nvGraphicFramePr>
        <p:xfrm>
          <a:off x="5000625" y="1354138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354138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6613525" y="1292225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477185" name="Object 1"/>
          <p:cNvGraphicFramePr>
            <a:graphicFrameLocks noChangeAspect="1"/>
          </p:cNvGraphicFramePr>
          <p:nvPr/>
        </p:nvGraphicFramePr>
        <p:xfrm>
          <a:off x="974725" y="1990725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381000" imgH="2044700" progId="Equation.3">
                  <p:embed/>
                </p:oleObj>
              </mc:Choice>
              <mc:Fallback>
                <p:oleObj name="Equation" r:id="rId5" imgW="381000" imgH="20447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90725"/>
                        <a:ext cx="381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1292225" y="1889125"/>
          <a:ext cx="356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7" imgW="3568700" imgH="927100" progId="Equation.3">
                  <p:embed/>
                </p:oleObj>
              </mc:Choice>
              <mc:Fallback>
                <p:oleObj name="Equation" r:id="rId7" imgW="3568700" imgH="9271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889125"/>
                        <a:ext cx="3568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1279525" y="2917825"/>
          <a:ext cx="566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9" imgW="5664200" imgH="431800" progId="Equation.3">
                  <p:embed/>
                </p:oleObj>
              </mc:Choice>
              <mc:Fallback>
                <p:oleObj name="Equation" r:id="rId9" imgW="5664200" imgH="431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917825"/>
                        <a:ext cx="566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1317625" y="3425825"/>
          <a:ext cx="285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1" imgW="2857500" imgH="838200" progId="Equation.3">
                  <p:embed/>
                </p:oleObj>
              </mc:Choice>
              <mc:Fallback>
                <p:oleObj name="Equation" r:id="rId11" imgW="2857500" imgH="838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425825"/>
                        <a:ext cx="285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581025" y="447992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13" imgW="393529" imgH="241195" progId="Equation.3">
                  <p:embed/>
                </p:oleObj>
              </mc:Choice>
              <mc:Fallback>
                <p:oleObj name="Equation" r:id="rId13" imgW="393529" imgH="241195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79925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1089025" y="4378325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15" imgW="1790700" imgH="419100" progId="Equation.3">
                  <p:embed/>
                </p:oleObj>
              </mc:Choice>
              <mc:Fallback>
                <p:oleObj name="Equation" r:id="rId15" imgW="17907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378325"/>
                        <a:ext cx="179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2879725" y="4313825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因而</a:t>
            </a:r>
          </a:p>
        </p:txBody>
      </p:sp>
      <p:graphicFrame>
        <p:nvGraphicFramePr>
          <p:cNvPr id="477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39651"/>
              </p:ext>
            </p:extLst>
          </p:nvPr>
        </p:nvGraphicFramePr>
        <p:xfrm>
          <a:off x="3735681" y="4404959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17" imgW="1905000" imgH="419100" progId="Equation.3">
                  <p:embed/>
                </p:oleObj>
              </mc:Choice>
              <mc:Fallback>
                <p:oleObj name="Equation" r:id="rId17" imgW="1905000" imgH="4191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81" y="4404959"/>
                        <a:ext cx="190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993775" y="0"/>
          <a:ext cx="478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19" imgW="4787900" imgH="838200" progId="Equation.3">
                  <p:embed/>
                </p:oleObj>
              </mc:Choice>
              <mc:Fallback>
                <p:oleObj name="Equation" r:id="rId19" imgW="4787900" imgH="838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0"/>
                        <a:ext cx="478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1366838" y="854075"/>
          <a:ext cx="1295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21" imgW="1282700" imgH="431800" progId="Equation.3">
                  <p:embed/>
                </p:oleObj>
              </mc:Choice>
              <mc:Fallback>
                <p:oleObj name="Equation" r:id="rId21" imgW="1282700" imgH="431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854075"/>
                        <a:ext cx="12954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4643438" y="854075"/>
          <a:ext cx="9985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23" imgW="939392" imgH="444307" progId="Equation.3">
                  <p:embed/>
                </p:oleObj>
              </mc:Choice>
              <mc:Fallback>
                <p:oleObj name="Equation" r:id="rId23" imgW="939392" imgH="44430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54075"/>
                        <a:ext cx="9985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/>
        </p:nvGraphicFramePr>
        <p:xfrm>
          <a:off x="2890838" y="854075"/>
          <a:ext cx="160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25" imgW="1485900" imgH="469900" progId="Equation.3">
                  <p:embed/>
                </p:oleObj>
              </mc:Choice>
              <mc:Fallback>
                <p:oleObj name="Equation" r:id="rId25" imgW="1485900" imgH="4699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854075"/>
                        <a:ext cx="1600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  <p:bldP spid="431108" grpId="0" autoUpdateAnimBg="0"/>
      <p:bldP spid="4311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C42CA-BB37-4B31-8013-7D6A1212F39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7660" name="Group 2"/>
          <p:cNvGrpSpPr>
            <a:grpSpLocks/>
          </p:cNvGrpSpPr>
          <p:nvPr/>
        </p:nvGrpSpPr>
        <p:grpSpPr bwMode="auto">
          <a:xfrm>
            <a:off x="890588" y="188913"/>
            <a:ext cx="5499100" cy="1066800"/>
            <a:chOff x="952" y="288"/>
            <a:chExt cx="3464" cy="672"/>
          </a:xfrm>
        </p:grpSpPr>
        <p:sp>
          <p:nvSpPr>
            <p:cNvPr id="27666" name="Text Box 3"/>
            <p:cNvSpPr txBox="1">
              <a:spLocks noChangeArrowheads="1"/>
            </p:cNvSpPr>
            <p:nvPr/>
          </p:nvSpPr>
          <p:spPr bwMode="auto">
            <a:xfrm>
              <a:off x="952" y="288"/>
              <a:ext cx="273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过直线</a:t>
              </a:r>
              <a:r>
                <a:rPr lang="en-US" altLang="zh-CN" sz="2800" i="1">
                  <a:solidFill>
                    <a:schemeClr val="tx2"/>
                  </a:solidFill>
                </a:rPr>
                <a:t>L</a:t>
              </a:r>
              <a:r>
                <a:rPr lang="zh-CN" altLang="en-US" sz="2800">
                  <a:solidFill>
                    <a:schemeClr val="tx2"/>
                  </a:solidFill>
                </a:rPr>
                <a:t>的平面束方程为</a:t>
              </a:r>
            </a:p>
          </p:txBody>
        </p:sp>
        <p:graphicFrame>
          <p:nvGraphicFramePr>
            <p:cNvPr id="27657" name="Object 1031"/>
            <p:cNvGraphicFramePr>
              <a:graphicFrameLocks noChangeAspect="1"/>
            </p:cNvGraphicFramePr>
            <p:nvPr/>
          </p:nvGraphicFramePr>
          <p:xfrm>
            <a:off x="1344" y="672"/>
            <a:ext cx="1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Equation" r:id="rId3" imgW="2171700" imgH="393700" progId="Equation.3">
                    <p:embed/>
                  </p:oleObj>
                </mc:Choice>
                <mc:Fallback>
                  <p:oleObj name="Equation" r:id="rId3" imgW="2171700" imgH="3937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72"/>
                          <a:ext cx="136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32"/>
            <p:cNvGraphicFramePr>
              <a:graphicFrameLocks noChangeAspect="1"/>
            </p:cNvGraphicFramePr>
            <p:nvPr/>
          </p:nvGraphicFramePr>
          <p:xfrm>
            <a:off x="2728" y="672"/>
            <a:ext cx="1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Equation" r:id="rId5" imgW="2603500" imgH="393700" progId="Equation.3">
                    <p:embed/>
                  </p:oleObj>
                </mc:Choice>
                <mc:Fallback>
                  <p:oleObj name="Equation" r:id="rId5" imgW="2603500" imgH="3937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672"/>
                          <a:ext cx="164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AutoShape 6"/>
            <p:cNvSpPr>
              <a:spLocks noChangeArrowheads="1"/>
            </p:cNvSpPr>
            <p:nvPr/>
          </p:nvSpPr>
          <p:spPr bwMode="auto">
            <a:xfrm>
              <a:off x="960" y="288"/>
              <a:ext cx="3456" cy="6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827088" y="13462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1512888" y="1346200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所求切平面方程为</a:t>
            </a:r>
          </a:p>
        </p:txBody>
      </p:sp>
      <p:graphicFrame>
        <p:nvGraphicFramePr>
          <p:cNvPr id="27650" name="Object 1024"/>
          <p:cNvGraphicFramePr>
            <a:graphicFrameLocks noChangeAspect="1"/>
          </p:cNvGraphicFramePr>
          <p:nvPr/>
        </p:nvGraphicFramePr>
        <p:xfrm>
          <a:off x="6618288" y="608013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7" imgW="1905000" imgH="419100" progId="Equation.3">
                  <p:embed/>
                </p:oleObj>
              </mc:Choice>
              <mc:Fallback>
                <p:oleObj name="Equation" r:id="rId7" imgW="1905000" imgH="4191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608013"/>
                        <a:ext cx="1905000" cy="419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100000">
                            <a:srgbClr val="FFFFFF"/>
                          </a:gs>
                        </a:gsLst>
                        <a:lin ang="0" scaled="1"/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09" name="Object 1025"/>
          <p:cNvGraphicFramePr>
            <a:graphicFrameLocks noChangeAspect="1"/>
          </p:cNvGraphicFramePr>
          <p:nvPr/>
        </p:nvGraphicFramePr>
        <p:xfrm>
          <a:off x="1601788" y="2081213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9" imgW="2171700" imgH="393700" progId="Equation.3">
                  <p:embed/>
                </p:oleObj>
              </mc:Choice>
              <mc:Fallback>
                <p:oleObj name="Equation" r:id="rId9" imgW="2171700" imgH="393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081213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0" name="Object 1026"/>
          <p:cNvGraphicFramePr>
            <a:graphicFrameLocks noChangeAspect="1"/>
          </p:cNvGraphicFramePr>
          <p:nvPr/>
        </p:nvGraphicFramePr>
        <p:xfrm>
          <a:off x="3824288" y="2081213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10" imgW="2552700" imgH="393700" progId="Equation.3">
                  <p:embed/>
                </p:oleObj>
              </mc:Choice>
              <mc:Fallback>
                <p:oleObj name="Equation" r:id="rId10" imgW="2552700" imgH="3937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2081213"/>
                        <a:ext cx="255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827088" y="25654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或</a:t>
            </a:r>
          </a:p>
        </p:txBody>
      </p:sp>
      <p:graphicFrame>
        <p:nvGraphicFramePr>
          <p:cNvPr id="478211" name="Object 1027"/>
          <p:cNvGraphicFramePr>
            <a:graphicFrameLocks noChangeAspect="1"/>
          </p:cNvGraphicFramePr>
          <p:nvPr/>
        </p:nvGraphicFramePr>
        <p:xfrm>
          <a:off x="1627188" y="2767013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12" imgW="2171700" imgH="393700" progId="Equation.3">
                  <p:embed/>
                </p:oleObj>
              </mc:Choice>
              <mc:Fallback>
                <p:oleObj name="Equation" r:id="rId12" imgW="2171700" imgH="3937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767013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2" name="Object 1028"/>
          <p:cNvGraphicFramePr>
            <a:graphicFrameLocks noChangeAspect="1"/>
          </p:cNvGraphicFramePr>
          <p:nvPr/>
        </p:nvGraphicFramePr>
        <p:xfrm>
          <a:off x="3875088" y="2767013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13" imgW="2552700" imgH="393700" progId="Equation.3">
                  <p:embed/>
                </p:oleObj>
              </mc:Choice>
              <mc:Fallback>
                <p:oleObj name="Equation" r:id="rId13" imgW="2552700" imgH="3937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2767013"/>
                        <a:ext cx="255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3" name="Text Box 15"/>
          <p:cNvSpPr txBox="1">
            <a:spLocks noChangeArrowheads="1"/>
          </p:cNvSpPr>
          <p:nvPr/>
        </p:nvSpPr>
        <p:spPr bwMode="auto">
          <a:xfrm>
            <a:off x="827088" y="33274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78213" name="Object 1029"/>
          <p:cNvGraphicFramePr>
            <a:graphicFrameLocks noChangeAspect="1"/>
          </p:cNvGraphicFramePr>
          <p:nvPr/>
        </p:nvGraphicFramePr>
        <p:xfrm>
          <a:off x="1589088" y="3452813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15" imgW="2209800" imgH="393700" progId="Equation.3">
                  <p:embed/>
                </p:oleObj>
              </mc:Choice>
              <mc:Fallback>
                <p:oleObj name="Equation" r:id="rId15" imgW="2209800" imgH="3937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452813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3875088" y="33274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或</a:t>
            </a:r>
          </a:p>
        </p:txBody>
      </p:sp>
      <p:graphicFrame>
        <p:nvGraphicFramePr>
          <p:cNvPr id="478214" name="Object 1030"/>
          <p:cNvGraphicFramePr>
            <a:graphicFrameLocks noChangeAspect="1"/>
          </p:cNvGraphicFramePr>
          <p:nvPr/>
        </p:nvGraphicFramePr>
        <p:xfrm>
          <a:off x="4459288" y="3452813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17" imgW="2540000" imgH="393700" progId="Equation.3">
                  <p:embed/>
                </p:oleObj>
              </mc:Choice>
              <mc:Fallback>
                <p:oleObj name="Equation" r:id="rId17" imgW="2540000" imgH="3937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452813"/>
                        <a:ext cx="254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5" grpId="0" autoUpdateAnimBg="0"/>
      <p:bldP spid="432136" grpId="0" autoUpdateAnimBg="0"/>
      <p:bldP spid="432140" grpId="0" autoUpdateAnimBg="0"/>
      <p:bldP spid="432143" grpId="0" autoUpdateAnimBg="0"/>
      <p:bldP spid="4321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A7D6B-C135-4035-95EE-FD339F4D3C1B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2610" name="Rectangle 1026"/>
          <p:cNvSpPr>
            <a:spLocks noChangeArrowheads="1"/>
          </p:cNvSpPr>
          <p:nvPr/>
        </p:nvSpPr>
        <p:spPr bwMode="auto">
          <a:xfrm>
            <a:off x="471488" y="1557338"/>
            <a:ext cx="990600" cy="533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1" name="AutoShape 1027"/>
          <p:cNvSpPr>
            <a:spLocks noChangeArrowheads="1"/>
          </p:cNvSpPr>
          <p:nvPr/>
        </p:nvSpPr>
        <p:spPr bwMode="auto">
          <a:xfrm>
            <a:off x="2344738" y="2098088"/>
            <a:ext cx="5791200" cy="1066800"/>
          </a:xfrm>
          <a:prstGeom prst="upArrowCallout">
            <a:avLst>
              <a:gd name="adj1" fmla="val 82132"/>
              <a:gd name="adj2" fmla="val 78865"/>
              <a:gd name="adj3" fmla="val 24722"/>
              <a:gd name="adj4" fmla="val 5803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2" name="Rectangle 1028"/>
          <p:cNvSpPr>
            <a:spLocks noChangeArrowheads="1"/>
          </p:cNvSpPr>
          <p:nvPr/>
        </p:nvSpPr>
        <p:spPr bwMode="auto">
          <a:xfrm>
            <a:off x="1839913" y="1557338"/>
            <a:ext cx="6248400" cy="5334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13" name="Object 1029"/>
          <p:cNvGraphicFramePr>
            <a:graphicFrameLocks noChangeAspect="1"/>
          </p:cNvGraphicFramePr>
          <p:nvPr/>
        </p:nvGraphicFramePr>
        <p:xfrm>
          <a:off x="538163" y="1514475"/>
          <a:ext cx="74660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3" imgW="7200900" imgH="508000" progId="Equation.3">
                  <p:embed/>
                </p:oleObj>
              </mc:Choice>
              <mc:Fallback>
                <p:oleObj name="公式" r:id="rId3" imgW="72009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514475"/>
                        <a:ext cx="746601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4" name="Object 1030"/>
          <p:cNvGraphicFramePr>
            <a:graphicFrameLocks noChangeAspect="1"/>
          </p:cNvGraphicFramePr>
          <p:nvPr/>
        </p:nvGraphicFramePr>
        <p:xfrm>
          <a:off x="2365375" y="2578100"/>
          <a:ext cx="5638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5" imgW="5511800" imgH="444500" progId="Equation.3">
                  <p:embed/>
                </p:oleObj>
              </mc:Choice>
              <mc:Fallback>
                <p:oleObj name="Equation" r:id="rId5" imgW="5511800" imgH="444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578100"/>
                        <a:ext cx="56388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5" name="Text Box 1031"/>
          <p:cNvSpPr txBox="1">
            <a:spLocks noChangeArrowheads="1"/>
          </p:cNvSpPr>
          <p:nvPr/>
        </p:nvSpPr>
        <p:spPr bwMode="auto">
          <a:xfrm>
            <a:off x="688975" y="60960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因为曲面在</a:t>
            </a:r>
            <a:r>
              <a:rPr lang="en-US" altLang="zh-CN" sz="2800" i="1"/>
              <a:t>M</a:t>
            </a:r>
            <a:r>
              <a:rPr lang="zh-CN" altLang="en-US" sz="2800"/>
              <a:t>处的切平面方程</a:t>
            </a:r>
            <a:r>
              <a:rPr lang="en-US" altLang="zh-CN" sz="2800"/>
              <a:t>:</a:t>
            </a:r>
          </a:p>
        </p:txBody>
      </p:sp>
      <p:sp>
        <p:nvSpPr>
          <p:cNvPr id="28683" name="Text Box 1032"/>
          <p:cNvSpPr txBox="1">
            <a:spLocks noChangeArrowheads="1"/>
          </p:cNvSpPr>
          <p:nvPr/>
        </p:nvSpPr>
        <p:spPr bwMode="auto">
          <a:xfrm>
            <a:off x="688975" y="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全微分的几何意义</a:t>
            </a:r>
          </a:p>
        </p:txBody>
      </p:sp>
      <p:graphicFrame>
        <p:nvGraphicFramePr>
          <p:cNvPr id="452617" name="Object 1033"/>
          <p:cNvGraphicFramePr>
            <a:graphicFrameLocks noChangeAspect="1"/>
          </p:cNvGraphicFramePr>
          <p:nvPr/>
        </p:nvGraphicFramePr>
        <p:xfrm>
          <a:off x="2289175" y="3273425"/>
          <a:ext cx="5029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7" imgW="157825800" imgH="14201640" progId="Equation.3">
                  <p:embed/>
                </p:oleObj>
              </mc:Choice>
              <mc:Fallback>
                <p:oleObj name="Equation" r:id="rId7" imgW="157825800" imgH="14201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273425"/>
                        <a:ext cx="5029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8" name="Text Box 1034"/>
          <p:cNvSpPr txBox="1">
            <a:spLocks noChangeArrowheads="1"/>
          </p:cNvSpPr>
          <p:nvPr/>
        </p:nvSpPr>
        <p:spPr bwMode="auto">
          <a:xfrm>
            <a:off x="7313613" y="3213100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表示</a:t>
            </a:r>
          </a:p>
        </p:txBody>
      </p:sp>
      <p:graphicFrame>
        <p:nvGraphicFramePr>
          <p:cNvPr id="452619" name="Object 1035"/>
          <p:cNvGraphicFramePr>
            <a:graphicFrameLocks noChangeAspect="1"/>
          </p:cNvGraphicFramePr>
          <p:nvPr/>
        </p:nvGraphicFramePr>
        <p:xfrm>
          <a:off x="2289175" y="3795713"/>
          <a:ext cx="520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9" imgW="166775400" imgH="14201640" progId="Equation.3">
                  <p:embed/>
                </p:oleObj>
              </mc:Choice>
              <mc:Fallback>
                <p:oleObj name="Equation" r:id="rId9" imgW="166775400" imgH="14201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795713"/>
                        <a:ext cx="5207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0" name="Text Box 1036"/>
          <p:cNvSpPr txBox="1">
            <a:spLocks noChangeArrowheads="1"/>
          </p:cNvSpPr>
          <p:nvPr/>
        </p:nvSpPr>
        <p:spPr bwMode="auto">
          <a:xfrm>
            <a:off x="2212975" y="4252913"/>
            <a:ext cx="571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切平面上的点的竖坐标的增量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52621" name="AutoShape 1037"/>
          <p:cNvSpPr>
            <a:spLocks noChangeArrowheads="1"/>
          </p:cNvSpPr>
          <p:nvPr/>
        </p:nvSpPr>
        <p:spPr bwMode="auto">
          <a:xfrm>
            <a:off x="471488" y="1916113"/>
            <a:ext cx="1447800" cy="2819400"/>
          </a:xfrm>
          <a:prstGeom prst="upArrowCallout">
            <a:avLst>
              <a:gd name="adj1" fmla="val 15130"/>
              <a:gd name="adj2" fmla="val 17981"/>
              <a:gd name="adj3" fmla="val 48143"/>
              <a:gd name="adj4" fmla="val 66162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22" name="Text Box 1038"/>
          <p:cNvSpPr txBox="1">
            <a:spLocks noChangeArrowheads="1"/>
          </p:cNvSpPr>
          <p:nvPr/>
        </p:nvSpPr>
        <p:spPr bwMode="auto">
          <a:xfrm>
            <a:off x="536575" y="2986088"/>
            <a:ext cx="1371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切平面上点的竖坐标的增量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 animBg="1"/>
      <p:bldP spid="452611" grpId="0" animBg="1"/>
      <p:bldP spid="452612" grpId="0" animBg="1"/>
      <p:bldP spid="452615" grpId="0" autoUpdateAnimBg="0"/>
      <p:bldP spid="452618" grpId="0" autoUpdateAnimBg="0"/>
      <p:bldP spid="452620" grpId="0" autoUpdateAnimBg="0"/>
      <p:bldP spid="452621" grpId="0" animBg="1"/>
      <p:bldP spid="4526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FEB24-A4B4-4FAC-8F1A-581B848934C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8578" name="AutoShape 2"/>
          <p:cNvSpPr>
            <a:spLocks noChangeArrowheads="1"/>
          </p:cNvSpPr>
          <p:nvPr/>
        </p:nvSpPr>
        <p:spPr bwMode="auto">
          <a:xfrm>
            <a:off x="684213" y="981075"/>
            <a:ext cx="39624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00FFFF"/>
              </a:gs>
              <a:gs pos="100000">
                <a:srgbClr val="66FF33"/>
              </a:gs>
            </a:gsLst>
            <a:lin ang="27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50825" y="206057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考察割线趋近于极限位置</a:t>
            </a:r>
            <a:r>
              <a:rPr lang="en-US" altLang="zh-CN" sz="2800"/>
              <a:t>——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865188" y="922338"/>
          <a:ext cx="13700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3" imgW="1257300" imgH="838200" progId="Equation.3">
                  <p:embed/>
                </p:oleObj>
              </mc:Choice>
              <mc:Fallback>
                <p:oleObj name="Equation" r:id="rId3" imgW="1257300" imgH="8382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922338"/>
                        <a:ext cx="137001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/>
        </p:nvGraphicFramePr>
        <p:xfrm>
          <a:off x="5337175" y="3671888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公式" r:id="rId5" imgW="16259400" imgH="15013800" progId="Equation.3">
                  <p:embed/>
                </p:oleObj>
              </mc:Choice>
              <mc:Fallback>
                <p:oleObj name="公式" r:id="rId5" imgW="16259400" imgH="15013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671888"/>
                        <a:ext cx="508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3898900" y="3608388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公式" r:id="rId7" imgW="660960" imgH="609120" progId="Equation.3">
                  <p:embed/>
                </p:oleObj>
              </mc:Choice>
              <mc:Fallback>
                <p:oleObj name="公式" r:id="rId7" imgW="660960" imgH="60912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608388"/>
                        <a:ext cx="508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6683375" y="3671888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公式" r:id="rId9" imgW="660960" imgH="609120" progId="Equation.3">
                  <p:embed/>
                </p:oleObj>
              </mc:Choice>
              <mc:Fallback>
                <p:oleObj name="公式" r:id="rId9" imgW="660960" imgH="60912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3671888"/>
                        <a:ext cx="508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7950" y="3141663"/>
            <a:ext cx="3886200" cy="519112"/>
            <a:chOff x="576" y="2544"/>
            <a:chExt cx="2448" cy="327"/>
          </a:xfrm>
        </p:grpSpPr>
        <p:sp>
          <p:nvSpPr>
            <p:cNvPr id="2083" name="Text Box 9"/>
            <p:cNvSpPr txBox="1">
              <a:spLocks noChangeArrowheads="1"/>
            </p:cNvSpPr>
            <p:nvPr/>
          </p:nvSpPr>
          <p:spPr bwMode="auto">
            <a:xfrm>
              <a:off x="576" y="2544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上式分母同除以</a:t>
              </a:r>
            </a:p>
          </p:txBody>
        </p:sp>
        <p:graphicFrame>
          <p:nvGraphicFramePr>
            <p:cNvPr id="2066" name="Object 10"/>
            <p:cNvGraphicFramePr>
              <a:graphicFrameLocks noChangeAspect="1"/>
            </p:cNvGraphicFramePr>
            <p:nvPr/>
          </p:nvGraphicFramePr>
          <p:xfrm>
            <a:off x="2236" y="2633"/>
            <a:ext cx="2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公式" r:id="rId11" imgW="469696" imgH="355446" progId="Equation.3">
                    <p:embed/>
                  </p:oleObj>
                </mc:Choice>
                <mc:Fallback>
                  <p:oleObj name="公式" r:id="rId11" imgW="469696" imgH="355446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633"/>
                          <a:ext cx="29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1" name="Arc 11"/>
          <p:cNvSpPr>
            <a:spLocks/>
          </p:cNvSpPr>
          <p:nvPr/>
        </p:nvSpPr>
        <p:spPr bwMode="auto">
          <a:xfrm rot="21002579" flipV="1">
            <a:off x="7366000" y="407988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8" name="Line 12"/>
          <p:cNvSpPr>
            <a:spLocks noChangeShapeType="1"/>
          </p:cNvSpPr>
          <p:nvPr/>
        </p:nvSpPr>
        <p:spPr bwMode="auto">
          <a:xfrm flipH="1">
            <a:off x="7667625" y="260350"/>
            <a:ext cx="914400" cy="1447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9" name="Line 13"/>
          <p:cNvSpPr>
            <a:spLocks noChangeShapeType="1"/>
          </p:cNvSpPr>
          <p:nvPr/>
        </p:nvSpPr>
        <p:spPr bwMode="auto">
          <a:xfrm rot="805010" flipV="1">
            <a:off x="7497763" y="1106488"/>
            <a:ext cx="1069975" cy="692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74" name="Group 14"/>
          <p:cNvGrpSpPr>
            <a:grpSpLocks/>
          </p:cNvGrpSpPr>
          <p:nvPr/>
        </p:nvGrpSpPr>
        <p:grpSpPr bwMode="auto">
          <a:xfrm>
            <a:off x="7767638" y="1460500"/>
            <a:ext cx="485775" cy="315913"/>
            <a:chOff x="4608" y="1728"/>
            <a:chExt cx="306" cy="199"/>
          </a:xfrm>
        </p:grpSpPr>
        <p:graphicFrame>
          <p:nvGraphicFramePr>
            <p:cNvPr id="2064" name="Object 15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公式" r:id="rId13" imgW="406048" imgH="291847" progId="Equation.3">
                    <p:embed/>
                  </p:oleObj>
                </mc:Choice>
                <mc:Fallback>
                  <p:oleObj name="公式" r:id="rId13" imgW="406048" imgH="29184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6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公式" r:id="rId15" imgW="190417" imgH="203112" progId="Equation.3">
                    <p:embed/>
                  </p:oleObj>
                </mc:Choice>
                <mc:Fallback>
                  <p:oleObj name="公式" r:id="rId15" imgW="190417" imgH="203112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5" name="Group 17"/>
          <p:cNvGrpSpPr>
            <a:grpSpLocks/>
          </p:cNvGrpSpPr>
          <p:nvPr/>
        </p:nvGrpSpPr>
        <p:grpSpPr bwMode="auto">
          <a:xfrm>
            <a:off x="8358188" y="414338"/>
            <a:ext cx="609600" cy="261937"/>
            <a:chOff x="4560" y="2064"/>
            <a:chExt cx="384" cy="165"/>
          </a:xfrm>
        </p:grpSpPr>
        <p:graphicFrame>
          <p:nvGraphicFramePr>
            <p:cNvPr id="2062" name="Object 18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公式" r:id="rId17" imgW="190417" imgH="203112" progId="Equation.3">
                    <p:embed/>
                  </p:oleObj>
                </mc:Choice>
                <mc:Fallback>
                  <p:oleObj name="公式" r:id="rId17" imgW="190417" imgH="203112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19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公式" r:id="rId18" imgW="494870" imgH="317225" progId="Equation.3">
                    <p:embed/>
                  </p:oleObj>
                </mc:Choice>
                <mc:Fallback>
                  <p:oleObj name="公式" r:id="rId18" imgW="494870" imgH="317225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6" name="Group 20"/>
          <p:cNvGrpSpPr>
            <a:grpSpLocks/>
          </p:cNvGrpSpPr>
          <p:nvPr/>
        </p:nvGrpSpPr>
        <p:grpSpPr bwMode="auto">
          <a:xfrm>
            <a:off x="755650" y="188913"/>
            <a:ext cx="3352800" cy="519112"/>
            <a:chOff x="576" y="768"/>
            <a:chExt cx="2112" cy="327"/>
          </a:xfrm>
        </p:grpSpPr>
        <p:sp>
          <p:nvSpPr>
            <p:cNvPr id="2082" name="Text Box 21"/>
            <p:cNvSpPr txBox="1">
              <a:spLocks noChangeArrowheads="1"/>
            </p:cNvSpPr>
            <p:nvPr/>
          </p:nvSpPr>
          <p:spPr bwMode="auto">
            <a:xfrm>
              <a:off x="576" y="768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割线           的方程为</a:t>
              </a:r>
              <a:endParaRPr lang="zh-CN" altLang="en-US" sz="2800" b="0"/>
            </a:p>
          </p:txBody>
        </p:sp>
        <p:graphicFrame>
          <p:nvGraphicFramePr>
            <p:cNvPr id="2061" name="Object 22"/>
            <p:cNvGraphicFramePr>
              <a:graphicFrameLocks noChangeAspect="1"/>
            </p:cNvGraphicFramePr>
            <p:nvPr/>
          </p:nvGraphicFramePr>
          <p:xfrm>
            <a:off x="1116" y="828"/>
            <a:ext cx="5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公式" r:id="rId20" imgW="812447" imgH="317362" progId="Equation.3">
                    <p:embed/>
                  </p:oleObj>
                </mc:Choice>
                <mc:Fallback>
                  <p:oleObj name="公式" r:id="rId20" imgW="812447" imgH="317362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828"/>
                          <a:ext cx="51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99" name="Object 23"/>
          <p:cNvGraphicFramePr>
            <a:graphicFrameLocks noChangeAspect="1"/>
          </p:cNvGraphicFramePr>
          <p:nvPr/>
        </p:nvGraphicFramePr>
        <p:xfrm>
          <a:off x="3635375" y="2708275"/>
          <a:ext cx="3906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公式" r:id="rId22" imgW="3581400" imgH="914400" progId="Equation.3">
                  <p:embed/>
                </p:oleObj>
              </mc:Choice>
              <mc:Fallback>
                <p:oleObj name="公式" r:id="rId22" imgW="3581400" imgH="9144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08275"/>
                        <a:ext cx="390683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0" name="Object 24"/>
          <p:cNvGraphicFramePr>
            <a:graphicFrameLocks noChangeAspect="1"/>
          </p:cNvGraphicFramePr>
          <p:nvPr/>
        </p:nvGraphicFramePr>
        <p:xfrm>
          <a:off x="2339975" y="908050"/>
          <a:ext cx="13573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24" imgW="1244600" imgH="914400" progId="Equation.3">
                  <p:embed/>
                </p:oleObj>
              </mc:Choice>
              <mc:Fallback>
                <p:oleObj name="Equation" r:id="rId24" imgW="1244600" imgH="9144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08050"/>
                        <a:ext cx="135731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1" name="Object 25"/>
          <p:cNvGraphicFramePr>
            <a:graphicFrameLocks noChangeAspect="1"/>
          </p:cNvGraphicFramePr>
          <p:nvPr/>
        </p:nvGraphicFramePr>
        <p:xfrm>
          <a:off x="3698875" y="901700"/>
          <a:ext cx="927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6" imgW="850531" imgH="863225" progId="Equation.3">
                  <p:embed/>
                </p:oleObj>
              </mc:Choice>
              <mc:Fallback>
                <p:oleObj name="Equation" r:id="rId26" imgW="850531" imgH="863225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901700"/>
                        <a:ext cx="9271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02" name="Rectangle 26"/>
          <p:cNvSpPr>
            <a:spLocks noChangeArrowheads="1"/>
          </p:cNvSpPr>
          <p:nvPr/>
        </p:nvSpPr>
        <p:spPr bwMode="auto">
          <a:xfrm>
            <a:off x="250825" y="2565400"/>
            <a:ext cx="228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切线的过程</a:t>
            </a:r>
          </a:p>
        </p:txBody>
      </p:sp>
      <p:grpSp>
        <p:nvGrpSpPr>
          <p:cNvPr id="2078" name="Group 48"/>
          <p:cNvGrpSpPr>
            <a:grpSpLocks/>
          </p:cNvGrpSpPr>
          <p:nvPr/>
        </p:nvGrpSpPr>
        <p:grpSpPr bwMode="auto">
          <a:xfrm>
            <a:off x="6370638" y="184150"/>
            <a:ext cx="2597150" cy="2279650"/>
            <a:chOff x="3648" y="2452"/>
            <a:chExt cx="1636" cy="1436"/>
          </a:xfrm>
        </p:grpSpPr>
        <p:sp>
          <p:nvSpPr>
            <p:cNvPr id="2079" name="Line 41"/>
            <p:cNvSpPr>
              <a:spLocks noChangeShapeType="1"/>
            </p:cNvSpPr>
            <p:nvPr/>
          </p:nvSpPr>
          <p:spPr bwMode="auto">
            <a:xfrm flipV="1">
              <a:off x="4228" y="2452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Line 42"/>
            <p:cNvSpPr>
              <a:spLocks noChangeShapeType="1"/>
            </p:cNvSpPr>
            <p:nvPr/>
          </p:nvSpPr>
          <p:spPr bwMode="auto">
            <a:xfrm>
              <a:off x="4228" y="3460"/>
              <a:ext cx="105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43"/>
            <p:cNvSpPr>
              <a:spLocks noChangeShapeType="1"/>
            </p:cNvSpPr>
            <p:nvPr/>
          </p:nvSpPr>
          <p:spPr bwMode="auto">
            <a:xfrm flipH="1">
              <a:off x="3792" y="3460"/>
              <a:ext cx="436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44"/>
            <p:cNvGraphicFramePr>
              <a:graphicFrameLocks noChangeAspect="1"/>
            </p:cNvGraphicFramePr>
            <p:nvPr/>
          </p:nvGraphicFramePr>
          <p:xfrm>
            <a:off x="4173" y="3488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28" imgW="291847" imgH="317225" progId="Equation.3">
                    <p:embed/>
                  </p:oleObj>
                </mc:Choice>
                <mc:Fallback>
                  <p:oleObj name="Equation" r:id="rId28" imgW="291847" imgH="317225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488"/>
                          <a:ext cx="14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5"/>
            <p:cNvGraphicFramePr>
              <a:graphicFrameLocks noChangeAspect="1"/>
            </p:cNvGraphicFramePr>
            <p:nvPr/>
          </p:nvGraphicFramePr>
          <p:xfrm>
            <a:off x="3648" y="3748"/>
            <a:ext cx="14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48"/>
                          <a:ext cx="148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6"/>
            <p:cNvGraphicFramePr>
              <a:graphicFrameLocks noChangeAspect="1"/>
            </p:cNvGraphicFramePr>
            <p:nvPr/>
          </p:nvGraphicFramePr>
          <p:xfrm>
            <a:off x="5137" y="3508"/>
            <a:ext cx="14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3508"/>
                          <a:ext cx="147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7"/>
            <p:cNvGraphicFramePr>
              <a:graphicFrameLocks noChangeAspect="1"/>
            </p:cNvGraphicFramePr>
            <p:nvPr/>
          </p:nvGraphicFramePr>
          <p:xfrm>
            <a:off x="4058" y="2452"/>
            <a:ext cx="11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34" imgW="203024" imgH="253780" progId="Equation.3">
                    <p:embed/>
                  </p:oleObj>
                </mc:Choice>
                <mc:Fallback>
                  <p:oleObj name="Equation" r:id="rId34" imgW="203024" imgH="25378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452"/>
                          <a:ext cx="118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79" grpId="0" autoUpdateAnimBg="0"/>
      <p:bldP spid="408588" grpId="0" animBg="1"/>
      <p:bldP spid="408589" grpId="0" animBg="1"/>
      <p:bldP spid="4086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48F5D-10AE-4BD0-B3A2-C75026A6C23A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79232" name="Object 2048"/>
          <p:cNvGraphicFramePr>
            <a:graphicFrameLocks noChangeAspect="1"/>
          </p:cNvGraphicFramePr>
          <p:nvPr/>
        </p:nvGraphicFramePr>
        <p:xfrm>
          <a:off x="5167313" y="3975100"/>
          <a:ext cx="223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3" imgW="2235200" imgH="431800" progId="Equation.3">
                  <p:embed/>
                </p:oleObj>
              </mc:Choice>
              <mc:Fallback>
                <p:oleObj name="Equation" r:id="rId3" imgW="2235200" imgH="431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975100"/>
                        <a:ext cx="223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3" name="Object 2049"/>
          <p:cNvGraphicFramePr>
            <a:graphicFrameLocks noChangeAspect="1"/>
          </p:cNvGraphicFramePr>
          <p:nvPr/>
        </p:nvGraphicFramePr>
        <p:xfrm>
          <a:off x="5167313" y="460375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5" imgW="2222500" imgH="469900" progId="Equation.3">
                  <p:embed/>
                </p:oleObj>
              </mc:Choice>
              <mc:Fallback>
                <p:oleObj name="Equation" r:id="rId5" imgW="2222500" imgH="4699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4603750"/>
                        <a:ext cx="2222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4329113" y="38989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sp>
        <p:nvSpPr>
          <p:cNvPr id="29709" name="AutoShape 6"/>
          <p:cNvSpPr>
            <a:spLocks noChangeArrowheads="1"/>
          </p:cNvSpPr>
          <p:nvPr/>
        </p:nvSpPr>
        <p:spPr bwMode="auto">
          <a:xfrm>
            <a:off x="976313" y="44450"/>
            <a:ext cx="68580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9234" name="Object 2050"/>
          <p:cNvGraphicFramePr>
            <a:graphicFrameLocks noChangeAspect="1"/>
          </p:cNvGraphicFramePr>
          <p:nvPr/>
        </p:nvGraphicFramePr>
        <p:xfrm>
          <a:off x="1058863" y="2598738"/>
          <a:ext cx="32004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7" imgW="3200400" imgH="1016000" progId="Equation.3">
                  <p:embed/>
                </p:oleObj>
              </mc:Choice>
              <mc:Fallback>
                <p:oleObj name="Equation" r:id="rId7" imgW="3200400" imgH="10160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598738"/>
                        <a:ext cx="32004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5" name="Object 2051"/>
          <p:cNvGraphicFramePr>
            <a:graphicFrameLocks noChangeAspect="1"/>
          </p:cNvGraphicFramePr>
          <p:nvPr/>
        </p:nvGraphicFramePr>
        <p:xfrm>
          <a:off x="4557713" y="2559050"/>
          <a:ext cx="322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9" imgW="3225800" imgH="1054100" progId="Equation.3">
                  <p:embed/>
                </p:oleObj>
              </mc:Choice>
              <mc:Fallback>
                <p:oleObj name="Equation" r:id="rId9" imgW="3225800" imgH="10541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559050"/>
                        <a:ext cx="322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6" name="Object 2052"/>
          <p:cNvGraphicFramePr>
            <a:graphicFrameLocks noChangeAspect="1"/>
          </p:cNvGraphicFramePr>
          <p:nvPr/>
        </p:nvGraphicFramePr>
        <p:xfrm>
          <a:off x="1052513" y="3746500"/>
          <a:ext cx="3149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11" imgW="3149600" imgH="1016000" progId="Equation.3">
                  <p:embed/>
                </p:oleObj>
              </mc:Choice>
              <mc:Fallback>
                <p:oleObj name="Equation" r:id="rId11" imgW="3149600" imgH="1016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46500"/>
                        <a:ext cx="31496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053"/>
          <p:cNvGraphicFramePr>
            <a:graphicFrameLocks noChangeAspect="1"/>
          </p:cNvGraphicFramePr>
          <p:nvPr/>
        </p:nvGraphicFramePr>
        <p:xfrm>
          <a:off x="2457450" y="136525"/>
          <a:ext cx="23764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13" imgW="914400" imgH="241300" progId="Equation.DSMT4">
                  <p:embed/>
                </p:oleObj>
              </mc:Choice>
              <mc:Fallback>
                <p:oleObj name="Equation" r:id="rId13" imgW="914400" imgH="2413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36525"/>
                        <a:ext cx="23764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1052513" y="12065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法向量</a:t>
            </a:r>
          </a:p>
        </p:txBody>
      </p:sp>
      <p:graphicFrame>
        <p:nvGraphicFramePr>
          <p:cNvPr id="479238" name="Object 2054"/>
          <p:cNvGraphicFramePr>
            <a:graphicFrameLocks noChangeAspect="1"/>
          </p:cNvGraphicFramePr>
          <p:nvPr/>
        </p:nvGraphicFramePr>
        <p:xfrm>
          <a:off x="1738313" y="80645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5" imgW="1371600" imgH="431800" progId="Equation.3">
                  <p:embed/>
                </p:oleObj>
              </mc:Choice>
              <mc:Fallback>
                <p:oleObj name="Equation" r:id="rId15" imgW="1371600" imgH="4318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806450"/>
                        <a:ext cx="137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3033713" y="730250"/>
            <a:ext cx="502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表示曲面的法向量的方向角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900113" y="1187450"/>
            <a:ext cx="502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并假定</a:t>
            </a:r>
            <a:r>
              <a:rPr lang="zh-CN" altLang="en-US" sz="2800">
                <a:solidFill>
                  <a:srgbClr val="0000FF"/>
                </a:solidFill>
              </a:rPr>
              <a:t>法向量的方向是向上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5624513" y="1187450"/>
            <a:ext cx="1981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即使得它与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6313" y="1658938"/>
            <a:ext cx="3581400" cy="519112"/>
            <a:chOff x="768" y="1344"/>
            <a:chExt cx="2256" cy="327"/>
          </a:xfrm>
        </p:grpSpPr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768" y="1344"/>
              <a:ext cx="225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2800" i="1">
                  <a:solidFill>
                    <a:schemeClr val="tx2"/>
                  </a:solidFill>
                </a:rPr>
                <a:t>z </a:t>
              </a:r>
              <a:r>
                <a:rPr lang="zh-CN" altLang="en-US" sz="2800">
                  <a:solidFill>
                    <a:schemeClr val="tx2"/>
                  </a:solidFill>
                </a:rPr>
                <a:t>轴的正向所成的角</a:t>
              </a:r>
            </a:p>
          </p:txBody>
        </p:sp>
        <p:graphicFrame>
          <p:nvGraphicFramePr>
            <p:cNvPr id="29706" name="Object 2056"/>
            <p:cNvGraphicFramePr>
              <a:graphicFrameLocks noChangeAspect="1"/>
            </p:cNvGraphicFramePr>
            <p:nvPr/>
          </p:nvGraphicFramePr>
          <p:xfrm>
            <a:off x="2784" y="1431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name="Equation" r:id="rId17" imgW="228501" imgH="317362" progId="Equation.3">
                    <p:embed/>
                  </p:oleObj>
                </mc:Choice>
                <mc:Fallback>
                  <p:oleObj name="Equation" r:id="rId17" imgW="228501" imgH="317362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31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6243" name="Rectangle 19"/>
          <p:cNvSpPr>
            <a:spLocks noChangeArrowheads="1"/>
          </p:cNvSpPr>
          <p:nvPr/>
        </p:nvSpPr>
        <p:spPr bwMode="auto">
          <a:xfrm>
            <a:off x="4329113" y="1658938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是</a:t>
            </a:r>
            <a:r>
              <a:rPr lang="zh-CN" altLang="en-US" sz="2800">
                <a:solidFill>
                  <a:srgbClr val="0000FF"/>
                </a:solidFill>
              </a:rPr>
              <a:t>锐角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36244" name="Text Box 20"/>
          <p:cNvSpPr txBox="1">
            <a:spLocks noChangeArrowheads="1"/>
          </p:cNvSpPr>
          <p:nvPr/>
        </p:nvSpPr>
        <p:spPr bwMode="auto">
          <a:xfrm>
            <a:off x="5624513" y="165893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则法向量的</a:t>
            </a:r>
          </a:p>
        </p:txBody>
      </p: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900113" y="2101850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方向余弦为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2271713" y="196850"/>
            <a:ext cx="266700" cy="349250"/>
            <a:chOff x="2808" y="2016"/>
            <a:chExt cx="168" cy="220"/>
          </a:xfrm>
        </p:grpSpPr>
        <p:graphicFrame>
          <p:nvGraphicFramePr>
            <p:cNvPr id="29705" name="Object 2055"/>
            <p:cNvGraphicFramePr>
              <a:graphicFrameLocks noChangeAspect="1"/>
            </p:cNvGraphicFramePr>
            <p:nvPr/>
          </p:nvGraphicFramePr>
          <p:xfrm>
            <a:off x="2808" y="20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Equation" r:id="rId19" imgW="228600" imgH="241300" progId="Equation.3">
                    <p:embed/>
                  </p:oleObj>
                </mc:Choice>
                <mc:Fallback>
                  <p:oleObj name="Equation" r:id="rId19" imgW="228600" imgH="2413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0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utoUpdateAnimBg="0"/>
      <p:bldP spid="436237" grpId="0" autoUpdateAnimBg="0"/>
      <p:bldP spid="436238" grpId="0" autoUpdateAnimBg="0"/>
      <p:bldP spid="436239" grpId="0" autoUpdateAnimBg="0"/>
      <p:bldP spid="436243" grpId="0" autoUpdateAnimBg="0"/>
      <p:bldP spid="436244" grpId="0" autoUpdateAnimBg="0"/>
      <p:bldP spid="43624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4AEA1-5F83-4EEB-9C30-61D42271A9E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7250" name="AutoShape 2"/>
          <p:cNvSpPr>
            <a:spLocks noChangeArrowheads="1"/>
          </p:cNvSpPr>
          <p:nvPr/>
        </p:nvSpPr>
        <p:spPr bwMode="auto">
          <a:xfrm>
            <a:off x="4946650" y="2640013"/>
            <a:ext cx="533400" cy="457200"/>
          </a:xfrm>
          <a:prstGeom prst="parallelogram">
            <a:avLst>
              <a:gd name="adj" fmla="val 291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51" name="AutoShape 3"/>
          <p:cNvSpPr>
            <a:spLocks noChangeArrowheads="1"/>
          </p:cNvSpPr>
          <p:nvPr/>
        </p:nvSpPr>
        <p:spPr bwMode="auto">
          <a:xfrm>
            <a:off x="2736850" y="2640013"/>
            <a:ext cx="533400" cy="457200"/>
          </a:xfrm>
          <a:prstGeom prst="parallelogram">
            <a:avLst>
              <a:gd name="adj" fmla="val 291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416050" y="1892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因为</a:t>
            </a:r>
            <a:endParaRPr lang="zh-CN" altLang="en-US" sz="3200"/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1441450" y="3173413"/>
            <a:ext cx="3276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第三个分量为负</a:t>
            </a:r>
            <a:r>
              <a:rPr lang="en-US" altLang="zh-CN" sz="2800"/>
              <a:t>),</a:t>
            </a:r>
            <a:endParaRPr lang="en-US" altLang="zh-CN" sz="2400" b="0"/>
          </a:p>
        </p:txBody>
      </p:sp>
      <p:sp>
        <p:nvSpPr>
          <p:cNvPr id="30732" name="WordArt 6"/>
          <p:cNvSpPr>
            <a:spLocks noChangeArrowheads="1" noChangeShapeType="1" noTextEdit="1"/>
          </p:cNvSpPr>
          <p:nvPr/>
        </p:nvSpPr>
        <p:spPr bwMode="auto">
          <a:xfrm>
            <a:off x="831850" y="-26988"/>
            <a:ext cx="762000" cy="7762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思考</a:t>
            </a:r>
          </a:p>
        </p:txBody>
      </p:sp>
      <p:sp>
        <p:nvSpPr>
          <p:cNvPr id="30733" name="Text Box 7"/>
          <p:cNvSpPr txBox="1">
            <a:spLocks noChangeArrowheads="1"/>
          </p:cNvSpPr>
          <p:nvPr/>
        </p:nvSpPr>
        <p:spPr bwMode="auto">
          <a:xfrm>
            <a:off x="831850" y="49213"/>
            <a:ext cx="72390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        </a:t>
            </a:r>
            <a:r>
              <a:rPr lang="zh-CN" altLang="en-US" sz="2800">
                <a:solidFill>
                  <a:schemeClr val="tx2"/>
                </a:solidFill>
              </a:rPr>
              <a:t>求旋转抛物面                            在任意点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处</a:t>
            </a:r>
            <a:r>
              <a:rPr lang="zh-CN" altLang="en-US" sz="2800">
                <a:solidFill>
                  <a:schemeClr val="accent2"/>
                </a:solidFill>
              </a:rPr>
              <a:t>向上</a:t>
            </a:r>
            <a:r>
              <a:rPr lang="zh-CN" altLang="en-US" sz="2800">
                <a:solidFill>
                  <a:schemeClr val="tx2"/>
                </a:solidFill>
              </a:rPr>
              <a:t>的法向量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即与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轴夹角为锐角的法向量</a:t>
            </a:r>
            <a:r>
              <a:rPr lang="en-US" altLang="zh-CN" sz="2800">
                <a:solidFill>
                  <a:schemeClr val="tx2"/>
                </a:solidFill>
              </a:rPr>
              <a:t>).</a:t>
            </a:r>
            <a:endParaRPr lang="en-US" altLang="zh-CN" sz="3200"/>
          </a:p>
        </p:txBody>
      </p:sp>
      <p:graphicFrame>
        <p:nvGraphicFramePr>
          <p:cNvPr id="30722" name="Object 8"/>
          <p:cNvGraphicFramePr>
            <a:graphicFrameLocks noChangeAspect="1"/>
          </p:cNvGraphicFramePr>
          <p:nvPr/>
        </p:nvGraphicFramePr>
        <p:xfrm>
          <a:off x="4032250" y="125413"/>
          <a:ext cx="2362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公式" r:id="rId3" imgW="939800" imgH="228600" progId="Equation.3">
                  <p:embed/>
                </p:oleObj>
              </mc:Choice>
              <mc:Fallback>
                <p:oleObj name="公式" r:id="rId3" imgW="9398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5413"/>
                        <a:ext cx="23622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755650" y="1892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3200">
              <a:ea typeface="黑体" pitchFamily="2" charset="-122"/>
            </a:endParaRPr>
          </a:p>
        </p:txBody>
      </p:sp>
      <p:graphicFrame>
        <p:nvGraphicFramePr>
          <p:cNvPr id="437258" name="Object 10"/>
          <p:cNvGraphicFramePr>
            <a:graphicFrameLocks noChangeAspect="1"/>
          </p:cNvGraphicFramePr>
          <p:nvPr/>
        </p:nvGraphicFramePr>
        <p:xfrm>
          <a:off x="2178050" y="1922463"/>
          <a:ext cx="32496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5" imgW="3124200" imgH="469900" progId="Equation.3">
                  <p:embed/>
                </p:oleObj>
              </mc:Choice>
              <mc:Fallback>
                <p:oleObj name="Equation" r:id="rId5" imgW="3124200" imgH="469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922463"/>
                        <a:ext cx="32496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9" name="Text Box 11"/>
          <p:cNvSpPr txBox="1">
            <a:spLocks noChangeArrowheads="1"/>
          </p:cNvSpPr>
          <p:nvPr/>
        </p:nvSpPr>
        <p:spPr bwMode="auto">
          <a:xfrm>
            <a:off x="5454650" y="18780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而</a:t>
            </a:r>
          </a:p>
        </p:txBody>
      </p:sp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1517650" y="2657475"/>
          <a:ext cx="19669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7" imgW="1790700" imgH="469900" progId="Equation.3">
                  <p:embed/>
                </p:oleObj>
              </mc:Choice>
              <mc:Fallback>
                <p:oleObj name="Equation" r:id="rId7" imgW="1790700" imgH="469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657475"/>
                        <a:ext cx="19669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3529013" y="2695575"/>
          <a:ext cx="20129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9" imgW="1930400" imgH="393700" progId="Equation.3">
                  <p:embed/>
                </p:oleObj>
              </mc:Choice>
              <mc:Fallback>
                <p:oleObj name="Equation" r:id="rId9" imgW="1930400" imgH="3937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695575"/>
                        <a:ext cx="20129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2" name="Object 14"/>
          <p:cNvGraphicFramePr>
            <a:graphicFrameLocks noChangeAspect="1"/>
          </p:cNvGraphicFramePr>
          <p:nvPr/>
        </p:nvGraphicFramePr>
        <p:xfrm>
          <a:off x="4878388" y="3935413"/>
          <a:ext cx="20780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11" imgW="2032000" imgH="393700" progId="Equation.3">
                  <p:embed/>
                </p:oleObj>
              </mc:Choice>
              <mc:Fallback>
                <p:oleObj name="Equation" r:id="rId11" imgW="2032000" imgH="3937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935413"/>
                        <a:ext cx="20780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5473700" y="2619375"/>
            <a:ext cx="29019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为</a:t>
            </a:r>
            <a:r>
              <a:rPr lang="zh-CN" altLang="en-US" sz="2800">
                <a:solidFill>
                  <a:srgbClr val="0000FF"/>
                </a:solidFill>
              </a:rPr>
              <a:t>向下</a:t>
            </a:r>
            <a:r>
              <a:rPr lang="zh-CN" altLang="en-US" sz="2800"/>
              <a:t>的法向量</a:t>
            </a:r>
          </a:p>
        </p:txBody>
      </p:sp>
      <p:sp>
        <p:nvSpPr>
          <p:cNvPr id="437264" name="Rectangle 16"/>
          <p:cNvSpPr>
            <a:spLocks noChangeArrowheads="1"/>
          </p:cNvSpPr>
          <p:nvPr/>
        </p:nvSpPr>
        <p:spPr bwMode="auto">
          <a:xfrm>
            <a:off x="1422400" y="3873500"/>
            <a:ext cx="40576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故</a:t>
            </a:r>
            <a:r>
              <a:rPr lang="zh-CN" altLang="en-US" sz="2800">
                <a:solidFill>
                  <a:srgbClr val="0000FF"/>
                </a:solidFill>
              </a:rPr>
              <a:t>向上</a:t>
            </a:r>
            <a:r>
              <a:rPr lang="zh-CN" altLang="en-US" sz="2800"/>
              <a:t>的法向量应为</a:t>
            </a:r>
            <a:r>
              <a:rPr lang="en-US" altLang="zh-CN" sz="2800"/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animBg="1"/>
      <p:bldP spid="437251" grpId="0" animBg="1"/>
      <p:bldP spid="437252" grpId="0" autoUpdateAnimBg="0"/>
      <p:bldP spid="437253" grpId="0" autoUpdateAnimBg="0"/>
      <p:bldP spid="437257" grpId="0" autoUpdateAnimBg="0"/>
      <p:bldP spid="437259" grpId="0" autoUpdateAnimBg="0"/>
      <p:bldP spid="437263" grpId="0" autoUpdateAnimBg="0"/>
      <p:bldP spid="4372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D8360-C321-4C6A-A8A7-C53D57E3DF4E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709613" y="9286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空间曲线的切线与法平面</a:t>
            </a:r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633413" y="33670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</a:rPr>
              <a:t>曲面的切平面与法线</a:t>
            </a:r>
          </a:p>
        </p:txBody>
      </p:sp>
      <p:sp>
        <p:nvSpPr>
          <p:cNvPr id="33797" name="Rectangle 11"/>
          <p:cNvSpPr>
            <a:spLocks noChangeArrowheads="1"/>
          </p:cNvSpPr>
          <p:nvPr/>
        </p:nvSpPr>
        <p:spPr bwMode="auto">
          <a:xfrm>
            <a:off x="633413" y="0"/>
            <a:ext cx="25908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三、小结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33413" y="1473200"/>
            <a:ext cx="74676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空间曲线三种不同形式方程的切线与法平面的求法</a:t>
            </a:r>
            <a:r>
              <a:rPr lang="en-US" altLang="zh-CN" sz="2800">
                <a:solidFill>
                  <a:schemeClr val="tx2"/>
                </a:solidFill>
              </a:rPr>
              <a:t>. </a:t>
            </a:r>
            <a:r>
              <a:rPr lang="zh-CN" altLang="en-US" sz="2800"/>
              <a:t>当空间曲线方程为一般式时</a:t>
            </a:r>
            <a:r>
              <a:rPr lang="en-US" altLang="zh-CN" sz="2800"/>
              <a:t>,</a:t>
            </a:r>
            <a:r>
              <a:rPr lang="zh-CN" altLang="en-US" sz="2800"/>
              <a:t>求切向量可采用</a:t>
            </a:r>
            <a:r>
              <a:rPr lang="zh-CN" altLang="en-US" sz="2800">
                <a:solidFill>
                  <a:srgbClr val="0000FF"/>
                </a:solidFill>
              </a:rPr>
              <a:t>公式法、</a:t>
            </a:r>
            <a:r>
              <a:rPr lang="zh-CN" altLang="en-US" sz="2800">
                <a:solidFill>
                  <a:schemeClr val="accent2"/>
                </a:solidFill>
              </a:rPr>
              <a:t>推导法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endParaRPr lang="en-US" altLang="zh-CN" sz="2800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33413" y="3886200"/>
            <a:ext cx="7391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注意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  <a:r>
              <a:rPr lang="zh-CN" altLang="en-US" sz="2800">
                <a:solidFill>
                  <a:schemeClr val="tx2"/>
                </a:solidFill>
              </a:rPr>
              <a:t>空间曲面两种不同形式方程以及</a:t>
            </a:r>
            <a:r>
              <a:rPr lang="zh-CN" altLang="en-US" sz="2800"/>
              <a:t>求法向量的方向余弦时的</a:t>
            </a:r>
            <a:r>
              <a:rPr lang="zh-CN" altLang="en-US" sz="2800">
                <a:solidFill>
                  <a:schemeClr val="accent2"/>
                </a:solidFill>
              </a:rPr>
              <a:t>符号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autoUpdateAnimBg="0"/>
      <p:bldP spid="439299" grpId="0" autoUpdateAnimBg="0"/>
      <p:bldP spid="439308" grpId="0" autoUpdateAnimBg="0"/>
      <p:bldP spid="43930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§9.6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89050" y="2204864"/>
            <a:ext cx="7315200" cy="760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1(2)(4),2,3,4,5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33AD2-44C0-4187-AC43-D88F68ABF59F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0" y="62071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447800" y="1562100"/>
            <a:ext cx="2590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9-6</a:t>
            </a:r>
            <a:endParaRPr lang="en-US" altLang="zh-CN" sz="400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409950" y="1544638"/>
            <a:ext cx="1971675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latin typeface="黑体" pitchFamily="2" charset="-122"/>
                <a:ea typeface="黑体" pitchFamily="2" charset="-122"/>
              </a:rPr>
              <a:t>(100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066800" y="2373313"/>
            <a:ext cx="7162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/>
              <a:t>    2. 4.  6.  9.  10.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AA1C9-7BFF-48C5-9F88-7E7F59AB078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02" name="AutoShape 2"/>
          <p:cNvSpPr>
            <a:spLocks noChangeArrowheads="1"/>
          </p:cNvSpPr>
          <p:nvPr/>
        </p:nvSpPr>
        <p:spPr bwMode="auto">
          <a:xfrm rot="-2106290">
            <a:off x="7167563" y="762000"/>
            <a:ext cx="914400" cy="1143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3"/>
          <p:cNvSpPr>
            <a:spLocks noChangeShapeType="1"/>
          </p:cNvSpPr>
          <p:nvPr/>
        </p:nvSpPr>
        <p:spPr bwMode="auto">
          <a:xfrm flipH="1">
            <a:off x="7624763" y="76200"/>
            <a:ext cx="914400" cy="1447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323850" y="115888"/>
          <a:ext cx="3683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3683000" imgH="431800" progId="Equation.3">
                  <p:embed/>
                </p:oleObj>
              </mc:Choice>
              <mc:Fallback>
                <p:oleObj name="Equation" r:id="rId3" imgW="3683000" imgH="4318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5888"/>
                        <a:ext cx="3683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96850" y="6985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曲线在</a:t>
            </a:r>
            <a:r>
              <a:rPr lang="en-US" altLang="zh-CN" sz="2800" i="1">
                <a:solidFill>
                  <a:schemeClr val="accent2"/>
                </a:solidFill>
              </a:rPr>
              <a:t>M</a:t>
            </a:r>
            <a:r>
              <a:rPr lang="zh-CN" altLang="en-US" sz="2800">
                <a:solidFill>
                  <a:schemeClr val="accent2"/>
                </a:solidFill>
              </a:rPr>
              <a:t>处的切线方程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aphicFrame>
        <p:nvGraphicFramePr>
          <p:cNvPr id="458753" name="Object 1025"/>
          <p:cNvGraphicFramePr>
            <a:graphicFrameLocks noChangeAspect="1"/>
          </p:cNvGraphicFramePr>
          <p:nvPr/>
        </p:nvGraphicFramePr>
        <p:xfrm>
          <a:off x="958850" y="1223963"/>
          <a:ext cx="37623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5" imgW="49617000" imgH="14201640" progId="Equation.3">
                  <p:embed/>
                </p:oleObj>
              </mc:Choice>
              <mc:Fallback>
                <p:oleObj name="公式" r:id="rId5" imgW="49617000" imgH="142016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23963"/>
                        <a:ext cx="3762375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107950" y="24209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切向量</a:t>
            </a:r>
            <a:endParaRPr lang="zh-CN" altLang="en-US" sz="2800" b="0">
              <a:ea typeface="黑体" pitchFamily="2" charset="-122"/>
            </a:endParaRP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841375" y="356076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法平面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458754" name="Object 1026"/>
          <p:cNvGraphicFramePr>
            <a:graphicFrameLocks noChangeAspect="1"/>
          </p:cNvGraphicFramePr>
          <p:nvPr/>
        </p:nvGraphicFramePr>
        <p:xfrm>
          <a:off x="917575" y="4219575"/>
          <a:ext cx="7391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7" imgW="96805800" imgH="7297560" progId="Equation.3">
                  <p:embed/>
                </p:oleObj>
              </mc:Choice>
              <mc:Fallback>
                <p:oleObj name="公式" r:id="rId7" imgW="96805800" imgH="729756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219575"/>
                        <a:ext cx="7391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1476375" y="242093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切线的方向向量称为曲线的切向量</a:t>
            </a:r>
            <a:r>
              <a:rPr lang="en-US" altLang="zh-CN" sz="2800"/>
              <a:t>.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1908175" y="3560763"/>
            <a:ext cx="5002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过</a:t>
            </a:r>
            <a:r>
              <a:rPr lang="en-US" altLang="zh-CN" sz="2800" i="1"/>
              <a:t>M</a:t>
            </a:r>
            <a:r>
              <a:rPr lang="zh-CN" altLang="en-US" sz="2800"/>
              <a:t>点且与切线垂直的平面</a:t>
            </a:r>
            <a:r>
              <a:rPr lang="en-US" altLang="zh-CN" sz="2800"/>
              <a:t>.</a:t>
            </a:r>
          </a:p>
        </p:txBody>
      </p:sp>
      <p:sp>
        <p:nvSpPr>
          <p:cNvPr id="3093" name="Arc 13"/>
          <p:cNvSpPr>
            <a:spLocks/>
          </p:cNvSpPr>
          <p:nvPr/>
        </p:nvSpPr>
        <p:spPr bwMode="auto">
          <a:xfrm rot="21002579" flipV="1">
            <a:off x="7319963" y="147638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4" name="Group 14"/>
          <p:cNvGrpSpPr>
            <a:grpSpLocks/>
          </p:cNvGrpSpPr>
          <p:nvPr/>
        </p:nvGrpSpPr>
        <p:grpSpPr bwMode="auto">
          <a:xfrm>
            <a:off x="7721600" y="1200150"/>
            <a:ext cx="485775" cy="315913"/>
            <a:chOff x="4608" y="1728"/>
            <a:chExt cx="306" cy="199"/>
          </a:xfrm>
        </p:grpSpPr>
        <p:graphicFrame>
          <p:nvGraphicFramePr>
            <p:cNvPr id="3083" name="Object 1033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公式" r:id="rId9" imgW="406048" imgH="291847" progId="Equation.3">
                    <p:embed/>
                  </p:oleObj>
                </mc:Choice>
                <mc:Fallback>
                  <p:oleObj name="公式" r:id="rId9" imgW="406048" imgH="291847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34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5" name="Group 17"/>
          <p:cNvGrpSpPr>
            <a:grpSpLocks/>
          </p:cNvGrpSpPr>
          <p:nvPr/>
        </p:nvGrpSpPr>
        <p:grpSpPr bwMode="auto">
          <a:xfrm>
            <a:off x="8312150" y="153988"/>
            <a:ext cx="609600" cy="261937"/>
            <a:chOff x="4560" y="2064"/>
            <a:chExt cx="384" cy="165"/>
          </a:xfrm>
        </p:grpSpPr>
        <p:graphicFrame>
          <p:nvGraphicFramePr>
            <p:cNvPr id="3081" name="Object 1031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13" imgW="190417" imgH="203112" progId="Equation.3">
                    <p:embed/>
                  </p:oleObj>
                </mc:Choice>
                <mc:Fallback>
                  <p:oleObj name="公式" r:id="rId13" imgW="190417" imgH="203112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032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公式" r:id="rId14" imgW="494870" imgH="317225" progId="Equation.3">
                    <p:embed/>
                  </p:oleObj>
                </mc:Choice>
                <mc:Fallback>
                  <p:oleObj name="公式" r:id="rId14" imgW="494870" imgH="317225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20" name="Line 20"/>
          <p:cNvSpPr>
            <a:spLocks noChangeShapeType="1"/>
          </p:cNvSpPr>
          <p:nvPr/>
        </p:nvSpPr>
        <p:spPr bwMode="auto">
          <a:xfrm rot="805010" flipV="1">
            <a:off x="7451725" y="846138"/>
            <a:ext cx="1069975" cy="692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7" name="Group 34"/>
          <p:cNvGrpSpPr>
            <a:grpSpLocks/>
          </p:cNvGrpSpPr>
          <p:nvPr/>
        </p:nvGrpSpPr>
        <p:grpSpPr bwMode="auto">
          <a:xfrm>
            <a:off x="6323013" y="0"/>
            <a:ext cx="2597150" cy="2279650"/>
            <a:chOff x="3648" y="2452"/>
            <a:chExt cx="1636" cy="1436"/>
          </a:xfrm>
        </p:grpSpPr>
        <p:sp>
          <p:nvSpPr>
            <p:cNvPr id="3122" name="Line 35"/>
            <p:cNvSpPr>
              <a:spLocks noChangeShapeType="1"/>
            </p:cNvSpPr>
            <p:nvPr/>
          </p:nvSpPr>
          <p:spPr bwMode="auto">
            <a:xfrm flipV="1">
              <a:off x="4228" y="2452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36"/>
            <p:cNvSpPr>
              <a:spLocks noChangeShapeType="1"/>
            </p:cNvSpPr>
            <p:nvPr/>
          </p:nvSpPr>
          <p:spPr bwMode="auto">
            <a:xfrm>
              <a:off x="4228" y="3460"/>
              <a:ext cx="105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37"/>
            <p:cNvSpPr>
              <a:spLocks noChangeShapeType="1"/>
            </p:cNvSpPr>
            <p:nvPr/>
          </p:nvSpPr>
          <p:spPr bwMode="auto">
            <a:xfrm flipH="1">
              <a:off x="3792" y="3460"/>
              <a:ext cx="436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" name="Object 1027"/>
            <p:cNvGraphicFramePr>
              <a:graphicFrameLocks noChangeAspect="1"/>
            </p:cNvGraphicFramePr>
            <p:nvPr/>
          </p:nvGraphicFramePr>
          <p:xfrm>
            <a:off x="4173" y="3488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16" imgW="291847" imgH="317225" progId="Equation.3">
                    <p:embed/>
                  </p:oleObj>
                </mc:Choice>
                <mc:Fallback>
                  <p:oleObj name="Equation" r:id="rId16" imgW="291847" imgH="317225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488"/>
                          <a:ext cx="14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028"/>
            <p:cNvGraphicFramePr>
              <a:graphicFrameLocks noChangeAspect="1"/>
            </p:cNvGraphicFramePr>
            <p:nvPr/>
          </p:nvGraphicFramePr>
          <p:xfrm>
            <a:off x="3648" y="3748"/>
            <a:ext cx="14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18" imgW="253890" imgH="241195" progId="Equation.3">
                    <p:embed/>
                  </p:oleObj>
                </mc:Choice>
                <mc:Fallback>
                  <p:oleObj name="Equation" r:id="rId18" imgW="253890" imgH="241195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48"/>
                          <a:ext cx="148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029"/>
            <p:cNvGraphicFramePr>
              <a:graphicFrameLocks noChangeAspect="1"/>
            </p:cNvGraphicFramePr>
            <p:nvPr/>
          </p:nvGraphicFramePr>
          <p:xfrm>
            <a:off x="5137" y="3508"/>
            <a:ext cx="14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20" imgW="253780" imgH="317225" progId="Equation.3">
                    <p:embed/>
                  </p:oleObj>
                </mc:Choice>
                <mc:Fallback>
                  <p:oleObj name="Equation" r:id="rId20" imgW="253780" imgH="317225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3508"/>
                          <a:ext cx="147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030"/>
            <p:cNvGraphicFramePr>
              <a:graphicFrameLocks noChangeAspect="1"/>
            </p:cNvGraphicFramePr>
            <p:nvPr/>
          </p:nvGraphicFramePr>
          <p:xfrm>
            <a:off x="4058" y="2452"/>
            <a:ext cx="11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Equation" r:id="rId22" imgW="203024" imgH="253780" progId="Equation.3">
                    <p:embed/>
                  </p:oleObj>
                </mc:Choice>
                <mc:Fallback>
                  <p:oleObj name="Equation" r:id="rId22" imgW="203024" imgH="2537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452"/>
                          <a:ext cx="118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3"/>
          <p:cNvGrpSpPr>
            <a:grpSpLocks noChangeAspect="1"/>
          </p:cNvGrpSpPr>
          <p:nvPr/>
        </p:nvGrpSpPr>
        <p:grpSpPr bwMode="auto">
          <a:xfrm>
            <a:off x="1979613" y="2636838"/>
            <a:ext cx="3587750" cy="846137"/>
            <a:chOff x="1248" y="2037"/>
            <a:chExt cx="2260" cy="533"/>
          </a:xfrm>
        </p:grpSpPr>
        <p:sp>
          <p:nvSpPr>
            <p:cNvPr id="3099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248" y="2256"/>
              <a:ext cx="221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44"/>
            <p:cNvSpPr>
              <a:spLocks noChangeArrowheads="1"/>
            </p:cNvSpPr>
            <p:nvPr/>
          </p:nvSpPr>
          <p:spPr bwMode="auto">
            <a:xfrm>
              <a:off x="3358" y="2273"/>
              <a:ext cx="1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))</a:t>
              </a:r>
              <a:endParaRPr lang="en-US" altLang="zh-CN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108" y="22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02" name="Rectangle 46"/>
            <p:cNvSpPr>
              <a:spLocks noChangeArrowheads="1"/>
            </p:cNvSpPr>
            <p:nvPr/>
          </p:nvSpPr>
          <p:spPr bwMode="auto">
            <a:xfrm>
              <a:off x="2801" y="2273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3103" name="Rectangle 47"/>
            <p:cNvSpPr>
              <a:spLocks noChangeArrowheads="1"/>
            </p:cNvSpPr>
            <p:nvPr/>
          </p:nvSpPr>
          <p:spPr bwMode="auto">
            <a:xfrm>
              <a:off x="2552" y="22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04" name="Rectangle 48"/>
            <p:cNvSpPr>
              <a:spLocks noChangeArrowheads="1"/>
            </p:cNvSpPr>
            <p:nvPr/>
          </p:nvSpPr>
          <p:spPr bwMode="auto">
            <a:xfrm>
              <a:off x="2213" y="2273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3105" name="Rectangle 49"/>
            <p:cNvSpPr>
              <a:spLocks noChangeArrowheads="1"/>
            </p:cNvSpPr>
            <p:nvPr/>
          </p:nvSpPr>
          <p:spPr bwMode="auto">
            <a:xfrm>
              <a:off x="1964" y="22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06" name="Rectangle 50"/>
            <p:cNvSpPr>
              <a:spLocks noChangeArrowheads="1"/>
            </p:cNvSpPr>
            <p:nvPr/>
          </p:nvSpPr>
          <p:spPr bwMode="auto">
            <a:xfrm>
              <a:off x="1688" y="22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07" name="Rectangle 51"/>
            <p:cNvSpPr>
              <a:spLocks noChangeArrowheads="1"/>
            </p:cNvSpPr>
            <p:nvPr/>
          </p:nvSpPr>
          <p:spPr bwMode="auto">
            <a:xfrm>
              <a:off x="3240" y="240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08" name="Rectangle 52"/>
            <p:cNvSpPr>
              <a:spLocks noChangeArrowheads="1"/>
            </p:cNvSpPr>
            <p:nvPr/>
          </p:nvSpPr>
          <p:spPr bwMode="auto">
            <a:xfrm>
              <a:off x="2684" y="240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09" name="Rectangle 53"/>
            <p:cNvSpPr>
              <a:spLocks noChangeArrowheads="1"/>
            </p:cNvSpPr>
            <p:nvPr/>
          </p:nvSpPr>
          <p:spPr bwMode="auto">
            <a:xfrm>
              <a:off x="2096" y="240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10" name="Rectangle 54"/>
            <p:cNvSpPr>
              <a:spLocks noChangeArrowheads="1"/>
            </p:cNvSpPr>
            <p:nvPr/>
          </p:nvSpPr>
          <p:spPr bwMode="auto">
            <a:xfrm>
              <a:off x="3191" y="2273"/>
              <a:ext cx="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111" name="Rectangle 55"/>
            <p:cNvSpPr>
              <a:spLocks noChangeArrowheads="1"/>
            </p:cNvSpPr>
            <p:nvPr/>
          </p:nvSpPr>
          <p:spPr bwMode="auto">
            <a:xfrm>
              <a:off x="2958" y="2273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12" name="Rectangle 56"/>
            <p:cNvSpPr>
              <a:spLocks noChangeArrowheads="1"/>
            </p:cNvSpPr>
            <p:nvPr/>
          </p:nvSpPr>
          <p:spPr bwMode="auto">
            <a:xfrm>
              <a:off x="2635" y="2273"/>
              <a:ext cx="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113" name="Rectangle 57"/>
            <p:cNvSpPr>
              <a:spLocks noChangeArrowheads="1"/>
            </p:cNvSpPr>
            <p:nvPr/>
          </p:nvSpPr>
          <p:spPr bwMode="auto">
            <a:xfrm>
              <a:off x="2392" y="2273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114" name="Rectangle 58"/>
            <p:cNvSpPr>
              <a:spLocks noChangeArrowheads="1"/>
            </p:cNvSpPr>
            <p:nvPr/>
          </p:nvSpPr>
          <p:spPr bwMode="auto">
            <a:xfrm>
              <a:off x="2047" y="2273"/>
              <a:ext cx="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115" name="Rectangle 59"/>
            <p:cNvSpPr>
              <a:spLocks noChangeArrowheads="1"/>
            </p:cNvSpPr>
            <p:nvPr/>
          </p:nvSpPr>
          <p:spPr bwMode="auto">
            <a:xfrm>
              <a:off x="1790" y="227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116" name="Rectangle 60"/>
            <p:cNvSpPr>
              <a:spLocks noChangeArrowheads="1"/>
            </p:cNvSpPr>
            <p:nvPr/>
          </p:nvSpPr>
          <p:spPr bwMode="auto">
            <a:xfrm>
              <a:off x="1296" y="2273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117" name="Rectangle 61"/>
            <p:cNvSpPr>
              <a:spLocks noChangeArrowheads="1"/>
            </p:cNvSpPr>
            <p:nvPr/>
          </p:nvSpPr>
          <p:spPr bwMode="auto">
            <a:xfrm>
              <a:off x="3072" y="2230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118" name="Rectangle 62"/>
            <p:cNvSpPr>
              <a:spLocks noChangeArrowheads="1"/>
            </p:cNvSpPr>
            <p:nvPr/>
          </p:nvSpPr>
          <p:spPr bwMode="auto">
            <a:xfrm>
              <a:off x="2516" y="2230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119" name="Rectangle 63"/>
            <p:cNvSpPr>
              <a:spLocks noChangeArrowheads="1"/>
            </p:cNvSpPr>
            <p:nvPr/>
          </p:nvSpPr>
          <p:spPr bwMode="auto">
            <a:xfrm>
              <a:off x="1928" y="2230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120" name="Rectangle 64"/>
            <p:cNvSpPr>
              <a:spLocks noChangeArrowheads="1"/>
            </p:cNvSpPr>
            <p:nvPr/>
          </p:nvSpPr>
          <p:spPr bwMode="auto">
            <a:xfrm>
              <a:off x="1533" y="224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121" name="Rectangle 65"/>
            <p:cNvSpPr>
              <a:spLocks noChangeArrowheads="1"/>
            </p:cNvSpPr>
            <p:nvPr/>
          </p:nvSpPr>
          <p:spPr bwMode="auto">
            <a:xfrm>
              <a:off x="1386" y="2037"/>
              <a:ext cx="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0">
                  <a:solidFill>
                    <a:srgbClr val="000000"/>
                  </a:solidFill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5" grpId="0" autoUpdateAnimBg="0"/>
      <p:bldP spid="409607" grpId="0" autoUpdateAnimBg="0"/>
      <p:bldP spid="409609" grpId="0" autoUpdateAnimBg="0"/>
      <p:bldP spid="409611" grpId="0" autoUpdateAnimBg="0"/>
      <p:bldP spid="409612" grpId="0" autoUpdateAnimBg="0"/>
      <p:bldP spid="4096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FFC4-95E5-45A7-BE82-E8E6A4F03BB2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设曲线直角坐标方程为</a:t>
            </a:r>
            <a:endParaRPr lang="zh-CN" altLang="en-US" sz="2800" b="0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4400" y="503238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2. </a:t>
            </a:r>
            <a:r>
              <a:rPr lang="zh-CN" altLang="en-US" sz="3200">
                <a:solidFill>
                  <a:schemeClr val="accent2"/>
                </a:solidFill>
              </a:rPr>
              <a:t>空间曲线的方程为</a:t>
            </a:r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3124200" y="222446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曲线的参数方程是</a:t>
            </a:r>
            <a:endParaRPr lang="zh-CN" altLang="en-US" sz="2400" b="0"/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1219200" y="3200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由前面得到的结果</a:t>
            </a:r>
            <a:r>
              <a:rPr lang="en-US" altLang="zh-CN" sz="2800"/>
              <a:t>,</a:t>
            </a: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4191000" y="3200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/>
              <a:t>M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处</a:t>
            </a:r>
            <a:r>
              <a:rPr lang="en-US" altLang="zh-CN" sz="2800"/>
              <a:t>,</a:t>
            </a:r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1219200" y="2209800"/>
            <a:ext cx="70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59776" name="Object 1024"/>
          <p:cNvGraphicFramePr>
            <a:graphicFrameLocks noChangeAspect="1"/>
          </p:cNvGraphicFramePr>
          <p:nvPr/>
        </p:nvGraphicFramePr>
        <p:xfrm>
          <a:off x="4845050" y="1204913"/>
          <a:ext cx="2705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3" imgW="1155700" imgH="203200" progId="Equation.3">
                  <p:embed/>
                </p:oleObj>
              </mc:Choice>
              <mc:Fallback>
                <p:oleObj name="公式" r:id="rId3" imgW="11557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1204913"/>
                        <a:ext cx="27051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77" name="Object 1025"/>
          <p:cNvGraphicFramePr>
            <a:graphicFrameLocks noChangeAspect="1"/>
          </p:cNvGraphicFramePr>
          <p:nvPr/>
        </p:nvGraphicFramePr>
        <p:xfrm>
          <a:off x="6097588" y="1631950"/>
          <a:ext cx="15811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5" imgW="672808" imgH="698197" progId="Equation.3">
                  <p:embed/>
                </p:oleObj>
              </mc:Choice>
              <mc:Fallback>
                <p:oleObj name="公式" r:id="rId5" imgW="672808" imgH="69819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1631950"/>
                        <a:ext cx="15811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1676400" y="2209800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为参数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4568825" y="475130"/>
            <a:ext cx="213677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u="sng" dirty="0">
                <a:solidFill>
                  <a:srgbClr val="FF0000"/>
                </a:solidFill>
              </a:rPr>
              <a:t>两个柱面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6248400" y="493060"/>
            <a:ext cx="156527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</a:rPr>
              <a:t>的交线</a:t>
            </a:r>
          </a:p>
        </p:txBody>
      </p:sp>
      <p:graphicFrame>
        <p:nvGraphicFramePr>
          <p:cNvPr id="459778" name="Object 1026"/>
          <p:cNvGraphicFramePr>
            <a:graphicFrameLocks noChangeAspect="1"/>
          </p:cNvGraphicFramePr>
          <p:nvPr/>
        </p:nvGraphicFramePr>
        <p:xfrm>
          <a:off x="1143000" y="1066800"/>
          <a:ext cx="37623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7" imgW="2059560" imgH="583920" progId="Equation.3">
                  <p:embed/>
                </p:oleObj>
              </mc:Choice>
              <mc:Fallback>
                <p:oleObj name="公式" r:id="rId7" imgW="2059560" imgH="583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762375" cy="1074738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31" grpId="0" autoUpdateAnimBg="0"/>
      <p:bldP spid="410632" grpId="0" autoUpdateAnimBg="0"/>
      <p:bldP spid="410633" grpId="0" autoUpdateAnimBg="0"/>
      <p:bldP spid="410634" grpId="0" autoUpdateAnimBg="0"/>
      <p:bldP spid="410638" grpId="0" autoUpdateAnimBg="0"/>
      <p:bldP spid="410639" grpId="0" autoUpdateAnimBg="0"/>
      <p:bldP spid="4106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8B261-BA4F-453E-AEE2-A5FF0AAEB047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2881313" y="508000"/>
          <a:ext cx="3810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52464600" imgH="14201640" progId="Equation.3">
                  <p:embed/>
                </p:oleObj>
              </mc:Choice>
              <mc:Fallback>
                <p:oleObj name="公式" r:id="rId3" imgW="52464600" imgH="1420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08000"/>
                        <a:ext cx="38100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595313" y="1985963"/>
          <a:ext cx="74326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93958200" imgH="7297560" progId="Equation.3">
                  <p:embed/>
                </p:oleObj>
              </mc:Choice>
              <mc:Fallback>
                <p:oleObj name="公式" r:id="rId5" imgW="93958200" imgH="7297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985963"/>
                        <a:ext cx="743267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823913" y="1422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法平面方程为</a:t>
            </a:r>
            <a:endParaRPr lang="zh-CN" altLang="en-US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823913" y="63817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切线方程为</a:t>
            </a:r>
            <a:endParaRPr lang="zh-CN" altLang="en-US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 autoUpdateAnimBg="0"/>
      <p:bldP spid="4567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9E6D8-E5BA-47A2-BF74-0B07E58FC8F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11650" name="Object 2"/>
          <p:cNvGraphicFramePr>
            <a:graphicFrameLocks noChangeAspect="1"/>
          </p:cNvGraphicFramePr>
          <p:nvPr/>
        </p:nvGraphicFramePr>
        <p:xfrm>
          <a:off x="1447800" y="2057400"/>
          <a:ext cx="476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4762500" imgH="444500" progId="Equation.3">
                  <p:embed/>
                </p:oleObj>
              </mc:Choice>
              <mc:Fallback>
                <p:oleObj name="Equation" r:id="rId3" imgW="4762500" imgH="4445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4762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1408113" y="900113"/>
          <a:ext cx="164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562100" imgH="381000" progId="Equation.3">
                  <p:embed/>
                </p:oleObj>
              </mc:Choice>
              <mc:Fallback>
                <p:oleObj name="Equation" r:id="rId5" imgW="1562100" imgH="3810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900113"/>
                        <a:ext cx="164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2971800" y="228600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2578100" imgH="1841500" progId="Equation.3">
                  <p:embed/>
                </p:oleObj>
              </mc:Choice>
              <mc:Fallback>
                <p:oleObj name="Equation" r:id="rId7" imgW="2578100" imgH="18415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"/>
                        <a:ext cx="25781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859970" y="251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3048000" y="2576513"/>
          <a:ext cx="248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9" imgW="2489200" imgH="393700" progId="Equation.3">
                  <p:embed/>
                </p:oleObj>
              </mc:Choice>
              <mc:Fallback>
                <p:oleObj name="Equation" r:id="rId9" imgW="2489200" imgH="3937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76513"/>
                        <a:ext cx="248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1562100" y="3024188"/>
          <a:ext cx="1866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公式" r:id="rId11" imgW="1866900" imgH="482600" progId="Equation.3">
                  <p:embed/>
                </p:oleObj>
              </mc:Choice>
              <mc:Fallback>
                <p:oleObj name="公式" r:id="rId11" imgW="1866900" imgH="482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024188"/>
                        <a:ext cx="1866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6" name="Object 8"/>
          <p:cNvGraphicFramePr>
            <a:graphicFrameLocks noChangeAspect="1"/>
          </p:cNvGraphicFramePr>
          <p:nvPr/>
        </p:nvGraphicFramePr>
        <p:xfrm>
          <a:off x="3505200" y="3048000"/>
          <a:ext cx="2730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13" imgW="2730500" imgH="431800" progId="Equation.3">
                  <p:embed/>
                </p:oleObj>
              </mc:Choice>
              <mc:Fallback>
                <p:oleObj name="公式" r:id="rId13" imgW="27305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2730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6459538" y="3000375"/>
          <a:ext cx="1254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5" imgW="1219200" imgH="419100" progId="Equation.3">
                  <p:embed/>
                </p:oleObj>
              </mc:Choice>
              <mc:Fallback>
                <p:oleObj name="Equation" r:id="rId15" imgW="12192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000375"/>
                        <a:ext cx="1254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1524000" y="37988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公式" r:id="rId17" imgW="418918" imgH="253890" progId="Equation.3">
                  <p:embed/>
                </p:oleObj>
              </mc:Choice>
              <mc:Fallback>
                <p:oleObj name="公式" r:id="rId17" imgW="418918" imgH="25389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98888"/>
                        <a:ext cx="4191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9" name="Object 11"/>
          <p:cNvGraphicFramePr>
            <a:graphicFrameLocks noChangeAspect="1"/>
          </p:cNvGraphicFramePr>
          <p:nvPr/>
        </p:nvGraphicFramePr>
        <p:xfrm>
          <a:off x="2195513" y="3716338"/>
          <a:ext cx="1371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公式" r:id="rId19" imgW="1371600" imgH="406400" progId="Equation.3">
                  <p:embed/>
                </p:oleObj>
              </mc:Choice>
              <mc:Fallback>
                <p:oleObj name="公式" r:id="rId19" imgW="1371600" imgH="4064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13716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0" name="Object 12"/>
          <p:cNvGraphicFramePr>
            <a:graphicFrameLocks noChangeAspect="1"/>
          </p:cNvGraphicFramePr>
          <p:nvPr/>
        </p:nvGraphicFramePr>
        <p:xfrm>
          <a:off x="3886200" y="3670300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公式" r:id="rId21" imgW="1396394" imgH="406224" progId="Equation.3">
                  <p:embed/>
                </p:oleObj>
              </mc:Choice>
              <mc:Fallback>
                <p:oleObj name="公式" r:id="rId21" imgW="1396394" imgH="406224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70300"/>
                        <a:ext cx="1397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1" name="Object 13"/>
          <p:cNvGraphicFramePr>
            <a:graphicFrameLocks noChangeAspect="1"/>
          </p:cNvGraphicFramePr>
          <p:nvPr/>
        </p:nvGraphicFramePr>
        <p:xfrm>
          <a:off x="5486400" y="3670300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23" imgW="1256755" imgH="406224" progId="Equation.3">
                  <p:embed/>
                </p:oleObj>
              </mc:Choice>
              <mc:Fallback>
                <p:oleObj name="Equation" r:id="rId23" imgW="1256755" imgH="406224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70300"/>
                        <a:ext cx="1257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838200" y="83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411673" name="Object 25"/>
          <p:cNvGraphicFramePr>
            <a:graphicFrameLocks noChangeAspect="1"/>
          </p:cNvGraphicFramePr>
          <p:nvPr/>
        </p:nvGraphicFramePr>
        <p:xfrm>
          <a:off x="1524000" y="257651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25" imgW="1447172" imgH="406224" progId="Equation.3">
                  <p:embed/>
                </p:oleObj>
              </mc:Choice>
              <mc:Fallback>
                <p:oleObj name="Equation" r:id="rId25" imgW="1447172" imgH="406224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76513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CE490-6D46-48B9-A6E7-3D16FFC58A0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1536700" y="450850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3" imgW="1371600" imgH="406400" progId="Equation.3">
                  <p:embed/>
                </p:oleObj>
              </mc:Choice>
              <mc:Fallback>
                <p:oleObj name="公式" r:id="rId3" imgW="1371600" imgH="406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50850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3227388" y="404813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5" imgW="1396394" imgH="406224" progId="Equation.3">
                  <p:embed/>
                </p:oleObj>
              </mc:Choice>
              <mc:Fallback>
                <p:oleObj name="公式" r:id="rId5" imgW="1396394" imgH="40622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404813"/>
                        <a:ext cx="13970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4827588" y="404813"/>
          <a:ext cx="1257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1256755" imgH="406224" progId="Equation.3">
                  <p:embed/>
                </p:oleObj>
              </mc:Choice>
              <mc:Fallback>
                <p:oleObj name="Equation" r:id="rId7" imgW="1256755" imgH="40622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04813"/>
                        <a:ext cx="12573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2" name="Rectangle 14"/>
          <p:cNvSpPr>
            <a:spLocks noChangeArrowheads="1"/>
          </p:cNvSpPr>
          <p:nvPr/>
        </p:nvSpPr>
        <p:spPr bwMode="auto">
          <a:xfrm>
            <a:off x="1425575" y="1001713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切线方程</a:t>
            </a:r>
          </a:p>
        </p:txBody>
      </p:sp>
      <p:graphicFrame>
        <p:nvGraphicFramePr>
          <p:cNvPr id="457743" name="Object 15"/>
          <p:cNvGraphicFramePr>
            <a:graphicFrameLocks noChangeAspect="1"/>
          </p:cNvGraphicFramePr>
          <p:nvPr/>
        </p:nvGraphicFramePr>
        <p:xfrm>
          <a:off x="3482975" y="889000"/>
          <a:ext cx="28035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2933700" imgH="838200" progId="Equation.3">
                  <p:embed/>
                </p:oleObj>
              </mc:Choice>
              <mc:Fallback>
                <p:oleObj name="Equation" r:id="rId9" imgW="2933700" imgH="838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889000"/>
                        <a:ext cx="280352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4" name="Rectangle 16"/>
          <p:cNvSpPr>
            <a:spLocks noChangeArrowheads="1"/>
          </p:cNvSpPr>
          <p:nvPr/>
        </p:nvSpPr>
        <p:spPr bwMode="auto">
          <a:xfrm>
            <a:off x="1485900" y="17637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法平面方程</a:t>
            </a:r>
          </a:p>
        </p:txBody>
      </p:sp>
      <p:graphicFrame>
        <p:nvGraphicFramePr>
          <p:cNvPr id="457745" name="Object 17"/>
          <p:cNvGraphicFramePr>
            <a:graphicFrameLocks noChangeAspect="1"/>
          </p:cNvGraphicFramePr>
          <p:nvPr/>
        </p:nvGraphicFramePr>
        <p:xfrm>
          <a:off x="3524250" y="1828800"/>
          <a:ext cx="3683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1" imgW="3683000" imgH="393700" progId="Equation.3">
                  <p:embed/>
                </p:oleObj>
              </mc:Choice>
              <mc:Fallback>
                <p:oleObj name="Equation" r:id="rId11" imgW="3683000" imgH="393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828800"/>
                        <a:ext cx="3683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6" name="Object 18"/>
          <p:cNvGraphicFramePr>
            <a:graphicFrameLocks noChangeAspect="1"/>
          </p:cNvGraphicFramePr>
          <p:nvPr/>
        </p:nvGraphicFramePr>
        <p:xfrm>
          <a:off x="3429000" y="2436813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3" imgW="2819400" imgH="393700" progId="Equation.3">
                  <p:embed/>
                </p:oleObj>
              </mc:Choice>
              <mc:Fallback>
                <p:oleObj name="Equation" r:id="rId13" imgW="2819400" imgH="3937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6813"/>
                        <a:ext cx="281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7" name="Rectangle 19"/>
          <p:cNvSpPr>
            <a:spLocks noChangeArrowheads="1"/>
          </p:cNvSpPr>
          <p:nvPr/>
        </p:nvSpPr>
        <p:spPr bwMode="auto">
          <a:xfrm>
            <a:off x="1485900" y="2387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2" grpId="0" autoUpdateAnimBg="0"/>
      <p:bldP spid="457744" grpId="0" autoUpdateAnimBg="0"/>
      <p:bldP spid="4577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7D658-C3E1-4BFE-A340-82B224C582D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05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7620000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  </a:t>
            </a:r>
            <a:r>
              <a:rPr lang="zh-CN" altLang="en-US" sz="2800"/>
              <a:t> 在抛物柱面              与               的交线上</a:t>
            </a:r>
            <a:r>
              <a:rPr lang="en-US" altLang="zh-CN" sz="2800"/>
              <a:t>,</a:t>
            </a:r>
          </a:p>
          <a:p>
            <a:pPr algn="l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求对应            的点处的</a:t>
            </a:r>
            <a:r>
              <a:rPr lang="zh-CN" altLang="en-US" sz="2800">
                <a:solidFill>
                  <a:srgbClr val="0000FF"/>
                </a:solidFill>
              </a:rPr>
              <a:t>切向量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1115616" y="164306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为参数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endParaRPr lang="en-US" altLang="zh-CN" sz="2400" b="0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755576" y="278606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于是      </a:t>
            </a:r>
          </a:p>
        </p:txBody>
      </p:sp>
      <p:graphicFrame>
        <p:nvGraphicFramePr>
          <p:cNvPr id="460800" name="Object 1024"/>
          <p:cNvGraphicFramePr>
            <a:graphicFrameLocks noChangeAspect="1"/>
          </p:cNvGraphicFramePr>
          <p:nvPr/>
        </p:nvGraphicFramePr>
        <p:xfrm>
          <a:off x="1809750" y="2820988"/>
          <a:ext cx="1033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3" imgW="431613" imgH="203112" progId="Equation.3">
                  <p:embed/>
                </p:oleObj>
              </mc:Choice>
              <mc:Fallback>
                <p:oleObj name="公式" r:id="rId3" imgW="431613" imgH="203112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820988"/>
                        <a:ext cx="103346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1" name="Object 1025"/>
          <p:cNvGraphicFramePr>
            <a:graphicFrameLocks noChangeAspect="1"/>
          </p:cNvGraphicFramePr>
          <p:nvPr/>
        </p:nvGraphicFramePr>
        <p:xfrm>
          <a:off x="2919413" y="2874963"/>
          <a:ext cx="1447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1358310" imgH="406224" progId="Equation.3">
                  <p:embed/>
                </p:oleObj>
              </mc:Choice>
              <mc:Fallback>
                <p:oleObj name="Equation" r:id="rId5" imgW="1358310" imgH="406224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874963"/>
                        <a:ext cx="14478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2" name="Object 1026"/>
          <p:cNvGraphicFramePr>
            <a:graphicFrameLocks noChangeAspect="1"/>
          </p:cNvGraphicFramePr>
          <p:nvPr/>
        </p:nvGraphicFramePr>
        <p:xfrm>
          <a:off x="4443413" y="2847975"/>
          <a:ext cx="13239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公式" r:id="rId7" imgW="558558" imgH="177723" progId="Equation.3">
                  <p:embed/>
                </p:oleObj>
              </mc:Choice>
              <mc:Fallback>
                <p:oleObj name="公式" r:id="rId7" imgW="558558" imgH="177723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847975"/>
                        <a:ext cx="13239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27"/>
          <p:cNvGraphicFramePr>
            <a:graphicFrameLocks noChangeAspect="1"/>
          </p:cNvGraphicFramePr>
          <p:nvPr/>
        </p:nvGraphicFramePr>
        <p:xfrm>
          <a:off x="4294188" y="192088"/>
          <a:ext cx="1397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9" imgW="571252" imgH="203112" progId="Equation.3">
                  <p:embed/>
                </p:oleObj>
              </mc:Choice>
              <mc:Fallback>
                <p:oleObj name="公式" r:id="rId9" imgW="571252" imgH="203112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192088"/>
                        <a:ext cx="1397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28"/>
          <p:cNvGraphicFramePr>
            <a:graphicFrameLocks noChangeAspect="1"/>
          </p:cNvGraphicFramePr>
          <p:nvPr/>
        </p:nvGraphicFramePr>
        <p:xfrm>
          <a:off x="2714625" y="192088"/>
          <a:ext cx="1274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11" imgW="520700" imgH="228600" progId="Equation.3">
                  <p:embed/>
                </p:oleObj>
              </mc:Choice>
              <mc:Fallback>
                <p:oleObj name="公式" r:id="rId11" imgW="5207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92088"/>
                        <a:ext cx="12747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29"/>
          <p:cNvGraphicFramePr>
            <a:graphicFrameLocks noChangeAspect="1"/>
          </p:cNvGraphicFramePr>
          <p:nvPr/>
        </p:nvGraphicFramePr>
        <p:xfrm>
          <a:off x="2008188" y="649288"/>
          <a:ext cx="9890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公式" r:id="rId13" imgW="406048" imgH="406048" progId="Equation.3">
                  <p:embed/>
                </p:oleObj>
              </mc:Choice>
              <mc:Fallback>
                <p:oleObj name="公式" r:id="rId13" imgW="406048" imgH="406048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649288"/>
                        <a:ext cx="989012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3" name="Rectangle 11"/>
          <p:cNvSpPr>
            <a:spLocks noChangeArrowheads="1"/>
          </p:cNvSpPr>
          <p:nvPr/>
        </p:nvSpPr>
        <p:spPr bwMode="auto">
          <a:xfrm>
            <a:off x="35496" y="1643063"/>
            <a:ext cx="84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60806" name="Object 1030"/>
          <p:cNvGraphicFramePr>
            <a:graphicFrameLocks noChangeAspect="1"/>
          </p:cNvGraphicFramePr>
          <p:nvPr/>
        </p:nvGraphicFramePr>
        <p:xfrm>
          <a:off x="5606653" y="1204913"/>
          <a:ext cx="1452563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5" imgW="1473200" imgH="1511300" progId="Equation.3">
                  <p:embed/>
                </p:oleObj>
              </mc:Choice>
              <mc:Fallback>
                <p:oleObj name="Equation" r:id="rId15" imgW="1473200" imgH="15113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653" y="1204913"/>
                        <a:ext cx="1452563" cy="149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755576" y="3533775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所以交线上与</a:t>
            </a:r>
          </a:p>
        </p:txBody>
      </p:sp>
      <p:graphicFrame>
        <p:nvGraphicFramePr>
          <p:cNvPr id="460807" name="Object 1031"/>
          <p:cNvGraphicFramePr>
            <a:graphicFrameLocks noChangeAspect="1"/>
          </p:cNvGraphicFramePr>
          <p:nvPr/>
        </p:nvGraphicFramePr>
        <p:xfrm>
          <a:off x="3149600" y="3305175"/>
          <a:ext cx="9890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17" imgW="406048" imgH="406048" progId="Equation.3">
                  <p:embed/>
                </p:oleObj>
              </mc:Choice>
              <mc:Fallback>
                <p:oleObj name="公式" r:id="rId17" imgW="406048" imgH="406048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305175"/>
                        <a:ext cx="98901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7" name="Rectangle 15"/>
          <p:cNvSpPr>
            <a:spLocks noChangeArrowheads="1"/>
          </p:cNvSpPr>
          <p:nvPr/>
        </p:nvSpPr>
        <p:spPr bwMode="auto">
          <a:xfrm>
            <a:off x="4021138" y="3548063"/>
            <a:ext cx="37750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对应点的切向量为</a:t>
            </a:r>
            <a:r>
              <a:rPr lang="en-US" altLang="zh-CN" sz="2800"/>
              <a:t>: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55850" y="4448175"/>
            <a:ext cx="563563" cy="371475"/>
            <a:chOff x="1805" y="3312"/>
            <a:chExt cx="355" cy="234"/>
          </a:xfrm>
        </p:grpSpPr>
        <p:graphicFrame>
          <p:nvGraphicFramePr>
            <p:cNvPr id="8203" name="Object 1033"/>
            <p:cNvGraphicFramePr>
              <a:graphicFrameLocks noChangeAspect="1"/>
            </p:cNvGraphicFramePr>
            <p:nvPr/>
          </p:nvGraphicFramePr>
          <p:xfrm>
            <a:off x="1805" y="3360"/>
            <a:ext cx="35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Equation" r:id="rId18" imgW="558558" imgH="291973" progId="Equation.3">
                    <p:embed/>
                  </p:oleObj>
                </mc:Choice>
                <mc:Fallback>
                  <p:oleObj name="Equation" r:id="rId18" imgW="558558" imgH="291973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5" y="3360"/>
                          <a:ext cx="35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Line 18"/>
            <p:cNvSpPr>
              <a:spLocks noChangeShapeType="1"/>
            </p:cNvSpPr>
            <p:nvPr/>
          </p:nvSpPr>
          <p:spPr bwMode="auto">
            <a:xfrm>
              <a:off x="1824" y="3312"/>
              <a:ext cx="14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0808" name="Object 1032"/>
          <p:cNvGraphicFramePr>
            <a:graphicFrameLocks noChangeAspect="1"/>
          </p:cNvGraphicFramePr>
          <p:nvPr/>
        </p:nvGraphicFramePr>
        <p:xfrm>
          <a:off x="2900363" y="4508500"/>
          <a:ext cx="1320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20" imgW="1307532" imgH="393529" progId="Equation.3">
                  <p:embed/>
                </p:oleObj>
              </mc:Choice>
              <mc:Fallback>
                <p:oleObj name="Equation" r:id="rId20" imgW="1307532" imgH="393529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508500"/>
                        <a:ext cx="1320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2" name="Rectangle 20"/>
          <p:cNvSpPr>
            <a:spLocks noChangeArrowheads="1"/>
          </p:cNvSpPr>
          <p:nvPr/>
        </p:nvSpPr>
        <p:spPr bwMode="auto">
          <a:xfrm>
            <a:off x="2563416" y="1628775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交线的参数方程为</a:t>
            </a:r>
          </a:p>
        </p:txBody>
      </p:sp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755576" y="1643063"/>
            <a:ext cx="10001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76" grpId="0" autoUpdateAnimBg="0"/>
      <p:bldP spid="412683" grpId="0" autoUpdateAnimBg="0"/>
      <p:bldP spid="412685" grpId="0" autoUpdateAnimBg="0"/>
      <p:bldP spid="412687" grpId="0" autoUpdateAnimBg="0"/>
      <p:bldP spid="412692" grpId="0" autoUpdateAnimBg="0"/>
      <p:bldP spid="41269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1066</Words>
  <Application>Microsoft Office PowerPoint</Application>
  <PresentationFormat>全屏显示(4:3)</PresentationFormat>
  <Paragraphs>271</Paragraphs>
  <Slides>34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3</vt:i4>
      </vt:variant>
    </vt:vector>
  </HeadingPairs>
  <TitlesOfParts>
    <vt:vector size="40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593</cp:revision>
  <cp:lastPrinted>2015-04-20T07:29:27Z</cp:lastPrinted>
  <dcterms:created xsi:type="dcterms:W3CDTF">1997-01-23T06:06:41Z</dcterms:created>
  <dcterms:modified xsi:type="dcterms:W3CDTF">2018-03-28T02:41:36Z</dcterms:modified>
</cp:coreProperties>
</file>