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300" r:id="rId2"/>
    <p:sldId id="356" r:id="rId3"/>
    <p:sldId id="301" r:id="rId4"/>
    <p:sldId id="302" r:id="rId5"/>
    <p:sldId id="303" r:id="rId6"/>
    <p:sldId id="304" r:id="rId7"/>
    <p:sldId id="305" r:id="rId8"/>
    <p:sldId id="306" r:id="rId9"/>
    <p:sldId id="357" r:id="rId10"/>
    <p:sldId id="307" r:id="rId11"/>
    <p:sldId id="308" r:id="rId12"/>
    <p:sldId id="309" r:id="rId13"/>
    <p:sldId id="358" r:id="rId14"/>
    <p:sldId id="310" r:id="rId15"/>
    <p:sldId id="359" r:id="rId16"/>
    <p:sldId id="312" r:id="rId17"/>
    <p:sldId id="313" r:id="rId18"/>
    <p:sldId id="315" r:id="rId19"/>
    <p:sldId id="316" r:id="rId20"/>
    <p:sldId id="360" r:id="rId21"/>
    <p:sldId id="317" r:id="rId22"/>
    <p:sldId id="318" r:id="rId23"/>
    <p:sldId id="319" r:id="rId24"/>
    <p:sldId id="361" r:id="rId25"/>
    <p:sldId id="320" r:id="rId26"/>
    <p:sldId id="354" r:id="rId27"/>
    <p:sldId id="322" r:id="rId28"/>
    <p:sldId id="353" r:id="rId29"/>
    <p:sldId id="323" r:id="rId30"/>
    <p:sldId id="324" r:id="rId31"/>
    <p:sldId id="325" r:id="rId32"/>
    <p:sldId id="326" r:id="rId33"/>
    <p:sldId id="327" r:id="rId34"/>
    <p:sldId id="328" r:id="rId35"/>
    <p:sldId id="330" r:id="rId36"/>
    <p:sldId id="331" r:id="rId37"/>
    <p:sldId id="333" r:id="rId38"/>
    <p:sldId id="338" r:id="rId39"/>
    <p:sldId id="339" r:id="rId40"/>
    <p:sldId id="340" r:id="rId41"/>
    <p:sldId id="342" r:id="rId42"/>
    <p:sldId id="363" r:id="rId43"/>
    <p:sldId id="344" r:id="rId44"/>
    <p:sldId id="362" r:id="rId45"/>
    <p:sldId id="350" r:id="rId46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C1818"/>
    <a:srgbClr val="0033CC"/>
    <a:srgbClr val="00FF99"/>
    <a:srgbClr val="0000FF"/>
    <a:srgbClr val="99CCFF"/>
    <a:srgbClr val="339933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1" autoAdjust="0"/>
  </p:normalViewPr>
  <p:slideViewPr>
    <p:cSldViewPr>
      <p:cViewPr varScale="1">
        <p:scale>
          <a:sx n="66" d="100"/>
          <a:sy n="66" d="100"/>
        </p:scale>
        <p:origin x="-1282" y="-77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0.xml"/><Relationship Id="rId2" Type="http://schemas.openxmlformats.org/officeDocument/2006/relationships/slide" Target="slides/slide19.xml"/><Relationship Id="rId1" Type="http://schemas.openxmlformats.org/officeDocument/2006/relationships/slide" Target="slides/slide18.xml"/><Relationship Id="rId4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10.wmf"/><Relationship Id="rId18" Type="http://schemas.openxmlformats.org/officeDocument/2006/relationships/image" Target="../media/image66.emf"/><Relationship Id="rId3" Type="http://schemas.openxmlformats.org/officeDocument/2006/relationships/image" Target="../media/image55.wmf"/><Relationship Id="rId7" Type="http://schemas.openxmlformats.org/officeDocument/2006/relationships/image" Target="../media/image59.emf"/><Relationship Id="rId12" Type="http://schemas.openxmlformats.org/officeDocument/2006/relationships/image" Target="../media/image9.wmf"/><Relationship Id="rId17" Type="http://schemas.openxmlformats.org/officeDocument/2006/relationships/image" Target="../media/image65.wmf"/><Relationship Id="rId2" Type="http://schemas.openxmlformats.org/officeDocument/2006/relationships/image" Target="../media/image54.wmf"/><Relationship Id="rId16" Type="http://schemas.openxmlformats.org/officeDocument/2006/relationships/image" Target="../media/image64.wmf"/><Relationship Id="rId1" Type="http://schemas.openxmlformats.org/officeDocument/2006/relationships/image" Target="../media/image53.wmf"/><Relationship Id="rId6" Type="http://schemas.openxmlformats.org/officeDocument/2006/relationships/image" Target="../media/image58.emf"/><Relationship Id="rId11" Type="http://schemas.openxmlformats.org/officeDocument/2006/relationships/image" Target="../media/image7.wmf"/><Relationship Id="rId5" Type="http://schemas.openxmlformats.org/officeDocument/2006/relationships/image" Target="../media/image57.wmf"/><Relationship Id="rId15" Type="http://schemas.openxmlformats.org/officeDocument/2006/relationships/image" Target="../media/image63.wmf"/><Relationship Id="rId10" Type="http://schemas.openxmlformats.org/officeDocument/2006/relationships/image" Target="../media/image8.wmf"/><Relationship Id="rId4" Type="http://schemas.openxmlformats.org/officeDocument/2006/relationships/image" Target="../media/image56.wmf"/><Relationship Id="rId9" Type="http://schemas.openxmlformats.org/officeDocument/2006/relationships/image" Target="../media/image61.emf"/><Relationship Id="rId14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12" Type="http://schemas.openxmlformats.org/officeDocument/2006/relationships/image" Target="../media/image78.wmf"/><Relationship Id="rId2" Type="http://schemas.openxmlformats.org/officeDocument/2006/relationships/image" Target="../media/image68.e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emf"/><Relationship Id="rId9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e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04.emf"/><Relationship Id="rId3" Type="http://schemas.openxmlformats.org/officeDocument/2006/relationships/image" Target="../media/image98.emf"/><Relationship Id="rId7" Type="http://schemas.openxmlformats.org/officeDocument/2006/relationships/image" Target="../media/image9.wmf"/><Relationship Id="rId12" Type="http://schemas.openxmlformats.org/officeDocument/2006/relationships/image" Target="../media/image103.emf"/><Relationship Id="rId2" Type="http://schemas.openxmlformats.org/officeDocument/2006/relationships/image" Target="../media/image97.emf"/><Relationship Id="rId16" Type="http://schemas.openxmlformats.org/officeDocument/2006/relationships/image" Target="../media/image107.emf"/><Relationship Id="rId1" Type="http://schemas.openxmlformats.org/officeDocument/2006/relationships/image" Target="../media/image96.wmf"/><Relationship Id="rId6" Type="http://schemas.openxmlformats.org/officeDocument/2006/relationships/image" Target="../media/image8.wmf"/><Relationship Id="rId11" Type="http://schemas.openxmlformats.org/officeDocument/2006/relationships/image" Target="../media/image102.emf"/><Relationship Id="rId5" Type="http://schemas.openxmlformats.org/officeDocument/2006/relationships/image" Target="../media/image7.wmf"/><Relationship Id="rId15" Type="http://schemas.openxmlformats.org/officeDocument/2006/relationships/image" Target="../media/image106.emf"/><Relationship Id="rId10" Type="http://schemas.openxmlformats.org/officeDocument/2006/relationships/image" Target="../media/image101.emf"/><Relationship Id="rId4" Type="http://schemas.openxmlformats.org/officeDocument/2006/relationships/image" Target="../media/image99.emf"/><Relationship Id="rId9" Type="http://schemas.openxmlformats.org/officeDocument/2006/relationships/image" Target="../media/image100.emf"/><Relationship Id="rId14" Type="http://schemas.openxmlformats.org/officeDocument/2006/relationships/image" Target="../media/image10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emf"/><Relationship Id="rId3" Type="http://schemas.openxmlformats.org/officeDocument/2006/relationships/image" Target="../media/image8.w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2" Type="http://schemas.openxmlformats.org/officeDocument/2006/relationships/image" Target="../media/image7.wmf"/><Relationship Id="rId1" Type="http://schemas.openxmlformats.org/officeDocument/2006/relationships/image" Target="../media/image108.emf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.wmf"/><Relationship Id="rId10" Type="http://schemas.openxmlformats.org/officeDocument/2006/relationships/image" Target="../media/image113.emf"/><Relationship Id="rId4" Type="http://schemas.openxmlformats.org/officeDocument/2006/relationships/image" Target="../media/image9.wmf"/><Relationship Id="rId9" Type="http://schemas.openxmlformats.org/officeDocument/2006/relationships/image" Target="../media/image11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9.wmf"/><Relationship Id="rId7" Type="http://schemas.openxmlformats.org/officeDocument/2006/relationships/image" Target="../media/image119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10" Type="http://schemas.openxmlformats.org/officeDocument/2006/relationships/image" Target="../media/image122.emf"/><Relationship Id="rId4" Type="http://schemas.openxmlformats.org/officeDocument/2006/relationships/image" Target="../media/image10.wmf"/><Relationship Id="rId9" Type="http://schemas.openxmlformats.org/officeDocument/2006/relationships/image" Target="../media/image1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e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5" Type="http://schemas.openxmlformats.org/officeDocument/2006/relationships/image" Target="../media/image143.wmf"/><Relationship Id="rId4" Type="http://schemas.openxmlformats.org/officeDocument/2006/relationships/image" Target="../media/image14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7" Type="http://schemas.openxmlformats.org/officeDocument/2006/relationships/image" Target="../media/image10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3.emf"/><Relationship Id="rId5" Type="http://schemas.openxmlformats.org/officeDocument/2006/relationships/image" Target="../media/image152.wmf"/><Relationship Id="rId4" Type="http://schemas.openxmlformats.org/officeDocument/2006/relationships/image" Target="../media/image9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e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77.emf"/><Relationship Id="rId7" Type="http://schemas.openxmlformats.org/officeDocument/2006/relationships/image" Target="../media/image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9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9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3" Type="http://schemas.openxmlformats.org/officeDocument/2006/relationships/image" Target="../media/image183.wmf"/><Relationship Id="rId7" Type="http://schemas.openxmlformats.org/officeDocument/2006/relationships/image" Target="../media/image164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11" Type="http://schemas.openxmlformats.org/officeDocument/2006/relationships/image" Target="../media/image189.emf"/><Relationship Id="rId5" Type="http://schemas.openxmlformats.org/officeDocument/2006/relationships/image" Target="../media/image185.emf"/><Relationship Id="rId10" Type="http://schemas.openxmlformats.org/officeDocument/2006/relationships/image" Target="../media/image173.wmf"/><Relationship Id="rId4" Type="http://schemas.openxmlformats.org/officeDocument/2006/relationships/image" Target="../media/image184.wmf"/><Relationship Id="rId9" Type="http://schemas.openxmlformats.org/officeDocument/2006/relationships/image" Target="../media/image18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60.wmf"/><Relationship Id="rId7" Type="http://schemas.openxmlformats.org/officeDocument/2006/relationships/image" Target="../media/image9.wmf"/><Relationship Id="rId2" Type="http://schemas.openxmlformats.org/officeDocument/2006/relationships/image" Target="../media/image159.wmf"/><Relationship Id="rId1" Type="http://schemas.openxmlformats.org/officeDocument/2006/relationships/image" Target="../media/image13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6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90.emf"/><Relationship Id="rId1" Type="http://schemas.openxmlformats.org/officeDocument/2006/relationships/image" Target="../media/image13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7" Type="http://schemas.openxmlformats.org/officeDocument/2006/relationships/image" Target="../media/image9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99.wmf"/><Relationship Id="rId7" Type="http://schemas.openxmlformats.org/officeDocument/2006/relationships/image" Target="../media/image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20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4" Type="http://schemas.openxmlformats.org/officeDocument/2006/relationships/image" Target="../media/image20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emf"/><Relationship Id="rId6" Type="http://schemas.openxmlformats.org/officeDocument/2006/relationships/image" Target="../media/image25.emf"/><Relationship Id="rId5" Type="http://schemas.openxmlformats.org/officeDocument/2006/relationships/image" Target="../media/image24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7.wmf"/><Relationship Id="rId18" Type="http://schemas.openxmlformats.org/officeDocument/2006/relationships/image" Target="../media/image43.emf"/><Relationship Id="rId3" Type="http://schemas.openxmlformats.org/officeDocument/2006/relationships/image" Target="../media/image31.wmf"/><Relationship Id="rId21" Type="http://schemas.openxmlformats.org/officeDocument/2006/relationships/image" Target="../media/image46.e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2.wmf"/><Relationship Id="rId2" Type="http://schemas.openxmlformats.org/officeDocument/2006/relationships/image" Target="../media/image30.wmf"/><Relationship Id="rId16" Type="http://schemas.openxmlformats.org/officeDocument/2006/relationships/image" Target="../media/image41.wmf"/><Relationship Id="rId20" Type="http://schemas.openxmlformats.org/officeDocument/2006/relationships/image" Target="../media/image45.wmf"/><Relationship Id="rId1" Type="http://schemas.openxmlformats.org/officeDocument/2006/relationships/image" Target="../media/image29.wmf"/><Relationship Id="rId6" Type="http://schemas.openxmlformats.org/officeDocument/2006/relationships/image" Target="../media/image34.e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9.wmf"/><Relationship Id="rId10" Type="http://schemas.openxmlformats.org/officeDocument/2006/relationships/image" Target="../media/image38.wmf"/><Relationship Id="rId19" Type="http://schemas.openxmlformats.org/officeDocument/2006/relationships/image" Target="../media/image44.e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e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image" Target="../media/image52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497CFCA-F6C5-4C5A-97D9-AD9FF82E9D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3985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fld id="{61D61279-55B6-4B84-8E76-8619FDFED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76260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8A577-297E-4EFE-85DD-6C329CD68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4179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57EC0-F861-4730-B64D-8599860202C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1068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C14F5-316D-4162-9DE6-CF18A5E5A9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9680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9C985-5352-4E37-B061-6EF2E656A3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104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DD511-2E1F-4106-A159-39F0C36A7AE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1188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E4ADA-69DA-401C-BB48-339E3D86E4C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5714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58B2-0D54-4AB4-A4C1-F8CC303188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965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34DFF-FF40-4443-B082-28B5FFF7E6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4095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7FE67-21A9-41B9-8695-4B004623A0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133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70025-8DF2-43D5-91A2-F4F10F0D79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359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6FB92-7E64-4B03-BDE8-74D56A2DC14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6147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8D22-06CD-4026-A028-F1DE1C13EE48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311DF2-1A1E-47FF-B929-84D9D1DB97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31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7.bin"/><Relationship Id="rId10" Type="http://schemas.openxmlformats.org/officeDocument/2006/relationships/oleObject" Target="../embeddings/oleObject34.bin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1.bin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4.bin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8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2.bin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9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Microsoft_Office_Word_97_-_2003_Document1.doc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Microsoft_Office_Word_97_-_2003_Document2.doc"/><Relationship Id="rId9" Type="http://schemas.openxmlformats.org/officeDocument/2006/relationships/oleObject" Target="../embeddings/oleObject10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0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oleObject" Target="../embeddings/oleObject117.bin"/><Relationship Id="rId18" Type="http://schemas.openxmlformats.org/officeDocument/2006/relationships/oleObject" Target="../embeddings/oleObject12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1.bin"/><Relationship Id="rId12" Type="http://schemas.openxmlformats.org/officeDocument/2006/relationships/oleObject" Target="../embeddings/oleObject116.bin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0.bin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9.bin"/><Relationship Id="rId10" Type="http://schemas.openxmlformats.org/officeDocument/2006/relationships/oleObject" Target="../embeddings/oleObject114.bin"/><Relationship Id="rId19" Type="http://schemas.openxmlformats.org/officeDocument/2006/relationships/oleObject" Target="../embeddings/oleObject123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3.bin"/><Relationship Id="rId14" Type="http://schemas.openxmlformats.org/officeDocument/2006/relationships/oleObject" Target="../embeddings/oleObject1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12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6.bin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oleObject1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9.bin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3.bin"/><Relationship Id="rId14" Type="http://schemas.openxmlformats.org/officeDocument/2006/relationships/oleObject" Target="../embeddings/oleObject14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5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4" Type="http://schemas.openxmlformats.org/officeDocument/2006/relationships/oleObject" Target="../embeddings/oleObject15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69.bin"/><Relationship Id="rId5" Type="http://schemas.openxmlformats.org/officeDocument/2006/relationships/oleObject" Target="../embeddings/oleObject168.bin"/><Relationship Id="rId4" Type="http://schemas.openxmlformats.org/officeDocument/2006/relationships/oleObject" Target="../embeddings/oleObject16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6.bin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5.bin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48.png"/><Relationship Id="rId4" Type="http://schemas.openxmlformats.org/officeDocument/2006/relationships/oleObject" Target="../embeddings/oleObject173.bin"/><Relationship Id="rId9" Type="http://schemas.openxmlformats.org/officeDocument/2006/relationships/oleObject" Target="../embeddings/oleObject178.bin"/><Relationship Id="rId14" Type="http://schemas.openxmlformats.org/officeDocument/2006/relationships/oleObject" Target="../embeddings/oleObject18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6.bin"/><Relationship Id="rId5" Type="http://schemas.openxmlformats.org/officeDocument/2006/relationships/oleObject" Target="../embeddings/oleObject185.bin"/><Relationship Id="rId4" Type="http://schemas.openxmlformats.org/officeDocument/2006/relationships/oleObject" Target="../embeddings/oleObject18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7.png"/><Relationship Id="rId5" Type="http://schemas.openxmlformats.org/officeDocument/2006/relationships/oleObject" Target="../embeddings/oleObject191.bin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200.bin"/><Relationship Id="rId12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99.bin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198.bin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09.bin"/><Relationship Id="rId5" Type="http://schemas.openxmlformats.org/officeDocument/2006/relationships/oleObject" Target="../embeddings/oleObject208.bin"/><Relationship Id="rId4" Type="http://schemas.openxmlformats.org/officeDocument/2006/relationships/oleObject" Target="../embeddings/oleObject207.bin"/><Relationship Id="rId9" Type="http://schemas.openxmlformats.org/officeDocument/2006/relationships/oleObject" Target="../embeddings/oleObject21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oleObject" Target="../embeddings/oleObject223.bin"/><Relationship Id="rId18" Type="http://schemas.openxmlformats.org/officeDocument/2006/relationships/oleObject" Target="../embeddings/oleObject227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7.bin"/><Relationship Id="rId12" Type="http://schemas.openxmlformats.org/officeDocument/2006/relationships/oleObject" Target="../embeddings/oleObject222.bin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png"/><Relationship Id="rId20" Type="http://schemas.openxmlformats.org/officeDocument/2006/relationships/oleObject" Target="../embeddings/oleObject229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16.bin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5.bin"/><Relationship Id="rId10" Type="http://schemas.openxmlformats.org/officeDocument/2006/relationships/oleObject" Target="../embeddings/oleObject220.bin"/><Relationship Id="rId19" Type="http://schemas.openxmlformats.org/officeDocument/2006/relationships/oleObject" Target="../embeddings/oleObject228.bin"/><Relationship Id="rId4" Type="http://schemas.openxmlformats.org/officeDocument/2006/relationships/oleObject" Target="../embeddings/oleObject214.bin"/><Relationship Id="rId9" Type="http://schemas.openxmlformats.org/officeDocument/2006/relationships/oleObject" Target="../embeddings/oleObject219.bin"/><Relationship Id="rId14" Type="http://schemas.openxmlformats.org/officeDocument/2006/relationships/oleObject" Target="../embeddings/oleObject2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oleObject" Target="../embeddings/oleObject240.bin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4.bin"/><Relationship Id="rId12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33.bin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2.bin"/><Relationship Id="rId10" Type="http://schemas.openxmlformats.org/officeDocument/2006/relationships/oleObject" Target="../embeddings/oleObject237.bin"/><Relationship Id="rId4" Type="http://schemas.openxmlformats.org/officeDocument/2006/relationships/oleObject" Target="../embeddings/oleObject231.bin"/><Relationship Id="rId9" Type="http://schemas.openxmlformats.org/officeDocument/2006/relationships/oleObject" Target="../embeddings/oleObject23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44.bin"/><Relationship Id="rId5" Type="http://schemas.openxmlformats.org/officeDocument/2006/relationships/oleObject" Target="../embeddings/oleObject243.bin"/><Relationship Id="rId10" Type="http://schemas.openxmlformats.org/officeDocument/2006/relationships/oleObject" Target="../embeddings/oleObject248.bin"/><Relationship Id="rId4" Type="http://schemas.openxmlformats.org/officeDocument/2006/relationships/oleObject" Target="../embeddings/oleObject242.bin"/><Relationship Id="rId9" Type="http://schemas.openxmlformats.org/officeDocument/2006/relationships/oleObject" Target="../embeddings/oleObject24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oleObject" Target="../embeddings/oleObject258.bin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3.bin"/><Relationship Id="rId12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52.bin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1.bin"/><Relationship Id="rId10" Type="http://schemas.openxmlformats.org/officeDocument/2006/relationships/oleObject" Target="../embeddings/oleObject255.bin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19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62.bin"/><Relationship Id="rId5" Type="http://schemas.openxmlformats.org/officeDocument/2006/relationships/oleObject" Target="../embeddings/oleObject261.bin"/><Relationship Id="rId4" Type="http://schemas.openxmlformats.org/officeDocument/2006/relationships/oleObject" Target="../embeddings/oleObject260.bin"/><Relationship Id="rId9" Type="http://schemas.openxmlformats.org/officeDocument/2006/relationships/oleObject" Target="../embeddings/oleObject26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68.bin"/><Relationship Id="rId5" Type="http://schemas.openxmlformats.org/officeDocument/2006/relationships/image" Target="../media/image196.jpeg"/><Relationship Id="rId4" Type="http://schemas.openxmlformats.org/officeDocument/2006/relationships/oleObject" Target="../embeddings/oleObject267.bin"/><Relationship Id="rId9" Type="http://schemas.openxmlformats.org/officeDocument/2006/relationships/oleObject" Target="../embeddings/oleObject27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75.bin"/><Relationship Id="rId5" Type="http://schemas.openxmlformats.org/officeDocument/2006/relationships/oleObject" Target="../embeddings/oleObject274.bin"/><Relationship Id="rId10" Type="http://schemas.openxmlformats.org/officeDocument/2006/relationships/oleObject" Target="../embeddings/oleObject279.bin"/><Relationship Id="rId4" Type="http://schemas.openxmlformats.org/officeDocument/2006/relationships/oleObject" Target="../embeddings/oleObject273.bin"/><Relationship Id="rId9" Type="http://schemas.openxmlformats.org/officeDocument/2006/relationships/oleObject" Target="../embeddings/oleObject27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83.bin"/><Relationship Id="rId5" Type="http://schemas.openxmlformats.org/officeDocument/2006/relationships/oleObject" Target="../embeddings/oleObject282.bin"/><Relationship Id="rId4" Type="http://schemas.openxmlformats.org/officeDocument/2006/relationships/oleObject" Target="../embeddings/oleObject28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284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37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A4BDEA-3837-4DE1-819F-2A94851864F4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356320" y="260350"/>
            <a:ext cx="609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400" dirty="0">
                <a:latin typeface="宋体" pitchFamily="2" charset="-122"/>
              </a:rPr>
              <a:t>第三节  曲面及其方程</a:t>
            </a: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2195513" y="1341438"/>
            <a:ext cx="396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曲面方程的概念</a:t>
            </a:r>
          </a:p>
        </p:txBody>
      </p:sp>
      <p:pic>
        <p:nvPicPr>
          <p:cNvPr id="355333" name="Picture 5" descr="BD1486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14938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5334" name="Picture 6" descr="BD1486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21796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5335" name="Picture 7" descr="BD1486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28654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2195513" y="2027238"/>
            <a:ext cx="396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旋转曲面</a:t>
            </a: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2195513" y="2713038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柱面</a:t>
            </a:r>
          </a:p>
        </p:txBody>
      </p:sp>
      <p:pic>
        <p:nvPicPr>
          <p:cNvPr id="355342" name="Picture 14" descr="BD1486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35671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2195513" y="3414713"/>
            <a:ext cx="320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二次曲面</a:t>
            </a:r>
          </a:p>
        </p:txBody>
      </p:sp>
      <p:grpSp>
        <p:nvGrpSpPr>
          <p:cNvPr id="41996" name="Group 0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41997" name="Picture 1" descr="BD21296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8" name="Text Box 2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第八章 空间解析几何与向量代数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autoUpdateAnimBg="0"/>
      <p:bldP spid="355340" grpId="0" autoUpdateAnimBg="0"/>
      <p:bldP spid="355341" grpId="0" autoUpdateAnimBg="0"/>
      <p:bldP spid="35534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A3D5F-64CD-4042-B9A6-220FD2103845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6011863" y="720725"/>
            <a:ext cx="762000" cy="457200"/>
            <a:chOff x="4800" y="2544"/>
            <a:chExt cx="480" cy="288"/>
          </a:xfrm>
        </p:grpSpPr>
        <p:sp>
          <p:nvSpPr>
            <p:cNvPr id="7219" name="Line 102"/>
            <p:cNvSpPr>
              <a:spLocks noChangeShapeType="1"/>
            </p:cNvSpPr>
            <p:nvPr/>
          </p:nvSpPr>
          <p:spPr bwMode="auto">
            <a:xfrm>
              <a:off x="4800" y="2688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Line 95"/>
            <p:cNvSpPr>
              <a:spLocks noChangeShapeType="1"/>
            </p:cNvSpPr>
            <p:nvPr/>
          </p:nvSpPr>
          <p:spPr bwMode="auto">
            <a:xfrm flipH="1">
              <a:off x="4800" y="268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90" name="Object 107"/>
            <p:cNvGraphicFramePr>
              <a:graphicFrameLocks noChangeAspect="1"/>
            </p:cNvGraphicFramePr>
            <p:nvPr/>
          </p:nvGraphicFramePr>
          <p:xfrm>
            <a:off x="4880" y="2544"/>
            <a:ext cx="112" cy="147"/>
          </p:xfrm>
          <a:graphic>
            <a:graphicData uri="http://schemas.openxmlformats.org/presentationml/2006/ole">
              <p:oleObj spid="_x0000_s7254" name="公式" r:id="rId3" imgW="241091" imgH="317225" progId="Equation.3">
                <p:embed/>
              </p:oleObj>
            </a:graphicData>
          </a:graphic>
        </p:graphicFrame>
      </p:grpSp>
      <p:graphicFrame>
        <p:nvGraphicFramePr>
          <p:cNvPr id="362519" name="Object 23"/>
          <p:cNvGraphicFramePr>
            <a:graphicFrameLocks noChangeAspect="1"/>
          </p:cNvGraphicFramePr>
          <p:nvPr/>
        </p:nvGraphicFramePr>
        <p:xfrm>
          <a:off x="1241425" y="1009650"/>
          <a:ext cx="2108200" cy="446088"/>
        </p:xfrm>
        <a:graphic>
          <a:graphicData uri="http://schemas.openxmlformats.org/presentationml/2006/ole">
            <p:oleObj spid="_x0000_s7255" name="公式" r:id="rId4" imgW="2032000" imgH="431800" progId="Equation.3">
              <p:embed/>
            </p:oleObj>
          </a:graphicData>
        </a:graphic>
      </p:graphicFrame>
      <p:graphicFrame>
        <p:nvGraphicFramePr>
          <p:cNvPr id="3625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5019476"/>
              </p:ext>
            </p:extLst>
          </p:nvPr>
        </p:nvGraphicFramePr>
        <p:xfrm>
          <a:off x="353088" y="2384425"/>
          <a:ext cx="1474787" cy="438150"/>
        </p:xfrm>
        <a:graphic>
          <a:graphicData uri="http://schemas.openxmlformats.org/presentationml/2006/ole">
            <p:oleObj spid="_x0000_s7256" name="Equation" r:id="rId5" imgW="1409700" imgH="419100" progId="Equation.3">
              <p:embed/>
            </p:oleObj>
          </a:graphicData>
        </a:graphic>
      </p:graphicFrame>
      <p:graphicFrame>
        <p:nvGraphicFramePr>
          <p:cNvPr id="362521" name="Object 25"/>
          <p:cNvGraphicFramePr>
            <a:graphicFrameLocks noChangeAspect="1"/>
          </p:cNvGraphicFramePr>
          <p:nvPr/>
        </p:nvGraphicFramePr>
        <p:xfrm>
          <a:off x="3565525" y="2925763"/>
          <a:ext cx="1943100" cy="519112"/>
        </p:xfrm>
        <a:graphic>
          <a:graphicData uri="http://schemas.openxmlformats.org/presentationml/2006/ole">
            <p:oleObj spid="_x0000_s7257" name="Equation" r:id="rId6" imgW="1943100" imgH="520700" progId="Equation.3">
              <p:embed/>
            </p:oleObj>
          </a:graphicData>
        </a:graphic>
      </p:graphicFrame>
      <p:sp>
        <p:nvSpPr>
          <p:cNvPr id="7193" name="Rectangle 26"/>
          <p:cNvSpPr>
            <a:spLocks noChangeArrowheads="1"/>
          </p:cNvSpPr>
          <p:nvPr/>
        </p:nvSpPr>
        <p:spPr bwMode="auto">
          <a:xfrm>
            <a:off x="250825" y="28733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旋转过程中的特征：</a:t>
            </a:r>
          </a:p>
        </p:txBody>
      </p:sp>
      <p:sp>
        <p:nvSpPr>
          <p:cNvPr id="362523" name="Text Box 27"/>
          <p:cNvSpPr txBox="1">
            <a:spLocks noChangeArrowheads="1"/>
          </p:cNvSpPr>
          <p:nvPr/>
        </p:nvSpPr>
        <p:spPr bwMode="auto">
          <a:xfrm>
            <a:off x="250825" y="936625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如图</a:t>
            </a:r>
          </a:p>
        </p:txBody>
      </p:sp>
      <p:sp>
        <p:nvSpPr>
          <p:cNvPr id="362524" name="Text Box 28"/>
          <p:cNvSpPr txBox="1">
            <a:spLocks noChangeArrowheads="1"/>
          </p:cNvSpPr>
          <p:nvPr/>
        </p:nvSpPr>
        <p:spPr bwMode="auto">
          <a:xfrm>
            <a:off x="323850" y="3671888"/>
            <a:ext cx="503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将</a:t>
            </a:r>
          </a:p>
        </p:txBody>
      </p:sp>
      <p:graphicFrame>
        <p:nvGraphicFramePr>
          <p:cNvPr id="362525" name="Object 29"/>
          <p:cNvGraphicFramePr>
            <a:graphicFrameLocks noChangeAspect="1"/>
          </p:cNvGraphicFramePr>
          <p:nvPr/>
        </p:nvGraphicFramePr>
        <p:xfrm>
          <a:off x="911225" y="3756025"/>
          <a:ext cx="939800" cy="417513"/>
        </p:xfrm>
        <a:graphic>
          <a:graphicData uri="http://schemas.openxmlformats.org/presentationml/2006/ole">
            <p:oleObj spid="_x0000_s7258" name="Equation" r:id="rId7" imgW="939800" imgH="419100" progId="Equation.3">
              <p:embed/>
            </p:oleObj>
          </a:graphicData>
        </a:graphic>
      </p:graphicFrame>
      <p:graphicFrame>
        <p:nvGraphicFramePr>
          <p:cNvPr id="362526" name="Object 30"/>
          <p:cNvGraphicFramePr>
            <a:graphicFrameLocks noChangeAspect="1"/>
          </p:cNvGraphicFramePr>
          <p:nvPr/>
        </p:nvGraphicFramePr>
        <p:xfrm>
          <a:off x="4787900" y="3744913"/>
          <a:ext cx="1879600" cy="439737"/>
        </p:xfrm>
        <a:graphic>
          <a:graphicData uri="http://schemas.openxmlformats.org/presentationml/2006/ole">
            <p:oleObj spid="_x0000_s7259" name="公式" r:id="rId8" imgW="62634600" imgH="14607720" progId="Equation.3">
              <p:embed/>
            </p:oleObj>
          </a:graphicData>
        </a:graphic>
      </p:graphicFrame>
      <p:graphicFrame>
        <p:nvGraphicFramePr>
          <p:cNvPr id="362532" name="Object 36"/>
          <p:cNvGraphicFramePr>
            <a:graphicFrameLocks noChangeAspect="1"/>
          </p:cNvGraphicFramePr>
          <p:nvPr/>
        </p:nvGraphicFramePr>
        <p:xfrm>
          <a:off x="327025" y="1657350"/>
          <a:ext cx="1981200" cy="498475"/>
        </p:xfrm>
        <a:graphic>
          <a:graphicData uri="http://schemas.openxmlformats.org/presentationml/2006/ole">
            <p:oleObj spid="_x0000_s7260" name="公式" r:id="rId9" imgW="850531" imgH="215806" progId="Equation.3">
              <p:embed/>
            </p:oleObj>
          </a:graphicData>
        </a:graphic>
      </p:graphicFrame>
      <p:graphicFrame>
        <p:nvGraphicFramePr>
          <p:cNvPr id="362533" name="Object 37"/>
          <p:cNvGraphicFramePr>
            <a:graphicFrameLocks noChangeAspect="1"/>
          </p:cNvGraphicFramePr>
          <p:nvPr/>
        </p:nvGraphicFramePr>
        <p:xfrm>
          <a:off x="1476375" y="4392613"/>
          <a:ext cx="3117850" cy="549275"/>
        </p:xfrm>
        <a:graphic>
          <a:graphicData uri="http://schemas.openxmlformats.org/presentationml/2006/ole">
            <p:oleObj spid="_x0000_s7261" name="Equation" r:id="rId10" imgW="94365000" imgH="16638480" progId="Equation.3">
              <p:embed/>
            </p:oleObj>
          </a:graphicData>
        </a:graphic>
      </p:graphicFrame>
      <p:sp>
        <p:nvSpPr>
          <p:cNvPr id="362534" name="Text Box 38"/>
          <p:cNvSpPr txBox="1">
            <a:spLocks noChangeArrowheads="1"/>
          </p:cNvSpPr>
          <p:nvPr/>
        </p:nvSpPr>
        <p:spPr bwMode="auto">
          <a:xfrm>
            <a:off x="250825" y="43926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得方程</a:t>
            </a:r>
          </a:p>
        </p:txBody>
      </p:sp>
      <p:graphicFrame>
        <p:nvGraphicFramePr>
          <p:cNvPr id="362535" name="Object 39"/>
          <p:cNvGraphicFramePr>
            <a:graphicFrameLocks noChangeAspect="1"/>
          </p:cNvGraphicFramePr>
          <p:nvPr/>
        </p:nvGraphicFramePr>
        <p:xfrm>
          <a:off x="327025" y="3006725"/>
          <a:ext cx="3124200" cy="444500"/>
        </p:xfrm>
        <a:graphic>
          <a:graphicData uri="http://schemas.openxmlformats.org/presentationml/2006/ole">
            <p:oleObj spid="_x0000_s7262" name="Equation" r:id="rId11" imgW="3124200" imgH="444500" progId="Equation.3">
              <p:embed/>
            </p:oleObj>
          </a:graphicData>
        </a:graphic>
      </p:graphicFrame>
      <p:graphicFrame>
        <p:nvGraphicFramePr>
          <p:cNvPr id="362536" name="Object 40"/>
          <p:cNvGraphicFramePr>
            <a:graphicFrameLocks noChangeAspect="1"/>
          </p:cNvGraphicFramePr>
          <p:nvPr/>
        </p:nvGraphicFramePr>
        <p:xfrm>
          <a:off x="5508625" y="2952750"/>
          <a:ext cx="825500" cy="417513"/>
        </p:xfrm>
        <a:graphic>
          <a:graphicData uri="http://schemas.openxmlformats.org/presentationml/2006/ole">
            <p:oleObj spid="_x0000_s7263" name="Equation" r:id="rId12" imgW="825500" imgH="419100" progId="Equation.3">
              <p:embed/>
            </p:oleObj>
          </a:graphicData>
        </a:graphic>
      </p:graphicFrame>
      <p:graphicFrame>
        <p:nvGraphicFramePr>
          <p:cNvPr id="362537" name="Object 41"/>
          <p:cNvGraphicFramePr>
            <a:graphicFrameLocks noChangeAspect="1"/>
          </p:cNvGraphicFramePr>
          <p:nvPr/>
        </p:nvGraphicFramePr>
        <p:xfrm>
          <a:off x="1825625" y="3679825"/>
          <a:ext cx="2387600" cy="519113"/>
        </p:xfrm>
        <a:graphic>
          <a:graphicData uri="http://schemas.openxmlformats.org/presentationml/2006/ole">
            <p:oleObj spid="_x0000_s7264" name="Equation" r:id="rId13" imgW="2387600" imgH="520700" progId="Equation.3">
              <p:embed/>
            </p:oleObj>
          </a:graphicData>
        </a:graphic>
      </p:graphicFrame>
      <p:sp>
        <p:nvSpPr>
          <p:cNvPr id="362538" name="Rectangle 42"/>
          <p:cNvSpPr>
            <a:spLocks noChangeArrowheads="1"/>
          </p:cNvSpPr>
          <p:nvPr/>
        </p:nvSpPr>
        <p:spPr bwMode="auto">
          <a:xfrm>
            <a:off x="4060825" y="3679825"/>
            <a:ext cx="8953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代入</a:t>
            </a:r>
          </a:p>
        </p:txBody>
      </p:sp>
      <p:graphicFrame>
        <p:nvGraphicFramePr>
          <p:cNvPr id="362544" name="Object 48"/>
          <p:cNvGraphicFramePr>
            <a:graphicFrameLocks noChangeAspect="1"/>
          </p:cNvGraphicFramePr>
          <p:nvPr/>
        </p:nvGraphicFramePr>
        <p:xfrm>
          <a:off x="2308225" y="1698625"/>
          <a:ext cx="1828800" cy="419100"/>
        </p:xfrm>
        <a:graphic>
          <a:graphicData uri="http://schemas.openxmlformats.org/presentationml/2006/ole">
            <p:oleObj spid="_x0000_s7265" name="Equation" r:id="rId14" imgW="1828800" imgH="419100" progId="Equation.3">
              <p:embed/>
            </p:oleObj>
          </a:graphicData>
        </a:graphic>
      </p:graphicFrame>
      <p:grpSp>
        <p:nvGrpSpPr>
          <p:cNvPr id="7198" name="Group 93"/>
          <p:cNvGrpSpPr>
            <a:grpSpLocks/>
          </p:cNvGrpSpPr>
          <p:nvPr/>
        </p:nvGrpSpPr>
        <p:grpSpPr bwMode="auto">
          <a:xfrm>
            <a:off x="5076825" y="720725"/>
            <a:ext cx="1993900" cy="1828800"/>
            <a:chOff x="4168" y="2544"/>
            <a:chExt cx="1256" cy="1152"/>
          </a:xfrm>
        </p:grpSpPr>
        <p:grpSp>
          <p:nvGrpSpPr>
            <p:cNvPr id="7213" name="Group 92"/>
            <p:cNvGrpSpPr>
              <a:grpSpLocks/>
            </p:cNvGrpSpPr>
            <p:nvPr/>
          </p:nvGrpSpPr>
          <p:grpSpPr bwMode="auto">
            <a:xfrm>
              <a:off x="4168" y="2544"/>
              <a:ext cx="1249" cy="1152"/>
              <a:chOff x="4168" y="2544"/>
              <a:chExt cx="1249" cy="1152"/>
            </a:xfrm>
          </p:grpSpPr>
          <p:sp>
            <p:nvSpPr>
              <p:cNvPr id="7215" name="Freeform 72"/>
              <p:cNvSpPr>
                <a:spLocks/>
              </p:cNvSpPr>
              <p:nvPr/>
            </p:nvSpPr>
            <p:spPr bwMode="auto">
              <a:xfrm>
                <a:off x="5170" y="2688"/>
                <a:ext cx="247" cy="814"/>
              </a:xfrm>
              <a:custGeom>
                <a:avLst/>
                <a:gdLst>
                  <a:gd name="T0" fmla="*/ 114 w 247"/>
                  <a:gd name="T1" fmla="*/ 0 h 814"/>
                  <a:gd name="T2" fmla="*/ 66 w 247"/>
                  <a:gd name="T3" fmla="*/ 96 h 814"/>
                  <a:gd name="T4" fmla="*/ 18 w 247"/>
                  <a:gd name="T5" fmla="*/ 240 h 814"/>
                  <a:gd name="T6" fmla="*/ 0 w 247"/>
                  <a:gd name="T7" fmla="*/ 375 h 814"/>
                  <a:gd name="T8" fmla="*/ 18 w 247"/>
                  <a:gd name="T9" fmla="*/ 480 h 814"/>
                  <a:gd name="T10" fmla="*/ 55 w 247"/>
                  <a:gd name="T11" fmla="*/ 558 h 814"/>
                  <a:gd name="T12" fmla="*/ 91 w 247"/>
                  <a:gd name="T13" fmla="*/ 631 h 814"/>
                  <a:gd name="T14" fmla="*/ 247 w 247"/>
                  <a:gd name="T15" fmla="*/ 814 h 81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7"/>
                  <a:gd name="T25" fmla="*/ 0 h 814"/>
                  <a:gd name="T26" fmla="*/ 247 w 247"/>
                  <a:gd name="T27" fmla="*/ 814 h 81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7" h="814">
                    <a:moveTo>
                      <a:pt x="114" y="0"/>
                    </a:moveTo>
                    <a:cubicBezTo>
                      <a:pt x="98" y="28"/>
                      <a:pt x="82" y="56"/>
                      <a:pt x="66" y="96"/>
                    </a:cubicBezTo>
                    <a:cubicBezTo>
                      <a:pt x="50" y="136"/>
                      <a:pt x="29" y="194"/>
                      <a:pt x="18" y="240"/>
                    </a:cubicBezTo>
                    <a:cubicBezTo>
                      <a:pt x="7" y="286"/>
                      <a:pt x="0" y="335"/>
                      <a:pt x="0" y="375"/>
                    </a:cubicBezTo>
                    <a:cubicBezTo>
                      <a:pt x="0" y="415"/>
                      <a:pt x="9" y="450"/>
                      <a:pt x="18" y="480"/>
                    </a:cubicBezTo>
                    <a:cubicBezTo>
                      <a:pt x="27" y="510"/>
                      <a:pt x="43" y="533"/>
                      <a:pt x="55" y="558"/>
                    </a:cubicBezTo>
                    <a:cubicBezTo>
                      <a:pt x="67" y="583"/>
                      <a:pt x="59" y="588"/>
                      <a:pt x="91" y="631"/>
                    </a:cubicBezTo>
                    <a:cubicBezTo>
                      <a:pt x="123" y="674"/>
                      <a:pt x="215" y="776"/>
                      <a:pt x="247" y="814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6" name="Oval 74"/>
              <p:cNvSpPr>
                <a:spLocks noChangeArrowheads="1"/>
              </p:cNvSpPr>
              <p:nvPr/>
            </p:nvSpPr>
            <p:spPr bwMode="auto">
              <a:xfrm>
                <a:off x="4168" y="3360"/>
                <a:ext cx="1249" cy="33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Oval 76"/>
              <p:cNvSpPr>
                <a:spLocks noChangeArrowheads="1"/>
              </p:cNvSpPr>
              <p:nvPr/>
            </p:nvSpPr>
            <p:spPr bwMode="auto">
              <a:xfrm>
                <a:off x="4312" y="2544"/>
                <a:ext cx="961" cy="288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8" name="Freeform 77"/>
              <p:cNvSpPr>
                <a:spLocks/>
              </p:cNvSpPr>
              <p:nvPr/>
            </p:nvSpPr>
            <p:spPr bwMode="auto">
              <a:xfrm>
                <a:off x="4168" y="2688"/>
                <a:ext cx="255" cy="816"/>
              </a:xfrm>
              <a:custGeom>
                <a:avLst/>
                <a:gdLst>
                  <a:gd name="T0" fmla="*/ 144 w 255"/>
                  <a:gd name="T1" fmla="*/ 0 h 816"/>
                  <a:gd name="T2" fmla="*/ 185 w 255"/>
                  <a:gd name="T3" fmla="*/ 101 h 816"/>
                  <a:gd name="T4" fmla="*/ 240 w 255"/>
                  <a:gd name="T5" fmla="*/ 288 h 816"/>
                  <a:gd name="T6" fmla="*/ 249 w 255"/>
                  <a:gd name="T7" fmla="*/ 366 h 816"/>
                  <a:gd name="T8" fmla="*/ 240 w 255"/>
                  <a:gd name="T9" fmla="*/ 485 h 816"/>
                  <a:gd name="T10" fmla="*/ 158 w 255"/>
                  <a:gd name="T11" fmla="*/ 622 h 816"/>
                  <a:gd name="T12" fmla="*/ 85 w 255"/>
                  <a:gd name="T13" fmla="*/ 722 h 816"/>
                  <a:gd name="T14" fmla="*/ 39 w 255"/>
                  <a:gd name="T15" fmla="*/ 768 h 816"/>
                  <a:gd name="T16" fmla="*/ 0 w 255"/>
                  <a:gd name="T17" fmla="*/ 816 h 8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5"/>
                  <a:gd name="T28" fmla="*/ 0 h 816"/>
                  <a:gd name="T29" fmla="*/ 255 w 255"/>
                  <a:gd name="T30" fmla="*/ 816 h 8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5" h="816">
                    <a:moveTo>
                      <a:pt x="144" y="0"/>
                    </a:moveTo>
                    <a:cubicBezTo>
                      <a:pt x="151" y="17"/>
                      <a:pt x="169" y="53"/>
                      <a:pt x="185" y="101"/>
                    </a:cubicBezTo>
                    <a:cubicBezTo>
                      <a:pt x="201" y="149"/>
                      <a:pt x="229" y="244"/>
                      <a:pt x="240" y="288"/>
                    </a:cubicBezTo>
                    <a:cubicBezTo>
                      <a:pt x="251" y="332"/>
                      <a:pt x="249" y="333"/>
                      <a:pt x="249" y="366"/>
                    </a:cubicBezTo>
                    <a:cubicBezTo>
                      <a:pt x="249" y="399"/>
                      <a:pt x="255" y="442"/>
                      <a:pt x="240" y="485"/>
                    </a:cubicBezTo>
                    <a:cubicBezTo>
                      <a:pt x="225" y="528"/>
                      <a:pt x="184" y="582"/>
                      <a:pt x="158" y="622"/>
                    </a:cubicBezTo>
                    <a:cubicBezTo>
                      <a:pt x="132" y="662"/>
                      <a:pt x="105" y="698"/>
                      <a:pt x="85" y="722"/>
                    </a:cubicBezTo>
                    <a:cubicBezTo>
                      <a:pt x="65" y="746"/>
                      <a:pt x="53" y="752"/>
                      <a:pt x="39" y="768"/>
                    </a:cubicBezTo>
                    <a:cubicBezTo>
                      <a:pt x="25" y="784"/>
                      <a:pt x="8" y="806"/>
                      <a:pt x="0" y="816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14" name="Freeform 79"/>
            <p:cNvSpPr>
              <a:spLocks/>
            </p:cNvSpPr>
            <p:nvPr/>
          </p:nvSpPr>
          <p:spPr bwMode="auto">
            <a:xfrm>
              <a:off x="5177" y="2688"/>
              <a:ext cx="247" cy="814"/>
            </a:xfrm>
            <a:custGeom>
              <a:avLst/>
              <a:gdLst>
                <a:gd name="T0" fmla="*/ 114 w 247"/>
                <a:gd name="T1" fmla="*/ 0 h 814"/>
                <a:gd name="T2" fmla="*/ 66 w 247"/>
                <a:gd name="T3" fmla="*/ 96 h 814"/>
                <a:gd name="T4" fmla="*/ 18 w 247"/>
                <a:gd name="T5" fmla="*/ 240 h 814"/>
                <a:gd name="T6" fmla="*/ 0 w 247"/>
                <a:gd name="T7" fmla="*/ 375 h 814"/>
                <a:gd name="T8" fmla="*/ 18 w 247"/>
                <a:gd name="T9" fmla="*/ 480 h 814"/>
                <a:gd name="T10" fmla="*/ 55 w 247"/>
                <a:gd name="T11" fmla="*/ 558 h 814"/>
                <a:gd name="T12" fmla="*/ 91 w 247"/>
                <a:gd name="T13" fmla="*/ 631 h 814"/>
                <a:gd name="T14" fmla="*/ 247 w 247"/>
                <a:gd name="T15" fmla="*/ 814 h 8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7"/>
                <a:gd name="T25" fmla="*/ 0 h 814"/>
                <a:gd name="T26" fmla="*/ 247 w 247"/>
                <a:gd name="T27" fmla="*/ 814 h 8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7" h="814">
                  <a:moveTo>
                    <a:pt x="114" y="0"/>
                  </a:moveTo>
                  <a:cubicBezTo>
                    <a:pt x="98" y="28"/>
                    <a:pt x="82" y="56"/>
                    <a:pt x="66" y="96"/>
                  </a:cubicBezTo>
                  <a:cubicBezTo>
                    <a:pt x="50" y="136"/>
                    <a:pt x="29" y="194"/>
                    <a:pt x="18" y="240"/>
                  </a:cubicBezTo>
                  <a:cubicBezTo>
                    <a:pt x="7" y="286"/>
                    <a:pt x="0" y="335"/>
                    <a:pt x="0" y="375"/>
                  </a:cubicBezTo>
                  <a:cubicBezTo>
                    <a:pt x="0" y="415"/>
                    <a:pt x="9" y="450"/>
                    <a:pt x="18" y="480"/>
                  </a:cubicBezTo>
                  <a:cubicBezTo>
                    <a:pt x="27" y="510"/>
                    <a:pt x="43" y="533"/>
                    <a:pt x="55" y="558"/>
                  </a:cubicBezTo>
                  <a:cubicBezTo>
                    <a:pt x="67" y="583"/>
                    <a:pt x="59" y="588"/>
                    <a:pt x="91" y="631"/>
                  </a:cubicBezTo>
                  <a:cubicBezTo>
                    <a:pt x="123" y="674"/>
                    <a:pt x="215" y="776"/>
                    <a:pt x="247" y="814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076825" y="720725"/>
            <a:ext cx="1993900" cy="1828800"/>
            <a:chOff x="4176" y="2592"/>
            <a:chExt cx="1255" cy="1152"/>
          </a:xfrm>
        </p:grpSpPr>
        <p:grpSp>
          <p:nvGrpSpPr>
            <p:cNvPr id="7206" name="Group 83"/>
            <p:cNvGrpSpPr>
              <a:grpSpLocks/>
            </p:cNvGrpSpPr>
            <p:nvPr/>
          </p:nvGrpSpPr>
          <p:grpSpPr bwMode="auto">
            <a:xfrm>
              <a:off x="4176" y="2592"/>
              <a:ext cx="1248" cy="1152"/>
              <a:chOff x="4176" y="2592"/>
              <a:chExt cx="1248" cy="1152"/>
            </a:xfrm>
          </p:grpSpPr>
          <p:sp>
            <p:nvSpPr>
              <p:cNvPr id="7208" name="Freeform 84"/>
              <p:cNvSpPr>
                <a:spLocks/>
              </p:cNvSpPr>
              <p:nvPr/>
            </p:nvSpPr>
            <p:spPr bwMode="auto">
              <a:xfrm>
                <a:off x="5177" y="2736"/>
                <a:ext cx="247" cy="814"/>
              </a:xfrm>
              <a:custGeom>
                <a:avLst/>
                <a:gdLst>
                  <a:gd name="T0" fmla="*/ 114 w 247"/>
                  <a:gd name="T1" fmla="*/ 0 h 814"/>
                  <a:gd name="T2" fmla="*/ 66 w 247"/>
                  <a:gd name="T3" fmla="*/ 96 h 814"/>
                  <a:gd name="T4" fmla="*/ 18 w 247"/>
                  <a:gd name="T5" fmla="*/ 240 h 814"/>
                  <a:gd name="T6" fmla="*/ 0 w 247"/>
                  <a:gd name="T7" fmla="*/ 375 h 814"/>
                  <a:gd name="T8" fmla="*/ 18 w 247"/>
                  <a:gd name="T9" fmla="*/ 480 h 814"/>
                  <a:gd name="T10" fmla="*/ 55 w 247"/>
                  <a:gd name="T11" fmla="*/ 558 h 814"/>
                  <a:gd name="T12" fmla="*/ 91 w 247"/>
                  <a:gd name="T13" fmla="*/ 631 h 814"/>
                  <a:gd name="T14" fmla="*/ 247 w 247"/>
                  <a:gd name="T15" fmla="*/ 814 h 81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7"/>
                  <a:gd name="T25" fmla="*/ 0 h 814"/>
                  <a:gd name="T26" fmla="*/ 247 w 247"/>
                  <a:gd name="T27" fmla="*/ 814 h 81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7" h="814">
                    <a:moveTo>
                      <a:pt x="114" y="0"/>
                    </a:moveTo>
                    <a:cubicBezTo>
                      <a:pt x="98" y="28"/>
                      <a:pt x="82" y="56"/>
                      <a:pt x="66" y="96"/>
                    </a:cubicBezTo>
                    <a:cubicBezTo>
                      <a:pt x="50" y="136"/>
                      <a:pt x="29" y="194"/>
                      <a:pt x="18" y="240"/>
                    </a:cubicBezTo>
                    <a:cubicBezTo>
                      <a:pt x="7" y="286"/>
                      <a:pt x="0" y="335"/>
                      <a:pt x="0" y="375"/>
                    </a:cubicBezTo>
                    <a:cubicBezTo>
                      <a:pt x="0" y="415"/>
                      <a:pt x="9" y="450"/>
                      <a:pt x="18" y="480"/>
                    </a:cubicBezTo>
                    <a:cubicBezTo>
                      <a:pt x="27" y="510"/>
                      <a:pt x="43" y="533"/>
                      <a:pt x="55" y="558"/>
                    </a:cubicBezTo>
                    <a:cubicBezTo>
                      <a:pt x="67" y="583"/>
                      <a:pt x="59" y="588"/>
                      <a:pt x="91" y="631"/>
                    </a:cubicBezTo>
                    <a:cubicBezTo>
                      <a:pt x="123" y="674"/>
                      <a:pt x="215" y="776"/>
                      <a:pt x="247" y="814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9" name="Oval 85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248" cy="336"/>
              </a:xfrm>
              <a:prstGeom prst="ellipse">
                <a:avLst/>
              </a:prstGeom>
              <a:solidFill>
                <a:srgbClr val="00FF00">
                  <a:alpha val="50195"/>
                </a:srgbClr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0" name="Freeform 86"/>
              <p:cNvSpPr>
                <a:spLocks/>
              </p:cNvSpPr>
              <p:nvPr/>
            </p:nvSpPr>
            <p:spPr bwMode="auto">
              <a:xfrm>
                <a:off x="4176" y="2736"/>
                <a:ext cx="1248" cy="816"/>
              </a:xfrm>
              <a:custGeom>
                <a:avLst/>
                <a:gdLst>
                  <a:gd name="T0" fmla="*/ 144 w 1248"/>
                  <a:gd name="T1" fmla="*/ 0 h 816"/>
                  <a:gd name="T2" fmla="*/ 1104 w 1248"/>
                  <a:gd name="T3" fmla="*/ 0 h 816"/>
                  <a:gd name="T4" fmla="*/ 1008 w 1248"/>
                  <a:gd name="T5" fmla="*/ 240 h 816"/>
                  <a:gd name="T6" fmla="*/ 990 w 1248"/>
                  <a:gd name="T7" fmla="*/ 375 h 816"/>
                  <a:gd name="T8" fmla="*/ 1008 w 1248"/>
                  <a:gd name="T9" fmla="*/ 480 h 816"/>
                  <a:gd name="T10" fmla="*/ 1081 w 1248"/>
                  <a:gd name="T11" fmla="*/ 631 h 816"/>
                  <a:gd name="T12" fmla="*/ 1248 w 1248"/>
                  <a:gd name="T13" fmla="*/ 816 h 816"/>
                  <a:gd name="T14" fmla="*/ 0 w 1248"/>
                  <a:gd name="T15" fmla="*/ 816 h 816"/>
                  <a:gd name="T16" fmla="*/ 192 w 1248"/>
                  <a:gd name="T17" fmla="*/ 576 h 816"/>
                  <a:gd name="T18" fmla="*/ 240 w 1248"/>
                  <a:gd name="T19" fmla="*/ 432 h 816"/>
                  <a:gd name="T20" fmla="*/ 240 w 1248"/>
                  <a:gd name="T21" fmla="*/ 288 h 816"/>
                  <a:gd name="T22" fmla="*/ 192 w 1248"/>
                  <a:gd name="T23" fmla="*/ 96 h 816"/>
                  <a:gd name="T24" fmla="*/ 144 w 1248"/>
                  <a:gd name="T25" fmla="*/ 0 h 8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48"/>
                  <a:gd name="T40" fmla="*/ 0 h 816"/>
                  <a:gd name="T41" fmla="*/ 1248 w 1248"/>
                  <a:gd name="T42" fmla="*/ 816 h 8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48" h="816">
                    <a:moveTo>
                      <a:pt x="144" y="0"/>
                    </a:moveTo>
                    <a:lnTo>
                      <a:pt x="1104" y="0"/>
                    </a:lnTo>
                    <a:lnTo>
                      <a:pt x="1008" y="240"/>
                    </a:lnTo>
                    <a:lnTo>
                      <a:pt x="990" y="375"/>
                    </a:lnTo>
                    <a:lnTo>
                      <a:pt x="1008" y="480"/>
                    </a:lnTo>
                    <a:lnTo>
                      <a:pt x="1081" y="631"/>
                    </a:lnTo>
                    <a:lnTo>
                      <a:pt x="1248" y="816"/>
                    </a:lnTo>
                    <a:lnTo>
                      <a:pt x="0" y="816"/>
                    </a:lnTo>
                    <a:lnTo>
                      <a:pt x="192" y="576"/>
                    </a:lnTo>
                    <a:lnTo>
                      <a:pt x="240" y="432"/>
                    </a:lnTo>
                    <a:lnTo>
                      <a:pt x="240" y="288"/>
                    </a:lnTo>
                    <a:lnTo>
                      <a:pt x="192" y="96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00FF00">
                  <a:alpha val="50195"/>
                </a:srgbClr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1" name="Oval 87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960" cy="288"/>
              </a:xfrm>
              <a:prstGeom prst="ellipse">
                <a:avLst/>
              </a:prstGeom>
              <a:solidFill>
                <a:srgbClr val="00FF00">
                  <a:alpha val="50195"/>
                </a:srgbClr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2" name="Freeform 88"/>
              <p:cNvSpPr>
                <a:spLocks/>
              </p:cNvSpPr>
              <p:nvPr/>
            </p:nvSpPr>
            <p:spPr bwMode="auto">
              <a:xfrm>
                <a:off x="4176" y="2736"/>
                <a:ext cx="255" cy="816"/>
              </a:xfrm>
              <a:custGeom>
                <a:avLst/>
                <a:gdLst>
                  <a:gd name="T0" fmla="*/ 144 w 255"/>
                  <a:gd name="T1" fmla="*/ 0 h 816"/>
                  <a:gd name="T2" fmla="*/ 185 w 255"/>
                  <a:gd name="T3" fmla="*/ 101 h 816"/>
                  <a:gd name="T4" fmla="*/ 240 w 255"/>
                  <a:gd name="T5" fmla="*/ 288 h 816"/>
                  <a:gd name="T6" fmla="*/ 249 w 255"/>
                  <a:gd name="T7" fmla="*/ 366 h 816"/>
                  <a:gd name="T8" fmla="*/ 240 w 255"/>
                  <a:gd name="T9" fmla="*/ 485 h 816"/>
                  <a:gd name="T10" fmla="*/ 158 w 255"/>
                  <a:gd name="T11" fmla="*/ 622 h 816"/>
                  <a:gd name="T12" fmla="*/ 85 w 255"/>
                  <a:gd name="T13" fmla="*/ 722 h 816"/>
                  <a:gd name="T14" fmla="*/ 39 w 255"/>
                  <a:gd name="T15" fmla="*/ 768 h 816"/>
                  <a:gd name="T16" fmla="*/ 0 w 255"/>
                  <a:gd name="T17" fmla="*/ 816 h 8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5"/>
                  <a:gd name="T28" fmla="*/ 0 h 816"/>
                  <a:gd name="T29" fmla="*/ 255 w 255"/>
                  <a:gd name="T30" fmla="*/ 816 h 8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5" h="816">
                    <a:moveTo>
                      <a:pt x="144" y="0"/>
                    </a:moveTo>
                    <a:cubicBezTo>
                      <a:pt x="151" y="17"/>
                      <a:pt x="169" y="53"/>
                      <a:pt x="185" y="101"/>
                    </a:cubicBezTo>
                    <a:cubicBezTo>
                      <a:pt x="201" y="149"/>
                      <a:pt x="229" y="244"/>
                      <a:pt x="240" y="288"/>
                    </a:cubicBezTo>
                    <a:cubicBezTo>
                      <a:pt x="251" y="332"/>
                      <a:pt x="249" y="333"/>
                      <a:pt x="249" y="366"/>
                    </a:cubicBezTo>
                    <a:cubicBezTo>
                      <a:pt x="249" y="399"/>
                      <a:pt x="255" y="442"/>
                      <a:pt x="240" y="485"/>
                    </a:cubicBezTo>
                    <a:cubicBezTo>
                      <a:pt x="225" y="528"/>
                      <a:pt x="184" y="582"/>
                      <a:pt x="158" y="622"/>
                    </a:cubicBezTo>
                    <a:cubicBezTo>
                      <a:pt x="132" y="662"/>
                      <a:pt x="105" y="698"/>
                      <a:pt x="85" y="722"/>
                    </a:cubicBezTo>
                    <a:cubicBezTo>
                      <a:pt x="65" y="746"/>
                      <a:pt x="53" y="752"/>
                      <a:pt x="39" y="768"/>
                    </a:cubicBezTo>
                    <a:cubicBezTo>
                      <a:pt x="25" y="784"/>
                      <a:pt x="8" y="806"/>
                      <a:pt x="0" y="816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07" name="Freeform 89"/>
            <p:cNvSpPr>
              <a:spLocks/>
            </p:cNvSpPr>
            <p:nvPr/>
          </p:nvSpPr>
          <p:spPr bwMode="auto">
            <a:xfrm>
              <a:off x="5184" y="2736"/>
              <a:ext cx="247" cy="814"/>
            </a:xfrm>
            <a:custGeom>
              <a:avLst/>
              <a:gdLst>
                <a:gd name="T0" fmla="*/ 114 w 247"/>
                <a:gd name="T1" fmla="*/ 0 h 814"/>
                <a:gd name="T2" fmla="*/ 66 w 247"/>
                <a:gd name="T3" fmla="*/ 96 h 814"/>
                <a:gd name="T4" fmla="*/ 18 w 247"/>
                <a:gd name="T5" fmla="*/ 240 h 814"/>
                <a:gd name="T6" fmla="*/ 0 w 247"/>
                <a:gd name="T7" fmla="*/ 375 h 814"/>
                <a:gd name="T8" fmla="*/ 18 w 247"/>
                <a:gd name="T9" fmla="*/ 480 h 814"/>
                <a:gd name="T10" fmla="*/ 55 w 247"/>
                <a:gd name="T11" fmla="*/ 558 h 814"/>
                <a:gd name="T12" fmla="*/ 91 w 247"/>
                <a:gd name="T13" fmla="*/ 631 h 814"/>
                <a:gd name="T14" fmla="*/ 247 w 247"/>
                <a:gd name="T15" fmla="*/ 814 h 8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7"/>
                <a:gd name="T25" fmla="*/ 0 h 814"/>
                <a:gd name="T26" fmla="*/ 247 w 247"/>
                <a:gd name="T27" fmla="*/ 814 h 8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7" h="814">
                  <a:moveTo>
                    <a:pt x="114" y="0"/>
                  </a:moveTo>
                  <a:cubicBezTo>
                    <a:pt x="98" y="28"/>
                    <a:pt x="82" y="56"/>
                    <a:pt x="66" y="96"/>
                  </a:cubicBezTo>
                  <a:cubicBezTo>
                    <a:pt x="50" y="136"/>
                    <a:pt x="29" y="194"/>
                    <a:pt x="18" y="240"/>
                  </a:cubicBezTo>
                  <a:cubicBezTo>
                    <a:pt x="7" y="286"/>
                    <a:pt x="0" y="335"/>
                    <a:pt x="0" y="375"/>
                  </a:cubicBezTo>
                  <a:cubicBezTo>
                    <a:pt x="0" y="415"/>
                    <a:pt x="9" y="450"/>
                    <a:pt x="18" y="480"/>
                  </a:cubicBezTo>
                  <a:cubicBezTo>
                    <a:pt x="27" y="510"/>
                    <a:pt x="43" y="533"/>
                    <a:pt x="55" y="558"/>
                  </a:cubicBezTo>
                  <a:cubicBezTo>
                    <a:pt x="67" y="583"/>
                    <a:pt x="59" y="588"/>
                    <a:pt x="91" y="631"/>
                  </a:cubicBezTo>
                  <a:cubicBezTo>
                    <a:pt x="123" y="674"/>
                    <a:pt x="215" y="776"/>
                    <a:pt x="247" y="814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00" name="Group 91"/>
          <p:cNvGrpSpPr>
            <a:grpSpLocks/>
          </p:cNvGrpSpPr>
          <p:nvPr/>
        </p:nvGrpSpPr>
        <p:grpSpPr bwMode="auto">
          <a:xfrm>
            <a:off x="5076825" y="171450"/>
            <a:ext cx="2408238" cy="2895600"/>
            <a:chOff x="4224" y="2256"/>
            <a:chExt cx="1517" cy="1824"/>
          </a:xfrm>
        </p:grpSpPr>
        <p:graphicFrame>
          <p:nvGraphicFramePr>
            <p:cNvPr id="7186" name="Object 60"/>
            <p:cNvGraphicFramePr>
              <a:graphicFrameLocks noChangeAspect="1"/>
            </p:cNvGraphicFramePr>
            <p:nvPr/>
          </p:nvGraphicFramePr>
          <p:xfrm>
            <a:off x="4242" y="3904"/>
            <a:ext cx="174" cy="176"/>
          </p:xfrm>
          <a:graphic>
            <a:graphicData uri="http://schemas.openxmlformats.org/presentationml/2006/ole">
              <p:oleObj spid="_x0000_s7266" name="Equation" r:id="rId15" imgW="139700" imgH="139700" progId="Equation.3">
                <p:embed/>
              </p:oleObj>
            </a:graphicData>
          </a:graphic>
        </p:graphicFrame>
        <p:graphicFrame>
          <p:nvGraphicFramePr>
            <p:cNvPr id="7187" name="Object 61"/>
            <p:cNvGraphicFramePr>
              <a:graphicFrameLocks noChangeAspect="1"/>
            </p:cNvGraphicFramePr>
            <p:nvPr/>
          </p:nvGraphicFramePr>
          <p:xfrm>
            <a:off x="5568" y="3584"/>
            <a:ext cx="173" cy="208"/>
          </p:xfrm>
          <a:graphic>
            <a:graphicData uri="http://schemas.openxmlformats.org/presentationml/2006/ole">
              <p:oleObj spid="_x0000_s7267" name="Equation" r:id="rId16" imgW="139579" imgH="164957" progId="Equation.3">
                <p:embed/>
              </p:oleObj>
            </a:graphicData>
          </a:graphic>
        </p:graphicFrame>
        <p:graphicFrame>
          <p:nvGraphicFramePr>
            <p:cNvPr id="7188" name="Object 62"/>
            <p:cNvGraphicFramePr>
              <a:graphicFrameLocks noChangeAspect="1"/>
            </p:cNvGraphicFramePr>
            <p:nvPr/>
          </p:nvGraphicFramePr>
          <p:xfrm>
            <a:off x="4658" y="2256"/>
            <a:ext cx="142" cy="176"/>
          </p:xfrm>
          <a:graphic>
            <a:graphicData uri="http://schemas.openxmlformats.org/presentationml/2006/ole">
              <p:oleObj spid="_x0000_s7268" name="Equation" r:id="rId17" imgW="114201" imgH="139579" progId="Equation.3">
                <p:embed/>
              </p:oleObj>
            </a:graphicData>
          </a:graphic>
        </p:graphicFrame>
        <p:sp>
          <p:nvSpPr>
            <p:cNvPr id="7203" name="Line 63"/>
            <p:cNvSpPr>
              <a:spLocks noChangeShapeType="1"/>
            </p:cNvSpPr>
            <p:nvPr/>
          </p:nvSpPr>
          <p:spPr bwMode="auto">
            <a:xfrm>
              <a:off x="4819" y="3536"/>
              <a:ext cx="845" cy="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64"/>
            <p:cNvSpPr>
              <a:spLocks noChangeShapeType="1"/>
            </p:cNvSpPr>
            <p:nvPr/>
          </p:nvSpPr>
          <p:spPr bwMode="auto">
            <a:xfrm flipH="1">
              <a:off x="4224" y="3536"/>
              <a:ext cx="595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9" name="Object 66"/>
            <p:cNvGraphicFramePr>
              <a:graphicFrameLocks noChangeAspect="1"/>
            </p:cNvGraphicFramePr>
            <p:nvPr/>
          </p:nvGraphicFramePr>
          <p:xfrm>
            <a:off x="4740" y="3552"/>
            <a:ext cx="184" cy="202"/>
          </p:xfrm>
          <a:graphic>
            <a:graphicData uri="http://schemas.openxmlformats.org/presentationml/2006/ole">
              <p:oleObj spid="_x0000_s7269" name="Equation" r:id="rId18" imgW="164814" imgH="177492" progId="Equation.3">
                <p:embed/>
              </p:oleObj>
            </a:graphicData>
          </a:graphic>
        </p:graphicFrame>
        <p:sp>
          <p:nvSpPr>
            <p:cNvPr id="7205" name="Line 90"/>
            <p:cNvSpPr>
              <a:spLocks noChangeShapeType="1"/>
            </p:cNvSpPr>
            <p:nvPr/>
          </p:nvSpPr>
          <p:spPr bwMode="auto">
            <a:xfrm flipV="1">
              <a:off x="4800" y="235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6804025" y="792163"/>
            <a:ext cx="1911350" cy="381000"/>
            <a:chOff x="2044" y="2419"/>
            <a:chExt cx="1300" cy="269"/>
          </a:xfrm>
        </p:grpSpPr>
        <p:graphicFrame>
          <p:nvGraphicFramePr>
            <p:cNvPr id="7184" name="Object 97"/>
            <p:cNvGraphicFramePr>
              <a:graphicFrameLocks noChangeAspect="1"/>
            </p:cNvGraphicFramePr>
            <p:nvPr/>
          </p:nvGraphicFramePr>
          <p:xfrm>
            <a:off x="2208" y="2419"/>
            <a:ext cx="1136" cy="269"/>
          </p:xfrm>
          <a:graphic>
            <a:graphicData uri="http://schemas.openxmlformats.org/presentationml/2006/ole">
              <p:oleObj spid="_x0000_s7270" name="公式" r:id="rId19" imgW="1930400" imgH="457200" progId="Equation.3">
                <p:embed/>
              </p:oleObj>
            </a:graphicData>
          </a:graphic>
        </p:graphicFrame>
        <p:graphicFrame>
          <p:nvGraphicFramePr>
            <p:cNvPr id="7185" name="Object 98"/>
            <p:cNvGraphicFramePr>
              <a:graphicFrameLocks noChangeAspect="1"/>
            </p:cNvGraphicFramePr>
            <p:nvPr/>
          </p:nvGraphicFramePr>
          <p:xfrm>
            <a:off x="2044" y="2504"/>
            <a:ext cx="132" cy="117"/>
          </p:xfrm>
          <a:graphic>
            <a:graphicData uri="http://schemas.openxmlformats.org/presentationml/2006/ole">
              <p:oleObj spid="_x0000_s7271" name="公式" r:id="rId20" imgW="3648600" imgH="3236400" progId="Equation.3">
                <p:embed/>
              </p:oleObj>
            </a:graphicData>
          </a:graphic>
        </p:graphicFrame>
      </p:grp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6156325" y="1079500"/>
            <a:ext cx="1543050" cy="490538"/>
            <a:chOff x="3876" y="2475"/>
            <a:chExt cx="972" cy="309"/>
          </a:xfrm>
        </p:grpSpPr>
        <p:graphicFrame>
          <p:nvGraphicFramePr>
            <p:cNvPr id="7182" name="Object 100"/>
            <p:cNvGraphicFramePr>
              <a:graphicFrameLocks noChangeAspect="1"/>
            </p:cNvGraphicFramePr>
            <p:nvPr/>
          </p:nvGraphicFramePr>
          <p:xfrm>
            <a:off x="3876" y="2475"/>
            <a:ext cx="132" cy="117"/>
          </p:xfrm>
          <a:graphic>
            <a:graphicData uri="http://schemas.openxmlformats.org/presentationml/2006/ole">
              <p:oleObj spid="_x0000_s7272" name="公式" r:id="rId21" imgW="139680" imgH="127080" progId="Equation.3">
                <p:embed/>
              </p:oleObj>
            </a:graphicData>
          </a:graphic>
        </p:graphicFrame>
        <p:graphicFrame>
          <p:nvGraphicFramePr>
            <p:cNvPr id="7183" name="Object 101"/>
            <p:cNvGraphicFramePr>
              <a:graphicFrameLocks noChangeAspect="1"/>
            </p:cNvGraphicFramePr>
            <p:nvPr/>
          </p:nvGraphicFramePr>
          <p:xfrm>
            <a:off x="3929" y="2515"/>
            <a:ext cx="919" cy="269"/>
          </p:xfrm>
          <a:graphic>
            <a:graphicData uri="http://schemas.openxmlformats.org/presentationml/2006/ole">
              <p:oleObj spid="_x0000_s7273" name="公式" r:id="rId22" imgW="685800" imgH="203200" progId="Equation.3">
                <p:embed/>
              </p:oleObj>
            </a:graphicData>
          </a:graphic>
        </p:graphicFrame>
      </p:grpSp>
      <p:graphicFrame>
        <p:nvGraphicFramePr>
          <p:cNvPr id="362605" name="Object 109"/>
          <p:cNvGraphicFramePr>
            <a:graphicFrameLocks noChangeAspect="1"/>
          </p:cNvGraphicFramePr>
          <p:nvPr/>
        </p:nvGraphicFramePr>
        <p:xfrm>
          <a:off x="7164388" y="1728788"/>
          <a:ext cx="1831975" cy="344487"/>
        </p:xfrm>
        <a:graphic>
          <a:graphicData uri="http://schemas.openxmlformats.org/presentationml/2006/ole">
            <p:oleObj spid="_x0000_s7274" name="Equation" r:id="rId23" imgW="67109400" imgH="1257732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3" grpId="0" autoUpdateAnimBg="0"/>
      <p:bldP spid="362524" grpId="0" autoUpdateAnimBg="0"/>
      <p:bldP spid="362534" grpId="0" autoUpdateAnimBg="0"/>
      <p:bldP spid="3625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D917B-DA1D-419E-B8F0-CB284048D901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graphicFrame>
        <p:nvGraphicFramePr>
          <p:cNvPr id="363522" name="Object 2"/>
          <p:cNvGraphicFramePr>
            <a:graphicFrameLocks noChangeAspect="1"/>
          </p:cNvGraphicFramePr>
          <p:nvPr/>
        </p:nvGraphicFramePr>
        <p:xfrm>
          <a:off x="1947863" y="3462338"/>
          <a:ext cx="3087687" cy="384175"/>
        </p:xfrm>
        <a:graphic>
          <a:graphicData uri="http://schemas.openxmlformats.org/presentationml/2006/ole">
            <p:oleObj spid="_x0000_s8214" name="Equation" r:id="rId3" imgW="3162300" imgH="393700" progId="Equation.3">
              <p:embed/>
            </p:oleObj>
          </a:graphicData>
        </a:graphic>
      </p:graphicFrame>
      <p:graphicFrame>
        <p:nvGraphicFramePr>
          <p:cNvPr id="363523" name="Object 3"/>
          <p:cNvGraphicFramePr>
            <a:graphicFrameLocks noChangeAspect="1"/>
          </p:cNvGraphicFramePr>
          <p:nvPr/>
        </p:nvGraphicFramePr>
        <p:xfrm>
          <a:off x="2700338" y="3357563"/>
          <a:ext cx="1587500" cy="469900"/>
        </p:xfrm>
        <a:graphic>
          <a:graphicData uri="http://schemas.openxmlformats.org/presentationml/2006/ole">
            <p:oleObj spid="_x0000_s8215" name="Equation" r:id="rId4" imgW="50837400" imgH="15013800" progId="Equation.3">
              <p:embed/>
            </p:oleObj>
          </a:graphicData>
        </a:graphic>
      </p:graphicFrame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339975" y="1341438"/>
            <a:ext cx="2590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旋转曲面方程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468313" y="1341438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旋转一周的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311150" y="812800"/>
            <a:ext cx="106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即为</a:t>
            </a:r>
          </a:p>
        </p:txBody>
      </p:sp>
      <p:graphicFrame>
        <p:nvGraphicFramePr>
          <p:cNvPr id="363527" name="Object 7"/>
          <p:cNvGraphicFramePr>
            <a:graphicFrameLocks noChangeAspect="1"/>
          </p:cNvGraphicFramePr>
          <p:nvPr/>
        </p:nvGraphicFramePr>
        <p:xfrm>
          <a:off x="1116013" y="836613"/>
          <a:ext cx="5473700" cy="444500"/>
        </p:xfrm>
        <a:graphic>
          <a:graphicData uri="http://schemas.openxmlformats.org/presentationml/2006/ole">
            <p:oleObj spid="_x0000_s8216" name="Equation" r:id="rId5" imgW="5473700" imgH="444500" progId="Equation.3">
              <p:embed/>
            </p:oleObj>
          </a:graphicData>
        </a:graphic>
      </p:graphicFrame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311150" y="2093913"/>
            <a:ext cx="1219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同理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363529" name="Object 9"/>
          <p:cNvGraphicFramePr>
            <a:graphicFrameLocks noChangeAspect="1"/>
          </p:cNvGraphicFramePr>
          <p:nvPr/>
        </p:nvGraphicFramePr>
        <p:xfrm>
          <a:off x="1225550" y="2112963"/>
          <a:ext cx="5524500" cy="444500"/>
        </p:xfrm>
        <a:graphic>
          <a:graphicData uri="http://schemas.openxmlformats.org/presentationml/2006/ole">
            <p:oleObj spid="_x0000_s8217" name="Equation" r:id="rId6" imgW="5524500" imgH="444500" progId="Equation.3">
              <p:embed/>
            </p:oleObj>
          </a:graphicData>
        </a:graphic>
      </p:graphicFrame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2484438" y="2636838"/>
            <a:ext cx="3352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旋转曲面方程</a:t>
            </a:r>
            <a:r>
              <a:rPr lang="zh-CN" altLang="en-US" sz="2800">
                <a:solidFill>
                  <a:schemeClr val="tx2"/>
                </a:solidFill>
              </a:rPr>
              <a:t>为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539750" y="2636838"/>
            <a:ext cx="2057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旋转一周的</a:t>
            </a:r>
          </a:p>
        </p:txBody>
      </p:sp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468313" y="188913"/>
          <a:ext cx="3086100" cy="517525"/>
        </p:xfrm>
        <a:graphic>
          <a:graphicData uri="http://schemas.openxmlformats.org/presentationml/2006/ole">
            <p:oleObj spid="_x0000_s8218" name="Equation" r:id="rId7" imgW="3086100" imgH="520700" progId="Equation.3">
              <p:embed/>
            </p:oleObj>
          </a:graphicData>
        </a:graphic>
      </p:graphicFrame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6659563" y="765175"/>
            <a:ext cx="11525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绕</a:t>
            </a:r>
            <a:r>
              <a:rPr lang="en-US" altLang="zh-CN" sz="2800" i="1">
                <a:solidFill>
                  <a:srgbClr val="0000FF"/>
                </a:solidFill>
              </a:rPr>
              <a:t>z</a:t>
            </a:r>
            <a:r>
              <a:rPr lang="zh-CN" altLang="en-US" sz="2800">
                <a:solidFill>
                  <a:srgbClr val="0000FF"/>
                </a:solidFill>
              </a:rPr>
              <a:t>轴</a:t>
            </a: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6804025" y="2060575"/>
            <a:ext cx="143986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绕</a:t>
            </a:r>
            <a:r>
              <a:rPr lang="en-US" altLang="zh-CN" sz="2800" i="1">
                <a:solidFill>
                  <a:srgbClr val="0000FF"/>
                </a:solidFill>
              </a:rPr>
              <a:t>y</a:t>
            </a:r>
            <a:r>
              <a:rPr lang="zh-CN" altLang="en-US" sz="2800">
                <a:solidFill>
                  <a:srgbClr val="0000FF"/>
                </a:solidFill>
              </a:rPr>
              <a:t>轴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utoUpdateAnimBg="0"/>
      <p:bldP spid="363525" grpId="0" autoUpdateAnimBg="0"/>
      <p:bldP spid="363526" grpId="0" autoUpdateAnimBg="0"/>
      <p:bldP spid="363528" grpId="0" autoUpdateAnimBg="0"/>
      <p:bldP spid="363530" grpId="0" autoUpdateAnimBg="0"/>
      <p:bldP spid="363531" grpId="0" autoUpdateAnimBg="0"/>
      <p:bldP spid="363533" grpId="0" autoUpdateAnimBg="0"/>
      <p:bldP spid="3635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C09116-CC6F-4771-A96E-F3963AAA3231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45059" name="AutoShape 2"/>
          <p:cNvSpPr>
            <a:spLocks noChangeArrowheads="1"/>
          </p:cNvSpPr>
          <p:nvPr/>
        </p:nvSpPr>
        <p:spPr bwMode="auto">
          <a:xfrm>
            <a:off x="914400" y="260350"/>
            <a:ext cx="7467600" cy="42672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rect">
              <a:fillToRect l="100000" b="100000"/>
            </a:path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1295400" y="2165350"/>
            <a:ext cx="69342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        </a:t>
            </a:r>
            <a:r>
              <a:rPr lang="zh-CN" altLang="en-US" sz="2800">
                <a:solidFill>
                  <a:srgbClr val="FFFFFF"/>
                </a:solidFill>
              </a:rPr>
              <a:t>曲线方程中与旋转轴相同的变量不动</a:t>
            </a:r>
            <a:r>
              <a:rPr lang="en-US" altLang="zh-CN" sz="2800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1371600" y="534988"/>
            <a:ext cx="6934200" cy="16303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chemeClr val="tx2"/>
                </a:solidFill>
              </a:rPr>
              <a:t>         </a:t>
            </a:r>
            <a:r>
              <a:rPr lang="zh-CN" altLang="en-US" sz="2800">
                <a:solidFill>
                  <a:schemeClr val="bg1"/>
                </a:solidFill>
              </a:rPr>
              <a:t>总之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  <a:r>
              <a:rPr lang="zh-CN" altLang="en-US" sz="2800">
                <a:solidFill>
                  <a:schemeClr val="bg1"/>
                </a:solidFill>
              </a:rPr>
              <a:t>位于</a:t>
            </a:r>
            <a:r>
              <a:rPr lang="zh-CN" altLang="en-US" sz="2800">
                <a:solidFill>
                  <a:srgbClr val="FF3300"/>
                </a:solidFill>
              </a:rPr>
              <a:t>坐标面上</a:t>
            </a:r>
            <a:r>
              <a:rPr lang="zh-CN" altLang="en-US" sz="2800">
                <a:solidFill>
                  <a:schemeClr val="bg1"/>
                </a:solidFill>
              </a:rPr>
              <a:t>的曲线</a:t>
            </a:r>
            <a:r>
              <a:rPr lang="en-US" altLang="zh-CN" sz="2800" i="1">
                <a:solidFill>
                  <a:schemeClr val="bg1"/>
                </a:solidFill>
              </a:rPr>
              <a:t>C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  <a:r>
              <a:rPr lang="zh-CN" altLang="en-US" sz="2800">
                <a:solidFill>
                  <a:schemeClr val="bg1"/>
                </a:solidFill>
              </a:rPr>
              <a:t>绕其上的</a:t>
            </a:r>
          </a:p>
          <a:p>
            <a:pPr algn="l" eaLnBrk="0" hangingPunct="0">
              <a:lnSpc>
                <a:spcPct val="130000"/>
              </a:lnSpc>
            </a:pPr>
            <a:r>
              <a:rPr lang="zh-CN" altLang="en-US" sz="2800">
                <a:solidFill>
                  <a:schemeClr val="bg1"/>
                </a:solidFill>
              </a:rPr>
              <a:t>一个 </a:t>
            </a:r>
            <a:r>
              <a:rPr lang="zh-CN" altLang="en-US" sz="2800">
                <a:solidFill>
                  <a:srgbClr val="FF3300"/>
                </a:solidFill>
              </a:rPr>
              <a:t>坐标轴</a:t>
            </a:r>
            <a:r>
              <a:rPr lang="zh-CN" altLang="en-US" sz="2800">
                <a:solidFill>
                  <a:schemeClr val="bg1"/>
                </a:solidFill>
              </a:rPr>
              <a:t>转动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  <a:r>
              <a:rPr lang="zh-CN" altLang="en-US" sz="2800">
                <a:solidFill>
                  <a:schemeClr val="bg1"/>
                </a:solidFill>
              </a:rPr>
              <a:t>所成的旋转曲面方程可以这样得到 </a:t>
            </a:r>
            <a:r>
              <a:rPr lang="en-US" altLang="zh-CN" sz="28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1295400" y="2781300"/>
            <a:ext cx="7089775" cy="1289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而用另两个的变量的平方和的平方根</a:t>
            </a:r>
            <a:r>
              <a:rPr lang="en-US" altLang="zh-CN" sz="2800">
                <a:solidFill>
                  <a:srgbClr val="FFFFFF"/>
                </a:solidFill>
              </a:rPr>
              <a:t>(</a:t>
            </a:r>
            <a:r>
              <a:rPr lang="zh-CN" altLang="en-US" sz="2800">
                <a:solidFill>
                  <a:srgbClr val="FFFFFF"/>
                </a:solidFill>
              </a:rPr>
              <a:t>加正、</a:t>
            </a:r>
          </a:p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负号</a:t>
            </a:r>
            <a:r>
              <a:rPr lang="en-US" altLang="zh-CN" sz="2800">
                <a:solidFill>
                  <a:srgbClr val="FFFFFF"/>
                </a:solidFill>
              </a:rPr>
              <a:t>)</a:t>
            </a:r>
            <a:r>
              <a:rPr lang="zh-CN" altLang="en-US" sz="2800">
                <a:solidFill>
                  <a:srgbClr val="FFFFFF"/>
                </a:solidFill>
              </a:rPr>
              <a:t>替代曲线方程中另一个变量即可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autoUpdateAnimBg="0"/>
      <p:bldP spid="364548" grpId="0" autoUpdateAnimBg="0"/>
      <p:bldP spid="3645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E7EAD-21DC-4722-8438-31C0569F3251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449550" name="Text Box 14"/>
          <p:cNvSpPr txBox="1">
            <a:spLocks noChangeArrowheads="1"/>
          </p:cNvSpPr>
          <p:nvPr/>
        </p:nvSpPr>
        <p:spPr bwMode="auto">
          <a:xfrm>
            <a:off x="971550" y="692150"/>
            <a:ext cx="4343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所得旋转曲面称为</a:t>
            </a:r>
            <a:r>
              <a:rPr lang="zh-CN" altLang="en-US" sz="2800">
                <a:solidFill>
                  <a:srgbClr val="0000FF"/>
                </a:solidFill>
              </a:rPr>
              <a:t>圆锥面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49551" name="Text Box 15"/>
          <p:cNvSpPr txBox="1">
            <a:spLocks noChangeArrowheads="1"/>
          </p:cNvSpPr>
          <p:nvPr/>
        </p:nvSpPr>
        <p:spPr bwMode="auto">
          <a:xfrm>
            <a:off x="5076825" y="692150"/>
            <a:ext cx="3276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两直线的交点称为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49552" name="Rectangle 16"/>
          <p:cNvSpPr>
            <a:spLocks noChangeArrowheads="1"/>
          </p:cNvSpPr>
          <p:nvPr/>
        </p:nvSpPr>
        <p:spPr bwMode="auto">
          <a:xfrm>
            <a:off x="1042988" y="1268413"/>
            <a:ext cx="2590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圆锥面的</a:t>
            </a:r>
            <a:r>
              <a:rPr lang="zh-CN" altLang="en-US" sz="2800">
                <a:solidFill>
                  <a:srgbClr val="0000FF"/>
                </a:solidFill>
              </a:rPr>
              <a:t>顶点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49554" name="Text Box 18"/>
          <p:cNvSpPr txBox="1">
            <a:spLocks noChangeArrowheads="1"/>
          </p:cNvSpPr>
          <p:nvPr/>
        </p:nvSpPr>
        <p:spPr bwMode="auto">
          <a:xfrm>
            <a:off x="3328988" y="1268413"/>
            <a:ext cx="3276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两直线的夹角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49555" name="Rectangle 19"/>
          <p:cNvSpPr>
            <a:spLocks noChangeArrowheads="1"/>
          </p:cNvSpPr>
          <p:nvPr/>
        </p:nvSpPr>
        <p:spPr bwMode="auto">
          <a:xfrm>
            <a:off x="1042988" y="1878013"/>
            <a:ext cx="27622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圆锥面的</a:t>
            </a:r>
            <a:r>
              <a:rPr lang="zh-CN" altLang="en-US" sz="2800">
                <a:solidFill>
                  <a:srgbClr val="0000FF"/>
                </a:solidFill>
              </a:rPr>
              <a:t>半顶角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449556" name="Object 20"/>
          <p:cNvGraphicFramePr>
            <a:graphicFrameLocks noChangeAspect="1"/>
          </p:cNvGraphicFramePr>
          <p:nvPr/>
        </p:nvGraphicFramePr>
        <p:xfrm>
          <a:off x="5602288" y="1116013"/>
          <a:ext cx="1917700" cy="825500"/>
        </p:xfrm>
        <a:graphic>
          <a:graphicData uri="http://schemas.openxmlformats.org/presentationml/2006/ole">
            <p:oleObj spid="_x0000_s9254" name="Equation" r:id="rId3" imgW="1917700" imgH="825500" progId="Equation.3">
              <p:embed/>
            </p:oleObj>
          </a:graphicData>
        </a:graphic>
      </p:graphicFrame>
      <p:sp>
        <p:nvSpPr>
          <p:cNvPr id="449557" name="Rectangle 21"/>
          <p:cNvSpPr>
            <a:spLocks noChangeArrowheads="1"/>
          </p:cNvSpPr>
          <p:nvPr/>
        </p:nvSpPr>
        <p:spPr bwMode="auto">
          <a:xfrm>
            <a:off x="7443788" y="1268413"/>
            <a:ext cx="8953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称为</a:t>
            </a:r>
          </a:p>
        </p:txBody>
      </p:sp>
      <p:sp>
        <p:nvSpPr>
          <p:cNvPr id="449575" name="Text Box 39"/>
          <p:cNvSpPr txBox="1">
            <a:spLocks noChangeArrowheads="1"/>
          </p:cNvSpPr>
          <p:nvPr/>
        </p:nvSpPr>
        <p:spPr bwMode="auto">
          <a:xfrm>
            <a:off x="1042988" y="115888"/>
            <a:ext cx="6629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直线</a:t>
            </a:r>
            <a:r>
              <a:rPr lang="en-US" altLang="zh-CN" sz="2800" i="1">
                <a:solidFill>
                  <a:schemeClr val="tx2"/>
                </a:solidFill>
              </a:rPr>
              <a:t>L</a:t>
            </a:r>
            <a:r>
              <a:rPr lang="zh-CN" altLang="en-US" sz="2800">
                <a:solidFill>
                  <a:schemeClr val="tx2"/>
                </a:solidFill>
              </a:rPr>
              <a:t>绕另一条与</a:t>
            </a:r>
            <a:r>
              <a:rPr lang="en-US" altLang="zh-CN" sz="2800" i="1">
                <a:solidFill>
                  <a:schemeClr val="tx2"/>
                </a:solidFill>
              </a:rPr>
              <a:t>L</a:t>
            </a:r>
            <a:r>
              <a:rPr lang="zh-CN" altLang="en-US" sz="2800">
                <a:solidFill>
                  <a:schemeClr val="tx2"/>
                </a:solidFill>
              </a:rPr>
              <a:t>相交的直线旋转一周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195513" y="2346325"/>
            <a:ext cx="1914525" cy="2641600"/>
            <a:chOff x="2922" y="2128"/>
            <a:chExt cx="1206" cy="1664"/>
          </a:xfrm>
        </p:grpSpPr>
        <p:graphicFrame>
          <p:nvGraphicFramePr>
            <p:cNvPr id="9223" name="Object 41"/>
            <p:cNvGraphicFramePr>
              <a:graphicFrameLocks noChangeAspect="1"/>
            </p:cNvGraphicFramePr>
            <p:nvPr/>
          </p:nvGraphicFramePr>
          <p:xfrm>
            <a:off x="3966" y="3344"/>
            <a:ext cx="162" cy="208"/>
          </p:xfrm>
          <a:graphic>
            <a:graphicData uri="http://schemas.openxmlformats.org/presentationml/2006/ole">
              <p:oleObj spid="_x0000_s9255" name="Equation" r:id="rId4" imgW="139579" imgH="164957" progId="Equation.3">
                <p:embed/>
              </p:oleObj>
            </a:graphicData>
          </a:graphic>
        </p:graphicFrame>
        <p:grpSp>
          <p:nvGrpSpPr>
            <p:cNvPr id="9257" name="Group 42"/>
            <p:cNvGrpSpPr>
              <a:grpSpLocks/>
            </p:cNvGrpSpPr>
            <p:nvPr/>
          </p:nvGrpSpPr>
          <p:grpSpPr bwMode="auto">
            <a:xfrm>
              <a:off x="2922" y="2128"/>
              <a:ext cx="1158" cy="1664"/>
              <a:chOff x="-5" y="2064"/>
              <a:chExt cx="1158" cy="1664"/>
            </a:xfrm>
          </p:grpSpPr>
          <p:graphicFrame>
            <p:nvGraphicFramePr>
              <p:cNvPr id="9224" name="Object 43"/>
              <p:cNvGraphicFramePr>
                <a:graphicFrameLocks noChangeAspect="1"/>
              </p:cNvGraphicFramePr>
              <p:nvPr/>
            </p:nvGraphicFramePr>
            <p:xfrm>
              <a:off x="29" y="3552"/>
              <a:ext cx="163" cy="176"/>
            </p:xfrm>
            <a:graphic>
              <a:graphicData uri="http://schemas.openxmlformats.org/presentationml/2006/ole">
                <p:oleObj spid="_x0000_s9256" name="Equation" r:id="rId5" imgW="139700" imgH="139700" progId="Equation.3">
                  <p:embed/>
                </p:oleObj>
              </a:graphicData>
            </a:graphic>
          </p:graphicFrame>
          <p:graphicFrame>
            <p:nvGraphicFramePr>
              <p:cNvPr id="9225" name="Object 44"/>
              <p:cNvGraphicFramePr>
                <a:graphicFrameLocks noChangeAspect="1"/>
              </p:cNvGraphicFramePr>
              <p:nvPr/>
            </p:nvGraphicFramePr>
            <p:xfrm>
              <a:off x="351" y="2064"/>
              <a:ext cx="133" cy="176"/>
            </p:xfrm>
            <a:graphic>
              <a:graphicData uri="http://schemas.openxmlformats.org/presentationml/2006/ole">
                <p:oleObj spid="_x0000_s9257" name="Equation" r:id="rId6" imgW="114201" imgH="139579" progId="Equation.3">
                  <p:embed/>
                </p:oleObj>
              </a:graphicData>
            </a:graphic>
          </p:graphicFrame>
          <p:sp>
            <p:nvSpPr>
              <p:cNvPr id="9258" name="Line 45"/>
              <p:cNvSpPr>
                <a:spLocks noChangeShapeType="1"/>
              </p:cNvSpPr>
              <p:nvPr/>
            </p:nvSpPr>
            <p:spPr bwMode="auto">
              <a:xfrm>
                <a:off x="531" y="3248"/>
                <a:ext cx="622" cy="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9" name="Line 46"/>
              <p:cNvSpPr>
                <a:spLocks noChangeShapeType="1"/>
              </p:cNvSpPr>
              <p:nvPr/>
            </p:nvSpPr>
            <p:spPr bwMode="auto">
              <a:xfrm flipH="1">
                <a:off x="-5" y="3248"/>
                <a:ext cx="536" cy="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0" name="Line 47"/>
              <p:cNvSpPr>
                <a:spLocks noChangeShapeType="1"/>
              </p:cNvSpPr>
              <p:nvPr/>
            </p:nvSpPr>
            <p:spPr bwMode="auto">
              <a:xfrm flipV="1">
                <a:off x="531" y="259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26" name="Object 48"/>
              <p:cNvGraphicFramePr>
                <a:graphicFrameLocks noChangeAspect="1"/>
              </p:cNvGraphicFramePr>
              <p:nvPr/>
            </p:nvGraphicFramePr>
            <p:xfrm>
              <a:off x="266" y="3136"/>
              <a:ext cx="192" cy="224"/>
            </p:xfrm>
            <a:graphic>
              <a:graphicData uri="http://schemas.openxmlformats.org/presentationml/2006/ole">
                <p:oleObj spid="_x0000_s9258" name="Equation" r:id="rId7" imgW="164814" imgH="177492" progId="Equation.3">
                  <p:embed/>
                </p:oleObj>
              </a:graphicData>
            </a:graphic>
          </p:graphicFrame>
          <p:sp>
            <p:nvSpPr>
              <p:cNvPr id="9261" name="Line 49"/>
              <p:cNvSpPr>
                <a:spLocks noChangeShapeType="1"/>
              </p:cNvSpPr>
              <p:nvPr/>
            </p:nvSpPr>
            <p:spPr bwMode="auto">
              <a:xfrm flipV="1">
                <a:off x="531" y="2106"/>
                <a:ext cx="0" cy="4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195513" y="2849563"/>
            <a:ext cx="1749425" cy="2667000"/>
            <a:chOff x="-384" y="2448"/>
            <a:chExt cx="1102" cy="1680"/>
          </a:xfrm>
        </p:grpSpPr>
        <p:sp>
          <p:nvSpPr>
            <p:cNvPr id="9253" name="Oval 51"/>
            <p:cNvSpPr>
              <a:spLocks noChangeArrowheads="1"/>
            </p:cNvSpPr>
            <p:nvPr/>
          </p:nvSpPr>
          <p:spPr bwMode="auto">
            <a:xfrm>
              <a:off x="-360" y="3744"/>
              <a:ext cx="1056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Oval 52"/>
            <p:cNvSpPr>
              <a:spLocks noChangeArrowheads="1"/>
            </p:cNvSpPr>
            <p:nvPr/>
          </p:nvSpPr>
          <p:spPr bwMode="auto">
            <a:xfrm>
              <a:off x="-384" y="2448"/>
              <a:ext cx="1102" cy="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Line 53"/>
            <p:cNvSpPr>
              <a:spLocks noChangeShapeType="1"/>
            </p:cNvSpPr>
            <p:nvPr/>
          </p:nvSpPr>
          <p:spPr bwMode="auto">
            <a:xfrm>
              <a:off x="-361" y="2640"/>
              <a:ext cx="1056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54"/>
            <p:cNvSpPr>
              <a:spLocks noChangeShapeType="1"/>
            </p:cNvSpPr>
            <p:nvPr/>
          </p:nvSpPr>
          <p:spPr bwMode="auto">
            <a:xfrm flipH="1">
              <a:off x="-361" y="2640"/>
              <a:ext cx="1056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5651500" y="2205038"/>
            <a:ext cx="2362200" cy="3429000"/>
            <a:chOff x="528" y="1920"/>
            <a:chExt cx="1632" cy="2160"/>
          </a:xfrm>
        </p:grpSpPr>
        <p:sp>
          <p:nvSpPr>
            <p:cNvPr id="9238" name="AutoShape 56"/>
            <p:cNvSpPr>
              <a:spLocks noChangeArrowheads="1"/>
            </p:cNvSpPr>
            <p:nvPr/>
          </p:nvSpPr>
          <p:spPr bwMode="auto">
            <a:xfrm>
              <a:off x="528" y="1920"/>
              <a:ext cx="1632" cy="2160"/>
            </a:xfrm>
            <a:prstGeom prst="bevel">
              <a:avLst>
                <a:gd name="adj" fmla="val 2819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39" name="Group 57"/>
            <p:cNvGrpSpPr>
              <a:grpSpLocks/>
            </p:cNvGrpSpPr>
            <p:nvPr/>
          </p:nvGrpSpPr>
          <p:grpSpPr bwMode="auto">
            <a:xfrm>
              <a:off x="672" y="1968"/>
              <a:ext cx="1320" cy="2016"/>
              <a:chOff x="1416" y="1968"/>
              <a:chExt cx="1320" cy="2016"/>
            </a:xfrm>
          </p:grpSpPr>
          <p:grpSp>
            <p:nvGrpSpPr>
              <p:cNvPr id="9240" name="Group 58"/>
              <p:cNvGrpSpPr>
                <a:grpSpLocks/>
              </p:cNvGrpSpPr>
              <p:nvPr/>
            </p:nvGrpSpPr>
            <p:grpSpPr bwMode="auto">
              <a:xfrm>
                <a:off x="1536" y="2304"/>
                <a:ext cx="1102" cy="1680"/>
                <a:chOff x="1369" y="2112"/>
                <a:chExt cx="1102" cy="1680"/>
              </a:xfrm>
            </p:grpSpPr>
            <p:sp>
              <p:nvSpPr>
                <p:cNvPr id="9246" name="Oval 59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056" cy="384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247" name="Group 60"/>
                <p:cNvGrpSpPr>
                  <a:grpSpLocks/>
                </p:cNvGrpSpPr>
                <p:nvPr/>
              </p:nvGrpSpPr>
              <p:grpSpPr bwMode="auto">
                <a:xfrm>
                  <a:off x="1369" y="2112"/>
                  <a:ext cx="1102" cy="1680"/>
                  <a:chOff x="1369" y="1872"/>
                  <a:chExt cx="1102" cy="1680"/>
                </a:xfrm>
              </p:grpSpPr>
              <p:sp>
                <p:nvSpPr>
                  <p:cNvPr id="9248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68"/>
                    <a:ext cx="1056" cy="384"/>
                  </a:xfrm>
                  <a:prstGeom prst="ellipse">
                    <a:avLst/>
                  </a:prstGeom>
                  <a:solidFill>
                    <a:srgbClr val="00FF00">
                      <a:alpha val="50195"/>
                    </a:srgbClr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9" name="Freeform 62"/>
                  <p:cNvSpPr>
                    <a:spLocks/>
                  </p:cNvSpPr>
                  <p:nvPr/>
                </p:nvSpPr>
                <p:spPr bwMode="auto">
                  <a:xfrm>
                    <a:off x="1392" y="2064"/>
                    <a:ext cx="1056" cy="1296"/>
                  </a:xfrm>
                  <a:custGeom>
                    <a:avLst/>
                    <a:gdLst>
                      <a:gd name="T0" fmla="*/ 0 w 1056"/>
                      <a:gd name="T1" fmla="*/ 0 h 1296"/>
                      <a:gd name="T2" fmla="*/ 1056 w 1056"/>
                      <a:gd name="T3" fmla="*/ 0 h 1296"/>
                      <a:gd name="T4" fmla="*/ 0 w 1056"/>
                      <a:gd name="T5" fmla="*/ 1296 h 1296"/>
                      <a:gd name="T6" fmla="*/ 1056 w 1056"/>
                      <a:gd name="T7" fmla="*/ 1296 h 1296"/>
                      <a:gd name="T8" fmla="*/ 0 w 1056"/>
                      <a:gd name="T9" fmla="*/ 0 h 1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56"/>
                      <a:gd name="T16" fmla="*/ 0 h 1296"/>
                      <a:gd name="T17" fmla="*/ 1056 w 1056"/>
                      <a:gd name="T18" fmla="*/ 1296 h 1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56" h="1296">
                        <a:moveTo>
                          <a:pt x="0" y="0"/>
                        </a:moveTo>
                        <a:lnTo>
                          <a:pt x="1056" y="0"/>
                        </a:lnTo>
                        <a:lnTo>
                          <a:pt x="0" y="1296"/>
                        </a:lnTo>
                        <a:lnTo>
                          <a:pt x="1056" y="12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FF00">
                      <a:alpha val="50195"/>
                    </a:srgbClr>
                  </a:solidFill>
                  <a:ln w="2857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0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1369" y="1872"/>
                    <a:ext cx="1102" cy="288"/>
                  </a:xfrm>
                  <a:prstGeom prst="ellipse">
                    <a:avLst/>
                  </a:prstGeom>
                  <a:solidFill>
                    <a:srgbClr val="FF0000">
                      <a:alpha val="50195"/>
                    </a:srgbClr>
                  </a:solidFill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1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064"/>
                    <a:ext cx="1056" cy="12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2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92" y="2064"/>
                    <a:ext cx="1056" cy="12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241" name="Group 66"/>
              <p:cNvGrpSpPr>
                <a:grpSpLocks/>
              </p:cNvGrpSpPr>
              <p:nvPr/>
            </p:nvGrpSpPr>
            <p:grpSpPr bwMode="auto">
              <a:xfrm>
                <a:off x="1416" y="1968"/>
                <a:ext cx="1320" cy="1568"/>
                <a:chOff x="1392" y="1968"/>
                <a:chExt cx="1368" cy="1568"/>
              </a:xfrm>
            </p:grpSpPr>
            <p:graphicFrame>
              <p:nvGraphicFramePr>
                <p:cNvPr id="9219" name="Object 67"/>
                <p:cNvGraphicFramePr>
                  <a:graphicFrameLocks noChangeAspect="1"/>
                </p:cNvGraphicFramePr>
                <p:nvPr/>
              </p:nvGraphicFramePr>
              <p:xfrm>
                <a:off x="1392" y="3360"/>
                <a:ext cx="169" cy="176"/>
              </p:xfrm>
              <a:graphic>
                <a:graphicData uri="http://schemas.openxmlformats.org/presentationml/2006/ole">
                  <p:oleObj spid="_x0000_s9259" name="Equation" r:id="rId8" imgW="139700" imgH="139700" progId="Equation.3">
                    <p:embed/>
                  </p:oleObj>
                </a:graphicData>
              </a:graphic>
            </p:graphicFrame>
            <p:graphicFrame>
              <p:nvGraphicFramePr>
                <p:cNvPr id="9220" name="Object 68"/>
                <p:cNvGraphicFramePr>
                  <a:graphicFrameLocks noChangeAspect="1"/>
                </p:cNvGraphicFramePr>
                <p:nvPr/>
              </p:nvGraphicFramePr>
              <p:xfrm>
                <a:off x="2592" y="3200"/>
                <a:ext cx="168" cy="208"/>
              </p:xfrm>
              <a:graphic>
                <a:graphicData uri="http://schemas.openxmlformats.org/presentationml/2006/ole">
                  <p:oleObj spid="_x0000_s9260" name="Equation" r:id="rId9" imgW="139579" imgH="164957" progId="Equation.3">
                    <p:embed/>
                  </p:oleObj>
                </a:graphicData>
              </a:graphic>
            </p:graphicFrame>
            <p:graphicFrame>
              <p:nvGraphicFramePr>
                <p:cNvPr id="9221" name="Object 69"/>
                <p:cNvGraphicFramePr>
                  <a:graphicFrameLocks noChangeAspect="1"/>
                </p:cNvGraphicFramePr>
                <p:nvPr/>
              </p:nvGraphicFramePr>
              <p:xfrm>
                <a:off x="1905" y="1968"/>
                <a:ext cx="138" cy="176"/>
              </p:xfrm>
              <a:graphic>
                <a:graphicData uri="http://schemas.openxmlformats.org/presentationml/2006/ole">
                  <p:oleObj spid="_x0000_s9261" name="Equation" r:id="rId10" imgW="114201" imgH="139579" progId="Equation.3">
                    <p:embed/>
                  </p:oleObj>
                </a:graphicData>
              </a:graphic>
            </p:graphicFrame>
            <p:sp>
              <p:nvSpPr>
                <p:cNvPr id="9242" name="Line 70"/>
                <p:cNvSpPr>
                  <a:spLocks noChangeShapeType="1"/>
                </p:cNvSpPr>
                <p:nvPr/>
              </p:nvSpPr>
              <p:spPr bwMode="auto">
                <a:xfrm>
                  <a:off x="2092" y="3152"/>
                  <a:ext cx="644" cy="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43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536" y="3152"/>
                  <a:ext cx="556" cy="3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44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092" y="2496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22" name="Object 73"/>
                <p:cNvGraphicFramePr>
                  <a:graphicFrameLocks noChangeAspect="1"/>
                </p:cNvGraphicFramePr>
                <p:nvPr/>
              </p:nvGraphicFramePr>
              <p:xfrm>
                <a:off x="1817" y="3040"/>
                <a:ext cx="199" cy="224"/>
              </p:xfrm>
              <a:graphic>
                <a:graphicData uri="http://schemas.openxmlformats.org/presentationml/2006/ole">
                  <p:oleObj spid="_x0000_s9262" name="Equation" r:id="rId11" imgW="164814" imgH="177492" progId="Equation.3">
                    <p:embed/>
                  </p:oleObj>
                </a:graphicData>
              </a:graphic>
            </p:graphicFrame>
            <p:sp>
              <p:nvSpPr>
                <p:cNvPr id="9245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092" y="1968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50" grpId="0" autoUpdateAnimBg="0"/>
      <p:bldP spid="449551" grpId="0" autoUpdateAnimBg="0"/>
      <p:bldP spid="449552" grpId="0" autoUpdateAnimBg="0"/>
      <p:bldP spid="449554" grpId="0" autoUpdateAnimBg="0"/>
      <p:bldP spid="449555" grpId="0" autoUpdateAnimBg="0"/>
      <p:bldP spid="449557" grpId="0" autoUpdateAnimBg="0"/>
      <p:bldP spid="4495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687350-8479-4724-8438-284CD6D778A3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365715" name="Line 147"/>
          <p:cNvSpPr>
            <a:spLocks noChangeShapeType="1"/>
          </p:cNvSpPr>
          <p:nvPr/>
        </p:nvSpPr>
        <p:spPr bwMode="auto">
          <a:xfrm flipH="1">
            <a:off x="5292725" y="1701800"/>
            <a:ext cx="1676400" cy="2057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6011863" y="2349500"/>
            <a:ext cx="457200" cy="533400"/>
            <a:chOff x="2400" y="2976"/>
            <a:chExt cx="288" cy="336"/>
          </a:xfrm>
        </p:grpSpPr>
        <p:grpSp>
          <p:nvGrpSpPr>
            <p:cNvPr id="10281" name="Group 135"/>
            <p:cNvGrpSpPr>
              <a:grpSpLocks/>
            </p:cNvGrpSpPr>
            <p:nvPr/>
          </p:nvGrpSpPr>
          <p:grpSpPr bwMode="auto">
            <a:xfrm>
              <a:off x="2400" y="2976"/>
              <a:ext cx="288" cy="336"/>
              <a:chOff x="2496" y="2832"/>
              <a:chExt cx="288" cy="336"/>
            </a:xfrm>
          </p:grpSpPr>
          <p:sp>
            <p:nvSpPr>
              <p:cNvPr id="10283" name="Line 126"/>
              <p:cNvSpPr>
                <a:spLocks noChangeShapeType="1"/>
              </p:cNvSpPr>
              <p:nvPr/>
            </p:nvSpPr>
            <p:spPr bwMode="auto">
              <a:xfrm>
                <a:off x="2496" y="283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4" name="Line 127"/>
              <p:cNvSpPr>
                <a:spLocks noChangeShapeType="1"/>
              </p:cNvSpPr>
              <p:nvPr/>
            </p:nvSpPr>
            <p:spPr bwMode="auto">
              <a:xfrm flipH="1">
                <a:off x="2496" y="2832"/>
                <a:ext cx="288" cy="33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54" name="Object 129"/>
              <p:cNvGraphicFramePr>
                <a:graphicFrameLocks noChangeAspect="1"/>
              </p:cNvGraphicFramePr>
              <p:nvPr/>
            </p:nvGraphicFramePr>
            <p:xfrm>
              <a:off x="2496" y="2928"/>
              <a:ext cx="144" cy="132"/>
            </p:xfrm>
            <a:graphic>
              <a:graphicData uri="http://schemas.openxmlformats.org/presentationml/2006/ole">
                <p:oleObj spid="_x0000_s10294" name="Equation" r:id="rId3" imgW="152334" imgH="139639" progId="Equation.3">
                  <p:embed/>
                </p:oleObj>
              </a:graphicData>
            </a:graphic>
          </p:graphicFrame>
          <p:sp>
            <p:nvSpPr>
              <p:cNvPr id="10285" name="Freeform 134"/>
              <p:cNvSpPr>
                <a:spLocks/>
              </p:cNvSpPr>
              <p:nvPr/>
            </p:nvSpPr>
            <p:spPr bwMode="auto">
              <a:xfrm>
                <a:off x="2496" y="3024"/>
                <a:ext cx="96" cy="48"/>
              </a:xfrm>
              <a:custGeom>
                <a:avLst/>
                <a:gdLst>
                  <a:gd name="T0" fmla="*/ 0 w 96"/>
                  <a:gd name="T1" fmla="*/ 0 h 48"/>
                  <a:gd name="T2" fmla="*/ 96 w 96"/>
                  <a:gd name="T3" fmla="*/ 48 h 48"/>
                  <a:gd name="T4" fmla="*/ 0 60000 65536"/>
                  <a:gd name="T5" fmla="*/ 0 60000 65536"/>
                  <a:gd name="T6" fmla="*/ 0 w 96"/>
                  <a:gd name="T7" fmla="*/ 0 h 48"/>
                  <a:gd name="T8" fmla="*/ 96 w 96"/>
                  <a:gd name="T9" fmla="*/ 48 h 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48">
                    <a:moveTo>
                      <a:pt x="0" y="0"/>
                    </a:moveTo>
                    <a:cubicBezTo>
                      <a:pt x="0" y="0"/>
                      <a:pt x="48" y="24"/>
                      <a:pt x="96" y="48"/>
                    </a:cubicBez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82" name="Line 141"/>
            <p:cNvSpPr>
              <a:spLocks noChangeShapeType="1"/>
            </p:cNvSpPr>
            <p:nvPr/>
          </p:nvSpPr>
          <p:spPr bwMode="auto">
            <a:xfrm flipH="1">
              <a:off x="2400" y="2976"/>
              <a:ext cx="28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539750" y="162877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r>
              <a:rPr lang="zh-CN" altLang="en-US" sz="2800"/>
              <a:t> </a:t>
            </a:r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1530350" y="2300288"/>
          <a:ext cx="1701800" cy="381000"/>
        </p:xfrm>
        <a:graphic>
          <a:graphicData uri="http://schemas.openxmlformats.org/presentationml/2006/ole">
            <p:oleObj spid="_x0000_s10295" name="公式" r:id="rId4" imgW="1701800" imgH="381000" progId="Equation.3">
              <p:embed/>
            </p:oleObj>
          </a:graphicData>
        </a:graphic>
      </p:graphicFrame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1172344" y="27574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圆锥面方程</a:t>
            </a:r>
          </a:p>
        </p:txBody>
      </p:sp>
      <p:graphicFrame>
        <p:nvGraphicFramePr>
          <p:cNvPr id="365582" name="Object 14"/>
          <p:cNvGraphicFramePr>
            <a:graphicFrameLocks noChangeAspect="1"/>
          </p:cNvGraphicFramePr>
          <p:nvPr/>
        </p:nvGraphicFramePr>
        <p:xfrm>
          <a:off x="1439292" y="3429000"/>
          <a:ext cx="3060700" cy="495300"/>
        </p:xfrm>
        <a:graphic>
          <a:graphicData uri="http://schemas.openxmlformats.org/presentationml/2006/ole">
            <p:oleObj spid="_x0000_s10296" name="公式" r:id="rId5" imgW="3136900" imgH="508000" progId="Equation.3">
              <p:embed/>
            </p:oleObj>
          </a:graphicData>
        </a:graphic>
      </p:graphicFrame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684213" y="260350"/>
            <a:ext cx="5183187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例：试建立顶点在坐标原点</a:t>
            </a:r>
            <a:r>
              <a:rPr lang="en-US" altLang="zh-CN" sz="2800" i="1">
                <a:solidFill>
                  <a:schemeClr val="tx2"/>
                </a:solidFill>
              </a:rPr>
              <a:t>O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82638" y="850900"/>
            <a:ext cx="2362200" cy="519113"/>
            <a:chOff x="1680" y="1785"/>
            <a:chExt cx="1488" cy="327"/>
          </a:xfrm>
        </p:grpSpPr>
        <p:sp>
          <p:nvSpPr>
            <p:cNvPr id="10280" name="Text Box 42"/>
            <p:cNvSpPr txBox="1">
              <a:spLocks noChangeArrowheads="1"/>
            </p:cNvSpPr>
            <p:nvPr/>
          </p:nvSpPr>
          <p:spPr bwMode="auto">
            <a:xfrm>
              <a:off x="1680" y="1785"/>
              <a:ext cx="1488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半顶角为    的</a:t>
              </a:r>
            </a:p>
          </p:txBody>
        </p:sp>
        <p:graphicFrame>
          <p:nvGraphicFramePr>
            <p:cNvPr id="10253" name="Object 43"/>
            <p:cNvGraphicFramePr>
              <a:graphicFrameLocks noChangeAspect="1"/>
            </p:cNvGraphicFramePr>
            <p:nvPr/>
          </p:nvGraphicFramePr>
          <p:xfrm>
            <a:off x="2656" y="1872"/>
            <a:ext cx="176" cy="152"/>
          </p:xfrm>
          <a:graphic>
            <a:graphicData uri="http://schemas.openxmlformats.org/presentationml/2006/ole">
              <p:oleObj spid="_x0000_s10297" name="Equation" r:id="rId6" imgW="279279" imgH="241195" progId="Equation.3">
                <p:embed/>
              </p:oleObj>
            </a:graphicData>
          </a:graphic>
        </p:graphicFrame>
      </p:grpSp>
      <p:sp>
        <p:nvSpPr>
          <p:cNvPr id="365612" name="Rectangle 44"/>
          <p:cNvSpPr>
            <a:spLocks noChangeArrowheads="1"/>
          </p:cNvSpPr>
          <p:nvPr/>
        </p:nvSpPr>
        <p:spPr bwMode="auto">
          <a:xfrm>
            <a:off x="2916238" y="836613"/>
            <a:ext cx="3048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圆锥面的方程</a:t>
            </a:r>
            <a:r>
              <a:rPr lang="en-US" altLang="zh-CN" sz="28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65613" name="Rectangle 45"/>
          <p:cNvSpPr>
            <a:spLocks noChangeArrowheads="1"/>
          </p:cNvSpPr>
          <p:nvPr/>
        </p:nvSpPr>
        <p:spPr bwMode="auto">
          <a:xfrm>
            <a:off x="5435600" y="260350"/>
            <a:ext cx="25209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旋转轴为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r>
              <a:rPr lang="zh-CN" altLang="en-US" sz="2800">
                <a:solidFill>
                  <a:schemeClr val="tx2"/>
                </a:solidFill>
              </a:rPr>
              <a:t>轴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365614" name="Object 46"/>
          <p:cNvGraphicFramePr>
            <a:graphicFrameLocks noChangeAspect="1"/>
          </p:cNvGraphicFramePr>
          <p:nvPr/>
        </p:nvGraphicFramePr>
        <p:xfrm>
          <a:off x="1168400" y="1685925"/>
          <a:ext cx="935038" cy="468313"/>
        </p:xfrm>
        <a:graphic>
          <a:graphicData uri="http://schemas.openxmlformats.org/presentationml/2006/ole">
            <p:oleObj spid="_x0000_s10298" name="Equation" r:id="rId7" imgW="431613" imgH="215806" progId="Equation.DSMT4">
              <p:embed/>
            </p:oleObj>
          </a:graphicData>
        </a:graphic>
      </p:graphicFrame>
      <p:sp>
        <p:nvSpPr>
          <p:cNvPr id="365615" name="Text Box 47"/>
          <p:cNvSpPr txBox="1">
            <a:spLocks noChangeArrowheads="1"/>
          </p:cNvSpPr>
          <p:nvPr/>
        </p:nvSpPr>
        <p:spPr bwMode="auto">
          <a:xfrm>
            <a:off x="2105025" y="1614488"/>
            <a:ext cx="289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面上</a:t>
            </a:r>
            <a:r>
              <a:rPr lang="en-US" altLang="zh-CN" sz="2800"/>
              <a:t>,</a:t>
            </a:r>
            <a:r>
              <a:rPr lang="zh-CN" altLang="en-US" sz="2800"/>
              <a:t>直线方程为</a:t>
            </a:r>
          </a:p>
        </p:txBody>
      </p:sp>
      <p:sp>
        <p:nvSpPr>
          <p:cNvPr id="365692" name="Oval 124"/>
          <p:cNvSpPr>
            <a:spLocks noChangeArrowheads="1"/>
          </p:cNvSpPr>
          <p:nvPr/>
        </p:nvSpPr>
        <p:spPr bwMode="auto">
          <a:xfrm>
            <a:off x="5673725" y="2171700"/>
            <a:ext cx="838200" cy="228600"/>
          </a:xfrm>
          <a:prstGeom prst="ellipse">
            <a:avLst/>
          </a:prstGeom>
          <a:solidFill>
            <a:srgbClr val="FF00FF">
              <a:alpha val="50195"/>
            </a:srgb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85"/>
          <p:cNvGrpSpPr>
            <a:grpSpLocks/>
          </p:cNvGrpSpPr>
          <p:nvPr/>
        </p:nvGrpSpPr>
        <p:grpSpPr bwMode="auto">
          <a:xfrm>
            <a:off x="6130925" y="2324100"/>
            <a:ext cx="1981200" cy="1371600"/>
            <a:chOff x="3504" y="2976"/>
            <a:chExt cx="1248" cy="864"/>
          </a:xfrm>
        </p:grpSpPr>
        <p:graphicFrame>
          <p:nvGraphicFramePr>
            <p:cNvPr id="10251" name="Object 11"/>
            <p:cNvGraphicFramePr>
              <a:graphicFrameLocks noChangeAspect="1"/>
            </p:cNvGraphicFramePr>
            <p:nvPr/>
          </p:nvGraphicFramePr>
          <p:xfrm>
            <a:off x="4032" y="3661"/>
            <a:ext cx="720" cy="179"/>
          </p:xfrm>
          <a:graphic>
            <a:graphicData uri="http://schemas.openxmlformats.org/presentationml/2006/ole">
              <p:oleObj spid="_x0000_s10299" name="公式" r:id="rId8" imgW="52057800" imgH="12983400" progId="Equation.3">
                <p:embed/>
              </p:oleObj>
            </a:graphicData>
          </a:graphic>
        </p:graphicFrame>
        <p:sp>
          <p:nvSpPr>
            <p:cNvPr id="10279" name="Line 137"/>
            <p:cNvSpPr>
              <a:spLocks noChangeShapeType="1"/>
            </p:cNvSpPr>
            <p:nvPr/>
          </p:nvSpPr>
          <p:spPr bwMode="auto">
            <a:xfrm flipH="1" flipV="1">
              <a:off x="3552" y="3024"/>
              <a:ext cx="485" cy="65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2" name="Object 139"/>
            <p:cNvGraphicFramePr>
              <a:graphicFrameLocks noChangeAspect="1"/>
            </p:cNvGraphicFramePr>
            <p:nvPr/>
          </p:nvGraphicFramePr>
          <p:xfrm>
            <a:off x="3504" y="2976"/>
            <a:ext cx="84" cy="84"/>
          </p:xfrm>
          <a:graphic>
            <a:graphicData uri="http://schemas.openxmlformats.org/presentationml/2006/ole">
              <p:oleObj spid="_x0000_s10300" name="Equation" r:id="rId9" imgW="3648600" imgH="3642480" progId="Equation.3">
                <p:embed/>
              </p:oleObj>
            </a:graphicData>
          </a:graphic>
        </p:graphicFrame>
      </p:grpSp>
      <p:grpSp>
        <p:nvGrpSpPr>
          <p:cNvPr id="6" name="Group 0"/>
          <p:cNvGrpSpPr>
            <a:grpSpLocks/>
          </p:cNvGrpSpPr>
          <p:nvPr/>
        </p:nvGrpSpPr>
        <p:grpSpPr bwMode="auto">
          <a:xfrm>
            <a:off x="6443663" y="2133600"/>
            <a:ext cx="1441450" cy="407988"/>
            <a:chOff x="4059" y="1661"/>
            <a:chExt cx="908" cy="257"/>
          </a:xfrm>
        </p:grpSpPr>
        <p:graphicFrame>
          <p:nvGraphicFramePr>
            <p:cNvPr id="10249" name="Object 8"/>
            <p:cNvGraphicFramePr>
              <a:graphicFrameLocks noChangeAspect="1"/>
            </p:cNvGraphicFramePr>
            <p:nvPr/>
          </p:nvGraphicFramePr>
          <p:xfrm>
            <a:off x="4195" y="1661"/>
            <a:ext cx="772" cy="257"/>
          </p:xfrm>
          <a:graphic>
            <a:graphicData uri="http://schemas.openxmlformats.org/presentationml/2006/ole">
              <p:oleObj spid="_x0000_s10301" name="Equation" r:id="rId10" imgW="21954600" imgH="7297560" progId="Equation.DSMT4">
                <p:embed/>
              </p:oleObj>
            </a:graphicData>
          </a:graphic>
        </p:graphicFrame>
        <p:graphicFrame>
          <p:nvGraphicFramePr>
            <p:cNvPr id="10250" name="Object 136"/>
            <p:cNvGraphicFramePr>
              <a:graphicFrameLocks noChangeAspect="1"/>
            </p:cNvGraphicFramePr>
            <p:nvPr/>
          </p:nvGraphicFramePr>
          <p:xfrm>
            <a:off x="4059" y="1706"/>
            <a:ext cx="96" cy="96"/>
          </p:xfrm>
          <a:graphic>
            <a:graphicData uri="http://schemas.openxmlformats.org/presentationml/2006/ole">
              <p:oleObj spid="_x0000_s10302" name="Equation" r:id="rId11" imgW="139680" imgH="139680" progId="Equation.3">
                <p:embed/>
              </p:oleObj>
            </a:graphicData>
          </a:graphic>
        </p:graphicFrame>
      </p:grpSp>
      <p:grpSp>
        <p:nvGrpSpPr>
          <p:cNvPr id="7" name="Group 182"/>
          <p:cNvGrpSpPr>
            <a:grpSpLocks/>
          </p:cNvGrpSpPr>
          <p:nvPr/>
        </p:nvGrpSpPr>
        <p:grpSpPr bwMode="auto">
          <a:xfrm>
            <a:off x="5148263" y="981075"/>
            <a:ext cx="1914525" cy="2641600"/>
            <a:chOff x="2922" y="2128"/>
            <a:chExt cx="1206" cy="1664"/>
          </a:xfrm>
        </p:grpSpPr>
        <p:graphicFrame>
          <p:nvGraphicFramePr>
            <p:cNvPr id="10245" name="Object 117"/>
            <p:cNvGraphicFramePr>
              <a:graphicFrameLocks noChangeAspect="1"/>
            </p:cNvGraphicFramePr>
            <p:nvPr/>
          </p:nvGraphicFramePr>
          <p:xfrm>
            <a:off x="3966" y="3344"/>
            <a:ext cx="162" cy="208"/>
          </p:xfrm>
          <a:graphic>
            <a:graphicData uri="http://schemas.openxmlformats.org/presentationml/2006/ole">
              <p:oleObj spid="_x0000_s10303" name="Equation" r:id="rId12" imgW="139579" imgH="164957" progId="Equation.3">
                <p:embed/>
              </p:oleObj>
            </a:graphicData>
          </a:graphic>
        </p:graphicFrame>
        <p:grpSp>
          <p:nvGrpSpPr>
            <p:cNvPr id="10274" name="Group 172"/>
            <p:cNvGrpSpPr>
              <a:grpSpLocks/>
            </p:cNvGrpSpPr>
            <p:nvPr/>
          </p:nvGrpSpPr>
          <p:grpSpPr bwMode="auto">
            <a:xfrm>
              <a:off x="2922" y="2128"/>
              <a:ext cx="1158" cy="1664"/>
              <a:chOff x="-5" y="2064"/>
              <a:chExt cx="1158" cy="1664"/>
            </a:xfrm>
          </p:grpSpPr>
          <p:graphicFrame>
            <p:nvGraphicFramePr>
              <p:cNvPr id="10246" name="Object 164"/>
              <p:cNvGraphicFramePr>
                <a:graphicFrameLocks noChangeAspect="1"/>
              </p:cNvGraphicFramePr>
              <p:nvPr/>
            </p:nvGraphicFramePr>
            <p:xfrm>
              <a:off x="29" y="3552"/>
              <a:ext cx="163" cy="176"/>
            </p:xfrm>
            <a:graphic>
              <a:graphicData uri="http://schemas.openxmlformats.org/presentationml/2006/ole">
                <p:oleObj spid="_x0000_s10304" name="Equation" r:id="rId13" imgW="139700" imgH="139700" progId="Equation.3">
                  <p:embed/>
                </p:oleObj>
              </a:graphicData>
            </a:graphic>
          </p:graphicFrame>
          <p:graphicFrame>
            <p:nvGraphicFramePr>
              <p:cNvPr id="10247" name="Object 166"/>
              <p:cNvGraphicFramePr>
                <a:graphicFrameLocks noChangeAspect="1"/>
              </p:cNvGraphicFramePr>
              <p:nvPr/>
            </p:nvGraphicFramePr>
            <p:xfrm>
              <a:off x="351" y="2064"/>
              <a:ext cx="133" cy="176"/>
            </p:xfrm>
            <a:graphic>
              <a:graphicData uri="http://schemas.openxmlformats.org/presentationml/2006/ole">
                <p:oleObj spid="_x0000_s10305" name="Equation" r:id="rId14" imgW="114201" imgH="139579" progId="Equation.3">
                  <p:embed/>
                </p:oleObj>
              </a:graphicData>
            </a:graphic>
          </p:graphicFrame>
          <p:sp>
            <p:nvSpPr>
              <p:cNvPr id="10275" name="Line 167"/>
              <p:cNvSpPr>
                <a:spLocks noChangeShapeType="1"/>
              </p:cNvSpPr>
              <p:nvPr/>
            </p:nvSpPr>
            <p:spPr bwMode="auto">
              <a:xfrm>
                <a:off x="531" y="3248"/>
                <a:ext cx="622" cy="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6" name="Line 168"/>
              <p:cNvSpPr>
                <a:spLocks noChangeShapeType="1"/>
              </p:cNvSpPr>
              <p:nvPr/>
            </p:nvSpPr>
            <p:spPr bwMode="auto">
              <a:xfrm flipH="1">
                <a:off x="-5" y="3248"/>
                <a:ext cx="536" cy="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7" name="Line 169"/>
              <p:cNvSpPr>
                <a:spLocks noChangeShapeType="1"/>
              </p:cNvSpPr>
              <p:nvPr/>
            </p:nvSpPr>
            <p:spPr bwMode="auto">
              <a:xfrm flipV="1">
                <a:off x="531" y="259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48" name="Object 170"/>
              <p:cNvGraphicFramePr>
                <a:graphicFrameLocks noChangeAspect="1"/>
              </p:cNvGraphicFramePr>
              <p:nvPr/>
            </p:nvGraphicFramePr>
            <p:xfrm>
              <a:off x="266" y="3136"/>
              <a:ext cx="192" cy="224"/>
            </p:xfrm>
            <a:graphic>
              <a:graphicData uri="http://schemas.openxmlformats.org/presentationml/2006/ole">
                <p:oleObj spid="_x0000_s10306" name="Equation" r:id="rId15" imgW="164814" imgH="177492" progId="Equation.3">
                  <p:embed/>
                </p:oleObj>
              </a:graphicData>
            </a:graphic>
          </p:graphicFrame>
          <p:sp>
            <p:nvSpPr>
              <p:cNvPr id="10278" name="Line 171"/>
              <p:cNvSpPr>
                <a:spLocks noChangeShapeType="1"/>
              </p:cNvSpPr>
              <p:nvPr/>
            </p:nvSpPr>
            <p:spPr bwMode="auto">
              <a:xfrm flipV="1">
                <a:off x="531" y="2106"/>
                <a:ext cx="0" cy="4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183"/>
          <p:cNvGrpSpPr>
            <a:grpSpLocks/>
          </p:cNvGrpSpPr>
          <p:nvPr/>
        </p:nvGrpSpPr>
        <p:grpSpPr bwMode="auto">
          <a:xfrm>
            <a:off x="5219700" y="1485900"/>
            <a:ext cx="1749425" cy="2667000"/>
            <a:chOff x="-384" y="2448"/>
            <a:chExt cx="1102" cy="1680"/>
          </a:xfrm>
        </p:grpSpPr>
        <p:sp>
          <p:nvSpPr>
            <p:cNvPr id="10270" name="Oval 110"/>
            <p:cNvSpPr>
              <a:spLocks noChangeArrowheads="1"/>
            </p:cNvSpPr>
            <p:nvPr/>
          </p:nvSpPr>
          <p:spPr bwMode="auto">
            <a:xfrm>
              <a:off x="-360" y="3744"/>
              <a:ext cx="1056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Oval 112"/>
            <p:cNvSpPr>
              <a:spLocks noChangeArrowheads="1"/>
            </p:cNvSpPr>
            <p:nvPr/>
          </p:nvSpPr>
          <p:spPr bwMode="auto">
            <a:xfrm>
              <a:off x="-384" y="2448"/>
              <a:ext cx="1102" cy="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Line 113"/>
            <p:cNvSpPr>
              <a:spLocks noChangeShapeType="1"/>
            </p:cNvSpPr>
            <p:nvPr/>
          </p:nvSpPr>
          <p:spPr bwMode="auto">
            <a:xfrm>
              <a:off x="-361" y="2640"/>
              <a:ext cx="1056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114"/>
            <p:cNvSpPr>
              <a:spLocks noChangeShapeType="1"/>
            </p:cNvSpPr>
            <p:nvPr/>
          </p:nvSpPr>
          <p:spPr bwMode="auto">
            <a:xfrm flipH="1">
              <a:off x="-361" y="2640"/>
              <a:ext cx="1056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187624" y="5878438"/>
            <a:ext cx="4437063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即 </a:t>
            </a:r>
            <a:r>
              <a:rPr lang="zh-CN" altLang="en-US" sz="2800" dirty="0">
                <a:solidFill>
                  <a:schemeClr val="accent2"/>
                </a:solidFill>
              </a:rPr>
              <a:t>圆锥面方程</a:t>
            </a:r>
            <a:endParaRPr lang="zh-CN" altLang="en-US" sz="2800" dirty="0"/>
          </a:p>
        </p:txBody>
      </p:sp>
      <p:graphicFrame>
        <p:nvGraphicFramePr>
          <p:cNvPr id="47" name="Object 6"/>
          <p:cNvGraphicFramePr>
            <a:graphicFrameLocks noChangeAspect="1"/>
          </p:cNvGraphicFramePr>
          <p:nvPr/>
        </p:nvGraphicFramePr>
        <p:xfrm>
          <a:off x="1259706" y="4221088"/>
          <a:ext cx="5627687" cy="574675"/>
        </p:xfrm>
        <a:graphic>
          <a:graphicData uri="http://schemas.openxmlformats.org/presentationml/2006/ole">
            <p:oleObj spid="_x0000_s10307" name="公式" r:id="rId16" imgW="2235200" imgH="228600" progId="Equation.3">
              <p:embed/>
            </p:oleObj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1296218" y="5127551"/>
          <a:ext cx="1249363" cy="503237"/>
        </p:xfrm>
        <a:graphic>
          <a:graphicData uri="http://schemas.openxmlformats.org/presentationml/2006/ole">
            <p:oleObj spid="_x0000_s10308" name="公式" r:id="rId17" imgW="532937" imgH="215713" progId="Equation.3">
              <p:embed/>
            </p:oleObj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2699568" y="5157713"/>
          <a:ext cx="1368425" cy="414338"/>
        </p:xfrm>
        <a:graphic>
          <a:graphicData uri="http://schemas.openxmlformats.org/presentationml/2006/ole">
            <p:oleObj spid="_x0000_s10309" name="公式" r:id="rId18" imgW="583693" imgH="177646" progId="Equation.3">
              <p:embed/>
            </p:oleObj>
          </a:graphicData>
        </a:graphic>
      </p:graphicFrame>
      <p:graphicFrame>
        <p:nvGraphicFramePr>
          <p:cNvPr id="50" name="Object 9"/>
          <p:cNvGraphicFramePr>
            <a:graphicFrameLocks noChangeAspect="1"/>
          </p:cNvGraphicFramePr>
          <p:nvPr/>
        </p:nvGraphicFramePr>
        <p:xfrm>
          <a:off x="4299768" y="4886251"/>
          <a:ext cx="1457325" cy="950912"/>
        </p:xfrm>
        <a:graphic>
          <a:graphicData uri="http://schemas.openxmlformats.org/presentationml/2006/ole">
            <p:oleObj spid="_x0000_s10310" name="公式" r:id="rId19" imgW="622030" imgH="406224" progId="Equation.3">
              <p:embed/>
            </p:oleObj>
          </a:graphicData>
        </a:graphic>
      </p:graphicFrame>
      <p:graphicFrame>
        <p:nvGraphicFramePr>
          <p:cNvPr id="51" name="Object 10"/>
          <p:cNvGraphicFramePr>
            <a:graphicFrameLocks noChangeAspect="1"/>
          </p:cNvGraphicFramePr>
          <p:nvPr/>
        </p:nvGraphicFramePr>
        <p:xfrm>
          <a:off x="3707904" y="5878438"/>
          <a:ext cx="2070100" cy="601663"/>
        </p:xfrm>
        <a:graphic>
          <a:graphicData uri="http://schemas.openxmlformats.org/presentationml/2006/ole">
            <p:oleObj spid="_x0000_s10311" name="公式" r:id="rId20" imgW="25209000" imgH="7297560" progId="Equation.3">
              <p:embed/>
            </p:oleObj>
          </a:graphicData>
        </a:graphic>
      </p:graphicFrame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5796136" y="5934223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用得较多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715" grpId="0" animBg="1"/>
      <p:bldP spid="365572" grpId="0" autoUpdateAnimBg="0"/>
      <p:bldP spid="365581" grpId="0" autoUpdateAnimBg="0"/>
      <p:bldP spid="365607" grpId="0" autoUpdateAnimBg="0"/>
      <p:bldP spid="365612" grpId="0" autoUpdateAnimBg="0"/>
      <p:bldP spid="365613" grpId="0" autoUpdateAnimBg="0"/>
      <p:bldP spid="365615" grpId="0" autoUpdateAnimBg="0"/>
      <p:bldP spid="365692" grpId="0" animBg="1"/>
      <p:bldP spid="46" grpId="0" autoUpdateAnimBg="0"/>
      <p:bldP spid="5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FB8875-94BA-4A81-8EBF-6C83BB2560CE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450562" name="AutoShape 2"/>
          <p:cNvSpPr>
            <a:spLocks noChangeArrowheads="1"/>
          </p:cNvSpPr>
          <p:nvPr/>
        </p:nvSpPr>
        <p:spPr bwMode="auto">
          <a:xfrm>
            <a:off x="5219700" y="693738"/>
            <a:ext cx="1752600" cy="457200"/>
          </a:xfrm>
          <a:prstGeom prst="parallelogram">
            <a:avLst>
              <a:gd name="adj" fmla="val 29158"/>
            </a:avLst>
          </a:prstGeom>
          <a:solidFill>
            <a:srgbClr val="FF99FF"/>
          </a:soli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72" name="WordArt 12"/>
          <p:cNvSpPr>
            <a:spLocks noChangeArrowheads="1" noChangeShapeType="1" noTextEdit="1"/>
          </p:cNvSpPr>
          <p:nvPr/>
        </p:nvSpPr>
        <p:spPr bwMode="auto">
          <a:xfrm>
            <a:off x="611188" y="404813"/>
            <a:ext cx="228600" cy="762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graphicFrame>
        <p:nvGraphicFramePr>
          <p:cNvPr id="450573" name="Object 13"/>
          <p:cNvGraphicFramePr>
            <a:graphicFrameLocks noChangeAspect="1"/>
          </p:cNvGraphicFramePr>
          <p:nvPr/>
        </p:nvGraphicFramePr>
        <p:xfrm>
          <a:off x="5219700" y="693738"/>
          <a:ext cx="1639888" cy="447675"/>
        </p:xfrm>
        <a:graphic>
          <a:graphicData uri="http://schemas.openxmlformats.org/presentationml/2006/ole">
            <p:oleObj spid="_x0000_s12338" name="公式" r:id="rId3" imgW="698500" imgH="190500" progId="Equation.3">
              <p:embed/>
            </p:oleObj>
          </a:graphicData>
        </a:graphic>
      </p:graphicFrame>
      <p:sp>
        <p:nvSpPr>
          <p:cNvPr id="450574" name="Text Box 14"/>
          <p:cNvSpPr txBox="1">
            <a:spLocks noChangeArrowheads="1"/>
          </p:cNvSpPr>
          <p:nvPr/>
        </p:nvSpPr>
        <p:spPr bwMode="auto">
          <a:xfrm>
            <a:off x="1106488" y="1230313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绕</a:t>
            </a:r>
            <a:r>
              <a:rPr lang="en-US" altLang="zh-CN" sz="2800" i="1">
                <a:solidFill>
                  <a:srgbClr val="0000FF"/>
                </a:solidFill>
              </a:rPr>
              <a:t>y</a:t>
            </a:r>
            <a:r>
              <a:rPr lang="zh-CN" altLang="en-US" sz="2800">
                <a:solidFill>
                  <a:srgbClr val="0000FF"/>
                </a:solidFill>
              </a:rPr>
              <a:t>轴</a:t>
            </a:r>
            <a:r>
              <a:rPr lang="zh-CN" altLang="en-US" sz="2800"/>
              <a:t>旋转所得曲面方程及图形</a:t>
            </a:r>
            <a:r>
              <a:rPr lang="en-US" altLang="zh-CN" sz="2800"/>
              <a:t>.</a:t>
            </a:r>
            <a:endParaRPr lang="en-US" altLang="zh-CN" sz="2400" b="0"/>
          </a:p>
        </p:txBody>
      </p:sp>
      <p:graphicFrame>
        <p:nvGraphicFramePr>
          <p:cNvPr id="450575" name="Object 15"/>
          <p:cNvGraphicFramePr>
            <a:graphicFrameLocks noChangeAspect="1"/>
          </p:cNvGraphicFramePr>
          <p:nvPr/>
        </p:nvGraphicFramePr>
        <p:xfrm>
          <a:off x="1639888" y="2449513"/>
          <a:ext cx="2998787" cy="481012"/>
        </p:xfrm>
        <a:graphic>
          <a:graphicData uri="http://schemas.openxmlformats.org/presentationml/2006/ole">
            <p:oleObj spid="_x0000_s12339" name="Equation" r:id="rId4" imgW="93958200" imgH="15013800" progId="Equation.3">
              <p:embed/>
            </p:oleObj>
          </a:graphicData>
        </a:graphic>
      </p:graphicFrame>
      <p:graphicFrame>
        <p:nvGraphicFramePr>
          <p:cNvPr id="450576" name="Object 16"/>
          <p:cNvGraphicFramePr>
            <a:graphicFrameLocks noChangeAspect="1"/>
          </p:cNvGraphicFramePr>
          <p:nvPr/>
        </p:nvGraphicFramePr>
        <p:xfrm>
          <a:off x="2092325" y="3114675"/>
          <a:ext cx="1985963" cy="477838"/>
        </p:xfrm>
        <a:graphic>
          <a:graphicData uri="http://schemas.openxmlformats.org/presentationml/2006/ole">
            <p:oleObj spid="_x0000_s12340" name="Equation" r:id="rId5" imgW="62227800" imgH="15013800" progId="Equation.3">
              <p:embed/>
            </p:oleObj>
          </a:graphicData>
        </a:graphic>
      </p:graphicFrame>
      <p:graphicFrame>
        <p:nvGraphicFramePr>
          <p:cNvPr id="450577" name="Object 17"/>
          <p:cNvGraphicFramePr>
            <a:graphicFrameLocks noChangeAspect="1"/>
          </p:cNvGraphicFramePr>
          <p:nvPr/>
        </p:nvGraphicFramePr>
        <p:xfrm>
          <a:off x="4191000" y="3221038"/>
          <a:ext cx="1487488" cy="371475"/>
        </p:xfrm>
        <a:graphic>
          <a:graphicData uri="http://schemas.openxmlformats.org/presentationml/2006/ole">
            <p:oleObj spid="_x0000_s12341" name="Equation" r:id="rId6" imgW="50023800" imgH="12577320" progId="Equation.3">
              <p:embed/>
            </p:oleObj>
          </a:graphicData>
        </a:graphic>
      </p:graphicFrame>
      <p:sp>
        <p:nvSpPr>
          <p:cNvPr id="450578" name="Line 18"/>
          <p:cNvSpPr>
            <a:spLocks noChangeShapeType="1"/>
          </p:cNvSpPr>
          <p:nvPr/>
        </p:nvSpPr>
        <p:spPr bwMode="auto">
          <a:xfrm flipV="1">
            <a:off x="6305550" y="1900238"/>
            <a:ext cx="1982788" cy="1144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79" name="Line 19"/>
          <p:cNvSpPr>
            <a:spLocks noChangeShapeType="1"/>
          </p:cNvSpPr>
          <p:nvPr/>
        </p:nvSpPr>
        <p:spPr bwMode="auto">
          <a:xfrm>
            <a:off x="8288338" y="190023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580" name="Object 20"/>
          <p:cNvGraphicFramePr>
            <a:graphicFrameLocks noChangeAspect="1"/>
          </p:cNvGraphicFramePr>
          <p:nvPr/>
        </p:nvGraphicFramePr>
        <p:xfrm>
          <a:off x="1793875" y="1900238"/>
          <a:ext cx="3198813" cy="384175"/>
        </p:xfrm>
        <a:graphic>
          <a:graphicData uri="http://schemas.openxmlformats.org/presentationml/2006/ole">
            <p:oleObj spid="_x0000_s12342" name="Equation" r:id="rId7" imgW="3048000" imgH="368300" progId="Equation.3">
              <p:embed/>
            </p:oleObj>
          </a:graphicData>
        </a:graphic>
      </p:graphicFrame>
      <p:sp>
        <p:nvSpPr>
          <p:cNvPr id="450581" name="Text Box 21"/>
          <p:cNvSpPr txBox="1">
            <a:spLocks noChangeArrowheads="1"/>
          </p:cNvSpPr>
          <p:nvPr/>
        </p:nvSpPr>
        <p:spPr bwMode="auto">
          <a:xfrm>
            <a:off x="1106488" y="2449513"/>
            <a:ext cx="914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即</a:t>
            </a:r>
          </a:p>
        </p:txBody>
      </p:sp>
      <p:graphicFrame>
        <p:nvGraphicFramePr>
          <p:cNvPr id="450582" name="Object 22"/>
          <p:cNvGraphicFramePr>
            <a:graphicFrameLocks noChangeAspect="1"/>
          </p:cNvGraphicFramePr>
          <p:nvPr/>
        </p:nvGraphicFramePr>
        <p:xfrm>
          <a:off x="2058988" y="735013"/>
          <a:ext cx="647700" cy="393700"/>
        </p:xfrm>
        <a:graphic>
          <a:graphicData uri="http://schemas.openxmlformats.org/presentationml/2006/ole">
            <p:oleObj spid="_x0000_s12343" name="Equation" r:id="rId8" imgW="647419" imgH="393529" progId="Equation.3">
              <p:embed/>
            </p:oleObj>
          </a:graphicData>
        </a:graphic>
      </p:graphicFrame>
      <p:sp>
        <p:nvSpPr>
          <p:cNvPr id="450583" name="Text Box 23"/>
          <p:cNvSpPr txBox="1">
            <a:spLocks noChangeArrowheads="1"/>
          </p:cNvSpPr>
          <p:nvPr/>
        </p:nvSpPr>
        <p:spPr bwMode="auto">
          <a:xfrm>
            <a:off x="2554288" y="620713"/>
            <a:ext cx="289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面上直线方程为</a:t>
            </a:r>
          </a:p>
        </p:txBody>
      </p:sp>
      <p:graphicFrame>
        <p:nvGraphicFramePr>
          <p:cNvPr id="450584" name="Object 24"/>
          <p:cNvGraphicFramePr>
            <a:graphicFrameLocks noChangeAspect="1"/>
          </p:cNvGraphicFramePr>
          <p:nvPr/>
        </p:nvGraphicFramePr>
        <p:xfrm>
          <a:off x="2411413" y="1846263"/>
          <a:ext cx="1666875" cy="490537"/>
        </p:xfrm>
        <a:graphic>
          <a:graphicData uri="http://schemas.openxmlformats.org/presentationml/2006/ole">
            <p:oleObj spid="_x0000_s12344" name="Equation" r:id="rId9" imgW="50837400" imgH="15013800" progId="Equation.3">
              <p:embed/>
            </p:oleObj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534150" y="1270000"/>
            <a:ext cx="2286000" cy="2154238"/>
            <a:chOff x="4032" y="2483"/>
            <a:chExt cx="1440" cy="1357"/>
          </a:xfrm>
        </p:grpSpPr>
        <p:sp>
          <p:nvSpPr>
            <p:cNvPr id="12316" name="Line 26"/>
            <p:cNvSpPr>
              <a:spLocks noChangeShapeType="1"/>
            </p:cNvSpPr>
            <p:nvPr/>
          </p:nvSpPr>
          <p:spPr bwMode="auto">
            <a:xfrm>
              <a:off x="4502" y="3251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27"/>
            <p:cNvSpPr>
              <a:spLocks noChangeShapeType="1"/>
            </p:cNvSpPr>
            <p:nvPr/>
          </p:nvSpPr>
          <p:spPr bwMode="auto">
            <a:xfrm flipV="1">
              <a:off x="4504" y="2531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Line 28"/>
            <p:cNvSpPr>
              <a:spLocks noChangeShapeType="1"/>
            </p:cNvSpPr>
            <p:nvPr/>
          </p:nvSpPr>
          <p:spPr bwMode="auto">
            <a:xfrm flipH="1">
              <a:off x="4033" y="3251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8" name="Object 29"/>
            <p:cNvGraphicFramePr>
              <a:graphicFrameLocks noChangeAspect="1"/>
            </p:cNvGraphicFramePr>
            <p:nvPr/>
          </p:nvGraphicFramePr>
          <p:xfrm>
            <a:off x="4464" y="3277"/>
            <a:ext cx="120" cy="131"/>
          </p:xfrm>
          <a:graphic>
            <a:graphicData uri="http://schemas.openxmlformats.org/presentationml/2006/ole">
              <p:oleObj spid="_x0000_s12345" name="Equation" r:id="rId10" imgW="291847" imgH="317225" progId="Equation.3">
                <p:embed/>
              </p:oleObj>
            </a:graphicData>
          </a:graphic>
        </p:graphicFrame>
        <p:graphicFrame>
          <p:nvGraphicFramePr>
            <p:cNvPr id="12299" name="Object 30"/>
            <p:cNvGraphicFramePr>
              <a:graphicFrameLocks noChangeAspect="1"/>
            </p:cNvGraphicFramePr>
            <p:nvPr/>
          </p:nvGraphicFramePr>
          <p:xfrm>
            <a:off x="4551" y="2483"/>
            <a:ext cx="92" cy="115"/>
          </p:xfrm>
          <a:graphic>
            <a:graphicData uri="http://schemas.openxmlformats.org/presentationml/2006/ole">
              <p:oleObj spid="_x0000_s12346" name="Equation" r:id="rId11" imgW="203024" imgH="253780" progId="Equation.3">
                <p:embed/>
              </p:oleObj>
            </a:graphicData>
          </a:graphic>
        </p:graphicFrame>
        <p:graphicFrame>
          <p:nvGraphicFramePr>
            <p:cNvPr id="12300" name="Object 31"/>
            <p:cNvGraphicFramePr>
              <a:graphicFrameLocks noChangeAspect="1"/>
            </p:cNvGraphicFramePr>
            <p:nvPr/>
          </p:nvGraphicFramePr>
          <p:xfrm>
            <a:off x="4032" y="3731"/>
            <a:ext cx="116" cy="109"/>
          </p:xfrm>
          <a:graphic>
            <a:graphicData uri="http://schemas.openxmlformats.org/presentationml/2006/ole">
              <p:oleObj spid="_x0000_s12347" name="Equation" r:id="rId12" imgW="253890" imgH="241195" progId="Equation.3">
                <p:embed/>
              </p:oleObj>
            </a:graphicData>
          </a:graphic>
        </p:graphicFrame>
        <p:graphicFrame>
          <p:nvGraphicFramePr>
            <p:cNvPr id="12301" name="Object 32"/>
            <p:cNvGraphicFramePr>
              <a:graphicFrameLocks noChangeAspect="1"/>
            </p:cNvGraphicFramePr>
            <p:nvPr/>
          </p:nvGraphicFramePr>
          <p:xfrm>
            <a:off x="5357" y="3299"/>
            <a:ext cx="115" cy="144"/>
          </p:xfrm>
          <a:graphic>
            <a:graphicData uri="http://schemas.openxmlformats.org/presentationml/2006/ole">
              <p:oleObj spid="_x0000_s12348" name="Equation" r:id="rId13" imgW="253780" imgH="317225" progId="Equation.3">
                <p:embed/>
              </p:oleObj>
            </a:graphicData>
          </a:graphic>
        </p:graphicFrame>
      </p:grpSp>
      <p:graphicFrame>
        <p:nvGraphicFramePr>
          <p:cNvPr id="450593" name="Object 33"/>
          <p:cNvGraphicFramePr>
            <a:graphicFrameLocks noChangeAspect="1"/>
          </p:cNvGraphicFramePr>
          <p:nvPr/>
        </p:nvGraphicFramePr>
        <p:xfrm>
          <a:off x="7473950" y="2333625"/>
          <a:ext cx="203200" cy="176213"/>
        </p:xfrm>
        <a:graphic>
          <a:graphicData uri="http://schemas.openxmlformats.org/presentationml/2006/ole">
            <p:oleObj spid="_x0000_s12349" name="Equation" r:id="rId14" imgW="279279" imgH="241195" progId="Equation.3">
              <p:embed/>
            </p:oleObj>
          </a:graphicData>
        </a:graphic>
      </p:graphicFrame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153150" y="1900238"/>
            <a:ext cx="2303463" cy="1144587"/>
            <a:chOff x="3792" y="2880"/>
            <a:chExt cx="1451" cy="721"/>
          </a:xfrm>
        </p:grpSpPr>
        <p:sp>
          <p:nvSpPr>
            <p:cNvPr id="12312" name="Oval 35"/>
            <p:cNvSpPr>
              <a:spLocks noChangeArrowheads="1"/>
            </p:cNvSpPr>
            <p:nvPr/>
          </p:nvSpPr>
          <p:spPr bwMode="auto">
            <a:xfrm>
              <a:off x="5051" y="2880"/>
              <a:ext cx="192" cy="67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Oval 36"/>
            <p:cNvSpPr>
              <a:spLocks noChangeArrowheads="1"/>
            </p:cNvSpPr>
            <p:nvPr/>
          </p:nvSpPr>
          <p:spPr bwMode="auto">
            <a:xfrm>
              <a:off x="3792" y="2928"/>
              <a:ext cx="192" cy="67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37"/>
            <p:cNvSpPr>
              <a:spLocks noChangeShapeType="1"/>
            </p:cNvSpPr>
            <p:nvPr/>
          </p:nvSpPr>
          <p:spPr bwMode="auto">
            <a:xfrm flipH="1" flipV="1">
              <a:off x="3888" y="2928"/>
              <a:ext cx="1248" cy="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38"/>
            <p:cNvSpPr>
              <a:spLocks noChangeShapeType="1"/>
            </p:cNvSpPr>
            <p:nvPr/>
          </p:nvSpPr>
          <p:spPr bwMode="auto">
            <a:xfrm flipV="1">
              <a:off x="3888" y="2880"/>
              <a:ext cx="1249" cy="7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2" grpId="0" animBg="1"/>
      <p:bldP spid="450572" grpId="0" animBg="1"/>
      <p:bldP spid="450574" grpId="0" autoUpdateAnimBg="0"/>
      <p:bldP spid="450578" grpId="0" animBg="1"/>
      <p:bldP spid="450579" grpId="0" animBg="1"/>
      <p:bldP spid="450581" grpId="0" autoUpdateAnimBg="0"/>
      <p:bldP spid="45058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43FA0-A253-4B38-981B-93704B05DBD8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13323" name="Text Box 2"/>
          <p:cNvSpPr txBox="1">
            <a:spLocks noChangeArrowheads="1"/>
          </p:cNvSpPr>
          <p:nvPr/>
        </p:nvSpPr>
        <p:spPr bwMode="auto">
          <a:xfrm>
            <a:off x="620216" y="313358"/>
            <a:ext cx="7696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/>
              <a:t>将下列各曲线绕对应的轴旋转一周</a:t>
            </a:r>
            <a:r>
              <a:rPr lang="en-US" altLang="zh-CN" sz="2800"/>
              <a:t>,</a:t>
            </a:r>
            <a:r>
              <a:rPr lang="zh-CN" altLang="en-US" sz="2800"/>
              <a:t>求生成的旋转曲面的方程</a:t>
            </a:r>
            <a:r>
              <a:rPr lang="en-US" altLang="zh-CN" sz="2800"/>
              <a:t>.</a:t>
            </a:r>
          </a:p>
        </p:txBody>
      </p:sp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4652466" y="3555033"/>
          <a:ext cx="1155700" cy="889000"/>
        </p:xfrm>
        <a:graphic>
          <a:graphicData uri="http://schemas.openxmlformats.org/presentationml/2006/ole">
            <p:oleObj spid="_x0000_s13346" name="Equation" r:id="rId3" imgW="1155700" imgH="889000" progId="Equation.3">
              <p:embed/>
            </p:oleObj>
          </a:graphicData>
        </a:graphic>
      </p:graphicFrame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6236791" y="2331070"/>
            <a:ext cx="611188" cy="1981200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旋转双曲面</a:t>
            </a:r>
          </a:p>
        </p:txBody>
      </p:sp>
      <p:sp>
        <p:nvSpPr>
          <p:cNvPr id="13325" name="Text Box 5"/>
          <p:cNvSpPr txBox="1">
            <a:spLocks noChangeArrowheads="1"/>
          </p:cNvSpPr>
          <p:nvPr/>
        </p:nvSpPr>
        <p:spPr bwMode="auto">
          <a:xfrm>
            <a:off x="620216" y="36415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/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1306016" y="1538908"/>
            <a:ext cx="383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i="1">
                <a:solidFill>
                  <a:schemeClr val="tx2"/>
                </a:solidFill>
              </a:rPr>
              <a:t>xoz</a:t>
            </a:r>
            <a:r>
              <a:rPr lang="zh-CN" altLang="en-US" sz="2800">
                <a:solidFill>
                  <a:schemeClr val="tx2"/>
                </a:solidFill>
              </a:rPr>
              <a:t>坐标面上的双曲线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772616" y="1538908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(1)</a:t>
            </a:r>
          </a:p>
        </p:txBody>
      </p:sp>
      <p:graphicFrame>
        <p:nvGraphicFramePr>
          <p:cNvPr id="367624" name="Object 8"/>
          <p:cNvGraphicFramePr>
            <a:graphicFrameLocks noChangeAspect="1"/>
          </p:cNvGraphicFramePr>
          <p:nvPr/>
        </p:nvGraphicFramePr>
        <p:xfrm>
          <a:off x="4998541" y="1323008"/>
          <a:ext cx="1612900" cy="889000"/>
        </p:xfrm>
        <a:graphic>
          <a:graphicData uri="http://schemas.openxmlformats.org/presentationml/2006/ole">
            <p:oleObj spid="_x0000_s13347" name="Equation" r:id="rId4" imgW="1612900" imgH="889000" progId="Equation.3">
              <p:embed/>
            </p:oleObj>
          </a:graphicData>
        </a:graphic>
      </p:graphicFrame>
      <p:sp>
        <p:nvSpPr>
          <p:cNvPr id="367626" name="Rectangle 10"/>
          <p:cNvSpPr>
            <a:spLocks noChangeArrowheads="1"/>
          </p:cNvSpPr>
          <p:nvPr/>
        </p:nvSpPr>
        <p:spPr bwMode="auto">
          <a:xfrm>
            <a:off x="1229816" y="2605708"/>
            <a:ext cx="2057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绕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轴</a:t>
            </a:r>
            <a:r>
              <a:rPr lang="zh-CN" altLang="en-US" sz="2800">
                <a:solidFill>
                  <a:srgbClr val="000000"/>
                </a:solidFill>
              </a:rPr>
              <a:t>旋转</a:t>
            </a:r>
          </a:p>
        </p:txBody>
      </p:sp>
      <p:sp>
        <p:nvSpPr>
          <p:cNvPr id="367627" name="Rectangle 11"/>
          <p:cNvSpPr>
            <a:spLocks noChangeArrowheads="1"/>
          </p:cNvSpPr>
          <p:nvPr/>
        </p:nvSpPr>
        <p:spPr bwMode="auto">
          <a:xfrm>
            <a:off x="1229816" y="3748708"/>
            <a:ext cx="2057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绕</a:t>
            </a:r>
            <a:r>
              <a:rPr lang="en-US" altLang="zh-CN" sz="2800" i="1">
                <a:solidFill>
                  <a:srgbClr val="0000FF"/>
                </a:solidFill>
              </a:rPr>
              <a:t>z</a:t>
            </a:r>
            <a:r>
              <a:rPr lang="zh-CN" altLang="en-US" sz="2800">
                <a:solidFill>
                  <a:srgbClr val="0000FF"/>
                </a:solidFill>
              </a:rPr>
              <a:t>轴</a:t>
            </a:r>
            <a:r>
              <a:rPr lang="zh-CN" altLang="en-US" sz="2800">
                <a:solidFill>
                  <a:srgbClr val="000000"/>
                </a:solidFill>
              </a:rPr>
              <a:t>旋转</a:t>
            </a:r>
          </a:p>
        </p:txBody>
      </p:sp>
      <p:sp>
        <p:nvSpPr>
          <p:cNvPr id="367628" name="Line 12"/>
          <p:cNvSpPr>
            <a:spLocks noChangeShapeType="1"/>
          </p:cNvSpPr>
          <p:nvPr/>
        </p:nvSpPr>
        <p:spPr bwMode="auto">
          <a:xfrm>
            <a:off x="3931741" y="2834308"/>
            <a:ext cx="1143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7629" name="Object 13"/>
          <p:cNvGraphicFramePr>
            <a:graphicFrameLocks noChangeAspect="1"/>
          </p:cNvGraphicFramePr>
          <p:nvPr/>
        </p:nvGraphicFramePr>
        <p:xfrm>
          <a:off x="4292104" y="2834308"/>
          <a:ext cx="330200" cy="393700"/>
        </p:xfrm>
        <a:graphic>
          <a:graphicData uri="http://schemas.openxmlformats.org/presentationml/2006/ole">
            <p:oleObj spid="_x0000_s13348" name="Equation" r:id="rId5" imgW="330057" imgH="393529" progId="Equation.3">
              <p:embed/>
            </p:oleObj>
          </a:graphicData>
        </a:graphic>
      </p:graphicFrame>
      <p:graphicFrame>
        <p:nvGraphicFramePr>
          <p:cNvPr id="367630" name="Object 14"/>
          <p:cNvGraphicFramePr>
            <a:graphicFrameLocks noChangeAspect="1"/>
          </p:cNvGraphicFramePr>
          <p:nvPr/>
        </p:nvGraphicFramePr>
        <p:xfrm>
          <a:off x="3931741" y="2331070"/>
          <a:ext cx="1028700" cy="469900"/>
        </p:xfrm>
        <a:graphic>
          <a:graphicData uri="http://schemas.openxmlformats.org/presentationml/2006/ole">
            <p:oleObj spid="_x0000_s13349" name="Equation" r:id="rId6" imgW="32938200" imgH="1501380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211016" y="2388220"/>
            <a:ext cx="2451100" cy="889000"/>
            <a:chOff x="2208" y="2032"/>
            <a:chExt cx="1544" cy="560"/>
          </a:xfrm>
        </p:grpSpPr>
        <p:graphicFrame>
          <p:nvGraphicFramePr>
            <p:cNvPr id="13320" name="Object 16"/>
            <p:cNvGraphicFramePr>
              <a:graphicFrameLocks noChangeAspect="1"/>
            </p:cNvGraphicFramePr>
            <p:nvPr/>
          </p:nvGraphicFramePr>
          <p:xfrm>
            <a:off x="2208" y="2032"/>
            <a:ext cx="440" cy="560"/>
          </p:xfrm>
          <a:graphic>
            <a:graphicData uri="http://schemas.openxmlformats.org/presentationml/2006/ole">
              <p:oleObj spid="_x0000_s13350" name="Equation" r:id="rId7" imgW="698500" imgH="889000" progId="Equation.3">
                <p:embed/>
              </p:oleObj>
            </a:graphicData>
          </a:graphic>
        </p:graphicFrame>
        <p:graphicFrame>
          <p:nvGraphicFramePr>
            <p:cNvPr id="13321" name="Object 17"/>
            <p:cNvGraphicFramePr>
              <a:graphicFrameLocks noChangeAspect="1"/>
            </p:cNvGraphicFramePr>
            <p:nvPr/>
          </p:nvGraphicFramePr>
          <p:xfrm>
            <a:off x="3456" y="2208"/>
            <a:ext cx="296" cy="192"/>
          </p:xfrm>
          <a:graphic>
            <a:graphicData uri="http://schemas.openxmlformats.org/presentationml/2006/ole">
              <p:oleObj spid="_x0000_s13351" name="Equation" r:id="rId8" imgW="469696" imgH="304668" progId="Equation.3">
                <p:embed/>
              </p:oleObj>
            </a:graphicData>
          </a:graphic>
        </p:graphicFrame>
      </p:grpSp>
      <p:graphicFrame>
        <p:nvGraphicFramePr>
          <p:cNvPr id="367634" name="Object 18"/>
          <p:cNvGraphicFramePr>
            <a:graphicFrameLocks noChangeAspect="1"/>
          </p:cNvGraphicFramePr>
          <p:nvPr/>
        </p:nvGraphicFramePr>
        <p:xfrm>
          <a:off x="3499941" y="3555033"/>
          <a:ext cx="1079500" cy="469900"/>
        </p:xfrm>
        <a:graphic>
          <a:graphicData uri="http://schemas.openxmlformats.org/presentationml/2006/ole">
            <p:oleObj spid="_x0000_s13352" name="Equation" r:id="rId9" imgW="34565400" imgH="15013800" progId="Equation.3">
              <p:embed/>
            </p:oleObj>
          </a:graphicData>
        </a:graphic>
      </p:graphicFrame>
      <p:sp>
        <p:nvSpPr>
          <p:cNvPr id="367635" name="Line 19"/>
          <p:cNvSpPr>
            <a:spLocks noChangeShapeType="1"/>
          </p:cNvSpPr>
          <p:nvPr/>
        </p:nvSpPr>
        <p:spPr bwMode="auto">
          <a:xfrm>
            <a:off x="3428504" y="4059858"/>
            <a:ext cx="1143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7636" name="Object 20"/>
          <p:cNvGraphicFramePr>
            <a:graphicFrameLocks noChangeAspect="1"/>
          </p:cNvGraphicFramePr>
          <p:nvPr/>
        </p:nvGraphicFramePr>
        <p:xfrm>
          <a:off x="3712666" y="4115420"/>
          <a:ext cx="342900" cy="393700"/>
        </p:xfrm>
        <a:graphic>
          <a:graphicData uri="http://schemas.openxmlformats.org/presentationml/2006/ole">
            <p:oleObj spid="_x0000_s13353" name="Equation" r:id="rId10" imgW="342751" imgH="393529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 autoUpdateAnimBg="0"/>
      <p:bldP spid="367622" grpId="0" autoUpdateAnimBg="0"/>
      <p:bldP spid="367623" grpId="0" autoUpdateAnimBg="0"/>
      <p:bldP spid="367626" grpId="0" autoUpdateAnimBg="0"/>
      <p:bldP spid="367627" grpId="0" autoUpdateAnimBg="0"/>
      <p:bldP spid="367628" grpId="0" animBg="1"/>
      <p:bldP spid="3676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0A85D-9E5C-492B-9F90-F2194F4C5327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graphicFrame>
        <p:nvGraphicFramePr>
          <p:cNvPr id="368642" name="Object 2"/>
          <p:cNvGraphicFramePr>
            <a:graphicFrameLocks noChangeAspect="1"/>
          </p:cNvGraphicFramePr>
          <p:nvPr/>
        </p:nvGraphicFramePr>
        <p:xfrm>
          <a:off x="965200" y="1309688"/>
          <a:ext cx="1981200" cy="487362"/>
        </p:xfrm>
        <a:graphic>
          <a:graphicData uri="http://schemas.openxmlformats.org/presentationml/2006/ole">
            <p:oleObj spid="_x0000_s14366" name="文档" r:id="rId3" imgW="1764470" imgH="445713" progId="Word.Document.8">
              <p:embed/>
            </p:oleObj>
          </a:graphicData>
        </a:graphic>
      </p:graphicFrame>
      <p:graphicFrame>
        <p:nvGraphicFramePr>
          <p:cNvPr id="368643" name="Object 3"/>
          <p:cNvGraphicFramePr>
            <a:graphicFrameLocks noChangeAspect="1"/>
          </p:cNvGraphicFramePr>
          <p:nvPr/>
        </p:nvGraphicFramePr>
        <p:xfrm>
          <a:off x="965200" y="2471738"/>
          <a:ext cx="1981200" cy="468312"/>
        </p:xfrm>
        <a:graphic>
          <a:graphicData uri="http://schemas.openxmlformats.org/presentationml/2006/ole">
            <p:oleObj spid="_x0000_s14367" name="文档" r:id="rId4" imgW="1796635" imgH="427333" progId="Word.Document.8">
              <p:embed/>
            </p:oleObj>
          </a:graphicData>
        </a:graphic>
      </p:graphicFrame>
      <p:graphicFrame>
        <p:nvGraphicFramePr>
          <p:cNvPr id="368644" name="Object 4"/>
          <p:cNvGraphicFramePr>
            <a:graphicFrameLocks noChangeAspect="1"/>
          </p:cNvGraphicFramePr>
          <p:nvPr/>
        </p:nvGraphicFramePr>
        <p:xfrm>
          <a:off x="3022600" y="1098550"/>
          <a:ext cx="2476500" cy="927100"/>
        </p:xfrm>
        <a:graphic>
          <a:graphicData uri="http://schemas.openxmlformats.org/presentationml/2006/ole">
            <p:oleObj spid="_x0000_s14368" name="公式" r:id="rId5" imgW="2476500" imgH="927100" progId="Equation.3">
              <p:embed/>
            </p:oleObj>
          </a:graphicData>
        </a:graphic>
      </p:graphicFrame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2946400" y="2241550"/>
          <a:ext cx="2476500" cy="927100"/>
        </p:xfrm>
        <a:graphic>
          <a:graphicData uri="http://schemas.openxmlformats.org/presentationml/2006/ole">
            <p:oleObj spid="_x0000_s14369" name="公式" r:id="rId6" imgW="2476500" imgH="927100" progId="Equation.3">
              <p:embed/>
            </p:oleObj>
          </a:graphicData>
        </a:graphic>
      </p:graphicFrame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5842000" y="1263650"/>
            <a:ext cx="611188" cy="19050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旋转椭球面</a:t>
            </a:r>
          </a:p>
        </p:txBody>
      </p:sp>
      <p:graphicFrame>
        <p:nvGraphicFramePr>
          <p:cNvPr id="368647" name="Object 7"/>
          <p:cNvGraphicFramePr>
            <a:graphicFrameLocks noChangeAspect="1"/>
          </p:cNvGraphicFramePr>
          <p:nvPr/>
        </p:nvGraphicFramePr>
        <p:xfrm>
          <a:off x="1041400" y="4083050"/>
          <a:ext cx="2184400" cy="493713"/>
        </p:xfrm>
        <a:graphic>
          <a:graphicData uri="http://schemas.openxmlformats.org/presentationml/2006/ole">
            <p:oleObj spid="_x0000_s14370" name="公式" r:id="rId7" imgW="2184400" imgH="495300" progId="Equation.3">
              <p:embed/>
            </p:oleObj>
          </a:graphicData>
        </a:graphic>
      </p:graphicFrame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3683000" y="4105275"/>
            <a:ext cx="2209800" cy="519113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旋转抛物面</a:t>
            </a:r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355600" y="261938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(2)</a:t>
            </a:r>
          </a:p>
        </p:txBody>
      </p:sp>
      <p:graphicFrame>
        <p:nvGraphicFramePr>
          <p:cNvPr id="368650" name="Object 10"/>
          <p:cNvGraphicFramePr>
            <a:graphicFrameLocks noChangeAspect="1"/>
          </p:cNvGraphicFramePr>
          <p:nvPr/>
        </p:nvGraphicFramePr>
        <p:xfrm>
          <a:off x="971550" y="44450"/>
          <a:ext cx="4749800" cy="889000"/>
        </p:xfrm>
        <a:graphic>
          <a:graphicData uri="http://schemas.openxmlformats.org/presentationml/2006/ole">
            <p:oleObj spid="_x0000_s14371" name="Equation" r:id="rId8" imgW="4749800" imgH="889000" progId="Equation.3">
              <p:embed/>
            </p:oleObj>
          </a:graphicData>
        </a:graphic>
      </p:graphicFrame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5867400" y="188913"/>
            <a:ext cx="2286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00"/>
                </a:solidFill>
              </a:rPr>
              <a:t>绕</a:t>
            </a:r>
            <a:r>
              <a:rPr lang="en-US" altLang="zh-CN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轴和</a:t>
            </a:r>
            <a:r>
              <a:rPr lang="en-US" altLang="zh-CN" sz="2800" i="1">
                <a:solidFill>
                  <a:srgbClr val="000000"/>
                </a:solidFill>
              </a:rPr>
              <a:t>z</a:t>
            </a:r>
            <a:r>
              <a:rPr lang="zh-CN" altLang="en-US" sz="2800">
                <a:solidFill>
                  <a:srgbClr val="000000"/>
                </a:solidFill>
              </a:rPr>
              <a:t>轴</a:t>
            </a:r>
            <a:r>
              <a:rPr lang="en-US" altLang="zh-CN" sz="280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355600" y="3244850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(3)</a:t>
            </a:r>
          </a:p>
        </p:txBody>
      </p:sp>
      <p:graphicFrame>
        <p:nvGraphicFramePr>
          <p:cNvPr id="368653" name="Object 13"/>
          <p:cNvGraphicFramePr>
            <a:graphicFrameLocks noChangeAspect="1"/>
          </p:cNvGraphicFramePr>
          <p:nvPr/>
        </p:nvGraphicFramePr>
        <p:xfrm>
          <a:off x="869950" y="3313113"/>
          <a:ext cx="4889500" cy="469900"/>
        </p:xfrm>
        <a:graphic>
          <a:graphicData uri="http://schemas.openxmlformats.org/presentationml/2006/ole">
            <p:oleObj spid="_x0000_s14372" name="Equation" r:id="rId9" imgW="4889500" imgH="469900" progId="Equation.3">
              <p:embed/>
            </p:oleObj>
          </a:graphicData>
        </a:graphic>
      </p:graphicFrame>
      <p:sp>
        <p:nvSpPr>
          <p:cNvPr id="368654" name="Rectangle 14"/>
          <p:cNvSpPr>
            <a:spLocks noChangeArrowheads="1"/>
          </p:cNvSpPr>
          <p:nvPr/>
        </p:nvSpPr>
        <p:spPr bwMode="auto">
          <a:xfrm>
            <a:off x="5765800" y="3263900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00"/>
                </a:solidFill>
              </a:rPr>
              <a:t>绕</a:t>
            </a:r>
            <a:r>
              <a:rPr lang="en-US" altLang="zh-CN" sz="2800" i="1">
                <a:solidFill>
                  <a:srgbClr val="000000"/>
                </a:solidFill>
              </a:rPr>
              <a:t>z</a:t>
            </a:r>
            <a:r>
              <a:rPr lang="zh-CN" altLang="en-US" sz="2800">
                <a:solidFill>
                  <a:srgbClr val="000000"/>
                </a:solidFill>
              </a:rPr>
              <a:t>轴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6" grpId="0" animBg="1" autoUpdateAnimBg="0"/>
      <p:bldP spid="368648" grpId="0" animBg="1" autoUpdateAnimBg="0"/>
      <p:bldP spid="368651" grpId="0" autoUpdateAnimBg="0"/>
      <p:bldP spid="368652" grpId="0" autoUpdateAnimBg="0"/>
      <p:bldP spid="36865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7C64E3-7DF2-45EF-93AC-D90083890849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539750" y="11128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定义</a:t>
            </a:r>
            <a:endParaRPr lang="zh-CN" altLang="en-US" sz="2800">
              <a:ea typeface="黑体" pitchFamily="2" charset="-122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三、柱面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1377950" y="1098550"/>
            <a:ext cx="4572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平行于定直线并沿定曲线</a:t>
            </a:r>
            <a:r>
              <a:rPr lang="en-US" altLang="zh-CN" sz="2800" i="1"/>
              <a:t>C</a:t>
            </a:r>
            <a:endParaRPr lang="en-US" altLang="zh-CN" sz="2800">
              <a:latin typeface="宋体" pitchFamily="2" charset="-122"/>
            </a:endParaRP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539750" y="231775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这条定曲线</a:t>
            </a:r>
            <a:r>
              <a:rPr lang="en-US" altLang="zh-CN" sz="2800" i="1"/>
              <a:t>C </a:t>
            </a:r>
            <a:r>
              <a:rPr lang="zh-CN" altLang="en-US" sz="2800"/>
              <a:t>称为柱面的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539750" y="2851150"/>
            <a:ext cx="3773488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动直线</a:t>
            </a:r>
            <a:r>
              <a:rPr lang="en-US" altLang="zh-CN" sz="2800" i="1"/>
              <a:t>L</a:t>
            </a:r>
            <a:r>
              <a:rPr lang="zh-CN" altLang="en-US" sz="2800"/>
              <a:t>称为柱面的</a:t>
            </a: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4502150" y="2332038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准线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3663950" y="2851150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</a:rPr>
              <a:t>母线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  <a:endParaRPr lang="en-US" altLang="zh-CN" sz="2800"/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2673350" y="366713"/>
            <a:ext cx="3875088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>
                <a:solidFill>
                  <a:schemeClr val="tx2"/>
                </a:solidFill>
              </a:rPr>
              <a:t>(cylindrical  surface )</a:t>
            </a:r>
          </a:p>
        </p:txBody>
      </p:sp>
      <p:sp>
        <p:nvSpPr>
          <p:cNvPr id="370714" name="Text Box 26"/>
          <p:cNvSpPr txBox="1">
            <a:spLocks noChangeArrowheads="1"/>
          </p:cNvSpPr>
          <p:nvPr/>
        </p:nvSpPr>
        <p:spPr bwMode="auto">
          <a:xfrm>
            <a:off x="539750" y="1679575"/>
            <a:ext cx="4038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所形成的曲面称为</a:t>
            </a:r>
          </a:p>
        </p:txBody>
      </p:sp>
      <p:sp>
        <p:nvSpPr>
          <p:cNvPr id="370715" name="Text Box 27"/>
          <p:cNvSpPr txBox="1">
            <a:spLocks noChangeArrowheads="1"/>
          </p:cNvSpPr>
          <p:nvPr/>
        </p:nvSpPr>
        <p:spPr bwMode="auto">
          <a:xfrm>
            <a:off x="5645150" y="1098550"/>
            <a:ext cx="2438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移动的直线</a:t>
            </a:r>
            <a:r>
              <a:rPr lang="en-US" altLang="zh-CN" sz="2800" i="1"/>
              <a:t>L</a:t>
            </a:r>
            <a:r>
              <a:rPr lang="en-US" altLang="zh-CN" sz="2800">
                <a:latin typeface="宋体" pitchFamily="2" charset="-122"/>
              </a:rPr>
              <a:t> </a:t>
            </a:r>
          </a:p>
        </p:txBody>
      </p:sp>
      <p:sp>
        <p:nvSpPr>
          <p:cNvPr id="370716" name="Text Box 28"/>
          <p:cNvSpPr txBox="1">
            <a:spLocks noChangeArrowheads="1"/>
          </p:cNvSpPr>
          <p:nvPr/>
        </p:nvSpPr>
        <p:spPr bwMode="auto">
          <a:xfrm>
            <a:off x="3435350" y="1679575"/>
            <a:ext cx="1219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柱面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370717" name="Line 29"/>
          <p:cNvSpPr>
            <a:spLocks noChangeShapeType="1"/>
          </p:cNvSpPr>
          <p:nvPr/>
        </p:nvSpPr>
        <p:spPr bwMode="auto">
          <a:xfrm>
            <a:off x="5448300" y="2100263"/>
            <a:ext cx="0" cy="2209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23" name="Freeform 35"/>
          <p:cNvSpPr>
            <a:spLocks/>
          </p:cNvSpPr>
          <p:nvPr/>
        </p:nvSpPr>
        <p:spPr bwMode="auto">
          <a:xfrm>
            <a:off x="6134100" y="2557463"/>
            <a:ext cx="1524000" cy="923925"/>
          </a:xfrm>
          <a:custGeom>
            <a:avLst/>
            <a:gdLst>
              <a:gd name="T0" fmla="*/ 0 w 960"/>
              <a:gd name="T1" fmla="*/ 914400 h 582"/>
              <a:gd name="T2" fmla="*/ 228600 w 960"/>
              <a:gd name="T3" fmla="*/ 914400 h 582"/>
              <a:gd name="T4" fmla="*/ 381000 w 960"/>
              <a:gd name="T5" fmla="*/ 914400 h 582"/>
              <a:gd name="T6" fmla="*/ 612775 w 960"/>
              <a:gd name="T7" fmla="*/ 855663 h 582"/>
              <a:gd name="T8" fmla="*/ 773112 w 960"/>
              <a:gd name="T9" fmla="*/ 798512 h 582"/>
              <a:gd name="T10" fmla="*/ 917575 w 960"/>
              <a:gd name="T11" fmla="*/ 725487 h 582"/>
              <a:gd name="T12" fmla="*/ 1143000 w 960"/>
              <a:gd name="T13" fmla="*/ 533400 h 582"/>
              <a:gd name="T14" fmla="*/ 1219200 w 960"/>
              <a:gd name="T15" fmla="*/ 457200 h 582"/>
              <a:gd name="T16" fmla="*/ 1371600 w 960"/>
              <a:gd name="T17" fmla="*/ 228600 h 582"/>
              <a:gd name="T18" fmla="*/ 1524000 w 960"/>
              <a:gd name="T19" fmla="*/ 0 h 5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60"/>
              <a:gd name="T31" fmla="*/ 0 h 582"/>
              <a:gd name="T32" fmla="*/ 960 w 960"/>
              <a:gd name="T33" fmla="*/ 582 h 58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60" h="582">
                <a:moveTo>
                  <a:pt x="0" y="576"/>
                </a:moveTo>
                <a:cubicBezTo>
                  <a:pt x="52" y="576"/>
                  <a:pt x="104" y="576"/>
                  <a:pt x="144" y="576"/>
                </a:cubicBezTo>
                <a:cubicBezTo>
                  <a:pt x="184" y="576"/>
                  <a:pt x="200" y="582"/>
                  <a:pt x="240" y="576"/>
                </a:cubicBezTo>
                <a:cubicBezTo>
                  <a:pt x="280" y="570"/>
                  <a:pt x="345" y="551"/>
                  <a:pt x="386" y="539"/>
                </a:cubicBezTo>
                <a:cubicBezTo>
                  <a:pt x="427" y="527"/>
                  <a:pt x="455" y="517"/>
                  <a:pt x="487" y="503"/>
                </a:cubicBezTo>
                <a:cubicBezTo>
                  <a:pt x="519" y="489"/>
                  <a:pt x="539" y="485"/>
                  <a:pt x="578" y="457"/>
                </a:cubicBezTo>
                <a:cubicBezTo>
                  <a:pt x="617" y="429"/>
                  <a:pt x="688" y="364"/>
                  <a:pt x="720" y="336"/>
                </a:cubicBezTo>
                <a:cubicBezTo>
                  <a:pt x="752" y="308"/>
                  <a:pt x="744" y="320"/>
                  <a:pt x="768" y="288"/>
                </a:cubicBezTo>
                <a:cubicBezTo>
                  <a:pt x="792" y="256"/>
                  <a:pt x="832" y="192"/>
                  <a:pt x="864" y="144"/>
                </a:cubicBezTo>
                <a:cubicBezTo>
                  <a:pt x="896" y="96"/>
                  <a:pt x="944" y="32"/>
                  <a:pt x="960" y="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24" name="Line 36"/>
          <p:cNvSpPr>
            <a:spLocks noChangeShapeType="1"/>
          </p:cNvSpPr>
          <p:nvPr/>
        </p:nvSpPr>
        <p:spPr bwMode="auto">
          <a:xfrm>
            <a:off x="6134100" y="2633663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25" name="Line 37"/>
          <p:cNvSpPr>
            <a:spLocks noChangeShapeType="1"/>
          </p:cNvSpPr>
          <p:nvPr/>
        </p:nvSpPr>
        <p:spPr bwMode="auto">
          <a:xfrm>
            <a:off x="6286500" y="2633663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26" name="Line 38"/>
          <p:cNvSpPr>
            <a:spLocks noChangeShapeType="1"/>
          </p:cNvSpPr>
          <p:nvPr/>
        </p:nvSpPr>
        <p:spPr bwMode="auto">
          <a:xfrm>
            <a:off x="6438900" y="2633663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27" name="Line 39"/>
          <p:cNvSpPr>
            <a:spLocks noChangeShapeType="1"/>
          </p:cNvSpPr>
          <p:nvPr/>
        </p:nvSpPr>
        <p:spPr bwMode="auto">
          <a:xfrm>
            <a:off x="6591300" y="2633663"/>
            <a:ext cx="0" cy="1565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28" name="Line 40"/>
          <p:cNvSpPr>
            <a:spLocks noChangeShapeType="1"/>
          </p:cNvSpPr>
          <p:nvPr/>
        </p:nvSpPr>
        <p:spPr bwMode="auto">
          <a:xfrm>
            <a:off x="6743700" y="2592388"/>
            <a:ext cx="0" cy="1565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29" name="Line 41"/>
          <p:cNvSpPr>
            <a:spLocks noChangeShapeType="1"/>
          </p:cNvSpPr>
          <p:nvPr/>
        </p:nvSpPr>
        <p:spPr bwMode="auto">
          <a:xfrm>
            <a:off x="6896100" y="2557463"/>
            <a:ext cx="0" cy="1565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30" name="Line 42"/>
          <p:cNvSpPr>
            <a:spLocks noChangeShapeType="1"/>
          </p:cNvSpPr>
          <p:nvPr/>
        </p:nvSpPr>
        <p:spPr bwMode="auto">
          <a:xfrm>
            <a:off x="7048500" y="2481263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31" name="Line 43"/>
          <p:cNvSpPr>
            <a:spLocks noChangeShapeType="1"/>
          </p:cNvSpPr>
          <p:nvPr/>
        </p:nvSpPr>
        <p:spPr bwMode="auto">
          <a:xfrm>
            <a:off x="7200900" y="2405063"/>
            <a:ext cx="0" cy="1522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32" name="Line 44"/>
          <p:cNvSpPr>
            <a:spLocks noChangeShapeType="1"/>
          </p:cNvSpPr>
          <p:nvPr/>
        </p:nvSpPr>
        <p:spPr bwMode="auto">
          <a:xfrm>
            <a:off x="7353300" y="2176463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33" name="Line 45"/>
          <p:cNvSpPr>
            <a:spLocks noChangeShapeType="1"/>
          </p:cNvSpPr>
          <p:nvPr/>
        </p:nvSpPr>
        <p:spPr bwMode="auto">
          <a:xfrm>
            <a:off x="7505700" y="1947863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0734" name="Line 46"/>
          <p:cNvSpPr>
            <a:spLocks noChangeShapeType="1"/>
          </p:cNvSpPr>
          <p:nvPr/>
        </p:nvSpPr>
        <p:spPr bwMode="auto">
          <a:xfrm>
            <a:off x="7658100" y="1643063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134100" y="1566863"/>
            <a:ext cx="1524000" cy="2667000"/>
            <a:chOff x="144" y="2256"/>
            <a:chExt cx="960" cy="1680"/>
          </a:xfrm>
        </p:grpSpPr>
        <p:sp>
          <p:nvSpPr>
            <p:cNvPr id="15393" name="Freeform 34" descr="浅色竖线"/>
            <p:cNvSpPr>
              <a:spLocks/>
            </p:cNvSpPr>
            <p:nvPr/>
          </p:nvSpPr>
          <p:spPr bwMode="auto">
            <a:xfrm>
              <a:off x="144" y="2256"/>
              <a:ext cx="960" cy="1680"/>
            </a:xfrm>
            <a:custGeom>
              <a:avLst/>
              <a:gdLst>
                <a:gd name="T0" fmla="*/ 0 w 960"/>
                <a:gd name="T1" fmla="*/ 672 h 1680"/>
                <a:gd name="T2" fmla="*/ 0 w 960"/>
                <a:gd name="T3" fmla="*/ 1680 h 1680"/>
                <a:gd name="T4" fmla="*/ 144 w 960"/>
                <a:gd name="T5" fmla="*/ 1680 h 1680"/>
                <a:gd name="T6" fmla="*/ 240 w 960"/>
                <a:gd name="T7" fmla="*/ 1680 h 1680"/>
                <a:gd name="T8" fmla="*/ 347 w 960"/>
                <a:gd name="T9" fmla="*/ 1655 h 1680"/>
                <a:gd name="T10" fmla="*/ 494 w 960"/>
                <a:gd name="T11" fmla="*/ 1600 h 1680"/>
                <a:gd name="T12" fmla="*/ 585 w 960"/>
                <a:gd name="T13" fmla="*/ 1545 h 1680"/>
                <a:gd name="T14" fmla="*/ 672 w 960"/>
                <a:gd name="T15" fmla="*/ 1488 h 1680"/>
                <a:gd name="T16" fmla="*/ 720 w 960"/>
                <a:gd name="T17" fmla="*/ 1440 h 1680"/>
                <a:gd name="T18" fmla="*/ 841 w 960"/>
                <a:gd name="T19" fmla="*/ 1298 h 1680"/>
                <a:gd name="T20" fmla="*/ 960 w 960"/>
                <a:gd name="T21" fmla="*/ 1008 h 1680"/>
                <a:gd name="T22" fmla="*/ 960 w 960"/>
                <a:gd name="T23" fmla="*/ 0 h 1680"/>
                <a:gd name="T24" fmla="*/ 864 w 960"/>
                <a:gd name="T25" fmla="*/ 240 h 1680"/>
                <a:gd name="T26" fmla="*/ 768 w 960"/>
                <a:gd name="T27" fmla="*/ 384 h 1680"/>
                <a:gd name="T28" fmla="*/ 677 w 960"/>
                <a:gd name="T29" fmla="*/ 485 h 1680"/>
                <a:gd name="T30" fmla="*/ 576 w 960"/>
                <a:gd name="T31" fmla="*/ 549 h 1680"/>
                <a:gd name="T32" fmla="*/ 457 w 960"/>
                <a:gd name="T33" fmla="*/ 613 h 1680"/>
                <a:gd name="T34" fmla="*/ 338 w 960"/>
                <a:gd name="T35" fmla="*/ 640 h 1680"/>
                <a:gd name="T36" fmla="*/ 240 w 960"/>
                <a:gd name="T37" fmla="*/ 672 h 1680"/>
                <a:gd name="T38" fmla="*/ 144 w 960"/>
                <a:gd name="T39" fmla="*/ 672 h 1680"/>
                <a:gd name="T40" fmla="*/ 0 w 960"/>
                <a:gd name="T41" fmla="*/ 672 h 16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0"/>
                <a:gd name="T64" fmla="*/ 0 h 1680"/>
                <a:gd name="T65" fmla="*/ 960 w 960"/>
                <a:gd name="T66" fmla="*/ 1680 h 168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0" h="1680">
                  <a:moveTo>
                    <a:pt x="0" y="672"/>
                  </a:moveTo>
                  <a:lnTo>
                    <a:pt x="0" y="1680"/>
                  </a:lnTo>
                  <a:lnTo>
                    <a:pt x="144" y="1680"/>
                  </a:lnTo>
                  <a:lnTo>
                    <a:pt x="240" y="1680"/>
                  </a:lnTo>
                  <a:lnTo>
                    <a:pt x="347" y="1655"/>
                  </a:lnTo>
                  <a:lnTo>
                    <a:pt x="494" y="1600"/>
                  </a:lnTo>
                  <a:lnTo>
                    <a:pt x="585" y="1545"/>
                  </a:lnTo>
                  <a:lnTo>
                    <a:pt x="672" y="1488"/>
                  </a:lnTo>
                  <a:lnTo>
                    <a:pt x="720" y="1440"/>
                  </a:lnTo>
                  <a:lnTo>
                    <a:pt x="841" y="1298"/>
                  </a:lnTo>
                  <a:lnTo>
                    <a:pt x="960" y="1008"/>
                  </a:lnTo>
                  <a:lnTo>
                    <a:pt x="960" y="0"/>
                  </a:lnTo>
                  <a:lnTo>
                    <a:pt x="864" y="240"/>
                  </a:lnTo>
                  <a:lnTo>
                    <a:pt x="768" y="384"/>
                  </a:lnTo>
                  <a:lnTo>
                    <a:pt x="677" y="485"/>
                  </a:lnTo>
                  <a:lnTo>
                    <a:pt x="576" y="549"/>
                  </a:lnTo>
                  <a:lnTo>
                    <a:pt x="457" y="613"/>
                  </a:lnTo>
                  <a:lnTo>
                    <a:pt x="338" y="640"/>
                  </a:lnTo>
                  <a:lnTo>
                    <a:pt x="240" y="672"/>
                  </a:lnTo>
                  <a:lnTo>
                    <a:pt x="144" y="672"/>
                  </a:lnTo>
                  <a:lnTo>
                    <a:pt x="0" y="672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49"/>
            <p:cNvSpPr>
              <a:spLocks noChangeShapeType="1"/>
            </p:cNvSpPr>
            <p:nvPr/>
          </p:nvSpPr>
          <p:spPr bwMode="auto">
            <a:xfrm>
              <a:off x="144" y="2928"/>
              <a:ext cx="0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Freeform 48"/>
            <p:cNvSpPr>
              <a:spLocks/>
            </p:cNvSpPr>
            <p:nvPr/>
          </p:nvSpPr>
          <p:spPr bwMode="auto">
            <a:xfrm>
              <a:off x="144" y="2880"/>
              <a:ext cx="960" cy="582"/>
            </a:xfrm>
            <a:custGeom>
              <a:avLst/>
              <a:gdLst>
                <a:gd name="T0" fmla="*/ 0 w 960"/>
                <a:gd name="T1" fmla="*/ 576 h 582"/>
                <a:gd name="T2" fmla="*/ 144 w 960"/>
                <a:gd name="T3" fmla="*/ 576 h 582"/>
                <a:gd name="T4" fmla="*/ 240 w 960"/>
                <a:gd name="T5" fmla="*/ 576 h 582"/>
                <a:gd name="T6" fmla="*/ 386 w 960"/>
                <a:gd name="T7" fmla="*/ 539 h 582"/>
                <a:gd name="T8" fmla="*/ 487 w 960"/>
                <a:gd name="T9" fmla="*/ 503 h 582"/>
                <a:gd name="T10" fmla="*/ 578 w 960"/>
                <a:gd name="T11" fmla="*/ 457 h 582"/>
                <a:gd name="T12" fmla="*/ 720 w 960"/>
                <a:gd name="T13" fmla="*/ 336 h 582"/>
                <a:gd name="T14" fmla="*/ 768 w 960"/>
                <a:gd name="T15" fmla="*/ 288 h 582"/>
                <a:gd name="T16" fmla="*/ 864 w 960"/>
                <a:gd name="T17" fmla="*/ 144 h 582"/>
                <a:gd name="T18" fmla="*/ 960 w 960"/>
                <a:gd name="T19" fmla="*/ 0 h 5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60"/>
                <a:gd name="T31" fmla="*/ 0 h 582"/>
                <a:gd name="T32" fmla="*/ 960 w 960"/>
                <a:gd name="T33" fmla="*/ 582 h 5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60" h="582">
                  <a:moveTo>
                    <a:pt x="0" y="576"/>
                  </a:moveTo>
                  <a:cubicBezTo>
                    <a:pt x="52" y="576"/>
                    <a:pt x="104" y="576"/>
                    <a:pt x="144" y="576"/>
                  </a:cubicBezTo>
                  <a:cubicBezTo>
                    <a:pt x="184" y="576"/>
                    <a:pt x="200" y="582"/>
                    <a:pt x="240" y="576"/>
                  </a:cubicBezTo>
                  <a:cubicBezTo>
                    <a:pt x="280" y="570"/>
                    <a:pt x="345" y="551"/>
                    <a:pt x="386" y="539"/>
                  </a:cubicBezTo>
                  <a:cubicBezTo>
                    <a:pt x="427" y="527"/>
                    <a:pt x="455" y="517"/>
                    <a:pt x="487" y="503"/>
                  </a:cubicBezTo>
                  <a:cubicBezTo>
                    <a:pt x="519" y="489"/>
                    <a:pt x="539" y="485"/>
                    <a:pt x="578" y="457"/>
                  </a:cubicBezTo>
                  <a:cubicBezTo>
                    <a:pt x="617" y="429"/>
                    <a:pt x="688" y="364"/>
                    <a:pt x="720" y="336"/>
                  </a:cubicBezTo>
                  <a:cubicBezTo>
                    <a:pt x="752" y="308"/>
                    <a:pt x="744" y="320"/>
                    <a:pt x="768" y="288"/>
                  </a:cubicBezTo>
                  <a:cubicBezTo>
                    <a:pt x="792" y="256"/>
                    <a:pt x="832" y="192"/>
                    <a:pt x="864" y="144"/>
                  </a:cubicBezTo>
                  <a:cubicBezTo>
                    <a:pt x="896" y="96"/>
                    <a:pt x="944" y="32"/>
                    <a:pt x="96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0744" name="Object 56"/>
          <p:cNvGraphicFramePr>
            <a:graphicFrameLocks noChangeAspect="1"/>
          </p:cNvGraphicFramePr>
          <p:nvPr/>
        </p:nvGraphicFramePr>
        <p:xfrm>
          <a:off x="5791200" y="3179763"/>
          <a:ext cx="266700" cy="292100"/>
        </p:xfrm>
        <a:graphic>
          <a:graphicData uri="http://schemas.openxmlformats.org/presentationml/2006/ole">
            <p:oleObj spid="_x0000_s15370" name="Equation" r:id="rId3" imgW="8530200" imgH="9328320" progId="Equation.3">
              <p:embed/>
            </p:oleObj>
          </a:graphicData>
        </a:graphic>
      </p:graphicFrame>
      <p:graphicFrame>
        <p:nvGraphicFramePr>
          <p:cNvPr id="370747" name="Object 59"/>
          <p:cNvGraphicFramePr>
            <a:graphicFrameLocks noChangeAspect="1"/>
          </p:cNvGraphicFramePr>
          <p:nvPr/>
        </p:nvGraphicFramePr>
        <p:xfrm>
          <a:off x="6743700" y="3003550"/>
          <a:ext cx="290513" cy="315913"/>
        </p:xfrm>
        <a:graphic>
          <a:graphicData uri="http://schemas.openxmlformats.org/presentationml/2006/ole">
            <p:oleObj spid="_x0000_s15371" name="Equation" r:id="rId4" imgW="9343800" imgH="10140480" progId="Equation.3">
              <p:embed/>
            </p:oleObj>
          </a:graphicData>
        </a:graphic>
      </p:graphicFrame>
      <p:sp>
        <p:nvSpPr>
          <p:cNvPr id="370748" name="Rectangle 60"/>
          <p:cNvSpPr>
            <a:spLocks noChangeArrowheads="1"/>
          </p:cNvSpPr>
          <p:nvPr/>
        </p:nvSpPr>
        <p:spPr bwMode="auto">
          <a:xfrm>
            <a:off x="7658100" y="2252663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准线</a:t>
            </a:r>
          </a:p>
        </p:txBody>
      </p:sp>
      <p:sp>
        <p:nvSpPr>
          <p:cNvPr id="15391" name="Text Box 62"/>
          <p:cNvSpPr txBox="1">
            <a:spLocks noChangeArrowheads="1"/>
          </p:cNvSpPr>
          <p:nvPr/>
        </p:nvSpPr>
        <p:spPr bwMode="auto">
          <a:xfrm>
            <a:off x="2520950" y="3689350"/>
            <a:ext cx="488950" cy="1524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70751" name="Text Box 63"/>
          <p:cNvSpPr txBox="1">
            <a:spLocks noChangeArrowheads="1"/>
          </p:cNvSpPr>
          <p:nvPr/>
        </p:nvSpPr>
        <p:spPr bwMode="auto">
          <a:xfrm>
            <a:off x="5599113" y="2024063"/>
            <a:ext cx="611187" cy="12954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母线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7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7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autoUpdateAnimBg="0"/>
      <p:bldP spid="370692" grpId="0" autoUpdateAnimBg="0"/>
      <p:bldP spid="370693" grpId="0" autoUpdateAnimBg="0"/>
      <p:bldP spid="370694" grpId="0" autoUpdateAnimBg="0"/>
      <p:bldP spid="370695" grpId="0" autoUpdateAnimBg="0"/>
      <p:bldP spid="370696" grpId="0" autoUpdateAnimBg="0"/>
      <p:bldP spid="370714" grpId="0" autoUpdateAnimBg="0"/>
      <p:bldP spid="370715" grpId="0" autoUpdateAnimBg="0"/>
      <p:bldP spid="370716" grpId="0" autoUpdateAnimBg="0"/>
      <p:bldP spid="370717" grpId="0" animBg="1"/>
      <p:bldP spid="370723" grpId="0" animBg="1"/>
      <p:bldP spid="370724" grpId="0" animBg="1"/>
      <p:bldP spid="370725" grpId="0" animBg="1"/>
      <p:bldP spid="370726" grpId="0" animBg="1"/>
      <p:bldP spid="370727" grpId="0" animBg="1"/>
      <p:bldP spid="370728" grpId="0" animBg="1"/>
      <p:bldP spid="370729" grpId="0" animBg="1"/>
      <p:bldP spid="370730" grpId="0" animBg="1"/>
      <p:bldP spid="370731" grpId="0" animBg="1"/>
      <p:bldP spid="370732" grpId="0" animBg="1"/>
      <p:bldP spid="370733" grpId="0" animBg="1"/>
      <p:bldP spid="370734" grpId="0" animBg="1"/>
      <p:bldP spid="370748" grpId="0" autoUpdateAnimBg="0"/>
      <p:bldP spid="37075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04DAD-5647-4A2D-AA97-04AEC6BDB822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371824" name="Oval 112"/>
          <p:cNvSpPr>
            <a:spLocks noChangeArrowheads="1"/>
          </p:cNvSpPr>
          <p:nvPr/>
        </p:nvSpPr>
        <p:spPr bwMode="auto">
          <a:xfrm>
            <a:off x="7039546" y="1416804"/>
            <a:ext cx="1220788" cy="6873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05" name="Group 7"/>
          <p:cNvGrpSpPr>
            <a:grpSpLocks/>
          </p:cNvGrpSpPr>
          <p:nvPr/>
        </p:nvGrpSpPr>
        <p:grpSpPr bwMode="auto">
          <a:xfrm>
            <a:off x="35496" y="313492"/>
            <a:ext cx="7239000" cy="571500"/>
            <a:chOff x="384" y="264"/>
            <a:chExt cx="4560" cy="360"/>
          </a:xfrm>
        </p:grpSpPr>
        <p:sp>
          <p:nvSpPr>
            <p:cNvPr id="16468" name="Text Box 8"/>
            <p:cNvSpPr txBox="1">
              <a:spLocks noChangeArrowheads="1"/>
            </p:cNvSpPr>
            <p:nvPr/>
          </p:nvSpPr>
          <p:spPr bwMode="auto">
            <a:xfrm>
              <a:off x="384" y="288"/>
              <a:ext cx="4560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/>
                <a:t>     </a:t>
              </a:r>
              <a:r>
                <a:rPr lang="zh-CN" altLang="en-US" sz="2800">
                  <a:ea typeface="黑体" pitchFamily="2" charset="-122"/>
                </a:rPr>
                <a:t>例</a:t>
              </a:r>
              <a:r>
                <a:rPr lang="zh-CN" altLang="en-US" sz="2800"/>
                <a:t>  讨论方程                       的图形</a:t>
              </a:r>
              <a:r>
                <a:rPr lang="en-US" altLang="zh-CN" sz="2800"/>
                <a:t>.</a:t>
              </a:r>
            </a:p>
          </p:txBody>
        </p:sp>
        <p:graphicFrame>
          <p:nvGraphicFramePr>
            <p:cNvPr id="16402" name="Object 9"/>
            <p:cNvGraphicFramePr>
              <a:graphicFrameLocks noChangeAspect="1"/>
            </p:cNvGraphicFramePr>
            <p:nvPr/>
          </p:nvGraphicFramePr>
          <p:xfrm>
            <a:off x="1968" y="264"/>
            <a:ext cx="1320" cy="360"/>
          </p:xfrm>
          <a:graphic>
            <a:graphicData uri="http://schemas.openxmlformats.org/presentationml/2006/ole">
              <p:oleObj spid="_x0000_s16454" name="公式" r:id="rId3" imgW="838200" imgH="228600" progId="Equation.3">
                <p:embed/>
              </p:oleObj>
            </a:graphicData>
          </a:graphic>
        </p:graphicFrame>
      </p:grp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1043559" y="1034217"/>
            <a:ext cx="1981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</a:t>
            </a:r>
            <a:r>
              <a:rPr lang="en-US" altLang="zh-CN" sz="2800" i="1">
                <a:solidFill>
                  <a:srgbClr val="FF0000"/>
                </a:solidFill>
              </a:rPr>
              <a:t>xOy</a:t>
            </a:r>
            <a:r>
              <a:rPr lang="zh-CN" altLang="en-US" sz="2800">
                <a:solidFill>
                  <a:srgbClr val="FF0000"/>
                </a:solidFill>
              </a:rPr>
              <a:t>面</a:t>
            </a:r>
            <a:r>
              <a:rPr lang="zh-CN" altLang="en-US" sz="2800"/>
              <a:t>上</a:t>
            </a:r>
            <a:r>
              <a:rPr lang="en-US" altLang="zh-CN" sz="2800"/>
              <a:t>,                       </a:t>
            </a:r>
            <a:endParaRPr lang="en-US" altLang="zh-CN" sz="2800" baseline="30000"/>
          </a:p>
        </p:txBody>
      </p:sp>
      <p:graphicFrame>
        <p:nvGraphicFramePr>
          <p:cNvPr id="371723" name="Object 11"/>
          <p:cNvGraphicFramePr>
            <a:graphicFrameLocks noChangeAspect="1"/>
          </p:cNvGraphicFramePr>
          <p:nvPr/>
        </p:nvGraphicFramePr>
        <p:xfrm>
          <a:off x="2916809" y="1034217"/>
          <a:ext cx="2095500" cy="571500"/>
        </p:xfrm>
        <a:graphic>
          <a:graphicData uri="http://schemas.openxmlformats.org/presentationml/2006/ole">
            <p:oleObj spid="_x0000_s16455" name="公式" r:id="rId4" imgW="838200" imgH="228600" progId="Equation.3">
              <p:embed/>
            </p:oleObj>
          </a:graphicData>
        </a:graphic>
      </p:graphicFrame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472059" y="1038979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972121" y="1610479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现在</a:t>
            </a:r>
            <a:r>
              <a:rPr lang="zh-CN" altLang="en-US" sz="2800">
                <a:solidFill>
                  <a:srgbClr val="FF0000"/>
                </a:solidFill>
              </a:rPr>
              <a:t>空间直角坐标系</a:t>
            </a:r>
            <a:r>
              <a:rPr lang="zh-CN" altLang="en-US" sz="2800"/>
              <a:t>中讨论问题</a:t>
            </a:r>
            <a:r>
              <a:rPr lang="en-US" altLang="zh-CN" sz="2800"/>
              <a:t>.</a:t>
            </a:r>
          </a:p>
        </p:txBody>
      </p:sp>
      <p:sp>
        <p:nvSpPr>
          <p:cNvPr id="371738" name="Text Box 26"/>
          <p:cNvSpPr txBox="1">
            <a:spLocks noChangeArrowheads="1"/>
          </p:cNvSpPr>
          <p:nvPr/>
        </p:nvSpPr>
        <p:spPr bwMode="auto">
          <a:xfrm>
            <a:off x="4932934" y="1034217"/>
            <a:ext cx="220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表一个</a:t>
            </a:r>
            <a:r>
              <a:rPr lang="zh-CN" altLang="en-US" sz="2800">
                <a:solidFill>
                  <a:srgbClr val="FF0000"/>
                </a:solidFill>
              </a:rPr>
              <a:t>圆</a:t>
            </a:r>
            <a:r>
              <a:rPr lang="en-US" altLang="zh-CN" sz="2800" i="1">
                <a:solidFill>
                  <a:srgbClr val="FF0000"/>
                </a:solidFill>
              </a:rPr>
              <a:t>C.</a:t>
            </a:r>
            <a:endParaRPr lang="en-US" altLang="zh-CN" sz="2800" i="1" baseline="30000">
              <a:solidFill>
                <a:srgbClr val="FF0000"/>
              </a:solidFill>
            </a:endParaRPr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4861496" y="2186742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latin typeface="宋体" pitchFamily="2" charset="-122"/>
              </a:rPr>
              <a:t>过点</a:t>
            </a:r>
            <a:endParaRPr lang="zh-CN" altLang="en-US" sz="2800">
              <a:latin typeface="宋体" pitchFamily="2" charset="-122"/>
            </a:endParaRPr>
          </a:p>
        </p:txBody>
      </p: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2485009" y="2905879"/>
            <a:ext cx="3240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作平行</a:t>
            </a:r>
            <a:r>
              <a:rPr lang="en-US" altLang="zh-CN" sz="3200" i="1">
                <a:solidFill>
                  <a:schemeClr val="tx2"/>
                </a:solidFill>
              </a:rPr>
              <a:t>z</a:t>
            </a:r>
            <a:r>
              <a:rPr lang="zh-CN" altLang="en-US" sz="2800">
                <a:latin typeface="宋体" pitchFamily="2" charset="-122"/>
              </a:rPr>
              <a:t>轴的直线</a:t>
            </a:r>
            <a:r>
              <a:rPr lang="en-US" altLang="zh-CN" sz="2800" i="1"/>
              <a:t>L</a:t>
            </a:r>
            <a:r>
              <a:rPr lang="en-US" altLang="zh-CN" sz="2800"/>
              <a:t>,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graphicFrame>
        <p:nvGraphicFramePr>
          <p:cNvPr id="371742" name="Object 30"/>
          <p:cNvGraphicFramePr>
            <a:graphicFrameLocks noChangeAspect="1"/>
          </p:cNvGraphicFramePr>
          <p:nvPr/>
        </p:nvGraphicFramePr>
        <p:xfrm>
          <a:off x="972121" y="3050342"/>
          <a:ext cx="1524000" cy="396875"/>
        </p:xfrm>
        <a:graphic>
          <a:graphicData uri="http://schemas.openxmlformats.org/presentationml/2006/ole">
            <p:oleObj spid="_x0000_s16456" name="Equation" r:id="rId5" imgW="51244200" imgH="13389480" progId="Equation.3">
              <p:embed/>
            </p:oleObj>
          </a:graphicData>
        </a:graphic>
      </p:graphicFrame>
      <p:sp>
        <p:nvSpPr>
          <p:cNvPr id="371743" name="Text Box 31"/>
          <p:cNvSpPr txBox="1">
            <a:spLocks noChangeArrowheads="1"/>
          </p:cNvSpPr>
          <p:nvPr/>
        </p:nvSpPr>
        <p:spPr bwMode="auto">
          <a:xfrm>
            <a:off x="900684" y="2186742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设点  </a:t>
            </a:r>
          </a:p>
        </p:txBody>
      </p:sp>
      <p:sp>
        <p:nvSpPr>
          <p:cNvPr id="371745" name="Text Box 33"/>
          <p:cNvSpPr txBox="1">
            <a:spLocks noChangeArrowheads="1"/>
          </p:cNvSpPr>
          <p:nvPr/>
        </p:nvSpPr>
        <p:spPr bwMode="auto">
          <a:xfrm>
            <a:off x="3277171" y="2186742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在圆</a:t>
            </a:r>
            <a:r>
              <a:rPr lang="en-US" altLang="zh-CN" sz="2800" i="1"/>
              <a:t>C</a:t>
            </a:r>
            <a:r>
              <a:rPr lang="zh-CN" altLang="en-US" sz="2800">
                <a:latin typeface="宋体" pitchFamily="2" charset="-122"/>
              </a:rPr>
              <a:t>上</a:t>
            </a:r>
            <a:r>
              <a:rPr lang="en-US" altLang="zh-CN" sz="2800"/>
              <a:t>,</a:t>
            </a:r>
            <a:r>
              <a:rPr lang="en-US" altLang="zh-CN" sz="2800">
                <a:latin typeface="宋体" pitchFamily="2" charset="-122"/>
              </a:rPr>
              <a:t>  </a:t>
            </a:r>
          </a:p>
        </p:txBody>
      </p:sp>
      <p:sp>
        <p:nvSpPr>
          <p:cNvPr id="371758" name="Text Box 46"/>
          <p:cNvSpPr txBox="1">
            <a:spLocks noChangeArrowheads="1"/>
          </p:cNvSpPr>
          <p:nvPr/>
        </p:nvSpPr>
        <p:spPr bwMode="auto">
          <a:xfrm>
            <a:off x="5580634" y="2905879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对任意</a:t>
            </a:r>
            <a:r>
              <a:rPr lang="en-US" altLang="zh-CN" sz="3200" i="1">
                <a:solidFill>
                  <a:schemeClr val="tx2"/>
                </a:solidFill>
              </a:rPr>
              <a:t>z</a:t>
            </a:r>
            <a:r>
              <a:rPr lang="en-US" altLang="zh-CN" sz="2800"/>
              <a:t>,</a:t>
            </a:r>
            <a:r>
              <a:rPr lang="zh-CN" altLang="en-US" sz="2800"/>
              <a:t>点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371765" name="Text Box 53"/>
          <p:cNvSpPr txBox="1">
            <a:spLocks noChangeArrowheads="1"/>
          </p:cNvSpPr>
          <p:nvPr/>
        </p:nvSpPr>
        <p:spPr bwMode="auto">
          <a:xfrm>
            <a:off x="2411984" y="3555167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的坐标也满足方程</a:t>
            </a:r>
          </a:p>
        </p:txBody>
      </p:sp>
      <p:sp>
        <p:nvSpPr>
          <p:cNvPr id="371767" name="Text Box 55"/>
          <p:cNvSpPr txBox="1">
            <a:spLocks noChangeArrowheads="1"/>
          </p:cNvSpPr>
          <p:nvPr/>
        </p:nvSpPr>
        <p:spPr bwMode="auto">
          <a:xfrm>
            <a:off x="795139" y="4274304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沿曲线</a:t>
            </a:r>
            <a:r>
              <a:rPr lang="en-US" altLang="zh-CN" sz="2800" i="1"/>
              <a:t>C</a:t>
            </a:r>
            <a:r>
              <a:rPr lang="en-US" altLang="zh-CN" sz="2800"/>
              <a:t>,</a:t>
            </a:r>
            <a:r>
              <a:rPr lang="en-US" altLang="zh-CN" sz="2800">
                <a:latin typeface="宋体" pitchFamily="2" charset="-122"/>
              </a:rPr>
              <a:t> </a:t>
            </a:r>
          </a:p>
        </p:txBody>
      </p:sp>
      <p:sp>
        <p:nvSpPr>
          <p:cNvPr id="371768" name="Text Box 56"/>
          <p:cNvSpPr txBox="1">
            <a:spLocks noChangeArrowheads="1"/>
          </p:cNvSpPr>
          <p:nvPr/>
        </p:nvSpPr>
        <p:spPr bwMode="auto">
          <a:xfrm>
            <a:off x="2387464" y="4285879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宋体" pitchFamily="2" charset="-122"/>
              </a:rPr>
              <a:t>平行于</a:t>
            </a:r>
            <a:r>
              <a:rPr lang="en-US" altLang="zh-CN" sz="2800" i="1" dirty="0"/>
              <a:t>z</a:t>
            </a:r>
            <a:r>
              <a:rPr lang="zh-CN" altLang="en-US" sz="2800" dirty="0">
                <a:latin typeface="宋体" pitchFamily="2" charset="-122"/>
              </a:rPr>
              <a:t>轴的一切直线所形成的曲</a:t>
            </a:r>
            <a:r>
              <a:rPr lang="zh-CN" altLang="en-US" sz="2800" dirty="0" smtClean="0">
                <a:latin typeface="宋体" pitchFamily="2" charset="-122"/>
              </a:rPr>
              <a:t>面</a:t>
            </a:r>
            <a:endParaRPr lang="zh-CN" altLang="en-US" sz="2800" dirty="0">
              <a:latin typeface="宋体" pitchFamily="2" charset="-122"/>
            </a:endParaRPr>
          </a:p>
        </p:txBody>
      </p:sp>
      <p:sp>
        <p:nvSpPr>
          <p:cNvPr id="371769" name="Text Box 57"/>
          <p:cNvSpPr txBox="1">
            <a:spLocks noChangeArrowheads="1"/>
          </p:cNvSpPr>
          <p:nvPr/>
        </p:nvSpPr>
        <p:spPr bwMode="auto">
          <a:xfrm>
            <a:off x="762695" y="4922004"/>
            <a:ext cx="510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latin typeface="宋体" pitchFamily="2" charset="-122"/>
              </a:rPr>
              <a:t>上的</a:t>
            </a:r>
            <a:r>
              <a:rPr lang="zh-CN" altLang="en-US" sz="2800" dirty="0" smtClean="0">
                <a:latin typeface="宋体" pitchFamily="2" charset="-122"/>
              </a:rPr>
              <a:t>点</a:t>
            </a:r>
            <a:r>
              <a:rPr lang="zh-CN" altLang="en-US" sz="2800" dirty="0" smtClean="0">
                <a:latin typeface="宋体" pitchFamily="2" charset="-122"/>
              </a:rPr>
              <a:t>的</a:t>
            </a:r>
            <a:r>
              <a:rPr lang="zh-CN" altLang="en-US" sz="2800" dirty="0">
                <a:latin typeface="宋体" pitchFamily="2" charset="-122"/>
              </a:rPr>
              <a:t>坐标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都满足此方</a:t>
            </a:r>
            <a:r>
              <a:rPr lang="zh-CN" altLang="en-US" sz="2800" dirty="0" smtClean="0">
                <a:solidFill>
                  <a:schemeClr val="tx2"/>
                </a:solidFill>
                <a:latin typeface="宋体" pitchFamily="2" charset="-122"/>
              </a:rPr>
              <a:t>程</a:t>
            </a:r>
            <a:r>
              <a:rPr lang="en-US" altLang="zh-CN" sz="2800" dirty="0" smtClean="0">
                <a:solidFill>
                  <a:schemeClr val="tx2"/>
                </a:solidFill>
                <a:latin typeface="宋体" pitchFamily="2" charset="-122"/>
              </a:rPr>
              <a:t>.</a:t>
            </a:r>
            <a:endParaRPr lang="zh-CN" altLang="en-US" sz="2800" dirty="0">
              <a:solidFill>
                <a:srgbClr val="0000FF"/>
              </a:solidFill>
              <a:latin typeface="宋体" pitchFamily="2" charset="-122"/>
            </a:endParaRPr>
          </a:p>
        </p:txBody>
      </p:sp>
      <p:graphicFrame>
        <p:nvGraphicFramePr>
          <p:cNvPr id="371774" name="Object 62"/>
          <p:cNvGraphicFramePr>
            <a:graphicFrameLocks noChangeAspect="1"/>
          </p:cNvGraphicFramePr>
          <p:nvPr/>
        </p:nvGraphicFramePr>
        <p:xfrm>
          <a:off x="972121" y="3698042"/>
          <a:ext cx="1450975" cy="373062"/>
        </p:xfrm>
        <a:graphic>
          <a:graphicData uri="http://schemas.openxmlformats.org/presentationml/2006/ole">
            <p:oleObj spid="_x0000_s16457" name="Equation" r:id="rId6" imgW="48803400" imgH="12577320" progId="Equation.3">
              <p:embed/>
            </p:oleObj>
          </a:graphicData>
        </a:graphic>
      </p:graphicFrame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7023671" y="654804"/>
            <a:ext cx="1219200" cy="2209800"/>
            <a:chOff x="4608" y="2016"/>
            <a:chExt cx="768" cy="1392"/>
          </a:xfrm>
        </p:grpSpPr>
        <p:sp>
          <p:nvSpPr>
            <p:cNvPr id="16464" name="AutoShape 65"/>
            <p:cNvSpPr>
              <a:spLocks noChangeArrowheads="1"/>
            </p:cNvSpPr>
            <p:nvPr/>
          </p:nvSpPr>
          <p:spPr bwMode="auto">
            <a:xfrm>
              <a:off x="4608" y="2016"/>
              <a:ext cx="768" cy="1392"/>
            </a:xfrm>
            <a:prstGeom prst="flowChartMagneticDisk">
              <a:avLst/>
            </a:prstGeom>
            <a:gradFill rotWithShape="0">
              <a:gsLst>
                <a:gs pos="0">
                  <a:srgbClr val="00FF00"/>
                </a:gs>
                <a:gs pos="50000">
                  <a:srgbClr val="FFFFFF"/>
                </a:gs>
                <a:gs pos="100000">
                  <a:srgbClr val="00FF00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5" name="Oval 67"/>
            <p:cNvSpPr>
              <a:spLocks noChangeArrowheads="1"/>
            </p:cNvSpPr>
            <p:nvPr/>
          </p:nvSpPr>
          <p:spPr bwMode="auto">
            <a:xfrm>
              <a:off x="4608" y="2496"/>
              <a:ext cx="768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Arc 69"/>
            <p:cNvSpPr>
              <a:spLocks/>
            </p:cNvSpPr>
            <p:nvPr/>
          </p:nvSpPr>
          <p:spPr bwMode="auto">
            <a:xfrm flipV="1">
              <a:off x="4609" y="2736"/>
              <a:ext cx="767" cy="192"/>
            </a:xfrm>
            <a:custGeom>
              <a:avLst/>
              <a:gdLst>
                <a:gd name="T0" fmla="*/ 0 w 43200"/>
                <a:gd name="T1" fmla="*/ 2 h 21600"/>
                <a:gd name="T2" fmla="*/ 14 w 43200"/>
                <a:gd name="T3" fmla="*/ 2 h 21600"/>
                <a:gd name="T4" fmla="*/ 7 w 43200"/>
                <a:gd name="T5" fmla="*/ 2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68"/>
            <p:cNvSpPr>
              <a:spLocks noChangeArrowheads="1"/>
            </p:cNvSpPr>
            <p:nvPr/>
          </p:nvSpPr>
          <p:spPr bwMode="auto">
            <a:xfrm>
              <a:off x="4608" y="2976"/>
              <a:ext cx="768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71803" name="Object 91"/>
          <p:cNvGraphicFramePr>
            <a:graphicFrameLocks noChangeAspect="1"/>
          </p:cNvGraphicFramePr>
          <p:nvPr/>
        </p:nvGraphicFramePr>
        <p:xfrm flipV="1">
          <a:off x="7890446" y="2940804"/>
          <a:ext cx="200025" cy="214313"/>
        </p:xfrm>
        <a:graphic>
          <a:graphicData uri="http://schemas.openxmlformats.org/presentationml/2006/ole">
            <p:oleObj spid="_x0000_s16458" name="Equation" r:id="rId7" imgW="8530200" imgH="9328320" progId="Equation.3">
              <p:embed/>
            </p:oleObj>
          </a:graphicData>
        </a:graphic>
      </p:graphicFrame>
      <p:sp>
        <p:nvSpPr>
          <p:cNvPr id="371804" name="Line 92"/>
          <p:cNvSpPr>
            <a:spLocks noChangeShapeType="1"/>
          </p:cNvSpPr>
          <p:nvPr/>
        </p:nvSpPr>
        <p:spPr bwMode="auto">
          <a:xfrm>
            <a:off x="7938071" y="1264404"/>
            <a:ext cx="0" cy="15621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6734746" y="350004"/>
            <a:ext cx="1981200" cy="2260600"/>
            <a:chOff x="4512" y="1728"/>
            <a:chExt cx="1248" cy="1424"/>
          </a:xfrm>
        </p:grpSpPr>
        <p:sp>
          <p:nvSpPr>
            <p:cNvPr id="16458" name="Line 71"/>
            <p:cNvSpPr>
              <a:spLocks noChangeShapeType="1"/>
            </p:cNvSpPr>
            <p:nvPr/>
          </p:nvSpPr>
          <p:spPr bwMode="auto">
            <a:xfrm>
              <a:off x="5086" y="2640"/>
              <a:ext cx="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Line 73"/>
            <p:cNvSpPr>
              <a:spLocks noChangeShapeType="1"/>
            </p:cNvSpPr>
            <p:nvPr/>
          </p:nvSpPr>
          <p:spPr bwMode="auto">
            <a:xfrm flipV="1">
              <a:off x="5088" y="21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flipH="1">
              <a:off x="4848" y="2640"/>
              <a:ext cx="21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Line 78"/>
            <p:cNvSpPr>
              <a:spLocks noChangeShapeType="1"/>
            </p:cNvSpPr>
            <p:nvPr/>
          </p:nvSpPr>
          <p:spPr bwMode="auto">
            <a:xfrm flipV="1">
              <a:off x="5088" y="172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Line 79"/>
            <p:cNvSpPr>
              <a:spLocks noChangeShapeType="1"/>
            </p:cNvSpPr>
            <p:nvPr/>
          </p:nvSpPr>
          <p:spPr bwMode="auto">
            <a:xfrm>
              <a:off x="5472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Line 82"/>
            <p:cNvSpPr>
              <a:spLocks noChangeShapeType="1"/>
            </p:cNvSpPr>
            <p:nvPr/>
          </p:nvSpPr>
          <p:spPr bwMode="auto">
            <a:xfrm flipH="1">
              <a:off x="4581" y="2781"/>
              <a:ext cx="27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8" name="Object 83"/>
            <p:cNvGraphicFramePr>
              <a:graphicFrameLocks noChangeAspect="1"/>
            </p:cNvGraphicFramePr>
            <p:nvPr/>
          </p:nvGraphicFramePr>
          <p:xfrm>
            <a:off x="4512" y="2976"/>
            <a:ext cx="174" cy="176"/>
          </p:xfrm>
          <a:graphic>
            <a:graphicData uri="http://schemas.openxmlformats.org/presentationml/2006/ole">
              <p:oleObj spid="_x0000_s16459" name="Equation" r:id="rId8" imgW="139700" imgH="139700" progId="Equation.3">
                <p:embed/>
              </p:oleObj>
            </a:graphicData>
          </a:graphic>
        </p:graphicFrame>
        <p:graphicFrame>
          <p:nvGraphicFramePr>
            <p:cNvPr id="16399" name="Object 84"/>
            <p:cNvGraphicFramePr>
              <a:graphicFrameLocks noChangeAspect="1"/>
            </p:cNvGraphicFramePr>
            <p:nvPr/>
          </p:nvGraphicFramePr>
          <p:xfrm>
            <a:off x="5587" y="2688"/>
            <a:ext cx="173" cy="208"/>
          </p:xfrm>
          <a:graphic>
            <a:graphicData uri="http://schemas.openxmlformats.org/presentationml/2006/ole">
              <p:oleObj spid="_x0000_s16460" name="Equation" r:id="rId9" imgW="139579" imgH="164957" progId="Equation.3">
                <p:embed/>
              </p:oleObj>
            </a:graphicData>
          </a:graphic>
        </p:graphicFrame>
        <p:graphicFrame>
          <p:nvGraphicFramePr>
            <p:cNvPr id="16400" name="Object 85"/>
            <p:cNvGraphicFramePr>
              <a:graphicFrameLocks noChangeAspect="1"/>
            </p:cNvGraphicFramePr>
            <p:nvPr/>
          </p:nvGraphicFramePr>
          <p:xfrm>
            <a:off x="5138" y="1728"/>
            <a:ext cx="142" cy="176"/>
          </p:xfrm>
          <a:graphic>
            <a:graphicData uri="http://schemas.openxmlformats.org/presentationml/2006/ole">
              <p:oleObj spid="_x0000_s16461" name="Equation" r:id="rId10" imgW="114201" imgH="139579" progId="Equation.3">
                <p:embed/>
              </p:oleObj>
            </a:graphicData>
          </a:graphic>
        </p:graphicFrame>
        <p:graphicFrame>
          <p:nvGraphicFramePr>
            <p:cNvPr id="16401" name="Object 86"/>
            <p:cNvGraphicFramePr>
              <a:graphicFrameLocks noChangeAspect="1"/>
            </p:cNvGraphicFramePr>
            <p:nvPr/>
          </p:nvGraphicFramePr>
          <p:xfrm>
            <a:off x="4992" y="2656"/>
            <a:ext cx="160" cy="176"/>
          </p:xfrm>
          <a:graphic>
            <a:graphicData uri="http://schemas.openxmlformats.org/presentationml/2006/ole">
              <p:oleObj spid="_x0000_s16462" name="Equation" r:id="rId11" imgW="164814" imgH="177492" progId="Equation.3">
                <p:embed/>
              </p:oleObj>
            </a:graphicData>
          </a:graphic>
        </p:graphicFrame>
      </p:grpSp>
      <p:graphicFrame>
        <p:nvGraphicFramePr>
          <p:cNvPr id="371801" name="Object 89"/>
          <p:cNvGraphicFramePr>
            <a:graphicFrameLocks noChangeAspect="1"/>
          </p:cNvGraphicFramePr>
          <p:nvPr/>
        </p:nvGraphicFramePr>
        <p:xfrm>
          <a:off x="6718871" y="1658104"/>
          <a:ext cx="244475" cy="266700"/>
        </p:xfrm>
        <a:graphic>
          <a:graphicData uri="http://schemas.openxmlformats.org/presentationml/2006/ole">
            <p:oleObj spid="_x0000_s16463" name="Equation" r:id="rId12" imgW="381240" imgH="406080" progId="Equation.3">
              <p:embed/>
            </p:oleObj>
          </a:graphicData>
        </a:graphic>
      </p:graphicFrame>
      <p:graphicFrame>
        <p:nvGraphicFramePr>
          <p:cNvPr id="371805" name="Object 93"/>
          <p:cNvGraphicFramePr>
            <a:graphicFrameLocks noChangeAspect="1"/>
          </p:cNvGraphicFramePr>
          <p:nvPr/>
        </p:nvGraphicFramePr>
        <p:xfrm>
          <a:off x="7557071" y="1924804"/>
          <a:ext cx="438150" cy="255588"/>
        </p:xfrm>
        <a:graphic>
          <a:graphicData uri="http://schemas.openxmlformats.org/presentationml/2006/ole">
            <p:oleObj spid="_x0000_s16464" name="Equation" r:id="rId13" imgW="23581800" imgH="13389480" progId="Equation.3">
              <p:embed/>
            </p:oleObj>
          </a:graphicData>
        </a:graphic>
      </p:graphicFrame>
      <p:graphicFrame>
        <p:nvGraphicFramePr>
          <p:cNvPr id="371806" name="Object 94"/>
          <p:cNvGraphicFramePr>
            <a:graphicFrameLocks noChangeAspect="1"/>
          </p:cNvGraphicFramePr>
          <p:nvPr/>
        </p:nvGraphicFramePr>
        <p:xfrm>
          <a:off x="7618984" y="1188204"/>
          <a:ext cx="395287" cy="185738"/>
        </p:xfrm>
        <a:graphic>
          <a:graphicData uri="http://schemas.openxmlformats.org/presentationml/2006/ole">
            <p:oleObj spid="_x0000_s16465" name="Equation" r:id="rId14" imgW="19920600" imgH="9328320" progId="Equation.3">
              <p:embed/>
            </p:oleObj>
          </a:graphicData>
        </a:graphic>
      </p:graphicFrame>
      <p:sp>
        <p:nvSpPr>
          <p:cNvPr id="371855" name="Line 143"/>
          <p:cNvSpPr>
            <a:spLocks noChangeShapeType="1"/>
          </p:cNvSpPr>
          <p:nvPr/>
        </p:nvSpPr>
        <p:spPr bwMode="auto">
          <a:xfrm>
            <a:off x="8090471" y="1226304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56" name="Line 144"/>
          <p:cNvSpPr>
            <a:spLocks noChangeShapeType="1"/>
          </p:cNvSpPr>
          <p:nvPr/>
        </p:nvSpPr>
        <p:spPr bwMode="auto">
          <a:xfrm>
            <a:off x="8242871" y="1035804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57" name="Line 145"/>
          <p:cNvSpPr>
            <a:spLocks noChangeShapeType="1"/>
          </p:cNvSpPr>
          <p:nvPr/>
        </p:nvSpPr>
        <p:spPr bwMode="auto">
          <a:xfrm>
            <a:off x="8166671" y="881817"/>
            <a:ext cx="0" cy="1525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58" name="Line 146"/>
          <p:cNvSpPr>
            <a:spLocks noChangeShapeType="1"/>
          </p:cNvSpPr>
          <p:nvPr/>
        </p:nvSpPr>
        <p:spPr bwMode="auto">
          <a:xfrm>
            <a:off x="8014271" y="731004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59" name="Line 147"/>
          <p:cNvSpPr>
            <a:spLocks noChangeShapeType="1"/>
          </p:cNvSpPr>
          <p:nvPr/>
        </p:nvSpPr>
        <p:spPr bwMode="auto">
          <a:xfrm>
            <a:off x="7861871" y="729417"/>
            <a:ext cx="0" cy="14906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60" name="Line 148"/>
          <p:cNvSpPr>
            <a:spLocks noChangeShapeType="1"/>
          </p:cNvSpPr>
          <p:nvPr/>
        </p:nvSpPr>
        <p:spPr bwMode="auto">
          <a:xfrm>
            <a:off x="7709471" y="653217"/>
            <a:ext cx="0" cy="1525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61" name="Line 149"/>
          <p:cNvSpPr>
            <a:spLocks noChangeShapeType="1"/>
          </p:cNvSpPr>
          <p:nvPr/>
        </p:nvSpPr>
        <p:spPr bwMode="auto">
          <a:xfrm>
            <a:off x="7480871" y="654804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62" name="Line 150"/>
          <p:cNvSpPr>
            <a:spLocks noChangeShapeType="1"/>
          </p:cNvSpPr>
          <p:nvPr/>
        </p:nvSpPr>
        <p:spPr bwMode="auto">
          <a:xfrm>
            <a:off x="7328471" y="729417"/>
            <a:ext cx="0" cy="1525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63" name="Line 151"/>
          <p:cNvSpPr>
            <a:spLocks noChangeShapeType="1"/>
          </p:cNvSpPr>
          <p:nvPr/>
        </p:nvSpPr>
        <p:spPr bwMode="auto">
          <a:xfrm>
            <a:off x="7176071" y="805617"/>
            <a:ext cx="0" cy="1525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64" name="Line 152"/>
          <p:cNvSpPr>
            <a:spLocks noChangeShapeType="1"/>
          </p:cNvSpPr>
          <p:nvPr/>
        </p:nvSpPr>
        <p:spPr bwMode="auto">
          <a:xfrm>
            <a:off x="7023671" y="1035804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65" name="Line 153"/>
          <p:cNvSpPr>
            <a:spLocks noChangeShapeType="1"/>
          </p:cNvSpPr>
          <p:nvPr/>
        </p:nvSpPr>
        <p:spPr bwMode="auto">
          <a:xfrm>
            <a:off x="7176071" y="1264404"/>
            <a:ext cx="0" cy="148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66" name="Line 154"/>
          <p:cNvSpPr>
            <a:spLocks noChangeShapeType="1"/>
          </p:cNvSpPr>
          <p:nvPr/>
        </p:nvSpPr>
        <p:spPr bwMode="auto">
          <a:xfrm>
            <a:off x="7404671" y="1339017"/>
            <a:ext cx="0" cy="1525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67" name="Line 155"/>
          <p:cNvSpPr>
            <a:spLocks noChangeShapeType="1"/>
          </p:cNvSpPr>
          <p:nvPr/>
        </p:nvSpPr>
        <p:spPr bwMode="auto">
          <a:xfrm>
            <a:off x="7633271" y="1340604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868" name="Line 156"/>
          <p:cNvSpPr>
            <a:spLocks noChangeShapeType="1"/>
          </p:cNvSpPr>
          <p:nvPr/>
        </p:nvSpPr>
        <p:spPr bwMode="auto">
          <a:xfrm>
            <a:off x="7785671" y="1340604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1869" name="Object 157"/>
          <p:cNvGraphicFramePr>
            <a:graphicFrameLocks noChangeAspect="1"/>
          </p:cNvGraphicFramePr>
          <p:nvPr/>
        </p:nvGraphicFramePr>
        <p:xfrm>
          <a:off x="7899971" y="2636004"/>
          <a:ext cx="114300" cy="115888"/>
        </p:xfrm>
        <a:graphic>
          <a:graphicData uri="http://schemas.openxmlformats.org/presentationml/2006/ole">
            <p:oleObj spid="_x0000_s16466" name="Equation" r:id="rId15" imgW="6089400" imgH="6079320" progId="Equation.3">
              <p:embed/>
            </p:oleObj>
          </a:graphicData>
        </a:graphic>
      </p:graphicFrame>
      <p:graphicFrame>
        <p:nvGraphicFramePr>
          <p:cNvPr id="371870" name="Object 158"/>
          <p:cNvGraphicFramePr>
            <a:graphicFrameLocks noChangeAspect="1"/>
          </p:cNvGraphicFramePr>
          <p:nvPr/>
        </p:nvGraphicFramePr>
        <p:xfrm>
          <a:off x="7899971" y="2483604"/>
          <a:ext cx="114300" cy="115888"/>
        </p:xfrm>
        <a:graphic>
          <a:graphicData uri="http://schemas.openxmlformats.org/presentationml/2006/ole">
            <p:oleObj spid="_x0000_s16467" name="Equation" r:id="rId16" imgW="241560" imgH="241200" progId="Equation.3">
              <p:embed/>
            </p:oleObj>
          </a:graphicData>
        </a:graphic>
      </p:graphicFrame>
      <p:graphicFrame>
        <p:nvGraphicFramePr>
          <p:cNvPr id="371871" name="Object 159"/>
          <p:cNvGraphicFramePr>
            <a:graphicFrameLocks noChangeAspect="1"/>
          </p:cNvGraphicFramePr>
          <p:nvPr/>
        </p:nvGraphicFramePr>
        <p:xfrm>
          <a:off x="7899971" y="2291517"/>
          <a:ext cx="114300" cy="115887"/>
        </p:xfrm>
        <a:graphic>
          <a:graphicData uri="http://schemas.openxmlformats.org/presentationml/2006/ole">
            <p:oleObj spid="_x0000_s16468" name="Equation" r:id="rId17" imgW="241560" imgH="241200" progId="Equation.3">
              <p:embed/>
            </p:oleObj>
          </a:graphicData>
        </a:graphic>
      </p:graphicFrame>
      <p:graphicFrame>
        <p:nvGraphicFramePr>
          <p:cNvPr id="371872" name="Object 160"/>
          <p:cNvGraphicFramePr>
            <a:graphicFrameLocks noChangeAspect="1"/>
          </p:cNvGraphicFramePr>
          <p:nvPr/>
        </p:nvGraphicFramePr>
        <p:xfrm>
          <a:off x="7899971" y="1797804"/>
          <a:ext cx="114300" cy="115888"/>
        </p:xfrm>
        <a:graphic>
          <a:graphicData uri="http://schemas.openxmlformats.org/presentationml/2006/ole">
            <p:oleObj spid="_x0000_s16469" name="Equation" r:id="rId18" imgW="241560" imgH="241200" progId="Equation.3">
              <p:embed/>
            </p:oleObj>
          </a:graphicData>
        </a:graphic>
      </p:graphicFrame>
      <p:graphicFrame>
        <p:nvGraphicFramePr>
          <p:cNvPr id="371873" name="Object 161"/>
          <p:cNvGraphicFramePr>
            <a:graphicFrameLocks noChangeAspect="1"/>
          </p:cNvGraphicFramePr>
          <p:nvPr/>
        </p:nvGraphicFramePr>
        <p:xfrm>
          <a:off x="7899971" y="1529517"/>
          <a:ext cx="114300" cy="115887"/>
        </p:xfrm>
        <a:graphic>
          <a:graphicData uri="http://schemas.openxmlformats.org/presentationml/2006/ole">
            <p:oleObj spid="_x0000_s16470" name="Equation" r:id="rId19" imgW="241560" imgH="241200" progId="Equation.3">
              <p:embed/>
            </p:oleObj>
          </a:graphicData>
        </a:graphic>
      </p:graphicFrame>
      <p:grpSp>
        <p:nvGrpSpPr>
          <p:cNvPr id="5" name="Group 163"/>
          <p:cNvGrpSpPr>
            <a:grpSpLocks noChangeAspect="1"/>
          </p:cNvGrpSpPr>
          <p:nvPr/>
        </p:nvGrpSpPr>
        <p:grpSpPr bwMode="auto">
          <a:xfrm>
            <a:off x="1692846" y="2258179"/>
            <a:ext cx="1662113" cy="471488"/>
            <a:chOff x="1248" y="1457"/>
            <a:chExt cx="1047" cy="297"/>
          </a:xfrm>
        </p:grpSpPr>
        <p:sp>
          <p:nvSpPr>
            <p:cNvPr id="16448" name="AutoShape 162"/>
            <p:cNvSpPr>
              <a:spLocks noChangeAspect="1" noChangeArrowheads="1" noTextEdit="1"/>
            </p:cNvSpPr>
            <p:nvPr/>
          </p:nvSpPr>
          <p:spPr bwMode="auto">
            <a:xfrm>
              <a:off x="1248" y="1465"/>
              <a:ext cx="100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Rectangle 164"/>
            <p:cNvSpPr>
              <a:spLocks noChangeArrowheads="1"/>
            </p:cNvSpPr>
            <p:nvPr/>
          </p:nvSpPr>
          <p:spPr bwMode="auto">
            <a:xfrm>
              <a:off x="2220" y="145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6450" name="Rectangle 165"/>
            <p:cNvSpPr>
              <a:spLocks noChangeArrowheads="1"/>
            </p:cNvSpPr>
            <p:nvPr/>
          </p:nvSpPr>
          <p:spPr bwMode="auto">
            <a:xfrm>
              <a:off x="2104" y="145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16451" name="Rectangle 166"/>
            <p:cNvSpPr>
              <a:spLocks noChangeArrowheads="1"/>
            </p:cNvSpPr>
            <p:nvPr/>
          </p:nvSpPr>
          <p:spPr bwMode="auto">
            <a:xfrm>
              <a:off x="2048" y="145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6452" name="Rectangle 167"/>
            <p:cNvSpPr>
              <a:spLocks noChangeArrowheads="1"/>
            </p:cNvSpPr>
            <p:nvPr/>
          </p:nvSpPr>
          <p:spPr bwMode="auto">
            <a:xfrm>
              <a:off x="1833" y="1457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6453" name="Rectangle 168"/>
            <p:cNvSpPr>
              <a:spLocks noChangeArrowheads="1"/>
            </p:cNvSpPr>
            <p:nvPr/>
          </p:nvSpPr>
          <p:spPr bwMode="auto">
            <a:xfrm>
              <a:off x="1609" y="145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6454" name="Rectangle 169"/>
            <p:cNvSpPr>
              <a:spLocks noChangeArrowheads="1"/>
            </p:cNvSpPr>
            <p:nvPr/>
          </p:nvSpPr>
          <p:spPr bwMode="auto">
            <a:xfrm>
              <a:off x="1507" y="159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6455" name="Rectangle 170"/>
            <p:cNvSpPr>
              <a:spLocks noChangeArrowheads="1"/>
            </p:cNvSpPr>
            <p:nvPr/>
          </p:nvSpPr>
          <p:spPr bwMode="auto">
            <a:xfrm>
              <a:off x="1937" y="1457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6456" name="Rectangle 171"/>
            <p:cNvSpPr>
              <a:spLocks noChangeArrowheads="1"/>
            </p:cNvSpPr>
            <p:nvPr/>
          </p:nvSpPr>
          <p:spPr bwMode="auto">
            <a:xfrm>
              <a:off x="1708" y="145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6457" name="Rectangle 172"/>
            <p:cNvSpPr>
              <a:spLocks noChangeArrowheads="1"/>
            </p:cNvSpPr>
            <p:nvPr/>
          </p:nvSpPr>
          <p:spPr bwMode="auto">
            <a:xfrm>
              <a:off x="1317" y="1457"/>
              <a:ext cx="1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</p:grpSp>
      <p:grpSp>
        <p:nvGrpSpPr>
          <p:cNvPr id="6" name="Group 174"/>
          <p:cNvGrpSpPr>
            <a:grpSpLocks noChangeAspect="1"/>
          </p:cNvGrpSpPr>
          <p:nvPr/>
        </p:nvGrpSpPr>
        <p:grpSpPr bwMode="auto">
          <a:xfrm>
            <a:off x="5509196" y="3555167"/>
            <a:ext cx="2262188" cy="523875"/>
            <a:chOff x="2593" y="2062"/>
            <a:chExt cx="1425" cy="330"/>
          </a:xfrm>
        </p:grpSpPr>
        <p:sp>
          <p:nvSpPr>
            <p:cNvPr id="16438" name="AutoShape 173"/>
            <p:cNvSpPr>
              <a:spLocks noChangeAspect="1" noChangeArrowheads="1" noTextEdit="1"/>
            </p:cNvSpPr>
            <p:nvPr/>
          </p:nvSpPr>
          <p:spPr bwMode="auto">
            <a:xfrm>
              <a:off x="2593" y="2064"/>
              <a:ext cx="138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Rectangle 175"/>
            <p:cNvSpPr>
              <a:spLocks noChangeArrowheads="1"/>
            </p:cNvSpPr>
            <p:nvPr/>
          </p:nvSpPr>
          <p:spPr bwMode="auto">
            <a:xfrm>
              <a:off x="3956" y="2091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6440" name="Rectangle 176"/>
            <p:cNvSpPr>
              <a:spLocks noChangeArrowheads="1"/>
            </p:cNvSpPr>
            <p:nvPr/>
          </p:nvSpPr>
          <p:spPr bwMode="auto">
            <a:xfrm>
              <a:off x="3835" y="2067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6441" name="Rectangle 177"/>
            <p:cNvSpPr>
              <a:spLocks noChangeArrowheads="1"/>
            </p:cNvSpPr>
            <p:nvPr/>
          </p:nvSpPr>
          <p:spPr bwMode="auto">
            <a:xfrm>
              <a:off x="3290" y="2067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6442" name="Rectangle 178"/>
            <p:cNvSpPr>
              <a:spLocks noChangeArrowheads="1"/>
            </p:cNvSpPr>
            <p:nvPr/>
          </p:nvSpPr>
          <p:spPr bwMode="auto">
            <a:xfrm>
              <a:off x="2800" y="2067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6443" name="Rectangle 179"/>
            <p:cNvSpPr>
              <a:spLocks noChangeArrowheads="1"/>
            </p:cNvSpPr>
            <p:nvPr/>
          </p:nvSpPr>
          <p:spPr bwMode="auto">
            <a:xfrm>
              <a:off x="3677" y="2091"/>
              <a:ext cx="16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6444" name="Rectangle 180"/>
            <p:cNvSpPr>
              <a:spLocks noChangeArrowheads="1"/>
            </p:cNvSpPr>
            <p:nvPr/>
          </p:nvSpPr>
          <p:spPr bwMode="auto">
            <a:xfrm>
              <a:off x="3183" y="2091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6445" name="Rectangle 181"/>
            <p:cNvSpPr>
              <a:spLocks noChangeArrowheads="1"/>
            </p:cNvSpPr>
            <p:nvPr/>
          </p:nvSpPr>
          <p:spPr bwMode="auto">
            <a:xfrm>
              <a:off x="2677" y="2091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6446" name="Rectangle 182"/>
            <p:cNvSpPr>
              <a:spLocks noChangeArrowheads="1"/>
            </p:cNvSpPr>
            <p:nvPr/>
          </p:nvSpPr>
          <p:spPr bwMode="auto">
            <a:xfrm>
              <a:off x="3486" y="2062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6447" name="Rectangle 183"/>
            <p:cNvSpPr>
              <a:spLocks noChangeArrowheads="1"/>
            </p:cNvSpPr>
            <p:nvPr/>
          </p:nvSpPr>
          <p:spPr bwMode="auto">
            <a:xfrm>
              <a:off x="2983" y="2062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71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1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71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1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71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7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37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1" dur="500"/>
                                        <p:tgtEl>
                                          <p:spTgt spid="37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5" dur="500"/>
                                        <p:tgtEl>
                                          <p:spTgt spid="37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" dur="500"/>
                                        <p:tgtEl>
                                          <p:spTgt spid="37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3" dur="500"/>
                                        <p:tgtEl>
                                          <p:spTgt spid="37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7" dur="500"/>
                                        <p:tgtEl>
                                          <p:spTgt spid="37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500"/>
                            </p:stCondLst>
                            <p:childTnLst>
                              <p:par>
                                <p:cTn id="16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1" dur="500"/>
                                        <p:tgtEl>
                                          <p:spTgt spid="37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000"/>
                            </p:stCondLst>
                            <p:childTnLst>
                              <p:par>
                                <p:cTn id="17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5" dur="500"/>
                                        <p:tgtEl>
                                          <p:spTgt spid="37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9" dur="500"/>
                                        <p:tgtEl>
                                          <p:spTgt spid="37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0"/>
                            </p:stCondLst>
                            <p:childTnLst>
                              <p:par>
                                <p:cTn id="18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3" dur="500"/>
                                        <p:tgtEl>
                                          <p:spTgt spid="3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"/>
                            </p:stCondLst>
                            <p:childTnLst>
                              <p:par>
                                <p:cTn id="1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37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000"/>
                            </p:stCondLst>
                            <p:childTnLst>
                              <p:par>
                                <p:cTn id="18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1" dur="500"/>
                                        <p:tgtEl>
                                          <p:spTgt spid="37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500"/>
                            </p:stCondLst>
                            <p:childTnLst>
                              <p:par>
                                <p:cTn id="1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5" dur="500"/>
                                        <p:tgtEl>
                                          <p:spTgt spid="37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000"/>
                            </p:stCondLst>
                            <p:childTnLst>
                              <p:par>
                                <p:cTn id="1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9" dur="500"/>
                                        <p:tgtEl>
                                          <p:spTgt spid="37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5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824" grpId="0" animBg="1"/>
      <p:bldP spid="371722" grpId="0" autoUpdateAnimBg="0"/>
      <p:bldP spid="371724" grpId="0" autoUpdateAnimBg="0"/>
      <p:bldP spid="371725" grpId="0" autoUpdateAnimBg="0"/>
      <p:bldP spid="371738" grpId="0" autoUpdateAnimBg="0"/>
      <p:bldP spid="371740" grpId="0" autoUpdateAnimBg="0"/>
      <p:bldP spid="371741" grpId="0" autoUpdateAnimBg="0"/>
      <p:bldP spid="371743" grpId="0" autoUpdateAnimBg="0"/>
      <p:bldP spid="371745" grpId="0" autoUpdateAnimBg="0"/>
      <p:bldP spid="371758" grpId="0" autoUpdateAnimBg="0"/>
      <p:bldP spid="371765" grpId="0" autoUpdateAnimBg="0"/>
      <p:bldP spid="371767" grpId="0" autoUpdateAnimBg="0"/>
      <p:bldP spid="371768" grpId="0" autoUpdateAnimBg="0"/>
      <p:bldP spid="371769" grpId="0" autoUpdateAnimBg="0"/>
      <p:bldP spid="371804" grpId="0" animBg="1"/>
      <p:bldP spid="371855" grpId="0" animBg="1"/>
      <p:bldP spid="371856" grpId="0" animBg="1"/>
      <p:bldP spid="371857" grpId="0" animBg="1"/>
      <p:bldP spid="371858" grpId="0" animBg="1"/>
      <p:bldP spid="371859" grpId="0" animBg="1"/>
      <p:bldP spid="371860" grpId="0" animBg="1"/>
      <p:bldP spid="371861" grpId="0" animBg="1"/>
      <p:bldP spid="371862" grpId="0" animBg="1"/>
      <p:bldP spid="371863" grpId="0" animBg="1"/>
      <p:bldP spid="371864" grpId="0" animBg="1"/>
      <p:bldP spid="371865" grpId="0" animBg="1"/>
      <p:bldP spid="371866" grpId="0" animBg="1"/>
      <p:bldP spid="371867" grpId="0" animBg="1"/>
      <p:bldP spid="3718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99350" cy="106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</a:rPr>
              <a:t>问题的提出</a:t>
            </a:r>
            <a:r>
              <a:rPr lang="zh-CN" altLang="en-US" sz="3600" b="1" dirty="0" smtClean="0">
                <a:solidFill>
                  <a:srgbClr val="FF5050"/>
                </a:solidFill>
              </a:rPr>
              <a:t>（</a:t>
            </a:r>
            <a:r>
              <a:rPr lang="en-US" altLang="zh-CN" sz="3600" b="1" dirty="0" smtClean="0">
                <a:solidFill>
                  <a:srgbClr val="FF5050"/>
                </a:solidFill>
              </a:rPr>
              <a:t>Introduction)</a:t>
            </a:r>
          </a:p>
        </p:txBody>
      </p:sp>
      <p:sp>
        <p:nvSpPr>
          <p:cNvPr id="102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48FA55-934C-4C8F-B8B0-0D19CDDF8BCA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pic>
        <p:nvPicPr>
          <p:cNvPr id="447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362200"/>
            <a:ext cx="28575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6477000" y="2209800"/>
          <a:ext cx="2081213" cy="2362200"/>
        </p:xfrm>
        <a:graphic>
          <a:graphicData uri="http://schemas.openxmlformats.org/presentationml/2006/ole">
            <p:oleObj spid="_x0000_s1030" name="Mathcad 5.0" r:id="rId4" imgW="2324100" imgH="2638425" progId="">
              <p:embed/>
            </p:oleObj>
          </a:graphicData>
        </a:graphic>
      </p:graphicFrame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900113" y="1268413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曲面在空间解析几何中被看成是点的几何轨迹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A33F4-89A9-4A47-9FEF-F53B4F6EBACE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7424" name="Oval 2"/>
          <p:cNvSpPr>
            <a:spLocks noChangeArrowheads="1"/>
          </p:cNvSpPr>
          <p:nvPr/>
        </p:nvSpPr>
        <p:spPr bwMode="auto">
          <a:xfrm>
            <a:off x="5899448" y="1255440"/>
            <a:ext cx="1220787" cy="6873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1029221" y="3341935"/>
            <a:ext cx="6781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因此</a:t>
            </a:r>
            <a:r>
              <a:rPr lang="en-US" altLang="zh-CN" sz="2800" dirty="0"/>
              <a:t>,</a:t>
            </a:r>
            <a:r>
              <a:rPr lang="zh-CN" altLang="en-US" sz="2800" dirty="0">
                <a:solidFill>
                  <a:schemeClr val="accent2"/>
                </a:solidFill>
              </a:rPr>
              <a:t>该方程的图形是以</a:t>
            </a:r>
            <a:r>
              <a:rPr lang="en-US" altLang="zh-CN" sz="2800" i="1" dirty="0" err="1">
                <a:solidFill>
                  <a:schemeClr val="accent2"/>
                </a:solidFill>
              </a:rPr>
              <a:t>xOy</a:t>
            </a:r>
            <a:r>
              <a:rPr lang="zh-CN" altLang="en-US" sz="2800" dirty="0">
                <a:solidFill>
                  <a:schemeClr val="accent2"/>
                </a:solidFill>
              </a:rPr>
              <a:t>面上圆为准线</a:t>
            </a:r>
            <a:r>
              <a:rPr lang="en-US" altLang="zh-CN" sz="2800" dirty="0">
                <a:solidFill>
                  <a:schemeClr val="accent2"/>
                </a:solidFill>
              </a:rPr>
              <a:t>,</a:t>
            </a:r>
            <a:endParaRPr lang="en-US" altLang="zh-CN" sz="2800" dirty="0"/>
          </a:p>
        </p:txBody>
      </p:sp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1029221" y="4134024"/>
            <a:ext cx="457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</a:rPr>
              <a:t>母线平行于</a:t>
            </a:r>
            <a:r>
              <a:rPr lang="en-US" altLang="zh-CN" sz="2800" i="1" dirty="0">
                <a:solidFill>
                  <a:schemeClr val="accent2"/>
                </a:solidFill>
              </a:rPr>
              <a:t>z</a:t>
            </a:r>
            <a:r>
              <a:rPr lang="zh-CN" altLang="en-US" sz="2800" dirty="0">
                <a:solidFill>
                  <a:schemeClr val="accent2"/>
                </a:solidFill>
              </a:rPr>
              <a:t>轴的</a:t>
            </a:r>
            <a:r>
              <a:rPr lang="zh-CN" altLang="en-US" sz="2800" dirty="0">
                <a:solidFill>
                  <a:srgbClr val="FF3300"/>
                </a:solidFill>
              </a:rPr>
              <a:t>柱面</a:t>
            </a:r>
            <a:r>
              <a:rPr lang="en-US" altLang="zh-CN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992833" y="1340991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宋体" pitchFamily="2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空间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,</a:t>
            </a:r>
          </a:p>
        </p:txBody>
      </p:sp>
      <p:graphicFrame>
        <p:nvGraphicFramePr>
          <p:cNvPr id="451613" name="Object 29"/>
          <p:cNvGraphicFramePr>
            <a:graphicFrameLocks noChangeAspect="1"/>
          </p:cNvGraphicFramePr>
          <p:nvPr/>
        </p:nvGraphicFramePr>
        <p:xfrm>
          <a:off x="2577158" y="1383854"/>
          <a:ext cx="1889125" cy="474662"/>
        </p:xfrm>
        <a:graphic>
          <a:graphicData uri="http://schemas.openxmlformats.org/presentationml/2006/ole">
            <p:oleObj spid="_x0000_s17462" name="Equation" r:id="rId3" imgW="59787000" imgH="15013800" progId="Equation.3">
              <p:embed/>
            </p:oleObj>
          </a:graphicData>
        </a:graphic>
      </p:graphicFrame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1042269" y="2261815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就是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圆柱面方程</a:t>
            </a:r>
            <a:r>
              <a:rPr lang="en-US" altLang="zh-CN" sz="2800">
                <a:latin typeface="宋体" pitchFamily="2" charset="-122"/>
              </a:rPr>
              <a:t>.</a:t>
            </a:r>
          </a:p>
        </p:txBody>
      </p:sp>
      <p:sp>
        <p:nvSpPr>
          <p:cNvPr id="17429" name="Text Box 31"/>
          <p:cNvSpPr txBox="1">
            <a:spLocks noChangeArrowheads="1"/>
          </p:cNvSpPr>
          <p:nvPr/>
        </p:nvSpPr>
        <p:spPr bwMode="auto">
          <a:xfrm>
            <a:off x="971600" y="471041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此曲面称为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</a:rPr>
              <a:t>圆柱面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</a:rPr>
              <a:t>.</a:t>
            </a:r>
          </a:p>
        </p:txBody>
      </p:sp>
      <p:grpSp>
        <p:nvGrpSpPr>
          <p:cNvPr id="17430" name="Group 33"/>
          <p:cNvGrpSpPr>
            <a:grpSpLocks/>
          </p:cNvGrpSpPr>
          <p:nvPr/>
        </p:nvGrpSpPr>
        <p:grpSpPr bwMode="auto">
          <a:xfrm>
            <a:off x="5883573" y="493440"/>
            <a:ext cx="1219200" cy="2209800"/>
            <a:chOff x="4608" y="2016"/>
            <a:chExt cx="768" cy="1392"/>
          </a:xfrm>
        </p:grpSpPr>
        <p:sp>
          <p:nvSpPr>
            <p:cNvPr id="17456" name="AutoShape 34"/>
            <p:cNvSpPr>
              <a:spLocks noChangeArrowheads="1"/>
            </p:cNvSpPr>
            <p:nvPr/>
          </p:nvSpPr>
          <p:spPr bwMode="auto">
            <a:xfrm>
              <a:off x="4608" y="2016"/>
              <a:ext cx="768" cy="1392"/>
            </a:xfrm>
            <a:prstGeom prst="flowChartMagneticDisk">
              <a:avLst/>
            </a:prstGeom>
            <a:gradFill rotWithShape="0">
              <a:gsLst>
                <a:gs pos="0">
                  <a:srgbClr val="00FF00"/>
                </a:gs>
                <a:gs pos="50000">
                  <a:srgbClr val="FFFFFF"/>
                </a:gs>
                <a:gs pos="100000">
                  <a:srgbClr val="00FF00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Oval 35"/>
            <p:cNvSpPr>
              <a:spLocks noChangeArrowheads="1"/>
            </p:cNvSpPr>
            <p:nvPr/>
          </p:nvSpPr>
          <p:spPr bwMode="auto">
            <a:xfrm>
              <a:off x="4608" y="2496"/>
              <a:ext cx="768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Arc 36"/>
            <p:cNvSpPr>
              <a:spLocks/>
            </p:cNvSpPr>
            <p:nvPr/>
          </p:nvSpPr>
          <p:spPr bwMode="auto">
            <a:xfrm flipV="1">
              <a:off x="4609" y="2736"/>
              <a:ext cx="767" cy="192"/>
            </a:xfrm>
            <a:custGeom>
              <a:avLst/>
              <a:gdLst>
                <a:gd name="T0" fmla="*/ 0 w 43200"/>
                <a:gd name="T1" fmla="*/ 2 h 21600"/>
                <a:gd name="T2" fmla="*/ 14 w 43200"/>
                <a:gd name="T3" fmla="*/ 2 h 21600"/>
                <a:gd name="T4" fmla="*/ 7 w 43200"/>
                <a:gd name="T5" fmla="*/ 2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Oval 37"/>
            <p:cNvSpPr>
              <a:spLocks noChangeArrowheads="1"/>
            </p:cNvSpPr>
            <p:nvPr/>
          </p:nvSpPr>
          <p:spPr bwMode="auto">
            <a:xfrm>
              <a:off x="4608" y="2976"/>
              <a:ext cx="768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31" name="Line 39"/>
          <p:cNvSpPr>
            <a:spLocks noChangeShapeType="1"/>
          </p:cNvSpPr>
          <p:nvPr/>
        </p:nvSpPr>
        <p:spPr bwMode="auto">
          <a:xfrm>
            <a:off x="6797973" y="1103040"/>
            <a:ext cx="0" cy="15621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432" name="Group 40"/>
          <p:cNvGrpSpPr>
            <a:grpSpLocks/>
          </p:cNvGrpSpPr>
          <p:nvPr/>
        </p:nvGrpSpPr>
        <p:grpSpPr bwMode="auto">
          <a:xfrm>
            <a:off x="5594648" y="188640"/>
            <a:ext cx="1981200" cy="2260600"/>
            <a:chOff x="4512" y="1728"/>
            <a:chExt cx="1248" cy="1424"/>
          </a:xfrm>
        </p:grpSpPr>
        <p:sp>
          <p:nvSpPr>
            <p:cNvPr id="17450" name="Line 41"/>
            <p:cNvSpPr>
              <a:spLocks noChangeShapeType="1"/>
            </p:cNvSpPr>
            <p:nvPr/>
          </p:nvSpPr>
          <p:spPr bwMode="auto">
            <a:xfrm>
              <a:off x="5086" y="2640"/>
              <a:ext cx="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42"/>
            <p:cNvSpPr>
              <a:spLocks noChangeShapeType="1"/>
            </p:cNvSpPr>
            <p:nvPr/>
          </p:nvSpPr>
          <p:spPr bwMode="auto">
            <a:xfrm flipV="1">
              <a:off x="5088" y="21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43"/>
            <p:cNvSpPr>
              <a:spLocks noChangeShapeType="1"/>
            </p:cNvSpPr>
            <p:nvPr/>
          </p:nvSpPr>
          <p:spPr bwMode="auto">
            <a:xfrm flipH="1">
              <a:off x="4848" y="2640"/>
              <a:ext cx="21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44"/>
            <p:cNvSpPr>
              <a:spLocks noChangeShapeType="1"/>
            </p:cNvSpPr>
            <p:nvPr/>
          </p:nvSpPr>
          <p:spPr bwMode="auto">
            <a:xfrm flipV="1">
              <a:off x="5088" y="172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45"/>
            <p:cNvSpPr>
              <a:spLocks noChangeShapeType="1"/>
            </p:cNvSpPr>
            <p:nvPr/>
          </p:nvSpPr>
          <p:spPr bwMode="auto">
            <a:xfrm>
              <a:off x="5472" y="26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46"/>
            <p:cNvSpPr>
              <a:spLocks noChangeShapeType="1"/>
            </p:cNvSpPr>
            <p:nvPr/>
          </p:nvSpPr>
          <p:spPr bwMode="auto">
            <a:xfrm flipH="1">
              <a:off x="4581" y="2781"/>
              <a:ext cx="27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9" name="Object 47"/>
            <p:cNvGraphicFramePr>
              <a:graphicFrameLocks noChangeAspect="1"/>
            </p:cNvGraphicFramePr>
            <p:nvPr/>
          </p:nvGraphicFramePr>
          <p:xfrm>
            <a:off x="4512" y="2976"/>
            <a:ext cx="174" cy="176"/>
          </p:xfrm>
          <a:graphic>
            <a:graphicData uri="http://schemas.openxmlformats.org/presentationml/2006/ole">
              <p:oleObj spid="_x0000_s17463" name="Equation" r:id="rId4" imgW="139700" imgH="139700" progId="Equation.3">
                <p:embed/>
              </p:oleObj>
            </a:graphicData>
          </a:graphic>
        </p:graphicFrame>
        <p:graphicFrame>
          <p:nvGraphicFramePr>
            <p:cNvPr id="17420" name="Object 48"/>
            <p:cNvGraphicFramePr>
              <a:graphicFrameLocks noChangeAspect="1"/>
            </p:cNvGraphicFramePr>
            <p:nvPr/>
          </p:nvGraphicFramePr>
          <p:xfrm>
            <a:off x="5587" y="2688"/>
            <a:ext cx="173" cy="208"/>
          </p:xfrm>
          <a:graphic>
            <a:graphicData uri="http://schemas.openxmlformats.org/presentationml/2006/ole">
              <p:oleObj spid="_x0000_s17464" name="Equation" r:id="rId5" imgW="139579" imgH="164957" progId="Equation.3">
                <p:embed/>
              </p:oleObj>
            </a:graphicData>
          </a:graphic>
        </p:graphicFrame>
        <p:graphicFrame>
          <p:nvGraphicFramePr>
            <p:cNvPr id="17421" name="Object 49"/>
            <p:cNvGraphicFramePr>
              <a:graphicFrameLocks noChangeAspect="1"/>
            </p:cNvGraphicFramePr>
            <p:nvPr/>
          </p:nvGraphicFramePr>
          <p:xfrm>
            <a:off x="5138" y="1728"/>
            <a:ext cx="142" cy="176"/>
          </p:xfrm>
          <a:graphic>
            <a:graphicData uri="http://schemas.openxmlformats.org/presentationml/2006/ole">
              <p:oleObj spid="_x0000_s17465" name="Equation" r:id="rId6" imgW="114201" imgH="139579" progId="Equation.3">
                <p:embed/>
              </p:oleObj>
            </a:graphicData>
          </a:graphic>
        </p:graphicFrame>
        <p:graphicFrame>
          <p:nvGraphicFramePr>
            <p:cNvPr id="17422" name="Object 50"/>
            <p:cNvGraphicFramePr>
              <a:graphicFrameLocks noChangeAspect="1"/>
            </p:cNvGraphicFramePr>
            <p:nvPr/>
          </p:nvGraphicFramePr>
          <p:xfrm>
            <a:off x="4992" y="2656"/>
            <a:ext cx="160" cy="176"/>
          </p:xfrm>
          <a:graphic>
            <a:graphicData uri="http://schemas.openxmlformats.org/presentationml/2006/ole">
              <p:oleObj spid="_x0000_s17466" name="Equation" r:id="rId7" imgW="164814" imgH="177492" progId="Equation.3">
                <p:embed/>
              </p:oleObj>
            </a:graphicData>
          </a:graphic>
        </p:graphicFrame>
      </p:grpSp>
      <p:graphicFrame>
        <p:nvGraphicFramePr>
          <p:cNvPr id="17411" name="Object 51"/>
          <p:cNvGraphicFramePr>
            <a:graphicFrameLocks noChangeAspect="1"/>
          </p:cNvGraphicFramePr>
          <p:nvPr/>
        </p:nvGraphicFramePr>
        <p:xfrm>
          <a:off x="5578773" y="1496740"/>
          <a:ext cx="244475" cy="266700"/>
        </p:xfrm>
        <a:graphic>
          <a:graphicData uri="http://schemas.openxmlformats.org/presentationml/2006/ole">
            <p:oleObj spid="_x0000_s17467" name="Equation" r:id="rId8" imgW="381240" imgH="406080" progId="Equation.3">
              <p:embed/>
            </p:oleObj>
          </a:graphicData>
        </a:graphic>
      </p:graphicFrame>
      <p:graphicFrame>
        <p:nvGraphicFramePr>
          <p:cNvPr id="17412" name="Object 52"/>
          <p:cNvGraphicFramePr>
            <a:graphicFrameLocks noChangeAspect="1"/>
          </p:cNvGraphicFramePr>
          <p:nvPr/>
        </p:nvGraphicFramePr>
        <p:xfrm>
          <a:off x="6416973" y="1763440"/>
          <a:ext cx="438150" cy="255588"/>
        </p:xfrm>
        <a:graphic>
          <a:graphicData uri="http://schemas.openxmlformats.org/presentationml/2006/ole">
            <p:oleObj spid="_x0000_s17468" name="Equation" r:id="rId9" imgW="966240" imgH="545760" progId="Equation.3">
              <p:embed/>
            </p:oleObj>
          </a:graphicData>
        </a:graphic>
      </p:graphicFrame>
      <p:graphicFrame>
        <p:nvGraphicFramePr>
          <p:cNvPr id="17413" name="Object 53"/>
          <p:cNvGraphicFramePr>
            <a:graphicFrameLocks noChangeAspect="1"/>
          </p:cNvGraphicFramePr>
          <p:nvPr/>
        </p:nvGraphicFramePr>
        <p:xfrm>
          <a:off x="6478885" y="1026840"/>
          <a:ext cx="395288" cy="185738"/>
        </p:xfrm>
        <a:graphic>
          <a:graphicData uri="http://schemas.openxmlformats.org/presentationml/2006/ole">
            <p:oleObj spid="_x0000_s17469" name="Equation" r:id="rId10" imgW="813600" imgH="380880" progId="Equation.3">
              <p:embed/>
            </p:oleObj>
          </a:graphicData>
        </a:graphic>
      </p:graphicFrame>
      <p:sp>
        <p:nvSpPr>
          <p:cNvPr id="17433" name="Line 54"/>
          <p:cNvSpPr>
            <a:spLocks noChangeShapeType="1"/>
          </p:cNvSpPr>
          <p:nvPr/>
        </p:nvSpPr>
        <p:spPr bwMode="auto">
          <a:xfrm>
            <a:off x="6950373" y="1064940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4" name="Line 55"/>
          <p:cNvSpPr>
            <a:spLocks noChangeShapeType="1"/>
          </p:cNvSpPr>
          <p:nvPr/>
        </p:nvSpPr>
        <p:spPr bwMode="auto">
          <a:xfrm>
            <a:off x="7102773" y="874440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5" name="Line 56"/>
          <p:cNvSpPr>
            <a:spLocks noChangeShapeType="1"/>
          </p:cNvSpPr>
          <p:nvPr/>
        </p:nvSpPr>
        <p:spPr bwMode="auto">
          <a:xfrm>
            <a:off x="7026573" y="720453"/>
            <a:ext cx="0" cy="1525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6" name="Line 57"/>
          <p:cNvSpPr>
            <a:spLocks noChangeShapeType="1"/>
          </p:cNvSpPr>
          <p:nvPr/>
        </p:nvSpPr>
        <p:spPr bwMode="auto">
          <a:xfrm>
            <a:off x="6874173" y="569640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7" name="Line 58"/>
          <p:cNvSpPr>
            <a:spLocks noChangeShapeType="1"/>
          </p:cNvSpPr>
          <p:nvPr/>
        </p:nvSpPr>
        <p:spPr bwMode="auto">
          <a:xfrm>
            <a:off x="6721773" y="568053"/>
            <a:ext cx="0" cy="14906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8" name="Line 59"/>
          <p:cNvSpPr>
            <a:spLocks noChangeShapeType="1"/>
          </p:cNvSpPr>
          <p:nvPr/>
        </p:nvSpPr>
        <p:spPr bwMode="auto">
          <a:xfrm>
            <a:off x="6569373" y="491853"/>
            <a:ext cx="0" cy="1525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9" name="Line 60"/>
          <p:cNvSpPr>
            <a:spLocks noChangeShapeType="1"/>
          </p:cNvSpPr>
          <p:nvPr/>
        </p:nvSpPr>
        <p:spPr bwMode="auto">
          <a:xfrm>
            <a:off x="6340773" y="493440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0" name="Line 61"/>
          <p:cNvSpPr>
            <a:spLocks noChangeShapeType="1"/>
          </p:cNvSpPr>
          <p:nvPr/>
        </p:nvSpPr>
        <p:spPr bwMode="auto">
          <a:xfrm>
            <a:off x="6188373" y="568053"/>
            <a:ext cx="0" cy="1525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1" name="Line 62"/>
          <p:cNvSpPr>
            <a:spLocks noChangeShapeType="1"/>
          </p:cNvSpPr>
          <p:nvPr/>
        </p:nvSpPr>
        <p:spPr bwMode="auto">
          <a:xfrm>
            <a:off x="6035973" y="644253"/>
            <a:ext cx="0" cy="1525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2" name="Line 63"/>
          <p:cNvSpPr>
            <a:spLocks noChangeShapeType="1"/>
          </p:cNvSpPr>
          <p:nvPr/>
        </p:nvSpPr>
        <p:spPr bwMode="auto">
          <a:xfrm>
            <a:off x="5883573" y="874440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3" name="Line 64"/>
          <p:cNvSpPr>
            <a:spLocks noChangeShapeType="1"/>
          </p:cNvSpPr>
          <p:nvPr/>
        </p:nvSpPr>
        <p:spPr bwMode="auto">
          <a:xfrm>
            <a:off x="6035973" y="1103040"/>
            <a:ext cx="0" cy="148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4" name="Line 65"/>
          <p:cNvSpPr>
            <a:spLocks noChangeShapeType="1"/>
          </p:cNvSpPr>
          <p:nvPr/>
        </p:nvSpPr>
        <p:spPr bwMode="auto">
          <a:xfrm>
            <a:off x="6264573" y="1177653"/>
            <a:ext cx="0" cy="1525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5" name="Line 66"/>
          <p:cNvSpPr>
            <a:spLocks noChangeShapeType="1"/>
          </p:cNvSpPr>
          <p:nvPr/>
        </p:nvSpPr>
        <p:spPr bwMode="auto">
          <a:xfrm>
            <a:off x="6493173" y="1179240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6" name="Line 67"/>
          <p:cNvSpPr>
            <a:spLocks noChangeShapeType="1"/>
          </p:cNvSpPr>
          <p:nvPr/>
        </p:nvSpPr>
        <p:spPr bwMode="auto">
          <a:xfrm>
            <a:off x="6645573" y="1179240"/>
            <a:ext cx="0" cy="1525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14" name="Object 68"/>
          <p:cNvGraphicFramePr>
            <a:graphicFrameLocks noChangeAspect="1"/>
          </p:cNvGraphicFramePr>
          <p:nvPr/>
        </p:nvGraphicFramePr>
        <p:xfrm>
          <a:off x="6759873" y="2474640"/>
          <a:ext cx="114300" cy="115888"/>
        </p:xfrm>
        <a:graphic>
          <a:graphicData uri="http://schemas.openxmlformats.org/presentationml/2006/ole">
            <p:oleObj spid="_x0000_s17470" name="Equation" r:id="rId11" imgW="241560" imgH="241200" progId="Equation.3">
              <p:embed/>
            </p:oleObj>
          </a:graphicData>
        </a:graphic>
      </p:graphicFrame>
      <p:graphicFrame>
        <p:nvGraphicFramePr>
          <p:cNvPr id="17415" name="Object 69"/>
          <p:cNvGraphicFramePr>
            <a:graphicFrameLocks noChangeAspect="1"/>
          </p:cNvGraphicFramePr>
          <p:nvPr/>
        </p:nvGraphicFramePr>
        <p:xfrm>
          <a:off x="6759873" y="2322240"/>
          <a:ext cx="114300" cy="115888"/>
        </p:xfrm>
        <a:graphic>
          <a:graphicData uri="http://schemas.openxmlformats.org/presentationml/2006/ole">
            <p:oleObj spid="_x0000_s17471" name="Equation" r:id="rId12" imgW="241560" imgH="241200" progId="Equation.3">
              <p:embed/>
            </p:oleObj>
          </a:graphicData>
        </a:graphic>
      </p:graphicFrame>
      <p:graphicFrame>
        <p:nvGraphicFramePr>
          <p:cNvPr id="17416" name="Object 70"/>
          <p:cNvGraphicFramePr>
            <a:graphicFrameLocks noChangeAspect="1"/>
          </p:cNvGraphicFramePr>
          <p:nvPr/>
        </p:nvGraphicFramePr>
        <p:xfrm>
          <a:off x="6759873" y="2130153"/>
          <a:ext cx="114300" cy="115887"/>
        </p:xfrm>
        <a:graphic>
          <a:graphicData uri="http://schemas.openxmlformats.org/presentationml/2006/ole">
            <p:oleObj spid="_x0000_s17472" name="Equation" r:id="rId13" imgW="241560" imgH="241200" progId="Equation.3">
              <p:embed/>
            </p:oleObj>
          </a:graphicData>
        </a:graphic>
      </p:graphicFrame>
      <p:graphicFrame>
        <p:nvGraphicFramePr>
          <p:cNvPr id="17417" name="Object 71"/>
          <p:cNvGraphicFramePr>
            <a:graphicFrameLocks noChangeAspect="1"/>
          </p:cNvGraphicFramePr>
          <p:nvPr/>
        </p:nvGraphicFramePr>
        <p:xfrm>
          <a:off x="6759873" y="1636440"/>
          <a:ext cx="114300" cy="115888"/>
        </p:xfrm>
        <a:graphic>
          <a:graphicData uri="http://schemas.openxmlformats.org/presentationml/2006/ole">
            <p:oleObj spid="_x0000_s17473" name="Equation" r:id="rId14" imgW="241560" imgH="241200" progId="Equation.3">
              <p:embed/>
            </p:oleObj>
          </a:graphicData>
        </a:graphic>
      </p:graphicFrame>
      <p:graphicFrame>
        <p:nvGraphicFramePr>
          <p:cNvPr id="17418" name="Object 72"/>
          <p:cNvGraphicFramePr>
            <a:graphicFrameLocks noChangeAspect="1"/>
          </p:cNvGraphicFramePr>
          <p:nvPr/>
        </p:nvGraphicFramePr>
        <p:xfrm>
          <a:off x="6759873" y="1368153"/>
          <a:ext cx="114300" cy="115887"/>
        </p:xfrm>
        <a:graphic>
          <a:graphicData uri="http://schemas.openxmlformats.org/presentationml/2006/ole">
            <p:oleObj spid="_x0000_s17474" name="Equation" r:id="rId15" imgW="241560" imgH="241200" progId="Equation.3">
              <p:embed/>
            </p:oleObj>
          </a:graphicData>
        </a:graphic>
      </p:graphicFrame>
      <p:grpSp>
        <p:nvGrpSpPr>
          <p:cNvPr id="17447" name="Group 96"/>
          <p:cNvGrpSpPr>
            <a:grpSpLocks noChangeAspect="1"/>
          </p:cNvGrpSpPr>
          <p:nvPr/>
        </p:nvGrpSpPr>
        <p:grpSpPr bwMode="auto">
          <a:xfrm>
            <a:off x="6750348" y="2742928"/>
            <a:ext cx="247650" cy="320675"/>
            <a:chOff x="5106" y="1705"/>
            <a:chExt cx="156" cy="202"/>
          </a:xfrm>
        </p:grpSpPr>
        <p:sp>
          <p:nvSpPr>
            <p:cNvPr id="17448" name="AutoShape 95"/>
            <p:cNvSpPr>
              <a:spLocks noChangeAspect="1" noChangeArrowheads="1" noTextEdit="1"/>
            </p:cNvSpPr>
            <p:nvPr/>
          </p:nvSpPr>
          <p:spPr bwMode="auto">
            <a:xfrm>
              <a:off x="5106" y="1728"/>
              <a:ext cx="12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Rectangle 97"/>
            <p:cNvSpPr>
              <a:spLocks noChangeArrowheads="1"/>
            </p:cNvSpPr>
            <p:nvPr/>
          </p:nvSpPr>
          <p:spPr bwMode="auto">
            <a:xfrm>
              <a:off x="5159" y="170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33CC"/>
                  </a:solidFill>
                </a:rPr>
                <a:t>L</a:t>
              </a:r>
              <a:endParaRPr lang="en-US" altLang="zh-CN">
                <a:solidFill>
                  <a:srgbClr val="0033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autoUpdateAnimBg="0"/>
      <p:bldP spid="451595" grpId="0" autoUpdateAnimBg="0"/>
      <p:bldP spid="451612" grpId="0" autoUpdateAnimBg="0"/>
      <p:bldP spid="4516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514108-98AA-4DCA-A15E-3FE088436187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249363" y="101600"/>
            <a:ext cx="2408237" cy="2413000"/>
            <a:chOff x="547" y="2784"/>
            <a:chExt cx="1517" cy="1520"/>
          </a:xfrm>
        </p:grpSpPr>
        <p:graphicFrame>
          <p:nvGraphicFramePr>
            <p:cNvPr id="18444" name="Object 53"/>
            <p:cNvGraphicFramePr>
              <a:graphicFrameLocks noChangeAspect="1"/>
            </p:cNvGraphicFramePr>
            <p:nvPr/>
          </p:nvGraphicFramePr>
          <p:xfrm>
            <a:off x="624" y="4128"/>
            <a:ext cx="174" cy="176"/>
          </p:xfrm>
          <a:graphic>
            <a:graphicData uri="http://schemas.openxmlformats.org/presentationml/2006/ole">
              <p:oleObj spid="_x0000_s18490" name="Equation" r:id="rId3" imgW="139700" imgH="139700" progId="Equation.3">
                <p:embed/>
              </p:oleObj>
            </a:graphicData>
          </a:graphic>
        </p:graphicFrame>
        <p:graphicFrame>
          <p:nvGraphicFramePr>
            <p:cNvPr id="18445" name="Object 54"/>
            <p:cNvGraphicFramePr>
              <a:graphicFrameLocks noChangeAspect="1"/>
            </p:cNvGraphicFramePr>
            <p:nvPr/>
          </p:nvGraphicFramePr>
          <p:xfrm>
            <a:off x="1891" y="3920"/>
            <a:ext cx="173" cy="208"/>
          </p:xfrm>
          <a:graphic>
            <a:graphicData uri="http://schemas.openxmlformats.org/presentationml/2006/ole">
              <p:oleObj spid="_x0000_s18491" name="Equation" r:id="rId4" imgW="139579" imgH="164957" progId="Equation.3">
                <p:embed/>
              </p:oleObj>
            </a:graphicData>
          </a:graphic>
        </p:graphicFrame>
        <p:graphicFrame>
          <p:nvGraphicFramePr>
            <p:cNvPr id="18446" name="Object 55"/>
            <p:cNvGraphicFramePr>
              <a:graphicFrameLocks noChangeAspect="1"/>
            </p:cNvGraphicFramePr>
            <p:nvPr/>
          </p:nvGraphicFramePr>
          <p:xfrm>
            <a:off x="864" y="2784"/>
            <a:ext cx="142" cy="176"/>
          </p:xfrm>
          <a:graphic>
            <a:graphicData uri="http://schemas.openxmlformats.org/presentationml/2006/ole">
              <p:oleObj spid="_x0000_s18492" name="Equation" r:id="rId5" imgW="114201" imgH="139579" progId="Equation.3">
                <p:embed/>
              </p:oleObj>
            </a:graphicData>
          </a:graphic>
        </p:graphicFrame>
        <p:sp>
          <p:nvSpPr>
            <p:cNvPr id="18484" name="Line 58"/>
            <p:cNvSpPr>
              <a:spLocks noChangeShapeType="1"/>
            </p:cNvSpPr>
            <p:nvPr/>
          </p:nvSpPr>
          <p:spPr bwMode="auto">
            <a:xfrm flipV="1">
              <a:off x="1027" y="2784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7" name="Object 59"/>
            <p:cNvGraphicFramePr>
              <a:graphicFrameLocks noChangeAspect="1"/>
            </p:cNvGraphicFramePr>
            <p:nvPr/>
          </p:nvGraphicFramePr>
          <p:xfrm>
            <a:off x="929" y="3888"/>
            <a:ext cx="175" cy="192"/>
          </p:xfrm>
          <a:graphic>
            <a:graphicData uri="http://schemas.openxmlformats.org/presentationml/2006/ole">
              <p:oleObj spid="_x0000_s18493" name="Equation" r:id="rId6" imgW="164814" imgH="177492" progId="Equation.3">
                <p:embed/>
              </p:oleObj>
            </a:graphicData>
          </a:graphic>
        </p:graphicFrame>
        <p:sp>
          <p:nvSpPr>
            <p:cNvPr id="18485" name="Line 63"/>
            <p:cNvSpPr>
              <a:spLocks noChangeShapeType="1"/>
            </p:cNvSpPr>
            <p:nvPr/>
          </p:nvSpPr>
          <p:spPr bwMode="auto">
            <a:xfrm>
              <a:off x="1027" y="387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Line 64"/>
            <p:cNvSpPr>
              <a:spLocks noChangeShapeType="1"/>
            </p:cNvSpPr>
            <p:nvPr/>
          </p:nvSpPr>
          <p:spPr bwMode="auto">
            <a:xfrm flipH="1">
              <a:off x="547" y="3872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2833" name="Line 97"/>
          <p:cNvSpPr>
            <a:spLocks noChangeShapeType="1"/>
          </p:cNvSpPr>
          <p:nvPr/>
        </p:nvSpPr>
        <p:spPr bwMode="auto">
          <a:xfrm flipV="1">
            <a:off x="2620963" y="1576388"/>
            <a:ext cx="0" cy="14573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2832" name="Line 96"/>
          <p:cNvSpPr>
            <a:spLocks noChangeShapeType="1"/>
          </p:cNvSpPr>
          <p:nvPr/>
        </p:nvSpPr>
        <p:spPr bwMode="auto">
          <a:xfrm flipV="1">
            <a:off x="2392363" y="1576388"/>
            <a:ext cx="0" cy="14208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2831" name="Line 95"/>
          <p:cNvSpPr>
            <a:spLocks noChangeShapeType="1"/>
          </p:cNvSpPr>
          <p:nvPr/>
        </p:nvSpPr>
        <p:spPr bwMode="auto">
          <a:xfrm flipV="1">
            <a:off x="2239963" y="1423988"/>
            <a:ext cx="0" cy="149383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2830" name="Line 94"/>
          <p:cNvSpPr>
            <a:spLocks noChangeShapeType="1"/>
          </p:cNvSpPr>
          <p:nvPr/>
        </p:nvSpPr>
        <p:spPr bwMode="auto">
          <a:xfrm flipV="1">
            <a:off x="2011363" y="1195388"/>
            <a:ext cx="0" cy="14573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2829" name="Line 93"/>
          <p:cNvSpPr>
            <a:spLocks noChangeShapeType="1"/>
          </p:cNvSpPr>
          <p:nvPr/>
        </p:nvSpPr>
        <p:spPr bwMode="auto">
          <a:xfrm flipV="1">
            <a:off x="2163763" y="966788"/>
            <a:ext cx="0" cy="14208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2828" name="Line 92"/>
          <p:cNvSpPr>
            <a:spLocks noChangeShapeType="1"/>
          </p:cNvSpPr>
          <p:nvPr/>
        </p:nvSpPr>
        <p:spPr bwMode="auto">
          <a:xfrm flipV="1">
            <a:off x="2392363" y="814388"/>
            <a:ext cx="0" cy="14208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2827" name="Line 91"/>
          <p:cNvSpPr>
            <a:spLocks noChangeShapeType="1"/>
          </p:cNvSpPr>
          <p:nvPr/>
        </p:nvSpPr>
        <p:spPr bwMode="auto">
          <a:xfrm flipV="1">
            <a:off x="2620963" y="738188"/>
            <a:ext cx="0" cy="14573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2826" name="Line 90"/>
          <p:cNvSpPr>
            <a:spLocks noChangeShapeType="1"/>
          </p:cNvSpPr>
          <p:nvPr/>
        </p:nvSpPr>
        <p:spPr bwMode="auto">
          <a:xfrm flipV="1">
            <a:off x="2849563" y="661988"/>
            <a:ext cx="0" cy="149383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011363" y="558800"/>
            <a:ext cx="1069975" cy="2465388"/>
            <a:chOff x="816" y="2816"/>
            <a:chExt cx="674" cy="1417"/>
          </a:xfrm>
        </p:grpSpPr>
        <p:sp>
          <p:nvSpPr>
            <p:cNvPr id="18482" name="Freeform 68"/>
            <p:cNvSpPr>
              <a:spLocks/>
            </p:cNvSpPr>
            <p:nvPr/>
          </p:nvSpPr>
          <p:spPr bwMode="auto">
            <a:xfrm>
              <a:off x="816" y="2816"/>
              <a:ext cx="674" cy="1191"/>
            </a:xfrm>
            <a:custGeom>
              <a:avLst/>
              <a:gdLst>
                <a:gd name="T0" fmla="*/ 7 w 674"/>
                <a:gd name="T1" fmla="*/ 332 h 1191"/>
                <a:gd name="T2" fmla="*/ 0 w 674"/>
                <a:gd name="T3" fmla="*/ 1191 h 1191"/>
                <a:gd name="T4" fmla="*/ 43 w 674"/>
                <a:gd name="T5" fmla="*/ 1070 h 1191"/>
                <a:gd name="T6" fmla="*/ 135 w 674"/>
                <a:gd name="T7" fmla="*/ 1006 h 1191"/>
                <a:gd name="T8" fmla="*/ 281 w 674"/>
                <a:gd name="T9" fmla="*/ 960 h 1191"/>
                <a:gd name="T10" fmla="*/ 427 w 674"/>
                <a:gd name="T11" fmla="*/ 923 h 1191"/>
                <a:gd name="T12" fmla="*/ 519 w 674"/>
                <a:gd name="T13" fmla="*/ 905 h 1191"/>
                <a:gd name="T14" fmla="*/ 674 w 674"/>
                <a:gd name="T15" fmla="*/ 905 h 1191"/>
                <a:gd name="T16" fmla="*/ 674 w 674"/>
                <a:gd name="T17" fmla="*/ 0 h 1191"/>
                <a:gd name="T18" fmla="*/ 427 w 674"/>
                <a:gd name="T19" fmla="*/ 46 h 1191"/>
                <a:gd name="T20" fmla="*/ 290 w 674"/>
                <a:gd name="T21" fmla="*/ 91 h 1191"/>
                <a:gd name="T22" fmla="*/ 171 w 674"/>
                <a:gd name="T23" fmla="*/ 146 h 1191"/>
                <a:gd name="T24" fmla="*/ 71 w 674"/>
                <a:gd name="T25" fmla="*/ 222 h 1191"/>
                <a:gd name="T26" fmla="*/ 7 w 674"/>
                <a:gd name="T27" fmla="*/ 332 h 11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4"/>
                <a:gd name="T43" fmla="*/ 0 h 1191"/>
                <a:gd name="T44" fmla="*/ 674 w 674"/>
                <a:gd name="T45" fmla="*/ 1191 h 11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4" h="1191">
                  <a:moveTo>
                    <a:pt x="7" y="332"/>
                  </a:moveTo>
                  <a:lnTo>
                    <a:pt x="0" y="1191"/>
                  </a:lnTo>
                  <a:lnTo>
                    <a:pt x="43" y="1070"/>
                  </a:lnTo>
                  <a:lnTo>
                    <a:pt x="135" y="1006"/>
                  </a:lnTo>
                  <a:lnTo>
                    <a:pt x="281" y="960"/>
                  </a:lnTo>
                  <a:lnTo>
                    <a:pt x="427" y="923"/>
                  </a:lnTo>
                  <a:lnTo>
                    <a:pt x="519" y="905"/>
                  </a:lnTo>
                  <a:lnTo>
                    <a:pt x="674" y="905"/>
                  </a:lnTo>
                  <a:lnTo>
                    <a:pt x="674" y="0"/>
                  </a:lnTo>
                  <a:lnTo>
                    <a:pt x="427" y="46"/>
                  </a:lnTo>
                  <a:lnTo>
                    <a:pt x="290" y="91"/>
                  </a:lnTo>
                  <a:lnTo>
                    <a:pt x="171" y="146"/>
                  </a:lnTo>
                  <a:lnTo>
                    <a:pt x="71" y="222"/>
                  </a:lnTo>
                  <a:lnTo>
                    <a:pt x="7" y="332"/>
                  </a:lnTo>
                  <a:close/>
                </a:path>
              </a:pathLst>
            </a:custGeom>
            <a:solidFill>
              <a:srgbClr val="00FF00">
                <a:alpha val="50195"/>
              </a:srgbClr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Freeform 69"/>
            <p:cNvSpPr>
              <a:spLocks/>
            </p:cNvSpPr>
            <p:nvPr/>
          </p:nvSpPr>
          <p:spPr bwMode="auto">
            <a:xfrm>
              <a:off x="816" y="3143"/>
              <a:ext cx="382" cy="1090"/>
            </a:xfrm>
            <a:custGeom>
              <a:avLst/>
              <a:gdLst>
                <a:gd name="T0" fmla="*/ 0 w 382"/>
                <a:gd name="T1" fmla="*/ 0 h 1090"/>
                <a:gd name="T2" fmla="*/ 0 w 382"/>
                <a:gd name="T3" fmla="*/ 864 h 1090"/>
                <a:gd name="T4" fmla="*/ 43 w 382"/>
                <a:gd name="T5" fmla="*/ 935 h 1090"/>
                <a:gd name="T6" fmla="*/ 107 w 382"/>
                <a:gd name="T7" fmla="*/ 980 h 1090"/>
                <a:gd name="T8" fmla="*/ 181 w 382"/>
                <a:gd name="T9" fmla="*/ 1026 h 1090"/>
                <a:gd name="T10" fmla="*/ 290 w 382"/>
                <a:gd name="T11" fmla="*/ 1063 h 1090"/>
                <a:gd name="T12" fmla="*/ 382 w 382"/>
                <a:gd name="T13" fmla="*/ 1090 h 1090"/>
                <a:gd name="T14" fmla="*/ 382 w 382"/>
                <a:gd name="T15" fmla="*/ 258 h 1090"/>
                <a:gd name="T16" fmla="*/ 245 w 382"/>
                <a:gd name="T17" fmla="*/ 222 h 1090"/>
                <a:gd name="T18" fmla="*/ 117 w 382"/>
                <a:gd name="T19" fmla="*/ 158 h 1090"/>
                <a:gd name="T20" fmla="*/ 48 w 382"/>
                <a:gd name="T21" fmla="*/ 96 h 1090"/>
                <a:gd name="T22" fmla="*/ 0 w 382"/>
                <a:gd name="T23" fmla="*/ 0 h 10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2"/>
                <a:gd name="T37" fmla="*/ 0 h 1090"/>
                <a:gd name="T38" fmla="*/ 382 w 382"/>
                <a:gd name="T39" fmla="*/ 1090 h 10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2" h="1090">
                  <a:moveTo>
                    <a:pt x="0" y="0"/>
                  </a:moveTo>
                  <a:lnTo>
                    <a:pt x="0" y="864"/>
                  </a:lnTo>
                  <a:lnTo>
                    <a:pt x="43" y="935"/>
                  </a:lnTo>
                  <a:lnTo>
                    <a:pt x="107" y="980"/>
                  </a:lnTo>
                  <a:lnTo>
                    <a:pt x="181" y="1026"/>
                  </a:lnTo>
                  <a:lnTo>
                    <a:pt x="290" y="1063"/>
                  </a:lnTo>
                  <a:lnTo>
                    <a:pt x="382" y="1090"/>
                  </a:lnTo>
                  <a:lnTo>
                    <a:pt x="382" y="258"/>
                  </a:lnTo>
                  <a:lnTo>
                    <a:pt x="245" y="222"/>
                  </a:lnTo>
                  <a:lnTo>
                    <a:pt x="117" y="158"/>
                  </a:lnTo>
                  <a:lnTo>
                    <a:pt x="48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>
                <a:alpha val="50195"/>
              </a:srgbClr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5500688" y="-26988"/>
            <a:ext cx="2408237" cy="2413001"/>
            <a:chOff x="547" y="2784"/>
            <a:chExt cx="1517" cy="1520"/>
          </a:xfrm>
        </p:grpSpPr>
        <p:graphicFrame>
          <p:nvGraphicFramePr>
            <p:cNvPr id="18440" name="Object 77"/>
            <p:cNvGraphicFramePr>
              <a:graphicFrameLocks noChangeAspect="1"/>
            </p:cNvGraphicFramePr>
            <p:nvPr/>
          </p:nvGraphicFramePr>
          <p:xfrm>
            <a:off x="624" y="4128"/>
            <a:ext cx="174" cy="176"/>
          </p:xfrm>
          <a:graphic>
            <a:graphicData uri="http://schemas.openxmlformats.org/presentationml/2006/ole">
              <p:oleObj spid="_x0000_s18494" name="Equation" r:id="rId7" imgW="139700" imgH="139700" progId="Equation.3">
                <p:embed/>
              </p:oleObj>
            </a:graphicData>
          </a:graphic>
        </p:graphicFrame>
        <p:graphicFrame>
          <p:nvGraphicFramePr>
            <p:cNvPr id="18441" name="Object 78"/>
            <p:cNvGraphicFramePr>
              <a:graphicFrameLocks noChangeAspect="1"/>
            </p:cNvGraphicFramePr>
            <p:nvPr/>
          </p:nvGraphicFramePr>
          <p:xfrm>
            <a:off x="1891" y="3920"/>
            <a:ext cx="173" cy="208"/>
          </p:xfrm>
          <a:graphic>
            <a:graphicData uri="http://schemas.openxmlformats.org/presentationml/2006/ole">
              <p:oleObj spid="_x0000_s18495" name="Equation" r:id="rId8" imgW="139579" imgH="164957" progId="Equation.3">
                <p:embed/>
              </p:oleObj>
            </a:graphicData>
          </a:graphic>
        </p:graphicFrame>
        <p:graphicFrame>
          <p:nvGraphicFramePr>
            <p:cNvPr id="18442" name="Object 79"/>
            <p:cNvGraphicFramePr>
              <a:graphicFrameLocks noChangeAspect="1"/>
            </p:cNvGraphicFramePr>
            <p:nvPr/>
          </p:nvGraphicFramePr>
          <p:xfrm>
            <a:off x="864" y="2784"/>
            <a:ext cx="142" cy="176"/>
          </p:xfrm>
          <a:graphic>
            <a:graphicData uri="http://schemas.openxmlformats.org/presentationml/2006/ole">
              <p:oleObj spid="_x0000_s18496" name="Equation" r:id="rId9" imgW="114201" imgH="139579" progId="Equation.3">
                <p:embed/>
              </p:oleObj>
            </a:graphicData>
          </a:graphic>
        </p:graphicFrame>
        <p:sp>
          <p:nvSpPr>
            <p:cNvPr id="18479" name="Line 80"/>
            <p:cNvSpPr>
              <a:spLocks noChangeShapeType="1"/>
            </p:cNvSpPr>
            <p:nvPr/>
          </p:nvSpPr>
          <p:spPr bwMode="auto">
            <a:xfrm flipV="1">
              <a:off x="1027" y="2784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3" name="Object 81"/>
            <p:cNvGraphicFramePr>
              <a:graphicFrameLocks noChangeAspect="1"/>
            </p:cNvGraphicFramePr>
            <p:nvPr/>
          </p:nvGraphicFramePr>
          <p:xfrm>
            <a:off x="929" y="3888"/>
            <a:ext cx="175" cy="192"/>
          </p:xfrm>
          <a:graphic>
            <a:graphicData uri="http://schemas.openxmlformats.org/presentationml/2006/ole">
              <p:oleObj spid="_x0000_s18497" name="Equation" r:id="rId10" imgW="164814" imgH="177492" progId="Equation.3">
                <p:embed/>
              </p:oleObj>
            </a:graphicData>
          </a:graphic>
        </p:graphicFrame>
        <p:sp>
          <p:nvSpPr>
            <p:cNvPr id="18480" name="Line 82"/>
            <p:cNvSpPr>
              <a:spLocks noChangeShapeType="1"/>
            </p:cNvSpPr>
            <p:nvPr/>
          </p:nvSpPr>
          <p:spPr bwMode="auto">
            <a:xfrm>
              <a:off x="1027" y="387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Line 83"/>
            <p:cNvSpPr>
              <a:spLocks noChangeShapeType="1"/>
            </p:cNvSpPr>
            <p:nvPr/>
          </p:nvSpPr>
          <p:spPr bwMode="auto">
            <a:xfrm flipH="1">
              <a:off x="547" y="3872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2759" name="Object 23"/>
          <p:cNvGraphicFramePr>
            <a:graphicFrameLocks noChangeAspect="1"/>
          </p:cNvGraphicFramePr>
          <p:nvPr/>
        </p:nvGraphicFramePr>
        <p:xfrm>
          <a:off x="7162800" y="2509838"/>
          <a:ext cx="889000" cy="330200"/>
        </p:xfrm>
        <a:graphic>
          <a:graphicData uri="http://schemas.openxmlformats.org/presentationml/2006/ole">
            <p:oleObj spid="_x0000_s18498" name="公式" r:id="rId11" imgW="28463400" imgH="10546560" progId="Equation.3">
              <p:embed/>
            </p:oleObj>
          </a:graphicData>
        </a:graphic>
      </p:graphicFrame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7162800" y="7826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平面</a:t>
            </a:r>
          </a:p>
        </p:txBody>
      </p:sp>
      <p:sp>
        <p:nvSpPr>
          <p:cNvPr id="372772" name="Text Box 36"/>
          <p:cNvSpPr txBox="1">
            <a:spLocks noChangeArrowheads="1"/>
          </p:cNvSpPr>
          <p:nvPr/>
        </p:nvSpPr>
        <p:spPr bwMode="auto">
          <a:xfrm>
            <a:off x="1752600" y="3157538"/>
            <a:ext cx="29718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表示母线平行于</a:t>
            </a:r>
            <a:r>
              <a:rPr lang="en-US" altLang="zh-CN" sz="2800" i="1"/>
              <a:t>z</a:t>
            </a:r>
            <a:endParaRPr lang="en-US" altLang="zh-CN" sz="2800"/>
          </a:p>
        </p:txBody>
      </p:sp>
      <p:graphicFrame>
        <p:nvGraphicFramePr>
          <p:cNvPr id="372773" name="Object 37"/>
          <p:cNvGraphicFramePr>
            <a:graphicFrameLocks noChangeAspect="1"/>
          </p:cNvGraphicFramePr>
          <p:nvPr/>
        </p:nvGraphicFramePr>
        <p:xfrm>
          <a:off x="609600" y="3186113"/>
          <a:ext cx="1257300" cy="493712"/>
        </p:xfrm>
        <a:graphic>
          <a:graphicData uri="http://schemas.openxmlformats.org/presentationml/2006/ole">
            <p:oleObj spid="_x0000_s18499" name="公式" r:id="rId12" imgW="40260600" imgH="15826320" progId="Equation.3">
              <p:embed/>
            </p:oleObj>
          </a:graphicData>
        </a:graphic>
      </p:graphicFrame>
      <p:graphicFrame>
        <p:nvGraphicFramePr>
          <p:cNvPr id="372774" name="Object 38"/>
          <p:cNvGraphicFramePr>
            <a:graphicFrameLocks noChangeAspect="1"/>
          </p:cNvGraphicFramePr>
          <p:nvPr/>
        </p:nvGraphicFramePr>
        <p:xfrm>
          <a:off x="2362200" y="4165600"/>
          <a:ext cx="1257300" cy="468313"/>
        </p:xfrm>
        <a:graphic>
          <a:graphicData uri="http://schemas.openxmlformats.org/presentationml/2006/ole">
            <p:oleObj spid="_x0000_s18500" name="Equation" r:id="rId13" imgW="40260600" imgH="15013800" progId="Equation.3">
              <p:embed/>
            </p:oleObj>
          </a:graphicData>
        </a:graphic>
      </p:graphicFrame>
      <p:graphicFrame>
        <p:nvGraphicFramePr>
          <p:cNvPr id="372778" name="Object 42"/>
          <p:cNvGraphicFramePr>
            <a:graphicFrameLocks noChangeAspect="1"/>
          </p:cNvGraphicFramePr>
          <p:nvPr/>
        </p:nvGraphicFramePr>
        <p:xfrm>
          <a:off x="4876800" y="3313113"/>
          <a:ext cx="889000" cy="330200"/>
        </p:xfrm>
        <a:graphic>
          <a:graphicData uri="http://schemas.openxmlformats.org/presentationml/2006/ole">
            <p:oleObj spid="_x0000_s18501" name="公式" r:id="rId14" imgW="1169640" imgH="431640" progId="Equation.3">
              <p:embed/>
            </p:oleObj>
          </a:graphicData>
        </a:graphic>
      </p:graphicFrame>
      <p:sp>
        <p:nvSpPr>
          <p:cNvPr id="372781" name="Text Box 45"/>
          <p:cNvSpPr txBox="1">
            <a:spLocks noChangeArrowheads="1"/>
          </p:cNvSpPr>
          <p:nvPr/>
        </p:nvSpPr>
        <p:spPr bwMode="auto">
          <a:xfrm>
            <a:off x="5715000" y="3109913"/>
            <a:ext cx="33528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表示母线平行于</a:t>
            </a:r>
            <a:r>
              <a:rPr lang="en-US" altLang="zh-CN" sz="2800" i="1"/>
              <a:t>z</a:t>
            </a:r>
            <a:r>
              <a:rPr lang="zh-CN" altLang="zh-CN" sz="2800"/>
              <a:t>轴</a:t>
            </a:r>
            <a:endParaRPr lang="zh-CN" altLang="en-US" sz="2800"/>
          </a:p>
        </p:txBody>
      </p:sp>
      <p:graphicFrame>
        <p:nvGraphicFramePr>
          <p:cNvPr id="372782" name="Object 46"/>
          <p:cNvGraphicFramePr>
            <a:graphicFrameLocks noChangeAspect="1"/>
          </p:cNvGraphicFramePr>
          <p:nvPr/>
        </p:nvGraphicFramePr>
        <p:xfrm>
          <a:off x="5943600" y="4316413"/>
          <a:ext cx="927100" cy="317500"/>
        </p:xfrm>
        <a:graphic>
          <a:graphicData uri="http://schemas.openxmlformats.org/presentationml/2006/ole">
            <p:oleObj spid="_x0000_s18502" name="Equation" r:id="rId15" imgW="29683800" imgH="10140480" progId="Equation.3">
              <p:embed/>
            </p:oleObj>
          </a:graphicData>
        </a:graphic>
      </p:graphicFrame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2011363" y="1268413"/>
            <a:ext cx="1055687" cy="900112"/>
            <a:chOff x="816" y="3218"/>
            <a:chExt cx="665" cy="567"/>
          </a:xfrm>
        </p:grpSpPr>
        <p:sp>
          <p:nvSpPr>
            <p:cNvPr id="18476" name="Freeform 72"/>
            <p:cNvSpPr>
              <a:spLocks/>
            </p:cNvSpPr>
            <p:nvPr/>
          </p:nvSpPr>
          <p:spPr bwMode="auto">
            <a:xfrm>
              <a:off x="816" y="3552"/>
              <a:ext cx="382" cy="233"/>
            </a:xfrm>
            <a:custGeom>
              <a:avLst/>
              <a:gdLst>
                <a:gd name="T0" fmla="*/ 0 w 382"/>
                <a:gd name="T1" fmla="*/ 0 h 233"/>
                <a:gd name="T2" fmla="*/ 48 w 382"/>
                <a:gd name="T3" fmla="*/ 96 h 233"/>
                <a:gd name="T4" fmla="*/ 126 w 382"/>
                <a:gd name="T5" fmla="*/ 160 h 233"/>
                <a:gd name="T6" fmla="*/ 245 w 382"/>
                <a:gd name="T7" fmla="*/ 215 h 233"/>
                <a:gd name="T8" fmla="*/ 382 w 382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"/>
                <a:gd name="T16" fmla="*/ 0 h 233"/>
                <a:gd name="T17" fmla="*/ 382 w 382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" h="233">
                  <a:moveTo>
                    <a:pt x="0" y="0"/>
                  </a:moveTo>
                  <a:cubicBezTo>
                    <a:pt x="12" y="36"/>
                    <a:pt x="27" y="69"/>
                    <a:pt x="48" y="96"/>
                  </a:cubicBezTo>
                  <a:cubicBezTo>
                    <a:pt x="69" y="123"/>
                    <a:pt x="93" y="140"/>
                    <a:pt x="126" y="160"/>
                  </a:cubicBezTo>
                  <a:cubicBezTo>
                    <a:pt x="159" y="180"/>
                    <a:pt x="202" y="203"/>
                    <a:pt x="245" y="215"/>
                  </a:cubicBezTo>
                  <a:cubicBezTo>
                    <a:pt x="288" y="227"/>
                    <a:pt x="354" y="229"/>
                    <a:pt x="382" y="23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Freeform 73"/>
            <p:cNvSpPr>
              <a:spLocks/>
            </p:cNvSpPr>
            <p:nvPr/>
          </p:nvSpPr>
          <p:spPr bwMode="auto">
            <a:xfrm>
              <a:off x="816" y="3310"/>
              <a:ext cx="263" cy="242"/>
            </a:xfrm>
            <a:custGeom>
              <a:avLst/>
              <a:gdLst>
                <a:gd name="T0" fmla="*/ 0 w 263"/>
                <a:gd name="T1" fmla="*/ 242 h 242"/>
                <a:gd name="T2" fmla="*/ 48 w 263"/>
                <a:gd name="T3" fmla="*/ 146 h 242"/>
                <a:gd name="T4" fmla="*/ 144 w 263"/>
                <a:gd name="T5" fmla="*/ 64 h 242"/>
                <a:gd name="T6" fmla="*/ 245 w 263"/>
                <a:gd name="T7" fmla="*/ 9 h 242"/>
                <a:gd name="T8" fmla="*/ 254 w 263"/>
                <a:gd name="T9" fmla="*/ 9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2"/>
                <a:gd name="T17" fmla="*/ 263 w 263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2">
                  <a:moveTo>
                    <a:pt x="0" y="242"/>
                  </a:moveTo>
                  <a:cubicBezTo>
                    <a:pt x="12" y="206"/>
                    <a:pt x="24" y="176"/>
                    <a:pt x="48" y="146"/>
                  </a:cubicBezTo>
                  <a:cubicBezTo>
                    <a:pt x="72" y="116"/>
                    <a:pt x="111" y="87"/>
                    <a:pt x="144" y="64"/>
                  </a:cubicBezTo>
                  <a:cubicBezTo>
                    <a:pt x="177" y="41"/>
                    <a:pt x="227" y="18"/>
                    <a:pt x="245" y="9"/>
                  </a:cubicBezTo>
                  <a:cubicBezTo>
                    <a:pt x="263" y="0"/>
                    <a:pt x="252" y="9"/>
                    <a:pt x="254" y="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Freeform 74"/>
            <p:cNvSpPr>
              <a:spLocks/>
            </p:cNvSpPr>
            <p:nvPr/>
          </p:nvSpPr>
          <p:spPr bwMode="auto">
            <a:xfrm>
              <a:off x="1070" y="3218"/>
              <a:ext cx="411" cy="92"/>
            </a:xfrm>
            <a:custGeom>
              <a:avLst/>
              <a:gdLst>
                <a:gd name="T0" fmla="*/ 0 w 411"/>
                <a:gd name="T1" fmla="*/ 92 h 92"/>
                <a:gd name="T2" fmla="*/ 64 w 411"/>
                <a:gd name="T3" fmla="*/ 64 h 92"/>
                <a:gd name="T4" fmla="*/ 164 w 411"/>
                <a:gd name="T5" fmla="*/ 37 h 92"/>
                <a:gd name="T6" fmla="*/ 301 w 411"/>
                <a:gd name="T7" fmla="*/ 9 h 92"/>
                <a:gd name="T8" fmla="*/ 411 w 411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1"/>
                <a:gd name="T16" fmla="*/ 0 h 92"/>
                <a:gd name="T17" fmla="*/ 411 w 411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1" h="92">
                  <a:moveTo>
                    <a:pt x="0" y="92"/>
                  </a:moveTo>
                  <a:cubicBezTo>
                    <a:pt x="11" y="87"/>
                    <a:pt x="37" y="73"/>
                    <a:pt x="64" y="64"/>
                  </a:cubicBezTo>
                  <a:cubicBezTo>
                    <a:pt x="91" y="55"/>
                    <a:pt x="125" y="46"/>
                    <a:pt x="164" y="37"/>
                  </a:cubicBezTo>
                  <a:cubicBezTo>
                    <a:pt x="203" y="28"/>
                    <a:pt x="260" y="15"/>
                    <a:pt x="301" y="9"/>
                  </a:cubicBezTo>
                  <a:cubicBezTo>
                    <a:pt x="342" y="3"/>
                    <a:pt x="388" y="2"/>
                    <a:pt x="411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2821" name="AutoShape 85"/>
          <p:cNvSpPr>
            <a:spLocks noChangeArrowheads="1"/>
          </p:cNvSpPr>
          <p:nvPr/>
        </p:nvSpPr>
        <p:spPr bwMode="auto">
          <a:xfrm rot="-5374958">
            <a:off x="5233988" y="1346200"/>
            <a:ext cx="2889250" cy="860425"/>
          </a:xfrm>
          <a:prstGeom prst="parallelogram">
            <a:avLst>
              <a:gd name="adj" fmla="val 122829"/>
            </a:avLst>
          </a:prstGeom>
          <a:solidFill>
            <a:srgbClr val="FF00FF">
              <a:alpha val="50195"/>
            </a:srgb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822" name="Line 86"/>
          <p:cNvSpPr>
            <a:spLocks noChangeShapeType="1"/>
          </p:cNvSpPr>
          <p:nvPr/>
        </p:nvSpPr>
        <p:spPr bwMode="auto">
          <a:xfrm>
            <a:off x="6248400" y="1697038"/>
            <a:ext cx="8382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2823" name="Line 87"/>
          <p:cNvSpPr>
            <a:spLocks noChangeShapeType="1"/>
          </p:cNvSpPr>
          <p:nvPr/>
        </p:nvSpPr>
        <p:spPr bwMode="auto">
          <a:xfrm flipV="1">
            <a:off x="3048000" y="519113"/>
            <a:ext cx="0" cy="1600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2824" name="Object 88"/>
          <p:cNvGraphicFramePr>
            <a:graphicFrameLocks noChangeAspect="1"/>
          </p:cNvGraphicFramePr>
          <p:nvPr/>
        </p:nvGraphicFramePr>
        <p:xfrm>
          <a:off x="3162300" y="1016000"/>
          <a:ext cx="1257300" cy="493713"/>
        </p:xfrm>
        <a:graphic>
          <a:graphicData uri="http://schemas.openxmlformats.org/presentationml/2006/ole">
            <p:oleObj spid="_x0000_s18503" name="公式" r:id="rId16" imgW="1665360" imgH="647280" progId="Equation.3">
              <p:embed/>
            </p:oleObj>
          </a:graphicData>
        </a:graphic>
      </p:graphicFrame>
      <p:sp>
        <p:nvSpPr>
          <p:cNvPr id="372825" name="Text Box 89"/>
          <p:cNvSpPr txBox="1">
            <a:spLocks noChangeArrowheads="1"/>
          </p:cNvSpPr>
          <p:nvPr/>
        </p:nvSpPr>
        <p:spPr bwMode="auto">
          <a:xfrm>
            <a:off x="2743200" y="23622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抛物柱面</a:t>
            </a:r>
          </a:p>
        </p:txBody>
      </p:sp>
      <p:sp>
        <p:nvSpPr>
          <p:cNvPr id="18468" name="Text Box 104"/>
          <p:cNvSpPr txBox="1">
            <a:spLocks noChangeArrowheads="1"/>
          </p:cNvSpPr>
          <p:nvPr/>
        </p:nvSpPr>
        <p:spPr bwMode="auto">
          <a:xfrm>
            <a:off x="179388" y="484188"/>
            <a:ext cx="611187" cy="1905000"/>
          </a:xfrm>
          <a:prstGeom prst="rect">
            <a:avLst/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0" scaled="1"/>
          </a:gradFill>
          <a:ln w="57150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柱面举例</a:t>
            </a:r>
          </a:p>
        </p:txBody>
      </p:sp>
      <p:sp>
        <p:nvSpPr>
          <p:cNvPr id="18469" name="Line 113"/>
          <p:cNvSpPr>
            <a:spLocks noChangeShapeType="1"/>
          </p:cNvSpPr>
          <p:nvPr/>
        </p:nvSpPr>
        <p:spPr bwMode="auto">
          <a:xfrm>
            <a:off x="4648200" y="0"/>
            <a:ext cx="0" cy="6858000"/>
          </a:xfrm>
          <a:prstGeom prst="line">
            <a:avLst/>
          </a:prstGeom>
          <a:noFill/>
          <a:ln w="57150">
            <a:pattFill prst="dkHorz">
              <a:fgClr>
                <a:srgbClr val="339933"/>
              </a:fgClr>
              <a:bgClr>
                <a:srgbClr val="FF3300"/>
              </a:bgClr>
            </a:patt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2850" name="Text Box 114"/>
          <p:cNvSpPr txBox="1">
            <a:spLocks noChangeArrowheads="1"/>
          </p:cNvSpPr>
          <p:nvPr/>
        </p:nvSpPr>
        <p:spPr bwMode="auto">
          <a:xfrm>
            <a:off x="1752600" y="3614738"/>
            <a:ext cx="32766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   </a:t>
            </a:r>
            <a:r>
              <a:rPr lang="zh-CN" altLang="zh-CN" sz="2800"/>
              <a:t>其准线是</a:t>
            </a:r>
            <a:r>
              <a:rPr lang="en-US" altLang="zh-CN" sz="2800" i="1"/>
              <a:t>xOy</a:t>
            </a:r>
            <a:r>
              <a:rPr lang="zh-CN" altLang="zh-CN" sz="2800"/>
              <a:t>面</a:t>
            </a:r>
            <a:endParaRPr lang="zh-CN" altLang="en-US" sz="2800"/>
          </a:p>
        </p:txBody>
      </p:sp>
      <p:sp>
        <p:nvSpPr>
          <p:cNvPr id="372851" name="Text Box 115"/>
          <p:cNvSpPr txBox="1">
            <a:spLocks noChangeArrowheads="1"/>
          </p:cNvSpPr>
          <p:nvPr/>
        </p:nvSpPr>
        <p:spPr bwMode="auto">
          <a:xfrm>
            <a:off x="381000" y="4100513"/>
            <a:ext cx="22098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/>
              <a:t>上的抛物线</a:t>
            </a:r>
            <a:endParaRPr lang="zh-CN" altLang="en-US" sz="2800"/>
          </a:p>
        </p:txBody>
      </p:sp>
      <p:sp>
        <p:nvSpPr>
          <p:cNvPr id="372852" name="Text Box 116"/>
          <p:cNvSpPr txBox="1">
            <a:spLocks noChangeArrowheads="1"/>
          </p:cNvSpPr>
          <p:nvPr/>
        </p:nvSpPr>
        <p:spPr bwMode="auto">
          <a:xfrm>
            <a:off x="457200" y="3614738"/>
            <a:ext cx="19050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/>
              <a:t>轴的柱面,</a:t>
            </a:r>
            <a:r>
              <a:rPr lang="en-US" altLang="zh-CN" sz="2800"/>
              <a:t> </a:t>
            </a:r>
          </a:p>
        </p:txBody>
      </p:sp>
      <p:sp>
        <p:nvSpPr>
          <p:cNvPr id="372853" name="Text Box 117"/>
          <p:cNvSpPr txBox="1">
            <a:spLocks noChangeArrowheads="1"/>
          </p:cNvSpPr>
          <p:nvPr/>
        </p:nvSpPr>
        <p:spPr bwMode="auto">
          <a:xfrm>
            <a:off x="4724400" y="3614738"/>
            <a:ext cx="14478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/>
              <a:t>的柱面,</a:t>
            </a:r>
            <a:endParaRPr lang="en-US" altLang="zh-CN" sz="2800"/>
          </a:p>
        </p:txBody>
      </p:sp>
      <p:sp>
        <p:nvSpPr>
          <p:cNvPr id="372854" name="Text Box 118"/>
          <p:cNvSpPr txBox="1">
            <a:spLocks noChangeArrowheads="1"/>
          </p:cNvSpPr>
          <p:nvPr/>
        </p:nvSpPr>
        <p:spPr bwMode="auto">
          <a:xfrm>
            <a:off x="5943600" y="3614738"/>
            <a:ext cx="29718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/>
              <a:t>其准线是</a:t>
            </a:r>
            <a:r>
              <a:rPr lang="en-US" altLang="zh-CN" sz="2800" i="1"/>
              <a:t>xOy</a:t>
            </a:r>
            <a:r>
              <a:rPr lang="zh-CN" altLang="zh-CN" sz="2800"/>
              <a:t>面上</a:t>
            </a:r>
            <a:endParaRPr lang="zh-CN" altLang="en-US" sz="2800"/>
          </a:p>
        </p:txBody>
      </p:sp>
      <p:sp>
        <p:nvSpPr>
          <p:cNvPr id="372855" name="Text Box 119"/>
          <p:cNvSpPr txBox="1">
            <a:spLocks noChangeArrowheads="1"/>
          </p:cNvSpPr>
          <p:nvPr/>
        </p:nvSpPr>
        <p:spPr bwMode="auto">
          <a:xfrm>
            <a:off x="4724400" y="4100513"/>
            <a:ext cx="13716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/>
              <a:t>的直线</a:t>
            </a:r>
            <a:endParaRPr lang="zh-CN" altLang="en-US" sz="28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7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37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3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37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37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37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37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37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37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7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7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7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833" grpId="0" animBg="1"/>
      <p:bldP spid="372832" grpId="0" animBg="1"/>
      <p:bldP spid="372831" grpId="0" animBg="1"/>
      <p:bldP spid="372830" grpId="0" animBg="1"/>
      <p:bldP spid="372829" grpId="0" animBg="1"/>
      <p:bldP spid="372828" grpId="0" animBg="1"/>
      <p:bldP spid="372827" grpId="0" animBg="1"/>
      <p:bldP spid="372826" grpId="0" animBg="1"/>
      <p:bldP spid="372760" grpId="0" autoUpdateAnimBg="0"/>
      <p:bldP spid="372772" grpId="0" autoUpdateAnimBg="0"/>
      <p:bldP spid="372781" grpId="0" autoUpdateAnimBg="0"/>
      <p:bldP spid="372821" grpId="0" animBg="1"/>
      <p:bldP spid="372822" grpId="0" animBg="1"/>
      <p:bldP spid="372823" grpId="0" animBg="1"/>
      <p:bldP spid="372825" grpId="0" autoUpdateAnimBg="0"/>
      <p:bldP spid="372850" grpId="0" autoUpdateAnimBg="0"/>
      <p:bldP spid="372851" grpId="0" autoUpdateAnimBg="0"/>
      <p:bldP spid="372852" grpId="0" autoUpdateAnimBg="0"/>
      <p:bldP spid="372853" grpId="0" autoUpdateAnimBg="0"/>
      <p:bldP spid="372854" grpId="0" autoUpdateAnimBg="0"/>
      <p:bldP spid="37285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A25BF2-76E2-40C2-BC89-1A881627AFAC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373762" name="AutoShape 2" descr="粉色砂纸"/>
          <p:cNvSpPr>
            <a:spLocks noChangeArrowheads="1"/>
          </p:cNvSpPr>
          <p:nvPr/>
        </p:nvSpPr>
        <p:spPr bwMode="auto">
          <a:xfrm>
            <a:off x="685800" y="855663"/>
            <a:ext cx="7696200" cy="2057400"/>
          </a:xfrm>
          <a:prstGeom prst="flowChartTerminator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1828800" y="26035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从柱面方程看柱面的</a:t>
            </a:r>
            <a:r>
              <a:rPr lang="zh-CN" altLang="en-US" sz="2800">
                <a:solidFill>
                  <a:schemeClr val="accent2"/>
                </a:solidFill>
              </a:rPr>
              <a:t>特征</a:t>
            </a:r>
            <a:r>
              <a:rPr lang="zh-CN" altLang="en-US" sz="280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4191000" y="208915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（其他类推）</a:t>
            </a:r>
          </a:p>
        </p:txBody>
      </p:sp>
      <p:graphicFrame>
        <p:nvGraphicFramePr>
          <p:cNvPr id="373779" name="Object 19"/>
          <p:cNvGraphicFramePr>
            <a:graphicFrameLocks noChangeAspect="1"/>
          </p:cNvGraphicFramePr>
          <p:nvPr/>
        </p:nvGraphicFramePr>
        <p:xfrm>
          <a:off x="1905000" y="1101725"/>
          <a:ext cx="5029200" cy="439738"/>
        </p:xfrm>
        <a:graphic>
          <a:graphicData uri="http://schemas.openxmlformats.org/presentationml/2006/ole">
            <p:oleObj spid="_x0000_s19462" name="Equation" r:id="rId4" imgW="4940300" imgH="431800" progId="Equation.3">
              <p:embed/>
            </p:oleObj>
          </a:graphicData>
        </a:graphic>
      </p:graphicFrame>
      <p:sp>
        <p:nvSpPr>
          <p:cNvPr id="373780" name="Text Box 20"/>
          <p:cNvSpPr txBox="1">
            <a:spLocks noChangeArrowheads="1"/>
          </p:cNvSpPr>
          <p:nvPr/>
        </p:nvSpPr>
        <p:spPr bwMode="auto">
          <a:xfrm>
            <a:off x="1066800" y="1570038"/>
            <a:ext cx="594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直角坐标系中表示平行于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r>
              <a:rPr lang="zh-CN" altLang="en-US" sz="2800">
                <a:solidFill>
                  <a:schemeClr val="tx2"/>
                </a:solidFill>
              </a:rPr>
              <a:t>轴的柱面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373781" name="Rectangle 21"/>
          <p:cNvSpPr>
            <a:spLocks noChangeArrowheads="1"/>
          </p:cNvSpPr>
          <p:nvPr/>
        </p:nvSpPr>
        <p:spPr bwMode="auto">
          <a:xfrm>
            <a:off x="6804025" y="1036638"/>
            <a:ext cx="125571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在空间</a:t>
            </a:r>
          </a:p>
        </p:txBody>
      </p:sp>
      <p:sp>
        <p:nvSpPr>
          <p:cNvPr id="373782" name="Text Box 22"/>
          <p:cNvSpPr txBox="1">
            <a:spLocks noChangeArrowheads="1"/>
          </p:cNvSpPr>
          <p:nvPr/>
        </p:nvSpPr>
        <p:spPr bwMode="auto">
          <a:xfrm>
            <a:off x="1066800" y="2089150"/>
            <a:ext cx="3276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为</a:t>
            </a:r>
            <a:r>
              <a:rPr lang="en-US" altLang="zh-CN" sz="2800" i="1">
                <a:solidFill>
                  <a:schemeClr val="tx2"/>
                </a:solidFill>
              </a:rPr>
              <a:t>xOy</a:t>
            </a:r>
            <a:r>
              <a:rPr lang="zh-CN" altLang="en-US" sz="2800">
                <a:solidFill>
                  <a:schemeClr val="tx2"/>
                </a:solidFill>
              </a:rPr>
              <a:t>面上的曲线</a:t>
            </a:r>
            <a:r>
              <a:rPr lang="en-US" altLang="zh-CN" sz="2800" i="1">
                <a:solidFill>
                  <a:schemeClr val="tx2"/>
                </a:solidFill>
              </a:rPr>
              <a:t>C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73783" name="Rectangle 23"/>
          <p:cNvSpPr>
            <a:spLocks noChangeArrowheads="1"/>
          </p:cNvSpPr>
          <p:nvPr/>
        </p:nvSpPr>
        <p:spPr bwMode="auto">
          <a:xfrm>
            <a:off x="6740525" y="1555750"/>
            <a:ext cx="179387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其准线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animBg="1" autoUpdateAnimBg="0"/>
      <p:bldP spid="373764" grpId="0" autoUpdateAnimBg="0"/>
      <p:bldP spid="373780" grpId="0" autoUpdateAnimBg="0"/>
      <p:bldP spid="373781" grpId="0" autoUpdateAnimBg="0"/>
      <p:bldP spid="373782" grpId="0" autoUpdateAnimBg="0"/>
      <p:bldP spid="37378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5F9A0-FD36-4137-9DB7-1D963AD541D2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838200" y="115888"/>
            <a:ext cx="38862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四、二次曲面</a:t>
            </a:r>
            <a:endParaRPr lang="zh-CN" altLang="en-US" b="0"/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762000" y="954088"/>
            <a:ext cx="3962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1. </a:t>
            </a:r>
            <a:r>
              <a:rPr lang="zh-CN" altLang="en-US" sz="2800">
                <a:solidFill>
                  <a:srgbClr val="0000FF"/>
                </a:solidFill>
              </a:rPr>
              <a:t>二次曲面的定义</a:t>
            </a:r>
            <a:endParaRPr lang="zh-CN" altLang="en-US" sz="2800" b="0">
              <a:solidFill>
                <a:srgbClr val="0000FF"/>
              </a:solidFill>
            </a:endParaRPr>
          </a:p>
        </p:txBody>
      </p:sp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1258888" y="3857628"/>
            <a:ext cx="3200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相应地平面被称为</a:t>
            </a:r>
            <a:endParaRPr lang="zh-CN" altLang="en-US" sz="2400" b="0"/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1295424" y="1752592"/>
            <a:ext cx="5257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三元二次方程</a:t>
            </a:r>
            <a:r>
              <a:rPr lang="zh-CN" altLang="en-US" sz="2800"/>
              <a:t>所表示的曲面称为</a:t>
            </a:r>
          </a:p>
        </p:txBody>
      </p:sp>
      <p:sp>
        <p:nvSpPr>
          <p:cNvPr id="374795" name="Text Box 11"/>
          <p:cNvSpPr txBox="1">
            <a:spLocks noChangeArrowheads="1"/>
          </p:cNvSpPr>
          <p:nvPr/>
        </p:nvSpPr>
        <p:spPr bwMode="auto">
          <a:xfrm>
            <a:off x="2124075" y="2511425"/>
            <a:ext cx="13716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球面、</a:t>
            </a:r>
          </a:p>
        </p:txBody>
      </p:sp>
      <p:sp>
        <p:nvSpPr>
          <p:cNvPr id="374796" name="Rectangle 12"/>
          <p:cNvSpPr>
            <a:spLocks noChangeArrowheads="1"/>
          </p:cNvSpPr>
          <p:nvPr/>
        </p:nvSpPr>
        <p:spPr bwMode="auto">
          <a:xfrm>
            <a:off x="6300812" y="1766879"/>
            <a:ext cx="1700212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二次曲面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1331913" y="2511425"/>
            <a:ext cx="7207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374799" name="Rectangle 15"/>
          <p:cNvSpPr>
            <a:spLocks noChangeArrowheads="1"/>
          </p:cNvSpPr>
          <p:nvPr/>
        </p:nvSpPr>
        <p:spPr bwMode="auto">
          <a:xfrm>
            <a:off x="1116013" y="3200400"/>
            <a:ext cx="2309812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双曲柱面等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74800" name="Rectangle 16"/>
          <p:cNvSpPr>
            <a:spLocks noChangeArrowheads="1"/>
          </p:cNvSpPr>
          <p:nvPr/>
        </p:nvSpPr>
        <p:spPr bwMode="auto">
          <a:xfrm>
            <a:off x="3132138" y="2506663"/>
            <a:ext cx="494665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某些柱面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zh-CN" altLang="en-US" sz="2800">
                <a:solidFill>
                  <a:schemeClr val="tx2"/>
                </a:solidFill>
              </a:rPr>
              <a:t>圆柱面、抛物柱面、</a:t>
            </a:r>
          </a:p>
        </p:txBody>
      </p:sp>
      <p:sp>
        <p:nvSpPr>
          <p:cNvPr id="374802" name="Rectangle 18"/>
          <p:cNvSpPr>
            <a:spLocks noChangeArrowheads="1"/>
          </p:cNvSpPr>
          <p:nvPr/>
        </p:nvSpPr>
        <p:spPr bwMode="auto">
          <a:xfrm>
            <a:off x="4284663" y="3857628"/>
            <a:ext cx="190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一次曲面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4803" name="Rectangle 19"/>
          <p:cNvSpPr>
            <a:spLocks noChangeArrowheads="1"/>
          </p:cNvSpPr>
          <p:nvPr/>
        </p:nvSpPr>
        <p:spPr bwMode="auto">
          <a:xfrm>
            <a:off x="3059113" y="3200400"/>
            <a:ext cx="3027362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都是二次曲面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autoUpdateAnimBg="0"/>
      <p:bldP spid="374789" grpId="0" autoUpdateAnimBg="0"/>
      <p:bldP spid="374790" grpId="0" autoUpdateAnimBg="0"/>
      <p:bldP spid="374795" grpId="0" autoUpdateAnimBg="0"/>
      <p:bldP spid="374796" grpId="0" autoUpdateAnimBg="0"/>
      <p:bldP spid="374798" grpId="0" autoUpdateAnimBg="0"/>
      <p:bldP spid="374799" grpId="0" autoUpdateAnimBg="0"/>
      <p:bldP spid="374800" grpId="0" autoUpdateAnimBg="0"/>
      <p:bldP spid="374802" grpId="0" autoUpdateAnimBg="0"/>
      <p:bldP spid="37480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130296-FA19-43FF-ACBF-B10D0AB67EB2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666750" y="1211263"/>
            <a:ext cx="6111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实 例</a:t>
            </a:r>
          </a:p>
        </p:txBody>
      </p:sp>
      <p:graphicFrame>
        <p:nvGraphicFramePr>
          <p:cNvPr id="452614" name="Object 6"/>
          <p:cNvGraphicFramePr>
            <a:graphicFrameLocks noChangeAspect="1"/>
          </p:cNvGraphicFramePr>
          <p:nvPr/>
        </p:nvGraphicFramePr>
        <p:xfrm>
          <a:off x="1506538" y="525463"/>
          <a:ext cx="1727200" cy="927100"/>
        </p:xfrm>
        <a:graphic>
          <a:graphicData uri="http://schemas.openxmlformats.org/presentationml/2006/ole">
            <p:oleObj spid="_x0000_s20494" name="公式" r:id="rId3" imgW="1727200" imgH="927100" progId="Equation.3">
              <p:embed/>
            </p:oleObj>
          </a:graphicData>
        </a:graphic>
      </p:graphicFrame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3563938" y="69215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椭圆</a:t>
            </a:r>
            <a:r>
              <a:rPr lang="zh-CN" altLang="en-US" sz="2800">
                <a:solidFill>
                  <a:srgbClr val="FF3300"/>
                </a:solidFill>
              </a:rPr>
              <a:t>柱面</a:t>
            </a:r>
          </a:p>
        </p:txBody>
      </p:sp>
      <p:graphicFrame>
        <p:nvGraphicFramePr>
          <p:cNvPr id="452616" name="Object 8"/>
          <p:cNvGraphicFramePr>
            <a:graphicFrameLocks noChangeAspect="1"/>
          </p:cNvGraphicFramePr>
          <p:nvPr/>
        </p:nvGraphicFramePr>
        <p:xfrm>
          <a:off x="1506538" y="1516063"/>
          <a:ext cx="1778000" cy="927100"/>
        </p:xfrm>
        <a:graphic>
          <a:graphicData uri="http://schemas.openxmlformats.org/presentationml/2006/ole">
            <p:oleObj spid="_x0000_s20495" name="公式" r:id="rId4" imgW="1778000" imgH="927100" progId="Equation.3">
              <p:embed/>
            </p:oleObj>
          </a:graphicData>
        </a:graphic>
      </p:graphicFrame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3563938" y="1744663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双曲</a:t>
            </a:r>
            <a:r>
              <a:rPr lang="zh-CN" altLang="en-US" sz="2800">
                <a:solidFill>
                  <a:srgbClr val="FF3300"/>
                </a:solidFill>
              </a:rPr>
              <a:t>柱面 </a:t>
            </a:r>
            <a:r>
              <a:rPr lang="zh-CN" altLang="en-US" sz="2800">
                <a:solidFill>
                  <a:schemeClr val="accent2"/>
                </a:solidFill>
              </a:rPr>
              <a:t>   </a:t>
            </a:r>
          </a:p>
        </p:txBody>
      </p:sp>
      <p:graphicFrame>
        <p:nvGraphicFramePr>
          <p:cNvPr id="452618" name="Object 10"/>
          <p:cNvGraphicFramePr>
            <a:graphicFrameLocks noChangeAspect="1"/>
          </p:cNvGraphicFramePr>
          <p:nvPr/>
        </p:nvGraphicFramePr>
        <p:xfrm>
          <a:off x="1480716" y="2636838"/>
          <a:ext cx="1435100" cy="493712"/>
        </p:xfrm>
        <a:graphic>
          <a:graphicData uri="http://schemas.openxmlformats.org/presentationml/2006/ole">
            <p:oleObj spid="_x0000_s20496" name="公式" r:id="rId5" imgW="1434477" imgH="495085" progId="Equation.3">
              <p:embed/>
            </p:oleObj>
          </a:graphicData>
        </a:graphic>
      </p:graphicFrame>
      <p:sp>
        <p:nvSpPr>
          <p:cNvPr id="452619" name="Text Box 11"/>
          <p:cNvSpPr txBox="1">
            <a:spLocks noChangeArrowheads="1"/>
          </p:cNvSpPr>
          <p:nvPr/>
        </p:nvSpPr>
        <p:spPr bwMode="auto">
          <a:xfrm>
            <a:off x="3563888" y="263683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抛物</a:t>
            </a:r>
            <a:r>
              <a:rPr lang="zh-CN" altLang="en-US" sz="2800">
                <a:solidFill>
                  <a:srgbClr val="FF3300"/>
                </a:solidFill>
              </a:rPr>
              <a:t>柱面 </a:t>
            </a:r>
            <a:r>
              <a:rPr lang="zh-CN" altLang="en-US" sz="2800">
                <a:solidFill>
                  <a:schemeClr val="accent2"/>
                </a:solidFill>
              </a:rPr>
              <a:t>   </a:t>
            </a:r>
          </a:p>
        </p:txBody>
      </p:sp>
      <p:sp>
        <p:nvSpPr>
          <p:cNvPr id="452630" name="Rectangle 22"/>
          <p:cNvSpPr>
            <a:spLocks noChangeArrowheads="1"/>
          </p:cNvSpPr>
          <p:nvPr/>
        </p:nvSpPr>
        <p:spPr bwMode="auto">
          <a:xfrm>
            <a:off x="5099050" y="754063"/>
            <a:ext cx="3113088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母线平行于</a:t>
            </a:r>
            <a:r>
              <a:rPr lang="en-US" altLang="zh-CN" sz="2800" i="1">
                <a:solidFill>
                  <a:srgbClr val="FF3300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轴</a:t>
            </a:r>
          </a:p>
        </p:txBody>
      </p:sp>
      <p:sp>
        <p:nvSpPr>
          <p:cNvPr id="452631" name="Text Box 23"/>
          <p:cNvSpPr txBox="1">
            <a:spLocks noChangeArrowheads="1"/>
          </p:cNvSpPr>
          <p:nvPr/>
        </p:nvSpPr>
        <p:spPr bwMode="auto">
          <a:xfrm>
            <a:off x="5392738" y="1744663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母线平行于</a:t>
            </a:r>
            <a:r>
              <a:rPr lang="en-US" altLang="zh-CN" sz="2800" i="1">
                <a:solidFill>
                  <a:srgbClr val="FF3300"/>
                </a:solidFill>
              </a:rPr>
              <a:t>z</a:t>
            </a:r>
            <a:r>
              <a:rPr lang="zh-CN" altLang="en-US" sz="2800">
                <a:solidFill>
                  <a:schemeClr val="accent2"/>
                </a:solidFill>
              </a:rPr>
              <a:t>轴</a:t>
            </a:r>
          </a:p>
        </p:txBody>
      </p:sp>
      <p:sp>
        <p:nvSpPr>
          <p:cNvPr id="452632" name="Text Box 24"/>
          <p:cNvSpPr txBox="1">
            <a:spLocks noChangeArrowheads="1"/>
          </p:cNvSpPr>
          <p:nvPr/>
        </p:nvSpPr>
        <p:spPr bwMode="auto">
          <a:xfrm>
            <a:off x="5364088" y="263683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母线平行于</a:t>
            </a:r>
            <a:r>
              <a:rPr lang="en-US" altLang="zh-CN" sz="2800" i="1">
                <a:solidFill>
                  <a:srgbClr val="FF3300"/>
                </a:solidFill>
              </a:rPr>
              <a:t>y</a:t>
            </a:r>
            <a:r>
              <a:rPr lang="zh-CN" altLang="en-US" sz="2800">
                <a:solidFill>
                  <a:schemeClr val="accent2"/>
                </a:solidFill>
              </a:rPr>
              <a:t>轴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3" grpId="0" autoUpdateAnimBg="0"/>
      <p:bldP spid="452615" grpId="0" autoUpdateAnimBg="0"/>
      <p:bldP spid="452617" grpId="0" autoUpdateAnimBg="0"/>
      <p:bldP spid="452619" grpId="0" autoUpdateAnimBg="0"/>
      <p:bldP spid="452630" grpId="0" autoUpdateAnimBg="0"/>
      <p:bldP spid="452631" grpId="0" autoUpdateAnimBg="0"/>
      <p:bldP spid="4526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53B1C7-6D29-4277-8300-9D4FBDA6143B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21512" name="Text Box 2"/>
          <p:cNvSpPr txBox="1">
            <a:spLocks noChangeArrowheads="1"/>
          </p:cNvSpPr>
          <p:nvPr/>
        </p:nvSpPr>
        <p:spPr bwMode="auto">
          <a:xfrm>
            <a:off x="882352" y="279698"/>
            <a:ext cx="6858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现只研究几种常见的二次曲面的标准方程</a:t>
            </a:r>
            <a:r>
              <a:rPr lang="en-US" altLang="zh-CN" sz="2800"/>
              <a:t>.</a:t>
            </a:r>
          </a:p>
        </p:txBody>
      </p:sp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1745952" y="855960"/>
          <a:ext cx="2501900" cy="927100"/>
        </p:xfrm>
        <a:graphic>
          <a:graphicData uri="http://schemas.openxmlformats.org/presentationml/2006/ole">
            <p:oleObj spid="_x0000_s21526" name="公式" r:id="rId3" imgW="2501900" imgH="927100" progId="Equation.3">
              <p:embed/>
            </p:oleObj>
          </a:graphicData>
        </a:graphic>
      </p:graphicFrame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5133677" y="792460"/>
          <a:ext cx="1854200" cy="1001713"/>
        </p:xfrm>
        <a:graphic>
          <a:graphicData uri="http://schemas.openxmlformats.org/presentationml/2006/ole">
            <p:oleObj spid="_x0000_s21527" name="公式" r:id="rId4" imgW="1854200" imgH="1003300" progId="Equation.3">
              <p:embed/>
            </p:oleObj>
          </a:graphicData>
        </a:graphic>
      </p:graphicFrame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4714577" y="2075160"/>
          <a:ext cx="2501900" cy="927100"/>
        </p:xfrm>
        <a:graphic>
          <a:graphicData uri="http://schemas.openxmlformats.org/presentationml/2006/ole">
            <p:oleObj spid="_x0000_s21528" name="公式" r:id="rId5" imgW="2501900" imgH="927100" progId="Equation.3">
              <p:embed/>
            </p:oleObj>
          </a:graphicData>
        </a:graphic>
      </p:graphicFrame>
      <p:graphicFrame>
        <p:nvGraphicFramePr>
          <p:cNvPr id="375814" name="Object 6"/>
          <p:cNvGraphicFramePr>
            <a:graphicFrameLocks noChangeAspect="1"/>
          </p:cNvGraphicFramePr>
          <p:nvPr/>
        </p:nvGraphicFramePr>
        <p:xfrm>
          <a:off x="1730077" y="2000548"/>
          <a:ext cx="2133600" cy="1001712"/>
        </p:xfrm>
        <a:graphic>
          <a:graphicData uri="http://schemas.openxmlformats.org/presentationml/2006/ole">
            <p:oleObj spid="_x0000_s21529" name="公式" r:id="rId6" imgW="2133600" imgH="1003300" progId="Equation.3">
              <p:embed/>
            </p:oleObj>
          </a:graphicData>
        </a:graphic>
      </p:graphicFrame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1476077" y="3208635"/>
          <a:ext cx="2844800" cy="989013"/>
        </p:xfrm>
        <a:graphic>
          <a:graphicData uri="http://schemas.openxmlformats.org/presentationml/2006/ole">
            <p:oleObj spid="_x0000_s21530" name="Equation" r:id="rId7" imgW="2565400" imgH="889000" progId="Equation.3">
              <p:embed/>
            </p:oleObj>
          </a:graphicData>
        </a:graphic>
      </p:graphicFrame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1120477" y="4350048"/>
            <a:ext cx="480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称为</a:t>
            </a:r>
            <a:r>
              <a:rPr lang="zh-CN" altLang="en-US" sz="2800">
                <a:solidFill>
                  <a:schemeClr val="accent2"/>
                </a:solidFill>
              </a:rPr>
              <a:t>二次曲面</a:t>
            </a:r>
            <a:r>
              <a:rPr lang="zh-CN" altLang="en-US" sz="2800"/>
              <a:t>的标准方程</a:t>
            </a:r>
            <a:r>
              <a:rPr lang="en-US" altLang="zh-CN" sz="2800"/>
              <a:t>.</a:t>
            </a:r>
            <a:endParaRPr lang="en-US" altLang="zh-CN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A0A2-4665-4C80-AAB7-E5E8D3889B0C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469900" y="188913"/>
            <a:ext cx="4291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2</a:t>
            </a:r>
            <a:r>
              <a:rPr lang="zh-CN" altLang="en-US" sz="2800"/>
              <a:t>、二次曲面的研究方法：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4584700" y="239713"/>
            <a:ext cx="406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FF5050"/>
                </a:solidFill>
              </a:rPr>
              <a:t>(</a:t>
            </a:r>
            <a:r>
              <a:rPr lang="zh-CN" altLang="en-US" sz="2400">
                <a:solidFill>
                  <a:srgbClr val="FF5050"/>
                </a:solidFill>
              </a:rPr>
              <a:t>不能用描点法，而用截面法</a:t>
            </a:r>
            <a:r>
              <a:rPr lang="en-US" altLang="zh-CN" sz="2400">
                <a:solidFill>
                  <a:srgbClr val="FF5050"/>
                </a:solidFill>
              </a:rPr>
              <a:t>)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927100" y="1711325"/>
            <a:ext cx="5337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0"/>
              <a:t>1</a:t>
            </a:r>
            <a:r>
              <a:rPr lang="zh-CN" altLang="en-US" sz="2800"/>
              <a:t>）对称性：关于坐标面，坐标轴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927100" y="2193925"/>
            <a:ext cx="2420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/>
              <a:t>2</a:t>
            </a:r>
            <a:r>
              <a:rPr lang="zh-CN" altLang="en-US" sz="2800"/>
              <a:t>）存在范围</a:t>
            </a:r>
          </a:p>
        </p:txBody>
      </p: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1003300" y="2803525"/>
            <a:ext cx="6161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/>
              <a:t>3</a:t>
            </a:r>
            <a:r>
              <a:rPr lang="zh-CN" altLang="en-US" sz="2800"/>
              <a:t>）曲面与坐标轴、坐标面的关系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987425" y="3302000"/>
            <a:ext cx="321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4</a:t>
            </a:r>
            <a:r>
              <a:rPr lang="zh-CN" altLang="en-US" sz="2800"/>
              <a:t>）曲面弯曲状况。</a:t>
            </a:r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1003300" y="773113"/>
            <a:ext cx="7327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/>
              <a:t>用平行于坐标面的平面去截曲面由所得截痕来</a:t>
            </a:r>
          </a:p>
          <a:p>
            <a:pPr algn="l"/>
            <a:r>
              <a:rPr lang="zh-CN" altLang="en-US" sz="2800"/>
              <a:t>勾画曲面的大体形状。</a:t>
            </a:r>
          </a:p>
        </p:txBody>
      </p:sp>
      <p:graphicFrame>
        <p:nvGraphicFramePr>
          <p:cNvPr id="445462" name="Object 22"/>
          <p:cNvGraphicFramePr>
            <a:graphicFrameLocks noChangeAspect="1"/>
          </p:cNvGraphicFramePr>
          <p:nvPr/>
        </p:nvGraphicFramePr>
        <p:xfrm>
          <a:off x="546100" y="1916113"/>
          <a:ext cx="412750" cy="1871662"/>
        </p:xfrm>
        <a:graphic>
          <a:graphicData uri="http://schemas.openxmlformats.org/presentationml/2006/ole">
            <p:oleObj spid="_x0000_s22534" name="公式" r:id="rId3" imgW="164885" imgH="215619" progId="Equation.3">
              <p:embed/>
            </p:oleObj>
          </a:graphicData>
        </a:graphic>
      </p:graphicFrame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-36513" y="3990975"/>
            <a:ext cx="7924801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</a:t>
            </a:r>
            <a:r>
              <a:rPr lang="zh-CN" altLang="en-US" sz="2800"/>
              <a:t>以下用</a:t>
            </a:r>
            <a:r>
              <a:rPr lang="zh-CN" altLang="en-US" sz="2800">
                <a:solidFill>
                  <a:srgbClr val="FF0000"/>
                </a:solidFill>
              </a:rPr>
              <a:t>截面法</a:t>
            </a:r>
            <a:r>
              <a:rPr lang="zh-CN" altLang="en-US" sz="2800"/>
              <a:t>讨论上面几种特殊的二次曲面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autoUpdateAnimBg="0"/>
      <p:bldP spid="445444" grpId="0" autoUpdateAnimBg="0"/>
      <p:bldP spid="445445" grpId="0" autoUpdateAnimBg="0"/>
      <p:bldP spid="445446" grpId="0" autoUpdateAnimBg="0"/>
      <p:bldP spid="445447" grpId="0" autoUpdateAnimBg="0"/>
      <p:bldP spid="445448" grpId="0" autoUpdateAnimBg="0"/>
      <p:bldP spid="445461" grpId="0" autoUpdateAnimBg="0"/>
      <p:bldP spid="44546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4C78F4-0A06-4560-87A0-A53785A3FCBC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23560" name="Text Box 2"/>
          <p:cNvSpPr txBox="1">
            <a:spLocks noChangeArrowheads="1"/>
          </p:cNvSpPr>
          <p:nvPr/>
        </p:nvSpPr>
        <p:spPr bwMode="auto">
          <a:xfrm>
            <a:off x="990600" y="358775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(1) </a:t>
            </a:r>
            <a:r>
              <a:rPr lang="zh-CN" altLang="en-US" sz="2800">
                <a:solidFill>
                  <a:srgbClr val="0000FF"/>
                </a:solidFill>
              </a:rPr>
              <a:t>椭球面</a:t>
            </a: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椭圆面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377859" name="Object 3"/>
          <p:cNvGraphicFramePr>
            <a:graphicFrameLocks noChangeAspect="1"/>
          </p:cNvGraphicFramePr>
          <p:nvPr/>
        </p:nvGraphicFramePr>
        <p:xfrm>
          <a:off x="4038600" y="115888"/>
          <a:ext cx="2501900" cy="927100"/>
        </p:xfrm>
        <a:graphic>
          <a:graphicData uri="http://schemas.openxmlformats.org/presentationml/2006/ole">
            <p:oleObj spid="_x0000_s23574" name="公式" r:id="rId3" imgW="3330720" imgH="1218240" progId="Equation.3">
              <p:embed/>
            </p:oleObj>
          </a:graphicData>
        </a:graphic>
      </p:graphicFrame>
      <p:sp>
        <p:nvSpPr>
          <p:cNvPr id="23561" name="Text Box 14"/>
          <p:cNvSpPr txBox="1">
            <a:spLocks noChangeArrowheads="1"/>
          </p:cNvSpPr>
          <p:nvPr/>
        </p:nvSpPr>
        <p:spPr bwMode="auto">
          <a:xfrm>
            <a:off x="1524000" y="739775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(ellipsoid)</a:t>
            </a:r>
          </a:p>
        </p:txBody>
      </p:sp>
      <p:graphicFrame>
        <p:nvGraphicFramePr>
          <p:cNvPr id="377888" name="Object 32"/>
          <p:cNvGraphicFramePr>
            <a:graphicFrameLocks noChangeAspect="1"/>
          </p:cNvGraphicFramePr>
          <p:nvPr/>
        </p:nvGraphicFramePr>
        <p:xfrm>
          <a:off x="3962400" y="1106488"/>
          <a:ext cx="2667000" cy="393700"/>
        </p:xfrm>
        <a:graphic>
          <a:graphicData uri="http://schemas.openxmlformats.org/presentationml/2006/ole">
            <p:oleObj spid="_x0000_s23575" name="Equation" r:id="rId4" imgW="85415400" imgH="12577320" progId="Equation.3">
              <p:embed/>
            </p:oleObj>
          </a:graphicData>
        </a:graphic>
      </p:graphicFrame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1116013" y="2003425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由方程可知</a:t>
            </a:r>
          </a:p>
        </p:txBody>
      </p:sp>
      <p:graphicFrame>
        <p:nvGraphicFramePr>
          <p:cNvPr id="377891" name="Object 35"/>
          <p:cNvGraphicFramePr>
            <a:graphicFrameLocks noChangeAspect="1"/>
          </p:cNvGraphicFramePr>
          <p:nvPr/>
        </p:nvGraphicFramePr>
        <p:xfrm>
          <a:off x="3924300" y="1858963"/>
          <a:ext cx="3175000" cy="889000"/>
        </p:xfrm>
        <a:graphic>
          <a:graphicData uri="http://schemas.openxmlformats.org/presentationml/2006/ole">
            <p:oleObj spid="_x0000_s23576" name="Equation" r:id="rId5" imgW="101687400" imgH="28415880" progId="Equation.3">
              <p:embed/>
            </p:oleObj>
          </a:graphicData>
        </a:graphic>
      </p:graphicFrame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1403350" y="2940050"/>
            <a:ext cx="68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377893" name="Object 37"/>
          <p:cNvGraphicFramePr>
            <a:graphicFrameLocks noChangeAspect="1"/>
          </p:cNvGraphicFramePr>
          <p:nvPr/>
        </p:nvGraphicFramePr>
        <p:xfrm>
          <a:off x="3851275" y="3082925"/>
          <a:ext cx="3708400" cy="393700"/>
        </p:xfrm>
        <a:graphic>
          <a:graphicData uri="http://schemas.openxmlformats.org/presentationml/2006/ole">
            <p:oleObj spid="_x0000_s23577" name="Equation" r:id="rId6" imgW="3708400" imgH="393700" progId="Equation.3">
              <p:embed/>
            </p:oleObj>
          </a:graphicData>
        </a:graphic>
      </p:graphicFrame>
      <p:sp>
        <p:nvSpPr>
          <p:cNvPr id="377894" name="Text Box 38"/>
          <p:cNvSpPr txBox="1">
            <a:spLocks noChangeArrowheads="1"/>
          </p:cNvSpPr>
          <p:nvPr/>
        </p:nvSpPr>
        <p:spPr bwMode="auto">
          <a:xfrm>
            <a:off x="827088" y="3803650"/>
            <a:ext cx="464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这说明椭球面包含在由平面</a:t>
            </a:r>
          </a:p>
        </p:txBody>
      </p:sp>
      <p:sp>
        <p:nvSpPr>
          <p:cNvPr id="377895" name="Text Box 39"/>
          <p:cNvSpPr txBox="1">
            <a:spLocks noChangeArrowheads="1"/>
          </p:cNvSpPr>
          <p:nvPr/>
        </p:nvSpPr>
        <p:spPr bwMode="auto">
          <a:xfrm>
            <a:off x="900113" y="4451350"/>
            <a:ext cx="2895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围成的长方体内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77896" name="Object 40"/>
          <p:cNvGraphicFramePr>
            <a:graphicFrameLocks noChangeAspect="1"/>
          </p:cNvGraphicFramePr>
          <p:nvPr/>
        </p:nvGraphicFramePr>
        <p:xfrm>
          <a:off x="5364163" y="3875088"/>
          <a:ext cx="3187700" cy="393700"/>
        </p:xfrm>
        <a:graphic>
          <a:graphicData uri="http://schemas.openxmlformats.org/presentationml/2006/ole">
            <p:oleObj spid="_x0000_s23578" name="Equation" r:id="rId7" imgW="3187700" imgH="3937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9" grpId="0" autoUpdateAnimBg="0"/>
      <p:bldP spid="377892" grpId="0" autoUpdateAnimBg="0"/>
      <p:bldP spid="377894" grpId="0" autoUpdateAnimBg="0"/>
      <p:bldP spid="3778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FDA937-445A-4DF4-8B1C-840CFDBA5F3C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409620" name="Rectangle 20"/>
          <p:cNvSpPr>
            <a:spLocks noChangeArrowheads="1"/>
          </p:cNvSpPr>
          <p:nvPr/>
        </p:nvSpPr>
        <p:spPr bwMode="auto">
          <a:xfrm>
            <a:off x="179388" y="115888"/>
            <a:ext cx="678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先考虑椭球面与三个坐标面的截痕：</a:t>
            </a:r>
          </a:p>
        </p:txBody>
      </p:sp>
      <p:graphicFrame>
        <p:nvGraphicFramePr>
          <p:cNvPr id="409621" name="Object 21"/>
          <p:cNvGraphicFramePr>
            <a:graphicFrameLocks noChangeAspect="1"/>
          </p:cNvGraphicFramePr>
          <p:nvPr/>
        </p:nvGraphicFramePr>
        <p:xfrm>
          <a:off x="2987675" y="908050"/>
          <a:ext cx="1828800" cy="1455738"/>
        </p:xfrm>
        <a:graphic>
          <a:graphicData uri="http://schemas.openxmlformats.org/presentationml/2006/ole">
            <p:oleObj spid="_x0000_s24602" name="Equation" r:id="rId3" imgW="58159800" imgH="46285560" progId="Equation.3">
              <p:embed/>
            </p:oleObj>
          </a:graphicData>
        </a:graphic>
      </p:graphicFrame>
      <p:graphicFrame>
        <p:nvGraphicFramePr>
          <p:cNvPr id="409622" name="Object 22"/>
          <p:cNvGraphicFramePr>
            <a:graphicFrameLocks noChangeAspect="1"/>
          </p:cNvGraphicFramePr>
          <p:nvPr/>
        </p:nvGraphicFramePr>
        <p:xfrm>
          <a:off x="755650" y="908050"/>
          <a:ext cx="1836738" cy="1423988"/>
        </p:xfrm>
        <a:graphic>
          <a:graphicData uri="http://schemas.openxmlformats.org/presentationml/2006/ole">
            <p:oleObj spid="_x0000_s24603" name="Equation" r:id="rId4" imgW="59787000" imgH="46285560" progId="Equation.3">
              <p:embed/>
            </p:oleObj>
          </a:graphicData>
        </a:graphic>
      </p:graphicFrame>
      <p:sp>
        <p:nvSpPr>
          <p:cNvPr id="409624" name="Text Box 24"/>
          <p:cNvSpPr txBox="1">
            <a:spLocks noChangeArrowheads="1"/>
          </p:cNvSpPr>
          <p:nvPr/>
        </p:nvSpPr>
        <p:spPr bwMode="auto">
          <a:xfrm>
            <a:off x="323850" y="3630613"/>
            <a:ext cx="5400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去截这个曲面</a:t>
            </a:r>
            <a:r>
              <a:rPr lang="en-US" altLang="zh-CN" sz="2800"/>
              <a:t>,</a:t>
            </a:r>
            <a:r>
              <a:rPr lang="zh-CN" altLang="en-US" sz="2800"/>
              <a:t>所得截痕的方程是</a:t>
            </a:r>
          </a:p>
        </p:txBody>
      </p:sp>
      <p:graphicFrame>
        <p:nvGraphicFramePr>
          <p:cNvPr id="409625" name="Object 25"/>
          <p:cNvGraphicFramePr>
            <a:graphicFrameLocks noChangeAspect="1"/>
          </p:cNvGraphicFramePr>
          <p:nvPr/>
        </p:nvGraphicFramePr>
        <p:xfrm>
          <a:off x="4356100" y="3009900"/>
          <a:ext cx="2535238" cy="419100"/>
        </p:xfrm>
        <a:graphic>
          <a:graphicData uri="http://schemas.openxmlformats.org/presentationml/2006/ole">
            <p:oleObj spid="_x0000_s24604" name="Equation" r:id="rId5" imgW="2540000" imgH="419100" progId="Equation.3">
              <p:embed/>
            </p:oleObj>
          </a:graphicData>
        </a:graphic>
      </p:graphicFrame>
      <p:graphicFrame>
        <p:nvGraphicFramePr>
          <p:cNvPr id="409633" name="Object 33"/>
          <p:cNvGraphicFramePr>
            <a:graphicFrameLocks noChangeAspect="1"/>
          </p:cNvGraphicFramePr>
          <p:nvPr/>
        </p:nvGraphicFramePr>
        <p:xfrm>
          <a:off x="5364163" y="836613"/>
          <a:ext cx="2001837" cy="1608137"/>
        </p:xfrm>
        <a:graphic>
          <a:graphicData uri="http://schemas.openxmlformats.org/presentationml/2006/ole">
            <p:oleObj spid="_x0000_s24605" name="Equation" r:id="rId6" imgW="57753000" imgH="46285560" progId="Equation.3">
              <p:embed/>
            </p:oleObj>
          </a:graphicData>
        </a:graphic>
      </p:graphicFrame>
      <p:sp>
        <p:nvSpPr>
          <p:cNvPr id="409641" name="Rectangle 41"/>
          <p:cNvSpPr>
            <a:spLocks noChangeArrowheads="1"/>
          </p:cNvSpPr>
          <p:nvPr/>
        </p:nvSpPr>
        <p:spPr bwMode="auto">
          <a:xfrm>
            <a:off x="323850" y="242093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这些截痕都是</a:t>
            </a:r>
            <a:r>
              <a:rPr lang="zh-CN" altLang="en-US" sz="2800">
                <a:solidFill>
                  <a:srgbClr val="0000FF"/>
                </a:solidFill>
              </a:rPr>
              <a:t>椭圆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/>
          </a:p>
        </p:txBody>
      </p:sp>
      <p:sp>
        <p:nvSpPr>
          <p:cNvPr id="409642" name="Rectangle 42"/>
          <p:cNvSpPr>
            <a:spLocks noChangeArrowheads="1"/>
          </p:cNvSpPr>
          <p:nvPr/>
        </p:nvSpPr>
        <p:spPr bwMode="auto">
          <a:xfrm>
            <a:off x="323850" y="29972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再用平行于</a:t>
            </a:r>
            <a:r>
              <a:rPr lang="en-US" altLang="zh-CN" sz="2800" i="1"/>
              <a:t>xOy</a:t>
            </a:r>
            <a:r>
              <a:rPr lang="zh-CN" altLang="en-US" sz="2800"/>
              <a:t>面的平面</a:t>
            </a:r>
          </a:p>
        </p:txBody>
      </p:sp>
      <p:graphicFrame>
        <p:nvGraphicFramePr>
          <p:cNvPr id="409644" name="Object 44"/>
          <p:cNvGraphicFramePr>
            <a:graphicFrameLocks noChangeAspect="1"/>
          </p:cNvGraphicFramePr>
          <p:nvPr/>
        </p:nvGraphicFramePr>
        <p:xfrm>
          <a:off x="5724525" y="3440113"/>
          <a:ext cx="2484438" cy="1428750"/>
        </p:xfrm>
        <a:graphic>
          <a:graphicData uri="http://schemas.openxmlformats.org/presentationml/2006/ole">
            <p:oleObj spid="_x0000_s24606" name="Equation" r:id="rId7" imgW="2540000" imgH="1460500" progId="Equation.3">
              <p:embed/>
            </p:oleObj>
          </a:graphicData>
        </a:graphic>
      </p:graphicFrame>
      <p:sp>
        <p:nvSpPr>
          <p:cNvPr id="409651" name="Text Box 51"/>
          <p:cNvSpPr txBox="1">
            <a:spLocks noChangeArrowheads="1"/>
          </p:cNvSpPr>
          <p:nvPr/>
        </p:nvSpPr>
        <p:spPr bwMode="auto">
          <a:xfrm>
            <a:off x="338138" y="42926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这些截痕也都是</a:t>
            </a:r>
            <a:r>
              <a:rPr lang="zh-CN" altLang="en-US" sz="2800">
                <a:solidFill>
                  <a:srgbClr val="0000FF"/>
                </a:solidFill>
              </a:rPr>
              <a:t>椭圆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24583" name="Object 0"/>
          <p:cNvGraphicFramePr>
            <a:graphicFrameLocks noChangeAspect="1"/>
          </p:cNvGraphicFramePr>
          <p:nvPr/>
        </p:nvGraphicFramePr>
        <p:xfrm>
          <a:off x="6877050" y="0"/>
          <a:ext cx="2087563" cy="773113"/>
        </p:xfrm>
        <a:graphic>
          <a:graphicData uri="http://schemas.openxmlformats.org/presentationml/2006/ole">
            <p:oleObj spid="_x0000_s24607" name="公式" r:id="rId8" imgW="3330720" imgH="1218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0" grpId="0" autoUpdateAnimBg="0"/>
      <p:bldP spid="409624" grpId="0" autoUpdateAnimBg="0"/>
      <p:bldP spid="409641" grpId="0" autoUpdateAnimBg="0"/>
      <p:bldP spid="409642" grpId="0" autoUpdateAnimBg="0"/>
      <p:bldP spid="4096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C86102-3C6D-4BA5-ACE9-0B32DDB30E24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378904" name="Text Box 24"/>
          <p:cNvSpPr txBox="1">
            <a:spLocks noChangeArrowheads="1"/>
          </p:cNvSpPr>
          <p:nvPr/>
        </p:nvSpPr>
        <p:spPr bwMode="auto">
          <a:xfrm>
            <a:off x="1143000" y="165735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椭圆截面的大小</a:t>
            </a:r>
          </a:p>
        </p:txBody>
      </p:sp>
      <p:sp>
        <p:nvSpPr>
          <p:cNvPr id="378905" name="Rectangle 25"/>
          <p:cNvSpPr>
            <a:spLocks noChangeArrowheads="1"/>
          </p:cNvSpPr>
          <p:nvPr/>
        </p:nvSpPr>
        <p:spPr bwMode="auto">
          <a:xfrm>
            <a:off x="3657600" y="1671638"/>
            <a:ext cx="449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随平面位置的变化而变化</a:t>
            </a:r>
            <a:r>
              <a:rPr lang="en-US" altLang="zh-CN" sz="2800"/>
              <a:t>.</a:t>
            </a:r>
          </a:p>
        </p:txBody>
      </p:sp>
      <p:sp>
        <p:nvSpPr>
          <p:cNvPr id="378911" name="Text Box 31"/>
          <p:cNvSpPr txBox="1">
            <a:spLocks noChangeArrowheads="1"/>
          </p:cNvSpPr>
          <p:nvPr/>
        </p:nvSpPr>
        <p:spPr bwMode="auto">
          <a:xfrm>
            <a:off x="1981200" y="108743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与平面            </a:t>
            </a:r>
          </a:p>
        </p:txBody>
      </p:sp>
      <p:graphicFrame>
        <p:nvGraphicFramePr>
          <p:cNvPr id="378912" name="Object 32"/>
          <p:cNvGraphicFramePr>
            <a:graphicFrameLocks noChangeAspect="1"/>
          </p:cNvGraphicFramePr>
          <p:nvPr/>
        </p:nvGraphicFramePr>
        <p:xfrm>
          <a:off x="3149600" y="1125538"/>
          <a:ext cx="1041400" cy="419100"/>
        </p:xfrm>
        <a:graphic>
          <a:graphicData uri="http://schemas.openxmlformats.org/presentationml/2006/ole">
            <p:oleObj spid="_x0000_s25646" name="Equation" r:id="rId3" imgW="1040948" imgH="418918" progId="Equation.3">
              <p:embed/>
            </p:oleObj>
          </a:graphicData>
        </a:graphic>
      </p:graphicFrame>
      <p:graphicFrame>
        <p:nvGraphicFramePr>
          <p:cNvPr id="378913" name="Object 33"/>
          <p:cNvGraphicFramePr>
            <a:graphicFrameLocks noChangeAspect="1"/>
          </p:cNvGraphicFramePr>
          <p:nvPr/>
        </p:nvGraphicFramePr>
        <p:xfrm>
          <a:off x="4191000" y="1125538"/>
          <a:ext cx="914400" cy="419100"/>
        </p:xfrm>
        <a:graphic>
          <a:graphicData uri="http://schemas.openxmlformats.org/presentationml/2006/ole">
            <p:oleObj spid="_x0000_s25647" name="Equation" r:id="rId4" imgW="914400" imgH="419100" progId="Equation.3">
              <p:embed/>
            </p:oleObj>
          </a:graphicData>
        </a:graphic>
      </p:graphicFrame>
      <p:sp>
        <p:nvSpPr>
          <p:cNvPr id="378914" name="Rectangle 34"/>
          <p:cNvSpPr>
            <a:spLocks noChangeArrowheads="1"/>
          </p:cNvSpPr>
          <p:nvPr/>
        </p:nvSpPr>
        <p:spPr bwMode="auto">
          <a:xfrm>
            <a:off x="6858000" y="1101725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椭圆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5618" name="Rectangle 35"/>
          <p:cNvSpPr>
            <a:spLocks noChangeArrowheads="1"/>
          </p:cNvSpPr>
          <p:nvPr/>
        </p:nvSpPr>
        <p:spPr bwMode="auto">
          <a:xfrm>
            <a:off x="1143000" y="1076325"/>
            <a:ext cx="15875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同理</a:t>
            </a:r>
            <a:r>
              <a:rPr lang="en-US" altLang="zh-CN" sz="2800"/>
              <a:t>,</a:t>
            </a:r>
          </a:p>
        </p:txBody>
      </p:sp>
      <p:sp>
        <p:nvSpPr>
          <p:cNvPr id="378916" name="Rectangle 36"/>
          <p:cNvSpPr>
            <a:spLocks noChangeArrowheads="1"/>
          </p:cNvSpPr>
          <p:nvPr/>
        </p:nvSpPr>
        <p:spPr bwMode="auto">
          <a:xfrm>
            <a:off x="5029200" y="1087438"/>
            <a:ext cx="220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的截痕也是</a:t>
            </a:r>
          </a:p>
        </p:txBody>
      </p:sp>
      <p:graphicFrame>
        <p:nvGraphicFramePr>
          <p:cNvPr id="25604" name="Object 39"/>
          <p:cNvGraphicFramePr>
            <a:graphicFrameLocks noChangeAspect="1"/>
          </p:cNvGraphicFramePr>
          <p:nvPr/>
        </p:nvGraphicFramePr>
        <p:xfrm>
          <a:off x="3581400" y="44450"/>
          <a:ext cx="2501900" cy="927100"/>
        </p:xfrm>
        <a:graphic>
          <a:graphicData uri="http://schemas.openxmlformats.org/presentationml/2006/ole">
            <p:oleObj spid="_x0000_s25648" name="公式" r:id="rId5" imgW="3330720" imgH="1218240" progId="Equation.3">
              <p:embed/>
            </p:oleObj>
          </a:graphicData>
        </a:graphic>
      </p:graphicFrame>
      <p:sp>
        <p:nvSpPr>
          <p:cNvPr id="378938" name="Oval 58"/>
          <p:cNvSpPr>
            <a:spLocks noChangeArrowheads="1"/>
          </p:cNvSpPr>
          <p:nvPr/>
        </p:nvSpPr>
        <p:spPr bwMode="auto">
          <a:xfrm rot="1280582">
            <a:off x="990600" y="2809875"/>
            <a:ext cx="3441700" cy="18161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9" name="Oval 59"/>
          <p:cNvSpPr>
            <a:spLocks noChangeArrowheads="1"/>
          </p:cNvSpPr>
          <p:nvPr/>
        </p:nvSpPr>
        <p:spPr bwMode="auto">
          <a:xfrm rot="3245934">
            <a:off x="2018506" y="2793207"/>
            <a:ext cx="1427163" cy="18923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0" name="Oval 60"/>
          <p:cNvSpPr>
            <a:spLocks noChangeArrowheads="1"/>
          </p:cNvSpPr>
          <p:nvPr/>
        </p:nvSpPr>
        <p:spPr bwMode="auto">
          <a:xfrm rot="840207">
            <a:off x="1133475" y="2986088"/>
            <a:ext cx="3209925" cy="1500187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1" name="Oval 61"/>
          <p:cNvSpPr>
            <a:spLocks noChangeArrowheads="1"/>
          </p:cNvSpPr>
          <p:nvPr/>
        </p:nvSpPr>
        <p:spPr bwMode="auto">
          <a:xfrm rot="2301576">
            <a:off x="1331913" y="3063875"/>
            <a:ext cx="2911475" cy="12700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14400" y="2276475"/>
            <a:ext cx="3810000" cy="2819400"/>
            <a:chOff x="2880" y="1680"/>
            <a:chExt cx="2400" cy="1776"/>
          </a:xfrm>
        </p:grpSpPr>
        <p:graphicFrame>
          <p:nvGraphicFramePr>
            <p:cNvPr id="25609" name="Object 63"/>
            <p:cNvGraphicFramePr>
              <a:graphicFrameLocks noChangeAspect="1"/>
            </p:cNvGraphicFramePr>
            <p:nvPr/>
          </p:nvGraphicFramePr>
          <p:xfrm>
            <a:off x="4130" y="1696"/>
            <a:ext cx="142" cy="176"/>
          </p:xfrm>
          <a:graphic>
            <a:graphicData uri="http://schemas.openxmlformats.org/presentationml/2006/ole">
              <p:oleObj spid="_x0000_s25649" name="Equation" r:id="rId6" imgW="114201" imgH="139579" progId="Equation.3">
                <p:embed/>
              </p:oleObj>
            </a:graphicData>
          </a:graphic>
        </p:graphicFrame>
        <p:graphicFrame>
          <p:nvGraphicFramePr>
            <p:cNvPr id="25610" name="Object 64"/>
            <p:cNvGraphicFramePr>
              <a:graphicFrameLocks noChangeAspect="1"/>
            </p:cNvGraphicFramePr>
            <p:nvPr/>
          </p:nvGraphicFramePr>
          <p:xfrm>
            <a:off x="5058" y="3280"/>
            <a:ext cx="174" cy="176"/>
          </p:xfrm>
          <a:graphic>
            <a:graphicData uri="http://schemas.openxmlformats.org/presentationml/2006/ole">
              <p:oleObj spid="_x0000_s25650" name="Equation" r:id="rId7" imgW="139700" imgH="139700" progId="Equation.3">
                <p:embed/>
              </p:oleObj>
            </a:graphicData>
          </a:graphic>
        </p:graphicFrame>
        <p:graphicFrame>
          <p:nvGraphicFramePr>
            <p:cNvPr id="25611" name="Object 65"/>
            <p:cNvGraphicFramePr>
              <a:graphicFrameLocks noChangeAspect="1"/>
            </p:cNvGraphicFramePr>
            <p:nvPr/>
          </p:nvGraphicFramePr>
          <p:xfrm>
            <a:off x="5040" y="2192"/>
            <a:ext cx="173" cy="208"/>
          </p:xfrm>
          <a:graphic>
            <a:graphicData uri="http://schemas.openxmlformats.org/presentationml/2006/ole">
              <p:oleObj spid="_x0000_s25651" name="Equation" r:id="rId8" imgW="139579" imgH="164957" progId="Equation.3">
                <p:embed/>
              </p:oleObj>
            </a:graphicData>
          </a:graphic>
        </p:graphicFrame>
        <p:graphicFrame>
          <p:nvGraphicFramePr>
            <p:cNvPr id="25612" name="Object 66"/>
            <p:cNvGraphicFramePr>
              <a:graphicFrameLocks noChangeAspect="1"/>
            </p:cNvGraphicFramePr>
            <p:nvPr/>
          </p:nvGraphicFramePr>
          <p:xfrm>
            <a:off x="3876" y="2656"/>
            <a:ext cx="204" cy="224"/>
          </p:xfrm>
          <a:graphic>
            <a:graphicData uri="http://schemas.openxmlformats.org/presentationml/2006/ole">
              <p:oleObj spid="_x0000_s25652" name="Equation" r:id="rId9" imgW="164814" imgH="177492" progId="Equation.3">
                <p:embed/>
              </p:oleObj>
            </a:graphicData>
          </a:graphic>
        </p:graphicFrame>
        <p:sp>
          <p:nvSpPr>
            <p:cNvPr id="25636" name="Line 67"/>
            <p:cNvSpPr>
              <a:spLocks noChangeShapeType="1"/>
            </p:cNvSpPr>
            <p:nvPr/>
          </p:nvSpPr>
          <p:spPr bwMode="auto">
            <a:xfrm>
              <a:off x="4848" y="3024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68"/>
            <p:cNvSpPr>
              <a:spLocks noChangeShapeType="1"/>
            </p:cNvSpPr>
            <p:nvPr/>
          </p:nvSpPr>
          <p:spPr bwMode="auto">
            <a:xfrm flipV="1">
              <a:off x="4080" y="168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69"/>
            <p:cNvSpPr>
              <a:spLocks noChangeShapeType="1"/>
            </p:cNvSpPr>
            <p:nvPr/>
          </p:nvSpPr>
          <p:spPr bwMode="auto">
            <a:xfrm flipV="1">
              <a:off x="4080" y="216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Line 70"/>
            <p:cNvSpPr>
              <a:spLocks noChangeShapeType="1"/>
            </p:cNvSpPr>
            <p:nvPr/>
          </p:nvSpPr>
          <p:spPr bwMode="auto">
            <a:xfrm flipV="1">
              <a:off x="4080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Line 71"/>
            <p:cNvSpPr>
              <a:spLocks noChangeShapeType="1"/>
            </p:cNvSpPr>
            <p:nvPr/>
          </p:nvSpPr>
          <p:spPr bwMode="auto">
            <a:xfrm>
              <a:off x="3168" y="2112"/>
              <a:ext cx="1584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Line 72"/>
            <p:cNvSpPr>
              <a:spLocks noChangeShapeType="1"/>
            </p:cNvSpPr>
            <p:nvPr/>
          </p:nvSpPr>
          <p:spPr bwMode="auto">
            <a:xfrm>
              <a:off x="2880" y="1968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Line 73"/>
            <p:cNvSpPr>
              <a:spLocks noChangeShapeType="1"/>
            </p:cNvSpPr>
            <p:nvPr/>
          </p:nvSpPr>
          <p:spPr bwMode="auto">
            <a:xfrm flipV="1">
              <a:off x="3456" y="2352"/>
              <a:ext cx="120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Line 74"/>
            <p:cNvSpPr>
              <a:spLocks noChangeShapeType="1"/>
            </p:cNvSpPr>
            <p:nvPr/>
          </p:nvSpPr>
          <p:spPr bwMode="auto">
            <a:xfrm flipV="1">
              <a:off x="3216" y="2928"/>
              <a:ext cx="19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75"/>
            <p:cNvSpPr>
              <a:spLocks noChangeShapeType="1"/>
            </p:cNvSpPr>
            <p:nvPr/>
          </p:nvSpPr>
          <p:spPr bwMode="auto">
            <a:xfrm flipV="1">
              <a:off x="4752" y="2112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5334000" y="2349500"/>
            <a:ext cx="2438400" cy="2438400"/>
            <a:chOff x="3360" y="1968"/>
            <a:chExt cx="1536" cy="1536"/>
          </a:xfrm>
        </p:grpSpPr>
        <p:pic>
          <p:nvPicPr>
            <p:cNvPr id="25626" name="Picture 76" descr="lc-7(3)-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60" y="2064"/>
              <a:ext cx="1440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627" name="Group 94"/>
            <p:cNvGrpSpPr>
              <a:grpSpLocks/>
            </p:cNvGrpSpPr>
            <p:nvPr/>
          </p:nvGrpSpPr>
          <p:grpSpPr bwMode="auto">
            <a:xfrm>
              <a:off x="3408" y="1968"/>
              <a:ext cx="1488" cy="1440"/>
              <a:chOff x="3408" y="1968"/>
              <a:chExt cx="1488" cy="1440"/>
            </a:xfrm>
          </p:grpSpPr>
          <p:graphicFrame>
            <p:nvGraphicFramePr>
              <p:cNvPr id="25605" name="Object 80"/>
              <p:cNvGraphicFramePr>
                <a:graphicFrameLocks noChangeAspect="1"/>
              </p:cNvGraphicFramePr>
              <p:nvPr/>
            </p:nvGraphicFramePr>
            <p:xfrm>
              <a:off x="3504" y="3088"/>
              <a:ext cx="174" cy="176"/>
            </p:xfrm>
            <a:graphic>
              <a:graphicData uri="http://schemas.openxmlformats.org/presentationml/2006/ole">
                <p:oleObj spid="_x0000_s25653" name="Equation" r:id="rId11" imgW="139700" imgH="139700" progId="Equation.3">
                  <p:embed/>
                </p:oleObj>
              </a:graphicData>
            </a:graphic>
          </p:graphicFrame>
          <p:graphicFrame>
            <p:nvGraphicFramePr>
              <p:cNvPr id="25606" name="Object 81"/>
              <p:cNvGraphicFramePr>
                <a:graphicFrameLocks noChangeAspect="1"/>
              </p:cNvGraphicFramePr>
              <p:nvPr/>
            </p:nvGraphicFramePr>
            <p:xfrm>
              <a:off x="4656" y="3200"/>
              <a:ext cx="173" cy="208"/>
            </p:xfrm>
            <a:graphic>
              <a:graphicData uri="http://schemas.openxmlformats.org/presentationml/2006/ole">
                <p:oleObj spid="_x0000_s25654" name="Equation" r:id="rId12" imgW="139579" imgH="164957" progId="Equation.3">
                  <p:embed/>
                </p:oleObj>
              </a:graphicData>
            </a:graphic>
          </p:graphicFrame>
          <p:grpSp>
            <p:nvGrpSpPr>
              <p:cNvPr id="25628" name="Group 93"/>
              <p:cNvGrpSpPr>
                <a:grpSpLocks/>
              </p:cNvGrpSpPr>
              <p:nvPr/>
            </p:nvGrpSpPr>
            <p:grpSpPr bwMode="auto">
              <a:xfrm>
                <a:off x="3408" y="1968"/>
                <a:ext cx="1488" cy="1223"/>
                <a:chOff x="3408" y="1968"/>
                <a:chExt cx="1488" cy="1223"/>
              </a:xfrm>
            </p:grpSpPr>
            <p:grpSp>
              <p:nvGrpSpPr>
                <p:cNvPr id="25629" name="Group 90"/>
                <p:cNvGrpSpPr>
                  <a:grpSpLocks/>
                </p:cNvGrpSpPr>
                <p:nvPr/>
              </p:nvGrpSpPr>
              <p:grpSpPr bwMode="auto">
                <a:xfrm>
                  <a:off x="3408" y="1968"/>
                  <a:ext cx="1488" cy="1223"/>
                  <a:chOff x="3408" y="1968"/>
                  <a:chExt cx="1488" cy="1223"/>
                </a:xfrm>
              </p:grpSpPr>
              <p:sp>
                <p:nvSpPr>
                  <p:cNvPr id="25631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32" y="2419"/>
                    <a:ext cx="0" cy="36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2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32" y="1968"/>
                    <a:ext cx="0" cy="4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5607" name="Object 84"/>
                  <p:cNvGraphicFramePr>
                    <a:graphicFrameLocks noChangeAspect="1"/>
                  </p:cNvGraphicFramePr>
                  <p:nvPr/>
                </p:nvGraphicFramePr>
                <p:xfrm>
                  <a:off x="3840" y="1984"/>
                  <a:ext cx="142" cy="176"/>
                </p:xfrm>
                <a:graphic>
                  <a:graphicData uri="http://schemas.openxmlformats.org/presentationml/2006/ole">
                    <p:oleObj spid="_x0000_s25655" name="Equation" r:id="rId13" imgW="114201" imgH="139579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25608" name="Object 85"/>
                  <p:cNvGraphicFramePr>
                    <a:graphicFrameLocks noChangeAspect="1"/>
                  </p:cNvGraphicFramePr>
                  <p:nvPr/>
                </p:nvGraphicFramePr>
                <p:xfrm>
                  <a:off x="3859" y="2688"/>
                  <a:ext cx="163" cy="179"/>
                </p:xfrm>
                <a:graphic>
                  <a:graphicData uri="http://schemas.openxmlformats.org/presentationml/2006/ole">
                    <p:oleObj spid="_x0000_s25656" name="Equation" r:id="rId14" imgW="164814" imgH="177492" progId="Equation.3">
                      <p:embed/>
                    </p:oleObj>
                  </a:graphicData>
                </a:graphic>
              </p:graphicFrame>
              <p:sp>
                <p:nvSpPr>
                  <p:cNvPr id="25633" name="Line 87"/>
                  <p:cNvSpPr>
                    <a:spLocks noChangeShapeType="1"/>
                  </p:cNvSpPr>
                  <p:nvPr/>
                </p:nvSpPr>
                <p:spPr bwMode="auto">
                  <a:xfrm rot="240000">
                    <a:off x="4608" y="3072"/>
                    <a:ext cx="288" cy="1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4" name="Line 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67" y="2784"/>
                    <a:ext cx="384" cy="2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5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8" y="3024"/>
                    <a:ext cx="259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30" name="Line 86"/>
                <p:cNvSpPr>
                  <a:spLocks noChangeShapeType="1"/>
                </p:cNvSpPr>
                <p:nvPr/>
              </p:nvSpPr>
              <p:spPr bwMode="auto">
                <a:xfrm>
                  <a:off x="4032" y="2784"/>
                  <a:ext cx="576" cy="26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4" grpId="0" autoUpdateAnimBg="0"/>
      <p:bldP spid="378905" grpId="0" autoUpdateAnimBg="0"/>
      <p:bldP spid="378911" grpId="0" autoUpdateAnimBg="0"/>
      <p:bldP spid="378914" grpId="0" autoUpdateAnimBg="0"/>
      <p:bldP spid="25618" grpId="0"/>
      <p:bldP spid="378916" grpId="0" autoUpdateAnimBg="0"/>
      <p:bldP spid="378938" grpId="0" animBg="1"/>
      <p:bldP spid="378939" grpId="0" animBg="1"/>
      <p:bldP spid="378940" grpId="0" animBg="1"/>
      <p:bldP spid="3789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3ECE3-3611-46E8-AFC4-205640D35B6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356369" name="Text Box 17"/>
          <p:cNvSpPr txBox="1">
            <a:spLocks noChangeArrowheads="1"/>
          </p:cNvSpPr>
          <p:nvPr/>
        </p:nvSpPr>
        <p:spPr bwMode="auto">
          <a:xfrm>
            <a:off x="683568" y="1398835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曲面方程的定义</a:t>
            </a:r>
          </a:p>
        </p:txBody>
      </p:sp>
      <p:sp>
        <p:nvSpPr>
          <p:cNvPr id="356371" name="Text Box 19"/>
          <p:cNvSpPr txBox="1">
            <a:spLocks noChangeArrowheads="1"/>
          </p:cNvSpPr>
          <p:nvPr/>
        </p:nvSpPr>
        <p:spPr bwMode="auto">
          <a:xfrm>
            <a:off x="638001" y="2694979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356372" name="Text Box 20"/>
          <p:cNvSpPr txBox="1">
            <a:spLocks noChangeArrowheads="1"/>
          </p:cNvSpPr>
          <p:nvPr/>
        </p:nvSpPr>
        <p:spPr bwMode="auto">
          <a:xfrm>
            <a:off x="1287288" y="2694979"/>
            <a:ext cx="571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曲面</a:t>
            </a:r>
            <a:r>
              <a:rPr lang="en-US" altLang="zh-CN" sz="2800" i="1">
                <a:solidFill>
                  <a:schemeClr val="tx2"/>
                </a:solidFill>
              </a:rPr>
              <a:t>S</a:t>
            </a:r>
            <a:r>
              <a:rPr lang="zh-CN" altLang="en-US" sz="2800">
                <a:solidFill>
                  <a:schemeClr val="tx2"/>
                </a:solidFill>
              </a:rPr>
              <a:t>上任一点的坐标都满足方程</a:t>
            </a:r>
            <a:r>
              <a:rPr lang="en-US" altLang="zh-CN" sz="280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356373" name="Text Box 21"/>
          <p:cNvSpPr txBox="1">
            <a:spLocks noChangeArrowheads="1"/>
          </p:cNvSpPr>
          <p:nvPr/>
        </p:nvSpPr>
        <p:spPr bwMode="auto">
          <a:xfrm>
            <a:off x="638001" y="3269654"/>
            <a:ext cx="788987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356374" name="Text Box 22"/>
          <p:cNvSpPr txBox="1">
            <a:spLocks noChangeArrowheads="1"/>
          </p:cNvSpPr>
          <p:nvPr/>
        </p:nvSpPr>
        <p:spPr bwMode="auto">
          <a:xfrm>
            <a:off x="1287288" y="3269654"/>
            <a:ext cx="638651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不</a:t>
            </a:r>
            <a:r>
              <a:rPr lang="zh-CN" altLang="en-US" sz="2800">
                <a:solidFill>
                  <a:schemeClr val="tx2"/>
                </a:solidFill>
              </a:rPr>
              <a:t>在曲面</a:t>
            </a:r>
            <a:r>
              <a:rPr lang="en-US" altLang="zh-CN" sz="2800" i="1">
                <a:solidFill>
                  <a:schemeClr val="tx2"/>
                </a:solidFill>
              </a:rPr>
              <a:t>S</a:t>
            </a:r>
            <a:r>
              <a:rPr lang="zh-CN" altLang="en-US" sz="2800">
                <a:solidFill>
                  <a:schemeClr val="tx2"/>
                </a:solidFill>
              </a:rPr>
              <a:t>上的点的坐标都</a:t>
            </a:r>
            <a:r>
              <a:rPr lang="zh-CN" altLang="en-US" sz="2800">
                <a:solidFill>
                  <a:srgbClr val="0000FF"/>
                </a:solidFill>
              </a:rPr>
              <a:t>不</a:t>
            </a:r>
            <a:r>
              <a:rPr lang="zh-CN" altLang="en-US" sz="2800">
                <a:solidFill>
                  <a:schemeClr val="tx2"/>
                </a:solidFill>
              </a:rPr>
              <a:t>满足方程</a:t>
            </a:r>
            <a:r>
              <a:rPr lang="en-US" altLang="zh-CN" sz="280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356375" name="Text Box 23"/>
          <p:cNvSpPr txBox="1">
            <a:spLocks noChangeArrowheads="1"/>
          </p:cNvSpPr>
          <p:nvPr/>
        </p:nvSpPr>
        <p:spPr bwMode="auto">
          <a:xfrm>
            <a:off x="669999" y="2103462"/>
            <a:ext cx="1981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如果曲面</a:t>
            </a:r>
            <a:r>
              <a:rPr lang="en-US" altLang="zh-CN" sz="2800" i="1">
                <a:solidFill>
                  <a:schemeClr val="tx2"/>
                </a:solidFill>
              </a:rPr>
              <a:t>S</a:t>
            </a:r>
            <a:endParaRPr lang="en-US" altLang="zh-CN" sz="2800">
              <a:solidFill>
                <a:schemeClr val="tx2"/>
              </a:solidFill>
            </a:endParaRPr>
          </a:p>
        </p:txBody>
      </p:sp>
      <p:graphicFrame>
        <p:nvGraphicFramePr>
          <p:cNvPr id="356376" name="Object 24"/>
          <p:cNvGraphicFramePr>
            <a:graphicFrameLocks noChangeAspect="1"/>
          </p:cNvGraphicFramePr>
          <p:nvPr/>
        </p:nvGraphicFramePr>
        <p:xfrm>
          <a:off x="4306962" y="2228874"/>
          <a:ext cx="1968500" cy="393700"/>
        </p:xfrm>
        <a:graphic>
          <a:graphicData uri="http://schemas.openxmlformats.org/presentationml/2006/ole">
            <p:oleObj spid="_x0000_s2078" name="Equation" r:id="rId3" imgW="63041400" imgH="12577320" progId="Equation.DSMT4">
              <p:embed/>
            </p:oleObj>
          </a:graphicData>
        </a:graphic>
      </p:graphicFrame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6178624" y="2119337"/>
            <a:ext cx="220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有下述关系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638001" y="3990379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那么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356379" name="Object 27"/>
          <p:cNvGraphicFramePr>
            <a:graphicFrameLocks noChangeAspect="1"/>
          </p:cNvGraphicFramePr>
          <p:nvPr/>
        </p:nvGraphicFramePr>
        <p:xfrm>
          <a:off x="1719088" y="4061817"/>
          <a:ext cx="2667000" cy="431800"/>
        </p:xfrm>
        <a:graphic>
          <a:graphicData uri="http://schemas.openxmlformats.org/presentationml/2006/ole">
            <p:oleObj spid="_x0000_s2079" name="Equation" r:id="rId4" imgW="2667000" imgH="431800" progId="Equation.3">
              <p:embed/>
            </p:oleObj>
          </a:graphicData>
        </a:graphic>
      </p:graphicFrame>
      <p:sp>
        <p:nvSpPr>
          <p:cNvPr id="356380" name="Text Box 28"/>
          <p:cNvSpPr txBox="1">
            <a:spLocks noChangeArrowheads="1"/>
          </p:cNvSpPr>
          <p:nvPr/>
        </p:nvSpPr>
        <p:spPr bwMode="auto">
          <a:xfrm>
            <a:off x="4527376" y="3988792"/>
            <a:ext cx="3429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就叫做曲面</a:t>
            </a:r>
            <a:r>
              <a:rPr lang="en-US" altLang="zh-CN" sz="2800" i="1">
                <a:solidFill>
                  <a:schemeClr val="tx2"/>
                </a:solidFill>
              </a:rPr>
              <a:t>S</a:t>
            </a:r>
            <a:r>
              <a:rPr lang="zh-CN" altLang="en-US" sz="2800">
                <a:solidFill>
                  <a:schemeClr val="tx2"/>
                </a:solidFill>
              </a:rPr>
              <a:t>的方程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356381" name="Text Box 29"/>
          <p:cNvSpPr txBox="1">
            <a:spLocks noChangeArrowheads="1"/>
          </p:cNvSpPr>
          <p:nvPr/>
        </p:nvSpPr>
        <p:spPr bwMode="auto">
          <a:xfrm>
            <a:off x="638001" y="4638079"/>
            <a:ext cx="449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而曲面</a:t>
            </a:r>
            <a:r>
              <a:rPr lang="en-US" altLang="zh-CN" sz="2800" i="1">
                <a:solidFill>
                  <a:schemeClr val="tx2"/>
                </a:solidFill>
              </a:rPr>
              <a:t>S</a:t>
            </a:r>
            <a:r>
              <a:rPr lang="zh-CN" altLang="en-US" sz="2800">
                <a:solidFill>
                  <a:schemeClr val="tx2"/>
                </a:solidFill>
              </a:rPr>
              <a:t>就叫做方程的图形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068" name="Rectangle 35"/>
          <p:cNvSpPr>
            <a:spLocks noChangeArrowheads="1"/>
          </p:cNvSpPr>
          <p:nvPr/>
        </p:nvSpPr>
        <p:spPr bwMode="auto">
          <a:xfrm>
            <a:off x="466849" y="461987"/>
            <a:ext cx="57912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一、曲面方程的概念</a:t>
            </a:r>
          </a:p>
        </p:txBody>
      </p:sp>
      <p:sp>
        <p:nvSpPr>
          <p:cNvPr id="356389" name="Text Box 37"/>
          <p:cNvSpPr txBox="1">
            <a:spLocks noChangeArrowheads="1"/>
          </p:cNvSpPr>
          <p:nvPr/>
        </p:nvSpPr>
        <p:spPr bwMode="auto">
          <a:xfrm>
            <a:off x="2290837" y="2103462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与三元方程</a:t>
            </a:r>
          </a:p>
        </p:txBody>
      </p:sp>
      <p:sp>
        <p:nvSpPr>
          <p:cNvPr id="356398" name="Freeform 46"/>
          <p:cNvSpPr>
            <a:spLocks/>
          </p:cNvSpPr>
          <p:nvPr/>
        </p:nvSpPr>
        <p:spPr bwMode="auto">
          <a:xfrm>
            <a:off x="5219824" y="750912"/>
            <a:ext cx="2047875" cy="942975"/>
          </a:xfrm>
          <a:custGeom>
            <a:avLst/>
            <a:gdLst>
              <a:gd name="T0" fmla="*/ 66675 w 1290"/>
              <a:gd name="T1" fmla="*/ 696912 h 594"/>
              <a:gd name="T2" fmla="*/ 295275 w 1290"/>
              <a:gd name="T3" fmla="*/ 315912 h 594"/>
              <a:gd name="T4" fmla="*/ 447675 w 1290"/>
              <a:gd name="T5" fmla="*/ 163512 h 594"/>
              <a:gd name="T6" fmla="*/ 600075 w 1290"/>
              <a:gd name="T7" fmla="*/ 87312 h 594"/>
              <a:gd name="T8" fmla="*/ 981075 w 1290"/>
              <a:gd name="T9" fmla="*/ 11112 h 594"/>
              <a:gd name="T10" fmla="*/ 1422400 w 1290"/>
              <a:gd name="T11" fmla="*/ 0 h 594"/>
              <a:gd name="T12" fmla="*/ 1800225 w 1290"/>
              <a:gd name="T13" fmla="*/ 28575 h 594"/>
              <a:gd name="T14" fmla="*/ 2047875 w 1290"/>
              <a:gd name="T15" fmla="*/ 87312 h 594"/>
              <a:gd name="T16" fmla="*/ 1828800 w 1290"/>
              <a:gd name="T17" fmla="*/ 363537 h 594"/>
              <a:gd name="T18" fmla="*/ 1666875 w 1290"/>
              <a:gd name="T19" fmla="*/ 696912 h 594"/>
              <a:gd name="T20" fmla="*/ 1590675 w 1290"/>
              <a:gd name="T21" fmla="*/ 849313 h 594"/>
              <a:gd name="T22" fmla="*/ 1514475 w 1290"/>
              <a:gd name="T23" fmla="*/ 925513 h 594"/>
              <a:gd name="T24" fmla="*/ 1103312 w 1290"/>
              <a:gd name="T25" fmla="*/ 857250 h 594"/>
              <a:gd name="T26" fmla="*/ 676275 w 1290"/>
              <a:gd name="T27" fmla="*/ 849313 h 594"/>
              <a:gd name="T28" fmla="*/ 363537 w 1290"/>
              <a:gd name="T29" fmla="*/ 871538 h 594"/>
              <a:gd name="T30" fmla="*/ 0 w 1290"/>
              <a:gd name="T31" fmla="*/ 942975 h 5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90"/>
              <a:gd name="T49" fmla="*/ 0 h 594"/>
              <a:gd name="T50" fmla="*/ 1290 w 1290"/>
              <a:gd name="T51" fmla="*/ 594 h 59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90" h="594">
                <a:moveTo>
                  <a:pt x="42" y="439"/>
                </a:moveTo>
                <a:lnTo>
                  <a:pt x="186" y="199"/>
                </a:lnTo>
                <a:lnTo>
                  <a:pt x="282" y="103"/>
                </a:lnTo>
                <a:lnTo>
                  <a:pt x="378" y="55"/>
                </a:lnTo>
                <a:lnTo>
                  <a:pt x="618" y="7"/>
                </a:lnTo>
                <a:lnTo>
                  <a:pt x="896" y="0"/>
                </a:lnTo>
                <a:lnTo>
                  <a:pt x="1134" y="18"/>
                </a:lnTo>
                <a:lnTo>
                  <a:pt x="1290" y="55"/>
                </a:lnTo>
                <a:lnTo>
                  <a:pt x="1152" y="229"/>
                </a:lnTo>
                <a:lnTo>
                  <a:pt x="1050" y="439"/>
                </a:lnTo>
                <a:lnTo>
                  <a:pt x="1002" y="535"/>
                </a:lnTo>
                <a:lnTo>
                  <a:pt x="954" y="583"/>
                </a:lnTo>
                <a:lnTo>
                  <a:pt x="695" y="540"/>
                </a:lnTo>
                <a:lnTo>
                  <a:pt x="426" y="535"/>
                </a:lnTo>
                <a:lnTo>
                  <a:pt x="229" y="549"/>
                </a:lnTo>
                <a:lnTo>
                  <a:pt x="0" y="594"/>
                </a:lnTo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0033CC"/>
              </a:gs>
            </a:gsLst>
            <a:lin ang="54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364287" y="346099"/>
            <a:ext cx="2268537" cy="2006600"/>
            <a:chOff x="4224" y="1440"/>
            <a:chExt cx="1429" cy="1264"/>
          </a:xfrm>
        </p:grpSpPr>
        <p:graphicFrame>
          <p:nvGraphicFramePr>
            <p:cNvPr id="2053" name="Object 39"/>
            <p:cNvGraphicFramePr>
              <a:graphicFrameLocks noChangeAspect="1"/>
            </p:cNvGraphicFramePr>
            <p:nvPr/>
          </p:nvGraphicFramePr>
          <p:xfrm>
            <a:off x="4309" y="2528"/>
            <a:ext cx="174" cy="176"/>
          </p:xfrm>
          <a:graphic>
            <a:graphicData uri="http://schemas.openxmlformats.org/presentationml/2006/ole">
              <p:oleObj spid="_x0000_s2080" name="Equation" r:id="rId5" imgW="139700" imgH="139700" progId="Equation.3">
                <p:embed/>
              </p:oleObj>
            </a:graphicData>
          </a:graphic>
        </p:graphicFrame>
        <p:graphicFrame>
          <p:nvGraphicFramePr>
            <p:cNvPr id="2054" name="Object 40"/>
            <p:cNvGraphicFramePr>
              <a:graphicFrameLocks noChangeAspect="1"/>
            </p:cNvGraphicFramePr>
            <p:nvPr/>
          </p:nvGraphicFramePr>
          <p:xfrm>
            <a:off x="5480" y="2384"/>
            <a:ext cx="173" cy="208"/>
          </p:xfrm>
          <a:graphic>
            <a:graphicData uri="http://schemas.openxmlformats.org/presentationml/2006/ole">
              <p:oleObj spid="_x0000_s2081" name="Equation" r:id="rId6" imgW="139579" imgH="164957" progId="Equation.3">
                <p:embed/>
              </p:oleObj>
            </a:graphicData>
          </a:graphic>
        </p:graphicFrame>
        <p:graphicFrame>
          <p:nvGraphicFramePr>
            <p:cNvPr id="2055" name="Object 41"/>
            <p:cNvGraphicFramePr>
              <a:graphicFrameLocks noChangeAspect="1"/>
            </p:cNvGraphicFramePr>
            <p:nvPr/>
          </p:nvGraphicFramePr>
          <p:xfrm>
            <a:off x="4455" y="1440"/>
            <a:ext cx="142" cy="176"/>
          </p:xfrm>
          <a:graphic>
            <a:graphicData uri="http://schemas.openxmlformats.org/presentationml/2006/ole">
              <p:oleObj spid="_x0000_s2082" name="Equation" r:id="rId7" imgW="114201" imgH="139579" progId="Equation.3">
                <p:embed/>
              </p:oleObj>
            </a:graphicData>
          </a:graphic>
        </p:graphicFrame>
        <p:sp>
          <p:nvSpPr>
            <p:cNvPr id="2084" name="Line 42"/>
            <p:cNvSpPr>
              <a:spLocks noChangeShapeType="1"/>
            </p:cNvSpPr>
            <p:nvPr/>
          </p:nvSpPr>
          <p:spPr bwMode="auto">
            <a:xfrm>
              <a:off x="4645" y="2336"/>
              <a:ext cx="912" cy="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Line 43"/>
            <p:cNvSpPr>
              <a:spLocks noChangeShapeType="1"/>
            </p:cNvSpPr>
            <p:nvPr/>
          </p:nvSpPr>
          <p:spPr bwMode="auto">
            <a:xfrm flipH="1">
              <a:off x="4224" y="2336"/>
              <a:ext cx="424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6" name="Object 45"/>
            <p:cNvGraphicFramePr>
              <a:graphicFrameLocks noChangeAspect="1"/>
            </p:cNvGraphicFramePr>
            <p:nvPr/>
          </p:nvGraphicFramePr>
          <p:xfrm>
            <a:off x="4616" y="2342"/>
            <a:ext cx="184" cy="202"/>
          </p:xfrm>
          <a:graphic>
            <a:graphicData uri="http://schemas.openxmlformats.org/presentationml/2006/ole">
              <p:oleObj spid="_x0000_s2083" name="Equation" r:id="rId8" imgW="164814" imgH="177492" progId="Equation.3">
                <p:embed/>
              </p:oleObj>
            </a:graphicData>
          </a:graphic>
        </p:graphicFrame>
        <p:sp>
          <p:nvSpPr>
            <p:cNvPr id="2086" name="Line 47"/>
            <p:cNvSpPr>
              <a:spLocks noChangeShapeType="1"/>
            </p:cNvSpPr>
            <p:nvPr/>
          </p:nvSpPr>
          <p:spPr bwMode="auto">
            <a:xfrm flipV="1">
              <a:off x="4645" y="1810"/>
              <a:ext cx="0" cy="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Line 48"/>
            <p:cNvSpPr>
              <a:spLocks noChangeShapeType="1"/>
            </p:cNvSpPr>
            <p:nvPr/>
          </p:nvSpPr>
          <p:spPr bwMode="auto">
            <a:xfrm flipV="1">
              <a:off x="4645" y="2144"/>
              <a:ext cx="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Line 44"/>
            <p:cNvSpPr>
              <a:spLocks noChangeShapeType="1"/>
            </p:cNvSpPr>
            <p:nvPr/>
          </p:nvSpPr>
          <p:spPr bwMode="auto">
            <a:xfrm flipV="1">
              <a:off x="4645" y="1454"/>
              <a:ext cx="0" cy="3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6401" name="Object 49"/>
          <p:cNvGraphicFramePr>
            <a:graphicFrameLocks noChangeAspect="1"/>
          </p:cNvGraphicFramePr>
          <p:nvPr/>
        </p:nvGraphicFramePr>
        <p:xfrm>
          <a:off x="6156449" y="895374"/>
          <a:ext cx="300038" cy="355600"/>
        </p:xfrm>
        <a:graphic>
          <a:graphicData uri="http://schemas.openxmlformats.org/presentationml/2006/ole">
            <p:oleObj spid="_x0000_s2084" name="Equation" r:id="rId9" imgW="4869000" imgH="5672880" progId="Equation.3">
              <p:embed/>
            </p:oleObj>
          </a:graphicData>
        </a:graphic>
      </p:graphicFrame>
      <p:grpSp>
        <p:nvGrpSpPr>
          <p:cNvPr id="3" name="Group 53"/>
          <p:cNvGrpSpPr>
            <a:grpSpLocks noChangeAspect="1"/>
          </p:cNvGrpSpPr>
          <p:nvPr/>
        </p:nvGrpSpPr>
        <p:grpSpPr bwMode="auto">
          <a:xfrm>
            <a:off x="6804149" y="346099"/>
            <a:ext cx="1574800" cy="365125"/>
            <a:chOff x="4704" y="1356"/>
            <a:chExt cx="992" cy="230"/>
          </a:xfrm>
        </p:grpSpPr>
        <p:sp>
          <p:nvSpPr>
            <p:cNvPr id="2073" name="AutoShape 52"/>
            <p:cNvSpPr>
              <a:spLocks noChangeAspect="1" noChangeArrowheads="1" noTextEdit="1"/>
            </p:cNvSpPr>
            <p:nvPr/>
          </p:nvSpPr>
          <p:spPr bwMode="auto">
            <a:xfrm>
              <a:off x="4704" y="1393"/>
              <a:ext cx="96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Rectangle 54"/>
            <p:cNvSpPr>
              <a:spLocks noChangeArrowheads="1"/>
            </p:cNvSpPr>
            <p:nvPr/>
          </p:nvSpPr>
          <p:spPr bwMode="auto">
            <a:xfrm>
              <a:off x="5608" y="137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2075" name="Rectangle 55"/>
            <p:cNvSpPr>
              <a:spLocks noChangeArrowheads="1"/>
            </p:cNvSpPr>
            <p:nvPr/>
          </p:nvSpPr>
          <p:spPr bwMode="auto">
            <a:xfrm>
              <a:off x="5374" y="1375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076" name="Rectangle 56"/>
            <p:cNvSpPr>
              <a:spLocks noChangeArrowheads="1"/>
            </p:cNvSpPr>
            <p:nvPr/>
          </p:nvSpPr>
          <p:spPr bwMode="auto">
            <a:xfrm>
              <a:off x="5230" y="1375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077" name="Rectangle 57"/>
            <p:cNvSpPr>
              <a:spLocks noChangeArrowheads="1"/>
            </p:cNvSpPr>
            <p:nvPr/>
          </p:nvSpPr>
          <p:spPr bwMode="auto">
            <a:xfrm>
              <a:off x="5064" y="1375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078" name="Rectangle 58"/>
            <p:cNvSpPr>
              <a:spLocks noChangeArrowheads="1"/>
            </p:cNvSpPr>
            <p:nvPr/>
          </p:nvSpPr>
          <p:spPr bwMode="auto">
            <a:xfrm>
              <a:off x="4889" y="1375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079" name="Rectangle 59"/>
            <p:cNvSpPr>
              <a:spLocks noChangeArrowheads="1"/>
            </p:cNvSpPr>
            <p:nvPr/>
          </p:nvSpPr>
          <p:spPr bwMode="auto">
            <a:xfrm>
              <a:off x="5485" y="1356"/>
              <a:ext cx="9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080" name="Rectangle 60"/>
            <p:cNvSpPr>
              <a:spLocks noChangeArrowheads="1"/>
            </p:cNvSpPr>
            <p:nvPr/>
          </p:nvSpPr>
          <p:spPr bwMode="auto">
            <a:xfrm>
              <a:off x="5295" y="1375"/>
              <a:ext cx="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2081" name="Rectangle 61"/>
            <p:cNvSpPr>
              <a:spLocks noChangeArrowheads="1"/>
            </p:cNvSpPr>
            <p:nvPr/>
          </p:nvSpPr>
          <p:spPr bwMode="auto">
            <a:xfrm>
              <a:off x="5145" y="1375"/>
              <a:ext cx="7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082" name="Rectangle 62"/>
            <p:cNvSpPr>
              <a:spLocks noChangeArrowheads="1"/>
            </p:cNvSpPr>
            <p:nvPr/>
          </p:nvSpPr>
          <p:spPr bwMode="auto">
            <a:xfrm>
              <a:off x="4967" y="137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083" name="Rectangle 63"/>
            <p:cNvSpPr>
              <a:spLocks noChangeArrowheads="1"/>
            </p:cNvSpPr>
            <p:nvPr/>
          </p:nvSpPr>
          <p:spPr bwMode="auto">
            <a:xfrm>
              <a:off x="4753" y="1375"/>
              <a:ext cx="11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6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6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6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9" grpId="0" autoUpdateAnimBg="0"/>
      <p:bldP spid="356371" grpId="0" build="p" autoUpdateAnimBg="0"/>
      <p:bldP spid="356372" grpId="0" build="p" autoUpdateAnimBg="0"/>
      <p:bldP spid="356373" grpId="0" build="p" autoUpdateAnimBg="0"/>
      <p:bldP spid="356374" grpId="0" build="p" autoUpdateAnimBg="0"/>
      <p:bldP spid="356375" grpId="0" build="p" autoUpdateAnimBg="0"/>
      <p:bldP spid="356377" grpId="0" build="p" autoUpdateAnimBg="0"/>
      <p:bldP spid="356378" grpId="0" build="p" autoUpdateAnimBg="0"/>
      <p:bldP spid="356380" grpId="0" build="p" autoUpdateAnimBg="0"/>
      <p:bldP spid="356381" grpId="0" build="p" autoUpdateAnimBg="0"/>
      <p:bldP spid="356389" grpId="0" build="p" autoUpdateAnimBg="0"/>
      <p:bldP spid="3563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D609B2-A519-4368-9E20-E1DE32E1F611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26633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椭球面的几种特殊情况</a:t>
            </a:r>
            <a:r>
              <a:rPr lang="en-US" altLang="zh-CN" sz="2800"/>
              <a:t>: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179388" y="1196975"/>
          <a:ext cx="419100" cy="393700"/>
        </p:xfrm>
        <a:graphic>
          <a:graphicData uri="http://schemas.openxmlformats.org/presentationml/2006/ole">
            <p:oleObj spid="_x0000_s26650" name="Equation" r:id="rId3" imgW="418918" imgH="393529" progId="Equation.3">
              <p:embed/>
            </p:oleObj>
          </a:graphicData>
        </a:graphic>
      </p:graphicFrame>
      <p:graphicFrame>
        <p:nvGraphicFramePr>
          <p:cNvPr id="379909" name="Object 5"/>
          <p:cNvGraphicFramePr>
            <a:graphicFrameLocks noChangeAspect="1"/>
          </p:cNvGraphicFramePr>
          <p:nvPr/>
        </p:nvGraphicFramePr>
        <p:xfrm>
          <a:off x="2020888" y="879475"/>
          <a:ext cx="2501900" cy="927100"/>
        </p:xfrm>
        <a:graphic>
          <a:graphicData uri="http://schemas.openxmlformats.org/presentationml/2006/ole">
            <p:oleObj spid="_x0000_s26651" name="公式" r:id="rId4" imgW="2501900" imgH="927100" progId="Equation.3">
              <p:embed/>
            </p:oleObj>
          </a:graphicData>
        </a:graphic>
      </p:graphicFrame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827588" y="1120775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旋转</a:t>
            </a:r>
            <a:r>
              <a:rPr lang="zh-CN" altLang="en-US" sz="2800">
                <a:solidFill>
                  <a:schemeClr val="tx2"/>
                </a:solidFill>
              </a:rPr>
              <a:t>椭球面</a:t>
            </a:r>
          </a:p>
        </p:txBody>
      </p:sp>
      <p:graphicFrame>
        <p:nvGraphicFramePr>
          <p:cNvPr id="379911" name="Object 7"/>
          <p:cNvGraphicFramePr>
            <a:graphicFrameLocks noChangeAspect="1"/>
          </p:cNvGraphicFramePr>
          <p:nvPr/>
        </p:nvGraphicFramePr>
        <p:xfrm>
          <a:off x="1693863" y="1976438"/>
          <a:ext cx="1727200" cy="927100"/>
        </p:xfrm>
        <a:graphic>
          <a:graphicData uri="http://schemas.openxmlformats.org/presentationml/2006/ole">
            <p:oleObj spid="_x0000_s26652" name="公式" r:id="rId5" imgW="1727200" imgH="927100" progId="Equation.3">
              <p:embed/>
            </p:oleObj>
          </a:graphicData>
        </a:graphic>
      </p:graphicFrame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468313" y="220503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由椭圆</a:t>
            </a:r>
          </a:p>
        </p:txBody>
      </p:sp>
      <p:graphicFrame>
        <p:nvGraphicFramePr>
          <p:cNvPr id="379914" name="Object 10"/>
          <p:cNvGraphicFramePr>
            <a:graphicFrameLocks noChangeAspect="1"/>
          </p:cNvGraphicFramePr>
          <p:nvPr/>
        </p:nvGraphicFramePr>
        <p:xfrm>
          <a:off x="2449513" y="2954338"/>
          <a:ext cx="2476500" cy="927100"/>
        </p:xfrm>
        <a:graphic>
          <a:graphicData uri="http://schemas.openxmlformats.org/presentationml/2006/ole">
            <p:oleObj spid="_x0000_s26653" name="公式" r:id="rId6" imgW="2476500" imgH="927100" progId="Equation.3">
              <p:embed/>
            </p:oleObj>
          </a:graphicData>
        </a:graphic>
      </p:graphicFrame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468313" y="319722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方程可写为</a:t>
            </a:r>
          </a:p>
        </p:txBody>
      </p:sp>
      <p:graphicFrame>
        <p:nvGraphicFramePr>
          <p:cNvPr id="379920" name="Object 16"/>
          <p:cNvGraphicFramePr>
            <a:graphicFrameLocks noChangeAspect="1"/>
          </p:cNvGraphicFramePr>
          <p:nvPr/>
        </p:nvGraphicFramePr>
        <p:xfrm>
          <a:off x="795338" y="1230313"/>
          <a:ext cx="762000" cy="317500"/>
        </p:xfrm>
        <a:graphic>
          <a:graphicData uri="http://schemas.openxmlformats.org/presentationml/2006/ole">
            <p:oleObj spid="_x0000_s26654" name="Equation" r:id="rId7" imgW="761669" imgH="317362" progId="Equation.3">
              <p:embed/>
            </p:oleObj>
          </a:graphicData>
        </a:graphic>
      </p:graphicFrame>
      <p:graphicFrame>
        <p:nvGraphicFramePr>
          <p:cNvPr id="379921" name="Object 17"/>
          <p:cNvGraphicFramePr>
            <a:graphicFrameLocks noChangeAspect="1"/>
          </p:cNvGraphicFramePr>
          <p:nvPr/>
        </p:nvGraphicFramePr>
        <p:xfrm>
          <a:off x="7092950" y="115888"/>
          <a:ext cx="1800225" cy="666750"/>
        </p:xfrm>
        <a:graphic>
          <a:graphicData uri="http://schemas.openxmlformats.org/presentationml/2006/ole">
            <p:oleObj spid="_x0000_s26655" name="公式" r:id="rId8" imgW="3330720" imgH="1218240" progId="Equation.3">
              <p:embed/>
            </p:oleObj>
          </a:graphicData>
        </a:graphic>
      </p:graphicFrame>
      <p:sp>
        <p:nvSpPr>
          <p:cNvPr id="379923" name="Rectangle 19"/>
          <p:cNvSpPr>
            <a:spLocks noChangeArrowheads="1"/>
          </p:cNvSpPr>
          <p:nvPr/>
        </p:nvSpPr>
        <p:spPr bwMode="auto">
          <a:xfrm>
            <a:off x="3592513" y="2219325"/>
            <a:ext cx="31623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绕</a:t>
            </a:r>
            <a:r>
              <a:rPr lang="en-US" altLang="zh-CN" sz="2800" i="1"/>
              <a:t>z</a:t>
            </a:r>
            <a:r>
              <a:rPr lang="zh-CN" altLang="en-US" sz="2800"/>
              <a:t>轴旋转而成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0" grpId="0" autoUpdateAnimBg="0"/>
      <p:bldP spid="379912" grpId="0" autoUpdateAnimBg="0"/>
      <p:bldP spid="379915" grpId="0" autoUpdateAnimBg="0"/>
      <p:bldP spid="37992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93EA44-0FD9-4407-8018-3DF27203F3AB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graphicFrame>
        <p:nvGraphicFramePr>
          <p:cNvPr id="380930" name="Object 2"/>
          <p:cNvGraphicFramePr>
            <a:graphicFrameLocks noChangeAspect="1"/>
          </p:cNvGraphicFramePr>
          <p:nvPr/>
        </p:nvGraphicFramePr>
        <p:xfrm>
          <a:off x="395288" y="487363"/>
          <a:ext cx="2197100" cy="404812"/>
        </p:xfrm>
        <a:graphic>
          <a:graphicData uri="http://schemas.openxmlformats.org/presentationml/2006/ole">
            <p:oleObj spid="_x0000_s27678" name="公式" r:id="rId3" imgW="2197100" imgH="406400" progId="Equation.3">
              <p:embed/>
            </p:oleObj>
          </a:graphicData>
        </a:graphic>
      </p:graphicFrame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2771775" y="188913"/>
          <a:ext cx="2527300" cy="927100"/>
        </p:xfrm>
        <a:graphic>
          <a:graphicData uri="http://schemas.openxmlformats.org/presentationml/2006/ole">
            <p:oleObj spid="_x0000_s27679" name="公式" r:id="rId4" imgW="2527300" imgH="927100" progId="Equation.3">
              <p:embed/>
            </p:oleObj>
          </a:graphicData>
        </a:graphic>
      </p:graphicFrame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5508625" y="40163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球面</a:t>
            </a:r>
          </a:p>
        </p:txBody>
      </p:sp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1536700" y="2503488"/>
          <a:ext cx="2603500" cy="493712"/>
        </p:xfrm>
        <a:graphic>
          <a:graphicData uri="http://schemas.openxmlformats.org/presentationml/2006/ole">
            <p:oleObj spid="_x0000_s27680" name="公式" r:id="rId5" imgW="2603500" imgH="495300" progId="Equation.3">
              <p:embed/>
            </p:oleObj>
          </a:graphicData>
        </a:graphic>
      </p:graphicFrame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684213" y="14239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方程可写为</a:t>
            </a:r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5508625" y="92075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spherical  surface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726113" y="1373188"/>
            <a:ext cx="2286000" cy="2514600"/>
            <a:chOff x="3840" y="2208"/>
            <a:chExt cx="1440" cy="1584"/>
          </a:xfrm>
        </p:grpSpPr>
        <p:pic>
          <p:nvPicPr>
            <p:cNvPr id="27662" name="Picture 16" descr="lc-7(3)-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40" y="2352"/>
              <a:ext cx="1440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63" name="Group 19"/>
            <p:cNvGrpSpPr>
              <a:grpSpLocks/>
            </p:cNvGrpSpPr>
            <p:nvPr/>
          </p:nvGrpSpPr>
          <p:grpSpPr bwMode="auto">
            <a:xfrm>
              <a:off x="4032" y="2208"/>
              <a:ext cx="1248" cy="1376"/>
              <a:chOff x="576" y="1440"/>
              <a:chExt cx="1248" cy="1376"/>
            </a:xfrm>
          </p:grpSpPr>
          <p:graphicFrame>
            <p:nvGraphicFramePr>
              <p:cNvPr id="27653" name="Object 20"/>
              <p:cNvGraphicFramePr>
                <a:graphicFrameLocks noChangeAspect="1"/>
              </p:cNvGraphicFramePr>
              <p:nvPr/>
            </p:nvGraphicFramePr>
            <p:xfrm>
              <a:off x="672" y="2640"/>
              <a:ext cx="174" cy="176"/>
            </p:xfrm>
            <a:graphic>
              <a:graphicData uri="http://schemas.openxmlformats.org/presentationml/2006/ole">
                <p:oleObj spid="_x0000_s27681" name="Equation" r:id="rId7" imgW="139700" imgH="139700" progId="Equation.3">
                  <p:embed/>
                </p:oleObj>
              </a:graphicData>
            </a:graphic>
          </p:graphicFrame>
          <p:graphicFrame>
            <p:nvGraphicFramePr>
              <p:cNvPr id="27654" name="Object 21"/>
              <p:cNvGraphicFramePr>
                <a:graphicFrameLocks noChangeAspect="1"/>
              </p:cNvGraphicFramePr>
              <p:nvPr/>
            </p:nvGraphicFramePr>
            <p:xfrm>
              <a:off x="1603" y="2416"/>
              <a:ext cx="173" cy="208"/>
            </p:xfrm>
            <a:graphic>
              <a:graphicData uri="http://schemas.openxmlformats.org/presentationml/2006/ole">
                <p:oleObj spid="_x0000_s27682" name="Equation" r:id="rId8" imgW="139579" imgH="164957" progId="Equation.3">
                  <p:embed/>
                </p:oleObj>
              </a:graphicData>
            </a:graphic>
          </p:graphicFrame>
          <p:sp>
            <p:nvSpPr>
              <p:cNvPr id="27664" name="Line 22"/>
              <p:cNvSpPr>
                <a:spLocks noChangeShapeType="1"/>
              </p:cNvSpPr>
              <p:nvPr/>
            </p:nvSpPr>
            <p:spPr bwMode="auto">
              <a:xfrm flipV="1">
                <a:off x="1104" y="196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5" name="Line 23"/>
              <p:cNvSpPr>
                <a:spLocks noChangeShapeType="1"/>
              </p:cNvSpPr>
              <p:nvPr/>
            </p:nvSpPr>
            <p:spPr bwMode="auto">
              <a:xfrm flipV="1">
                <a:off x="1104" y="148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655" name="Object 24"/>
              <p:cNvGraphicFramePr>
                <a:graphicFrameLocks noChangeAspect="1"/>
              </p:cNvGraphicFramePr>
              <p:nvPr/>
            </p:nvGraphicFramePr>
            <p:xfrm>
              <a:off x="912" y="1440"/>
              <a:ext cx="142" cy="176"/>
            </p:xfrm>
            <a:graphic>
              <a:graphicData uri="http://schemas.openxmlformats.org/presentationml/2006/ole">
                <p:oleObj spid="_x0000_s27683" name="Equation" r:id="rId9" imgW="114201" imgH="139579" progId="Equation.3">
                  <p:embed/>
                </p:oleObj>
              </a:graphicData>
            </a:graphic>
          </p:graphicFrame>
          <p:graphicFrame>
            <p:nvGraphicFramePr>
              <p:cNvPr id="27656" name="Object 25"/>
              <p:cNvGraphicFramePr>
                <a:graphicFrameLocks noChangeAspect="1"/>
              </p:cNvGraphicFramePr>
              <p:nvPr/>
            </p:nvGraphicFramePr>
            <p:xfrm>
              <a:off x="1056" y="2368"/>
              <a:ext cx="163" cy="179"/>
            </p:xfrm>
            <a:graphic>
              <a:graphicData uri="http://schemas.openxmlformats.org/presentationml/2006/ole">
                <p:oleObj spid="_x0000_s27684" name="Equation" r:id="rId10" imgW="164814" imgH="177492" progId="Equation.3">
                  <p:embed/>
                </p:oleObj>
              </a:graphicData>
            </a:graphic>
          </p:graphicFrame>
          <p:sp>
            <p:nvSpPr>
              <p:cNvPr id="27666" name="Line 26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4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Line 27"/>
              <p:cNvSpPr>
                <a:spLocks noChangeShapeType="1"/>
              </p:cNvSpPr>
              <p:nvPr/>
            </p:nvSpPr>
            <p:spPr bwMode="auto">
              <a:xfrm flipH="1">
                <a:off x="768" y="2352"/>
                <a:ext cx="336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Line 29"/>
              <p:cNvSpPr>
                <a:spLocks noChangeShapeType="1"/>
              </p:cNvSpPr>
              <p:nvPr/>
            </p:nvSpPr>
            <p:spPr bwMode="auto">
              <a:xfrm flipH="1">
                <a:off x="576" y="2576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utoUpdateAnimBg="0"/>
      <p:bldP spid="380936" grpId="0" autoUpdateAnimBg="0"/>
      <p:bldP spid="38093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F713DD-5639-4364-B8A9-9A3AB6AEE60E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28685" name="Text Box 4"/>
          <p:cNvSpPr txBox="1">
            <a:spLocks noChangeArrowheads="1"/>
          </p:cNvSpPr>
          <p:nvPr/>
        </p:nvSpPr>
        <p:spPr bwMode="auto">
          <a:xfrm>
            <a:off x="179388" y="11588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(2) </a:t>
            </a:r>
            <a:r>
              <a:rPr lang="zh-CN" altLang="en-US" sz="2800">
                <a:solidFill>
                  <a:srgbClr val="0000FF"/>
                </a:solidFill>
              </a:rPr>
              <a:t>抛物面</a:t>
            </a:r>
          </a:p>
        </p:txBody>
      </p:sp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636588" y="561975"/>
          <a:ext cx="1854200" cy="1001713"/>
        </p:xfrm>
        <a:graphic>
          <a:graphicData uri="http://schemas.openxmlformats.org/presentationml/2006/ole">
            <p:oleObj spid="_x0000_s28714" name="公式" r:id="rId3" imgW="2466360" imgH="131976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38388" y="801688"/>
            <a:ext cx="2743200" cy="519112"/>
            <a:chOff x="2784" y="2448"/>
            <a:chExt cx="1728" cy="327"/>
          </a:xfrm>
        </p:grpSpPr>
        <p:sp>
          <p:nvSpPr>
            <p:cNvPr id="28702" name="Text Box 7"/>
            <p:cNvSpPr txBox="1">
              <a:spLocks noChangeArrowheads="1"/>
            </p:cNvSpPr>
            <p:nvPr/>
          </p:nvSpPr>
          <p:spPr bwMode="auto">
            <a:xfrm>
              <a:off x="2784" y="2448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（    与    同号）</a:t>
              </a:r>
            </a:p>
          </p:txBody>
        </p:sp>
        <p:graphicFrame>
          <p:nvGraphicFramePr>
            <p:cNvPr id="28682" name="Object 8"/>
            <p:cNvGraphicFramePr>
              <a:graphicFrameLocks noChangeAspect="1"/>
            </p:cNvGraphicFramePr>
            <p:nvPr/>
          </p:nvGraphicFramePr>
          <p:xfrm>
            <a:off x="3072" y="2544"/>
            <a:ext cx="176" cy="208"/>
          </p:xfrm>
          <a:graphic>
            <a:graphicData uri="http://schemas.openxmlformats.org/presentationml/2006/ole">
              <p:oleObj spid="_x0000_s28715" name="公式" r:id="rId4" imgW="279400" imgH="330200" progId="Equation.3">
                <p:embed/>
              </p:oleObj>
            </a:graphicData>
          </a:graphic>
        </p:graphicFrame>
        <p:graphicFrame>
          <p:nvGraphicFramePr>
            <p:cNvPr id="28683" name="Object 9"/>
            <p:cNvGraphicFramePr>
              <a:graphicFrameLocks noChangeAspect="1"/>
            </p:cNvGraphicFramePr>
            <p:nvPr/>
          </p:nvGraphicFramePr>
          <p:xfrm>
            <a:off x="3552" y="2544"/>
            <a:ext cx="144" cy="208"/>
          </p:xfrm>
          <a:graphic>
            <a:graphicData uri="http://schemas.openxmlformats.org/presentationml/2006/ole">
              <p:oleObj spid="_x0000_s28716" name="公式" r:id="rId5" imgW="228600" imgH="330200" progId="Equation.3">
                <p:embed/>
              </p:oleObj>
            </a:graphicData>
          </a:graphic>
        </p:graphicFrame>
      </p:grp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4776788" y="8016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椭圆抛物面</a:t>
            </a: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179388" y="1700213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用截痕法讨论：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735013" y="230187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用平面</a:t>
            </a:r>
          </a:p>
        </p:txBody>
      </p:sp>
      <p:graphicFrame>
        <p:nvGraphicFramePr>
          <p:cNvPr id="381965" name="Object 13"/>
          <p:cNvGraphicFramePr>
            <a:graphicFrameLocks noChangeAspect="1"/>
          </p:cNvGraphicFramePr>
          <p:nvPr/>
        </p:nvGraphicFramePr>
        <p:xfrm>
          <a:off x="1963738" y="2420938"/>
          <a:ext cx="1651000" cy="393700"/>
        </p:xfrm>
        <a:graphic>
          <a:graphicData uri="http://schemas.openxmlformats.org/presentationml/2006/ole">
            <p:oleObj spid="_x0000_s28717" name="Equation" r:id="rId6" imgW="1651000" imgH="393700" progId="Equation.3">
              <p:embed/>
            </p:oleObj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41588" y="1700213"/>
            <a:ext cx="2349500" cy="519112"/>
            <a:chOff x="3168" y="2064"/>
            <a:chExt cx="1480" cy="327"/>
          </a:xfrm>
        </p:grpSpPr>
        <p:sp>
          <p:nvSpPr>
            <p:cNvPr id="28701" name="Text Box 15"/>
            <p:cNvSpPr txBox="1">
              <a:spLocks noChangeArrowheads="1"/>
            </p:cNvSpPr>
            <p:nvPr/>
          </p:nvSpPr>
          <p:spPr bwMode="auto">
            <a:xfrm>
              <a:off x="3168" y="206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设</a:t>
              </a:r>
            </a:p>
          </p:txBody>
        </p:sp>
        <p:graphicFrame>
          <p:nvGraphicFramePr>
            <p:cNvPr id="28681" name="Object 16"/>
            <p:cNvGraphicFramePr>
              <a:graphicFrameLocks noChangeAspect="1"/>
            </p:cNvGraphicFramePr>
            <p:nvPr/>
          </p:nvGraphicFramePr>
          <p:xfrm>
            <a:off x="3456" y="2112"/>
            <a:ext cx="1192" cy="255"/>
          </p:xfrm>
          <a:graphic>
            <a:graphicData uri="http://schemas.openxmlformats.org/presentationml/2006/ole">
              <p:oleObj spid="_x0000_s28718" name="公式" r:id="rId7" imgW="1892300" imgH="406400" progId="Equation.3">
                <p:embed/>
              </p:oleObj>
            </a:graphicData>
          </a:graphic>
        </p:graphicFrame>
      </p:grpSp>
      <p:sp>
        <p:nvSpPr>
          <p:cNvPr id="381969" name="Text Box 17"/>
          <p:cNvSpPr txBox="1">
            <a:spLocks noChangeArrowheads="1"/>
          </p:cNvSpPr>
          <p:nvPr/>
        </p:nvSpPr>
        <p:spPr bwMode="auto">
          <a:xfrm>
            <a:off x="4787900" y="4365625"/>
            <a:ext cx="381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原点叫做椭圆抛物面的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931988" y="115888"/>
            <a:ext cx="2286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(paraboloid)</a:t>
            </a:r>
          </a:p>
        </p:txBody>
      </p:sp>
      <p:sp>
        <p:nvSpPr>
          <p:cNvPr id="381972" name="Rectangle 20"/>
          <p:cNvSpPr>
            <a:spLocks noChangeArrowheads="1"/>
          </p:cNvSpPr>
          <p:nvPr/>
        </p:nvSpPr>
        <p:spPr bwMode="auto">
          <a:xfrm>
            <a:off x="3563938" y="2349500"/>
            <a:ext cx="2438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去截这曲面</a:t>
            </a:r>
            <a:r>
              <a:rPr lang="en-US" altLang="zh-CN" sz="2800"/>
              <a:t>,</a:t>
            </a:r>
          </a:p>
        </p:txBody>
      </p:sp>
      <p:sp>
        <p:nvSpPr>
          <p:cNvPr id="381973" name="Rectangle 21"/>
          <p:cNvSpPr>
            <a:spLocks noChangeArrowheads="1"/>
          </p:cNvSpPr>
          <p:nvPr/>
        </p:nvSpPr>
        <p:spPr bwMode="auto">
          <a:xfrm>
            <a:off x="179388" y="5013325"/>
            <a:ext cx="152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顶点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28676" name="Object 23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p:oleObj spid="_x0000_s28719" name="Equation" r:id="rId8" imgW="190500" imgH="419100" progId="Equation.3">
              <p:embed/>
            </p:oleObj>
          </a:graphicData>
        </a:graphic>
      </p:graphicFrame>
      <p:sp>
        <p:nvSpPr>
          <p:cNvPr id="381977" name="Rectangle 25"/>
          <p:cNvSpPr>
            <a:spLocks noChangeArrowheads="1"/>
          </p:cNvSpPr>
          <p:nvPr/>
        </p:nvSpPr>
        <p:spPr bwMode="auto">
          <a:xfrm>
            <a:off x="211138" y="2301875"/>
            <a:ext cx="82867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/>
              <a:t>(1)</a:t>
            </a:r>
          </a:p>
        </p:txBody>
      </p:sp>
      <p:sp>
        <p:nvSpPr>
          <p:cNvPr id="381983" name="Rectangle 31"/>
          <p:cNvSpPr>
            <a:spLocks noChangeArrowheads="1"/>
          </p:cNvSpPr>
          <p:nvPr/>
        </p:nvSpPr>
        <p:spPr bwMode="auto">
          <a:xfrm>
            <a:off x="5468938" y="2349500"/>
            <a:ext cx="2438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截痕为</a:t>
            </a:r>
            <a:r>
              <a:rPr lang="zh-CN" altLang="en-US" sz="2800">
                <a:solidFill>
                  <a:srgbClr val="0000FF"/>
                </a:solidFill>
              </a:rPr>
              <a:t>原点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81984" name="Text Box 32"/>
          <p:cNvSpPr txBox="1">
            <a:spLocks noChangeArrowheads="1"/>
          </p:cNvSpPr>
          <p:nvPr/>
        </p:nvSpPr>
        <p:spPr bwMode="auto">
          <a:xfrm>
            <a:off x="7524750" y="233045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用平面</a:t>
            </a:r>
          </a:p>
        </p:txBody>
      </p:sp>
      <p:graphicFrame>
        <p:nvGraphicFramePr>
          <p:cNvPr id="381985" name="Object 33"/>
          <p:cNvGraphicFramePr>
            <a:graphicFrameLocks noChangeAspect="1"/>
          </p:cNvGraphicFramePr>
          <p:nvPr/>
        </p:nvGraphicFramePr>
        <p:xfrm>
          <a:off x="250825" y="3133725"/>
          <a:ext cx="862013" cy="457200"/>
        </p:xfrm>
        <a:graphic>
          <a:graphicData uri="http://schemas.openxmlformats.org/presentationml/2006/ole">
            <p:oleObj spid="_x0000_s28720" name="公式" r:id="rId9" imgW="863225" imgH="457002" progId="Equation.3">
              <p:embed/>
            </p:oleObj>
          </a:graphicData>
        </a:graphic>
      </p:graphicFrame>
      <p:graphicFrame>
        <p:nvGraphicFramePr>
          <p:cNvPr id="381986" name="Object 34"/>
          <p:cNvGraphicFramePr>
            <a:graphicFrameLocks noChangeAspect="1"/>
          </p:cNvGraphicFramePr>
          <p:nvPr/>
        </p:nvGraphicFramePr>
        <p:xfrm>
          <a:off x="6516688" y="2852738"/>
          <a:ext cx="2438400" cy="1530350"/>
        </p:xfrm>
        <a:graphic>
          <a:graphicData uri="http://schemas.openxmlformats.org/presentationml/2006/ole">
            <p:oleObj spid="_x0000_s28721" name="公式" r:id="rId10" imgW="2590800" imgH="1625600" progId="Equation.3">
              <p:embed/>
            </p:oleObj>
          </a:graphicData>
        </a:graphic>
      </p:graphicFrame>
      <p:graphicFrame>
        <p:nvGraphicFramePr>
          <p:cNvPr id="381987" name="Object 35"/>
          <p:cNvGraphicFramePr>
            <a:graphicFrameLocks noChangeAspect="1"/>
          </p:cNvGraphicFramePr>
          <p:nvPr/>
        </p:nvGraphicFramePr>
        <p:xfrm>
          <a:off x="1258888" y="3141663"/>
          <a:ext cx="1168400" cy="457200"/>
        </p:xfrm>
        <a:graphic>
          <a:graphicData uri="http://schemas.openxmlformats.org/presentationml/2006/ole">
            <p:oleObj spid="_x0000_s28722" name="公式" r:id="rId11" imgW="37413000" imgH="14607720" progId="Equation.3">
              <p:embed/>
            </p:oleObj>
          </a:graphicData>
        </a:graphic>
      </p:graphicFrame>
      <p:sp>
        <p:nvSpPr>
          <p:cNvPr id="381990" name="Rectangle 38"/>
          <p:cNvSpPr>
            <a:spLocks noChangeArrowheads="1"/>
          </p:cNvSpPr>
          <p:nvPr/>
        </p:nvSpPr>
        <p:spPr bwMode="auto">
          <a:xfrm>
            <a:off x="2484438" y="3141663"/>
            <a:ext cx="2438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去截这曲面</a:t>
            </a:r>
            <a:r>
              <a:rPr lang="en-US" altLang="zh-CN" sz="2800"/>
              <a:t>,</a:t>
            </a:r>
          </a:p>
        </p:txBody>
      </p:sp>
      <p:sp>
        <p:nvSpPr>
          <p:cNvPr id="381991" name="Rectangle 39"/>
          <p:cNvSpPr>
            <a:spLocks noChangeArrowheads="1"/>
          </p:cNvSpPr>
          <p:nvPr/>
        </p:nvSpPr>
        <p:spPr bwMode="auto">
          <a:xfrm>
            <a:off x="4500563" y="3141663"/>
            <a:ext cx="2159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截痕为</a:t>
            </a:r>
            <a:r>
              <a:rPr lang="zh-CN" altLang="en-US" sz="2800">
                <a:solidFill>
                  <a:srgbClr val="0000FF"/>
                </a:solidFill>
              </a:rPr>
              <a:t>椭圆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381992" name="Object 40"/>
          <p:cNvGraphicFramePr>
            <a:graphicFrameLocks noChangeAspect="1"/>
          </p:cNvGraphicFramePr>
          <p:nvPr/>
        </p:nvGraphicFramePr>
        <p:xfrm>
          <a:off x="269875" y="4414838"/>
          <a:ext cx="1752600" cy="431800"/>
        </p:xfrm>
        <a:graphic>
          <a:graphicData uri="http://schemas.openxmlformats.org/presentationml/2006/ole">
            <p:oleObj spid="_x0000_s28723" name="Equation" r:id="rId12" imgW="1752600" imgH="431800" progId="Equation.3">
              <p:embed/>
            </p:oleObj>
          </a:graphicData>
        </a:graphic>
      </p:graphicFrame>
      <p:sp>
        <p:nvSpPr>
          <p:cNvPr id="381993" name="Rectangle 41"/>
          <p:cNvSpPr>
            <a:spLocks noChangeArrowheads="1"/>
          </p:cNvSpPr>
          <p:nvPr/>
        </p:nvSpPr>
        <p:spPr bwMode="auto">
          <a:xfrm>
            <a:off x="1908175" y="4365625"/>
            <a:ext cx="3733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截痕退缩为原点</a:t>
            </a:r>
            <a:r>
              <a:rPr lang="en-US" altLang="zh-CN" sz="2800"/>
              <a:t>;</a:t>
            </a:r>
            <a:endParaRPr lang="en-US" altLang="zh-CN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8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2" grpId="0" autoUpdateAnimBg="0"/>
      <p:bldP spid="381963" grpId="0" autoUpdateAnimBg="0"/>
      <p:bldP spid="381964" grpId="0" autoUpdateAnimBg="0"/>
      <p:bldP spid="381969" grpId="0" autoUpdateAnimBg="0"/>
      <p:bldP spid="381972" grpId="0" autoUpdateAnimBg="0"/>
      <p:bldP spid="381973" grpId="0" autoUpdateAnimBg="0"/>
      <p:bldP spid="381977" grpId="0" autoUpdateAnimBg="0"/>
      <p:bldP spid="381983" grpId="0" autoUpdateAnimBg="0"/>
      <p:bldP spid="381984" grpId="0" autoUpdateAnimBg="0"/>
      <p:bldP spid="381990" grpId="0" autoUpdateAnimBg="0"/>
      <p:bldP spid="381991" grpId="0" autoUpdateAnimBg="0"/>
      <p:bldP spid="38199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E243BF-CC6B-4451-A620-59462211598B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382989" name="Text Box 13"/>
          <p:cNvSpPr txBox="1">
            <a:spLocks noChangeArrowheads="1"/>
          </p:cNvSpPr>
          <p:nvPr/>
        </p:nvSpPr>
        <p:spPr bwMode="auto">
          <a:xfrm>
            <a:off x="457200" y="37466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用坐标面</a:t>
            </a:r>
          </a:p>
        </p:txBody>
      </p:sp>
      <p:graphicFrame>
        <p:nvGraphicFramePr>
          <p:cNvPr id="382990" name="Object 14"/>
          <p:cNvGraphicFramePr>
            <a:graphicFrameLocks noChangeAspect="1"/>
          </p:cNvGraphicFramePr>
          <p:nvPr/>
        </p:nvGraphicFramePr>
        <p:xfrm>
          <a:off x="1981200" y="515948"/>
          <a:ext cx="1663700" cy="392112"/>
        </p:xfrm>
        <a:graphic>
          <a:graphicData uri="http://schemas.openxmlformats.org/presentationml/2006/ole">
            <p:oleObj spid="_x0000_s29726" name="Equation" r:id="rId3" imgW="1663700" imgH="393700" progId="Equation.3">
              <p:embed/>
            </p:oleObj>
          </a:graphicData>
        </a:graphic>
      </p:graphicFrame>
      <p:graphicFrame>
        <p:nvGraphicFramePr>
          <p:cNvPr id="382991" name="Object 15"/>
          <p:cNvGraphicFramePr>
            <a:graphicFrameLocks noChangeAspect="1"/>
          </p:cNvGraphicFramePr>
          <p:nvPr/>
        </p:nvGraphicFramePr>
        <p:xfrm>
          <a:off x="3276600" y="995373"/>
          <a:ext cx="1562100" cy="1041400"/>
        </p:xfrm>
        <a:graphic>
          <a:graphicData uri="http://schemas.openxmlformats.org/presentationml/2006/ole">
            <p:oleObj spid="_x0000_s29727" name="公式" r:id="rId4" imgW="1637589" imgH="1091726" progId="Equation.3">
              <p:embed/>
            </p:oleObj>
          </a:graphicData>
        </a:graphic>
      </p:graphicFrame>
      <p:sp>
        <p:nvSpPr>
          <p:cNvPr id="382992" name="Text Box 16"/>
          <p:cNvSpPr txBox="1">
            <a:spLocks noChangeArrowheads="1"/>
          </p:cNvSpPr>
          <p:nvPr/>
        </p:nvSpPr>
        <p:spPr bwMode="auto">
          <a:xfrm>
            <a:off x="395288" y="121127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截痕为</a:t>
            </a:r>
            <a:r>
              <a:rPr lang="zh-CN" altLang="en-US" sz="2800">
                <a:solidFill>
                  <a:srgbClr val="0000FF"/>
                </a:solidFill>
              </a:rPr>
              <a:t>抛物线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29700" name="Object 19"/>
          <p:cNvGraphicFramePr>
            <a:graphicFrameLocks noChangeAspect="1"/>
          </p:cNvGraphicFramePr>
          <p:nvPr/>
        </p:nvGraphicFramePr>
        <p:xfrm>
          <a:off x="7380288" y="374660"/>
          <a:ext cx="1511300" cy="815975"/>
        </p:xfrm>
        <a:graphic>
          <a:graphicData uri="http://schemas.openxmlformats.org/presentationml/2006/ole">
            <p:oleObj spid="_x0000_s29728" name="公式" r:id="rId5" imgW="2466360" imgH="1319760" progId="Equation.3">
              <p:embed/>
            </p:oleObj>
          </a:graphicData>
        </a:graphic>
      </p:graphicFrame>
      <p:sp>
        <p:nvSpPr>
          <p:cNvPr id="29708" name="Rectangle 20"/>
          <p:cNvSpPr>
            <a:spLocks noChangeArrowheads="1"/>
          </p:cNvSpPr>
          <p:nvPr/>
        </p:nvSpPr>
        <p:spPr bwMode="auto">
          <a:xfrm>
            <a:off x="0" y="388948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/>
              <a:t>(2)</a:t>
            </a:r>
          </a:p>
        </p:txBody>
      </p:sp>
      <p:sp>
        <p:nvSpPr>
          <p:cNvPr id="383006" name="Rectangle 30"/>
          <p:cNvSpPr>
            <a:spLocks noChangeArrowheads="1"/>
          </p:cNvSpPr>
          <p:nvPr/>
        </p:nvSpPr>
        <p:spPr bwMode="auto">
          <a:xfrm>
            <a:off x="3505200" y="450860"/>
            <a:ext cx="2438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去截这曲面</a:t>
            </a:r>
            <a:r>
              <a:rPr lang="en-US" altLang="zh-CN" sz="2800"/>
              <a:t>,</a:t>
            </a:r>
          </a:p>
        </p:txBody>
      </p:sp>
      <p:sp>
        <p:nvSpPr>
          <p:cNvPr id="383007" name="Text Box 31"/>
          <p:cNvSpPr txBox="1">
            <a:spLocks noChangeArrowheads="1"/>
          </p:cNvSpPr>
          <p:nvPr/>
        </p:nvSpPr>
        <p:spPr bwMode="auto">
          <a:xfrm>
            <a:off x="282575" y="2349510"/>
            <a:ext cx="1479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用平面</a:t>
            </a:r>
          </a:p>
        </p:txBody>
      </p:sp>
      <p:graphicFrame>
        <p:nvGraphicFramePr>
          <p:cNvPr id="383008" name="Object 32"/>
          <p:cNvGraphicFramePr>
            <a:graphicFrameLocks noChangeAspect="1"/>
          </p:cNvGraphicFramePr>
          <p:nvPr/>
        </p:nvGraphicFramePr>
        <p:xfrm>
          <a:off x="1555750" y="2382848"/>
          <a:ext cx="977900" cy="457200"/>
        </p:xfrm>
        <a:graphic>
          <a:graphicData uri="http://schemas.openxmlformats.org/presentationml/2006/ole">
            <p:oleObj spid="_x0000_s29729" name="公式" r:id="rId6" imgW="977900" imgH="457200" progId="Equation.3">
              <p:embed/>
            </p:oleObj>
          </a:graphicData>
        </a:graphic>
      </p:graphicFrame>
      <p:graphicFrame>
        <p:nvGraphicFramePr>
          <p:cNvPr id="383009" name="Object 33"/>
          <p:cNvGraphicFramePr>
            <a:graphicFrameLocks noChangeAspect="1"/>
          </p:cNvGraphicFramePr>
          <p:nvPr/>
        </p:nvGraphicFramePr>
        <p:xfrm>
          <a:off x="5003800" y="2074873"/>
          <a:ext cx="2806700" cy="1663700"/>
        </p:xfrm>
        <a:graphic>
          <a:graphicData uri="http://schemas.openxmlformats.org/presentationml/2006/ole">
            <p:oleObj spid="_x0000_s29730" name="公式" r:id="rId7" imgW="2806700" imgH="1663700" progId="Equation.3">
              <p:embed/>
            </p:oleObj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23850" y="4090998"/>
            <a:ext cx="3124200" cy="519112"/>
            <a:chOff x="3264" y="1056"/>
            <a:chExt cx="1968" cy="327"/>
          </a:xfrm>
        </p:grpSpPr>
        <p:sp>
          <p:nvSpPr>
            <p:cNvPr id="29716" name="Text Box 35"/>
            <p:cNvSpPr txBox="1">
              <a:spLocks noChangeArrowheads="1"/>
            </p:cNvSpPr>
            <p:nvPr/>
          </p:nvSpPr>
          <p:spPr bwMode="auto">
            <a:xfrm>
              <a:off x="3264" y="1056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它的轴平行于   轴</a:t>
              </a:r>
            </a:p>
          </p:txBody>
        </p:sp>
        <p:graphicFrame>
          <p:nvGraphicFramePr>
            <p:cNvPr id="29704" name="Object 36"/>
            <p:cNvGraphicFramePr>
              <a:graphicFrameLocks noChangeAspect="1"/>
            </p:cNvGraphicFramePr>
            <p:nvPr/>
          </p:nvGraphicFramePr>
          <p:xfrm>
            <a:off x="4673" y="1157"/>
            <a:ext cx="135" cy="167"/>
          </p:xfrm>
          <a:graphic>
            <a:graphicData uri="http://schemas.openxmlformats.org/presentationml/2006/ole">
              <p:oleObj spid="_x0000_s29731" name="公式" r:id="rId8" imgW="215619" imgH="266353" progId="Equation.3">
                <p:embed/>
              </p:oleObj>
            </a:graphicData>
          </a:graphic>
        </p:graphicFrame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203575" y="3875098"/>
            <a:ext cx="2641600" cy="1054100"/>
            <a:chOff x="3312" y="1448"/>
            <a:chExt cx="1664" cy="664"/>
          </a:xfrm>
        </p:grpSpPr>
        <p:sp>
          <p:nvSpPr>
            <p:cNvPr id="29715" name="Text Box 38"/>
            <p:cNvSpPr txBox="1">
              <a:spLocks noChangeArrowheads="1"/>
            </p:cNvSpPr>
            <p:nvPr/>
          </p:nvSpPr>
          <p:spPr bwMode="auto">
            <a:xfrm>
              <a:off x="3312" y="1584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顶点</a:t>
              </a:r>
            </a:p>
          </p:txBody>
        </p:sp>
        <p:graphicFrame>
          <p:nvGraphicFramePr>
            <p:cNvPr id="29703" name="Object 39"/>
            <p:cNvGraphicFramePr>
              <a:graphicFrameLocks noChangeAspect="1"/>
            </p:cNvGraphicFramePr>
            <p:nvPr/>
          </p:nvGraphicFramePr>
          <p:xfrm>
            <a:off x="3888" y="1448"/>
            <a:ext cx="1088" cy="664"/>
          </p:xfrm>
          <a:graphic>
            <a:graphicData uri="http://schemas.openxmlformats.org/presentationml/2006/ole">
              <p:oleObj spid="_x0000_s29732" name="公式" r:id="rId9" imgW="1727200" imgH="1054100" progId="Equation.3">
                <p:embed/>
              </p:oleObj>
            </a:graphicData>
          </a:graphic>
        </p:graphicFrame>
      </p:grpSp>
      <p:sp>
        <p:nvSpPr>
          <p:cNvPr id="383018" name="Rectangle 42"/>
          <p:cNvSpPr>
            <a:spLocks noChangeArrowheads="1"/>
          </p:cNvSpPr>
          <p:nvPr/>
        </p:nvSpPr>
        <p:spPr bwMode="auto">
          <a:xfrm>
            <a:off x="2339975" y="2363798"/>
            <a:ext cx="2438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去截这曲面</a:t>
            </a:r>
            <a:r>
              <a:rPr lang="en-US" altLang="zh-CN" sz="2800"/>
              <a:t>,</a:t>
            </a:r>
          </a:p>
        </p:txBody>
      </p:sp>
      <p:sp>
        <p:nvSpPr>
          <p:cNvPr id="383019" name="Text Box 43"/>
          <p:cNvSpPr txBox="1">
            <a:spLocks noChangeArrowheads="1"/>
          </p:cNvSpPr>
          <p:nvPr/>
        </p:nvSpPr>
        <p:spPr bwMode="auto">
          <a:xfrm>
            <a:off x="395288" y="294006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截痕为</a:t>
            </a:r>
            <a:r>
              <a:rPr lang="zh-CN" altLang="en-US" sz="2800">
                <a:solidFill>
                  <a:srgbClr val="0000FF"/>
                </a:solidFill>
              </a:rPr>
              <a:t>抛物线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9" grpId="0" autoUpdateAnimBg="0"/>
      <p:bldP spid="382992" grpId="0" autoUpdateAnimBg="0"/>
      <p:bldP spid="383006" grpId="0" autoUpdateAnimBg="0"/>
      <p:bldP spid="383007" grpId="0" autoUpdateAnimBg="0"/>
      <p:bldP spid="383018" grpId="0" autoUpdateAnimBg="0"/>
      <p:bldP spid="3830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B808B-0FE4-45B3-9126-ADF401A6A4BA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1430338" y="3435362"/>
            <a:ext cx="1008062" cy="304800"/>
            <a:chOff x="388" y="1200"/>
            <a:chExt cx="590" cy="192"/>
          </a:xfrm>
        </p:grpSpPr>
        <p:sp>
          <p:nvSpPr>
            <p:cNvPr id="30792" name="Oval 94"/>
            <p:cNvSpPr>
              <a:spLocks noChangeArrowheads="1"/>
            </p:cNvSpPr>
            <p:nvPr/>
          </p:nvSpPr>
          <p:spPr bwMode="auto">
            <a:xfrm>
              <a:off x="388" y="1200"/>
              <a:ext cx="590" cy="19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93" name="Group 97"/>
            <p:cNvGrpSpPr>
              <a:grpSpLocks/>
            </p:cNvGrpSpPr>
            <p:nvPr/>
          </p:nvGrpSpPr>
          <p:grpSpPr bwMode="auto">
            <a:xfrm>
              <a:off x="388" y="1214"/>
              <a:ext cx="590" cy="178"/>
              <a:chOff x="576" y="2414"/>
              <a:chExt cx="576" cy="178"/>
            </a:xfrm>
          </p:grpSpPr>
          <p:sp>
            <p:nvSpPr>
              <p:cNvPr id="30794" name="Line 98"/>
              <p:cNvSpPr>
                <a:spLocks noChangeShapeType="1"/>
              </p:cNvSpPr>
              <p:nvPr/>
            </p:nvSpPr>
            <p:spPr bwMode="auto">
              <a:xfrm>
                <a:off x="576" y="2496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5" name="Freeform 99"/>
              <p:cNvSpPr>
                <a:spLocks/>
              </p:cNvSpPr>
              <p:nvPr/>
            </p:nvSpPr>
            <p:spPr bwMode="auto">
              <a:xfrm>
                <a:off x="720" y="2414"/>
                <a:ext cx="295" cy="178"/>
              </a:xfrm>
              <a:custGeom>
                <a:avLst/>
                <a:gdLst>
                  <a:gd name="T0" fmla="*/ 0 w 295"/>
                  <a:gd name="T1" fmla="*/ 178 h 178"/>
                  <a:gd name="T2" fmla="*/ 295 w 295"/>
                  <a:gd name="T3" fmla="*/ 0 h 178"/>
                  <a:gd name="T4" fmla="*/ 0 60000 65536"/>
                  <a:gd name="T5" fmla="*/ 0 60000 65536"/>
                  <a:gd name="T6" fmla="*/ 0 w 295"/>
                  <a:gd name="T7" fmla="*/ 0 h 178"/>
                  <a:gd name="T8" fmla="*/ 295 w 295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5" h="178">
                    <a:moveTo>
                      <a:pt x="0" y="178"/>
                    </a:moveTo>
                    <a:lnTo>
                      <a:pt x="29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684213" y="388950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用坐标面</a:t>
            </a:r>
          </a:p>
        </p:txBody>
      </p:sp>
      <p:graphicFrame>
        <p:nvGraphicFramePr>
          <p:cNvPr id="384012" name="Object 12"/>
          <p:cNvGraphicFramePr>
            <a:graphicFrameLocks noChangeAspect="1"/>
          </p:cNvGraphicFramePr>
          <p:nvPr/>
        </p:nvGraphicFramePr>
        <p:xfrm>
          <a:off x="2228850" y="476262"/>
          <a:ext cx="1790700" cy="392113"/>
        </p:xfrm>
        <a:graphic>
          <a:graphicData uri="http://schemas.openxmlformats.org/presentationml/2006/ole">
            <p:oleObj spid="_x0000_s30790" name="Equation" r:id="rId3" imgW="1790700" imgH="393700" progId="Equation.3">
              <p:embed/>
            </p:oleObj>
          </a:graphicData>
        </a:graphic>
      </p:graphicFrame>
      <p:graphicFrame>
        <p:nvGraphicFramePr>
          <p:cNvPr id="384013" name="Object 13"/>
          <p:cNvGraphicFramePr>
            <a:graphicFrameLocks noChangeAspect="1"/>
          </p:cNvGraphicFramePr>
          <p:nvPr/>
        </p:nvGraphicFramePr>
        <p:xfrm>
          <a:off x="5076825" y="388950"/>
          <a:ext cx="990600" cy="457200"/>
        </p:xfrm>
        <a:graphic>
          <a:graphicData uri="http://schemas.openxmlformats.org/presentationml/2006/ole">
            <p:oleObj spid="_x0000_s30791" name="公式" r:id="rId4" imgW="990600" imgH="457200" progId="Equation.3">
              <p:embed/>
            </p:oleObj>
          </a:graphicData>
        </a:graphic>
      </p:graphicFrame>
      <p:graphicFrame>
        <p:nvGraphicFramePr>
          <p:cNvPr id="30724" name="Object 16"/>
          <p:cNvGraphicFramePr>
            <a:graphicFrameLocks noChangeAspect="1"/>
          </p:cNvGraphicFramePr>
          <p:nvPr/>
        </p:nvGraphicFramePr>
        <p:xfrm>
          <a:off x="7137400" y="338150"/>
          <a:ext cx="1854200" cy="1001712"/>
        </p:xfrm>
        <a:graphic>
          <a:graphicData uri="http://schemas.openxmlformats.org/presentationml/2006/ole">
            <p:oleObj spid="_x0000_s30792" name="公式" r:id="rId5" imgW="2466360" imgH="1319760" progId="Equation.3">
              <p:embed/>
            </p:oleObj>
          </a:graphicData>
        </a:graphic>
      </p:graphicFrame>
      <p:sp>
        <p:nvSpPr>
          <p:cNvPr id="30742" name="Rectangle 20"/>
          <p:cNvSpPr>
            <a:spLocks noChangeArrowheads="1"/>
          </p:cNvSpPr>
          <p:nvPr/>
        </p:nvSpPr>
        <p:spPr bwMode="auto">
          <a:xfrm>
            <a:off x="150813" y="388950"/>
            <a:ext cx="60007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/>
              <a:t>(3)</a:t>
            </a:r>
          </a:p>
        </p:txBody>
      </p:sp>
      <p:sp>
        <p:nvSpPr>
          <p:cNvPr id="384033" name="Rectangle 33"/>
          <p:cNvSpPr>
            <a:spLocks noChangeArrowheads="1"/>
          </p:cNvSpPr>
          <p:nvPr/>
        </p:nvSpPr>
        <p:spPr bwMode="auto">
          <a:xfrm>
            <a:off x="323850" y="1038237"/>
            <a:ext cx="2438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去截这曲面</a:t>
            </a:r>
            <a:r>
              <a:rPr lang="en-US" altLang="zh-CN" sz="2800"/>
              <a:t>,</a:t>
            </a:r>
          </a:p>
        </p:txBody>
      </p:sp>
      <p:sp>
        <p:nvSpPr>
          <p:cNvPr id="384034" name="Text Box 34"/>
          <p:cNvSpPr txBox="1">
            <a:spLocks noChangeArrowheads="1"/>
          </p:cNvSpPr>
          <p:nvPr/>
        </p:nvSpPr>
        <p:spPr bwMode="auto">
          <a:xfrm>
            <a:off x="3924300" y="371036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及平面</a:t>
            </a:r>
          </a:p>
        </p:txBody>
      </p:sp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2268538" y="1038237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截痕为</a:t>
            </a:r>
            <a:r>
              <a:rPr lang="zh-CN" altLang="en-US" sz="2800">
                <a:solidFill>
                  <a:srgbClr val="0000FF"/>
                </a:solidFill>
              </a:rPr>
              <a:t>抛物线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30725" name="Object 55"/>
          <p:cNvGraphicFramePr>
            <a:graphicFrameLocks noChangeAspect="1"/>
          </p:cNvGraphicFramePr>
          <p:nvPr/>
        </p:nvGraphicFramePr>
        <p:xfrm>
          <a:off x="1219200" y="4822837"/>
          <a:ext cx="1638300" cy="392113"/>
        </p:xfrm>
        <a:graphic>
          <a:graphicData uri="http://schemas.openxmlformats.org/presentationml/2006/ole">
            <p:oleObj spid="_x0000_s30793" name="Equation" r:id="rId6" imgW="1637589" imgH="393529" progId="Equation.3">
              <p:embed/>
            </p:oleObj>
          </a:graphicData>
        </a:graphic>
      </p:graphicFrame>
      <p:graphicFrame>
        <p:nvGraphicFramePr>
          <p:cNvPr id="384077" name="Object 77"/>
          <p:cNvGraphicFramePr>
            <a:graphicFrameLocks noChangeAspect="1"/>
          </p:cNvGraphicFramePr>
          <p:nvPr/>
        </p:nvGraphicFramePr>
        <p:xfrm>
          <a:off x="6515100" y="4822837"/>
          <a:ext cx="1638300" cy="392113"/>
        </p:xfrm>
        <a:graphic>
          <a:graphicData uri="http://schemas.openxmlformats.org/presentationml/2006/ole">
            <p:oleObj spid="_x0000_s30794" name="Equation" r:id="rId7" imgW="1637589" imgH="393529" progId="Equation.3">
              <p:embed/>
            </p:oleObj>
          </a:graphicData>
        </a:graphic>
      </p:graphicFrame>
      <p:sp>
        <p:nvSpPr>
          <p:cNvPr id="384078" name="Text Box 78"/>
          <p:cNvSpPr txBox="1">
            <a:spLocks noChangeArrowheads="1"/>
          </p:cNvSpPr>
          <p:nvPr/>
        </p:nvSpPr>
        <p:spPr bwMode="auto">
          <a:xfrm>
            <a:off x="395288" y="1685937"/>
            <a:ext cx="424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椭圆抛物面的图形如下：</a:t>
            </a:r>
          </a:p>
        </p:txBody>
      </p:sp>
      <p:sp>
        <p:nvSpPr>
          <p:cNvPr id="384088" name="Oval 88"/>
          <p:cNvSpPr>
            <a:spLocks noChangeArrowheads="1"/>
          </p:cNvSpPr>
          <p:nvPr/>
        </p:nvSpPr>
        <p:spPr bwMode="auto">
          <a:xfrm>
            <a:off x="1125538" y="2689237"/>
            <a:ext cx="1558925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90" name="Line 90"/>
          <p:cNvSpPr>
            <a:spLocks noChangeShapeType="1"/>
          </p:cNvSpPr>
          <p:nvPr/>
        </p:nvSpPr>
        <p:spPr bwMode="auto">
          <a:xfrm>
            <a:off x="1125538" y="2994037"/>
            <a:ext cx="1558925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4091" name="Freeform 91"/>
          <p:cNvSpPr>
            <a:spLocks/>
          </p:cNvSpPr>
          <p:nvPr/>
        </p:nvSpPr>
        <p:spPr bwMode="auto">
          <a:xfrm>
            <a:off x="1531938" y="2724162"/>
            <a:ext cx="849312" cy="522288"/>
          </a:xfrm>
          <a:custGeom>
            <a:avLst/>
            <a:gdLst>
              <a:gd name="T0" fmla="*/ 849312 w 512"/>
              <a:gd name="T1" fmla="*/ 0 h 329"/>
              <a:gd name="T2" fmla="*/ 0 w 512"/>
              <a:gd name="T3" fmla="*/ 522288 h 329"/>
              <a:gd name="T4" fmla="*/ 0 60000 65536"/>
              <a:gd name="T5" fmla="*/ 0 60000 65536"/>
              <a:gd name="T6" fmla="*/ 0 w 512"/>
              <a:gd name="T7" fmla="*/ 0 h 329"/>
              <a:gd name="T8" fmla="*/ 512 w 512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2" h="329">
                <a:moveTo>
                  <a:pt x="512" y="0"/>
                </a:moveTo>
                <a:lnTo>
                  <a:pt x="0" y="329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4092" name="Freeform 92"/>
          <p:cNvSpPr>
            <a:spLocks/>
          </p:cNvSpPr>
          <p:nvPr/>
        </p:nvSpPr>
        <p:spPr bwMode="auto">
          <a:xfrm>
            <a:off x="1125538" y="2978162"/>
            <a:ext cx="1558925" cy="1082675"/>
          </a:xfrm>
          <a:custGeom>
            <a:avLst/>
            <a:gdLst>
              <a:gd name="T0" fmla="*/ 0 w 982"/>
              <a:gd name="T1" fmla="*/ 0 h 682"/>
              <a:gd name="T2" fmla="*/ 207963 w 982"/>
              <a:gd name="T3" fmla="*/ 511175 h 682"/>
              <a:gd name="T4" fmla="*/ 415925 w 982"/>
              <a:gd name="T5" fmla="*/ 830263 h 682"/>
              <a:gd name="T6" fmla="*/ 609600 w 982"/>
              <a:gd name="T7" fmla="*/ 1004888 h 682"/>
              <a:gd name="T8" fmla="*/ 787400 w 982"/>
              <a:gd name="T9" fmla="*/ 1077913 h 682"/>
              <a:gd name="T10" fmla="*/ 935038 w 982"/>
              <a:gd name="T11" fmla="*/ 1033463 h 682"/>
              <a:gd name="T12" fmla="*/ 1114425 w 982"/>
              <a:gd name="T13" fmla="*/ 903288 h 682"/>
              <a:gd name="T14" fmla="*/ 1117600 w 982"/>
              <a:gd name="T15" fmla="*/ 908050 h 682"/>
              <a:gd name="T16" fmla="*/ 1247775 w 982"/>
              <a:gd name="T17" fmla="*/ 747712 h 682"/>
              <a:gd name="T18" fmla="*/ 1277938 w 982"/>
              <a:gd name="T19" fmla="*/ 693737 h 682"/>
              <a:gd name="T20" fmla="*/ 1325563 w 982"/>
              <a:gd name="T21" fmla="*/ 609600 h 682"/>
              <a:gd name="T22" fmla="*/ 1425575 w 982"/>
              <a:gd name="T23" fmla="*/ 395287 h 682"/>
              <a:gd name="T24" fmla="*/ 1498600 w 982"/>
              <a:gd name="T25" fmla="*/ 220663 h 682"/>
              <a:gd name="T26" fmla="*/ 1558925 w 982"/>
              <a:gd name="T27" fmla="*/ 0 h 6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82"/>
              <a:gd name="T43" fmla="*/ 0 h 682"/>
              <a:gd name="T44" fmla="*/ 982 w 982"/>
              <a:gd name="T45" fmla="*/ 682 h 68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82" h="682">
                <a:moveTo>
                  <a:pt x="0" y="0"/>
                </a:moveTo>
                <a:cubicBezTo>
                  <a:pt x="21" y="54"/>
                  <a:pt x="87" y="235"/>
                  <a:pt x="131" y="322"/>
                </a:cubicBezTo>
                <a:cubicBezTo>
                  <a:pt x="175" y="409"/>
                  <a:pt x="220" y="471"/>
                  <a:pt x="262" y="523"/>
                </a:cubicBezTo>
                <a:cubicBezTo>
                  <a:pt x="304" y="575"/>
                  <a:pt x="345" y="607"/>
                  <a:pt x="384" y="633"/>
                </a:cubicBezTo>
                <a:cubicBezTo>
                  <a:pt x="422" y="659"/>
                  <a:pt x="462" y="676"/>
                  <a:pt x="496" y="679"/>
                </a:cubicBezTo>
                <a:cubicBezTo>
                  <a:pt x="530" y="682"/>
                  <a:pt x="554" y="669"/>
                  <a:pt x="589" y="651"/>
                </a:cubicBezTo>
                <a:cubicBezTo>
                  <a:pt x="624" y="633"/>
                  <a:pt x="683" y="582"/>
                  <a:pt x="702" y="569"/>
                </a:cubicBezTo>
                <a:cubicBezTo>
                  <a:pt x="721" y="556"/>
                  <a:pt x="690" y="588"/>
                  <a:pt x="704" y="572"/>
                </a:cubicBezTo>
                <a:cubicBezTo>
                  <a:pt x="718" y="556"/>
                  <a:pt x="769" y="494"/>
                  <a:pt x="786" y="471"/>
                </a:cubicBezTo>
                <a:cubicBezTo>
                  <a:pt x="803" y="448"/>
                  <a:pt x="797" y="452"/>
                  <a:pt x="805" y="437"/>
                </a:cubicBezTo>
                <a:cubicBezTo>
                  <a:pt x="813" y="422"/>
                  <a:pt x="820" y="415"/>
                  <a:pt x="835" y="384"/>
                </a:cubicBezTo>
                <a:cubicBezTo>
                  <a:pt x="850" y="353"/>
                  <a:pt x="880" y="290"/>
                  <a:pt x="898" y="249"/>
                </a:cubicBezTo>
                <a:cubicBezTo>
                  <a:pt x="917" y="208"/>
                  <a:pt x="930" y="181"/>
                  <a:pt x="944" y="139"/>
                </a:cubicBezTo>
                <a:cubicBezTo>
                  <a:pt x="958" y="97"/>
                  <a:pt x="974" y="29"/>
                  <a:pt x="98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4096" name="Freeform 96"/>
          <p:cNvSpPr>
            <a:spLocks/>
          </p:cNvSpPr>
          <p:nvPr/>
        </p:nvSpPr>
        <p:spPr bwMode="auto">
          <a:xfrm>
            <a:off x="2139950" y="2905137"/>
            <a:ext cx="527050" cy="908050"/>
          </a:xfrm>
          <a:custGeom>
            <a:avLst/>
            <a:gdLst>
              <a:gd name="T0" fmla="*/ 0 w 332"/>
              <a:gd name="T1" fmla="*/ 355600 h 572"/>
              <a:gd name="T2" fmla="*/ 58738 w 332"/>
              <a:gd name="T3" fmla="*/ 544512 h 572"/>
              <a:gd name="T4" fmla="*/ 115888 w 332"/>
              <a:gd name="T5" fmla="*/ 674687 h 572"/>
              <a:gd name="T6" fmla="*/ 250825 w 332"/>
              <a:gd name="T7" fmla="*/ 817563 h 572"/>
              <a:gd name="T8" fmla="*/ 484188 w 332"/>
              <a:gd name="T9" fmla="*/ 131762 h 572"/>
              <a:gd name="T10" fmla="*/ 508000 w 332"/>
              <a:gd name="T11" fmla="*/ 22225 h 5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2"/>
              <a:gd name="T19" fmla="*/ 0 h 572"/>
              <a:gd name="T20" fmla="*/ 332 w 332"/>
              <a:gd name="T21" fmla="*/ 572 h 5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2" h="572">
                <a:moveTo>
                  <a:pt x="0" y="224"/>
                </a:moveTo>
                <a:cubicBezTo>
                  <a:pt x="5" y="244"/>
                  <a:pt x="25" y="310"/>
                  <a:pt x="37" y="343"/>
                </a:cubicBezTo>
                <a:cubicBezTo>
                  <a:pt x="49" y="376"/>
                  <a:pt x="53" y="396"/>
                  <a:pt x="73" y="425"/>
                </a:cubicBezTo>
                <a:cubicBezTo>
                  <a:pt x="93" y="454"/>
                  <a:pt x="119" y="572"/>
                  <a:pt x="158" y="515"/>
                </a:cubicBezTo>
                <a:cubicBezTo>
                  <a:pt x="197" y="458"/>
                  <a:pt x="278" y="166"/>
                  <a:pt x="305" y="83"/>
                </a:cubicBezTo>
                <a:cubicBezTo>
                  <a:pt x="332" y="0"/>
                  <a:pt x="317" y="28"/>
                  <a:pt x="320" y="14"/>
                </a:cubicBezTo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6324600" y="2384437"/>
            <a:ext cx="2027238" cy="2155825"/>
            <a:chOff x="96" y="2832"/>
            <a:chExt cx="1277" cy="1358"/>
          </a:xfrm>
        </p:grpSpPr>
        <p:graphicFrame>
          <p:nvGraphicFramePr>
            <p:cNvPr id="30735" name="Object 104"/>
            <p:cNvGraphicFramePr>
              <a:graphicFrameLocks noChangeAspect="1"/>
            </p:cNvGraphicFramePr>
            <p:nvPr/>
          </p:nvGraphicFramePr>
          <p:xfrm>
            <a:off x="578" y="2832"/>
            <a:ext cx="142" cy="176"/>
          </p:xfrm>
          <a:graphic>
            <a:graphicData uri="http://schemas.openxmlformats.org/presentationml/2006/ole">
              <p:oleObj spid="_x0000_s30795" name="Equation" r:id="rId8" imgW="114201" imgH="139579" progId="Equation.3">
                <p:embed/>
              </p:oleObj>
            </a:graphicData>
          </a:graphic>
        </p:graphicFrame>
        <p:graphicFrame>
          <p:nvGraphicFramePr>
            <p:cNvPr id="30736" name="Object 102"/>
            <p:cNvGraphicFramePr>
              <a:graphicFrameLocks noChangeAspect="1"/>
            </p:cNvGraphicFramePr>
            <p:nvPr/>
          </p:nvGraphicFramePr>
          <p:xfrm>
            <a:off x="96" y="3468"/>
            <a:ext cx="174" cy="176"/>
          </p:xfrm>
          <a:graphic>
            <a:graphicData uri="http://schemas.openxmlformats.org/presentationml/2006/ole">
              <p:oleObj spid="_x0000_s30796" name="Equation" r:id="rId9" imgW="139700" imgH="139700" progId="Equation.3">
                <p:embed/>
              </p:oleObj>
            </a:graphicData>
          </a:graphic>
        </p:graphicFrame>
        <p:graphicFrame>
          <p:nvGraphicFramePr>
            <p:cNvPr id="30737" name="Object 103"/>
            <p:cNvGraphicFramePr>
              <a:graphicFrameLocks noChangeAspect="1"/>
            </p:cNvGraphicFramePr>
            <p:nvPr/>
          </p:nvGraphicFramePr>
          <p:xfrm>
            <a:off x="1200" y="3372"/>
            <a:ext cx="173" cy="208"/>
          </p:xfrm>
          <a:graphic>
            <a:graphicData uri="http://schemas.openxmlformats.org/presentationml/2006/ole">
              <p:oleObj spid="_x0000_s30797" name="Equation" r:id="rId10" imgW="139579" imgH="164957" progId="Equation.3">
                <p:embed/>
              </p:oleObj>
            </a:graphicData>
          </a:graphic>
        </p:graphicFrame>
        <p:sp>
          <p:nvSpPr>
            <p:cNvPr id="30775" name="Line 105"/>
            <p:cNvSpPr>
              <a:spLocks noChangeShapeType="1"/>
            </p:cNvSpPr>
            <p:nvPr/>
          </p:nvSpPr>
          <p:spPr bwMode="auto">
            <a:xfrm flipV="1">
              <a:off x="222" y="3324"/>
              <a:ext cx="1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106"/>
            <p:cNvSpPr>
              <a:spLocks noChangeShapeType="1"/>
            </p:cNvSpPr>
            <p:nvPr/>
          </p:nvSpPr>
          <p:spPr bwMode="auto">
            <a:xfrm flipH="1">
              <a:off x="238" y="3084"/>
              <a:ext cx="866" cy="5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8" name="Object 107"/>
            <p:cNvGraphicFramePr>
              <a:graphicFrameLocks noChangeAspect="1"/>
            </p:cNvGraphicFramePr>
            <p:nvPr/>
          </p:nvGraphicFramePr>
          <p:xfrm>
            <a:off x="576" y="3132"/>
            <a:ext cx="160" cy="176"/>
          </p:xfrm>
          <a:graphic>
            <a:graphicData uri="http://schemas.openxmlformats.org/presentationml/2006/ole">
              <p:oleObj spid="_x0000_s30798" name="Equation" r:id="rId11" imgW="164814" imgH="177492" progId="Equation.3">
                <p:embed/>
              </p:oleObj>
            </a:graphicData>
          </a:graphic>
        </p:graphicFrame>
        <p:sp>
          <p:nvSpPr>
            <p:cNvPr id="30777" name="Line 108"/>
            <p:cNvSpPr>
              <a:spLocks noChangeShapeType="1"/>
            </p:cNvSpPr>
            <p:nvPr/>
          </p:nvSpPr>
          <p:spPr bwMode="auto">
            <a:xfrm flipV="1">
              <a:off x="750" y="28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109"/>
            <p:cNvSpPr>
              <a:spLocks noChangeShapeType="1"/>
            </p:cNvSpPr>
            <p:nvPr/>
          </p:nvSpPr>
          <p:spPr bwMode="auto">
            <a:xfrm flipV="1">
              <a:off x="750" y="3358"/>
              <a:ext cx="0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79" name="Group 110"/>
            <p:cNvGrpSpPr>
              <a:grpSpLocks/>
            </p:cNvGrpSpPr>
            <p:nvPr/>
          </p:nvGrpSpPr>
          <p:grpSpPr bwMode="auto">
            <a:xfrm>
              <a:off x="268" y="3312"/>
              <a:ext cx="962" cy="878"/>
              <a:chOff x="382" y="3120"/>
              <a:chExt cx="962" cy="878"/>
            </a:xfrm>
          </p:grpSpPr>
          <p:sp>
            <p:nvSpPr>
              <p:cNvPr id="30780" name="Line 111"/>
              <p:cNvSpPr>
                <a:spLocks noChangeShapeType="1"/>
              </p:cNvSpPr>
              <p:nvPr/>
            </p:nvSpPr>
            <p:spPr bwMode="auto">
              <a:xfrm>
                <a:off x="384" y="3792"/>
                <a:ext cx="96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781" name="Group 112"/>
              <p:cNvGrpSpPr>
                <a:grpSpLocks/>
              </p:cNvGrpSpPr>
              <p:nvPr/>
            </p:nvGrpSpPr>
            <p:grpSpPr bwMode="auto">
              <a:xfrm>
                <a:off x="382" y="3120"/>
                <a:ext cx="961" cy="878"/>
                <a:chOff x="382" y="3106"/>
                <a:chExt cx="961" cy="878"/>
              </a:xfrm>
            </p:grpSpPr>
            <p:sp>
              <p:nvSpPr>
                <p:cNvPr id="30785" name="Oval 113"/>
                <p:cNvSpPr>
                  <a:spLocks noChangeArrowheads="1"/>
                </p:cNvSpPr>
                <p:nvPr/>
              </p:nvSpPr>
              <p:spPr bwMode="auto">
                <a:xfrm>
                  <a:off x="382" y="3600"/>
                  <a:ext cx="960" cy="38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86" name="Freeform 114"/>
                <p:cNvSpPr>
                  <a:spLocks/>
                </p:cNvSpPr>
                <p:nvPr/>
              </p:nvSpPr>
              <p:spPr bwMode="auto">
                <a:xfrm>
                  <a:off x="613" y="3625"/>
                  <a:ext cx="465" cy="316"/>
                </a:xfrm>
                <a:custGeom>
                  <a:avLst/>
                  <a:gdLst>
                    <a:gd name="T0" fmla="*/ 465 w 465"/>
                    <a:gd name="T1" fmla="*/ 0 h 316"/>
                    <a:gd name="T2" fmla="*/ 0 w 465"/>
                    <a:gd name="T3" fmla="*/ 316 h 316"/>
                    <a:gd name="T4" fmla="*/ 0 60000 65536"/>
                    <a:gd name="T5" fmla="*/ 0 60000 65536"/>
                    <a:gd name="T6" fmla="*/ 0 w 465"/>
                    <a:gd name="T7" fmla="*/ 0 h 316"/>
                    <a:gd name="T8" fmla="*/ 465 w 465"/>
                    <a:gd name="T9" fmla="*/ 316 h 3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5" h="316">
                      <a:moveTo>
                        <a:pt x="465" y="0"/>
                      </a:moveTo>
                      <a:lnTo>
                        <a:pt x="0" y="316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7" name="Freeform 115"/>
                <p:cNvSpPr>
                  <a:spLocks/>
                </p:cNvSpPr>
                <p:nvPr/>
              </p:nvSpPr>
              <p:spPr bwMode="auto">
                <a:xfrm>
                  <a:off x="383" y="3109"/>
                  <a:ext cx="960" cy="683"/>
                </a:xfrm>
                <a:custGeom>
                  <a:avLst/>
                  <a:gdLst>
                    <a:gd name="T0" fmla="*/ 960 w 960"/>
                    <a:gd name="T1" fmla="*/ 683 h 683"/>
                    <a:gd name="T2" fmla="*/ 833 w 960"/>
                    <a:gd name="T3" fmla="*/ 365 h 683"/>
                    <a:gd name="T4" fmla="*/ 705 w 960"/>
                    <a:gd name="T5" fmla="*/ 160 h 683"/>
                    <a:gd name="T6" fmla="*/ 586 w 960"/>
                    <a:gd name="T7" fmla="*/ 50 h 683"/>
                    <a:gd name="T8" fmla="*/ 476 w 960"/>
                    <a:gd name="T9" fmla="*/ 3 h 683"/>
                    <a:gd name="T10" fmla="*/ 385 w 960"/>
                    <a:gd name="T11" fmla="*/ 31 h 683"/>
                    <a:gd name="T12" fmla="*/ 284 w 960"/>
                    <a:gd name="T13" fmla="*/ 118 h 683"/>
                    <a:gd name="T14" fmla="*/ 230 w 960"/>
                    <a:gd name="T15" fmla="*/ 173 h 683"/>
                    <a:gd name="T16" fmla="*/ 145 w 960"/>
                    <a:gd name="T17" fmla="*/ 298 h 683"/>
                    <a:gd name="T18" fmla="*/ 82 w 960"/>
                    <a:gd name="T19" fmla="*/ 433 h 683"/>
                    <a:gd name="T20" fmla="*/ 37 w 960"/>
                    <a:gd name="T21" fmla="*/ 543 h 683"/>
                    <a:gd name="T22" fmla="*/ 0 w 960"/>
                    <a:gd name="T23" fmla="*/ 682 h 68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960"/>
                    <a:gd name="T37" fmla="*/ 0 h 683"/>
                    <a:gd name="T38" fmla="*/ 960 w 960"/>
                    <a:gd name="T39" fmla="*/ 683 h 68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960" h="683">
                      <a:moveTo>
                        <a:pt x="960" y="683"/>
                      </a:moveTo>
                      <a:cubicBezTo>
                        <a:pt x="939" y="630"/>
                        <a:pt x="875" y="452"/>
                        <a:pt x="833" y="365"/>
                      </a:cubicBezTo>
                      <a:cubicBezTo>
                        <a:pt x="791" y="278"/>
                        <a:pt x="746" y="212"/>
                        <a:pt x="705" y="160"/>
                      </a:cubicBezTo>
                      <a:cubicBezTo>
                        <a:pt x="664" y="108"/>
                        <a:pt x="624" y="76"/>
                        <a:pt x="586" y="50"/>
                      </a:cubicBezTo>
                      <a:cubicBezTo>
                        <a:pt x="548" y="24"/>
                        <a:pt x="509" y="7"/>
                        <a:pt x="476" y="3"/>
                      </a:cubicBezTo>
                      <a:cubicBezTo>
                        <a:pt x="443" y="0"/>
                        <a:pt x="417" y="12"/>
                        <a:pt x="385" y="31"/>
                      </a:cubicBezTo>
                      <a:cubicBezTo>
                        <a:pt x="353" y="50"/>
                        <a:pt x="310" y="94"/>
                        <a:pt x="284" y="118"/>
                      </a:cubicBezTo>
                      <a:cubicBezTo>
                        <a:pt x="258" y="142"/>
                        <a:pt x="253" y="143"/>
                        <a:pt x="230" y="173"/>
                      </a:cubicBezTo>
                      <a:cubicBezTo>
                        <a:pt x="207" y="203"/>
                        <a:pt x="170" y="255"/>
                        <a:pt x="145" y="298"/>
                      </a:cubicBezTo>
                      <a:cubicBezTo>
                        <a:pt x="120" y="341"/>
                        <a:pt x="100" y="392"/>
                        <a:pt x="82" y="433"/>
                      </a:cubicBezTo>
                      <a:cubicBezTo>
                        <a:pt x="64" y="474"/>
                        <a:pt x="51" y="501"/>
                        <a:pt x="37" y="543"/>
                      </a:cubicBezTo>
                      <a:cubicBezTo>
                        <a:pt x="23" y="585"/>
                        <a:pt x="8" y="653"/>
                        <a:pt x="0" y="682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8" name="Freeform 116"/>
                <p:cNvSpPr>
                  <a:spLocks/>
                </p:cNvSpPr>
                <p:nvPr/>
              </p:nvSpPr>
              <p:spPr bwMode="auto">
                <a:xfrm>
                  <a:off x="585" y="3106"/>
                  <a:ext cx="494" cy="853"/>
                </a:xfrm>
                <a:custGeom>
                  <a:avLst/>
                  <a:gdLst>
                    <a:gd name="T0" fmla="*/ 494 w 494"/>
                    <a:gd name="T1" fmla="*/ 515 h 853"/>
                    <a:gd name="T2" fmla="*/ 466 w 494"/>
                    <a:gd name="T3" fmla="*/ 359 h 853"/>
                    <a:gd name="T4" fmla="*/ 439 w 494"/>
                    <a:gd name="T5" fmla="*/ 249 h 853"/>
                    <a:gd name="T6" fmla="*/ 421 w 494"/>
                    <a:gd name="T7" fmla="*/ 176 h 853"/>
                    <a:gd name="T8" fmla="*/ 366 w 494"/>
                    <a:gd name="T9" fmla="*/ 57 h 853"/>
                    <a:gd name="T10" fmla="*/ 284 w 494"/>
                    <a:gd name="T11" fmla="*/ 12 h 853"/>
                    <a:gd name="T12" fmla="*/ 201 w 494"/>
                    <a:gd name="T13" fmla="*/ 131 h 853"/>
                    <a:gd name="T14" fmla="*/ 146 w 494"/>
                    <a:gd name="T15" fmla="*/ 277 h 853"/>
                    <a:gd name="T16" fmla="*/ 73 w 494"/>
                    <a:gd name="T17" fmla="*/ 505 h 853"/>
                    <a:gd name="T18" fmla="*/ 37 w 494"/>
                    <a:gd name="T19" fmla="*/ 661 h 853"/>
                    <a:gd name="T20" fmla="*/ 0 w 494"/>
                    <a:gd name="T21" fmla="*/ 853 h 8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94"/>
                    <a:gd name="T34" fmla="*/ 0 h 853"/>
                    <a:gd name="T35" fmla="*/ 494 w 494"/>
                    <a:gd name="T36" fmla="*/ 853 h 85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94" h="853">
                      <a:moveTo>
                        <a:pt x="494" y="515"/>
                      </a:moveTo>
                      <a:cubicBezTo>
                        <a:pt x="489" y="489"/>
                        <a:pt x="475" y="403"/>
                        <a:pt x="466" y="359"/>
                      </a:cubicBezTo>
                      <a:cubicBezTo>
                        <a:pt x="457" y="315"/>
                        <a:pt x="446" y="279"/>
                        <a:pt x="439" y="249"/>
                      </a:cubicBezTo>
                      <a:cubicBezTo>
                        <a:pt x="432" y="219"/>
                        <a:pt x="433" y="208"/>
                        <a:pt x="421" y="176"/>
                      </a:cubicBezTo>
                      <a:cubicBezTo>
                        <a:pt x="409" y="144"/>
                        <a:pt x="389" y="84"/>
                        <a:pt x="366" y="57"/>
                      </a:cubicBezTo>
                      <a:cubicBezTo>
                        <a:pt x="343" y="30"/>
                        <a:pt x="311" y="0"/>
                        <a:pt x="284" y="12"/>
                      </a:cubicBezTo>
                      <a:cubicBezTo>
                        <a:pt x="257" y="24"/>
                        <a:pt x="224" y="87"/>
                        <a:pt x="201" y="131"/>
                      </a:cubicBezTo>
                      <a:cubicBezTo>
                        <a:pt x="178" y="175"/>
                        <a:pt x="167" y="215"/>
                        <a:pt x="146" y="277"/>
                      </a:cubicBezTo>
                      <a:cubicBezTo>
                        <a:pt x="125" y="339"/>
                        <a:pt x="91" y="441"/>
                        <a:pt x="73" y="505"/>
                      </a:cubicBezTo>
                      <a:cubicBezTo>
                        <a:pt x="55" y="569"/>
                        <a:pt x="49" y="603"/>
                        <a:pt x="37" y="661"/>
                      </a:cubicBezTo>
                      <a:cubicBezTo>
                        <a:pt x="25" y="719"/>
                        <a:pt x="8" y="813"/>
                        <a:pt x="0" y="853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9" name="Oval 117"/>
                <p:cNvSpPr>
                  <a:spLocks noChangeArrowheads="1"/>
                </p:cNvSpPr>
                <p:nvPr/>
              </p:nvSpPr>
              <p:spPr bwMode="auto">
                <a:xfrm>
                  <a:off x="576" y="3264"/>
                  <a:ext cx="576" cy="192"/>
                </a:xfrm>
                <a:prstGeom prst="ellips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90" name="Freeform 118"/>
                <p:cNvSpPr>
                  <a:spLocks/>
                </p:cNvSpPr>
                <p:nvPr/>
              </p:nvSpPr>
              <p:spPr bwMode="auto">
                <a:xfrm>
                  <a:off x="969" y="3712"/>
                  <a:ext cx="320" cy="256"/>
                </a:xfrm>
                <a:custGeom>
                  <a:avLst/>
                  <a:gdLst>
                    <a:gd name="T0" fmla="*/ 320 w 320"/>
                    <a:gd name="T1" fmla="*/ 0 h 256"/>
                    <a:gd name="T2" fmla="*/ 0 w 320"/>
                    <a:gd name="T3" fmla="*/ 256 h 256"/>
                    <a:gd name="T4" fmla="*/ 0 60000 65536"/>
                    <a:gd name="T5" fmla="*/ 0 60000 65536"/>
                    <a:gd name="T6" fmla="*/ 0 w 320"/>
                    <a:gd name="T7" fmla="*/ 0 h 256"/>
                    <a:gd name="T8" fmla="*/ 320 w 320"/>
                    <a:gd name="T9" fmla="*/ 256 h 2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0" h="256">
                      <a:moveTo>
                        <a:pt x="320" y="0"/>
                      </a:moveTo>
                      <a:lnTo>
                        <a:pt x="0" y="256"/>
                      </a:lnTo>
                    </a:path>
                  </a:pathLst>
                </a:custGeom>
                <a:noFill/>
                <a:ln w="25400">
                  <a:solidFill>
                    <a:srgbClr val="8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1" name="Freeform 119"/>
                <p:cNvSpPr>
                  <a:spLocks/>
                </p:cNvSpPr>
                <p:nvPr/>
              </p:nvSpPr>
              <p:spPr bwMode="auto">
                <a:xfrm>
                  <a:off x="978" y="3398"/>
                  <a:ext cx="302" cy="570"/>
                </a:xfrm>
                <a:custGeom>
                  <a:avLst/>
                  <a:gdLst>
                    <a:gd name="T0" fmla="*/ 302 w 302"/>
                    <a:gd name="T1" fmla="*/ 305 h 570"/>
                    <a:gd name="T2" fmla="*/ 275 w 302"/>
                    <a:gd name="T3" fmla="*/ 223 h 570"/>
                    <a:gd name="T4" fmla="*/ 220 w 302"/>
                    <a:gd name="T5" fmla="*/ 96 h 570"/>
                    <a:gd name="T6" fmla="*/ 183 w 302"/>
                    <a:gd name="T7" fmla="*/ 3 h 570"/>
                    <a:gd name="T8" fmla="*/ 128 w 302"/>
                    <a:gd name="T9" fmla="*/ 113 h 570"/>
                    <a:gd name="T10" fmla="*/ 92 w 302"/>
                    <a:gd name="T11" fmla="*/ 259 h 570"/>
                    <a:gd name="T12" fmla="*/ 28 w 302"/>
                    <a:gd name="T13" fmla="*/ 479 h 570"/>
                    <a:gd name="T14" fmla="*/ 0 w 302"/>
                    <a:gd name="T15" fmla="*/ 570 h 5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02"/>
                    <a:gd name="T25" fmla="*/ 0 h 570"/>
                    <a:gd name="T26" fmla="*/ 302 w 302"/>
                    <a:gd name="T27" fmla="*/ 570 h 5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02" h="570">
                      <a:moveTo>
                        <a:pt x="302" y="305"/>
                      </a:moveTo>
                      <a:cubicBezTo>
                        <a:pt x="297" y="291"/>
                        <a:pt x="289" y="258"/>
                        <a:pt x="275" y="223"/>
                      </a:cubicBezTo>
                      <a:cubicBezTo>
                        <a:pt x="261" y="188"/>
                        <a:pt x="235" y="133"/>
                        <a:pt x="220" y="96"/>
                      </a:cubicBezTo>
                      <a:cubicBezTo>
                        <a:pt x="205" y="59"/>
                        <a:pt x="198" y="0"/>
                        <a:pt x="183" y="3"/>
                      </a:cubicBezTo>
                      <a:cubicBezTo>
                        <a:pt x="168" y="6"/>
                        <a:pt x="143" y="70"/>
                        <a:pt x="128" y="113"/>
                      </a:cubicBezTo>
                      <a:cubicBezTo>
                        <a:pt x="113" y="156"/>
                        <a:pt x="109" y="198"/>
                        <a:pt x="92" y="259"/>
                      </a:cubicBezTo>
                      <a:cubicBezTo>
                        <a:pt x="75" y="320"/>
                        <a:pt x="43" y="427"/>
                        <a:pt x="28" y="479"/>
                      </a:cubicBezTo>
                      <a:cubicBezTo>
                        <a:pt x="13" y="531"/>
                        <a:pt x="6" y="551"/>
                        <a:pt x="0" y="570"/>
                      </a:cubicBezTo>
                    </a:path>
                  </a:pathLst>
                </a:cu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82" name="Group 120"/>
              <p:cNvGrpSpPr>
                <a:grpSpLocks/>
              </p:cNvGrpSpPr>
              <p:nvPr/>
            </p:nvGrpSpPr>
            <p:grpSpPr bwMode="auto">
              <a:xfrm>
                <a:off x="576" y="3278"/>
                <a:ext cx="576" cy="178"/>
                <a:chOff x="576" y="2414"/>
                <a:chExt cx="576" cy="178"/>
              </a:xfrm>
            </p:grpSpPr>
            <p:sp>
              <p:nvSpPr>
                <p:cNvPr id="30783" name="Line 121"/>
                <p:cNvSpPr>
                  <a:spLocks noChangeShapeType="1"/>
                </p:cNvSpPr>
                <p:nvPr/>
              </p:nvSpPr>
              <p:spPr bwMode="auto">
                <a:xfrm>
                  <a:off x="576" y="2496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4" name="Freeform 122"/>
                <p:cNvSpPr>
                  <a:spLocks/>
                </p:cNvSpPr>
                <p:nvPr/>
              </p:nvSpPr>
              <p:spPr bwMode="auto">
                <a:xfrm>
                  <a:off x="720" y="2414"/>
                  <a:ext cx="295" cy="178"/>
                </a:xfrm>
                <a:custGeom>
                  <a:avLst/>
                  <a:gdLst>
                    <a:gd name="T0" fmla="*/ 0 w 295"/>
                    <a:gd name="T1" fmla="*/ 178 h 178"/>
                    <a:gd name="T2" fmla="*/ 295 w 295"/>
                    <a:gd name="T3" fmla="*/ 0 h 178"/>
                    <a:gd name="T4" fmla="*/ 0 60000 65536"/>
                    <a:gd name="T5" fmla="*/ 0 60000 65536"/>
                    <a:gd name="T6" fmla="*/ 0 w 295"/>
                    <a:gd name="T7" fmla="*/ 0 h 178"/>
                    <a:gd name="T8" fmla="*/ 295 w 295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95" h="178">
                      <a:moveTo>
                        <a:pt x="0" y="178"/>
                      </a:moveTo>
                      <a:lnTo>
                        <a:pt x="295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0753" name="Group 173"/>
          <p:cNvGrpSpPr>
            <a:grpSpLocks/>
          </p:cNvGrpSpPr>
          <p:nvPr/>
        </p:nvGrpSpPr>
        <p:grpSpPr bwMode="auto">
          <a:xfrm>
            <a:off x="990600" y="2155837"/>
            <a:ext cx="2074863" cy="2413000"/>
            <a:chOff x="96" y="2064"/>
            <a:chExt cx="1307" cy="1520"/>
          </a:xfrm>
        </p:grpSpPr>
        <p:graphicFrame>
          <p:nvGraphicFramePr>
            <p:cNvPr id="30731" name="Object 85"/>
            <p:cNvGraphicFramePr>
              <a:graphicFrameLocks noChangeAspect="1"/>
            </p:cNvGraphicFramePr>
            <p:nvPr/>
          </p:nvGraphicFramePr>
          <p:xfrm>
            <a:off x="654" y="3264"/>
            <a:ext cx="160" cy="176"/>
          </p:xfrm>
          <a:graphic>
            <a:graphicData uri="http://schemas.openxmlformats.org/presentationml/2006/ole">
              <p:oleObj spid="_x0000_s30799" name="Equation" r:id="rId12" imgW="164814" imgH="177492" progId="Equation.3">
                <p:embed/>
              </p:oleObj>
            </a:graphicData>
          </a:graphic>
        </p:graphicFrame>
        <p:grpSp>
          <p:nvGrpSpPr>
            <p:cNvPr id="30770" name="Group 150"/>
            <p:cNvGrpSpPr>
              <a:grpSpLocks/>
            </p:cNvGrpSpPr>
            <p:nvPr/>
          </p:nvGrpSpPr>
          <p:grpSpPr bwMode="auto">
            <a:xfrm>
              <a:off x="96" y="2064"/>
              <a:ext cx="1307" cy="1520"/>
              <a:chOff x="96" y="2064"/>
              <a:chExt cx="1307" cy="1520"/>
            </a:xfrm>
          </p:grpSpPr>
          <p:graphicFrame>
            <p:nvGraphicFramePr>
              <p:cNvPr id="30732" name="Object 81"/>
              <p:cNvGraphicFramePr>
                <a:graphicFrameLocks noChangeAspect="1"/>
              </p:cNvGraphicFramePr>
              <p:nvPr/>
            </p:nvGraphicFramePr>
            <p:xfrm>
              <a:off x="549" y="2064"/>
              <a:ext cx="142" cy="176"/>
            </p:xfrm>
            <a:graphic>
              <a:graphicData uri="http://schemas.openxmlformats.org/presentationml/2006/ole">
                <p:oleObj spid="_x0000_s30800" name="Equation" r:id="rId13" imgW="114201" imgH="139579" progId="Equation.3">
                  <p:embed/>
                </p:oleObj>
              </a:graphicData>
            </a:graphic>
          </p:graphicFrame>
          <p:graphicFrame>
            <p:nvGraphicFramePr>
              <p:cNvPr id="30733" name="Object 79"/>
              <p:cNvGraphicFramePr>
                <a:graphicFrameLocks noChangeAspect="1"/>
              </p:cNvGraphicFramePr>
              <p:nvPr/>
            </p:nvGraphicFramePr>
            <p:xfrm>
              <a:off x="96" y="3408"/>
              <a:ext cx="174" cy="176"/>
            </p:xfrm>
            <a:graphic>
              <a:graphicData uri="http://schemas.openxmlformats.org/presentationml/2006/ole">
                <p:oleObj spid="_x0000_s30801" name="Equation" r:id="rId14" imgW="139700" imgH="139700" progId="Equation.3">
                  <p:embed/>
                </p:oleObj>
              </a:graphicData>
            </a:graphic>
          </p:graphicFrame>
          <p:graphicFrame>
            <p:nvGraphicFramePr>
              <p:cNvPr id="30734" name="Object 80"/>
              <p:cNvGraphicFramePr>
                <a:graphicFrameLocks noChangeAspect="1"/>
              </p:cNvGraphicFramePr>
              <p:nvPr/>
            </p:nvGraphicFramePr>
            <p:xfrm>
              <a:off x="1230" y="3296"/>
              <a:ext cx="173" cy="208"/>
            </p:xfrm>
            <a:graphic>
              <a:graphicData uri="http://schemas.openxmlformats.org/presentationml/2006/ole">
                <p:oleObj spid="_x0000_s30802" name="Equation" r:id="rId15" imgW="139579" imgH="164957" progId="Equation.3">
                  <p:embed/>
                </p:oleObj>
              </a:graphicData>
            </a:graphic>
          </p:graphicFrame>
          <p:sp>
            <p:nvSpPr>
              <p:cNvPr id="30771" name="Line 82"/>
              <p:cNvSpPr>
                <a:spLocks noChangeShapeType="1"/>
              </p:cNvSpPr>
              <p:nvPr/>
            </p:nvSpPr>
            <p:spPr bwMode="auto">
              <a:xfrm flipV="1">
                <a:off x="174" y="3264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2" name="Line 83"/>
              <p:cNvSpPr>
                <a:spLocks noChangeShapeType="1"/>
              </p:cNvSpPr>
              <p:nvPr/>
            </p:nvSpPr>
            <p:spPr bwMode="auto">
              <a:xfrm flipH="1">
                <a:off x="222" y="3072"/>
                <a:ext cx="816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3" name="Line 84"/>
              <p:cNvSpPr>
                <a:spLocks noChangeShapeType="1"/>
              </p:cNvSpPr>
              <p:nvPr/>
            </p:nvSpPr>
            <p:spPr bwMode="auto">
              <a:xfrm flipV="1">
                <a:off x="702" y="2640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4" name="Line 86"/>
              <p:cNvSpPr>
                <a:spLocks noChangeShapeType="1"/>
              </p:cNvSpPr>
              <p:nvPr/>
            </p:nvSpPr>
            <p:spPr bwMode="auto">
              <a:xfrm flipV="1">
                <a:off x="702" y="211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4093" name="Freeform 93"/>
          <p:cNvSpPr>
            <a:spLocks/>
          </p:cNvSpPr>
          <p:nvPr/>
        </p:nvSpPr>
        <p:spPr bwMode="auto">
          <a:xfrm>
            <a:off x="1517650" y="2765437"/>
            <a:ext cx="855663" cy="1306513"/>
          </a:xfrm>
          <a:custGeom>
            <a:avLst/>
            <a:gdLst>
              <a:gd name="T0" fmla="*/ 0 w 539"/>
              <a:gd name="T1" fmla="*/ 508000 h 823"/>
              <a:gd name="T2" fmla="*/ 87313 w 539"/>
              <a:gd name="T3" fmla="*/ 769938 h 823"/>
              <a:gd name="T4" fmla="*/ 130175 w 539"/>
              <a:gd name="T5" fmla="*/ 900113 h 823"/>
              <a:gd name="T6" fmla="*/ 246063 w 539"/>
              <a:gd name="T7" fmla="*/ 1103313 h 823"/>
              <a:gd name="T8" fmla="*/ 327025 w 539"/>
              <a:gd name="T9" fmla="*/ 1227138 h 823"/>
              <a:gd name="T10" fmla="*/ 454025 w 539"/>
              <a:gd name="T11" fmla="*/ 1289050 h 823"/>
              <a:gd name="T12" fmla="*/ 581025 w 539"/>
              <a:gd name="T13" fmla="*/ 1117600 h 823"/>
              <a:gd name="T14" fmla="*/ 652463 w 539"/>
              <a:gd name="T15" fmla="*/ 871538 h 823"/>
              <a:gd name="T16" fmla="*/ 725488 w 539"/>
              <a:gd name="T17" fmla="*/ 522288 h 823"/>
              <a:gd name="T18" fmla="*/ 798513 w 539"/>
              <a:gd name="T19" fmla="*/ 231775 h 823"/>
              <a:gd name="T20" fmla="*/ 855663 w 539"/>
              <a:gd name="T21" fmla="*/ 0 h 8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9"/>
              <a:gd name="T34" fmla="*/ 0 h 823"/>
              <a:gd name="T35" fmla="*/ 539 w 539"/>
              <a:gd name="T36" fmla="*/ 823 h 82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9" h="823">
                <a:moveTo>
                  <a:pt x="0" y="320"/>
                </a:moveTo>
                <a:cubicBezTo>
                  <a:pt x="9" y="347"/>
                  <a:pt x="41" y="444"/>
                  <a:pt x="55" y="485"/>
                </a:cubicBezTo>
                <a:cubicBezTo>
                  <a:pt x="69" y="526"/>
                  <a:pt x="65" y="532"/>
                  <a:pt x="82" y="567"/>
                </a:cubicBezTo>
                <a:cubicBezTo>
                  <a:pt x="99" y="602"/>
                  <a:pt x="134" y="661"/>
                  <a:pt x="155" y="695"/>
                </a:cubicBezTo>
                <a:cubicBezTo>
                  <a:pt x="176" y="729"/>
                  <a:pt x="184" y="754"/>
                  <a:pt x="206" y="773"/>
                </a:cubicBezTo>
                <a:cubicBezTo>
                  <a:pt x="228" y="792"/>
                  <a:pt x="259" y="823"/>
                  <a:pt x="286" y="812"/>
                </a:cubicBezTo>
                <a:cubicBezTo>
                  <a:pt x="313" y="801"/>
                  <a:pt x="345" y="748"/>
                  <a:pt x="366" y="704"/>
                </a:cubicBezTo>
                <a:cubicBezTo>
                  <a:pt x="387" y="660"/>
                  <a:pt x="396" y="611"/>
                  <a:pt x="411" y="549"/>
                </a:cubicBezTo>
                <a:cubicBezTo>
                  <a:pt x="426" y="487"/>
                  <a:pt x="442" y="396"/>
                  <a:pt x="457" y="329"/>
                </a:cubicBezTo>
                <a:cubicBezTo>
                  <a:pt x="472" y="262"/>
                  <a:pt x="489" y="201"/>
                  <a:pt x="503" y="146"/>
                </a:cubicBezTo>
                <a:cubicBezTo>
                  <a:pt x="517" y="91"/>
                  <a:pt x="532" y="30"/>
                  <a:pt x="539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4183" name="Freeform 183"/>
          <p:cNvSpPr>
            <a:spLocks/>
          </p:cNvSpPr>
          <p:nvPr/>
        </p:nvSpPr>
        <p:spPr bwMode="auto">
          <a:xfrm>
            <a:off x="1379538" y="3225812"/>
            <a:ext cx="957262" cy="14288"/>
          </a:xfrm>
          <a:custGeom>
            <a:avLst/>
            <a:gdLst>
              <a:gd name="T0" fmla="*/ 0 w 603"/>
              <a:gd name="T1" fmla="*/ 14288 h 9"/>
              <a:gd name="T2" fmla="*/ 957262 w 603"/>
              <a:gd name="T3" fmla="*/ 0 h 9"/>
              <a:gd name="T4" fmla="*/ 0 60000 65536"/>
              <a:gd name="T5" fmla="*/ 0 60000 65536"/>
              <a:gd name="T6" fmla="*/ 0 w 603"/>
              <a:gd name="T7" fmla="*/ 0 h 9"/>
              <a:gd name="T8" fmla="*/ 603 w 603"/>
              <a:gd name="T9" fmla="*/ 9 h 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3" h="9">
                <a:moveTo>
                  <a:pt x="0" y="9"/>
                </a:moveTo>
                <a:lnTo>
                  <a:pt x="603" y="0"/>
                </a:lnTo>
              </a:path>
            </a:pathLst>
          </a:custGeom>
          <a:noFill/>
          <a:ln w="22225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4095" name="Freeform 95"/>
          <p:cNvSpPr>
            <a:spLocks/>
          </p:cNvSpPr>
          <p:nvPr/>
        </p:nvSpPr>
        <p:spPr bwMode="auto">
          <a:xfrm>
            <a:off x="2057400" y="2951175"/>
            <a:ext cx="579438" cy="347662"/>
          </a:xfrm>
          <a:custGeom>
            <a:avLst/>
            <a:gdLst>
              <a:gd name="T0" fmla="*/ 0 w 365"/>
              <a:gd name="T1" fmla="*/ 347662 h 219"/>
              <a:gd name="T2" fmla="*/ 579438 w 365"/>
              <a:gd name="T3" fmla="*/ 0 h 219"/>
              <a:gd name="T4" fmla="*/ 0 60000 65536"/>
              <a:gd name="T5" fmla="*/ 0 60000 65536"/>
              <a:gd name="T6" fmla="*/ 0 w 365"/>
              <a:gd name="T7" fmla="*/ 0 h 219"/>
              <a:gd name="T8" fmla="*/ 365 w 365"/>
              <a:gd name="T9" fmla="*/ 219 h 2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5" h="219">
                <a:moveTo>
                  <a:pt x="0" y="219"/>
                </a:moveTo>
                <a:lnTo>
                  <a:pt x="365" y="0"/>
                </a:lnTo>
              </a:path>
            </a:pathLst>
          </a:cu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80"/>
          <p:cNvGrpSpPr>
            <a:grpSpLocks/>
          </p:cNvGrpSpPr>
          <p:nvPr/>
        </p:nvGrpSpPr>
        <p:grpSpPr bwMode="auto">
          <a:xfrm>
            <a:off x="1100138" y="2689237"/>
            <a:ext cx="1566862" cy="1387475"/>
            <a:chOff x="2133" y="3350"/>
            <a:chExt cx="987" cy="874"/>
          </a:xfrm>
        </p:grpSpPr>
        <p:grpSp>
          <p:nvGrpSpPr>
            <p:cNvPr id="30766" name="Group 178"/>
            <p:cNvGrpSpPr>
              <a:grpSpLocks/>
            </p:cNvGrpSpPr>
            <p:nvPr/>
          </p:nvGrpSpPr>
          <p:grpSpPr bwMode="auto">
            <a:xfrm>
              <a:off x="2133" y="3350"/>
              <a:ext cx="987" cy="866"/>
              <a:chOff x="2085" y="2448"/>
              <a:chExt cx="987" cy="866"/>
            </a:xfrm>
          </p:grpSpPr>
          <p:sp>
            <p:nvSpPr>
              <p:cNvPr id="30768" name="Freeform 177"/>
              <p:cNvSpPr>
                <a:spLocks/>
              </p:cNvSpPr>
              <p:nvPr/>
            </p:nvSpPr>
            <p:spPr bwMode="auto">
              <a:xfrm>
                <a:off x="2085" y="2642"/>
                <a:ext cx="987" cy="672"/>
              </a:xfrm>
              <a:custGeom>
                <a:avLst/>
                <a:gdLst>
                  <a:gd name="T0" fmla="*/ 0 w 987"/>
                  <a:gd name="T1" fmla="*/ 9 h 672"/>
                  <a:gd name="T2" fmla="*/ 91 w 987"/>
                  <a:gd name="T3" fmla="*/ 220 h 672"/>
                  <a:gd name="T4" fmla="*/ 171 w 987"/>
                  <a:gd name="T5" fmla="*/ 384 h 672"/>
                  <a:gd name="T6" fmla="*/ 267 w 987"/>
                  <a:gd name="T7" fmla="*/ 528 h 672"/>
                  <a:gd name="T8" fmla="*/ 363 w 987"/>
                  <a:gd name="T9" fmla="*/ 624 h 672"/>
                  <a:gd name="T10" fmla="*/ 459 w 987"/>
                  <a:gd name="T11" fmla="*/ 672 h 672"/>
                  <a:gd name="T12" fmla="*/ 555 w 987"/>
                  <a:gd name="T13" fmla="*/ 672 h 672"/>
                  <a:gd name="T14" fmla="*/ 699 w 987"/>
                  <a:gd name="T15" fmla="*/ 576 h 672"/>
                  <a:gd name="T16" fmla="*/ 795 w 987"/>
                  <a:gd name="T17" fmla="*/ 480 h 672"/>
                  <a:gd name="T18" fmla="*/ 859 w 987"/>
                  <a:gd name="T19" fmla="*/ 341 h 672"/>
                  <a:gd name="T20" fmla="*/ 905 w 987"/>
                  <a:gd name="T21" fmla="*/ 275 h 672"/>
                  <a:gd name="T22" fmla="*/ 941 w 987"/>
                  <a:gd name="T23" fmla="*/ 147 h 672"/>
                  <a:gd name="T24" fmla="*/ 969 w 987"/>
                  <a:gd name="T25" fmla="*/ 66 h 672"/>
                  <a:gd name="T26" fmla="*/ 987 w 987"/>
                  <a:gd name="T27" fmla="*/ 0 h 672"/>
                  <a:gd name="T28" fmla="*/ 0 w 987"/>
                  <a:gd name="T29" fmla="*/ 9 h 67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7"/>
                  <a:gd name="T46" fmla="*/ 0 h 672"/>
                  <a:gd name="T47" fmla="*/ 987 w 987"/>
                  <a:gd name="T48" fmla="*/ 672 h 67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7" h="672">
                    <a:moveTo>
                      <a:pt x="0" y="9"/>
                    </a:moveTo>
                    <a:lnTo>
                      <a:pt x="91" y="220"/>
                    </a:lnTo>
                    <a:lnTo>
                      <a:pt x="171" y="384"/>
                    </a:lnTo>
                    <a:lnTo>
                      <a:pt x="267" y="528"/>
                    </a:lnTo>
                    <a:lnTo>
                      <a:pt x="363" y="624"/>
                    </a:lnTo>
                    <a:lnTo>
                      <a:pt x="459" y="672"/>
                    </a:lnTo>
                    <a:lnTo>
                      <a:pt x="555" y="672"/>
                    </a:lnTo>
                    <a:lnTo>
                      <a:pt x="699" y="576"/>
                    </a:lnTo>
                    <a:lnTo>
                      <a:pt x="795" y="480"/>
                    </a:lnTo>
                    <a:lnTo>
                      <a:pt x="859" y="341"/>
                    </a:lnTo>
                    <a:lnTo>
                      <a:pt x="905" y="275"/>
                    </a:lnTo>
                    <a:lnTo>
                      <a:pt x="941" y="147"/>
                    </a:lnTo>
                    <a:lnTo>
                      <a:pt x="969" y="66"/>
                    </a:lnTo>
                    <a:lnTo>
                      <a:pt x="987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339966">
                  <a:alpha val="50195"/>
                </a:srgbClr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Oval 161"/>
              <p:cNvSpPr>
                <a:spLocks noChangeArrowheads="1"/>
              </p:cNvSpPr>
              <p:nvPr/>
            </p:nvSpPr>
            <p:spPr bwMode="auto">
              <a:xfrm>
                <a:off x="2090" y="2448"/>
                <a:ext cx="982" cy="384"/>
              </a:xfrm>
              <a:prstGeom prst="ellipse">
                <a:avLst/>
              </a:prstGeom>
              <a:solidFill>
                <a:srgbClr val="339966">
                  <a:alpha val="50195"/>
                </a:srgbClr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67" name="Freeform 164"/>
            <p:cNvSpPr>
              <a:spLocks/>
            </p:cNvSpPr>
            <p:nvPr/>
          </p:nvSpPr>
          <p:spPr bwMode="auto">
            <a:xfrm>
              <a:off x="2138" y="3542"/>
              <a:ext cx="982" cy="682"/>
            </a:xfrm>
            <a:custGeom>
              <a:avLst/>
              <a:gdLst>
                <a:gd name="T0" fmla="*/ 0 w 982"/>
                <a:gd name="T1" fmla="*/ 0 h 682"/>
                <a:gd name="T2" fmla="*/ 131 w 982"/>
                <a:gd name="T3" fmla="*/ 322 h 682"/>
                <a:gd name="T4" fmla="*/ 262 w 982"/>
                <a:gd name="T5" fmla="*/ 523 h 682"/>
                <a:gd name="T6" fmla="*/ 384 w 982"/>
                <a:gd name="T7" fmla="*/ 633 h 682"/>
                <a:gd name="T8" fmla="*/ 496 w 982"/>
                <a:gd name="T9" fmla="*/ 679 h 682"/>
                <a:gd name="T10" fmla="*/ 589 w 982"/>
                <a:gd name="T11" fmla="*/ 651 h 682"/>
                <a:gd name="T12" fmla="*/ 702 w 982"/>
                <a:gd name="T13" fmla="*/ 569 h 682"/>
                <a:gd name="T14" fmla="*/ 704 w 982"/>
                <a:gd name="T15" fmla="*/ 572 h 682"/>
                <a:gd name="T16" fmla="*/ 786 w 982"/>
                <a:gd name="T17" fmla="*/ 471 h 682"/>
                <a:gd name="T18" fmla="*/ 805 w 982"/>
                <a:gd name="T19" fmla="*/ 437 h 682"/>
                <a:gd name="T20" fmla="*/ 835 w 982"/>
                <a:gd name="T21" fmla="*/ 384 h 682"/>
                <a:gd name="T22" fmla="*/ 898 w 982"/>
                <a:gd name="T23" fmla="*/ 249 h 682"/>
                <a:gd name="T24" fmla="*/ 944 w 982"/>
                <a:gd name="T25" fmla="*/ 139 h 682"/>
                <a:gd name="T26" fmla="*/ 982 w 982"/>
                <a:gd name="T27" fmla="*/ 0 h 6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82"/>
                <a:gd name="T43" fmla="*/ 0 h 682"/>
                <a:gd name="T44" fmla="*/ 982 w 982"/>
                <a:gd name="T45" fmla="*/ 682 h 6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82" h="682">
                  <a:moveTo>
                    <a:pt x="0" y="0"/>
                  </a:moveTo>
                  <a:cubicBezTo>
                    <a:pt x="21" y="54"/>
                    <a:pt x="87" y="235"/>
                    <a:pt x="131" y="322"/>
                  </a:cubicBezTo>
                  <a:cubicBezTo>
                    <a:pt x="175" y="409"/>
                    <a:pt x="220" y="471"/>
                    <a:pt x="262" y="523"/>
                  </a:cubicBezTo>
                  <a:cubicBezTo>
                    <a:pt x="304" y="575"/>
                    <a:pt x="345" y="607"/>
                    <a:pt x="384" y="633"/>
                  </a:cubicBezTo>
                  <a:cubicBezTo>
                    <a:pt x="422" y="659"/>
                    <a:pt x="462" y="676"/>
                    <a:pt x="496" y="679"/>
                  </a:cubicBezTo>
                  <a:cubicBezTo>
                    <a:pt x="530" y="682"/>
                    <a:pt x="554" y="669"/>
                    <a:pt x="589" y="651"/>
                  </a:cubicBezTo>
                  <a:cubicBezTo>
                    <a:pt x="624" y="633"/>
                    <a:pt x="683" y="582"/>
                    <a:pt x="702" y="569"/>
                  </a:cubicBezTo>
                  <a:cubicBezTo>
                    <a:pt x="721" y="556"/>
                    <a:pt x="690" y="588"/>
                    <a:pt x="704" y="572"/>
                  </a:cubicBezTo>
                  <a:cubicBezTo>
                    <a:pt x="718" y="556"/>
                    <a:pt x="769" y="494"/>
                    <a:pt x="786" y="471"/>
                  </a:cubicBezTo>
                  <a:cubicBezTo>
                    <a:pt x="803" y="448"/>
                    <a:pt x="797" y="452"/>
                    <a:pt x="805" y="437"/>
                  </a:cubicBezTo>
                  <a:cubicBezTo>
                    <a:pt x="813" y="422"/>
                    <a:pt x="820" y="415"/>
                    <a:pt x="835" y="384"/>
                  </a:cubicBezTo>
                  <a:cubicBezTo>
                    <a:pt x="850" y="353"/>
                    <a:pt x="880" y="290"/>
                    <a:pt x="898" y="249"/>
                  </a:cubicBezTo>
                  <a:cubicBezTo>
                    <a:pt x="917" y="208"/>
                    <a:pt x="930" y="181"/>
                    <a:pt x="944" y="139"/>
                  </a:cubicBezTo>
                  <a:cubicBezTo>
                    <a:pt x="958" y="97"/>
                    <a:pt x="974" y="29"/>
                    <a:pt x="98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03"/>
          <p:cNvGrpSpPr>
            <a:grpSpLocks/>
          </p:cNvGrpSpPr>
          <p:nvPr/>
        </p:nvGrpSpPr>
        <p:grpSpPr bwMode="auto">
          <a:xfrm>
            <a:off x="3429000" y="2308237"/>
            <a:ext cx="2286000" cy="2489200"/>
            <a:chOff x="2160" y="1872"/>
            <a:chExt cx="1440" cy="1568"/>
          </a:xfrm>
        </p:grpSpPr>
        <p:pic>
          <p:nvPicPr>
            <p:cNvPr id="30760" name="Picture 126" descr="lc-7(3)-4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160" y="1872"/>
              <a:ext cx="1440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0761" name="Group 202"/>
            <p:cNvGrpSpPr>
              <a:grpSpLocks/>
            </p:cNvGrpSpPr>
            <p:nvPr/>
          </p:nvGrpSpPr>
          <p:grpSpPr bwMode="auto">
            <a:xfrm>
              <a:off x="2496" y="1920"/>
              <a:ext cx="1056" cy="1520"/>
              <a:chOff x="2496" y="1920"/>
              <a:chExt cx="1056" cy="1520"/>
            </a:xfrm>
          </p:grpSpPr>
          <p:graphicFrame>
            <p:nvGraphicFramePr>
              <p:cNvPr id="30727" name="Object 194"/>
              <p:cNvGraphicFramePr>
                <a:graphicFrameLocks noChangeAspect="1"/>
              </p:cNvGraphicFramePr>
              <p:nvPr/>
            </p:nvGraphicFramePr>
            <p:xfrm>
              <a:off x="2610" y="3264"/>
              <a:ext cx="174" cy="176"/>
            </p:xfrm>
            <a:graphic>
              <a:graphicData uri="http://schemas.openxmlformats.org/presentationml/2006/ole">
                <p:oleObj spid="_x0000_s30803" name="Equation" r:id="rId17" imgW="139700" imgH="139700" progId="Equation.3">
                  <p:embed/>
                </p:oleObj>
              </a:graphicData>
            </a:graphic>
          </p:graphicFrame>
          <p:graphicFrame>
            <p:nvGraphicFramePr>
              <p:cNvPr id="30728" name="Object 195"/>
              <p:cNvGraphicFramePr>
                <a:graphicFrameLocks noChangeAspect="1"/>
              </p:cNvGraphicFramePr>
              <p:nvPr/>
            </p:nvGraphicFramePr>
            <p:xfrm>
              <a:off x="3379" y="3120"/>
              <a:ext cx="173" cy="208"/>
            </p:xfrm>
            <a:graphic>
              <a:graphicData uri="http://schemas.openxmlformats.org/presentationml/2006/ole">
                <p:oleObj spid="_x0000_s30804" name="Equation" r:id="rId18" imgW="139579" imgH="164957" progId="Equation.3">
                  <p:embed/>
                </p:oleObj>
              </a:graphicData>
            </a:graphic>
          </p:graphicFrame>
          <p:sp>
            <p:nvSpPr>
              <p:cNvPr id="30762" name="Line 196"/>
              <p:cNvSpPr>
                <a:spLocks noChangeShapeType="1"/>
              </p:cNvSpPr>
              <p:nvPr/>
            </p:nvSpPr>
            <p:spPr bwMode="auto">
              <a:xfrm flipV="1">
                <a:off x="2880" y="2464"/>
                <a:ext cx="0" cy="6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3" name="Line 197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5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29" name="Object 198"/>
              <p:cNvGraphicFramePr>
                <a:graphicFrameLocks noChangeAspect="1"/>
              </p:cNvGraphicFramePr>
              <p:nvPr/>
            </p:nvGraphicFramePr>
            <p:xfrm>
              <a:off x="2688" y="1920"/>
              <a:ext cx="142" cy="176"/>
            </p:xfrm>
            <a:graphic>
              <a:graphicData uri="http://schemas.openxmlformats.org/presentationml/2006/ole">
                <p:oleObj spid="_x0000_s30805" name="Equation" r:id="rId19" imgW="114201" imgH="139579" progId="Equation.3">
                  <p:embed/>
                </p:oleObj>
              </a:graphicData>
            </a:graphic>
          </p:graphicFrame>
          <p:graphicFrame>
            <p:nvGraphicFramePr>
              <p:cNvPr id="30730" name="Object 199"/>
              <p:cNvGraphicFramePr>
                <a:graphicFrameLocks noChangeAspect="1"/>
              </p:cNvGraphicFramePr>
              <p:nvPr/>
            </p:nvGraphicFramePr>
            <p:xfrm>
              <a:off x="2832" y="3072"/>
              <a:ext cx="163" cy="179"/>
            </p:xfrm>
            <a:graphic>
              <a:graphicData uri="http://schemas.openxmlformats.org/presentationml/2006/ole">
                <p:oleObj spid="_x0000_s30806" name="Equation" r:id="rId20" imgW="164814" imgH="177492" progId="Equation.3">
                  <p:embed/>
                </p:oleObj>
              </a:graphicData>
            </a:graphic>
          </p:graphicFrame>
          <p:sp>
            <p:nvSpPr>
              <p:cNvPr id="30764" name="Line 200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5" name="Line 201"/>
              <p:cNvSpPr>
                <a:spLocks noChangeShapeType="1"/>
              </p:cNvSpPr>
              <p:nvPr/>
            </p:nvSpPr>
            <p:spPr bwMode="auto">
              <a:xfrm flipH="1">
                <a:off x="2496" y="307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4184" name="Freeform 184"/>
          <p:cNvSpPr>
            <a:spLocks/>
          </p:cNvSpPr>
          <p:nvPr/>
        </p:nvSpPr>
        <p:spPr bwMode="auto">
          <a:xfrm>
            <a:off x="1371600" y="3222637"/>
            <a:ext cx="979488" cy="725488"/>
          </a:xfrm>
          <a:custGeom>
            <a:avLst/>
            <a:gdLst>
              <a:gd name="T0" fmla="*/ 0 w 617"/>
              <a:gd name="T1" fmla="*/ 0 h 457"/>
              <a:gd name="T2" fmla="*/ 76200 w 617"/>
              <a:gd name="T3" fmla="*/ 228600 h 457"/>
              <a:gd name="T4" fmla="*/ 180975 w 617"/>
              <a:gd name="T5" fmla="*/ 423863 h 457"/>
              <a:gd name="T6" fmla="*/ 282575 w 617"/>
              <a:gd name="T7" fmla="*/ 555625 h 457"/>
              <a:gd name="T8" fmla="*/ 457200 w 617"/>
              <a:gd name="T9" fmla="*/ 714375 h 457"/>
              <a:gd name="T10" fmla="*/ 646113 w 617"/>
              <a:gd name="T11" fmla="*/ 627063 h 457"/>
              <a:gd name="T12" fmla="*/ 835025 w 617"/>
              <a:gd name="T13" fmla="*/ 381000 h 457"/>
              <a:gd name="T14" fmla="*/ 979488 w 617"/>
              <a:gd name="T15" fmla="*/ 3175 h 4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17"/>
              <a:gd name="T25" fmla="*/ 0 h 457"/>
              <a:gd name="T26" fmla="*/ 617 w 617"/>
              <a:gd name="T27" fmla="*/ 457 h 4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17" h="457">
                <a:moveTo>
                  <a:pt x="0" y="0"/>
                </a:moveTo>
                <a:cubicBezTo>
                  <a:pt x="16" y="48"/>
                  <a:pt x="29" y="100"/>
                  <a:pt x="48" y="144"/>
                </a:cubicBezTo>
                <a:cubicBezTo>
                  <a:pt x="67" y="188"/>
                  <a:pt x="92" y="233"/>
                  <a:pt x="114" y="267"/>
                </a:cubicBezTo>
                <a:cubicBezTo>
                  <a:pt x="136" y="301"/>
                  <a:pt x="149" y="320"/>
                  <a:pt x="178" y="350"/>
                </a:cubicBezTo>
                <a:cubicBezTo>
                  <a:pt x="207" y="380"/>
                  <a:pt x="250" y="443"/>
                  <a:pt x="288" y="450"/>
                </a:cubicBezTo>
                <a:cubicBezTo>
                  <a:pt x="326" y="457"/>
                  <a:pt x="367" y="430"/>
                  <a:pt x="407" y="395"/>
                </a:cubicBezTo>
                <a:cubicBezTo>
                  <a:pt x="447" y="360"/>
                  <a:pt x="491" y="305"/>
                  <a:pt x="526" y="240"/>
                </a:cubicBezTo>
                <a:cubicBezTo>
                  <a:pt x="561" y="175"/>
                  <a:pt x="598" y="52"/>
                  <a:pt x="617" y="2"/>
                </a:cubicBezTo>
              </a:path>
            </a:pathLst>
          </a:custGeom>
          <a:noFill/>
          <a:ln w="2222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8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1" grpId="0" autoUpdateAnimBg="0"/>
      <p:bldP spid="384033" grpId="0" autoUpdateAnimBg="0"/>
      <p:bldP spid="384034" grpId="0" autoUpdateAnimBg="0"/>
      <p:bldP spid="384036" grpId="0" autoUpdateAnimBg="0"/>
      <p:bldP spid="384078" grpId="0" autoUpdateAnimBg="0"/>
      <p:bldP spid="384088" grpId="0" animBg="1"/>
      <p:bldP spid="384090" grpId="0" animBg="1"/>
      <p:bldP spid="384091" grpId="0" animBg="1"/>
      <p:bldP spid="384092" grpId="0" animBg="1"/>
      <p:bldP spid="384096" grpId="0" animBg="1"/>
      <p:bldP spid="384093" grpId="0" animBg="1"/>
      <p:bldP spid="384183" grpId="0" animBg="1"/>
      <p:bldP spid="384095" grpId="0" animBg="1"/>
      <p:bldP spid="38418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31EF4-D11D-4D1D-9B87-F575CEFD5C58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543050" y="290513"/>
          <a:ext cx="1533525" cy="431800"/>
        </p:xfrm>
        <a:graphic>
          <a:graphicData uri="http://schemas.openxmlformats.org/presentationml/2006/ole">
            <p:oleObj spid="_x0000_s31790" name="Equation" r:id="rId3" imgW="1536700" imgH="431800" progId="Equation.3">
              <p:embed/>
            </p:oleObj>
          </a:graphicData>
        </a:graphic>
      </p:graphicFrame>
      <p:graphicFrame>
        <p:nvGraphicFramePr>
          <p:cNvPr id="386051" name="Object 3"/>
          <p:cNvGraphicFramePr>
            <a:graphicFrameLocks noChangeAspect="1"/>
          </p:cNvGraphicFramePr>
          <p:nvPr/>
        </p:nvGraphicFramePr>
        <p:xfrm>
          <a:off x="490538" y="836613"/>
          <a:ext cx="1905000" cy="1001712"/>
        </p:xfrm>
        <a:graphic>
          <a:graphicData uri="http://schemas.openxmlformats.org/presentationml/2006/ole">
            <p:oleObj spid="_x0000_s31791" name="公式" r:id="rId4" imgW="1905000" imgH="1003300" progId="Equation.3">
              <p:embed/>
            </p:oleObj>
          </a:graphicData>
        </a:graphic>
      </p:graphicFrame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4019550" y="112553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旋转抛物面</a:t>
            </a:r>
          </a:p>
        </p:txBody>
      </p:sp>
      <p:graphicFrame>
        <p:nvGraphicFramePr>
          <p:cNvPr id="386053" name="Object 5"/>
          <p:cNvGraphicFramePr>
            <a:graphicFrameLocks noChangeAspect="1"/>
          </p:cNvGraphicFramePr>
          <p:nvPr/>
        </p:nvGraphicFramePr>
        <p:xfrm>
          <a:off x="2579688" y="1196975"/>
          <a:ext cx="1117600" cy="404813"/>
        </p:xfrm>
        <a:graphic>
          <a:graphicData uri="http://schemas.openxmlformats.org/presentationml/2006/ole">
            <p:oleObj spid="_x0000_s31792" name="公式" r:id="rId5" imgW="1117115" imgH="406224" progId="Equation.3">
              <p:embed/>
            </p:oleObj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5250" y="2060575"/>
            <a:ext cx="4038600" cy="519113"/>
            <a:chOff x="1392" y="1680"/>
            <a:chExt cx="2544" cy="327"/>
          </a:xfrm>
        </p:grpSpPr>
        <p:sp>
          <p:nvSpPr>
            <p:cNvPr id="31769" name="Text Box 7"/>
            <p:cNvSpPr txBox="1">
              <a:spLocks noChangeArrowheads="1"/>
            </p:cNvSpPr>
            <p:nvPr/>
          </p:nvSpPr>
          <p:spPr bwMode="auto">
            <a:xfrm>
              <a:off x="1392" y="1680"/>
              <a:ext cx="2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/>
                <a:t>(</a:t>
              </a:r>
              <a:r>
                <a:rPr lang="zh-CN" altLang="en-US" sz="2800"/>
                <a:t>由       面上的抛物线</a:t>
              </a:r>
            </a:p>
          </p:txBody>
        </p:sp>
        <p:graphicFrame>
          <p:nvGraphicFramePr>
            <p:cNvPr id="31756" name="Object 8"/>
            <p:cNvGraphicFramePr>
              <a:graphicFrameLocks noChangeAspect="1"/>
            </p:cNvGraphicFramePr>
            <p:nvPr/>
          </p:nvGraphicFramePr>
          <p:xfrm>
            <a:off x="1764" y="1756"/>
            <a:ext cx="408" cy="216"/>
          </p:xfrm>
          <a:graphic>
            <a:graphicData uri="http://schemas.openxmlformats.org/presentationml/2006/ole">
              <p:oleObj spid="_x0000_s31793" name="Equation" r:id="rId6" imgW="647419" imgH="342751" progId="Equation.3">
                <p:embed/>
              </p:oleObj>
            </a:graphicData>
          </a:graphic>
        </p:graphicFrame>
      </p:grpSp>
      <p:graphicFrame>
        <p:nvGraphicFramePr>
          <p:cNvPr id="386057" name="Object 9"/>
          <p:cNvGraphicFramePr>
            <a:graphicFrameLocks noChangeAspect="1"/>
          </p:cNvGraphicFramePr>
          <p:nvPr/>
        </p:nvGraphicFramePr>
        <p:xfrm>
          <a:off x="3524250" y="2060575"/>
          <a:ext cx="1435100" cy="493713"/>
        </p:xfrm>
        <a:graphic>
          <a:graphicData uri="http://schemas.openxmlformats.org/presentationml/2006/ole">
            <p:oleObj spid="_x0000_s31794" name="公式" r:id="rId7" imgW="1906920" imgH="647280" progId="Equation.3">
              <p:embed/>
            </p:oleObj>
          </a:graphicData>
        </a:graphic>
      </p:graphicFrame>
      <p:graphicFrame>
        <p:nvGraphicFramePr>
          <p:cNvPr id="386058" name="Object 10"/>
          <p:cNvGraphicFramePr>
            <a:graphicFrameLocks noChangeAspect="1"/>
          </p:cNvGraphicFramePr>
          <p:nvPr/>
        </p:nvGraphicFramePr>
        <p:xfrm>
          <a:off x="5675313" y="2852738"/>
          <a:ext cx="2514600" cy="1117600"/>
        </p:xfrm>
        <a:graphic>
          <a:graphicData uri="http://schemas.openxmlformats.org/presentationml/2006/ole">
            <p:oleObj spid="_x0000_s31795" name="公式" r:id="rId8" imgW="2514600" imgH="1117600" progId="Equation.3">
              <p:embed/>
            </p:oleObj>
          </a:graphicData>
        </a:graphic>
      </p:graphicFrame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203200" y="27813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用平面</a:t>
            </a:r>
          </a:p>
        </p:txBody>
      </p:sp>
      <p:graphicFrame>
        <p:nvGraphicFramePr>
          <p:cNvPr id="386060" name="Object 12"/>
          <p:cNvGraphicFramePr>
            <a:graphicFrameLocks noChangeAspect="1"/>
          </p:cNvGraphicFramePr>
          <p:nvPr/>
        </p:nvGraphicFramePr>
        <p:xfrm>
          <a:off x="1422400" y="2825750"/>
          <a:ext cx="862013" cy="457200"/>
        </p:xfrm>
        <a:graphic>
          <a:graphicData uri="http://schemas.openxmlformats.org/presentationml/2006/ole">
            <p:oleObj spid="_x0000_s31796" name="公式" r:id="rId9" imgW="863225" imgH="457002" progId="Equation.3">
              <p:embed/>
            </p:oleObj>
          </a:graphicData>
        </a:graphic>
      </p:graphicFrame>
      <p:graphicFrame>
        <p:nvGraphicFramePr>
          <p:cNvPr id="386061" name="Object 13"/>
          <p:cNvGraphicFramePr>
            <a:graphicFrameLocks noChangeAspect="1"/>
          </p:cNvGraphicFramePr>
          <p:nvPr/>
        </p:nvGraphicFramePr>
        <p:xfrm>
          <a:off x="2336800" y="2857500"/>
          <a:ext cx="1168400" cy="457200"/>
        </p:xfrm>
        <a:graphic>
          <a:graphicData uri="http://schemas.openxmlformats.org/presentationml/2006/ole">
            <p:oleObj spid="_x0000_s31797" name="公式" r:id="rId10" imgW="1550880" imgH="596520" progId="Equation.3">
              <p:embed/>
            </p:oleObj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46075" y="4149725"/>
            <a:ext cx="3733800" cy="946150"/>
            <a:chOff x="2832" y="2928"/>
            <a:chExt cx="2352" cy="596"/>
          </a:xfrm>
        </p:grpSpPr>
        <p:sp>
          <p:nvSpPr>
            <p:cNvPr id="31768" name="Text Box 15"/>
            <p:cNvSpPr txBox="1">
              <a:spLocks noChangeArrowheads="1"/>
            </p:cNvSpPr>
            <p:nvPr/>
          </p:nvSpPr>
          <p:spPr bwMode="auto">
            <a:xfrm>
              <a:off x="2832" y="2928"/>
              <a:ext cx="235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当    变动时，这种圆的</a:t>
              </a:r>
              <a:r>
                <a:rPr lang="zh-CN" altLang="en-US" sz="2800">
                  <a:solidFill>
                    <a:srgbClr val="0000FF"/>
                  </a:solidFill>
                </a:rPr>
                <a:t>中心</a:t>
              </a:r>
              <a:r>
                <a:rPr lang="zh-CN" altLang="en-US" sz="2800"/>
                <a:t>都在   轴上</a:t>
              </a:r>
              <a:r>
                <a:rPr lang="en-US" altLang="zh-CN" sz="2800"/>
                <a:t>.</a:t>
              </a:r>
            </a:p>
          </p:txBody>
        </p:sp>
        <p:graphicFrame>
          <p:nvGraphicFramePr>
            <p:cNvPr id="31754" name="Object 16"/>
            <p:cNvGraphicFramePr>
              <a:graphicFrameLocks noChangeAspect="1"/>
            </p:cNvGraphicFramePr>
            <p:nvPr/>
          </p:nvGraphicFramePr>
          <p:xfrm>
            <a:off x="3148" y="2928"/>
            <a:ext cx="191" cy="288"/>
          </p:xfrm>
          <a:graphic>
            <a:graphicData uri="http://schemas.openxmlformats.org/presentationml/2006/ole">
              <p:oleObj spid="_x0000_s31798" name="公式" r:id="rId11" imgW="304668" imgH="457002" progId="Equation.3">
                <p:embed/>
              </p:oleObj>
            </a:graphicData>
          </a:graphic>
        </p:graphicFrame>
        <p:graphicFrame>
          <p:nvGraphicFramePr>
            <p:cNvPr id="31755" name="Object 17"/>
            <p:cNvGraphicFramePr>
              <a:graphicFrameLocks noChangeAspect="1"/>
            </p:cNvGraphicFramePr>
            <p:nvPr/>
          </p:nvGraphicFramePr>
          <p:xfrm>
            <a:off x="4032" y="3289"/>
            <a:ext cx="135" cy="167"/>
          </p:xfrm>
          <a:graphic>
            <a:graphicData uri="http://schemas.openxmlformats.org/presentationml/2006/ole">
              <p:oleObj spid="_x0000_s31799" name="公式" r:id="rId12" imgW="215619" imgH="266353" progId="Equation.3">
                <p:embed/>
              </p:oleObj>
            </a:graphicData>
          </a:graphic>
        </p:graphicFrame>
      </p:grp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95250" y="188913"/>
            <a:ext cx="1752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u="sng">
                <a:solidFill>
                  <a:srgbClr val="0000FF"/>
                </a:solidFill>
              </a:rPr>
              <a:t>特殊地</a:t>
            </a:r>
          </a:p>
        </p:txBody>
      </p:sp>
      <p:sp>
        <p:nvSpPr>
          <p:cNvPr id="386068" name="Rectangle 20"/>
          <p:cNvSpPr>
            <a:spLocks noChangeArrowheads="1"/>
          </p:cNvSpPr>
          <p:nvPr/>
        </p:nvSpPr>
        <p:spPr bwMode="auto">
          <a:xfrm>
            <a:off x="3067050" y="203200"/>
            <a:ext cx="2057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方程变为</a:t>
            </a:r>
          </a:p>
        </p:txBody>
      </p:sp>
      <p:graphicFrame>
        <p:nvGraphicFramePr>
          <p:cNvPr id="31753" name="Object 21"/>
          <p:cNvGraphicFramePr>
            <a:graphicFrameLocks noChangeAspect="1"/>
          </p:cNvGraphicFramePr>
          <p:nvPr/>
        </p:nvGraphicFramePr>
        <p:xfrm>
          <a:off x="7181850" y="65088"/>
          <a:ext cx="1854200" cy="1001712"/>
        </p:xfrm>
        <a:graphic>
          <a:graphicData uri="http://schemas.openxmlformats.org/presentationml/2006/ole">
            <p:oleObj spid="_x0000_s31800" name="公式" r:id="rId13" imgW="2466360" imgH="1319760" progId="Equation.3">
              <p:embed/>
            </p:oleObj>
          </a:graphicData>
        </a:graphic>
      </p:graphicFrame>
      <p:sp>
        <p:nvSpPr>
          <p:cNvPr id="386070" name="Rectangle 22"/>
          <p:cNvSpPr>
            <a:spLocks noChangeArrowheads="1"/>
          </p:cNvSpPr>
          <p:nvPr/>
        </p:nvSpPr>
        <p:spPr bwMode="auto">
          <a:xfrm>
            <a:off x="6538913" y="2060575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而成的</a:t>
            </a:r>
            <a:r>
              <a:rPr lang="en-US" altLang="zh-CN" sz="2800"/>
              <a:t>)</a:t>
            </a:r>
          </a:p>
        </p:txBody>
      </p:sp>
      <p:sp>
        <p:nvSpPr>
          <p:cNvPr id="386083" name="Rectangle 35"/>
          <p:cNvSpPr>
            <a:spLocks noChangeArrowheads="1"/>
          </p:cNvSpPr>
          <p:nvPr/>
        </p:nvSpPr>
        <p:spPr bwMode="auto">
          <a:xfrm>
            <a:off x="3403600" y="2795588"/>
            <a:ext cx="2438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去截这曲面</a:t>
            </a:r>
            <a:r>
              <a:rPr lang="en-US" altLang="zh-CN" sz="2800"/>
              <a:t>,</a:t>
            </a:r>
          </a:p>
        </p:txBody>
      </p:sp>
      <p:sp>
        <p:nvSpPr>
          <p:cNvPr id="386084" name="Text Box 36"/>
          <p:cNvSpPr txBox="1">
            <a:spLocks noChangeArrowheads="1"/>
          </p:cNvSpPr>
          <p:nvPr/>
        </p:nvSpPr>
        <p:spPr bwMode="auto">
          <a:xfrm>
            <a:off x="274638" y="34290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截痕为</a:t>
            </a:r>
            <a:r>
              <a:rPr lang="zh-CN" altLang="en-US" sz="2800">
                <a:solidFill>
                  <a:srgbClr val="0000FF"/>
                </a:solidFill>
              </a:rPr>
              <a:t>圆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86085" name="Rectangle 37"/>
          <p:cNvSpPr>
            <a:spLocks noChangeArrowheads="1"/>
          </p:cNvSpPr>
          <p:nvPr/>
        </p:nvSpPr>
        <p:spPr bwMode="auto">
          <a:xfrm>
            <a:off x="4972050" y="2060575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绕</a:t>
            </a:r>
            <a:r>
              <a:rPr lang="en-US" altLang="zh-CN" sz="2800" i="1"/>
              <a:t>z</a:t>
            </a:r>
            <a:r>
              <a:rPr lang="zh-CN" altLang="en-US" sz="2800"/>
              <a:t>轴旋转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utoUpdateAnimBg="0"/>
      <p:bldP spid="386059" grpId="0" autoUpdateAnimBg="0"/>
      <p:bldP spid="386068" grpId="0" autoUpdateAnimBg="0"/>
      <p:bldP spid="386070" grpId="0" autoUpdateAnimBg="0"/>
      <p:bldP spid="386083" grpId="0" autoUpdateAnimBg="0"/>
      <p:bldP spid="386084" grpId="0" autoUpdateAnimBg="0"/>
      <p:bldP spid="38608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BE275A-5EE4-410B-9CF5-1BEB9D547A19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387074" name="AutoShape 2"/>
          <p:cNvSpPr>
            <a:spLocks noChangeArrowheads="1"/>
          </p:cNvSpPr>
          <p:nvPr/>
        </p:nvSpPr>
        <p:spPr bwMode="auto">
          <a:xfrm>
            <a:off x="381029" y="1357326"/>
            <a:ext cx="71628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381029" y="276238"/>
          <a:ext cx="2133600" cy="1001713"/>
        </p:xfrm>
        <a:graphic>
          <a:graphicData uri="http://schemas.openxmlformats.org/presentationml/2006/ole">
            <p:oleObj spid="_x0000_s32802" name="公式" r:id="rId3" imgW="2133600" imgH="1003300" progId="Equation.3">
              <p:embed/>
            </p:oleObj>
          </a:graphicData>
        </a:graphic>
      </p:graphicFrame>
      <p:grpSp>
        <p:nvGrpSpPr>
          <p:cNvPr id="32780" name="Group 4"/>
          <p:cNvGrpSpPr>
            <a:grpSpLocks/>
          </p:cNvGrpSpPr>
          <p:nvPr/>
        </p:nvGrpSpPr>
        <p:grpSpPr bwMode="auto">
          <a:xfrm>
            <a:off x="2398742" y="508013"/>
            <a:ext cx="2743200" cy="519113"/>
            <a:chOff x="2784" y="2448"/>
            <a:chExt cx="1728" cy="327"/>
          </a:xfrm>
        </p:grpSpPr>
        <p:sp>
          <p:nvSpPr>
            <p:cNvPr id="32826" name="Text Box 5"/>
            <p:cNvSpPr txBox="1">
              <a:spLocks noChangeArrowheads="1"/>
            </p:cNvSpPr>
            <p:nvPr/>
          </p:nvSpPr>
          <p:spPr bwMode="auto">
            <a:xfrm>
              <a:off x="2784" y="2448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（    与    同号）</a:t>
              </a:r>
            </a:p>
          </p:txBody>
        </p:sp>
        <p:graphicFrame>
          <p:nvGraphicFramePr>
            <p:cNvPr id="32776" name="Object 6"/>
            <p:cNvGraphicFramePr>
              <a:graphicFrameLocks noChangeAspect="1"/>
            </p:cNvGraphicFramePr>
            <p:nvPr/>
          </p:nvGraphicFramePr>
          <p:xfrm>
            <a:off x="3072" y="2544"/>
            <a:ext cx="176" cy="208"/>
          </p:xfrm>
          <a:graphic>
            <a:graphicData uri="http://schemas.openxmlformats.org/presentationml/2006/ole">
              <p:oleObj spid="_x0000_s32803" name="公式" r:id="rId4" imgW="279400" imgH="330200" progId="Equation.3">
                <p:embed/>
              </p:oleObj>
            </a:graphicData>
          </a:graphic>
        </p:graphicFrame>
        <p:graphicFrame>
          <p:nvGraphicFramePr>
            <p:cNvPr id="32777" name="Object 7"/>
            <p:cNvGraphicFramePr>
              <a:graphicFrameLocks noChangeAspect="1"/>
            </p:cNvGraphicFramePr>
            <p:nvPr/>
          </p:nvGraphicFramePr>
          <p:xfrm>
            <a:off x="3552" y="2544"/>
            <a:ext cx="144" cy="208"/>
          </p:xfrm>
          <a:graphic>
            <a:graphicData uri="http://schemas.openxmlformats.org/presentationml/2006/ole">
              <p:oleObj spid="_x0000_s32804" name="公式" r:id="rId5" imgW="228600" imgH="330200" progId="Equation.3">
                <p:embed/>
              </p:oleObj>
            </a:graphicData>
          </a:graphic>
        </p:graphicFrame>
      </p:grpSp>
      <p:sp>
        <p:nvSpPr>
          <p:cNvPr id="387080" name="Text Box 8"/>
          <p:cNvSpPr txBox="1">
            <a:spLocks noChangeArrowheads="1"/>
          </p:cNvSpPr>
          <p:nvPr/>
        </p:nvSpPr>
        <p:spPr bwMode="auto">
          <a:xfrm>
            <a:off x="5276879" y="493726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双曲抛物面</a:t>
            </a:r>
          </a:p>
        </p:txBody>
      </p:sp>
      <p:sp>
        <p:nvSpPr>
          <p:cNvPr id="387081" name="Text Box 9"/>
          <p:cNvSpPr txBox="1">
            <a:spLocks noChangeArrowheads="1"/>
          </p:cNvSpPr>
          <p:nvPr/>
        </p:nvSpPr>
        <p:spPr bwMode="auto">
          <a:xfrm>
            <a:off x="585817" y="2565413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用截痕法讨论：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23904" y="3157551"/>
            <a:ext cx="2349500" cy="519112"/>
            <a:chOff x="3168" y="2064"/>
            <a:chExt cx="1480" cy="327"/>
          </a:xfrm>
        </p:grpSpPr>
        <p:sp>
          <p:nvSpPr>
            <p:cNvPr id="32825" name="Text Box 11"/>
            <p:cNvSpPr txBox="1">
              <a:spLocks noChangeArrowheads="1"/>
            </p:cNvSpPr>
            <p:nvPr/>
          </p:nvSpPr>
          <p:spPr bwMode="auto">
            <a:xfrm>
              <a:off x="3168" y="206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设</a:t>
              </a:r>
            </a:p>
          </p:txBody>
        </p:sp>
        <p:graphicFrame>
          <p:nvGraphicFramePr>
            <p:cNvPr id="32775" name="Object 12"/>
            <p:cNvGraphicFramePr>
              <a:graphicFrameLocks noChangeAspect="1"/>
            </p:cNvGraphicFramePr>
            <p:nvPr/>
          </p:nvGraphicFramePr>
          <p:xfrm>
            <a:off x="3456" y="2112"/>
            <a:ext cx="1192" cy="255"/>
          </p:xfrm>
          <a:graphic>
            <a:graphicData uri="http://schemas.openxmlformats.org/presentationml/2006/ole">
              <p:oleObj spid="_x0000_s32805" name="公式" r:id="rId6" imgW="1892300" imgH="406400" progId="Equation.3">
                <p:embed/>
              </p:oleObj>
            </a:graphicData>
          </a:graphic>
        </p:graphicFrame>
      </p:grpSp>
      <p:sp>
        <p:nvSpPr>
          <p:cNvPr id="387085" name="Text Box 13"/>
          <p:cNvSpPr txBox="1">
            <a:spLocks noChangeArrowheads="1"/>
          </p:cNvSpPr>
          <p:nvPr/>
        </p:nvSpPr>
        <p:spPr bwMode="auto">
          <a:xfrm>
            <a:off x="523904" y="3717938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图形如下：</a:t>
            </a:r>
          </a:p>
        </p:txBody>
      </p:sp>
      <p:sp>
        <p:nvSpPr>
          <p:cNvPr id="387109" name="Text Box 37"/>
          <p:cNvSpPr txBox="1">
            <a:spLocks noChangeArrowheads="1"/>
          </p:cNvSpPr>
          <p:nvPr/>
        </p:nvSpPr>
        <p:spPr bwMode="auto">
          <a:xfrm>
            <a:off x="2254279" y="1357326"/>
            <a:ext cx="52578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有两个异号的平方项</a:t>
            </a:r>
            <a:r>
              <a:rPr lang="en-US" altLang="zh-CN" sz="2800"/>
              <a:t>,</a:t>
            </a:r>
            <a:r>
              <a:rPr lang="zh-CN" altLang="en-US" sz="2800"/>
              <a:t>另一变量</a:t>
            </a:r>
            <a:endParaRPr lang="zh-CN" altLang="en-US" sz="2400" b="0"/>
          </a:p>
        </p:txBody>
      </p:sp>
      <p:sp>
        <p:nvSpPr>
          <p:cNvPr id="387115" name="Rectangle 43"/>
          <p:cNvSpPr>
            <a:spLocks noChangeArrowheads="1"/>
          </p:cNvSpPr>
          <p:nvPr/>
        </p:nvSpPr>
        <p:spPr bwMode="auto">
          <a:xfrm>
            <a:off x="1057304" y="1355738"/>
            <a:ext cx="142557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u="sng"/>
              <a:t>特点是</a:t>
            </a:r>
            <a:r>
              <a:rPr lang="en-US" altLang="zh-CN" sz="2800" i="1" u="sng"/>
              <a:t>:</a:t>
            </a:r>
          </a:p>
        </p:txBody>
      </p:sp>
      <p:sp>
        <p:nvSpPr>
          <p:cNvPr id="387116" name="Rectangle 44"/>
          <p:cNvSpPr>
            <a:spLocks noChangeArrowheads="1"/>
          </p:cNvSpPr>
          <p:nvPr/>
        </p:nvSpPr>
        <p:spPr bwMode="auto">
          <a:xfrm>
            <a:off x="273079" y="1798651"/>
            <a:ext cx="170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是一次项</a:t>
            </a:r>
            <a:r>
              <a:rPr lang="en-US" altLang="zh-CN" sz="2800"/>
              <a:t>,</a:t>
            </a:r>
          </a:p>
        </p:txBody>
      </p:sp>
      <p:sp>
        <p:nvSpPr>
          <p:cNvPr id="387117" name="Rectangle 45"/>
          <p:cNvSpPr>
            <a:spLocks noChangeArrowheads="1"/>
          </p:cNvSpPr>
          <p:nvPr/>
        </p:nvSpPr>
        <p:spPr bwMode="auto">
          <a:xfrm>
            <a:off x="1873279" y="1798651"/>
            <a:ext cx="170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无常数项</a:t>
            </a:r>
            <a:r>
              <a:rPr lang="en-US" altLang="zh-CN" sz="2800"/>
              <a:t>.</a:t>
            </a:r>
          </a:p>
        </p:txBody>
      </p:sp>
      <p:sp>
        <p:nvSpPr>
          <p:cNvPr id="387118" name="Rectangle 46"/>
          <p:cNvSpPr>
            <a:spLocks noChangeArrowheads="1"/>
          </p:cNvSpPr>
          <p:nvPr/>
        </p:nvSpPr>
        <p:spPr bwMode="auto">
          <a:xfrm>
            <a:off x="7156251" y="467189"/>
            <a:ext cx="1493837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zh-CN" altLang="en-US" sz="2800" dirty="0">
                <a:solidFill>
                  <a:srgbClr val="0000FF"/>
                </a:solidFill>
              </a:rPr>
              <a:t>马鞍面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87192" name="Freeform 120"/>
          <p:cNvSpPr>
            <a:spLocks/>
          </p:cNvSpPr>
          <p:nvPr/>
        </p:nvSpPr>
        <p:spPr bwMode="auto">
          <a:xfrm>
            <a:off x="5461029" y="3257563"/>
            <a:ext cx="1698625" cy="849313"/>
          </a:xfrm>
          <a:custGeom>
            <a:avLst/>
            <a:gdLst>
              <a:gd name="T0" fmla="*/ 0 w 1070"/>
              <a:gd name="T1" fmla="*/ 0 h 535"/>
              <a:gd name="T2" fmla="*/ 804862 w 1070"/>
              <a:gd name="T3" fmla="*/ 827088 h 535"/>
              <a:gd name="T4" fmla="*/ 1698625 w 1070"/>
              <a:gd name="T5" fmla="*/ 131763 h 535"/>
              <a:gd name="T6" fmla="*/ 0 60000 65536"/>
              <a:gd name="T7" fmla="*/ 0 60000 65536"/>
              <a:gd name="T8" fmla="*/ 0 60000 65536"/>
              <a:gd name="T9" fmla="*/ 0 w 1070"/>
              <a:gd name="T10" fmla="*/ 0 h 535"/>
              <a:gd name="T11" fmla="*/ 1070 w 1070"/>
              <a:gd name="T12" fmla="*/ 535 h 5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0" h="535">
                <a:moveTo>
                  <a:pt x="0" y="0"/>
                </a:moveTo>
                <a:cubicBezTo>
                  <a:pt x="86" y="87"/>
                  <a:pt x="329" y="507"/>
                  <a:pt x="507" y="521"/>
                </a:cubicBezTo>
                <a:cubicBezTo>
                  <a:pt x="685" y="535"/>
                  <a:pt x="953" y="174"/>
                  <a:pt x="1070" y="83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193" name="Freeform 121"/>
          <p:cNvSpPr>
            <a:spLocks/>
          </p:cNvSpPr>
          <p:nvPr/>
        </p:nvSpPr>
        <p:spPr bwMode="auto">
          <a:xfrm>
            <a:off x="4499004" y="2825763"/>
            <a:ext cx="995363" cy="835025"/>
          </a:xfrm>
          <a:custGeom>
            <a:avLst/>
            <a:gdLst>
              <a:gd name="T0" fmla="*/ 0 w 627"/>
              <a:gd name="T1" fmla="*/ 835025 h 526"/>
              <a:gd name="T2" fmla="*/ 436563 w 627"/>
              <a:gd name="T3" fmla="*/ 736600 h 526"/>
              <a:gd name="T4" fmla="*/ 955675 w 627"/>
              <a:gd name="T5" fmla="*/ 407988 h 526"/>
              <a:gd name="T6" fmla="*/ 674688 w 627"/>
              <a:gd name="T7" fmla="*/ 0 h 526"/>
              <a:gd name="T8" fmla="*/ 0 60000 65536"/>
              <a:gd name="T9" fmla="*/ 0 60000 65536"/>
              <a:gd name="T10" fmla="*/ 0 60000 65536"/>
              <a:gd name="T11" fmla="*/ 0 60000 65536"/>
              <a:gd name="T12" fmla="*/ 0 w 627"/>
              <a:gd name="T13" fmla="*/ 0 h 526"/>
              <a:gd name="T14" fmla="*/ 627 w 627"/>
              <a:gd name="T15" fmla="*/ 526 h 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7" h="526">
                <a:moveTo>
                  <a:pt x="0" y="526"/>
                </a:moveTo>
                <a:cubicBezTo>
                  <a:pt x="46" y="516"/>
                  <a:pt x="175" y="509"/>
                  <a:pt x="275" y="464"/>
                </a:cubicBezTo>
                <a:cubicBezTo>
                  <a:pt x="375" y="419"/>
                  <a:pt x="577" y="334"/>
                  <a:pt x="602" y="257"/>
                </a:cubicBezTo>
                <a:cubicBezTo>
                  <a:pt x="627" y="180"/>
                  <a:pt x="462" y="54"/>
                  <a:pt x="425" y="0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194" name="Freeform 122"/>
          <p:cNvSpPr>
            <a:spLocks/>
          </p:cNvSpPr>
          <p:nvPr/>
        </p:nvSpPr>
        <p:spPr bwMode="auto">
          <a:xfrm>
            <a:off x="7162829" y="2881326"/>
            <a:ext cx="665163" cy="768350"/>
          </a:xfrm>
          <a:custGeom>
            <a:avLst/>
            <a:gdLst>
              <a:gd name="T0" fmla="*/ 665163 w 419"/>
              <a:gd name="T1" fmla="*/ 0 h 484"/>
              <a:gd name="T2" fmla="*/ 244475 w 419"/>
              <a:gd name="T3" fmla="*/ 203200 h 484"/>
              <a:gd name="T4" fmla="*/ 31750 w 419"/>
              <a:gd name="T5" fmla="*/ 438150 h 484"/>
              <a:gd name="T6" fmla="*/ 55563 w 419"/>
              <a:gd name="T7" fmla="*/ 638175 h 484"/>
              <a:gd name="T8" fmla="*/ 346075 w 419"/>
              <a:gd name="T9" fmla="*/ 768350 h 4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"/>
              <a:gd name="T16" fmla="*/ 0 h 484"/>
              <a:gd name="T17" fmla="*/ 419 w 419"/>
              <a:gd name="T18" fmla="*/ 484 h 4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" h="484">
                <a:moveTo>
                  <a:pt x="419" y="0"/>
                </a:moveTo>
                <a:cubicBezTo>
                  <a:pt x="376" y="21"/>
                  <a:pt x="220" y="82"/>
                  <a:pt x="154" y="128"/>
                </a:cubicBezTo>
                <a:cubicBezTo>
                  <a:pt x="88" y="174"/>
                  <a:pt x="40" y="230"/>
                  <a:pt x="20" y="276"/>
                </a:cubicBezTo>
                <a:cubicBezTo>
                  <a:pt x="0" y="322"/>
                  <a:pt x="2" y="367"/>
                  <a:pt x="35" y="402"/>
                </a:cubicBezTo>
                <a:cubicBezTo>
                  <a:pt x="68" y="437"/>
                  <a:pt x="180" y="467"/>
                  <a:pt x="218" y="484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7195" name="Freeform 123"/>
          <p:cNvSpPr>
            <a:spLocks/>
          </p:cNvSpPr>
          <p:nvPr/>
        </p:nvSpPr>
        <p:spPr bwMode="auto">
          <a:xfrm>
            <a:off x="7662892" y="2851163"/>
            <a:ext cx="179387" cy="1350963"/>
          </a:xfrm>
          <a:custGeom>
            <a:avLst/>
            <a:gdLst>
              <a:gd name="T0" fmla="*/ 179387 w 113"/>
              <a:gd name="T1" fmla="*/ 0 h 851"/>
              <a:gd name="T2" fmla="*/ 33337 w 113"/>
              <a:gd name="T3" fmla="*/ 623888 h 851"/>
              <a:gd name="T4" fmla="*/ 4762 w 113"/>
              <a:gd name="T5" fmla="*/ 944563 h 851"/>
              <a:gd name="T6" fmla="*/ 4762 w 113"/>
              <a:gd name="T7" fmla="*/ 1190625 h 851"/>
              <a:gd name="T8" fmla="*/ 4762 w 113"/>
              <a:gd name="T9" fmla="*/ 1350963 h 8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"/>
              <a:gd name="T16" fmla="*/ 0 h 851"/>
              <a:gd name="T17" fmla="*/ 113 w 113"/>
              <a:gd name="T18" fmla="*/ 851 h 8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" h="851">
                <a:moveTo>
                  <a:pt x="113" y="0"/>
                </a:moveTo>
                <a:cubicBezTo>
                  <a:pt x="98" y="65"/>
                  <a:pt x="39" y="294"/>
                  <a:pt x="21" y="393"/>
                </a:cubicBezTo>
                <a:cubicBezTo>
                  <a:pt x="3" y="492"/>
                  <a:pt x="6" y="536"/>
                  <a:pt x="3" y="595"/>
                </a:cubicBezTo>
                <a:cubicBezTo>
                  <a:pt x="0" y="654"/>
                  <a:pt x="3" y="707"/>
                  <a:pt x="3" y="750"/>
                </a:cubicBezTo>
                <a:cubicBezTo>
                  <a:pt x="3" y="793"/>
                  <a:pt x="3" y="830"/>
                  <a:pt x="3" y="851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7196" name="Line 124"/>
          <p:cNvSpPr>
            <a:spLocks noChangeShapeType="1"/>
          </p:cNvSpPr>
          <p:nvPr/>
        </p:nvSpPr>
        <p:spPr bwMode="auto">
          <a:xfrm flipV="1">
            <a:off x="4872067" y="3584588"/>
            <a:ext cx="3048000" cy="9906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7197" name="Freeform 125"/>
          <p:cNvSpPr>
            <a:spLocks/>
          </p:cNvSpPr>
          <p:nvPr/>
        </p:nvSpPr>
        <p:spPr bwMode="auto">
          <a:xfrm>
            <a:off x="7310467" y="3649676"/>
            <a:ext cx="182562" cy="1349375"/>
          </a:xfrm>
          <a:custGeom>
            <a:avLst/>
            <a:gdLst>
              <a:gd name="T0" fmla="*/ 182562 w 115"/>
              <a:gd name="T1" fmla="*/ 0 h 850"/>
              <a:gd name="T2" fmla="*/ 63500 w 115"/>
              <a:gd name="T3" fmla="*/ 344487 h 850"/>
              <a:gd name="T4" fmla="*/ 19050 w 115"/>
              <a:gd name="T5" fmla="*/ 533400 h 850"/>
              <a:gd name="T6" fmla="*/ 9525 w 115"/>
              <a:gd name="T7" fmla="*/ 711200 h 850"/>
              <a:gd name="T8" fmla="*/ 9525 w 115"/>
              <a:gd name="T9" fmla="*/ 885825 h 850"/>
              <a:gd name="T10" fmla="*/ 66675 w 115"/>
              <a:gd name="T11" fmla="*/ 1349375 h 8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850"/>
              <a:gd name="T20" fmla="*/ 115 w 115"/>
              <a:gd name="T21" fmla="*/ 850 h 8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850">
                <a:moveTo>
                  <a:pt x="115" y="0"/>
                </a:moveTo>
                <a:cubicBezTo>
                  <a:pt x="104" y="36"/>
                  <a:pt x="57" y="161"/>
                  <a:pt x="40" y="217"/>
                </a:cubicBezTo>
                <a:cubicBezTo>
                  <a:pt x="23" y="273"/>
                  <a:pt x="18" y="298"/>
                  <a:pt x="12" y="336"/>
                </a:cubicBezTo>
                <a:cubicBezTo>
                  <a:pt x="6" y="374"/>
                  <a:pt x="7" y="411"/>
                  <a:pt x="6" y="448"/>
                </a:cubicBezTo>
                <a:cubicBezTo>
                  <a:pt x="5" y="485"/>
                  <a:pt x="0" y="491"/>
                  <a:pt x="6" y="558"/>
                </a:cubicBezTo>
                <a:cubicBezTo>
                  <a:pt x="12" y="625"/>
                  <a:pt x="34" y="789"/>
                  <a:pt x="42" y="85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7198" name="Freeform 126"/>
          <p:cNvSpPr>
            <a:spLocks/>
          </p:cNvSpPr>
          <p:nvPr/>
        </p:nvSpPr>
        <p:spPr bwMode="auto">
          <a:xfrm>
            <a:off x="4491067" y="3660788"/>
            <a:ext cx="158750" cy="1092200"/>
          </a:xfrm>
          <a:custGeom>
            <a:avLst/>
            <a:gdLst>
              <a:gd name="T0" fmla="*/ 0 w 100"/>
              <a:gd name="T1" fmla="*/ 0 h 688"/>
              <a:gd name="T2" fmla="*/ 114300 w 100"/>
              <a:gd name="T3" fmla="*/ 322262 h 688"/>
              <a:gd name="T4" fmla="*/ 142875 w 100"/>
              <a:gd name="T5" fmla="*/ 482600 h 688"/>
              <a:gd name="T6" fmla="*/ 157163 w 100"/>
              <a:gd name="T7" fmla="*/ 700087 h 688"/>
              <a:gd name="T8" fmla="*/ 128588 w 100"/>
              <a:gd name="T9" fmla="*/ 1092200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"/>
              <a:gd name="T16" fmla="*/ 0 h 688"/>
              <a:gd name="T17" fmla="*/ 100 w 100"/>
              <a:gd name="T18" fmla="*/ 688 h 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" h="688">
                <a:moveTo>
                  <a:pt x="0" y="0"/>
                </a:moveTo>
                <a:cubicBezTo>
                  <a:pt x="12" y="34"/>
                  <a:pt x="57" y="152"/>
                  <a:pt x="72" y="203"/>
                </a:cubicBezTo>
                <a:cubicBezTo>
                  <a:pt x="87" y="254"/>
                  <a:pt x="86" y="264"/>
                  <a:pt x="90" y="304"/>
                </a:cubicBezTo>
                <a:cubicBezTo>
                  <a:pt x="94" y="344"/>
                  <a:pt x="100" y="377"/>
                  <a:pt x="99" y="441"/>
                </a:cubicBezTo>
                <a:cubicBezTo>
                  <a:pt x="98" y="505"/>
                  <a:pt x="85" y="637"/>
                  <a:pt x="81" y="688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7199" name="Freeform 127"/>
          <p:cNvSpPr>
            <a:spLocks/>
          </p:cNvSpPr>
          <p:nvPr/>
        </p:nvSpPr>
        <p:spPr bwMode="auto">
          <a:xfrm>
            <a:off x="4591079" y="4575188"/>
            <a:ext cx="2771775" cy="395288"/>
          </a:xfrm>
          <a:custGeom>
            <a:avLst/>
            <a:gdLst>
              <a:gd name="T0" fmla="*/ 0 w 1746"/>
              <a:gd name="T1" fmla="*/ 177800 h 249"/>
              <a:gd name="T2" fmla="*/ 369887 w 1746"/>
              <a:gd name="T3" fmla="*/ 85725 h 249"/>
              <a:gd name="T4" fmla="*/ 812800 w 1746"/>
              <a:gd name="T5" fmla="*/ 33338 h 249"/>
              <a:gd name="T6" fmla="*/ 1131888 w 1746"/>
              <a:gd name="T7" fmla="*/ 3175 h 249"/>
              <a:gd name="T8" fmla="*/ 1436687 w 1746"/>
              <a:gd name="T9" fmla="*/ 17463 h 249"/>
              <a:gd name="T10" fmla="*/ 1639888 w 1746"/>
              <a:gd name="T11" fmla="*/ 33338 h 249"/>
              <a:gd name="T12" fmla="*/ 2017713 w 1746"/>
              <a:gd name="T13" fmla="*/ 119063 h 249"/>
              <a:gd name="T14" fmla="*/ 2365375 w 1746"/>
              <a:gd name="T15" fmla="*/ 220663 h 249"/>
              <a:gd name="T16" fmla="*/ 2771775 w 1746"/>
              <a:gd name="T17" fmla="*/ 395288 h 2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46"/>
              <a:gd name="T28" fmla="*/ 0 h 249"/>
              <a:gd name="T29" fmla="*/ 1746 w 1746"/>
              <a:gd name="T30" fmla="*/ 249 h 2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46" h="249">
                <a:moveTo>
                  <a:pt x="0" y="112"/>
                </a:moveTo>
                <a:cubicBezTo>
                  <a:pt x="39" y="104"/>
                  <a:pt x="148" y="69"/>
                  <a:pt x="233" y="54"/>
                </a:cubicBezTo>
                <a:cubicBezTo>
                  <a:pt x="318" y="39"/>
                  <a:pt x="432" y="30"/>
                  <a:pt x="512" y="21"/>
                </a:cubicBezTo>
                <a:cubicBezTo>
                  <a:pt x="592" y="12"/>
                  <a:pt x="648" y="4"/>
                  <a:pt x="713" y="2"/>
                </a:cubicBezTo>
                <a:cubicBezTo>
                  <a:pt x="778" y="0"/>
                  <a:pt x="852" y="8"/>
                  <a:pt x="905" y="11"/>
                </a:cubicBezTo>
                <a:cubicBezTo>
                  <a:pt x="958" y="14"/>
                  <a:pt x="972" y="10"/>
                  <a:pt x="1033" y="21"/>
                </a:cubicBezTo>
                <a:cubicBezTo>
                  <a:pt x="1094" y="32"/>
                  <a:pt x="1195" y="55"/>
                  <a:pt x="1271" y="75"/>
                </a:cubicBezTo>
                <a:cubicBezTo>
                  <a:pt x="1347" y="95"/>
                  <a:pt x="1411" y="110"/>
                  <a:pt x="1490" y="139"/>
                </a:cubicBezTo>
                <a:cubicBezTo>
                  <a:pt x="1569" y="168"/>
                  <a:pt x="1693" y="226"/>
                  <a:pt x="1746" y="249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5357842" y="2365388"/>
            <a:ext cx="2943225" cy="2921000"/>
            <a:chOff x="738" y="48"/>
            <a:chExt cx="1854" cy="1840"/>
          </a:xfrm>
        </p:grpSpPr>
        <p:sp>
          <p:nvSpPr>
            <p:cNvPr id="32821" name="Line 129"/>
            <p:cNvSpPr>
              <a:spLocks noChangeShapeType="1"/>
            </p:cNvSpPr>
            <p:nvPr/>
          </p:nvSpPr>
          <p:spPr bwMode="auto">
            <a:xfrm>
              <a:off x="1344" y="115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1" name="Object 130"/>
            <p:cNvGraphicFramePr>
              <a:graphicFrameLocks noChangeAspect="1"/>
            </p:cNvGraphicFramePr>
            <p:nvPr/>
          </p:nvGraphicFramePr>
          <p:xfrm>
            <a:off x="738" y="1712"/>
            <a:ext cx="174" cy="176"/>
          </p:xfrm>
          <a:graphic>
            <a:graphicData uri="http://schemas.openxmlformats.org/presentationml/2006/ole">
              <p:oleObj spid="_x0000_s32806" name="Equation" r:id="rId7" imgW="139700" imgH="139700" progId="Equation.3">
                <p:embed/>
              </p:oleObj>
            </a:graphicData>
          </a:graphic>
        </p:graphicFrame>
        <p:graphicFrame>
          <p:nvGraphicFramePr>
            <p:cNvPr id="32772" name="Object 131"/>
            <p:cNvGraphicFramePr>
              <a:graphicFrameLocks noChangeAspect="1"/>
            </p:cNvGraphicFramePr>
            <p:nvPr/>
          </p:nvGraphicFramePr>
          <p:xfrm>
            <a:off x="2419" y="1168"/>
            <a:ext cx="173" cy="208"/>
          </p:xfrm>
          <a:graphic>
            <a:graphicData uri="http://schemas.openxmlformats.org/presentationml/2006/ole">
              <p:oleObj spid="_x0000_s32807" name="Equation" r:id="rId8" imgW="139579" imgH="164957" progId="Equation.3">
                <p:embed/>
              </p:oleObj>
            </a:graphicData>
          </a:graphic>
        </p:graphicFrame>
        <p:graphicFrame>
          <p:nvGraphicFramePr>
            <p:cNvPr id="32773" name="Object 132"/>
            <p:cNvGraphicFramePr>
              <a:graphicFrameLocks noChangeAspect="1"/>
            </p:cNvGraphicFramePr>
            <p:nvPr/>
          </p:nvGraphicFramePr>
          <p:xfrm>
            <a:off x="1152" y="48"/>
            <a:ext cx="142" cy="176"/>
          </p:xfrm>
          <a:graphic>
            <a:graphicData uri="http://schemas.openxmlformats.org/presentationml/2006/ole">
              <p:oleObj spid="_x0000_s32808" name="Equation" r:id="rId9" imgW="114201" imgH="139579" progId="Equation.3">
                <p:embed/>
              </p:oleObj>
            </a:graphicData>
          </a:graphic>
        </p:graphicFrame>
        <p:graphicFrame>
          <p:nvGraphicFramePr>
            <p:cNvPr id="32774" name="Object 133"/>
            <p:cNvGraphicFramePr>
              <a:graphicFrameLocks noChangeAspect="1"/>
            </p:cNvGraphicFramePr>
            <p:nvPr/>
          </p:nvGraphicFramePr>
          <p:xfrm>
            <a:off x="1248" y="1200"/>
            <a:ext cx="131" cy="144"/>
          </p:xfrm>
          <a:graphic>
            <a:graphicData uri="http://schemas.openxmlformats.org/presentationml/2006/ole">
              <p:oleObj spid="_x0000_s32809" name="Equation" r:id="rId10" imgW="164814" imgH="177492" progId="Equation.3">
                <p:embed/>
              </p:oleObj>
            </a:graphicData>
          </a:graphic>
        </p:graphicFrame>
        <p:sp>
          <p:nvSpPr>
            <p:cNvPr id="32822" name="Line 134"/>
            <p:cNvSpPr>
              <a:spLocks noChangeShapeType="1"/>
            </p:cNvSpPr>
            <p:nvPr/>
          </p:nvSpPr>
          <p:spPr bwMode="auto">
            <a:xfrm flipV="1">
              <a:off x="1344" y="8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Line 135"/>
            <p:cNvSpPr>
              <a:spLocks noChangeShapeType="1"/>
            </p:cNvSpPr>
            <p:nvPr/>
          </p:nvSpPr>
          <p:spPr bwMode="auto">
            <a:xfrm flipH="1">
              <a:off x="768" y="1136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Line 136"/>
            <p:cNvSpPr>
              <a:spLocks noChangeShapeType="1"/>
            </p:cNvSpPr>
            <p:nvPr/>
          </p:nvSpPr>
          <p:spPr bwMode="auto">
            <a:xfrm>
              <a:off x="2016" y="115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209" name="Line 137"/>
          <p:cNvSpPr>
            <a:spLocks noChangeShapeType="1"/>
          </p:cNvSpPr>
          <p:nvPr/>
        </p:nvSpPr>
        <p:spPr bwMode="auto">
          <a:xfrm>
            <a:off x="5176867" y="3762388"/>
            <a:ext cx="2438400" cy="7620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38"/>
          <p:cNvGrpSpPr>
            <a:grpSpLocks/>
          </p:cNvGrpSpPr>
          <p:nvPr/>
        </p:nvGrpSpPr>
        <p:grpSpPr bwMode="auto">
          <a:xfrm>
            <a:off x="4983192" y="3881451"/>
            <a:ext cx="2684462" cy="454025"/>
            <a:chOff x="502" y="2395"/>
            <a:chExt cx="1691" cy="286"/>
          </a:xfrm>
        </p:grpSpPr>
        <p:sp>
          <p:nvSpPr>
            <p:cNvPr id="32819" name="Freeform 139"/>
            <p:cNvSpPr>
              <a:spLocks/>
            </p:cNvSpPr>
            <p:nvPr/>
          </p:nvSpPr>
          <p:spPr bwMode="auto">
            <a:xfrm>
              <a:off x="502" y="2395"/>
              <a:ext cx="1463" cy="286"/>
            </a:xfrm>
            <a:custGeom>
              <a:avLst/>
              <a:gdLst>
                <a:gd name="T0" fmla="*/ 0 w 1463"/>
                <a:gd name="T1" fmla="*/ 0 h 286"/>
                <a:gd name="T2" fmla="*/ 301 w 1463"/>
                <a:gd name="T3" fmla="*/ 164 h 286"/>
                <a:gd name="T4" fmla="*/ 658 w 1463"/>
                <a:gd name="T5" fmla="*/ 260 h 286"/>
                <a:gd name="T6" fmla="*/ 1051 w 1463"/>
                <a:gd name="T7" fmla="*/ 284 h 286"/>
                <a:gd name="T8" fmla="*/ 1463 w 1463"/>
                <a:gd name="T9" fmla="*/ 247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3"/>
                <a:gd name="T16" fmla="*/ 0 h 286"/>
                <a:gd name="T17" fmla="*/ 1463 w 1463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3" h="286">
                  <a:moveTo>
                    <a:pt x="0" y="0"/>
                  </a:moveTo>
                  <a:cubicBezTo>
                    <a:pt x="50" y="26"/>
                    <a:pt x="191" y="121"/>
                    <a:pt x="301" y="164"/>
                  </a:cubicBezTo>
                  <a:cubicBezTo>
                    <a:pt x="411" y="207"/>
                    <a:pt x="533" y="240"/>
                    <a:pt x="658" y="260"/>
                  </a:cubicBezTo>
                  <a:cubicBezTo>
                    <a:pt x="783" y="280"/>
                    <a:pt x="917" y="286"/>
                    <a:pt x="1051" y="284"/>
                  </a:cubicBezTo>
                  <a:cubicBezTo>
                    <a:pt x="1185" y="282"/>
                    <a:pt x="1377" y="255"/>
                    <a:pt x="1463" y="247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Freeform 140"/>
            <p:cNvSpPr>
              <a:spLocks/>
            </p:cNvSpPr>
            <p:nvPr/>
          </p:nvSpPr>
          <p:spPr bwMode="auto">
            <a:xfrm>
              <a:off x="1983" y="2587"/>
              <a:ext cx="210" cy="53"/>
            </a:xfrm>
            <a:custGeom>
              <a:avLst/>
              <a:gdLst>
                <a:gd name="T0" fmla="*/ 0 w 210"/>
                <a:gd name="T1" fmla="*/ 53 h 53"/>
                <a:gd name="T2" fmla="*/ 210 w 210"/>
                <a:gd name="T3" fmla="*/ 0 h 53"/>
                <a:gd name="T4" fmla="*/ 0 60000 65536"/>
                <a:gd name="T5" fmla="*/ 0 60000 65536"/>
                <a:gd name="T6" fmla="*/ 0 w 210"/>
                <a:gd name="T7" fmla="*/ 0 h 53"/>
                <a:gd name="T8" fmla="*/ 210 w 210"/>
                <a:gd name="T9" fmla="*/ 53 h 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53">
                  <a:moveTo>
                    <a:pt x="0" y="53"/>
                  </a:moveTo>
                  <a:cubicBezTo>
                    <a:pt x="35" y="44"/>
                    <a:pt x="166" y="11"/>
                    <a:pt x="21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4983192" y="2822588"/>
            <a:ext cx="206375" cy="1066800"/>
            <a:chOff x="502" y="1728"/>
            <a:chExt cx="130" cy="672"/>
          </a:xfrm>
        </p:grpSpPr>
        <p:sp>
          <p:nvSpPr>
            <p:cNvPr id="32817" name="Freeform 142"/>
            <p:cNvSpPr>
              <a:spLocks/>
            </p:cNvSpPr>
            <p:nvPr/>
          </p:nvSpPr>
          <p:spPr bwMode="auto">
            <a:xfrm>
              <a:off x="593" y="1728"/>
              <a:ext cx="39" cy="384"/>
            </a:xfrm>
            <a:custGeom>
              <a:avLst/>
              <a:gdLst>
                <a:gd name="T0" fmla="*/ 39 w 39"/>
                <a:gd name="T1" fmla="*/ 0 h 384"/>
                <a:gd name="T2" fmla="*/ 28 w 39"/>
                <a:gd name="T3" fmla="*/ 283 h 384"/>
                <a:gd name="T4" fmla="*/ 0 w 39"/>
                <a:gd name="T5" fmla="*/ 384 h 384"/>
                <a:gd name="T6" fmla="*/ 0 60000 65536"/>
                <a:gd name="T7" fmla="*/ 0 60000 65536"/>
                <a:gd name="T8" fmla="*/ 0 60000 65536"/>
                <a:gd name="T9" fmla="*/ 0 w 39"/>
                <a:gd name="T10" fmla="*/ 0 h 384"/>
                <a:gd name="T11" fmla="*/ 39 w 39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84">
                  <a:moveTo>
                    <a:pt x="39" y="0"/>
                  </a:moveTo>
                  <a:cubicBezTo>
                    <a:pt x="37" y="47"/>
                    <a:pt x="35" y="219"/>
                    <a:pt x="28" y="283"/>
                  </a:cubicBezTo>
                  <a:cubicBezTo>
                    <a:pt x="21" y="347"/>
                    <a:pt x="5" y="367"/>
                    <a:pt x="0" y="384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Freeform 143"/>
            <p:cNvSpPr>
              <a:spLocks/>
            </p:cNvSpPr>
            <p:nvPr/>
          </p:nvSpPr>
          <p:spPr bwMode="auto">
            <a:xfrm>
              <a:off x="502" y="2117"/>
              <a:ext cx="91" cy="283"/>
            </a:xfrm>
            <a:custGeom>
              <a:avLst/>
              <a:gdLst>
                <a:gd name="T0" fmla="*/ 91 w 91"/>
                <a:gd name="T1" fmla="*/ 0 h 283"/>
                <a:gd name="T2" fmla="*/ 0 w 91"/>
                <a:gd name="T3" fmla="*/ 283 h 283"/>
                <a:gd name="T4" fmla="*/ 0 60000 65536"/>
                <a:gd name="T5" fmla="*/ 0 60000 65536"/>
                <a:gd name="T6" fmla="*/ 0 w 91"/>
                <a:gd name="T7" fmla="*/ 0 h 283"/>
                <a:gd name="T8" fmla="*/ 91 w 91"/>
                <a:gd name="T9" fmla="*/ 283 h 2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" h="283">
                  <a:moveTo>
                    <a:pt x="91" y="0"/>
                  </a:moveTo>
                  <a:cubicBezTo>
                    <a:pt x="76" y="47"/>
                    <a:pt x="19" y="224"/>
                    <a:pt x="0" y="283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44"/>
          <p:cNvGrpSpPr>
            <a:grpSpLocks/>
          </p:cNvGrpSpPr>
          <p:nvPr/>
        </p:nvGrpSpPr>
        <p:grpSpPr bwMode="auto">
          <a:xfrm>
            <a:off x="4491067" y="2822588"/>
            <a:ext cx="3352800" cy="2176463"/>
            <a:chOff x="3168" y="2661"/>
            <a:chExt cx="2112" cy="1371"/>
          </a:xfrm>
        </p:grpSpPr>
        <p:grpSp>
          <p:nvGrpSpPr>
            <p:cNvPr id="32803" name="Group 145"/>
            <p:cNvGrpSpPr>
              <a:grpSpLocks/>
            </p:cNvGrpSpPr>
            <p:nvPr/>
          </p:nvGrpSpPr>
          <p:grpSpPr bwMode="auto">
            <a:xfrm>
              <a:off x="3168" y="2661"/>
              <a:ext cx="2112" cy="1364"/>
              <a:chOff x="3168" y="2661"/>
              <a:chExt cx="2112" cy="1364"/>
            </a:xfrm>
          </p:grpSpPr>
          <p:sp>
            <p:nvSpPr>
              <p:cNvPr id="32815" name="Freeform 146"/>
              <p:cNvSpPr>
                <a:spLocks/>
              </p:cNvSpPr>
              <p:nvPr/>
            </p:nvSpPr>
            <p:spPr bwMode="auto">
              <a:xfrm>
                <a:off x="3168" y="2928"/>
                <a:ext cx="1898" cy="1097"/>
              </a:xfrm>
              <a:custGeom>
                <a:avLst/>
                <a:gdLst>
                  <a:gd name="T0" fmla="*/ 609 w 1898"/>
                  <a:gd name="T1" fmla="*/ 0 h 1097"/>
                  <a:gd name="T2" fmla="*/ 481 w 1898"/>
                  <a:gd name="T3" fmla="*/ 89 h 1097"/>
                  <a:gd name="T4" fmla="*/ 380 w 1898"/>
                  <a:gd name="T5" fmla="*/ 146 h 1097"/>
                  <a:gd name="T6" fmla="*/ 252 w 1898"/>
                  <a:gd name="T7" fmla="*/ 201 h 1097"/>
                  <a:gd name="T8" fmla="*/ 145 w 1898"/>
                  <a:gd name="T9" fmla="*/ 233 h 1097"/>
                  <a:gd name="T10" fmla="*/ 70 w 1898"/>
                  <a:gd name="T11" fmla="*/ 247 h 1097"/>
                  <a:gd name="T12" fmla="*/ 6 w 1898"/>
                  <a:gd name="T13" fmla="*/ 265 h 1097"/>
                  <a:gd name="T14" fmla="*/ 24 w 1898"/>
                  <a:gd name="T15" fmla="*/ 292 h 1097"/>
                  <a:gd name="T16" fmla="*/ 51 w 1898"/>
                  <a:gd name="T17" fmla="*/ 347 h 1097"/>
                  <a:gd name="T18" fmla="*/ 60 w 1898"/>
                  <a:gd name="T19" fmla="*/ 375 h 1097"/>
                  <a:gd name="T20" fmla="*/ 70 w 1898"/>
                  <a:gd name="T21" fmla="*/ 402 h 1097"/>
                  <a:gd name="T22" fmla="*/ 97 w 1898"/>
                  <a:gd name="T23" fmla="*/ 617 h 1097"/>
                  <a:gd name="T24" fmla="*/ 97 w 1898"/>
                  <a:gd name="T25" fmla="*/ 809 h 1097"/>
                  <a:gd name="T26" fmla="*/ 97 w 1898"/>
                  <a:gd name="T27" fmla="*/ 932 h 1097"/>
                  <a:gd name="T28" fmla="*/ 335 w 1898"/>
                  <a:gd name="T29" fmla="*/ 878 h 1097"/>
                  <a:gd name="T30" fmla="*/ 529 w 1898"/>
                  <a:gd name="T31" fmla="*/ 857 h 1097"/>
                  <a:gd name="T32" fmla="*/ 710 w 1898"/>
                  <a:gd name="T33" fmla="*/ 832 h 1097"/>
                  <a:gd name="T34" fmla="*/ 956 w 1898"/>
                  <a:gd name="T35" fmla="*/ 841 h 1097"/>
                  <a:gd name="T36" fmla="*/ 1185 w 1898"/>
                  <a:gd name="T37" fmla="*/ 868 h 1097"/>
                  <a:gd name="T38" fmla="*/ 1377 w 1898"/>
                  <a:gd name="T39" fmla="*/ 914 h 1097"/>
                  <a:gd name="T40" fmla="*/ 1633 w 1898"/>
                  <a:gd name="T41" fmla="*/ 1001 h 1097"/>
                  <a:gd name="T42" fmla="*/ 1825 w 1898"/>
                  <a:gd name="T43" fmla="*/ 1097 h 1097"/>
                  <a:gd name="T44" fmla="*/ 1798 w 1898"/>
                  <a:gd name="T45" fmla="*/ 942 h 1097"/>
                  <a:gd name="T46" fmla="*/ 1777 w 1898"/>
                  <a:gd name="T47" fmla="*/ 809 h 1097"/>
                  <a:gd name="T48" fmla="*/ 1777 w 1898"/>
                  <a:gd name="T49" fmla="*/ 665 h 1097"/>
                  <a:gd name="T50" fmla="*/ 1788 w 1898"/>
                  <a:gd name="T51" fmla="*/ 567 h 1097"/>
                  <a:gd name="T52" fmla="*/ 1825 w 1898"/>
                  <a:gd name="T53" fmla="*/ 425 h 1097"/>
                  <a:gd name="T54" fmla="*/ 1873 w 1898"/>
                  <a:gd name="T55" fmla="*/ 329 h 1097"/>
                  <a:gd name="T56" fmla="*/ 1898 w 1898"/>
                  <a:gd name="T57" fmla="*/ 256 h 1097"/>
                  <a:gd name="T58" fmla="*/ 1752 w 1898"/>
                  <a:gd name="T59" fmla="*/ 192 h 1097"/>
                  <a:gd name="T60" fmla="*/ 1706 w 1898"/>
                  <a:gd name="T61" fmla="*/ 146 h 1097"/>
                  <a:gd name="T62" fmla="*/ 1679 w 1898"/>
                  <a:gd name="T63" fmla="*/ 73 h 1097"/>
                  <a:gd name="T64" fmla="*/ 1551 w 1898"/>
                  <a:gd name="T65" fmla="*/ 210 h 1097"/>
                  <a:gd name="T66" fmla="*/ 1286 w 1898"/>
                  <a:gd name="T67" fmla="*/ 466 h 1097"/>
                  <a:gd name="T68" fmla="*/ 1203 w 1898"/>
                  <a:gd name="T69" fmla="*/ 512 h 1097"/>
                  <a:gd name="T70" fmla="*/ 1148 w 1898"/>
                  <a:gd name="T71" fmla="*/ 521 h 1097"/>
                  <a:gd name="T72" fmla="*/ 1030 w 1898"/>
                  <a:gd name="T73" fmla="*/ 484 h 1097"/>
                  <a:gd name="T74" fmla="*/ 905 w 1898"/>
                  <a:gd name="T75" fmla="*/ 382 h 1097"/>
                  <a:gd name="T76" fmla="*/ 817 w 1898"/>
                  <a:gd name="T77" fmla="*/ 281 h 1097"/>
                  <a:gd name="T78" fmla="*/ 609 w 1898"/>
                  <a:gd name="T79" fmla="*/ 0 h 109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898"/>
                  <a:gd name="T121" fmla="*/ 0 h 1097"/>
                  <a:gd name="T122" fmla="*/ 1898 w 1898"/>
                  <a:gd name="T123" fmla="*/ 1097 h 109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898" h="1097">
                    <a:moveTo>
                      <a:pt x="609" y="0"/>
                    </a:moveTo>
                    <a:lnTo>
                      <a:pt x="481" y="89"/>
                    </a:lnTo>
                    <a:lnTo>
                      <a:pt x="380" y="146"/>
                    </a:lnTo>
                    <a:lnTo>
                      <a:pt x="252" y="201"/>
                    </a:lnTo>
                    <a:lnTo>
                      <a:pt x="145" y="233"/>
                    </a:lnTo>
                    <a:lnTo>
                      <a:pt x="70" y="247"/>
                    </a:lnTo>
                    <a:cubicBezTo>
                      <a:pt x="56" y="258"/>
                      <a:pt x="13" y="249"/>
                      <a:pt x="6" y="265"/>
                    </a:cubicBezTo>
                    <a:cubicBezTo>
                      <a:pt x="2" y="275"/>
                      <a:pt x="19" y="282"/>
                      <a:pt x="24" y="292"/>
                    </a:cubicBezTo>
                    <a:cubicBezTo>
                      <a:pt x="61" y="367"/>
                      <a:pt x="0" y="271"/>
                      <a:pt x="51" y="347"/>
                    </a:cubicBezTo>
                    <a:cubicBezTo>
                      <a:pt x="54" y="356"/>
                      <a:pt x="57" y="366"/>
                      <a:pt x="60" y="375"/>
                    </a:cubicBezTo>
                    <a:cubicBezTo>
                      <a:pt x="63" y="384"/>
                      <a:pt x="70" y="402"/>
                      <a:pt x="70" y="402"/>
                    </a:cubicBezTo>
                    <a:lnTo>
                      <a:pt x="97" y="617"/>
                    </a:lnTo>
                    <a:lnTo>
                      <a:pt x="97" y="809"/>
                    </a:lnTo>
                    <a:lnTo>
                      <a:pt x="97" y="932"/>
                    </a:lnTo>
                    <a:lnTo>
                      <a:pt x="335" y="878"/>
                    </a:lnTo>
                    <a:lnTo>
                      <a:pt x="529" y="857"/>
                    </a:lnTo>
                    <a:lnTo>
                      <a:pt x="710" y="832"/>
                    </a:lnTo>
                    <a:lnTo>
                      <a:pt x="956" y="841"/>
                    </a:lnTo>
                    <a:lnTo>
                      <a:pt x="1185" y="868"/>
                    </a:lnTo>
                    <a:lnTo>
                      <a:pt x="1377" y="914"/>
                    </a:lnTo>
                    <a:lnTo>
                      <a:pt x="1633" y="1001"/>
                    </a:lnTo>
                    <a:lnTo>
                      <a:pt x="1825" y="1097"/>
                    </a:lnTo>
                    <a:lnTo>
                      <a:pt x="1798" y="942"/>
                    </a:lnTo>
                    <a:lnTo>
                      <a:pt x="1777" y="809"/>
                    </a:lnTo>
                    <a:lnTo>
                      <a:pt x="1777" y="665"/>
                    </a:lnTo>
                    <a:lnTo>
                      <a:pt x="1788" y="567"/>
                    </a:lnTo>
                    <a:lnTo>
                      <a:pt x="1825" y="425"/>
                    </a:lnTo>
                    <a:lnTo>
                      <a:pt x="1873" y="329"/>
                    </a:lnTo>
                    <a:lnTo>
                      <a:pt x="1898" y="256"/>
                    </a:lnTo>
                    <a:lnTo>
                      <a:pt x="1752" y="192"/>
                    </a:lnTo>
                    <a:lnTo>
                      <a:pt x="1706" y="146"/>
                    </a:lnTo>
                    <a:lnTo>
                      <a:pt x="1679" y="73"/>
                    </a:lnTo>
                    <a:lnTo>
                      <a:pt x="1551" y="210"/>
                    </a:lnTo>
                    <a:lnTo>
                      <a:pt x="1286" y="466"/>
                    </a:lnTo>
                    <a:lnTo>
                      <a:pt x="1203" y="512"/>
                    </a:lnTo>
                    <a:lnTo>
                      <a:pt x="1148" y="521"/>
                    </a:lnTo>
                    <a:lnTo>
                      <a:pt x="1030" y="484"/>
                    </a:lnTo>
                    <a:lnTo>
                      <a:pt x="905" y="382"/>
                    </a:lnTo>
                    <a:lnTo>
                      <a:pt x="817" y="281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0000">
                  <a:alpha val="50195"/>
                </a:srgbClr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6" name="Freeform 147"/>
              <p:cNvSpPr>
                <a:spLocks/>
              </p:cNvSpPr>
              <p:nvPr/>
            </p:nvSpPr>
            <p:spPr bwMode="auto">
              <a:xfrm>
                <a:off x="3483" y="2661"/>
                <a:ext cx="1797" cy="941"/>
              </a:xfrm>
              <a:custGeom>
                <a:avLst/>
                <a:gdLst>
                  <a:gd name="T0" fmla="*/ 119 w 1797"/>
                  <a:gd name="T1" fmla="*/ 0 h 941"/>
                  <a:gd name="T2" fmla="*/ 117 w 1797"/>
                  <a:gd name="T3" fmla="*/ 267 h 941"/>
                  <a:gd name="T4" fmla="*/ 83 w 1797"/>
                  <a:gd name="T5" fmla="*/ 402 h 941"/>
                  <a:gd name="T6" fmla="*/ 28 w 1797"/>
                  <a:gd name="T7" fmla="*/ 566 h 941"/>
                  <a:gd name="T8" fmla="*/ 0 w 1797"/>
                  <a:gd name="T9" fmla="*/ 667 h 941"/>
                  <a:gd name="T10" fmla="*/ 165 w 1797"/>
                  <a:gd name="T11" fmla="*/ 758 h 941"/>
                  <a:gd name="T12" fmla="*/ 266 w 1797"/>
                  <a:gd name="T13" fmla="*/ 813 h 941"/>
                  <a:gd name="T14" fmla="*/ 485 w 1797"/>
                  <a:gd name="T15" fmla="*/ 905 h 941"/>
                  <a:gd name="T16" fmla="*/ 693 w 1797"/>
                  <a:gd name="T17" fmla="*/ 939 h 941"/>
                  <a:gd name="T18" fmla="*/ 979 w 1797"/>
                  <a:gd name="T19" fmla="*/ 941 h 941"/>
                  <a:gd name="T20" fmla="*/ 1173 w 1797"/>
                  <a:gd name="T21" fmla="*/ 939 h 941"/>
                  <a:gd name="T22" fmla="*/ 1269 w 1797"/>
                  <a:gd name="T23" fmla="*/ 939 h 941"/>
                  <a:gd name="T24" fmla="*/ 1472 w 1797"/>
                  <a:gd name="T25" fmla="*/ 905 h 941"/>
                  <a:gd name="T26" fmla="*/ 1683 w 1797"/>
                  <a:gd name="T27" fmla="*/ 859 h 941"/>
                  <a:gd name="T28" fmla="*/ 1692 w 1797"/>
                  <a:gd name="T29" fmla="*/ 594 h 941"/>
                  <a:gd name="T30" fmla="*/ 1701 w 1797"/>
                  <a:gd name="T31" fmla="*/ 411 h 941"/>
                  <a:gd name="T32" fmla="*/ 1749 w 1797"/>
                  <a:gd name="T33" fmla="*/ 219 h 941"/>
                  <a:gd name="T34" fmla="*/ 1783 w 1797"/>
                  <a:gd name="T35" fmla="*/ 128 h 941"/>
                  <a:gd name="T36" fmla="*/ 1797 w 1797"/>
                  <a:gd name="T37" fmla="*/ 27 h 941"/>
                  <a:gd name="T38" fmla="*/ 1655 w 1797"/>
                  <a:gd name="T39" fmla="*/ 82 h 941"/>
                  <a:gd name="T40" fmla="*/ 1555 w 1797"/>
                  <a:gd name="T41" fmla="*/ 137 h 941"/>
                  <a:gd name="T42" fmla="*/ 1413 w 1797"/>
                  <a:gd name="T43" fmla="*/ 267 h 941"/>
                  <a:gd name="T44" fmla="*/ 1365 w 1797"/>
                  <a:gd name="T45" fmla="*/ 315 h 941"/>
                  <a:gd name="T46" fmla="*/ 1269 w 1797"/>
                  <a:gd name="T47" fmla="*/ 459 h 941"/>
                  <a:gd name="T48" fmla="*/ 1125 w 1797"/>
                  <a:gd name="T49" fmla="*/ 603 h 941"/>
                  <a:gd name="T50" fmla="*/ 933 w 1797"/>
                  <a:gd name="T51" fmla="*/ 747 h 941"/>
                  <a:gd name="T52" fmla="*/ 837 w 1797"/>
                  <a:gd name="T53" fmla="*/ 795 h 941"/>
                  <a:gd name="T54" fmla="*/ 750 w 1797"/>
                  <a:gd name="T55" fmla="*/ 768 h 941"/>
                  <a:gd name="T56" fmla="*/ 645 w 1797"/>
                  <a:gd name="T57" fmla="*/ 699 h 941"/>
                  <a:gd name="T58" fmla="*/ 549 w 1797"/>
                  <a:gd name="T59" fmla="*/ 603 h 941"/>
                  <a:gd name="T60" fmla="*/ 421 w 1797"/>
                  <a:gd name="T61" fmla="*/ 448 h 941"/>
                  <a:gd name="T62" fmla="*/ 330 w 1797"/>
                  <a:gd name="T63" fmla="*/ 329 h 941"/>
                  <a:gd name="T64" fmla="*/ 302 w 1797"/>
                  <a:gd name="T65" fmla="*/ 274 h 941"/>
                  <a:gd name="T66" fmla="*/ 293 w 1797"/>
                  <a:gd name="T67" fmla="*/ 182 h 941"/>
                  <a:gd name="T68" fmla="*/ 229 w 1797"/>
                  <a:gd name="T69" fmla="*/ 109 h 941"/>
                  <a:gd name="T70" fmla="*/ 119 w 1797"/>
                  <a:gd name="T71" fmla="*/ 0 h 9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97"/>
                  <a:gd name="T109" fmla="*/ 0 h 941"/>
                  <a:gd name="T110" fmla="*/ 1797 w 1797"/>
                  <a:gd name="T111" fmla="*/ 941 h 9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97" h="941">
                    <a:moveTo>
                      <a:pt x="119" y="0"/>
                    </a:moveTo>
                    <a:lnTo>
                      <a:pt x="117" y="267"/>
                    </a:lnTo>
                    <a:lnTo>
                      <a:pt x="83" y="402"/>
                    </a:lnTo>
                    <a:lnTo>
                      <a:pt x="28" y="566"/>
                    </a:lnTo>
                    <a:lnTo>
                      <a:pt x="0" y="667"/>
                    </a:lnTo>
                    <a:lnTo>
                      <a:pt x="165" y="758"/>
                    </a:lnTo>
                    <a:lnTo>
                      <a:pt x="266" y="813"/>
                    </a:lnTo>
                    <a:lnTo>
                      <a:pt x="485" y="905"/>
                    </a:lnTo>
                    <a:lnTo>
                      <a:pt x="693" y="939"/>
                    </a:lnTo>
                    <a:lnTo>
                      <a:pt x="979" y="941"/>
                    </a:lnTo>
                    <a:lnTo>
                      <a:pt x="1173" y="939"/>
                    </a:lnTo>
                    <a:lnTo>
                      <a:pt x="1269" y="939"/>
                    </a:lnTo>
                    <a:lnTo>
                      <a:pt x="1472" y="905"/>
                    </a:lnTo>
                    <a:lnTo>
                      <a:pt x="1683" y="859"/>
                    </a:lnTo>
                    <a:lnTo>
                      <a:pt x="1692" y="594"/>
                    </a:lnTo>
                    <a:lnTo>
                      <a:pt x="1701" y="411"/>
                    </a:lnTo>
                    <a:lnTo>
                      <a:pt x="1749" y="219"/>
                    </a:lnTo>
                    <a:lnTo>
                      <a:pt x="1783" y="128"/>
                    </a:lnTo>
                    <a:lnTo>
                      <a:pt x="1797" y="27"/>
                    </a:lnTo>
                    <a:lnTo>
                      <a:pt x="1655" y="82"/>
                    </a:lnTo>
                    <a:lnTo>
                      <a:pt x="1555" y="137"/>
                    </a:lnTo>
                    <a:lnTo>
                      <a:pt x="1413" y="267"/>
                    </a:lnTo>
                    <a:lnTo>
                      <a:pt x="1365" y="315"/>
                    </a:lnTo>
                    <a:lnTo>
                      <a:pt x="1269" y="459"/>
                    </a:lnTo>
                    <a:lnTo>
                      <a:pt x="1125" y="603"/>
                    </a:lnTo>
                    <a:lnTo>
                      <a:pt x="933" y="747"/>
                    </a:lnTo>
                    <a:lnTo>
                      <a:pt x="837" y="795"/>
                    </a:lnTo>
                    <a:lnTo>
                      <a:pt x="750" y="768"/>
                    </a:lnTo>
                    <a:lnTo>
                      <a:pt x="645" y="699"/>
                    </a:lnTo>
                    <a:lnTo>
                      <a:pt x="549" y="603"/>
                    </a:lnTo>
                    <a:cubicBezTo>
                      <a:pt x="512" y="561"/>
                      <a:pt x="453" y="496"/>
                      <a:pt x="421" y="448"/>
                    </a:cubicBezTo>
                    <a:cubicBezTo>
                      <a:pt x="386" y="404"/>
                      <a:pt x="349" y="359"/>
                      <a:pt x="330" y="329"/>
                    </a:cubicBezTo>
                    <a:lnTo>
                      <a:pt x="302" y="274"/>
                    </a:lnTo>
                    <a:lnTo>
                      <a:pt x="293" y="182"/>
                    </a:lnTo>
                    <a:lnTo>
                      <a:pt x="229" y="10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0000">
                  <a:alpha val="50195"/>
                </a:srgbClr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04" name="Freeform 148"/>
            <p:cNvSpPr>
              <a:spLocks/>
            </p:cNvSpPr>
            <p:nvPr/>
          </p:nvSpPr>
          <p:spPr bwMode="auto">
            <a:xfrm>
              <a:off x="3779" y="2935"/>
              <a:ext cx="1070" cy="535"/>
            </a:xfrm>
            <a:custGeom>
              <a:avLst/>
              <a:gdLst>
                <a:gd name="T0" fmla="*/ 0 w 1070"/>
                <a:gd name="T1" fmla="*/ 0 h 535"/>
                <a:gd name="T2" fmla="*/ 507 w 1070"/>
                <a:gd name="T3" fmla="*/ 521 h 535"/>
                <a:gd name="T4" fmla="*/ 1070 w 1070"/>
                <a:gd name="T5" fmla="*/ 83 h 535"/>
                <a:gd name="T6" fmla="*/ 0 60000 65536"/>
                <a:gd name="T7" fmla="*/ 0 60000 65536"/>
                <a:gd name="T8" fmla="*/ 0 60000 65536"/>
                <a:gd name="T9" fmla="*/ 0 w 1070"/>
                <a:gd name="T10" fmla="*/ 0 h 535"/>
                <a:gd name="T11" fmla="*/ 1070 w 1070"/>
                <a:gd name="T12" fmla="*/ 535 h 5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0" h="535">
                  <a:moveTo>
                    <a:pt x="0" y="0"/>
                  </a:moveTo>
                  <a:cubicBezTo>
                    <a:pt x="86" y="87"/>
                    <a:pt x="329" y="507"/>
                    <a:pt x="507" y="521"/>
                  </a:cubicBezTo>
                  <a:cubicBezTo>
                    <a:pt x="685" y="535"/>
                    <a:pt x="953" y="174"/>
                    <a:pt x="1070" y="83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Freeform 149"/>
            <p:cNvSpPr>
              <a:spLocks/>
            </p:cNvSpPr>
            <p:nvPr/>
          </p:nvSpPr>
          <p:spPr bwMode="auto">
            <a:xfrm>
              <a:off x="3173" y="2663"/>
              <a:ext cx="627" cy="526"/>
            </a:xfrm>
            <a:custGeom>
              <a:avLst/>
              <a:gdLst>
                <a:gd name="T0" fmla="*/ 0 w 627"/>
                <a:gd name="T1" fmla="*/ 526 h 526"/>
                <a:gd name="T2" fmla="*/ 275 w 627"/>
                <a:gd name="T3" fmla="*/ 464 h 526"/>
                <a:gd name="T4" fmla="*/ 602 w 627"/>
                <a:gd name="T5" fmla="*/ 257 h 526"/>
                <a:gd name="T6" fmla="*/ 425 w 627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7"/>
                <a:gd name="T13" fmla="*/ 0 h 526"/>
                <a:gd name="T14" fmla="*/ 627 w 627"/>
                <a:gd name="T15" fmla="*/ 526 h 5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7" h="526">
                  <a:moveTo>
                    <a:pt x="0" y="526"/>
                  </a:moveTo>
                  <a:cubicBezTo>
                    <a:pt x="46" y="516"/>
                    <a:pt x="175" y="509"/>
                    <a:pt x="275" y="464"/>
                  </a:cubicBezTo>
                  <a:cubicBezTo>
                    <a:pt x="375" y="419"/>
                    <a:pt x="577" y="334"/>
                    <a:pt x="602" y="257"/>
                  </a:cubicBezTo>
                  <a:cubicBezTo>
                    <a:pt x="627" y="180"/>
                    <a:pt x="462" y="54"/>
                    <a:pt x="425" y="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Freeform 150"/>
            <p:cNvSpPr>
              <a:spLocks/>
            </p:cNvSpPr>
            <p:nvPr/>
          </p:nvSpPr>
          <p:spPr bwMode="auto">
            <a:xfrm>
              <a:off x="4851" y="2698"/>
              <a:ext cx="419" cy="484"/>
            </a:xfrm>
            <a:custGeom>
              <a:avLst/>
              <a:gdLst>
                <a:gd name="T0" fmla="*/ 419 w 419"/>
                <a:gd name="T1" fmla="*/ 0 h 484"/>
                <a:gd name="T2" fmla="*/ 154 w 419"/>
                <a:gd name="T3" fmla="*/ 128 h 484"/>
                <a:gd name="T4" fmla="*/ 20 w 419"/>
                <a:gd name="T5" fmla="*/ 276 h 484"/>
                <a:gd name="T6" fmla="*/ 35 w 419"/>
                <a:gd name="T7" fmla="*/ 402 h 484"/>
                <a:gd name="T8" fmla="*/ 218 w 419"/>
                <a:gd name="T9" fmla="*/ 484 h 4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"/>
                <a:gd name="T16" fmla="*/ 0 h 484"/>
                <a:gd name="T17" fmla="*/ 419 w 419"/>
                <a:gd name="T18" fmla="*/ 484 h 4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" h="484">
                  <a:moveTo>
                    <a:pt x="419" y="0"/>
                  </a:moveTo>
                  <a:cubicBezTo>
                    <a:pt x="376" y="21"/>
                    <a:pt x="220" y="82"/>
                    <a:pt x="154" y="128"/>
                  </a:cubicBezTo>
                  <a:cubicBezTo>
                    <a:pt x="88" y="174"/>
                    <a:pt x="40" y="230"/>
                    <a:pt x="20" y="276"/>
                  </a:cubicBezTo>
                  <a:cubicBezTo>
                    <a:pt x="0" y="322"/>
                    <a:pt x="2" y="367"/>
                    <a:pt x="35" y="402"/>
                  </a:cubicBezTo>
                  <a:cubicBezTo>
                    <a:pt x="68" y="437"/>
                    <a:pt x="180" y="467"/>
                    <a:pt x="218" y="484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Freeform 151"/>
            <p:cNvSpPr>
              <a:spLocks/>
            </p:cNvSpPr>
            <p:nvPr/>
          </p:nvSpPr>
          <p:spPr bwMode="auto">
            <a:xfrm>
              <a:off x="5166" y="2679"/>
              <a:ext cx="113" cy="851"/>
            </a:xfrm>
            <a:custGeom>
              <a:avLst/>
              <a:gdLst>
                <a:gd name="T0" fmla="*/ 113 w 113"/>
                <a:gd name="T1" fmla="*/ 0 h 851"/>
                <a:gd name="T2" fmla="*/ 21 w 113"/>
                <a:gd name="T3" fmla="*/ 393 h 851"/>
                <a:gd name="T4" fmla="*/ 3 w 113"/>
                <a:gd name="T5" fmla="*/ 595 h 851"/>
                <a:gd name="T6" fmla="*/ 3 w 113"/>
                <a:gd name="T7" fmla="*/ 750 h 851"/>
                <a:gd name="T8" fmla="*/ 3 w 113"/>
                <a:gd name="T9" fmla="*/ 851 h 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851"/>
                <a:gd name="T17" fmla="*/ 113 w 113"/>
                <a:gd name="T18" fmla="*/ 851 h 8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851">
                  <a:moveTo>
                    <a:pt x="113" y="0"/>
                  </a:moveTo>
                  <a:cubicBezTo>
                    <a:pt x="98" y="65"/>
                    <a:pt x="39" y="294"/>
                    <a:pt x="21" y="393"/>
                  </a:cubicBezTo>
                  <a:cubicBezTo>
                    <a:pt x="3" y="492"/>
                    <a:pt x="6" y="536"/>
                    <a:pt x="3" y="595"/>
                  </a:cubicBezTo>
                  <a:cubicBezTo>
                    <a:pt x="0" y="654"/>
                    <a:pt x="3" y="707"/>
                    <a:pt x="3" y="750"/>
                  </a:cubicBezTo>
                  <a:cubicBezTo>
                    <a:pt x="3" y="793"/>
                    <a:pt x="3" y="830"/>
                    <a:pt x="3" y="851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Freeform 152"/>
            <p:cNvSpPr>
              <a:spLocks/>
            </p:cNvSpPr>
            <p:nvPr/>
          </p:nvSpPr>
          <p:spPr bwMode="auto">
            <a:xfrm>
              <a:off x="4944" y="3182"/>
              <a:ext cx="115" cy="850"/>
            </a:xfrm>
            <a:custGeom>
              <a:avLst/>
              <a:gdLst>
                <a:gd name="T0" fmla="*/ 115 w 115"/>
                <a:gd name="T1" fmla="*/ 0 h 850"/>
                <a:gd name="T2" fmla="*/ 40 w 115"/>
                <a:gd name="T3" fmla="*/ 217 h 850"/>
                <a:gd name="T4" fmla="*/ 12 w 115"/>
                <a:gd name="T5" fmla="*/ 336 h 850"/>
                <a:gd name="T6" fmla="*/ 6 w 115"/>
                <a:gd name="T7" fmla="*/ 448 h 850"/>
                <a:gd name="T8" fmla="*/ 6 w 115"/>
                <a:gd name="T9" fmla="*/ 558 h 850"/>
                <a:gd name="T10" fmla="*/ 42 w 115"/>
                <a:gd name="T11" fmla="*/ 850 h 8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850"/>
                <a:gd name="T20" fmla="*/ 115 w 115"/>
                <a:gd name="T21" fmla="*/ 850 h 8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850">
                  <a:moveTo>
                    <a:pt x="115" y="0"/>
                  </a:moveTo>
                  <a:cubicBezTo>
                    <a:pt x="104" y="36"/>
                    <a:pt x="57" y="161"/>
                    <a:pt x="40" y="217"/>
                  </a:cubicBezTo>
                  <a:cubicBezTo>
                    <a:pt x="23" y="273"/>
                    <a:pt x="18" y="298"/>
                    <a:pt x="12" y="336"/>
                  </a:cubicBezTo>
                  <a:cubicBezTo>
                    <a:pt x="6" y="374"/>
                    <a:pt x="7" y="411"/>
                    <a:pt x="6" y="448"/>
                  </a:cubicBezTo>
                  <a:cubicBezTo>
                    <a:pt x="5" y="485"/>
                    <a:pt x="0" y="491"/>
                    <a:pt x="6" y="558"/>
                  </a:cubicBezTo>
                  <a:cubicBezTo>
                    <a:pt x="12" y="625"/>
                    <a:pt x="34" y="789"/>
                    <a:pt x="42" y="85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Freeform 153"/>
            <p:cNvSpPr>
              <a:spLocks/>
            </p:cNvSpPr>
            <p:nvPr/>
          </p:nvSpPr>
          <p:spPr bwMode="auto">
            <a:xfrm>
              <a:off x="3168" y="3189"/>
              <a:ext cx="100" cy="688"/>
            </a:xfrm>
            <a:custGeom>
              <a:avLst/>
              <a:gdLst>
                <a:gd name="T0" fmla="*/ 0 w 100"/>
                <a:gd name="T1" fmla="*/ 0 h 688"/>
                <a:gd name="T2" fmla="*/ 72 w 100"/>
                <a:gd name="T3" fmla="*/ 203 h 688"/>
                <a:gd name="T4" fmla="*/ 90 w 100"/>
                <a:gd name="T5" fmla="*/ 304 h 688"/>
                <a:gd name="T6" fmla="*/ 99 w 100"/>
                <a:gd name="T7" fmla="*/ 441 h 688"/>
                <a:gd name="T8" fmla="*/ 81 w 100"/>
                <a:gd name="T9" fmla="*/ 688 h 6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688"/>
                <a:gd name="T17" fmla="*/ 100 w 100"/>
                <a:gd name="T18" fmla="*/ 688 h 6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688">
                  <a:moveTo>
                    <a:pt x="0" y="0"/>
                  </a:moveTo>
                  <a:cubicBezTo>
                    <a:pt x="12" y="34"/>
                    <a:pt x="57" y="152"/>
                    <a:pt x="72" y="203"/>
                  </a:cubicBezTo>
                  <a:cubicBezTo>
                    <a:pt x="87" y="254"/>
                    <a:pt x="86" y="264"/>
                    <a:pt x="90" y="304"/>
                  </a:cubicBezTo>
                  <a:cubicBezTo>
                    <a:pt x="94" y="344"/>
                    <a:pt x="100" y="377"/>
                    <a:pt x="99" y="441"/>
                  </a:cubicBezTo>
                  <a:cubicBezTo>
                    <a:pt x="98" y="505"/>
                    <a:pt x="85" y="637"/>
                    <a:pt x="81" y="68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Freeform 154"/>
            <p:cNvSpPr>
              <a:spLocks/>
            </p:cNvSpPr>
            <p:nvPr/>
          </p:nvSpPr>
          <p:spPr bwMode="auto">
            <a:xfrm>
              <a:off x="3231" y="3765"/>
              <a:ext cx="1746" cy="249"/>
            </a:xfrm>
            <a:custGeom>
              <a:avLst/>
              <a:gdLst>
                <a:gd name="T0" fmla="*/ 0 w 1746"/>
                <a:gd name="T1" fmla="*/ 112 h 249"/>
                <a:gd name="T2" fmla="*/ 233 w 1746"/>
                <a:gd name="T3" fmla="*/ 54 h 249"/>
                <a:gd name="T4" fmla="*/ 512 w 1746"/>
                <a:gd name="T5" fmla="*/ 21 h 249"/>
                <a:gd name="T6" fmla="*/ 713 w 1746"/>
                <a:gd name="T7" fmla="*/ 2 h 249"/>
                <a:gd name="T8" fmla="*/ 905 w 1746"/>
                <a:gd name="T9" fmla="*/ 11 h 249"/>
                <a:gd name="T10" fmla="*/ 1033 w 1746"/>
                <a:gd name="T11" fmla="*/ 21 h 249"/>
                <a:gd name="T12" fmla="*/ 1271 w 1746"/>
                <a:gd name="T13" fmla="*/ 75 h 249"/>
                <a:gd name="T14" fmla="*/ 1490 w 1746"/>
                <a:gd name="T15" fmla="*/ 139 h 249"/>
                <a:gd name="T16" fmla="*/ 1746 w 1746"/>
                <a:gd name="T17" fmla="*/ 249 h 2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46"/>
                <a:gd name="T28" fmla="*/ 0 h 249"/>
                <a:gd name="T29" fmla="*/ 1746 w 1746"/>
                <a:gd name="T30" fmla="*/ 249 h 2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46" h="249">
                  <a:moveTo>
                    <a:pt x="0" y="112"/>
                  </a:moveTo>
                  <a:cubicBezTo>
                    <a:pt x="39" y="104"/>
                    <a:pt x="148" y="69"/>
                    <a:pt x="233" y="54"/>
                  </a:cubicBezTo>
                  <a:cubicBezTo>
                    <a:pt x="318" y="39"/>
                    <a:pt x="432" y="30"/>
                    <a:pt x="512" y="21"/>
                  </a:cubicBezTo>
                  <a:cubicBezTo>
                    <a:pt x="592" y="12"/>
                    <a:pt x="648" y="4"/>
                    <a:pt x="713" y="2"/>
                  </a:cubicBezTo>
                  <a:cubicBezTo>
                    <a:pt x="778" y="0"/>
                    <a:pt x="852" y="8"/>
                    <a:pt x="905" y="11"/>
                  </a:cubicBezTo>
                  <a:cubicBezTo>
                    <a:pt x="958" y="14"/>
                    <a:pt x="972" y="10"/>
                    <a:pt x="1033" y="21"/>
                  </a:cubicBezTo>
                  <a:cubicBezTo>
                    <a:pt x="1094" y="32"/>
                    <a:pt x="1195" y="55"/>
                    <a:pt x="1271" y="75"/>
                  </a:cubicBezTo>
                  <a:cubicBezTo>
                    <a:pt x="1347" y="95"/>
                    <a:pt x="1411" y="110"/>
                    <a:pt x="1490" y="139"/>
                  </a:cubicBezTo>
                  <a:cubicBezTo>
                    <a:pt x="1569" y="168"/>
                    <a:pt x="1693" y="226"/>
                    <a:pt x="1746" y="249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Freeform 155"/>
            <p:cNvSpPr>
              <a:spLocks/>
            </p:cNvSpPr>
            <p:nvPr/>
          </p:nvSpPr>
          <p:spPr bwMode="auto">
            <a:xfrm>
              <a:off x="3478" y="3328"/>
              <a:ext cx="1463" cy="286"/>
            </a:xfrm>
            <a:custGeom>
              <a:avLst/>
              <a:gdLst>
                <a:gd name="T0" fmla="*/ 0 w 1463"/>
                <a:gd name="T1" fmla="*/ 0 h 286"/>
                <a:gd name="T2" fmla="*/ 301 w 1463"/>
                <a:gd name="T3" fmla="*/ 164 h 286"/>
                <a:gd name="T4" fmla="*/ 658 w 1463"/>
                <a:gd name="T5" fmla="*/ 260 h 286"/>
                <a:gd name="T6" fmla="*/ 1051 w 1463"/>
                <a:gd name="T7" fmla="*/ 284 h 286"/>
                <a:gd name="T8" fmla="*/ 1463 w 1463"/>
                <a:gd name="T9" fmla="*/ 247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3"/>
                <a:gd name="T16" fmla="*/ 0 h 286"/>
                <a:gd name="T17" fmla="*/ 1463 w 1463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3" h="286">
                  <a:moveTo>
                    <a:pt x="0" y="0"/>
                  </a:moveTo>
                  <a:cubicBezTo>
                    <a:pt x="50" y="26"/>
                    <a:pt x="191" y="121"/>
                    <a:pt x="301" y="164"/>
                  </a:cubicBezTo>
                  <a:cubicBezTo>
                    <a:pt x="411" y="207"/>
                    <a:pt x="533" y="240"/>
                    <a:pt x="658" y="260"/>
                  </a:cubicBezTo>
                  <a:cubicBezTo>
                    <a:pt x="783" y="280"/>
                    <a:pt x="917" y="286"/>
                    <a:pt x="1051" y="284"/>
                  </a:cubicBezTo>
                  <a:cubicBezTo>
                    <a:pt x="1185" y="282"/>
                    <a:pt x="1377" y="255"/>
                    <a:pt x="1463" y="247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Freeform 156"/>
            <p:cNvSpPr>
              <a:spLocks/>
            </p:cNvSpPr>
            <p:nvPr/>
          </p:nvSpPr>
          <p:spPr bwMode="auto">
            <a:xfrm>
              <a:off x="3569" y="2661"/>
              <a:ext cx="39" cy="384"/>
            </a:xfrm>
            <a:custGeom>
              <a:avLst/>
              <a:gdLst>
                <a:gd name="T0" fmla="*/ 39 w 39"/>
                <a:gd name="T1" fmla="*/ 0 h 384"/>
                <a:gd name="T2" fmla="*/ 28 w 39"/>
                <a:gd name="T3" fmla="*/ 283 h 384"/>
                <a:gd name="T4" fmla="*/ 0 w 39"/>
                <a:gd name="T5" fmla="*/ 384 h 384"/>
                <a:gd name="T6" fmla="*/ 0 60000 65536"/>
                <a:gd name="T7" fmla="*/ 0 60000 65536"/>
                <a:gd name="T8" fmla="*/ 0 60000 65536"/>
                <a:gd name="T9" fmla="*/ 0 w 39"/>
                <a:gd name="T10" fmla="*/ 0 h 384"/>
                <a:gd name="T11" fmla="*/ 39 w 39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384">
                  <a:moveTo>
                    <a:pt x="39" y="0"/>
                  </a:moveTo>
                  <a:cubicBezTo>
                    <a:pt x="37" y="47"/>
                    <a:pt x="35" y="219"/>
                    <a:pt x="28" y="283"/>
                  </a:cubicBezTo>
                  <a:cubicBezTo>
                    <a:pt x="21" y="347"/>
                    <a:pt x="5" y="367"/>
                    <a:pt x="0" y="384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Freeform 157"/>
            <p:cNvSpPr>
              <a:spLocks/>
            </p:cNvSpPr>
            <p:nvPr/>
          </p:nvSpPr>
          <p:spPr bwMode="auto">
            <a:xfrm>
              <a:off x="4959" y="3520"/>
              <a:ext cx="210" cy="53"/>
            </a:xfrm>
            <a:custGeom>
              <a:avLst/>
              <a:gdLst>
                <a:gd name="T0" fmla="*/ 0 w 210"/>
                <a:gd name="T1" fmla="*/ 53 h 53"/>
                <a:gd name="T2" fmla="*/ 210 w 210"/>
                <a:gd name="T3" fmla="*/ 0 h 53"/>
                <a:gd name="T4" fmla="*/ 0 60000 65536"/>
                <a:gd name="T5" fmla="*/ 0 60000 65536"/>
                <a:gd name="T6" fmla="*/ 0 w 210"/>
                <a:gd name="T7" fmla="*/ 0 h 53"/>
                <a:gd name="T8" fmla="*/ 210 w 210"/>
                <a:gd name="T9" fmla="*/ 53 h 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53">
                  <a:moveTo>
                    <a:pt x="0" y="53"/>
                  </a:moveTo>
                  <a:cubicBezTo>
                    <a:pt x="35" y="44"/>
                    <a:pt x="166" y="11"/>
                    <a:pt x="21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Freeform 158"/>
            <p:cNvSpPr>
              <a:spLocks/>
            </p:cNvSpPr>
            <p:nvPr/>
          </p:nvSpPr>
          <p:spPr bwMode="auto">
            <a:xfrm>
              <a:off x="3478" y="3050"/>
              <a:ext cx="91" cy="283"/>
            </a:xfrm>
            <a:custGeom>
              <a:avLst/>
              <a:gdLst>
                <a:gd name="T0" fmla="*/ 91 w 91"/>
                <a:gd name="T1" fmla="*/ 0 h 283"/>
                <a:gd name="T2" fmla="*/ 0 w 91"/>
                <a:gd name="T3" fmla="*/ 283 h 283"/>
                <a:gd name="T4" fmla="*/ 0 60000 65536"/>
                <a:gd name="T5" fmla="*/ 0 60000 65536"/>
                <a:gd name="T6" fmla="*/ 0 w 91"/>
                <a:gd name="T7" fmla="*/ 0 h 283"/>
                <a:gd name="T8" fmla="*/ 91 w 91"/>
                <a:gd name="T9" fmla="*/ 283 h 2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" h="283">
                  <a:moveTo>
                    <a:pt x="91" y="0"/>
                  </a:moveTo>
                  <a:cubicBezTo>
                    <a:pt x="76" y="47"/>
                    <a:pt x="19" y="224"/>
                    <a:pt x="0" y="283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8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8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8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animBg="1"/>
      <p:bldP spid="387080" grpId="0" autoUpdateAnimBg="0"/>
      <p:bldP spid="387081" grpId="0" autoUpdateAnimBg="0"/>
      <p:bldP spid="387085" grpId="0" autoUpdateAnimBg="0"/>
      <p:bldP spid="387109" grpId="0" autoUpdateAnimBg="0"/>
      <p:bldP spid="387115" grpId="0" autoUpdateAnimBg="0"/>
      <p:bldP spid="387116" grpId="0" autoUpdateAnimBg="0"/>
      <p:bldP spid="387117" grpId="0" autoUpdateAnimBg="0"/>
      <p:bldP spid="387118" grpId="0" autoUpdateAnimBg="0"/>
      <p:bldP spid="387192" grpId="0" animBg="1"/>
      <p:bldP spid="387193" grpId="0" animBg="1"/>
      <p:bldP spid="387194" grpId="0" animBg="1"/>
      <p:bldP spid="387195" grpId="0" animBg="1"/>
      <p:bldP spid="387196" grpId="0" animBg="1"/>
      <p:bldP spid="387197" grpId="0" animBg="1"/>
      <p:bldP spid="387198" grpId="0" animBg="1"/>
      <p:bldP spid="387199" grpId="0" animBg="1"/>
      <p:bldP spid="38720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A9C390-1DA6-4D92-B09F-06FD5E67D183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33805" name="Text Box 2"/>
          <p:cNvSpPr txBox="1">
            <a:spLocks noChangeArrowheads="1"/>
          </p:cNvSpPr>
          <p:nvPr/>
        </p:nvSpPr>
        <p:spPr bwMode="auto">
          <a:xfrm>
            <a:off x="611188" y="376252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(4) </a:t>
            </a:r>
            <a:r>
              <a:rPr lang="zh-CN" altLang="en-US" sz="2800">
                <a:solidFill>
                  <a:srgbClr val="0000FF"/>
                </a:solidFill>
              </a:rPr>
              <a:t>双曲面</a:t>
            </a: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3646488" y="98267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单叶双曲面</a:t>
            </a:r>
          </a:p>
        </p:txBody>
      </p:sp>
      <p:graphicFrame>
        <p:nvGraphicFramePr>
          <p:cNvPr id="389124" name="Object 4"/>
          <p:cNvGraphicFramePr>
            <a:graphicFrameLocks noChangeAspect="1"/>
          </p:cNvGraphicFramePr>
          <p:nvPr/>
        </p:nvGraphicFramePr>
        <p:xfrm>
          <a:off x="992188" y="804878"/>
          <a:ext cx="2501900" cy="927100"/>
        </p:xfrm>
        <a:graphic>
          <a:graphicData uri="http://schemas.openxmlformats.org/presentationml/2006/ole">
            <p:oleObj spid="_x0000_s33834" name="公式" r:id="rId3" imgW="2501900" imgH="927100" progId="Equation.3">
              <p:embed/>
            </p:oleObj>
          </a:graphicData>
        </a:graphic>
      </p:graphicFrame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687388" y="1746265"/>
            <a:ext cx="7086600" cy="51911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特点是</a:t>
            </a:r>
            <a:r>
              <a:rPr lang="en-US" altLang="zh-CN" sz="2800">
                <a:solidFill>
                  <a:schemeClr val="bg1"/>
                </a:solidFill>
              </a:rPr>
              <a:t>:</a:t>
            </a:r>
            <a:endParaRPr lang="en-US" altLang="zh-CN" sz="2400" b="0"/>
          </a:p>
        </p:txBody>
      </p:sp>
      <p:sp>
        <p:nvSpPr>
          <p:cNvPr id="389131" name="Rectangle 11"/>
          <p:cNvSpPr>
            <a:spLocks noChangeArrowheads="1"/>
          </p:cNvSpPr>
          <p:nvPr/>
        </p:nvSpPr>
        <p:spPr bwMode="auto">
          <a:xfrm>
            <a:off x="2363788" y="360377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0000FF"/>
                </a:solidFill>
              </a:rPr>
              <a:t>(hyperboloid)</a:t>
            </a:r>
          </a:p>
        </p:txBody>
      </p:sp>
      <p:sp>
        <p:nvSpPr>
          <p:cNvPr id="389133" name="Rectangle 13"/>
          <p:cNvSpPr>
            <a:spLocks noChangeArrowheads="1"/>
          </p:cNvSpPr>
          <p:nvPr/>
        </p:nvSpPr>
        <p:spPr bwMode="auto">
          <a:xfrm>
            <a:off x="2030413" y="1731978"/>
            <a:ext cx="5719762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平方项有一个取负号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  <a:r>
              <a:rPr lang="zh-CN" altLang="en-US" sz="2800">
                <a:solidFill>
                  <a:schemeClr val="bg1"/>
                </a:solidFill>
              </a:rPr>
              <a:t>另两个取正号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389136" name="Object 16"/>
          <p:cNvGraphicFramePr>
            <a:graphicFrameLocks noChangeAspect="1"/>
          </p:cNvGraphicFramePr>
          <p:nvPr/>
        </p:nvGraphicFramePr>
        <p:xfrm>
          <a:off x="2579688" y="969978"/>
          <a:ext cx="203200" cy="317500"/>
        </p:xfrm>
        <a:graphic>
          <a:graphicData uri="http://schemas.openxmlformats.org/presentationml/2006/ole">
            <p:oleObj spid="_x0000_s33835" name="Equation" r:id="rId4" imgW="6496200" imgH="10140480" progId="Equation.3">
              <p:embed/>
            </p:oleObj>
          </a:graphicData>
        </a:graphic>
      </p:graphicFrame>
      <p:sp>
        <p:nvSpPr>
          <p:cNvPr id="389198" name="Oval 78"/>
          <p:cNvSpPr>
            <a:spLocks noChangeArrowheads="1"/>
          </p:cNvSpPr>
          <p:nvPr/>
        </p:nvSpPr>
        <p:spPr bwMode="auto">
          <a:xfrm>
            <a:off x="2516188" y="2646378"/>
            <a:ext cx="1676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9" name="Oval 79"/>
          <p:cNvSpPr>
            <a:spLocks noChangeArrowheads="1"/>
          </p:cNvSpPr>
          <p:nvPr/>
        </p:nvSpPr>
        <p:spPr bwMode="auto">
          <a:xfrm>
            <a:off x="2516188" y="4779978"/>
            <a:ext cx="1676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0" name="Oval 80"/>
          <p:cNvSpPr>
            <a:spLocks noChangeArrowheads="1"/>
          </p:cNvSpPr>
          <p:nvPr/>
        </p:nvSpPr>
        <p:spPr bwMode="auto">
          <a:xfrm>
            <a:off x="2820988" y="3865578"/>
            <a:ext cx="1066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1" name="Freeform 81"/>
          <p:cNvSpPr>
            <a:spLocks/>
          </p:cNvSpPr>
          <p:nvPr/>
        </p:nvSpPr>
        <p:spPr bwMode="auto">
          <a:xfrm>
            <a:off x="3881438" y="2951178"/>
            <a:ext cx="311150" cy="2133600"/>
          </a:xfrm>
          <a:custGeom>
            <a:avLst/>
            <a:gdLst>
              <a:gd name="T0" fmla="*/ 311150 w 196"/>
              <a:gd name="T1" fmla="*/ 0 h 1344"/>
              <a:gd name="T2" fmla="*/ 82550 w 196"/>
              <a:gd name="T3" fmla="*/ 533400 h 1344"/>
              <a:gd name="T4" fmla="*/ 3175 w 196"/>
              <a:gd name="T5" fmla="*/ 1084262 h 1344"/>
              <a:gd name="T6" fmla="*/ 60325 w 196"/>
              <a:gd name="T7" fmla="*/ 1447800 h 1344"/>
              <a:gd name="T8" fmla="*/ 311150 w 196"/>
              <a:gd name="T9" fmla="*/ 2133600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"/>
              <a:gd name="T16" fmla="*/ 0 h 1344"/>
              <a:gd name="T17" fmla="*/ 196 w 196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" h="1344">
                <a:moveTo>
                  <a:pt x="196" y="0"/>
                </a:moveTo>
                <a:cubicBezTo>
                  <a:pt x="136" y="112"/>
                  <a:pt x="84" y="222"/>
                  <a:pt x="52" y="336"/>
                </a:cubicBezTo>
                <a:cubicBezTo>
                  <a:pt x="20" y="450"/>
                  <a:pt x="4" y="587"/>
                  <a:pt x="2" y="683"/>
                </a:cubicBezTo>
                <a:cubicBezTo>
                  <a:pt x="0" y="779"/>
                  <a:pt x="6" y="802"/>
                  <a:pt x="38" y="912"/>
                </a:cubicBezTo>
                <a:cubicBezTo>
                  <a:pt x="70" y="1022"/>
                  <a:pt x="163" y="1254"/>
                  <a:pt x="196" y="13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02" name="Freeform 82"/>
          <p:cNvSpPr>
            <a:spLocks/>
          </p:cNvSpPr>
          <p:nvPr/>
        </p:nvSpPr>
        <p:spPr bwMode="auto">
          <a:xfrm>
            <a:off x="2516188" y="2951178"/>
            <a:ext cx="315912" cy="2057400"/>
          </a:xfrm>
          <a:custGeom>
            <a:avLst/>
            <a:gdLst>
              <a:gd name="T0" fmla="*/ 0 w 199"/>
              <a:gd name="T1" fmla="*/ 0 h 1296"/>
              <a:gd name="T2" fmla="*/ 265112 w 199"/>
              <a:gd name="T3" fmla="*/ 606425 h 1296"/>
              <a:gd name="T4" fmla="*/ 304800 w 199"/>
              <a:gd name="T5" fmla="*/ 1066800 h 1296"/>
              <a:gd name="T6" fmla="*/ 236537 w 199"/>
              <a:gd name="T7" fmla="*/ 1490662 h 1296"/>
              <a:gd name="T8" fmla="*/ 0 w 199"/>
              <a:gd name="T9" fmla="*/ 2057400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9"/>
              <a:gd name="T16" fmla="*/ 0 h 1296"/>
              <a:gd name="T17" fmla="*/ 199 w 199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9" h="1296">
                <a:moveTo>
                  <a:pt x="0" y="0"/>
                </a:moveTo>
                <a:cubicBezTo>
                  <a:pt x="28" y="64"/>
                  <a:pt x="135" y="270"/>
                  <a:pt x="167" y="382"/>
                </a:cubicBezTo>
                <a:cubicBezTo>
                  <a:pt x="199" y="494"/>
                  <a:pt x="195" y="579"/>
                  <a:pt x="192" y="672"/>
                </a:cubicBezTo>
                <a:cubicBezTo>
                  <a:pt x="189" y="765"/>
                  <a:pt x="181" y="835"/>
                  <a:pt x="149" y="939"/>
                </a:cubicBezTo>
                <a:cubicBezTo>
                  <a:pt x="117" y="1043"/>
                  <a:pt x="31" y="1222"/>
                  <a:pt x="0" y="12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08" name="Line 88"/>
          <p:cNvSpPr>
            <a:spLocks noChangeShapeType="1"/>
          </p:cNvSpPr>
          <p:nvPr/>
        </p:nvSpPr>
        <p:spPr bwMode="auto">
          <a:xfrm flipH="1">
            <a:off x="2973388" y="4779978"/>
            <a:ext cx="838200" cy="533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09" name="Line 89"/>
          <p:cNvSpPr>
            <a:spLocks noChangeShapeType="1"/>
          </p:cNvSpPr>
          <p:nvPr/>
        </p:nvSpPr>
        <p:spPr bwMode="auto">
          <a:xfrm flipH="1">
            <a:off x="2973388" y="2646378"/>
            <a:ext cx="8382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10" name="Freeform 90"/>
          <p:cNvSpPr>
            <a:spLocks/>
          </p:cNvSpPr>
          <p:nvPr/>
        </p:nvSpPr>
        <p:spPr bwMode="auto">
          <a:xfrm>
            <a:off x="2973388" y="3165490"/>
            <a:ext cx="133350" cy="2147888"/>
          </a:xfrm>
          <a:custGeom>
            <a:avLst/>
            <a:gdLst>
              <a:gd name="T0" fmla="*/ 39687 w 84"/>
              <a:gd name="T1" fmla="*/ 0 h 1353"/>
              <a:gd name="T2" fmla="*/ 112713 w 84"/>
              <a:gd name="T3" fmla="*/ 479425 h 1353"/>
              <a:gd name="T4" fmla="*/ 127000 w 84"/>
              <a:gd name="T5" fmla="*/ 957263 h 1353"/>
              <a:gd name="T6" fmla="*/ 112713 w 84"/>
              <a:gd name="T7" fmla="*/ 1524000 h 1353"/>
              <a:gd name="T8" fmla="*/ 0 w 84"/>
              <a:gd name="T9" fmla="*/ 2147888 h 13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"/>
              <a:gd name="T16" fmla="*/ 0 h 1353"/>
              <a:gd name="T17" fmla="*/ 84 w 84"/>
              <a:gd name="T18" fmla="*/ 1353 h 13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" h="1353">
                <a:moveTo>
                  <a:pt x="25" y="0"/>
                </a:moveTo>
                <a:cubicBezTo>
                  <a:pt x="33" y="50"/>
                  <a:pt x="62" y="202"/>
                  <a:pt x="71" y="302"/>
                </a:cubicBezTo>
                <a:cubicBezTo>
                  <a:pt x="80" y="402"/>
                  <a:pt x="80" y="493"/>
                  <a:pt x="80" y="603"/>
                </a:cubicBezTo>
                <a:cubicBezTo>
                  <a:pt x="80" y="713"/>
                  <a:pt x="84" y="835"/>
                  <a:pt x="71" y="960"/>
                </a:cubicBezTo>
                <a:cubicBezTo>
                  <a:pt x="58" y="1085"/>
                  <a:pt x="15" y="1271"/>
                  <a:pt x="0" y="1353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12" name="Freeform 92"/>
          <p:cNvSpPr>
            <a:spLocks/>
          </p:cNvSpPr>
          <p:nvPr/>
        </p:nvSpPr>
        <p:spPr bwMode="auto">
          <a:xfrm>
            <a:off x="3633788" y="2700353"/>
            <a:ext cx="149225" cy="2090737"/>
          </a:xfrm>
          <a:custGeom>
            <a:avLst/>
            <a:gdLst>
              <a:gd name="T0" fmla="*/ 149225 w 94"/>
              <a:gd name="T1" fmla="*/ 0 h 1317"/>
              <a:gd name="T2" fmla="*/ 76200 w 94"/>
              <a:gd name="T3" fmla="*/ 522287 h 1317"/>
              <a:gd name="T4" fmla="*/ 33338 w 94"/>
              <a:gd name="T5" fmla="*/ 668337 h 1317"/>
              <a:gd name="T6" fmla="*/ 33338 w 94"/>
              <a:gd name="T7" fmla="*/ 827087 h 1317"/>
              <a:gd name="T8" fmla="*/ 17463 w 94"/>
              <a:gd name="T9" fmla="*/ 928687 h 1317"/>
              <a:gd name="T10" fmla="*/ 3175 w 94"/>
              <a:gd name="T11" fmla="*/ 1060450 h 1317"/>
              <a:gd name="T12" fmla="*/ 33338 w 94"/>
              <a:gd name="T13" fmla="*/ 1554162 h 1317"/>
              <a:gd name="T14" fmla="*/ 90487 w 94"/>
              <a:gd name="T15" fmla="*/ 1828800 h 1317"/>
              <a:gd name="T16" fmla="*/ 149225 w 94"/>
              <a:gd name="T17" fmla="*/ 2090737 h 13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4"/>
              <a:gd name="T28" fmla="*/ 0 h 1317"/>
              <a:gd name="T29" fmla="*/ 94 w 94"/>
              <a:gd name="T30" fmla="*/ 1317 h 13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4" h="1317">
                <a:moveTo>
                  <a:pt x="94" y="0"/>
                </a:moveTo>
                <a:cubicBezTo>
                  <a:pt x="86" y="55"/>
                  <a:pt x="60" y="259"/>
                  <a:pt x="48" y="329"/>
                </a:cubicBezTo>
                <a:cubicBezTo>
                  <a:pt x="36" y="399"/>
                  <a:pt x="26" y="389"/>
                  <a:pt x="21" y="421"/>
                </a:cubicBezTo>
                <a:cubicBezTo>
                  <a:pt x="16" y="453"/>
                  <a:pt x="23" y="494"/>
                  <a:pt x="21" y="521"/>
                </a:cubicBezTo>
                <a:cubicBezTo>
                  <a:pt x="19" y="548"/>
                  <a:pt x="14" y="561"/>
                  <a:pt x="11" y="585"/>
                </a:cubicBezTo>
                <a:cubicBezTo>
                  <a:pt x="8" y="609"/>
                  <a:pt x="0" y="602"/>
                  <a:pt x="2" y="668"/>
                </a:cubicBezTo>
                <a:cubicBezTo>
                  <a:pt x="4" y="734"/>
                  <a:pt x="12" y="898"/>
                  <a:pt x="21" y="979"/>
                </a:cubicBezTo>
                <a:cubicBezTo>
                  <a:pt x="30" y="1060"/>
                  <a:pt x="45" y="1096"/>
                  <a:pt x="57" y="1152"/>
                </a:cubicBezTo>
                <a:cubicBezTo>
                  <a:pt x="69" y="1208"/>
                  <a:pt x="86" y="1283"/>
                  <a:pt x="94" y="131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16" name="Line 96"/>
          <p:cNvSpPr>
            <a:spLocks noChangeShapeType="1"/>
          </p:cNvSpPr>
          <p:nvPr/>
        </p:nvSpPr>
        <p:spPr bwMode="auto">
          <a:xfrm>
            <a:off x="2516188" y="295117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17" name="Line 97"/>
          <p:cNvSpPr>
            <a:spLocks noChangeShapeType="1"/>
          </p:cNvSpPr>
          <p:nvPr/>
        </p:nvSpPr>
        <p:spPr bwMode="auto">
          <a:xfrm>
            <a:off x="2516188" y="508477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21" name="Line 101"/>
          <p:cNvSpPr>
            <a:spLocks noChangeShapeType="1"/>
          </p:cNvSpPr>
          <p:nvPr/>
        </p:nvSpPr>
        <p:spPr bwMode="auto">
          <a:xfrm flipH="1">
            <a:off x="3811588" y="2874978"/>
            <a:ext cx="381000" cy="3048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23" name="Line 103"/>
          <p:cNvSpPr>
            <a:spLocks noChangeShapeType="1"/>
          </p:cNvSpPr>
          <p:nvPr/>
        </p:nvSpPr>
        <p:spPr bwMode="auto">
          <a:xfrm flipH="1">
            <a:off x="3811588" y="5008578"/>
            <a:ext cx="341312" cy="22860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47" name="Line 127"/>
          <p:cNvSpPr>
            <a:spLocks noChangeShapeType="1"/>
          </p:cNvSpPr>
          <p:nvPr/>
        </p:nvSpPr>
        <p:spPr bwMode="auto">
          <a:xfrm>
            <a:off x="3659188" y="3179778"/>
            <a:ext cx="457200" cy="1752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49" name="Line 129"/>
          <p:cNvSpPr>
            <a:spLocks noChangeShapeType="1"/>
          </p:cNvSpPr>
          <p:nvPr/>
        </p:nvSpPr>
        <p:spPr bwMode="auto">
          <a:xfrm flipV="1">
            <a:off x="3659188" y="2798778"/>
            <a:ext cx="496887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50" name="Line 130"/>
          <p:cNvSpPr>
            <a:spLocks noChangeShapeType="1"/>
          </p:cNvSpPr>
          <p:nvPr/>
        </p:nvSpPr>
        <p:spPr bwMode="auto">
          <a:xfrm flipH="1">
            <a:off x="3582988" y="2798778"/>
            <a:ext cx="533400" cy="2514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53" name="Line 133"/>
          <p:cNvSpPr>
            <a:spLocks noChangeShapeType="1"/>
          </p:cNvSpPr>
          <p:nvPr/>
        </p:nvSpPr>
        <p:spPr bwMode="auto">
          <a:xfrm flipH="1">
            <a:off x="3506788" y="4932378"/>
            <a:ext cx="533400" cy="3810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66" name="Oval 146"/>
          <p:cNvSpPr>
            <a:spLocks noChangeArrowheads="1"/>
          </p:cNvSpPr>
          <p:nvPr/>
        </p:nvSpPr>
        <p:spPr bwMode="auto">
          <a:xfrm>
            <a:off x="2779713" y="3332178"/>
            <a:ext cx="1184275" cy="304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68" name="Freeform 148"/>
          <p:cNvSpPr>
            <a:spLocks/>
          </p:cNvSpPr>
          <p:nvPr/>
        </p:nvSpPr>
        <p:spPr bwMode="auto">
          <a:xfrm>
            <a:off x="3811588" y="2846403"/>
            <a:ext cx="363537" cy="838200"/>
          </a:xfrm>
          <a:custGeom>
            <a:avLst/>
            <a:gdLst>
              <a:gd name="T0" fmla="*/ 363537 w 229"/>
              <a:gd name="T1" fmla="*/ 0 h 528"/>
              <a:gd name="T2" fmla="*/ 246062 w 229"/>
              <a:gd name="T3" fmla="*/ 420687 h 528"/>
              <a:gd name="T4" fmla="*/ 174625 w 229"/>
              <a:gd name="T5" fmla="*/ 595312 h 528"/>
              <a:gd name="T6" fmla="*/ 76200 w 229"/>
              <a:gd name="T7" fmla="*/ 790575 h 528"/>
              <a:gd name="T8" fmla="*/ 0 w 229"/>
              <a:gd name="T9" fmla="*/ 3048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528"/>
              <a:gd name="T17" fmla="*/ 229 w 229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528">
                <a:moveTo>
                  <a:pt x="229" y="0"/>
                </a:moveTo>
                <a:cubicBezTo>
                  <a:pt x="217" y="44"/>
                  <a:pt x="175" y="203"/>
                  <a:pt x="155" y="265"/>
                </a:cubicBezTo>
                <a:cubicBezTo>
                  <a:pt x="135" y="327"/>
                  <a:pt x="128" y="336"/>
                  <a:pt x="110" y="375"/>
                </a:cubicBezTo>
                <a:cubicBezTo>
                  <a:pt x="92" y="414"/>
                  <a:pt x="66" y="528"/>
                  <a:pt x="48" y="498"/>
                </a:cubicBezTo>
                <a:cubicBezTo>
                  <a:pt x="30" y="468"/>
                  <a:pt x="10" y="256"/>
                  <a:pt x="0" y="192"/>
                </a:cubicBez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69" name="Freeform 149"/>
          <p:cNvSpPr>
            <a:spLocks/>
          </p:cNvSpPr>
          <p:nvPr/>
        </p:nvSpPr>
        <p:spPr bwMode="auto">
          <a:xfrm>
            <a:off x="3752850" y="4506928"/>
            <a:ext cx="422275" cy="763587"/>
          </a:xfrm>
          <a:custGeom>
            <a:avLst/>
            <a:gdLst>
              <a:gd name="T0" fmla="*/ 0 w 266"/>
              <a:gd name="T1" fmla="*/ 763587 h 481"/>
              <a:gd name="T2" fmla="*/ 58737 w 266"/>
              <a:gd name="T3" fmla="*/ 349250 h 481"/>
              <a:gd name="T4" fmla="*/ 134937 w 266"/>
              <a:gd name="T5" fmla="*/ 120650 h 481"/>
              <a:gd name="T6" fmla="*/ 233362 w 266"/>
              <a:gd name="T7" fmla="*/ 22225 h 481"/>
              <a:gd name="T8" fmla="*/ 334962 w 266"/>
              <a:gd name="T9" fmla="*/ 255587 h 481"/>
              <a:gd name="T10" fmla="*/ 422275 w 266"/>
              <a:gd name="T11" fmla="*/ 501650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6"/>
              <a:gd name="T19" fmla="*/ 0 h 481"/>
              <a:gd name="T20" fmla="*/ 266 w 266"/>
              <a:gd name="T21" fmla="*/ 481 h 4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6" h="481">
                <a:moveTo>
                  <a:pt x="0" y="481"/>
                </a:moveTo>
                <a:cubicBezTo>
                  <a:pt x="6" y="439"/>
                  <a:pt x="23" y="287"/>
                  <a:pt x="37" y="220"/>
                </a:cubicBezTo>
                <a:cubicBezTo>
                  <a:pt x="51" y="153"/>
                  <a:pt x="67" y="110"/>
                  <a:pt x="85" y="76"/>
                </a:cubicBezTo>
                <a:cubicBezTo>
                  <a:pt x="103" y="42"/>
                  <a:pt x="126" y="0"/>
                  <a:pt x="147" y="14"/>
                </a:cubicBezTo>
                <a:cubicBezTo>
                  <a:pt x="168" y="28"/>
                  <a:pt x="191" y="111"/>
                  <a:pt x="211" y="161"/>
                </a:cubicBezTo>
                <a:cubicBezTo>
                  <a:pt x="231" y="211"/>
                  <a:pt x="255" y="284"/>
                  <a:pt x="266" y="316"/>
                </a:cubicBez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2516188" y="2646378"/>
            <a:ext cx="1720850" cy="2667000"/>
            <a:chOff x="1844" y="1824"/>
            <a:chExt cx="1084" cy="1680"/>
          </a:xfrm>
        </p:grpSpPr>
        <p:grpSp>
          <p:nvGrpSpPr>
            <p:cNvPr id="33850" name="Group 156"/>
            <p:cNvGrpSpPr>
              <a:grpSpLocks/>
            </p:cNvGrpSpPr>
            <p:nvPr/>
          </p:nvGrpSpPr>
          <p:grpSpPr bwMode="auto">
            <a:xfrm>
              <a:off x="1844" y="1824"/>
              <a:ext cx="1084" cy="1680"/>
              <a:chOff x="1844" y="1824"/>
              <a:chExt cx="1084" cy="1680"/>
            </a:xfrm>
          </p:grpSpPr>
          <p:sp>
            <p:nvSpPr>
              <p:cNvPr id="33852" name="Freeform 151"/>
              <p:cNvSpPr>
                <a:spLocks/>
              </p:cNvSpPr>
              <p:nvPr/>
            </p:nvSpPr>
            <p:spPr bwMode="auto">
              <a:xfrm>
                <a:off x="1844" y="2011"/>
                <a:ext cx="1084" cy="1301"/>
              </a:xfrm>
              <a:custGeom>
                <a:avLst/>
                <a:gdLst>
                  <a:gd name="T0" fmla="*/ 0 w 1061"/>
                  <a:gd name="T1" fmla="*/ 5 h 1301"/>
                  <a:gd name="T2" fmla="*/ 147 w 1061"/>
                  <a:gd name="T3" fmla="*/ 293 h 1301"/>
                  <a:gd name="T4" fmla="*/ 196 w 1061"/>
                  <a:gd name="T5" fmla="*/ 485 h 1301"/>
                  <a:gd name="T6" fmla="*/ 196 w 1061"/>
                  <a:gd name="T7" fmla="*/ 629 h 1301"/>
                  <a:gd name="T8" fmla="*/ 196 w 1061"/>
                  <a:gd name="T9" fmla="*/ 773 h 1301"/>
                  <a:gd name="T10" fmla="*/ 158 w 1061"/>
                  <a:gd name="T11" fmla="*/ 906 h 1301"/>
                  <a:gd name="T12" fmla="*/ 122 w 1061"/>
                  <a:gd name="T13" fmla="*/ 1015 h 1301"/>
                  <a:gd name="T14" fmla="*/ 49 w 1061"/>
                  <a:gd name="T15" fmla="*/ 1205 h 1301"/>
                  <a:gd name="T16" fmla="*/ 0 w 1061"/>
                  <a:gd name="T17" fmla="*/ 1301 h 1301"/>
                  <a:gd name="T18" fmla="*/ 1065 w 1061"/>
                  <a:gd name="T19" fmla="*/ 1290 h 1301"/>
                  <a:gd name="T20" fmla="*/ 1019 w 1061"/>
                  <a:gd name="T21" fmla="*/ 1198 h 1301"/>
                  <a:gd name="T22" fmla="*/ 943 w 1061"/>
                  <a:gd name="T23" fmla="*/ 997 h 1301"/>
                  <a:gd name="T24" fmla="*/ 897 w 1061"/>
                  <a:gd name="T25" fmla="*/ 814 h 1301"/>
                  <a:gd name="T26" fmla="*/ 883 w 1061"/>
                  <a:gd name="T27" fmla="*/ 629 h 1301"/>
                  <a:gd name="T28" fmla="*/ 897 w 1061"/>
                  <a:gd name="T29" fmla="*/ 485 h 1301"/>
                  <a:gd name="T30" fmla="*/ 953 w 1061"/>
                  <a:gd name="T31" fmla="*/ 293 h 1301"/>
                  <a:gd name="T32" fmla="*/ 981 w 1061"/>
                  <a:gd name="T33" fmla="*/ 197 h 1301"/>
                  <a:gd name="T34" fmla="*/ 1030 w 1061"/>
                  <a:gd name="T35" fmla="*/ 101 h 1301"/>
                  <a:gd name="T36" fmla="*/ 1055 w 1061"/>
                  <a:gd name="T37" fmla="*/ 46 h 1301"/>
                  <a:gd name="T38" fmla="*/ 1084 w 1061"/>
                  <a:gd name="T39" fmla="*/ 0 h 1301"/>
                  <a:gd name="T40" fmla="*/ 0 w 1061"/>
                  <a:gd name="T41" fmla="*/ 5 h 130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61"/>
                  <a:gd name="T64" fmla="*/ 0 h 1301"/>
                  <a:gd name="T65" fmla="*/ 1061 w 1061"/>
                  <a:gd name="T66" fmla="*/ 1301 h 130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61" h="1301">
                    <a:moveTo>
                      <a:pt x="0" y="5"/>
                    </a:moveTo>
                    <a:lnTo>
                      <a:pt x="144" y="293"/>
                    </a:lnTo>
                    <a:lnTo>
                      <a:pt x="192" y="485"/>
                    </a:lnTo>
                    <a:lnTo>
                      <a:pt x="192" y="629"/>
                    </a:lnTo>
                    <a:lnTo>
                      <a:pt x="192" y="773"/>
                    </a:lnTo>
                    <a:lnTo>
                      <a:pt x="155" y="906"/>
                    </a:lnTo>
                    <a:lnTo>
                      <a:pt x="119" y="1015"/>
                    </a:lnTo>
                    <a:lnTo>
                      <a:pt x="48" y="1205"/>
                    </a:lnTo>
                    <a:lnTo>
                      <a:pt x="0" y="1301"/>
                    </a:lnTo>
                    <a:lnTo>
                      <a:pt x="1042" y="1290"/>
                    </a:lnTo>
                    <a:lnTo>
                      <a:pt x="997" y="1198"/>
                    </a:lnTo>
                    <a:lnTo>
                      <a:pt x="923" y="997"/>
                    </a:lnTo>
                    <a:lnTo>
                      <a:pt x="878" y="814"/>
                    </a:lnTo>
                    <a:lnTo>
                      <a:pt x="864" y="629"/>
                    </a:lnTo>
                    <a:lnTo>
                      <a:pt x="878" y="485"/>
                    </a:lnTo>
                    <a:lnTo>
                      <a:pt x="933" y="293"/>
                    </a:lnTo>
                    <a:lnTo>
                      <a:pt x="960" y="197"/>
                    </a:lnTo>
                    <a:lnTo>
                      <a:pt x="1008" y="101"/>
                    </a:lnTo>
                    <a:lnTo>
                      <a:pt x="1033" y="46"/>
                    </a:lnTo>
                    <a:lnTo>
                      <a:pt x="1061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FF00">
                  <a:alpha val="50195"/>
                </a:srgbClr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3" name="Oval 139"/>
              <p:cNvSpPr>
                <a:spLocks noChangeArrowheads="1"/>
              </p:cNvSpPr>
              <p:nvPr/>
            </p:nvSpPr>
            <p:spPr bwMode="auto">
              <a:xfrm>
                <a:off x="1844" y="1824"/>
                <a:ext cx="1079" cy="336"/>
              </a:xfrm>
              <a:prstGeom prst="ellipse">
                <a:avLst/>
              </a:prstGeom>
              <a:solidFill>
                <a:srgbClr val="00FF00">
                  <a:alpha val="50195"/>
                </a:srgbClr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4" name="Oval 140"/>
              <p:cNvSpPr>
                <a:spLocks noChangeArrowheads="1"/>
              </p:cNvSpPr>
              <p:nvPr/>
            </p:nvSpPr>
            <p:spPr bwMode="auto">
              <a:xfrm>
                <a:off x="1844" y="3168"/>
                <a:ext cx="1079" cy="336"/>
              </a:xfrm>
              <a:prstGeom prst="ellipse">
                <a:avLst/>
              </a:prstGeom>
              <a:solidFill>
                <a:srgbClr val="00FF00">
                  <a:alpha val="50195"/>
                </a:srgbClr>
              </a:solidFill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5" name="Freeform 143"/>
              <p:cNvSpPr>
                <a:spLocks/>
              </p:cNvSpPr>
              <p:nvPr/>
            </p:nvSpPr>
            <p:spPr bwMode="auto">
              <a:xfrm>
                <a:off x="1844" y="2016"/>
                <a:ext cx="203" cy="1296"/>
              </a:xfrm>
              <a:custGeom>
                <a:avLst/>
                <a:gdLst>
                  <a:gd name="T0" fmla="*/ 0 w 199"/>
                  <a:gd name="T1" fmla="*/ 0 h 1296"/>
                  <a:gd name="T2" fmla="*/ 170 w 199"/>
                  <a:gd name="T3" fmla="*/ 382 h 1296"/>
                  <a:gd name="T4" fmla="*/ 196 w 199"/>
                  <a:gd name="T5" fmla="*/ 672 h 1296"/>
                  <a:gd name="T6" fmla="*/ 152 w 199"/>
                  <a:gd name="T7" fmla="*/ 939 h 1296"/>
                  <a:gd name="T8" fmla="*/ 0 w 199"/>
                  <a:gd name="T9" fmla="*/ 1296 h 1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296"/>
                  <a:gd name="T17" fmla="*/ 199 w 199"/>
                  <a:gd name="T18" fmla="*/ 1296 h 1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296">
                    <a:moveTo>
                      <a:pt x="0" y="0"/>
                    </a:moveTo>
                    <a:cubicBezTo>
                      <a:pt x="28" y="64"/>
                      <a:pt x="135" y="270"/>
                      <a:pt x="167" y="382"/>
                    </a:cubicBezTo>
                    <a:cubicBezTo>
                      <a:pt x="199" y="494"/>
                      <a:pt x="195" y="579"/>
                      <a:pt x="192" y="672"/>
                    </a:cubicBezTo>
                    <a:cubicBezTo>
                      <a:pt x="189" y="765"/>
                      <a:pt x="181" y="835"/>
                      <a:pt x="149" y="939"/>
                    </a:cubicBezTo>
                    <a:cubicBezTo>
                      <a:pt x="117" y="1043"/>
                      <a:pt x="31" y="1222"/>
                      <a:pt x="0" y="129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6" name="Freeform 142"/>
              <p:cNvSpPr>
                <a:spLocks/>
              </p:cNvSpPr>
              <p:nvPr/>
            </p:nvSpPr>
            <p:spPr bwMode="auto">
              <a:xfrm>
                <a:off x="2723" y="2016"/>
                <a:ext cx="200" cy="1344"/>
              </a:xfrm>
              <a:custGeom>
                <a:avLst/>
                <a:gdLst>
                  <a:gd name="T0" fmla="*/ 200 w 196"/>
                  <a:gd name="T1" fmla="*/ 0 h 1344"/>
                  <a:gd name="T2" fmla="*/ 53 w 196"/>
                  <a:gd name="T3" fmla="*/ 336 h 1344"/>
                  <a:gd name="T4" fmla="*/ 2 w 196"/>
                  <a:gd name="T5" fmla="*/ 683 h 1344"/>
                  <a:gd name="T6" fmla="*/ 39 w 196"/>
                  <a:gd name="T7" fmla="*/ 912 h 1344"/>
                  <a:gd name="T8" fmla="*/ 200 w 196"/>
                  <a:gd name="T9" fmla="*/ 1344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"/>
                  <a:gd name="T16" fmla="*/ 0 h 1344"/>
                  <a:gd name="T17" fmla="*/ 196 w 196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" h="1344">
                    <a:moveTo>
                      <a:pt x="196" y="0"/>
                    </a:moveTo>
                    <a:cubicBezTo>
                      <a:pt x="136" y="112"/>
                      <a:pt x="84" y="222"/>
                      <a:pt x="52" y="336"/>
                    </a:cubicBezTo>
                    <a:cubicBezTo>
                      <a:pt x="20" y="450"/>
                      <a:pt x="4" y="587"/>
                      <a:pt x="2" y="683"/>
                    </a:cubicBezTo>
                    <a:cubicBezTo>
                      <a:pt x="0" y="779"/>
                      <a:pt x="6" y="802"/>
                      <a:pt x="38" y="912"/>
                    </a:cubicBezTo>
                    <a:cubicBezTo>
                      <a:pt x="70" y="1022"/>
                      <a:pt x="163" y="1254"/>
                      <a:pt x="196" y="1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51" name="Arc 154"/>
            <p:cNvSpPr>
              <a:spLocks/>
            </p:cNvSpPr>
            <p:nvPr/>
          </p:nvSpPr>
          <p:spPr bwMode="auto">
            <a:xfrm flipV="1">
              <a:off x="1844" y="3312"/>
              <a:ext cx="1079" cy="187"/>
            </a:xfrm>
            <a:custGeom>
              <a:avLst/>
              <a:gdLst>
                <a:gd name="T0" fmla="*/ 0 w 43200"/>
                <a:gd name="T1" fmla="*/ 1 h 28126"/>
                <a:gd name="T2" fmla="*/ 26 w 43200"/>
                <a:gd name="T3" fmla="*/ 1 h 28126"/>
                <a:gd name="T4" fmla="*/ 13 w 43200"/>
                <a:gd name="T5" fmla="*/ 1 h 2812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8126"/>
                <a:gd name="T11" fmla="*/ 43200 w 43200"/>
                <a:gd name="T12" fmla="*/ 28126 h 281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8126" fill="none" extrusionOk="0">
                  <a:moveTo>
                    <a:pt x="421" y="25846"/>
                  </a:moveTo>
                  <a:cubicBezTo>
                    <a:pt x="141" y="24448"/>
                    <a:pt x="0" y="2302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814"/>
                    <a:pt x="42859" y="26015"/>
                    <a:pt x="42190" y="28126"/>
                  </a:cubicBezTo>
                </a:path>
                <a:path w="43200" h="28126" stroke="0" extrusionOk="0">
                  <a:moveTo>
                    <a:pt x="421" y="25846"/>
                  </a:moveTo>
                  <a:cubicBezTo>
                    <a:pt x="141" y="24448"/>
                    <a:pt x="0" y="2302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814"/>
                    <a:pt x="42859" y="26015"/>
                    <a:pt x="42190" y="281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1982788" y="2265378"/>
            <a:ext cx="2895600" cy="3378200"/>
            <a:chOff x="0" y="1920"/>
            <a:chExt cx="1824" cy="2128"/>
          </a:xfrm>
        </p:grpSpPr>
        <p:graphicFrame>
          <p:nvGraphicFramePr>
            <p:cNvPr id="33800" name="Object 69"/>
            <p:cNvGraphicFramePr>
              <a:graphicFrameLocks noChangeAspect="1"/>
            </p:cNvGraphicFramePr>
            <p:nvPr/>
          </p:nvGraphicFramePr>
          <p:xfrm>
            <a:off x="704" y="2880"/>
            <a:ext cx="160" cy="176"/>
          </p:xfrm>
          <a:graphic>
            <a:graphicData uri="http://schemas.openxmlformats.org/presentationml/2006/ole">
              <p:oleObj spid="_x0000_s33836" name="Equation" r:id="rId5" imgW="164814" imgH="177492" progId="Equation.3">
                <p:embed/>
              </p:oleObj>
            </a:graphicData>
          </a:graphic>
        </p:graphicFrame>
        <p:grpSp>
          <p:nvGrpSpPr>
            <p:cNvPr id="33841" name="Group 137"/>
            <p:cNvGrpSpPr>
              <a:grpSpLocks/>
            </p:cNvGrpSpPr>
            <p:nvPr/>
          </p:nvGrpSpPr>
          <p:grpSpPr bwMode="auto">
            <a:xfrm>
              <a:off x="0" y="1920"/>
              <a:ext cx="1824" cy="2128"/>
              <a:chOff x="0" y="1920"/>
              <a:chExt cx="1824" cy="2128"/>
            </a:xfrm>
          </p:grpSpPr>
          <p:sp>
            <p:nvSpPr>
              <p:cNvPr id="33842" name="Line 84"/>
              <p:cNvSpPr>
                <a:spLocks noChangeShapeType="1"/>
              </p:cNvSpPr>
              <p:nvPr/>
            </p:nvSpPr>
            <p:spPr bwMode="auto">
              <a:xfrm flipV="1">
                <a:off x="864" y="3840"/>
                <a:ext cx="0" cy="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3801" name="Object 63"/>
              <p:cNvGraphicFramePr>
                <a:graphicFrameLocks noChangeAspect="1"/>
              </p:cNvGraphicFramePr>
              <p:nvPr/>
            </p:nvGraphicFramePr>
            <p:xfrm>
              <a:off x="0" y="3328"/>
              <a:ext cx="174" cy="176"/>
            </p:xfrm>
            <a:graphic>
              <a:graphicData uri="http://schemas.openxmlformats.org/presentationml/2006/ole">
                <p:oleObj spid="_x0000_s33837" name="Equation" r:id="rId6" imgW="139700" imgH="139700" progId="Equation.3">
                  <p:embed/>
                </p:oleObj>
              </a:graphicData>
            </a:graphic>
          </p:graphicFrame>
          <p:graphicFrame>
            <p:nvGraphicFramePr>
              <p:cNvPr id="33802" name="Object 64"/>
              <p:cNvGraphicFramePr>
                <a:graphicFrameLocks noChangeAspect="1"/>
              </p:cNvGraphicFramePr>
              <p:nvPr/>
            </p:nvGraphicFramePr>
            <p:xfrm>
              <a:off x="1651" y="3088"/>
              <a:ext cx="173" cy="208"/>
            </p:xfrm>
            <a:graphic>
              <a:graphicData uri="http://schemas.openxmlformats.org/presentationml/2006/ole">
                <p:oleObj spid="_x0000_s33838" name="Equation" r:id="rId7" imgW="139579" imgH="164957" progId="Equation.3">
                  <p:embed/>
                </p:oleObj>
              </a:graphicData>
            </a:graphic>
          </p:graphicFrame>
          <p:graphicFrame>
            <p:nvGraphicFramePr>
              <p:cNvPr id="33803" name="Object 65"/>
              <p:cNvGraphicFramePr>
                <a:graphicFrameLocks noChangeAspect="1"/>
              </p:cNvGraphicFramePr>
              <p:nvPr/>
            </p:nvGraphicFramePr>
            <p:xfrm>
              <a:off x="704" y="1936"/>
              <a:ext cx="142" cy="176"/>
            </p:xfrm>
            <a:graphic>
              <a:graphicData uri="http://schemas.openxmlformats.org/presentationml/2006/ole">
                <p:oleObj spid="_x0000_s33839" name="Equation" r:id="rId8" imgW="114201" imgH="139579" progId="Equation.3">
                  <p:embed/>
                </p:oleObj>
              </a:graphicData>
            </a:graphic>
          </p:graphicFrame>
          <p:sp>
            <p:nvSpPr>
              <p:cNvPr id="33843" name="Line 66"/>
              <p:cNvSpPr>
                <a:spLocks noChangeShapeType="1"/>
              </p:cNvSpPr>
              <p:nvPr/>
            </p:nvSpPr>
            <p:spPr bwMode="auto">
              <a:xfrm>
                <a:off x="576" y="302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4" name="Line 67"/>
              <p:cNvSpPr>
                <a:spLocks noChangeShapeType="1"/>
              </p:cNvSpPr>
              <p:nvPr/>
            </p:nvSpPr>
            <p:spPr bwMode="auto">
              <a:xfrm flipH="1">
                <a:off x="672" y="2884"/>
                <a:ext cx="432" cy="2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5" name="Line 68"/>
              <p:cNvSpPr>
                <a:spLocks noChangeShapeType="1"/>
              </p:cNvSpPr>
              <p:nvPr/>
            </p:nvSpPr>
            <p:spPr bwMode="auto">
              <a:xfrm flipV="1">
                <a:off x="864" y="2352"/>
                <a:ext cx="0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6" name="Line 83"/>
              <p:cNvSpPr>
                <a:spLocks noChangeShapeType="1"/>
              </p:cNvSpPr>
              <p:nvPr/>
            </p:nvSpPr>
            <p:spPr bwMode="auto">
              <a:xfrm flipV="1">
                <a:off x="864" y="192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7" name="Line 85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624" cy="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8" name="Line 86"/>
              <p:cNvSpPr>
                <a:spLocks noChangeShapeType="1"/>
              </p:cNvSpPr>
              <p:nvPr/>
            </p:nvSpPr>
            <p:spPr bwMode="auto">
              <a:xfrm>
                <a:off x="240" y="30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9" name="Line 87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52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72"/>
          <p:cNvGrpSpPr>
            <a:grpSpLocks/>
          </p:cNvGrpSpPr>
          <p:nvPr/>
        </p:nvGrpSpPr>
        <p:grpSpPr bwMode="auto">
          <a:xfrm>
            <a:off x="5030788" y="2570178"/>
            <a:ext cx="2362200" cy="2590800"/>
            <a:chOff x="3312" y="1680"/>
            <a:chExt cx="1488" cy="1632"/>
          </a:xfrm>
        </p:grpSpPr>
        <p:pic>
          <p:nvPicPr>
            <p:cNvPr id="33833" name="Picture 135" descr="lc-7(3)-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312" y="1872"/>
              <a:ext cx="1440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3834" name="Group 171"/>
            <p:cNvGrpSpPr>
              <a:grpSpLocks/>
            </p:cNvGrpSpPr>
            <p:nvPr/>
          </p:nvGrpSpPr>
          <p:grpSpPr bwMode="auto">
            <a:xfrm>
              <a:off x="3426" y="1680"/>
              <a:ext cx="1374" cy="1312"/>
              <a:chOff x="3426" y="1680"/>
              <a:chExt cx="1374" cy="1312"/>
            </a:xfrm>
          </p:grpSpPr>
          <p:graphicFrame>
            <p:nvGraphicFramePr>
              <p:cNvPr id="33796" name="Object 161"/>
              <p:cNvGraphicFramePr>
                <a:graphicFrameLocks noChangeAspect="1"/>
              </p:cNvGraphicFramePr>
              <p:nvPr/>
            </p:nvGraphicFramePr>
            <p:xfrm>
              <a:off x="3426" y="2736"/>
              <a:ext cx="174" cy="176"/>
            </p:xfrm>
            <a:graphic>
              <a:graphicData uri="http://schemas.openxmlformats.org/presentationml/2006/ole">
                <p:oleObj spid="_x0000_s33840" name="Equation" r:id="rId10" imgW="139700" imgH="139700" progId="Equation.3">
                  <p:embed/>
                </p:oleObj>
              </a:graphicData>
            </a:graphic>
          </p:graphicFrame>
          <p:graphicFrame>
            <p:nvGraphicFramePr>
              <p:cNvPr id="33797" name="Object 162"/>
              <p:cNvGraphicFramePr>
                <a:graphicFrameLocks noChangeAspect="1"/>
              </p:cNvGraphicFramePr>
              <p:nvPr/>
            </p:nvGraphicFramePr>
            <p:xfrm>
              <a:off x="4627" y="2704"/>
              <a:ext cx="173" cy="208"/>
            </p:xfrm>
            <a:graphic>
              <a:graphicData uri="http://schemas.openxmlformats.org/presentationml/2006/ole">
                <p:oleObj spid="_x0000_s33841" name="Equation" r:id="rId11" imgW="139579" imgH="164957" progId="Equation.3">
                  <p:embed/>
                </p:oleObj>
              </a:graphicData>
            </a:graphic>
          </p:graphicFrame>
          <p:sp>
            <p:nvSpPr>
              <p:cNvPr id="33835" name="Line 163"/>
              <p:cNvSpPr>
                <a:spLocks noChangeShapeType="1"/>
              </p:cNvSpPr>
              <p:nvPr/>
            </p:nvSpPr>
            <p:spPr bwMode="auto">
              <a:xfrm flipV="1">
                <a:off x="4032" y="225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6" name="Line 164"/>
              <p:cNvSpPr>
                <a:spLocks noChangeShapeType="1"/>
              </p:cNvSpPr>
              <p:nvPr/>
            </p:nvSpPr>
            <p:spPr bwMode="auto">
              <a:xfrm flipV="1">
                <a:off x="4032" y="168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3798" name="Object 165"/>
              <p:cNvGraphicFramePr>
                <a:graphicFrameLocks noChangeAspect="1"/>
              </p:cNvGraphicFramePr>
              <p:nvPr/>
            </p:nvGraphicFramePr>
            <p:xfrm>
              <a:off x="3840" y="1680"/>
              <a:ext cx="142" cy="176"/>
            </p:xfrm>
            <a:graphic>
              <a:graphicData uri="http://schemas.openxmlformats.org/presentationml/2006/ole">
                <p:oleObj spid="_x0000_s33842" name="Equation" r:id="rId12" imgW="114201" imgH="139579" progId="Equation.3">
                  <p:embed/>
                </p:oleObj>
              </a:graphicData>
            </a:graphic>
          </p:graphicFrame>
          <p:graphicFrame>
            <p:nvGraphicFramePr>
              <p:cNvPr id="33799" name="Object 166"/>
              <p:cNvGraphicFramePr>
                <a:graphicFrameLocks noChangeAspect="1"/>
              </p:cNvGraphicFramePr>
              <p:nvPr/>
            </p:nvGraphicFramePr>
            <p:xfrm>
              <a:off x="3984" y="2656"/>
              <a:ext cx="163" cy="179"/>
            </p:xfrm>
            <a:graphic>
              <a:graphicData uri="http://schemas.openxmlformats.org/presentationml/2006/ole">
                <p:oleObj spid="_x0000_s33843" name="Equation" r:id="rId13" imgW="164814" imgH="177492" progId="Equation.3">
                  <p:embed/>
                </p:oleObj>
              </a:graphicData>
            </a:graphic>
          </p:graphicFrame>
          <p:sp>
            <p:nvSpPr>
              <p:cNvPr id="33837" name="Line 167"/>
              <p:cNvSpPr>
                <a:spLocks noChangeShapeType="1"/>
              </p:cNvSpPr>
              <p:nvPr/>
            </p:nvSpPr>
            <p:spPr bwMode="auto">
              <a:xfrm>
                <a:off x="4032" y="2640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8" name="Line 168"/>
              <p:cNvSpPr>
                <a:spLocks noChangeShapeType="1"/>
              </p:cNvSpPr>
              <p:nvPr/>
            </p:nvSpPr>
            <p:spPr bwMode="auto">
              <a:xfrm flipH="1">
                <a:off x="3696" y="2640"/>
                <a:ext cx="336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9" name="Line 169"/>
              <p:cNvSpPr>
                <a:spLocks noChangeShapeType="1"/>
              </p:cNvSpPr>
              <p:nvPr/>
            </p:nvSpPr>
            <p:spPr bwMode="auto">
              <a:xfrm>
                <a:off x="4320" y="2640"/>
                <a:ext cx="4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0" name="Line 170"/>
              <p:cNvSpPr>
                <a:spLocks noChangeShapeType="1"/>
              </p:cNvSpPr>
              <p:nvPr/>
            </p:nvSpPr>
            <p:spPr bwMode="auto">
              <a:xfrm flipH="1">
                <a:off x="3504" y="2864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8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8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8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8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8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8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8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8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8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autoUpdateAnimBg="0"/>
      <p:bldP spid="389130" grpId="0" animBg="1" autoUpdateAnimBg="0"/>
      <p:bldP spid="389131" grpId="0" autoUpdateAnimBg="0"/>
      <p:bldP spid="389133" grpId="0" autoUpdateAnimBg="0"/>
      <p:bldP spid="389198" grpId="0" animBg="1"/>
      <p:bldP spid="389199" grpId="0" animBg="1"/>
      <p:bldP spid="389200" grpId="0" animBg="1"/>
      <p:bldP spid="389201" grpId="0" animBg="1"/>
      <p:bldP spid="389202" grpId="0" animBg="1"/>
      <p:bldP spid="389208" grpId="0" animBg="1"/>
      <p:bldP spid="389209" grpId="0" animBg="1"/>
      <p:bldP spid="389210" grpId="0" animBg="1"/>
      <p:bldP spid="389212" grpId="0" animBg="1"/>
      <p:bldP spid="389216" grpId="0" animBg="1"/>
      <p:bldP spid="389217" grpId="0" animBg="1"/>
      <p:bldP spid="389221" grpId="0" animBg="1"/>
      <p:bldP spid="389223" grpId="0" animBg="1"/>
      <p:bldP spid="389247" grpId="0" animBg="1"/>
      <p:bldP spid="389249" grpId="0" animBg="1"/>
      <p:bldP spid="389250" grpId="0" animBg="1"/>
      <p:bldP spid="389253" grpId="0" animBg="1"/>
      <p:bldP spid="389266" grpId="0" animBg="1"/>
      <p:bldP spid="389268" grpId="0" animBg="1"/>
      <p:bldP spid="38926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8110A-7665-4F86-8E2D-CBA132126D40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394242" name="Oval 2"/>
          <p:cNvSpPr>
            <a:spLocks noChangeArrowheads="1"/>
          </p:cNvSpPr>
          <p:nvPr/>
        </p:nvSpPr>
        <p:spPr bwMode="auto">
          <a:xfrm>
            <a:off x="2895600" y="2789238"/>
            <a:ext cx="381000" cy="3810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43" name="Oval 3"/>
          <p:cNvSpPr>
            <a:spLocks noChangeArrowheads="1"/>
          </p:cNvSpPr>
          <p:nvPr/>
        </p:nvSpPr>
        <p:spPr bwMode="auto">
          <a:xfrm>
            <a:off x="3733800" y="1646238"/>
            <a:ext cx="381000" cy="3810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Text Box 4"/>
          <p:cNvSpPr txBox="1">
            <a:spLocks noChangeArrowheads="1"/>
          </p:cNvSpPr>
          <p:nvPr/>
        </p:nvSpPr>
        <p:spPr bwMode="auto">
          <a:xfrm>
            <a:off x="990600" y="1584325"/>
            <a:ext cx="2438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类似地</a:t>
            </a:r>
            <a:r>
              <a:rPr lang="en-US" altLang="zh-CN" sz="2800"/>
              <a:t>,</a:t>
            </a:r>
            <a:endParaRPr lang="en-US" altLang="zh-CN" sz="2400" b="0"/>
          </a:p>
        </p:txBody>
      </p:sp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3233738" y="1341438"/>
          <a:ext cx="2598737" cy="957262"/>
        </p:xfrm>
        <a:graphic>
          <a:graphicData uri="http://schemas.openxmlformats.org/presentationml/2006/ole">
            <p:oleObj spid="_x0000_s34846" name="Equation" r:id="rId3" imgW="2413000" imgH="889000" progId="Equation.3">
              <p:embed/>
            </p:oleObj>
          </a:graphicData>
        </a:graphic>
      </p:graphicFrame>
      <p:graphicFrame>
        <p:nvGraphicFramePr>
          <p:cNvPr id="394246" name="Object 6"/>
          <p:cNvGraphicFramePr>
            <a:graphicFrameLocks noChangeAspect="1"/>
          </p:cNvGraphicFramePr>
          <p:nvPr/>
        </p:nvGraphicFramePr>
        <p:xfrm>
          <a:off x="2541588" y="2443163"/>
          <a:ext cx="3298825" cy="955675"/>
        </p:xfrm>
        <a:graphic>
          <a:graphicData uri="http://schemas.openxmlformats.org/presentationml/2006/ole">
            <p:oleObj spid="_x0000_s34847" name="Equation" r:id="rId4" imgW="3073400" imgH="889000" progId="Equation.3">
              <p:embed/>
            </p:oleObj>
          </a:graphicData>
        </a:graphic>
      </p:graphicFrame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971550" y="3687763"/>
            <a:ext cx="1295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亦表示</a:t>
            </a:r>
          </a:p>
        </p:txBody>
      </p:sp>
      <p:sp>
        <p:nvSpPr>
          <p:cNvPr id="394284" name="WordArt 44"/>
          <p:cNvSpPr>
            <a:spLocks noChangeArrowheads="1" noChangeShapeType="1" noTextEdit="1"/>
          </p:cNvSpPr>
          <p:nvPr/>
        </p:nvSpPr>
        <p:spPr bwMode="auto">
          <a:xfrm>
            <a:off x="1408113" y="4005263"/>
            <a:ext cx="420687" cy="12795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394285" name="Text Box 45"/>
          <p:cNvSpPr txBox="1">
            <a:spLocks noChangeArrowheads="1"/>
          </p:cNvSpPr>
          <p:nvPr/>
        </p:nvSpPr>
        <p:spPr bwMode="auto">
          <a:xfrm>
            <a:off x="990600" y="4460875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想一想</a:t>
            </a:r>
          </a:p>
        </p:txBody>
      </p:sp>
      <p:grpSp>
        <p:nvGrpSpPr>
          <p:cNvPr id="34832" name="Group 46"/>
          <p:cNvGrpSpPr>
            <a:grpSpLocks/>
          </p:cNvGrpSpPr>
          <p:nvPr/>
        </p:nvGrpSpPr>
        <p:grpSpPr bwMode="auto">
          <a:xfrm>
            <a:off x="1143000" y="44450"/>
            <a:ext cx="6324600" cy="927100"/>
            <a:chOff x="864" y="136"/>
            <a:chExt cx="3984" cy="584"/>
          </a:xfrm>
        </p:grpSpPr>
        <p:sp>
          <p:nvSpPr>
            <p:cNvPr id="394287" name="Oval 47"/>
            <p:cNvSpPr>
              <a:spLocks noChangeArrowheads="1"/>
            </p:cNvSpPr>
            <p:nvPr/>
          </p:nvSpPr>
          <p:spPr bwMode="auto">
            <a:xfrm>
              <a:off x="864" y="144"/>
              <a:ext cx="3984" cy="57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38100">
              <a:solidFill>
                <a:srgbClr val="F02E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80" name="Text Box 48"/>
            <p:cNvSpPr txBox="1">
              <a:spLocks noChangeArrowheads="1"/>
            </p:cNvSpPr>
            <p:nvPr/>
          </p:nvSpPr>
          <p:spPr bwMode="auto">
            <a:xfrm>
              <a:off x="3168" y="249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单叶双曲面</a:t>
              </a:r>
            </a:p>
          </p:txBody>
        </p:sp>
        <p:graphicFrame>
          <p:nvGraphicFramePr>
            <p:cNvPr id="34824" name="Object 49"/>
            <p:cNvGraphicFramePr>
              <a:graphicFrameLocks noChangeAspect="1"/>
            </p:cNvGraphicFramePr>
            <p:nvPr/>
          </p:nvGraphicFramePr>
          <p:xfrm>
            <a:off x="1584" y="136"/>
            <a:ext cx="1576" cy="584"/>
          </p:xfrm>
          <a:graphic>
            <a:graphicData uri="http://schemas.openxmlformats.org/presentationml/2006/ole">
              <p:oleObj spid="_x0000_s34848" name="公式" r:id="rId5" imgW="2501900" imgH="927100" progId="Equation.3">
                <p:embed/>
              </p:oleObj>
            </a:graphicData>
          </a:graphic>
        </p:graphicFrame>
      </p:grpSp>
      <p:sp>
        <p:nvSpPr>
          <p:cNvPr id="394290" name="AutoShape 50"/>
          <p:cNvSpPr>
            <a:spLocks noChangeArrowheads="1"/>
          </p:cNvSpPr>
          <p:nvPr/>
        </p:nvSpPr>
        <p:spPr bwMode="auto">
          <a:xfrm rot="-16776372">
            <a:off x="7353300" y="552450"/>
            <a:ext cx="838200" cy="457200"/>
          </a:xfrm>
          <a:prstGeom prst="curvedDownArrow">
            <a:avLst>
              <a:gd name="adj1" fmla="val 36667"/>
              <a:gd name="adj2" fmla="val 73333"/>
              <a:gd name="adj3" fmla="val 33333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4291" name="Rectangle 51"/>
          <p:cNvSpPr>
            <a:spLocks noChangeArrowheads="1"/>
          </p:cNvSpPr>
          <p:nvPr/>
        </p:nvSpPr>
        <p:spPr bwMode="auto">
          <a:xfrm>
            <a:off x="2105025" y="3702050"/>
            <a:ext cx="2058988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单叶双曲面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4292" name="Rectangle 52"/>
          <p:cNvSpPr>
            <a:spLocks noChangeArrowheads="1"/>
          </p:cNvSpPr>
          <p:nvPr/>
        </p:nvSpPr>
        <p:spPr bwMode="auto">
          <a:xfrm>
            <a:off x="2209800" y="1570038"/>
            <a:ext cx="8985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方程</a:t>
            </a:r>
          </a:p>
        </p:txBody>
      </p:sp>
      <p:sp>
        <p:nvSpPr>
          <p:cNvPr id="394293" name="Rectangle 53"/>
          <p:cNvSpPr>
            <a:spLocks noChangeArrowheads="1"/>
          </p:cNvSpPr>
          <p:nvPr/>
        </p:nvSpPr>
        <p:spPr bwMode="auto">
          <a:xfrm>
            <a:off x="2133600" y="4460875"/>
            <a:ext cx="510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以上两方程的图形是与</a:t>
            </a:r>
            <a:r>
              <a:rPr lang="zh-CN" altLang="en-US" sz="2800">
                <a:solidFill>
                  <a:srgbClr val="0000FF"/>
                </a:solidFill>
              </a:rPr>
              <a:t>此图形</a:t>
            </a:r>
            <a:endParaRPr lang="zh-CN" altLang="en-US" sz="2800"/>
          </a:p>
        </p:txBody>
      </p:sp>
      <p:sp>
        <p:nvSpPr>
          <p:cNvPr id="394294" name="AutoShape 54"/>
          <p:cNvSpPr>
            <a:spLocks noChangeArrowheads="1"/>
          </p:cNvSpPr>
          <p:nvPr/>
        </p:nvSpPr>
        <p:spPr bwMode="auto">
          <a:xfrm rot="-3373141">
            <a:off x="6412706" y="4007644"/>
            <a:ext cx="709613" cy="390525"/>
          </a:xfrm>
          <a:prstGeom prst="rightArrow">
            <a:avLst>
              <a:gd name="adj1" fmla="val 51833"/>
              <a:gd name="adj2" fmla="val 53562"/>
            </a:avLst>
          </a:prstGeom>
          <a:gradFill rotWithShape="0">
            <a:gsLst>
              <a:gs pos="0">
                <a:schemeClr val="accent1"/>
              </a:gs>
              <a:gs pos="50000">
                <a:srgbClr val="00FFFF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4295" name="Rectangle 55"/>
          <p:cNvSpPr>
            <a:spLocks noChangeArrowheads="1"/>
          </p:cNvSpPr>
          <p:nvPr/>
        </p:nvSpPr>
        <p:spPr bwMode="auto">
          <a:xfrm>
            <a:off x="6858000" y="4460875"/>
            <a:ext cx="143351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一样吗</a:t>
            </a:r>
            <a:r>
              <a:rPr lang="en-US" altLang="zh-CN" sz="2800"/>
              <a:t>?</a:t>
            </a:r>
          </a:p>
        </p:txBody>
      </p: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943600" y="895350"/>
            <a:ext cx="2895600" cy="3378200"/>
            <a:chOff x="3744" y="768"/>
            <a:chExt cx="1824" cy="2128"/>
          </a:xfrm>
        </p:grpSpPr>
        <p:sp>
          <p:nvSpPr>
            <p:cNvPr id="34848" name="Freeform 65"/>
            <p:cNvSpPr>
              <a:spLocks/>
            </p:cNvSpPr>
            <p:nvPr/>
          </p:nvSpPr>
          <p:spPr bwMode="auto">
            <a:xfrm>
              <a:off x="4940" y="1200"/>
              <a:ext cx="196" cy="1344"/>
            </a:xfrm>
            <a:custGeom>
              <a:avLst/>
              <a:gdLst>
                <a:gd name="T0" fmla="*/ 196 w 196"/>
                <a:gd name="T1" fmla="*/ 0 h 1344"/>
                <a:gd name="T2" fmla="*/ 52 w 196"/>
                <a:gd name="T3" fmla="*/ 336 h 1344"/>
                <a:gd name="T4" fmla="*/ 2 w 196"/>
                <a:gd name="T5" fmla="*/ 683 h 1344"/>
                <a:gd name="T6" fmla="*/ 38 w 196"/>
                <a:gd name="T7" fmla="*/ 912 h 1344"/>
                <a:gd name="T8" fmla="*/ 196 w 196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1344"/>
                <a:gd name="T17" fmla="*/ 196 w 196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1344">
                  <a:moveTo>
                    <a:pt x="196" y="0"/>
                  </a:moveTo>
                  <a:cubicBezTo>
                    <a:pt x="136" y="112"/>
                    <a:pt x="84" y="222"/>
                    <a:pt x="52" y="336"/>
                  </a:cubicBezTo>
                  <a:cubicBezTo>
                    <a:pt x="20" y="450"/>
                    <a:pt x="4" y="587"/>
                    <a:pt x="2" y="683"/>
                  </a:cubicBezTo>
                  <a:cubicBezTo>
                    <a:pt x="0" y="779"/>
                    <a:pt x="6" y="802"/>
                    <a:pt x="38" y="912"/>
                  </a:cubicBezTo>
                  <a:cubicBezTo>
                    <a:pt x="70" y="1022"/>
                    <a:pt x="163" y="1254"/>
                    <a:pt x="196" y="13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Freeform 66"/>
            <p:cNvSpPr>
              <a:spLocks/>
            </p:cNvSpPr>
            <p:nvPr/>
          </p:nvSpPr>
          <p:spPr bwMode="auto">
            <a:xfrm>
              <a:off x="4080" y="1200"/>
              <a:ext cx="199" cy="1296"/>
            </a:xfrm>
            <a:custGeom>
              <a:avLst/>
              <a:gdLst>
                <a:gd name="T0" fmla="*/ 0 w 199"/>
                <a:gd name="T1" fmla="*/ 0 h 1296"/>
                <a:gd name="T2" fmla="*/ 167 w 199"/>
                <a:gd name="T3" fmla="*/ 382 h 1296"/>
                <a:gd name="T4" fmla="*/ 192 w 199"/>
                <a:gd name="T5" fmla="*/ 672 h 1296"/>
                <a:gd name="T6" fmla="*/ 149 w 199"/>
                <a:gd name="T7" fmla="*/ 939 h 1296"/>
                <a:gd name="T8" fmla="*/ 0 w 199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1296"/>
                <a:gd name="T17" fmla="*/ 199 w 199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1296">
                  <a:moveTo>
                    <a:pt x="0" y="0"/>
                  </a:moveTo>
                  <a:cubicBezTo>
                    <a:pt x="28" y="64"/>
                    <a:pt x="135" y="270"/>
                    <a:pt x="167" y="382"/>
                  </a:cubicBezTo>
                  <a:cubicBezTo>
                    <a:pt x="199" y="494"/>
                    <a:pt x="195" y="579"/>
                    <a:pt x="192" y="672"/>
                  </a:cubicBezTo>
                  <a:cubicBezTo>
                    <a:pt x="189" y="765"/>
                    <a:pt x="181" y="835"/>
                    <a:pt x="149" y="939"/>
                  </a:cubicBezTo>
                  <a:cubicBezTo>
                    <a:pt x="117" y="1043"/>
                    <a:pt x="31" y="1222"/>
                    <a:pt x="0" y="129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50" name="Group 104"/>
            <p:cNvGrpSpPr>
              <a:grpSpLocks/>
            </p:cNvGrpSpPr>
            <p:nvPr/>
          </p:nvGrpSpPr>
          <p:grpSpPr bwMode="auto">
            <a:xfrm>
              <a:off x="3744" y="768"/>
              <a:ext cx="1824" cy="2128"/>
              <a:chOff x="3696" y="768"/>
              <a:chExt cx="1824" cy="2128"/>
            </a:xfrm>
          </p:grpSpPr>
          <p:sp>
            <p:nvSpPr>
              <p:cNvPr id="34851" name="Oval 62"/>
              <p:cNvSpPr>
                <a:spLocks noChangeArrowheads="1"/>
              </p:cNvSpPr>
              <p:nvPr/>
            </p:nvSpPr>
            <p:spPr bwMode="auto">
              <a:xfrm>
                <a:off x="4032" y="1008"/>
                <a:ext cx="105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2" name="Oval 63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1056" cy="3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3" name="Oval 64"/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67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4" name="Line 67"/>
              <p:cNvSpPr>
                <a:spLocks noChangeShapeType="1"/>
              </p:cNvSpPr>
              <p:nvPr/>
            </p:nvSpPr>
            <p:spPr bwMode="auto">
              <a:xfrm flipH="1">
                <a:off x="4320" y="2352"/>
                <a:ext cx="528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5" name="Line 68"/>
              <p:cNvSpPr>
                <a:spLocks noChangeShapeType="1"/>
              </p:cNvSpPr>
              <p:nvPr/>
            </p:nvSpPr>
            <p:spPr bwMode="auto">
              <a:xfrm flipH="1">
                <a:off x="4320" y="1008"/>
                <a:ext cx="528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6" name="Freeform 69"/>
              <p:cNvSpPr>
                <a:spLocks/>
              </p:cNvSpPr>
              <p:nvPr/>
            </p:nvSpPr>
            <p:spPr bwMode="auto">
              <a:xfrm>
                <a:off x="4320" y="1335"/>
                <a:ext cx="84" cy="1353"/>
              </a:xfrm>
              <a:custGeom>
                <a:avLst/>
                <a:gdLst>
                  <a:gd name="T0" fmla="*/ 25 w 84"/>
                  <a:gd name="T1" fmla="*/ 0 h 1353"/>
                  <a:gd name="T2" fmla="*/ 71 w 84"/>
                  <a:gd name="T3" fmla="*/ 302 h 1353"/>
                  <a:gd name="T4" fmla="*/ 80 w 84"/>
                  <a:gd name="T5" fmla="*/ 603 h 1353"/>
                  <a:gd name="T6" fmla="*/ 71 w 84"/>
                  <a:gd name="T7" fmla="*/ 960 h 1353"/>
                  <a:gd name="T8" fmla="*/ 0 w 84"/>
                  <a:gd name="T9" fmla="*/ 1353 h 13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353"/>
                  <a:gd name="T17" fmla="*/ 84 w 84"/>
                  <a:gd name="T18" fmla="*/ 1353 h 13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353">
                    <a:moveTo>
                      <a:pt x="25" y="0"/>
                    </a:moveTo>
                    <a:cubicBezTo>
                      <a:pt x="33" y="50"/>
                      <a:pt x="62" y="202"/>
                      <a:pt x="71" y="302"/>
                    </a:cubicBezTo>
                    <a:cubicBezTo>
                      <a:pt x="80" y="402"/>
                      <a:pt x="80" y="493"/>
                      <a:pt x="80" y="603"/>
                    </a:cubicBezTo>
                    <a:cubicBezTo>
                      <a:pt x="80" y="713"/>
                      <a:pt x="84" y="835"/>
                      <a:pt x="71" y="960"/>
                    </a:cubicBezTo>
                    <a:cubicBezTo>
                      <a:pt x="58" y="1085"/>
                      <a:pt x="15" y="1271"/>
                      <a:pt x="0" y="135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7" name="Freeform 70"/>
              <p:cNvSpPr>
                <a:spLocks/>
              </p:cNvSpPr>
              <p:nvPr/>
            </p:nvSpPr>
            <p:spPr bwMode="auto">
              <a:xfrm>
                <a:off x="4736" y="1042"/>
                <a:ext cx="94" cy="1317"/>
              </a:xfrm>
              <a:custGeom>
                <a:avLst/>
                <a:gdLst>
                  <a:gd name="T0" fmla="*/ 94 w 94"/>
                  <a:gd name="T1" fmla="*/ 0 h 1317"/>
                  <a:gd name="T2" fmla="*/ 48 w 94"/>
                  <a:gd name="T3" fmla="*/ 329 h 1317"/>
                  <a:gd name="T4" fmla="*/ 21 w 94"/>
                  <a:gd name="T5" fmla="*/ 421 h 1317"/>
                  <a:gd name="T6" fmla="*/ 21 w 94"/>
                  <a:gd name="T7" fmla="*/ 521 h 1317"/>
                  <a:gd name="T8" fmla="*/ 11 w 94"/>
                  <a:gd name="T9" fmla="*/ 585 h 1317"/>
                  <a:gd name="T10" fmla="*/ 2 w 94"/>
                  <a:gd name="T11" fmla="*/ 668 h 1317"/>
                  <a:gd name="T12" fmla="*/ 21 w 94"/>
                  <a:gd name="T13" fmla="*/ 979 h 1317"/>
                  <a:gd name="T14" fmla="*/ 57 w 94"/>
                  <a:gd name="T15" fmla="*/ 1152 h 1317"/>
                  <a:gd name="T16" fmla="*/ 94 w 94"/>
                  <a:gd name="T17" fmla="*/ 1317 h 13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4"/>
                  <a:gd name="T28" fmla="*/ 0 h 1317"/>
                  <a:gd name="T29" fmla="*/ 94 w 94"/>
                  <a:gd name="T30" fmla="*/ 1317 h 13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4" h="1317">
                    <a:moveTo>
                      <a:pt x="94" y="0"/>
                    </a:moveTo>
                    <a:cubicBezTo>
                      <a:pt x="86" y="55"/>
                      <a:pt x="60" y="259"/>
                      <a:pt x="48" y="329"/>
                    </a:cubicBezTo>
                    <a:cubicBezTo>
                      <a:pt x="36" y="399"/>
                      <a:pt x="26" y="389"/>
                      <a:pt x="21" y="421"/>
                    </a:cubicBezTo>
                    <a:cubicBezTo>
                      <a:pt x="16" y="453"/>
                      <a:pt x="23" y="494"/>
                      <a:pt x="21" y="521"/>
                    </a:cubicBezTo>
                    <a:cubicBezTo>
                      <a:pt x="19" y="548"/>
                      <a:pt x="14" y="561"/>
                      <a:pt x="11" y="585"/>
                    </a:cubicBezTo>
                    <a:cubicBezTo>
                      <a:pt x="8" y="609"/>
                      <a:pt x="0" y="602"/>
                      <a:pt x="2" y="668"/>
                    </a:cubicBezTo>
                    <a:cubicBezTo>
                      <a:pt x="4" y="734"/>
                      <a:pt x="12" y="898"/>
                      <a:pt x="21" y="979"/>
                    </a:cubicBezTo>
                    <a:cubicBezTo>
                      <a:pt x="30" y="1060"/>
                      <a:pt x="45" y="1096"/>
                      <a:pt x="57" y="1152"/>
                    </a:cubicBezTo>
                    <a:cubicBezTo>
                      <a:pt x="69" y="1208"/>
                      <a:pt x="86" y="1283"/>
                      <a:pt x="94" y="131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8" name="Line 71"/>
              <p:cNvSpPr>
                <a:spLocks noChangeShapeType="1"/>
              </p:cNvSpPr>
              <p:nvPr/>
            </p:nvSpPr>
            <p:spPr bwMode="auto">
              <a:xfrm>
                <a:off x="4032" y="120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9" name="Line 72"/>
              <p:cNvSpPr>
                <a:spLocks noChangeShapeType="1"/>
              </p:cNvSpPr>
              <p:nvPr/>
            </p:nvSpPr>
            <p:spPr bwMode="auto">
              <a:xfrm>
                <a:off x="4032" y="254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0" name="Line 73"/>
              <p:cNvSpPr>
                <a:spLocks noChangeShapeType="1"/>
              </p:cNvSpPr>
              <p:nvPr/>
            </p:nvSpPr>
            <p:spPr bwMode="auto">
              <a:xfrm flipH="1">
                <a:off x="4848" y="1152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1" name="Line 74"/>
              <p:cNvSpPr>
                <a:spLocks noChangeShapeType="1"/>
              </p:cNvSpPr>
              <p:nvPr/>
            </p:nvSpPr>
            <p:spPr bwMode="auto">
              <a:xfrm flipH="1">
                <a:off x="4848" y="2496"/>
                <a:ext cx="215" cy="14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2" name="Line 75"/>
              <p:cNvSpPr>
                <a:spLocks noChangeShapeType="1"/>
              </p:cNvSpPr>
              <p:nvPr/>
            </p:nvSpPr>
            <p:spPr bwMode="auto">
              <a:xfrm>
                <a:off x="4752" y="1344"/>
                <a:ext cx="288" cy="110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3" name="Line 76"/>
              <p:cNvSpPr>
                <a:spLocks noChangeShapeType="1"/>
              </p:cNvSpPr>
              <p:nvPr/>
            </p:nvSpPr>
            <p:spPr bwMode="auto">
              <a:xfrm flipV="1">
                <a:off x="4752" y="1104"/>
                <a:ext cx="313" cy="24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4" name="Line 77"/>
              <p:cNvSpPr>
                <a:spLocks noChangeShapeType="1"/>
              </p:cNvSpPr>
              <p:nvPr/>
            </p:nvSpPr>
            <p:spPr bwMode="auto">
              <a:xfrm flipH="1">
                <a:off x="4704" y="1104"/>
                <a:ext cx="336" cy="158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5" name="Line 78"/>
              <p:cNvSpPr>
                <a:spLocks noChangeShapeType="1"/>
              </p:cNvSpPr>
              <p:nvPr/>
            </p:nvSpPr>
            <p:spPr bwMode="auto">
              <a:xfrm flipH="1">
                <a:off x="4704" y="2448"/>
                <a:ext cx="336" cy="24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6" name="Oval 79"/>
              <p:cNvSpPr>
                <a:spLocks noChangeArrowheads="1"/>
              </p:cNvSpPr>
              <p:nvPr/>
            </p:nvSpPr>
            <p:spPr bwMode="auto">
              <a:xfrm>
                <a:off x="4198" y="1440"/>
                <a:ext cx="746" cy="192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7" name="Freeform 80"/>
              <p:cNvSpPr>
                <a:spLocks/>
              </p:cNvSpPr>
              <p:nvPr/>
            </p:nvSpPr>
            <p:spPr bwMode="auto">
              <a:xfrm>
                <a:off x="4848" y="1134"/>
                <a:ext cx="229" cy="528"/>
              </a:xfrm>
              <a:custGeom>
                <a:avLst/>
                <a:gdLst>
                  <a:gd name="T0" fmla="*/ 229 w 229"/>
                  <a:gd name="T1" fmla="*/ 0 h 528"/>
                  <a:gd name="T2" fmla="*/ 155 w 229"/>
                  <a:gd name="T3" fmla="*/ 265 h 528"/>
                  <a:gd name="T4" fmla="*/ 110 w 229"/>
                  <a:gd name="T5" fmla="*/ 375 h 528"/>
                  <a:gd name="T6" fmla="*/ 48 w 229"/>
                  <a:gd name="T7" fmla="*/ 498 h 528"/>
                  <a:gd name="T8" fmla="*/ 0 w 229"/>
                  <a:gd name="T9" fmla="*/ 192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528"/>
                  <a:gd name="T17" fmla="*/ 229 w 229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528">
                    <a:moveTo>
                      <a:pt x="229" y="0"/>
                    </a:moveTo>
                    <a:cubicBezTo>
                      <a:pt x="217" y="44"/>
                      <a:pt x="175" y="203"/>
                      <a:pt x="155" y="265"/>
                    </a:cubicBezTo>
                    <a:cubicBezTo>
                      <a:pt x="135" y="327"/>
                      <a:pt x="128" y="336"/>
                      <a:pt x="110" y="375"/>
                    </a:cubicBezTo>
                    <a:cubicBezTo>
                      <a:pt x="92" y="414"/>
                      <a:pt x="66" y="528"/>
                      <a:pt x="48" y="498"/>
                    </a:cubicBezTo>
                    <a:cubicBezTo>
                      <a:pt x="30" y="468"/>
                      <a:pt x="10" y="256"/>
                      <a:pt x="0" y="192"/>
                    </a:cubicBezTo>
                  </a:path>
                </a:pathLst>
              </a:cu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8" name="Freeform 81"/>
              <p:cNvSpPr>
                <a:spLocks/>
              </p:cNvSpPr>
              <p:nvPr/>
            </p:nvSpPr>
            <p:spPr bwMode="auto">
              <a:xfrm>
                <a:off x="4811" y="2180"/>
                <a:ext cx="266" cy="481"/>
              </a:xfrm>
              <a:custGeom>
                <a:avLst/>
                <a:gdLst>
                  <a:gd name="T0" fmla="*/ 0 w 266"/>
                  <a:gd name="T1" fmla="*/ 481 h 481"/>
                  <a:gd name="T2" fmla="*/ 37 w 266"/>
                  <a:gd name="T3" fmla="*/ 220 h 481"/>
                  <a:gd name="T4" fmla="*/ 85 w 266"/>
                  <a:gd name="T5" fmla="*/ 76 h 481"/>
                  <a:gd name="T6" fmla="*/ 147 w 266"/>
                  <a:gd name="T7" fmla="*/ 14 h 481"/>
                  <a:gd name="T8" fmla="*/ 211 w 266"/>
                  <a:gd name="T9" fmla="*/ 161 h 481"/>
                  <a:gd name="T10" fmla="*/ 266 w 266"/>
                  <a:gd name="T11" fmla="*/ 316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6"/>
                  <a:gd name="T19" fmla="*/ 0 h 481"/>
                  <a:gd name="T20" fmla="*/ 266 w 266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6" h="481">
                    <a:moveTo>
                      <a:pt x="0" y="481"/>
                    </a:moveTo>
                    <a:cubicBezTo>
                      <a:pt x="6" y="439"/>
                      <a:pt x="23" y="287"/>
                      <a:pt x="37" y="220"/>
                    </a:cubicBezTo>
                    <a:cubicBezTo>
                      <a:pt x="51" y="153"/>
                      <a:pt x="67" y="110"/>
                      <a:pt x="85" y="76"/>
                    </a:cubicBezTo>
                    <a:cubicBezTo>
                      <a:pt x="103" y="42"/>
                      <a:pt x="126" y="0"/>
                      <a:pt x="147" y="14"/>
                    </a:cubicBezTo>
                    <a:cubicBezTo>
                      <a:pt x="168" y="28"/>
                      <a:pt x="191" y="111"/>
                      <a:pt x="211" y="161"/>
                    </a:cubicBezTo>
                    <a:cubicBezTo>
                      <a:pt x="231" y="211"/>
                      <a:pt x="255" y="284"/>
                      <a:pt x="266" y="316"/>
                    </a:cubicBezTo>
                  </a:path>
                </a:pathLst>
              </a:cu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69" name="Group 90"/>
              <p:cNvGrpSpPr>
                <a:grpSpLocks/>
              </p:cNvGrpSpPr>
              <p:nvPr/>
            </p:nvGrpSpPr>
            <p:grpSpPr bwMode="auto">
              <a:xfrm>
                <a:off x="3696" y="768"/>
                <a:ext cx="1824" cy="2128"/>
                <a:chOff x="0" y="1920"/>
                <a:chExt cx="1824" cy="2128"/>
              </a:xfrm>
            </p:grpSpPr>
            <p:graphicFrame>
              <p:nvGraphicFramePr>
                <p:cNvPr id="34820" name="Object 91"/>
                <p:cNvGraphicFramePr>
                  <a:graphicFrameLocks noChangeAspect="1"/>
                </p:cNvGraphicFramePr>
                <p:nvPr/>
              </p:nvGraphicFramePr>
              <p:xfrm>
                <a:off x="704" y="2880"/>
                <a:ext cx="160" cy="176"/>
              </p:xfrm>
              <a:graphic>
                <a:graphicData uri="http://schemas.openxmlformats.org/presentationml/2006/ole">
                  <p:oleObj spid="_x0000_s34849" name="Equation" r:id="rId6" imgW="164814" imgH="177492" progId="Equation.3">
                    <p:embed/>
                  </p:oleObj>
                </a:graphicData>
              </a:graphic>
            </p:graphicFrame>
            <p:grpSp>
              <p:nvGrpSpPr>
                <p:cNvPr id="34870" name="Group 92"/>
                <p:cNvGrpSpPr>
                  <a:grpSpLocks/>
                </p:cNvGrpSpPr>
                <p:nvPr/>
              </p:nvGrpSpPr>
              <p:grpSpPr bwMode="auto">
                <a:xfrm>
                  <a:off x="0" y="1920"/>
                  <a:ext cx="1824" cy="2128"/>
                  <a:chOff x="0" y="1920"/>
                  <a:chExt cx="1824" cy="2128"/>
                </a:xfrm>
              </p:grpSpPr>
              <p:sp>
                <p:nvSpPr>
                  <p:cNvPr id="34871" name="Line 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3840"/>
                    <a:ext cx="0" cy="20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4821" name="Object 94"/>
                  <p:cNvGraphicFramePr>
                    <a:graphicFrameLocks noChangeAspect="1"/>
                  </p:cNvGraphicFramePr>
                  <p:nvPr/>
                </p:nvGraphicFramePr>
                <p:xfrm>
                  <a:off x="0" y="3328"/>
                  <a:ext cx="174" cy="176"/>
                </p:xfrm>
                <a:graphic>
                  <a:graphicData uri="http://schemas.openxmlformats.org/presentationml/2006/ole">
                    <p:oleObj spid="_x0000_s34850" name="Equation" r:id="rId7" imgW="139700" imgH="1397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4822" name="Object 95"/>
                  <p:cNvGraphicFramePr>
                    <a:graphicFrameLocks noChangeAspect="1"/>
                  </p:cNvGraphicFramePr>
                  <p:nvPr/>
                </p:nvGraphicFramePr>
                <p:xfrm>
                  <a:off x="1651" y="3088"/>
                  <a:ext cx="173" cy="208"/>
                </p:xfrm>
                <a:graphic>
                  <a:graphicData uri="http://schemas.openxmlformats.org/presentationml/2006/ole">
                    <p:oleObj spid="_x0000_s34851" name="Equation" r:id="rId8" imgW="139579" imgH="164957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4823" name="Object 96"/>
                  <p:cNvGraphicFramePr>
                    <a:graphicFrameLocks noChangeAspect="1"/>
                  </p:cNvGraphicFramePr>
                  <p:nvPr/>
                </p:nvGraphicFramePr>
                <p:xfrm>
                  <a:off x="704" y="1936"/>
                  <a:ext cx="142" cy="176"/>
                </p:xfrm>
                <a:graphic>
                  <a:graphicData uri="http://schemas.openxmlformats.org/presentationml/2006/ole">
                    <p:oleObj spid="_x0000_s34852" name="Equation" r:id="rId9" imgW="114201" imgH="139579" progId="Equation.3">
                      <p:embed/>
                    </p:oleObj>
                  </a:graphicData>
                </a:graphic>
              </p:graphicFrame>
              <p:sp>
                <p:nvSpPr>
                  <p:cNvPr id="34872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024"/>
                    <a:ext cx="6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3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2884"/>
                    <a:ext cx="432" cy="2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4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235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5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1920"/>
                    <a:ext cx="0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6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3024"/>
                    <a:ext cx="624" cy="1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7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40" y="3024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8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" y="3120"/>
                    <a:ext cx="52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6477000" y="1276350"/>
            <a:ext cx="1720850" cy="2667000"/>
            <a:chOff x="1844" y="1824"/>
            <a:chExt cx="1084" cy="1680"/>
          </a:xfrm>
        </p:grpSpPr>
        <p:grpSp>
          <p:nvGrpSpPr>
            <p:cNvPr id="34841" name="Group 83"/>
            <p:cNvGrpSpPr>
              <a:grpSpLocks/>
            </p:cNvGrpSpPr>
            <p:nvPr/>
          </p:nvGrpSpPr>
          <p:grpSpPr bwMode="auto">
            <a:xfrm>
              <a:off x="1844" y="1824"/>
              <a:ext cx="1084" cy="1680"/>
              <a:chOff x="1844" y="1824"/>
              <a:chExt cx="1084" cy="1680"/>
            </a:xfrm>
          </p:grpSpPr>
          <p:sp>
            <p:nvSpPr>
              <p:cNvPr id="34843" name="Freeform 84"/>
              <p:cNvSpPr>
                <a:spLocks/>
              </p:cNvSpPr>
              <p:nvPr/>
            </p:nvSpPr>
            <p:spPr bwMode="auto">
              <a:xfrm>
                <a:off x="1844" y="2011"/>
                <a:ext cx="1084" cy="1301"/>
              </a:xfrm>
              <a:custGeom>
                <a:avLst/>
                <a:gdLst>
                  <a:gd name="T0" fmla="*/ 0 w 1061"/>
                  <a:gd name="T1" fmla="*/ 5 h 1301"/>
                  <a:gd name="T2" fmla="*/ 147 w 1061"/>
                  <a:gd name="T3" fmla="*/ 293 h 1301"/>
                  <a:gd name="T4" fmla="*/ 196 w 1061"/>
                  <a:gd name="T5" fmla="*/ 485 h 1301"/>
                  <a:gd name="T6" fmla="*/ 196 w 1061"/>
                  <a:gd name="T7" fmla="*/ 629 h 1301"/>
                  <a:gd name="T8" fmla="*/ 196 w 1061"/>
                  <a:gd name="T9" fmla="*/ 773 h 1301"/>
                  <a:gd name="T10" fmla="*/ 158 w 1061"/>
                  <a:gd name="T11" fmla="*/ 906 h 1301"/>
                  <a:gd name="T12" fmla="*/ 122 w 1061"/>
                  <a:gd name="T13" fmla="*/ 1015 h 1301"/>
                  <a:gd name="T14" fmla="*/ 49 w 1061"/>
                  <a:gd name="T15" fmla="*/ 1205 h 1301"/>
                  <a:gd name="T16" fmla="*/ 0 w 1061"/>
                  <a:gd name="T17" fmla="*/ 1301 h 1301"/>
                  <a:gd name="T18" fmla="*/ 1065 w 1061"/>
                  <a:gd name="T19" fmla="*/ 1290 h 1301"/>
                  <a:gd name="T20" fmla="*/ 1019 w 1061"/>
                  <a:gd name="T21" fmla="*/ 1198 h 1301"/>
                  <a:gd name="T22" fmla="*/ 943 w 1061"/>
                  <a:gd name="T23" fmla="*/ 997 h 1301"/>
                  <a:gd name="T24" fmla="*/ 897 w 1061"/>
                  <a:gd name="T25" fmla="*/ 814 h 1301"/>
                  <a:gd name="T26" fmla="*/ 883 w 1061"/>
                  <a:gd name="T27" fmla="*/ 629 h 1301"/>
                  <a:gd name="T28" fmla="*/ 897 w 1061"/>
                  <a:gd name="T29" fmla="*/ 485 h 1301"/>
                  <a:gd name="T30" fmla="*/ 953 w 1061"/>
                  <a:gd name="T31" fmla="*/ 293 h 1301"/>
                  <a:gd name="T32" fmla="*/ 981 w 1061"/>
                  <a:gd name="T33" fmla="*/ 197 h 1301"/>
                  <a:gd name="T34" fmla="*/ 1030 w 1061"/>
                  <a:gd name="T35" fmla="*/ 101 h 1301"/>
                  <a:gd name="T36" fmla="*/ 1055 w 1061"/>
                  <a:gd name="T37" fmla="*/ 46 h 1301"/>
                  <a:gd name="T38" fmla="*/ 1084 w 1061"/>
                  <a:gd name="T39" fmla="*/ 0 h 1301"/>
                  <a:gd name="T40" fmla="*/ 0 w 1061"/>
                  <a:gd name="T41" fmla="*/ 5 h 130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61"/>
                  <a:gd name="T64" fmla="*/ 0 h 1301"/>
                  <a:gd name="T65" fmla="*/ 1061 w 1061"/>
                  <a:gd name="T66" fmla="*/ 1301 h 130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61" h="1301">
                    <a:moveTo>
                      <a:pt x="0" y="5"/>
                    </a:moveTo>
                    <a:lnTo>
                      <a:pt x="144" y="293"/>
                    </a:lnTo>
                    <a:lnTo>
                      <a:pt x="192" y="485"/>
                    </a:lnTo>
                    <a:lnTo>
                      <a:pt x="192" y="629"/>
                    </a:lnTo>
                    <a:lnTo>
                      <a:pt x="192" y="773"/>
                    </a:lnTo>
                    <a:lnTo>
                      <a:pt x="155" y="906"/>
                    </a:lnTo>
                    <a:lnTo>
                      <a:pt x="119" y="1015"/>
                    </a:lnTo>
                    <a:lnTo>
                      <a:pt x="48" y="1205"/>
                    </a:lnTo>
                    <a:lnTo>
                      <a:pt x="0" y="1301"/>
                    </a:lnTo>
                    <a:lnTo>
                      <a:pt x="1042" y="1290"/>
                    </a:lnTo>
                    <a:lnTo>
                      <a:pt x="997" y="1198"/>
                    </a:lnTo>
                    <a:lnTo>
                      <a:pt x="923" y="997"/>
                    </a:lnTo>
                    <a:lnTo>
                      <a:pt x="878" y="814"/>
                    </a:lnTo>
                    <a:lnTo>
                      <a:pt x="864" y="629"/>
                    </a:lnTo>
                    <a:lnTo>
                      <a:pt x="878" y="485"/>
                    </a:lnTo>
                    <a:lnTo>
                      <a:pt x="933" y="293"/>
                    </a:lnTo>
                    <a:lnTo>
                      <a:pt x="960" y="197"/>
                    </a:lnTo>
                    <a:lnTo>
                      <a:pt x="1008" y="101"/>
                    </a:lnTo>
                    <a:lnTo>
                      <a:pt x="1033" y="46"/>
                    </a:lnTo>
                    <a:lnTo>
                      <a:pt x="1061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FF00">
                  <a:alpha val="50195"/>
                </a:srgbClr>
              </a:soli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4" name="Oval 85"/>
              <p:cNvSpPr>
                <a:spLocks noChangeArrowheads="1"/>
              </p:cNvSpPr>
              <p:nvPr/>
            </p:nvSpPr>
            <p:spPr bwMode="auto">
              <a:xfrm>
                <a:off x="1844" y="1824"/>
                <a:ext cx="1079" cy="336"/>
              </a:xfrm>
              <a:prstGeom prst="ellipse">
                <a:avLst/>
              </a:prstGeom>
              <a:solidFill>
                <a:srgbClr val="00FF00">
                  <a:alpha val="50195"/>
                </a:srgbClr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5" name="Oval 86"/>
              <p:cNvSpPr>
                <a:spLocks noChangeArrowheads="1"/>
              </p:cNvSpPr>
              <p:nvPr/>
            </p:nvSpPr>
            <p:spPr bwMode="auto">
              <a:xfrm>
                <a:off x="1844" y="3168"/>
                <a:ext cx="1079" cy="336"/>
              </a:xfrm>
              <a:prstGeom prst="ellipse">
                <a:avLst/>
              </a:prstGeom>
              <a:solidFill>
                <a:srgbClr val="00FF00">
                  <a:alpha val="50195"/>
                </a:srgbClr>
              </a:solidFill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6" name="Freeform 87"/>
              <p:cNvSpPr>
                <a:spLocks/>
              </p:cNvSpPr>
              <p:nvPr/>
            </p:nvSpPr>
            <p:spPr bwMode="auto">
              <a:xfrm>
                <a:off x="1844" y="2016"/>
                <a:ext cx="203" cy="1296"/>
              </a:xfrm>
              <a:custGeom>
                <a:avLst/>
                <a:gdLst>
                  <a:gd name="T0" fmla="*/ 0 w 199"/>
                  <a:gd name="T1" fmla="*/ 0 h 1296"/>
                  <a:gd name="T2" fmla="*/ 170 w 199"/>
                  <a:gd name="T3" fmla="*/ 382 h 1296"/>
                  <a:gd name="T4" fmla="*/ 196 w 199"/>
                  <a:gd name="T5" fmla="*/ 672 h 1296"/>
                  <a:gd name="T6" fmla="*/ 152 w 199"/>
                  <a:gd name="T7" fmla="*/ 939 h 1296"/>
                  <a:gd name="T8" fmla="*/ 0 w 199"/>
                  <a:gd name="T9" fmla="*/ 1296 h 1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296"/>
                  <a:gd name="T17" fmla="*/ 199 w 199"/>
                  <a:gd name="T18" fmla="*/ 1296 h 1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296">
                    <a:moveTo>
                      <a:pt x="0" y="0"/>
                    </a:moveTo>
                    <a:cubicBezTo>
                      <a:pt x="28" y="64"/>
                      <a:pt x="135" y="270"/>
                      <a:pt x="167" y="382"/>
                    </a:cubicBezTo>
                    <a:cubicBezTo>
                      <a:pt x="199" y="494"/>
                      <a:pt x="195" y="579"/>
                      <a:pt x="192" y="672"/>
                    </a:cubicBezTo>
                    <a:cubicBezTo>
                      <a:pt x="189" y="765"/>
                      <a:pt x="181" y="835"/>
                      <a:pt x="149" y="939"/>
                    </a:cubicBezTo>
                    <a:cubicBezTo>
                      <a:pt x="117" y="1043"/>
                      <a:pt x="31" y="1222"/>
                      <a:pt x="0" y="129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7" name="Freeform 88"/>
              <p:cNvSpPr>
                <a:spLocks/>
              </p:cNvSpPr>
              <p:nvPr/>
            </p:nvSpPr>
            <p:spPr bwMode="auto">
              <a:xfrm>
                <a:off x="2723" y="2016"/>
                <a:ext cx="200" cy="1344"/>
              </a:xfrm>
              <a:custGeom>
                <a:avLst/>
                <a:gdLst>
                  <a:gd name="T0" fmla="*/ 200 w 196"/>
                  <a:gd name="T1" fmla="*/ 0 h 1344"/>
                  <a:gd name="T2" fmla="*/ 53 w 196"/>
                  <a:gd name="T3" fmla="*/ 336 h 1344"/>
                  <a:gd name="T4" fmla="*/ 2 w 196"/>
                  <a:gd name="T5" fmla="*/ 683 h 1344"/>
                  <a:gd name="T6" fmla="*/ 39 w 196"/>
                  <a:gd name="T7" fmla="*/ 912 h 1344"/>
                  <a:gd name="T8" fmla="*/ 200 w 196"/>
                  <a:gd name="T9" fmla="*/ 1344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"/>
                  <a:gd name="T16" fmla="*/ 0 h 1344"/>
                  <a:gd name="T17" fmla="*/ 196 w 196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" h="1344">
                    <a:moveTo>
                      <a:pt x="196" y="0"/>
                    </a:moveTo>
                    <a:cubicBezTo>
                      <a:pt x="136" y="112"/>
                      <a:pt x="84" y="222"/>
                      <a:pt x="52" y="336"/>
                    </a:cubicBezTo>
                    <a:cubicBezTo>
                      <a:pt x="20" y="450"/>
                      <a:pt x="4" y="587"/>
                      <a:pt x="2" y="683"/>
                    </a:cubicBezTo>
                    <a:cubicBezTo>
                      <a:pt x="0" y="779"/>
                      <a:pt x="6" y="802"/>
                      <a:pt x="38" y="912"/>
                    </a:cubicBezTo>
                    <a:cubicBezTo>
                      <a:pt x="70" y="1022"/>
                      <a:pt x="163" y="1254"/>
                      <a:pt x="196" y="1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42" name="Arc 89"/>
            <p:cNvSpPr>
              <a:spLocks/>
            </p:cNvSpPr>
            <p:nvPr/>
          </p:nvSpPr>
          <p:spPr bwMode="auto">
            <a:xfrm flipV="1">
              <a:off x="1844" y="3312"/>
              <a:ext cx="1079" cy="187"/>
            </a:xfrm>
            <a:custGeom>
              <a:avLst/>
              <a:gdLst>
                <a:gd name="T0" fmla="*/ 0 w 43200"/>
                <a:gd name="T1" fmla="*/ 1 h 28126"/>
                <a:gd name="T2" fmla="*/ 26 w 43200"/>
                <a:gd name="T3" fmla="*/ 1 h 28126"/>
                <a:gd name="T4" fmla="*/ 13 w 43200"/>
                <a:gd name="T5" fmla="*/ 1 h 2812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8126"/>
                <a:gd name="T11" fmla="*/ 43200 w 43200"/>
                <a:gd name="T12" fmla="*/ 28126 h 281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8126" fill="none" extrusionOk="0">
                  <a:moveTo>
                    <a:pt x="421" y="25846"/>
                  </a:moveTo>
                  <a:cubicBezTo>
                    <a:pt x="141" y="24448"/>
                    <a:pt x="0" y="2302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814"/>
                    <a:pt x="42859" y="26015"/>
                    <a:pt x="42190" y="28126"/>
                  </a:cubicBezTo>
                </a:path>
                <a:path w="43200" h="28126" stroke="0" extrusionOk="0">
                  <a:moveTo>
                    <a:pt x="421" y="25846"/>
                  </a:moveTo>
                  <a:cubicBezTo>
                    <a:pt x="141" y="24448"/>
                    <a:pt x="0" y="2302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814"/>
                    <a:pt x="42859" y="26015"/>
                    <a:pt x="42190" y="281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4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4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animBg="1"/>
      <p:bldP spid="394243" grpId="0" animBg="1"/>
      <p:bldP spid="394247" grpId="0" autoUpdateAnimBg="0"/>
      <p:bldP spid="394284" grpId="0" animBg="1"/>
      <p:bldP spid="394285" grpId="0" autoUpdateAnimBg="0"/>
      <p:bldP spid="394290" grpId="0" animBg="1"/>
      <p:bldP spid="394291" grpId="0" autoUpdateAnimBg="0"/>
      <p:bldP spid="394292" grpId="0" autoUpdateAnimBg="0"/>
      <p:bldP spid="394293" grpId="0" autoUpdateAnimBg="0"/>
      <p:bldP spid="394294" grpId="0" animBg="1"/>
      <p:bldP spid="39429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81AE5-FB13-453B-A47F-2FAD94C70992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395266" name="Oval 2"/>
          <p:cNvSpPr>
            <a:spLocks noChangeArrowheads="1"/>
          </p:cNvSpPr>
          <p:nvPr/>
        </p:nvSpPr>
        <p:spPr bwMode="auto">
          <a:xfrm>
            <a:off x="5105400" y="4921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5267" name="Oval 3"/>
          <p:cNvSpPr>
            <a:spLocks noChangeArrowheads="1"/>
          </p:cNvSpPr>
          <p:nvPr/>
        </p:nvSpPr>
        <p:spPr bwMode="auto">
          <a:xfrm>
            <a:off x="5943600" y="4921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1219200" y="117792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双叶双曲面</a:t>
            </a:r>
          </a:p>
        </p:txBody>
      </p:sp>
      <p:graphicFrame>
        <p:nvGraphicFramePr>
          <p:cNvPr id="35842" name="Object 5"/>
          <p:cNvGraphicFramePr>
            <a:graphicFrameLocks noChangeAspect="1"/>
          </p:cNvGraphicFramePr>
          <p:nvPr/>
        </p:nvGraphicFramePr>
        <p:xfrm>
          <a:off x="1371600" y="174625"/>
          <a:ext cx="2743200" cy="927100"/>
        </p:xfrm>
        <a:graphic>
          <a:graphicData uri="http://schemas.openxmlformats.org/presentationml/2006/ole">
            <p:oleObj spid="_x0000_s35866" name="公式" r:id="rId3" imgW="87856200" imgH="29634480" progId="Equation.3">
              <p:embed/>
            </p:oleObj>
          </a:graphicData>
        </a:graphic>
      </p:graphicFrame>
      <p:graphicFrame>
        <p:nvGraphicFramePr>
          <p:cNvPr id="395304" name="Object 40"/>
          <p:cNvGraphicFramePr>
            <a:graphicFrameLocks noChangeAspect="1"/>
          </p:cNvGraphicFramePr>
          <p:nvPr/>
        </p:nvGraphicFramePr>
        <p:xfrm>
          <a:off x="4876800" y="115888"/>
          <a:ext cx="3313113" cy="1062037"/>
        </p:xfrm>
        <a:graphic>
          <a:graphicData uri="http://schemas.openxmlformats.org/presentationml/2006/ole">
            <p:oleObj spid="_x0000_s35867" name="公式" r:id="rId4" imgW="41887800" imgH="13389480" progId="Equation.3">
              <p:embed/>
            </p:oleObj>
          </a:graphicData>
        </a:graphic>
      </p:graphicFrame>
      <p:sp>
        <p:nvSpPr>
          <p:cNvPr id="395305" name="Text Box 41"/>
          <p:cNvSpPr txBox="1">
            <a:spLocks noChangeArrowheads="1"/>
          </p:cNvSpPr>
          <p:nvPr/>
        </p:nvSpPr>
        <p:spPr bwMode="auto">
          <a:xfrm>
            <a:off x="4191000" y="43021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或</a:t>
            </a:r>
            <a:endParaRPr lang="zh-CN" altLang="en-US" sz="2800" b="0"/>
          </a:p>
        </p:txBody>
      </p:sp>
      <p:sp>
        <p:nvSpPr>
          <p:cNvPr id="395306" name="Text Box 42" descr="花束"/>
          <p:cNvSpPr txBox="1">
            <a:spLocks noChangeArrowheads="1"/>
          </p:cNvSpPr>
          <p:nvPr/>
        </p:nvSpPr>
        <p:spPr bwMode="auto">
          <a:xfrm>
            <a:off x="3657600" y="2016125"/>
            <a:ext cx="4724400" cy="946150"/>
          </a:xfrm>
          <a:prstGeom prst="rect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/>
              <a:t>特点是</a:t>
            </a:r>
            <a:r>
              <a:rPr lang="en-US" altLang="zh-CN" sz="2800"/>
              <a:t>:</a:t>
            </a:r>
            <a:r>
              <a:rPr lang="zh-CN" altLang="en-US" sz="2800"/>
              <a:t>平方项有一个取正号</a:t>
            </a:r>
            <a:r>
              <a:rPr lang="en-US" altLang="zh-CN" sz="2800"/>
              <a:t>,</a:t>
            </a:r>
            <a:r>
              <a:rPr lang="zh-CN" altLang="en-US" sz="2800"/>
              <a:t>另两个取负号</a:t>
            </a:r>
            <a:r>
              <a:rPr lang="en-US" altLang="zh-CN" sz="2800"/>
              <a:t>.</a:t>
            </a:r>
          </a:p>
        </p:txBody>
      </p:sp>
      <p:sp>
        <p:nvSpPr>
          <p:cNvPr id="395307" name="Rectangle 43"/>
          <p:cNvSpPr>
            <a:spLocks noChangeArrowheads="1"/>
          </p:cNvSpPr>
          <p:nvPr/>
        </p:nvSpPr>
        <p:spPr bwMode="auto">
          <a:xfrm>
            <a:off x="3124200" y="1177925"/>
            <a:ext cx="4343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0000FF"/>
                </a:solidFill>
              </a:rPr>
              <a:t>(biparted  hyperboloid)</a:t>
            </a:r>
          </a:p>
        </p:txBody>
      </p:sp>
      <p:sp>
        <p:nvSpPr>
          <p:cNvPr id="395308" name="Rectangle 44"/>
          <p:cNvSpPr>
            <a:spLocks noChangeArrowheads="1"/>
          </p:cNvSpPr>
          <p:nvPr/>
        </p:nvSpPr>
        <p:spPr bwMode="auto">
          <a:xfrm>
            <a:off x="4495800" y="3990975"/>
            <a:ext cx="4191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02E00"/>
                </a:solidFill>
              </a:rPr>
              <a:t>它分成上、下两个曲面</a:t>
            </a:r>
            <a:r>
              <a:rPr lang="en-US" altLang="zh-CN" sz="2800">
                <a:solidFill>
                  <a:srgbClr val="F02E00"/>
                </a:solidFill>
              </a:rPr>
              <a:t>.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657600" y="3976688"/>
            <a:ext cx="838200" cy="533400"/>
            <a:chOff x="720" y="3264"/>
            <a:chExt cx="528" cy="336"/>
          </a:xfrm>
        </p:grpSpPr>
        <p:sp>
          <p:nvSpPr>
            <p:cNvPr id="35891" name="AutoShape 46"/>
            <p:cNvSpPr>
              <a:spLocks noChangeArrowheads="1"/>
            </p:cNvSpPr>
            <p:nvPr/>
          </p:nvSpPr>
          <p:spPr bwMode="auto">
            <a:xfrm>
              <a:off x="720" y="3264"/>
              <a:ext cx="528" cy="336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FF9900"/>
                </a:gs>
                <a:gs pos="50000">
                  <a:srgbClr val="FFFFFF"/>
                </a:gs>
                <a:gs pos="100000">
                  <a:srgbClr val="FF9900"/>
                </a:gs>
              </a:gsLst>
              <a:lin ang="540000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2" name="Text Box 47"/>
            <p:cNvSpPr txBox="1">
              <a:spLocks noChangeArrowheads="1"/>
            </p:cNvSpPr>
            <p:nvPr/>
          </p:nvSpPr>
          <p:spPr bwMode="auto">
            <a:xfrm>
              <a:off x="816" y="3273"/>
              <a:ext cx="43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ea typeface="华文隶书" pitchFamily="2" charset="-122"/>
                </a:rPr>
                <a:t>注</a:t>
              </a:r>
            </a:p>
          </p:txBody>
        </p: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1447800" y="1787525"/>
            <a:ext cx="2151063" cy="3832225"/>
            <a:chOff x="210" y="1570"/>
            <a:chExt cx="1355" cy="2414"/>
          </a:xfrm>
        </p:grpSpPr>
        <p:sp>
          <p:nvSpPr>
            <p:cNvPr id="35858" name="Line 86"/>
            <p:cNvSpPr>
              <a:spLocks noChangeShapeType="1"/>
            </p:cNvSpPr>
            <p:nvPr/>
          </p:nvSpPr>
          <p:spPr bwMode="auto">
            <a:xfrm flipV="1">
              <a:off x="864" y="2736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59" name="Group 113"/>
            <p:cNvGrpSpPr>
              <a:grpSpLocks/>
            </p:cNvGrpSpPr>
            <p:nvPr/>
          </p:nvGrpSpPr>
          <p:grpSpPr bwMode="auto">
            <a:xfrm>
              <a:off x="210" y="1570"/>
              <a:ext cx="1355" cy="2414"/>
              <a:chOff x="210" y="1584"/>
              <a:chExt cx="1355" cy="2414"/>
            </a:xfrm>
          </p:grpSpPr>
          <p:graphicFrame>
            <p:nvGraphicFramePr>
              <p:cNvPr id="35844" name="Object 54"/>
              <p:cNvGraphicFramePr>
                <a:graphicFrameLocks noChangeAspect="1"/>
              </p:cNvGraphicFramePr>
              <p:nvPr/>
            </p:nvGraphicFramePr>
            <p:xfrm>
              <a:off x="210" y="3072"/>
              <a:ext cx="174" cy="176"/>
            </p:xfrm>
            <a:graphic>
              <a:graphicData uri="http://schemas.openxmlformats.org/presentationml/2006/ole">
                <p:oleObj spid="_x0000_s35868" name="Equation" r:id="rId6" imgW="139700" imgH="139700" progId="Equation.3">
                  <p:embed/>
                </p:oleObj>
              </a:graphicData>
            </a:graphic>
          </p:graphicFrame>
          <p:graphicFrame>
            <p:nvGraphicFramePr>
              <p:cNvPr id="35845" name="Object 55"/>
              <p:cNvGraphicFramePr>
                <a:graphicFrameLocks noChangeAspect="1"/>
              </p:cNvGraphicFramePr>
              <p:nvPr/>
            </p:nvGraphicFramePr>
            <p:xfrm>
              <a:off x="1392" y="2976"/>
              <a:ext cx="173" cy="208"/>
            </p:xfrm>
            <a:graphic>
              <a:graphicData uri="http://schemas.openxmlformats.org/presentationml/2006/ole">
                <p:oleObj spid="_x0000_s35869" name="Equation" r:id="rId7" imgW="139579" imgH="164957" progId="Equation.3">
                  <p:embed/>
                </p:oleObj>
              </a:graphicData>
            </a:graphic>
          </p:graphicFrame>
          <p:graphicFrame>
            <p:nvGraphicFramePr>
              <p:cNvPr id="35846" name="Object 56"/>
              <p:cNvGraphicFramePr>
                <a:graphicFrameLocks noChangeAspect="1"/>
              </p:cNvGraphicFramePr>
              <p:nvPr/>
            </p:nvGraphicFramePr>
            <p:xfrm>
              <a:off x="674" y="1584"/>
              <a:ext cx="142" cy="176"/>
            </p:xfrm>
            <a:graphic>
              <a:graphicData uri="http://schemas.openxmlformats.org/presentationml/2006/ole">
                <p:oleObj spid="_x0000_s35870" name="Equation" r:id="rId8" imgW="114201" imgH="139579" progId="Equation.3">
                  <p:embed/>
                </p:oleObj>
              </a:graphicData>
            </a:graphic>
          </p:graphicFrame>
          <p:sp>
            <p:nvSpPr>
              <p:cNvPr id="35860" name="Line 57"/>
              <p:cNvSpPr>
                <a:spLocks noChangeShapeType="1"/>
              </p:cNvSpPr>
              <p:nvPr/>
            </p:nvSpPr>
            <p:spPr bwMode="auto">
              <a:xfrm flipV="1">
                <a:off x="336" y="2928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1" name="Line 58"/>
              <p:cNvSpPr>
                <a:spLocks noChangeShapeType="1"/>
              </p:cNvSpPr>
              <p:nvPr/>
            </p:nvSpPr>
            <p:spPr bwMode="auto">
              <a:xfrm flipH="1">
                <a:off x="336" y="2688"/>
                <a:ext cx="912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2" name="Line 59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847" name="Object 60"/>
              <p:cNvGraphicFramePr>
                <a:graphicFrameLocks noChangeAspect="1"/>
              </p:cNvGraphicFramePr>
              <p:nvPr/>
            </p:nvGraphicFramePr>
            <p:xfrm>
              <a:off x="864" y="2928"/>
              <a:ext cx="160" cy="176"/>
            </p:xfrm>
            <a:graphic>
              <a:graphicData uri="http://schemas.openxmlformats.org/presentationml/2006/ole">
                <p:oleObj spid="_x0000_s35871" name="Equation" r:id="rId9" imgW="164814" imgH="177492" progId="Equation.3">
                  <p:embed/>
                </p:oleObj>
              </a:graphicData>
            </a:graphic>
          </p:graphicFrame>
          <p:sp>
            <p:nvSpPr>
              <p:cNvPr id="35863" name="Line 61"/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4" name="Line 85"/>
              <p:cNvSpPr>
                <a:spLocks noChangeShapeType="1"/>
              </p:cNvSpPr>
              <p:nvPr/>
            </p:nvSpPr>
            <p:spPr bwMode="auto">
              <a:xfrm flipV="1">
                <a:off x="864" y="3120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5865" name="Group 110"/>
              <p:cNvGrpSpPr>
                <a:grpSpLocks/>
              </p:cNvGrpSpPr>
              <p:nvPr/>
            </p:nvGrpSpPr>
            <p:grpSpPr bwMode="auto">
              <a:xfrm>
                <a:off x="384" y="1872"/>
                <a:ext cx="960" cy="864"/>
                <a:chOff x="384" y="1872"/>
                <a:chExt cx="960" cy="864"/>
              </a:xfrm>
            </p:grpSpPr>
            <p:sp>
              <p:nvSpPr>
                <p:cNvPr id="35879" name="Oval 63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960" cy="38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5880" name="Group 108"/>
                <p:cNvGrpSpPr>
                  <a:grpSpLocks/>
                </p:cNvGrpSpPr>
                <p:nvPr/>
              </p:nvGrpSpPr>
              <p:grpSpPr bwMode="auto">
                <a:xfrm>
                  <a:off x="384" y="1882"/>
                  <a:ext cx="960" cy="854"/>
                  <a:chOff x="384" y="1893"/>
                  <a:chExt cx="960" cy="854"/>
                </a:xfrm>
              </p:grpSpPr>
              <p:sp>
                <p:nvSpPr>
                  <p:cNvPr id="3588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2064"/>
                    <a:ext cx="960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82" name="Freeform 72"/>
                  <p:cNvSpPr>
                    <a:spLocks/>
                  </p:cNvSpPr>
                  <p:nvPr/>
                </p:nvSpPr>
                <p:spPr bwMode="auto">
                  <a:xfrm>
                    <a:off x="622" y="1897"/>
                    <a:ext cx="458" cy="325"/>
                  </a:xfrm>
                  <a:custGeom>
                    <a:avLst/>
                    <a:gdLst>
                      <a:gd name="T0" fmla="*/ 458 w 458"/>
                      <a:gd name="T1" fmla="*/ 0 h 325"/>
                      <a:gd name="T2" fmla="*/ 0 w 458"/>
                      <a:gd name="T3" fmla="*/ 325 h 325"/>
                      <a:gd name="T4" fmla="*/ 0 60000 65536"/>
                      <a:gd name="T5" fmla="*/ 0 60000 65536"/>
                      <a:gd name="T6" fmla="*/ 0 w 458"/>
                      <a:gd name="T7" fmla="*/ 0 h 325"/>
                      <a:gd name="T8" fmla="*/ 458 w 458"/>
                      <a:gd name="T9" fmla="*/ 325 h 32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8" h="325">
                        <a:moveTo>
                          <a:pt x="458" y="0"/>
                        </a:moveTo>
                        <a:lnTo>
                          <a:pt x="0" y="325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83" name="Freeform 77"/>
                  <p:cNvSpPr>
                    <a:spLocks/>
                  </p:cNvSpPr>
                  <p:nvPr/>
                </p:nvSpPr>
                <p:spPr bwMode="auto">
                  <a:xfrm>
                    <a:off x="384" y="2064"/>
                    <a:ext cx="960" cy="682"/>
                  </a:xfrm>
                  <a:custGeom>
                    <a:avLst/>
                    <a:gdLst>
                      <a:gd name="T0" fmla="*/ 0 w 960"/>
                      <a:gd name="T1" fmla="*/ 0 h 682"/>
                      <a:gd name="T2" fmla="*/ 128 w 960"/>
                      <a:gd name="T3" fmla="*/ 322 h 682"/>
                      <a:gd name="T4" fmla="*/ 256 w 960"/>
                      <a:gd name="T5" fmla="*/ 523 h 682"/>
                      <a:gd name="T6" fmla="*/ 375 w 960"/>
                      <a:gd name="T7" fmla="*/ 633 h 682"/>
                      <a:gd name="T8" fmla="*/ 485 w 960"/>
                      <a:gd name="T9" fmla="*/ 679 h 682"/>
                      <a:gd name="T10" fmla="*/ 576 w 960"/>
                      <a:gd name="T11" fmla="*/ 651 h 682"/>
                      <a:gd name="T12" fmla="*/ 686 w 960"/>
                      <a:gd name="T13" fmla="*/ 569 h 682"/>
                      <a:gd name="T14" fmla="*/ 731 w 960"/>
                      <a:gd name="T15" fmla="*/ 505 h 682"/>
                      <a:gd name="T16" fmla="*/ 816 w 960"/>
                      <a:gd name="T17" fmla="*/ 384 h 682"/>
                      <a:gd name="T18" fmla="*/ 878 w 960"/>
                      <a:gd name="T19" fmla="*/ 249 h 682"/>
                      <a:gd name="T20" fmla="*/ 923 w 960"/>
                      <a:gd name="T21" fmla="*/ 139 h 682"/>
                      <a:gd name="T22" fmla="*/ 960 w 960"/>
                      <a:gd name="T23" fmla="*/ 0 h 68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960"/>
                      <a:gd name="T37" fmla="*/ 0 h 682"/>
                      <a:gd name="T38" fmla="*/ 960 w 960"/>
                      <a:gd name="T39" fmla="*/ 682 h 68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960" h="682">
                        <a:moveTo>
                          <a:pt x="0" y="0"/>
                        </a:moveTo>
                        <a:cubicBezTo>
                          <a:pt x="21" y="54"/>
                          <a:pt x="85" y="235"/>
                          <a:pt x="128" y="322"/>
                        </a:cubicBezTo>
                        <a:cubicBezTo>
                          <a:pt x="171" y="409"/>
                          <a:pt x="215" y="471"/>
                          <a:pt x="256" y="523"/>
                        </a:cubicBezTo>
                        <a:cubicBezTo>
                          <a:pt x="297" y="575"/>
                          <a:pt x="337" y="607"/>
                          <a:pt x="375" y="633"/>
                        </a:cubicBezTo>
                        <a:cubicBezTo>
                          <a:pt x="413" y="659"/>
                          <a:pt x="452" y="676"/>
                          <a:pt x="485" y="679"/>
                        </a:cubicBezTo>
                        <a:cubicBezTo>
                          <a:pt x="518" y="682"/>
                          <a:pt x="542" y="669"/>
                          <a:pt x="576" y="651"/>
                        </a:cubicBezTo>
                        <a:cubicBezTo>
                          <a:pt x="610" y="633"/>
                          <a:pt x="660" y="593"/>
                          <a:pt x="686" y="569"/>
                        </a:cubicBezTo>
                        <a:cubicBezTo>
                          <a:pt x="712" y="545"/>
                          <a:pt x="709" y="536"/>
                          <a:pt x="731" y="505"/>
                        </a:cubicBezTo>
                        <a:cubicBezTo>
                          <a:pt x="753" y="474"/>
                          <a:pt x="792" y="427"/>
                          <a:pt x="816" y="384"/>
                        </a:cubicBezTo>
                        <a:cubicBezTo>
                          <a:pt x="840" y="341"/>
                          <a:pt x="860" y="290"/>
                          <a:pt x="878" y="249"/>
                        </a:cubicBezTo>
                        <a:cubicBezTo>
                          <a:pt x="896" y="208"/>
                          <a:pt x="909" y="181"/>
                          <a:pt x="923" y="139"/>
                        </a:cubicBezTo>
                        <a:cubicBezTo>
                          <a:pt x="937" y="97"/>
                          <a:pt x="952" y="29"/>
                          <a:pt x="960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84" name="Freeform 83"/>
                  <p:cNvSpPr>
                    <a:spLocks/>
                  </p:cNvSpPr>
                  <p:nvPr/>
                </p:nvSpPr>
                <p:spPr bwMode="auto">
                  <a:xfrm>
                    <a:off x="624" y="1893"/>
                    <a:ext cx="464" cy="854"/>
                  </a:xfrm>
                  <a:custGeom>
                    <a:avLst/>
                    <a:gdLst>
                      <a:gd name="T0" fmla="*/ 0 w 464"/>
                      <a:gd name="T1" fmla="*/ 315 h 854"/>
                      <a:gd name="T2" fmla="*/ 48 w 464"/>
                      <a:gd name="T3" fmla="*/ 507 h 854"/>
                      <a:gd name="T4" fmla="*/ 80 w 464"/>
                      <a:gd name="T5" fmla="*/ 594 h 854"/>
                      <a:gd name="T6" fmla="*/ 117 w 464"/>
                      <a:gd name="T7" fmla="*/ 713 h 854"/>
                      <a:gd name="T8" fmla="*/ 162 w 464"/>
                      <a:gd name="T9" fmla="*/ 804 h 854"/>
                      <a:gd name="T10" fmla="*/ 240 w 464"/>
                      <a:gd name="T11" fmla="*/ 843 h 854"/>
                      <a:gd name="T12" fmla="*/ 327 w 464"/>
                      <a:gd name="T13" fmla="*/ 740 h 854"/>
                      <a:gd name="T14" fmla="*/ 373 w 464"/>
                      <a:gd name="T15" fmla="*/ 594 h 854"/>
                      <a:gd name="T16" fmla="*/ 418 w 464"/>
                      <a:gd name="T17" fmla="*/ 374 h 854"/>
                      <a:gd name="T18" fmla="*/ 446 w 464"/>
                      <a:gd name="T19" fmla="*/ 173 h 854"/>
                      <a:gd name="T20" fmla="*/ 464 w 464"/>
                      <a:gd name="T21" fmla="*/ 0 h 85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64"/>
                      <a:gd name="T34" fmla="*/ 0 h 854"/>
                      <a:gd name="T35" fmla="*/ 464 w 464"/>
                      <a:gd name="T36" fmla="*/ 854 h 854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64" h="854">
                        <a:moveTo>
                          <a:pt x="0" y="315"/>
                        </a:moveTo>
                        <a:cubicBezTo>
                          <a:pt x="16" y="387"/>
                          <a:pt x="35" y="461"/>
                          <a:pt x="48" y="507"/>
                        </a:cubicBezTo>
                        <a:cubicBezTo>
                          <a:pt x="61" y="553"/>
                          <a:pt x="68" y="560"/>
                          <a:pt x="80" y="594"/>
                        </a:cubicBezTo>
                        <a:cubicBezTo>
                          <a:pt x="92" y="628"/>
                          <a:pt x="103" y="678"/>
                          <a:pt x="117" y="713"/>
                        </a:cubicBezTo>
                        <a:cubicBezTo>
                          <a:pt x="131" y="748"/>
                          <a:pt x="142" y="782"/>
                          <a:pt x="162" y="804"/>
                        </a:cubicBezTo>
                        <a:cubicBezTo>
                          <a:pt x="182" y="826"/>
                          <a:pt x="213" y="854"/>
                          <a:pt x="240" y="843"/>
                        </a:cubicBezTo>
                        <a:cubicBezTo>
                          <a:pt x="267" y="832"/>
                          <a:pt x="305" y="781"/>
                          <a:pt x="327" y="740"/>
                        </a:cubicBezTo>
                        <a:cubicBezTo>
                          <a:pt x="349" y="699"/>
                          <a:pt x="358" y="655"/>
                          <a:pt x="373" y="594"/>
                        </a:cubicBezTo>
                        <a:cubicBezTo>
                          <a:pt x="388" y="533"/>
                          <a:pt x="406" y="444"/>
                          <a:pt x="418" y="374"/>
                        </a:cubicBezTo>
                        <a:cubicBezTo>
                          <a:pt x="430" y="304"/>
                          <a:pt x="438" y="235"/>
                          <a:pt x="446" y="173"/>
                        </a:cubicBezTo>
                        <a:cubicBezTo>
                          <a:pt x="454" y="111"/>
                          <a:pt x="460" y="36"/>
                          <a:pt x="464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85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76" cy="192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86" name="Freeform 95"/>
                  <p:cNvSpPr>
                    <a:spLocks/>
                  </p:cNvSpPr>
                  <p:nvPr/>
                </p:nvSpPr>
                <p:spPr bwMode="auto">
                  <a:xfrm>
                    <a:off x="1079" y="2016"/>
                    <a:ext cx="265" cy="215"/>
                  </a:xfrm>
                  <a:custGeom>
                    <a:avLst/>
                    <a:gdLst>
                      <a:gd name="T0" fmla="*/ 0 w 265"/>
                      <a:gd name="T1" fmla="*/ 215 h 215"/>
                      <a:gd name="T2" fmla="*/ 265 w 265"/>
                      <a:gd name="T3" fmla="*/ 0 h 215"/>
                      <a:gd name="T4" fmla="*/ 0 60000 65536"/>
                      <a:gd name="T5" fmla="*/ 0 60000 65536"/>
                      <a:gd name="T6" fmla="*/ 0 w 265"/>
                      <a:gd name="T7" fmla="*/ 0 h 215"/>
                      <a:gd name="T8" fmla="*/ 265 w 265"/>
                      <a:gd name="T9" fmla="*/ 215 h 21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5" h="215">
                        <a:moveTo>
                          <a:pt x="0" y="215"/>
                        </a:moveTo>
                        <a:lnTo>
                          <a:pt x="265" y="0"/>
                        </a:lnTo>
                      </a:path>
                    </a:pathLst>
                  </a:custGeom>
                  <a:noFill/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87" name="Freeform 98"/>
                  <p:cNvSpPr>
                    <a:spLocks/>
                  </p:cNvSpPr>
                  <p:nvPr/>
                </p:nvSpPr>
                <p:spPr bwMode="auto">
                  <a:xfrm>
                    <a:off x="1076" y="2016"/>
                    <a:ext cx="268" cy="587"/>
                  </a:xfrm>
                  <a:custGeom>
                    <a:avLst/>
                    <a:gdLst>
                      <a:gd name="T0" fmla="*/ 3 w 268"/>
                      <a:gd name="T1" fmla="*/ 233 h 587"/>
                      <a:gd name="T2" fmla="*/ 3 w 268"/>
                      <a:gd name="T3" fmla="*/ 343 h 587"/>
                      <a:gd name="T4" fmla="*/ 21 w 268"/>
                      <a:gd name="T5" fmla="*/ 453 h 587"/>
                      <a:gd name="T6" fmla="*/ 76 w 268"/>
                      <a:gd name="T7" fmla="*/ 528 h 587"/>
                      <a:gd name="T8" fmla="*/ 220 w 268"/>
                      <a:gd name="T9" fmla="*/ 96 h 587"/>
                      <a:gd name="T10" fmla="*/ 268 w 268"/>
                      <a:gd name="T11" fmla="*/ 0 h 58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68"/>
                      <a:gd name="T19" fmla="*/ 0 h 587"/>
                      <a:gd name="T20" fmla="*/ 268 w 268"/>
                      <a:gd name="T21" fmla="*/ 587 h 58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68" h="587">
                        <a:moveTo>
                          <a:pt x="3" y="233"/>
                        </a:moveTo>
                        <a:cubicBezTo>
                          <a:pt x="3" y="250"/>
                          <a:pt x="0" y="306"/>
                          <a:pt x="3" y="343"/>
                        </a:cubicBezTo>
                        <a:cubicBezTo>
                          <a:pt x="6" y="380"/>
                          <a:pt x="9" y="422"/>
                          <a:pt x="21" y="453"/>
                        </a:cubicBezTo>
                        <a:cubicBezTo>
                          <a:pt x="33" y="484"/>
                          <a:pt x="43" y="587"/>
                          <a:pt x="76" y="528"/>
                        </a:cubicBezTo>
                        <a:cubicBezTo>
                          <a:pt x="109" y="469"/>
                          <a:pt x="188" y="184"/>
                          <a:pt x="220" y="96"/>
                        </a:cubicBezTo>
                        <a:cubicBezTo>
                          <a:pt x="252" y="8"/>
                          <a:pt x="260" y="4"/>
                          <a:pt x="268" y="0"/>
                        </a:cubicBezTo>
                      </a:path>
                    </a:pathLst>
                  </a:custGeom>
                  <a:noFill/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5888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576" y="2414"/>
                    <a:ext cx="576" cy="178"/>
                    <a:chOff x="576" y="2414"/>
                    <a:chExt cx="576" cy="178"/>
                  </a:xfrm>
                </p:grpSpPr>
                <p:sp>
                  <p:nvSpPr>
                    <p:cNvPr id="35889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96"/>
                      <a:ext cx="57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890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720" y="2414"/>
                      <a:ext cx="295" cy="178"/>
                    </a:xfrm>
                    <a:custGeom>
                      <a:avLst/>
                      <a:gdLst>
                        <a:gd name="T0" fmla="*/ 0 w 295"/>
                        <a:gd name="T1" fmla="*/ 178 h 178"/>
                        <a:gd name="T2" fmla="*/ 295 w 295"/>
                        <a:gd name="T3" fmla="*/ 0 h 178"/>
                        <a:gd name="T4" fmla="*/ 0 60000 65536"/>
                        <a:gd name="T5" fmla="*/ 0 60000 65536"/>
                        <a:gd name="T6" fmla="*/ 0 w 295"/>
                        <a:gd name="T7" fmla="*/ 0 h 178"/>
                        <a:gd name="T8" fmla="*/ 295 w 295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95" h="178">
                          <a:moveTo>
                            <a:pt x="0" y="178"/>
                          </a:moveTo>
                          <a:lnTo>
                            <a:pt x="295" y="0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5866" name="Group 112"/>
              <p:cNvGrpSpPr>
                <a:grpSpLocks/>
              </p:cNvGrpSpPr>
              <p:nvPr/>
            </p:nvGrpSpPr>
            <p:grpSpPr bwMode="auto">
              <a:xfrm>
                <a:off x="382" y="3120"/>
                <a:ext cx="962" cy="878"/>
                <a:chOff x="382" y="3120"/>
                <a:chExt cx="962" cy="878"/>
              </a:xfrm>
            </p:grpSpPr>
            <p:sp>
              <p:nvSpPr>
                <p:cNvPr id="35867" name="Line 74"/>
                <p:cNvSpPr>
                  <a:spLocks noChangeShapeType="1"/>
                </p:cNvSpPr>
                <p:nvPr/>
              </p:nvSpPr>
              <p:spPr bwMode="auto">
                <a:xfrm>
                  <a:off x="384" y="3792"/>
                  <a:ext cx="96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5868" name="Group 111"/>
                <p:cNvGrpSpPr>
                  <a:grpSpLocks/>
                </p:cNvGrpSpPr>
                <p:nvPr/>
              </p:nvGrpSpPr>
              <p:grpSpPr bwMode="auto">
                <a:xfrm>
                  <a:off x="382" y="3120"/>
                  <a:ext cx="961" cy="878"/>
                  <a:chOff x="382" y="3106"/>
                  <a:chExt cx="961" cy="878"/>
                </a:xfrm>
              </p:grpSpPr>
              <p:sp>
                <p:nvSpPr>
                  <p:cNvPr id="35872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82" y="3600"/>
                    <a:ext cx="960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3" name="Freeform 75"/>
                  <p:cNvSpPr>
                    <a:spLocks/>
                  </p:cNvSpPr>
                  <p:nvPr/>
                </p:nvSpPr>
                <p:spPr bwMode="auto">
                  <a:xfrm>
                    <a:off x="613" y="3625"/>
                    <a:ext cx="465" cy="316"/>
                  </a:xfrm>
                  <a:custGeom>
                    <a:avLst/>
                    <a:gdLst>
                      <a:gd name="T0" fmla="*/ 465 w 465"/>
                      <a:gd name="T1" fmla="*/ 0 h 316"/>
                      <a:gd name="T2" fmla="*/ 0 w 465"/>
                      <a:gd name="T3" fmla="*/ 316 h 316"/>
                      <a:gd name="T4" fmla="*/ 0 60000 65536"/>
                      <a:gd name="T5" fmla="*/ 0 60000 65536"/>
                      <a:gd name="T6" fmla="*/ 0 w 465"/>
                      <a:gd name="T7" fmla="*/ 0 h 316"/>
                      <a:gd name="T8" fmla="*/ 465 w 465"/>
                      <a:gd name="T9" fmla="*/ 316 h 31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65" h="316">
                        <a:moveTo>
                          <a:pt x="465" y="0"/>
                        </a:moveTo>
                        <a:lnTo>
                          <a:pt x="0" y="316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4" name="Freeform 78"/>
                  <p:cNvSpPr>
                    <a:spLocks/>
                  </p:cNvSpPr>
                  <p:nvPr/>
                </p:nvSpPr>
                <p:spPr bwMode="auto">
                  <a:xfrm>
                    <a:off x="383" y="3109"/>
                    <a:ext cx="960" cy="683"/>
                  </a:xfrm>
                  <a:custGeom>
                    <a:avLst/>
                    <a:gdLst>
                      <a:gd name="T0" fmla="*/ 960 w 960"/>
                      <a:gd name="T1" fmla="*/ 683 h 683"/>
                      <a:gd name="T2" fmla="*/ 833 w 960"/>
                      <a:gd name="T3" fmla="*/ 365 h 683"/>
                      <a:gd name="T4" fmla="*/ 705 w 960"/>
                      <a:gd name="T5" fmla="*/ 160 h 683"/>
                      <a:gd name="T6" fmla="*/ 586 w 960"/>
                      <a:gd name="T7" fmla="*/ 50 h 683"/>
                      <a:gd name="T8" fmla="*/ 476 w 960"/>
                      <a:gd name="T9" fmla="*/ 3 h 683"/>
                      <a:gd name="T10" fmla="*/ 385 w 960"/>
                      <a:gd name="T11" fmla="*/ 31 h 683"/>
                      <a:gd name="T12" fmla="*/ 284 w 960"/>
                      <a:gd name="T13" fmla="*/ 118 h 683"/>
                      <a:gd name="T14" fmla="*/ 230 w 960"/>
                      <a:gd name="T15" fmla="*/ 173 h 683"/>
                      <a:gd name="T16" fmla="*/ 145 w 960"/>
                      <a:gd name="T17" fmla="*/ 298 h 683"/>
                      <a:gd name="T18" fmla="*/ 82 w 960"/>
                      <a:gd name="T19" fmla="*/ 433 h 683"/>
                      <a:gd name="T20" fmla="*/ 37 w 960"/>
                      <a:gd name="T21" fmla="*/ 543 h 683"/>
                      <a:gd name="T22" fmla="*/ 0 w 960"/>
                      <a:gd name="T23" fmla="*/ 682 h 68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960"/>
                      <a:gd name="T37" fmla="*/ 0 h 683"/>
                      <a:gd name="T38" fmla="*/ 960 w 960"/>
                      <a:gd name="T39" fmla="*/ 683 h 683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960" h="683">
                        <a:moveTo>
                          <a:pt x="960" y="683"/>
                        </a:moveTo>
                        <a:cubicBezTo>
                          <a:pt x="939" y="630"/>
                          <a:pt x="875" y="452"/>
                          <a:pt x="833" y="365"/>
                        </a:cubicBezTo>
                        <a:cubicBezTo>
                          <a:pt x="791" y="278"/>
                          <a:pt x="746" y="212"/>
                          <a:pt x="705" y="160"/>
                        </a:cubicBezTo>
                        <a:cubicBezTo>
                          <a:pt x="664" y="108"/>
                          <a:pt x="624" y="76"/>
                          <a:pt x="586" y="50"/>
                        </a:cubicBezTo>
                        <a:cubicBezTo>
                          <a:pt x="548" y="24"/>
                          <a:pt x="509" y="7"/>
                          <a:pt x="476" y="3"/>
                        </a:cubicBezTo>
                        <a:cubicBezTo>
                          <a:pt x="443" y="0"/>
                          <a:pt x="417" y="12"/>
                          <a:pt x="385" y="31"/>
                        </a:cubicBezTo>
                        <a:cubicBezTo>
                          <a:pt x="353" y="50"/>
                          <a:pt x="310" y="94"/>
                          <a:pt x="284" y="118"/>
                        </a:cubicBezTo>
                        <a:cubicBezTo>
                          <a:pt x="258" y="142"/>
                          <a:pt x="253" y="143"/>
                          <a:pt x="230" y="173"/>
                        </a:cubicBezTo>
                        <a:cubicBezTo>
                          <a:pt x="207" y="203"/>
                          <a:pt x="170" y="255"/>
                          <a:pt x="145" y="298"/>
                        </a:cubicBezTo>
                        <a:cubicBezTo>
                          <a:pt x="120" y="341"/>
                          <a:pt x="100" y="392"/>
                          <a:pt x="82" y="433"/>
                        </a:cubicBezTo>
                        <a:cubicBezTo>
                          <a:pt x="64" y="474"/>
                          <a:pt x="51" y="501"/>
                          <a:pt x="37" y="543"/>
                        </a:cubicBezTo>
                        <a:cubicBezTo>
                          <a:pt x="23" y="585"/>
                          <a:pt x="8" y="653"/>
                          <a:pt x="0" y="682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5" name="Freeform 84"/>
                  <p:cNvSpPr>
                    <a:spLocks/>
                  </p:cNvSpPr>
                  <p:nvPr/>
                </p:nvSpPr>
                <p:spPr bwMode="auto">
                  <a:xfrm>
                    <a:off x="585" y="3106"/>
                    <a:ext cx="494" cy="853"/>
                  </a:xfrm>
                  <a:custGeom>
                    <a:avLst/>
                    <a:gdLst>
                      <a:gd name="T0" fmla="*/ 494 w 494"/>
                      <a:gd name="T1" fmla="*/ 515 h 853"/>
                      <a:gd name="T2" fmla="*/ 466 w 494"/>
                      <a:gd name="T3" fmla="*/ 359 h 853"/>
                      <a:gd name="T4" fmla="*/ 439 w 494"/>
                      <a:gd name="T5" fmla="*/ 249 h 853"/>
                      <a:gd name="T6" fmla="*/ 421 w 494"/>
                      <a:gd name="T7" fmla="*/ 176 h 853"/>
                      <a:gd name="T8" fmla="*/ 366 w 494"/>
                      <a:gd name="T9" fmla="*/ 57 h 853"/>
                      <a:gd name="T10" fmla="*/ 284 w 494"/>
                      <a:gd name="T11" fmla="*/ 12 h 853"/>
                      <a:gd name="T12" fmla="*/ 201 w 494"/>
                      <a:gd name="T13" fmla="*/ 131 h 853"/>
                      <a:gd name="T14" fmla="*/ 146 w 494"/>
                      <a:gd name="T15" fmla="*/ 277 h 853"/>
                      <a:gd name="T16" fmla="*/ 73 w 494"/>
                      <a:gd name="T17" fmla="*/ 505 h 853"/>
                      <a:gd name="T18" fmla="*/ 37 w 494"/>
                      <a:gd name="T19" fmla="*/ 661 h 853"/>
                      <a:gd name="T20" fmla="*/ 0 w 494"/>
                      <a:gd name="T21" fmla="*/ 853 h 85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94"/>
                      <a:gd name="T34" fmla="*/ 0 h 853"/>
                      <a:gd name="T35" fmla="*/ 494 w 494"/>
                      <a:gd name="T36" fmla="*/ 853 h 85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94" h="853">
                        <a:moveTo>
                          <a:pt x="494" y="515"/>
                        </a:moveTo>
                        <a:cubicBezTo>
                          <a:pt x="489" y="489"/>
                          <a:pt x="475" y="403"/>
                          <a:pt x="466" y="359"/>
                        </a:cubicBezTo>
                        <a:cubicBezTo>
                          <a:pt x="457" y="315"/>
                          <a:pt x="446" y="279"/>
                          <a:pt x="439" y="249"/>
                        </a:cubicBezTo>
                        <a:cubicBezTo>
                          <a:pt x="432" y="219"/>
                          <a:pt x="433" y="208"/>
                          <a:pt x="421" y="176"/>
                        </a:cubicBezTo>
                        <a:cubicBezTo>
                          <a:pt x="409" y="144"/>
                          <a:pt x="389" y="84"/>
                          <a:pt x="366" y="57"/>
                        </a:cubicBezTo>
                        <a:cubicBezTo>
                          <a:pt x="343" y="30"/>
                          <a:pt x="311" y="0"/>
                          <a:pt x="284" y="12"/>
                        </a:cubicBezTo>
                        <a:cubicBezTo>
                          <a:pt x="257" y="24"/>
                          <a:pt x="224" y="87"/>
                          <a:pt x="201" y="131"/>
                        </a:cubicBezTo>
                        <a:cubicBezTo>
                          <a:pt x="178" y="175"/>
                          <a:pt x="167" y="215"/>
                          <a:pt x="146" y="277"/>
                        </a:cubicBezTo>
                        <a:cubicBezTo>
                          <a:pt x="125" y="339"/>
                          <a:pt x="91" y="441"/>
                          <a:pt x="73" y="505"/>
                        </a:cubicBezTo>
                        <a:cubicBezTo>
                          <a:pt x="55" y="569"/>
                          <a:pt x="49" y="603"/>
                          <a:pt x="37" y="661"/>
                        </a:cubicBezTo>
                        <a:cubicBezTo>
                          <a:pt x="25" y="719"/>
                          <a:pt x="8" y="813"/>
                          <a:pt x="0" y="853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6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264"/>
                    <a:ext cx="576" cy="192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7" name="Freeform 99"/>
                  <p:cNvSpPr>
                    <a:spLocks/>
                  </p:cNvSpPr>
                  <p:nvPr/>
                </p:nvSpPr>
                <p:spPr bwMode="auto">
                  <a:xfrm>
                    <a:off x="969" y="3712"/>
                    <a:ext cx="320" cy="256"/>
                  </a:xfrm>
                  <a:custGeom>
                    <a:avLst/>
                    <a:gdLst>
                      <a:gd name="T0" fmla="*/ 320 w 320"/>
                      <a:gd name="T1" fmla="*/ 0 h 256"/>
                      <a:gd name="T2" fmla="*/ 0 w 320"/>
                      <a:gd name="T3" fmla="*/ 256 h 256"/>
                      <a:gd name="T4" fmla="*/ 0 60000 65536"/>
                      <a:gd name="T5" fmla="*/ 0 60000 65536"/>
                      <a:gd name="T6" fmla="*/ 0 w 320"/>
                      <a:gd name="T7" fmla="*/ 0 h 256"/>
                      <a:gd name="T8" fmla="*/ 320 w 320"/>
                      <a:gd name="T9" fmla="*/ 256 h 25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20" h="256">
                        <a:moveTo>
                          <a:pt x="320" y="0"/>
                        </a:moveTo>
                        <a:lnTo>
                          <a:pt x="0" y="256"/>
                        </a:lnTo>
                      </a:path>
                    </a:pathLst>
                  </a:custGeom>
                  <a:noFill/>
                  <a:ln w="25400">
                    <a:solidFill>
                      <a:srgbClr val="8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8" name="Freeform 100"/>
                  <p:cNvSpPr>
                    <a:spLocks/>
                  </p:cNvSpPr>
                  <p:nvPr/>
                </p:nvSpPr>
                <p:spPr bwMode="auto">
                  <a:xfrm>
                    <a:off x="978" y="3398"/>
                    <a:ext cx="302" cy="570"/>
                  </a:xfrm>
                  <a:custGeom>
                    <a:avLst/>
                    <a:gdLst>
                      <a:gd name="T0" fmla="*/ 302 w 302"/>
                      <a:gd name="T1" fmla="*/ 305 h 570"/>
                      <a:gd name="T2" fmla="*/ 275 w 302"/>
                      <a:gd name="T3" fmla="*/ 223 h 570"/>
                      <a:gd name="T4" fmla="*/ 220 w 302"/>
                      <a:gd name="T5" fmla="*/ 96 h 570"/>
                      <a:gd name="T6" fmla="*/ 183 w 302"/>
                      <a:gd name="T7" fmla="*/ 3 h 570"/>
                      <a:gd name="T8" fmla="*/ 128 w 302"/>
                      <a:gd name="T9" fmla="*/ 113 h 570"/>
                      <a:gd name="T10" fmla="*/ 92 w 302"/>
                      <a:gd name="T11" fmla="*/ 259 h 570"/>
                      <a:gd name="T12" fmla="*/ 28 w 302"/>
                      <a:gd name="T13" fmla="*/ 479 h 570"/>
                      <a:gd name="T14" fmla="*/ 0 w 302"/>
                      <a:gd name="T15" fmla="*/ 570 h 57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02"/>
                      <a:gd name="T25" fmla="*/ 0 h 570"/>
                      <a:gd name="T26" fmla="*/ 302 w 302"/>
                      <a:gd name="T27" fmla="*/ 570 h 57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02" h="570">
                        <a:moveTo>
                          <a:pt x="302" y="305"/>
                        </a:moveTo>
                        <a:cubicBezTo>
                          <a:pt x="297" y="291"/>
                          <a:pt x="289" y="258"/>
                          <a:pt x="275" y="223"/>
                        </a:cubicBezTo>
                        <a:cubicBezTo>
                          <a:pt x="261" y="188"/>
                          <a:pt x="235" y="133"/>
                          <a:pt x="220" y="96"/>
                        </a:cubicBezTo>
                        <a:cubicBezTo>
                          <a:pt x="205" y="59"/>
                          <a:pt x="198" y="0"/>
                          <a:pt x="183" y="3"/>
                        </a:cubicBezTo>
                        <a:cubicBezTo>
                          <a:pt x="168" y="6"/>
                          <a:pt x="143" y="70"/>
                          <a:pt x="128" y="113"/>
                        </a:cubicBezTo>
                        <a:cubicBezTo>
                          <a:pt x="113" y="156"/>
                          <a:pt x="109" y="198"/>
                          <a:pt x="92" y="259"/>
                        </a:cubicBezTo>
                        <a:cubicBezTo>
                          <a:pt x="75" y="320"/>
                          <a:pt x="43" y="427"/>
                          <a:pt x="28" y="479"/>
                        </a:cubicBezTo>
                        <a:cubicBezTo>
                          <a:pt x="13" y="531"/>
                          <a:pt x="6" y="551"/>
                          <a:pt x="0" y="570"/>
                        </a:cubicBezTo>
                      </a:path>
                    </a:pathLst>
                  </a:custGeom>
                  <a:noFill/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869" name="Group 105"/>
                <p:cNvGrpSpPr>
                  <a:grpSpLocks/>
                </p:cNvGrpSpPr>
                <p:nvPr/>
              </p:nvGrpSpPr>
              <p:grpSpPr bwMode="auto">
                <a:xfrm>
                  <a:off x="576" y="3278"/>
                  <a:ext cx="576" cy="178"/>
                  <a:chOff x="576" y="2414"/>
                  <a:chExt cx="576" cy="178"/>
                </a:xfrm>
              </p:grpSpPr>
              <p:sp>
                <p:nvSpPr>
                  <p:cNvPr id="3587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496"/>
                    <a:ext cx="57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1" name="Freeform 107"/>
                  <p:cNvSpPr>
                    <a:spLocks/>
                  </p:cNvSpPr>
                  <p:nvPr/>
                </p:nvSpPr>
                <p:spPr bwMode="auto">
                  <a:xfrm>
                    <a:off x="720" y="2414"/>
                    <a:ext cx="295" cy="178"/>
                  </a:xfrm>
                  <a:custGeom>
                    <a:avLst/>
                    <a:gdLst>
                      <a:gd name="T0" fmla="*/ 0 w 295"/>
                      <a:gd name="T1" fmla="*/ 178 h 178"/>
                      <a:gd name="T2" fmla="*/ 295 w 295"/>
                      <a:gd name="T3" fmla="*/ 0 h 178"/>
                      <a:gd name="T4" fmla="*/ 0 60000 65536"/>
                      <a:gd name="T5" fmla="*/ 0 60000 65536"/>
                      <a:gd name="T6" fmla="*/ 0 w 295"/>
                      <a:gd name="T7" fmla="*/ 0 h 178"/>
                      <a:gd name="T8" fmla="*/ 295 w 295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95" h="178">
                        <a:moveTo>
                          <a:pt x="0" y="178"/>
                        </a:moveTo>
                        <a:lnTo>
                          <a:pt x="295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animBg="1"/>
      <p:bldP spid="395267" grpId="0" animBg="1"/>
      <p:bldP spid="395268" grpId="0" autoUpdateAnimBg="0"/>
      <p:bldP spid="395305" grpId="0" autoUpdateAnimBg="0"/>
      <p:bldP spid="395306" grpId="0" animBg="1" autoUpdateAnimBg="0"/>
      <p:bldP spid="395307" grpId="0" autoUpdateAnimBg="0"/>
      <p:bldP spid="3953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A9CC95-C935-4740-A3DC-99ED6A109E7C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600200" y="700088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凡三元方程都表示空间一曲面</a:t>
            </a:r>
          </a:p>
        </p:txBody>
      </p:sp>
      <p:sp>
        <p:nvSpPr>
          <p:cNvPr id="357380" name="WordArt 4"/>
          <p:cNvSpPr>
            <a:spLocks noChangeArrowheads="1" noChangeShapeType="1" noTextEdit="1"/>
          </p:cNvSpPr>
          <p:nvPr/>
        </p:nvSpPr>
        <p:spPr bwMode="auto">
          <a:xfrm>
            <a:off x="6477000" y="533400"/>
            <a:ext cx="457200" cy="838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5029200" y="1257300"/>
            <a:ext cx="3124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是一个三元方程</a:t>
            </a:r>
            <a:r>
              <a:rPr lang="en-US" altLang="zh-CN" sz="2800"/>
              <a:t>, </a:t>
            </a:r>
          </a:p>
        </p:txBody>
      </p:sp>
      <p:graphicFrame>
        <p:nvGraphicFramePr>
          <p:cNvPr id="357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6647673"/>
              </p:ext>
            </p:extLst>
          </p:nvPr>
        </p:nvGraphicFramePr>
        <p:xfrm>
          <a:off x="2133600" y="1294013"/>
          <a:ext cx="2971800" cy="614362"/>
        </p:xfrm>
        <a:graphic>
          <a:graphicData uri="http://schemas.openxmlformats.org/presentationml/2006/ole">
            <p:oleObj spid="_x0000_s3078" name="公式" r:id="rId3" imgW="1104900" imgH="228600" progId="Equation.3">
              <p:embed/>
            </p:oleObj>
          </a:graphicData>
        </a:graphic>
      </p:graphicFrame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1066800" y="1866900"/>
            <a:ext cx="3429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但不表示任何曲面</a:t>
            </a:r>
            <a:r>
              <a:rPr lang="en-US" altLang="zh-CN" sz="2800"/>
              <a:t>.</a:t>
            </a:r>
            <a:endParaRPr lang="en-US" altLang="zh-CN" sz="2400" b="0"/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1066800" y="13335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错</a:t>
            </a:r>
            <a:r>
              <a:rPr lang="en-US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1600200" y="1300225"/>
            <a:ext cx="76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/>
              <a:t>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2" grpId="0" autoUpdateAnimBg="0"/>
      <p:bldP spid="357387" grpId="0" autoUpdateAnimBg="0"/>
      <p:bldP spid="357388" grpId="0" autoUpdateAnimBg="0"/>
      <p:bldP spid="35739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F3E1FF-9769-4B26-AF95-4E0A2E367FD7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396290" name="Oval 2"/>
          <p:cNvSpPr>
            <a:spLocks noChangeArrowheads="1"/>
          </p:cNvSpPr>
          <p:nvPr/>
        </p:nvSpPr>
        <p:spPr bwMode="auto">
          <a:xfrm>
            <a:off x="4343400" y="324485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1" name="Oval 3"/>
          <p:cNvSpPr>
            <a:spLocks noChangeArrowheads="1"/>
          </p:cNvSpPr>
          <p:nvPr/>
        </p:nvSpPr>
        <p:spPr bwMode="auto">
          <a:xfrm>
            <a:off x="2667000" y="324485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2" name="Oval 4"/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3" name="Oval 5"/>
          <p:cNvSpPr>
            <a:spLocks noChangeArrowheads="1"/>
          </p:cNvSpPr>
          <p:nvPr/>
        </p:nvSpPr>
        <p:spPr bwMode="auto">
          <a:xfrm>
            <a:off x="4343400" y="210185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Text Box 6"/>
          <p:cNvSpPr txBox="1">
            <a:spLocks noChangeArrowheads="1"/>
          </p:cNvSpPr>
          <p:nvPr/>
        </p:nvSpPr>
        <p:spPr bwMode="auto">
          <a:xfrm>
            <a:off x="914400" y="2025650"/>
            <a:ext cx="152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类似地</a:t>
            </a:r>
            <a:r>
              <a:rPr lang="en-US" altLang="zh-CN" sz="2800"/>
              <a:t>,</a:t>
            </a:r>
          </a:p>
        </p:txBody>
      </p:sp>
      <p:graphicFrame>
        <p:nvGraphicFramePr>
          <p:cNvPr id="396295" name="Object 7"/>
          <p:cNvGraphicFramePr>
            <a:graphicFrameLocks noChangeAspect="1"/>
          </p:cNvGraphicFramePr>
          <p:nvPr/>
        </p:nvGraphicFramePr>
        <p:xfrm>
          <a:off x="2408238" y="2846388"/>
          <a:ext cx="3382962" cy="1084262"/>
        </p:xfrm>
        <a:graphic>
          <a:graphicData uri="http://schemas.openxmlformats.org/presentationml/2006/ole">
            <p:oleObj spid="_x0000_s36898" name="公式" r:id="rId3" imgW="1308100" imgH="419100" progId="Equation.3">
              <p:embed/>
            </p:oleObj>
          </a:graphicData>
        </a:graphic>
      </p:graphicFrame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2057400" y="3106738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或</a:t>
            </a:r>
            <a:endParaRPr lang="zh-CN" altLang="en-US" sz="2400" b="0"/>
          </a:p>
        </p:txBody>
      </p:sp>
      <p:graphicFrame>
        <p:nvGraphicFramePr>
          <p:cNvPr id="396297" name="Object 9"/>
          <p:cNvGraphicFramePr>
            <a:graphicFrameLocks noChangeAspect="1"/>
          </p:cNvGraphicFramePr>
          <p:nvPr/>
        </p:nvGraphicFramePr>
        <p:xfrm>
          <a:off x="2678113" y="1720850"/>
          <a:ext cx="3113087" cy="1093788"/>
        </p:xfrm>
        <a:graphic>
          <a:graphicData uri="http://schemas.openxmlformats.org/presentationml/2006/ole">
            <p:oleObj spid="_x0000_s36899" name="公式" r:id="rId4" imgW="1193800" imgH="419100" progId="Equation.3">
              <p:embed/>
            </p:oleObj>
          </a:graphicData>
        </a:graphic>
      </p:graphicFrame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1066800" y="4006850"/>
            <a:ext cx="152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亦表示</a:t>
            </a:r>
            <a:endParaRPr lang="zh-CN" altLang="en-US" sz="2400" b="0"/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900113" y="5084763"/>
            <a:ext cx="495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以上两方程的图形是与</a:t>
            </a:r>
            <a:r>
              <a:rPr lang="zh-CN" altLang="en-US" sz="2800">
                <a:solidFill>
                  <a:srgbClr val="0000FF"/>
                </a:solidFill>
              </a:rPr>
              <a:t>此图形</a:t>
            </a:r>
          </a:p>
        </p:txBody>
      </p:sp>
      <p:sp>
        <p:nvSpPr>
          <p:cNvPr id="396333" name="AutoShape 45"/>
          <p:cNvSpPr>
            <a:spLocks noChangeArrowheads="1"/>
          </p:cNvSpPr>
          <p:nvPr/>
        </p:nvSpPr>
        <p:spPr bwMode="auto">
          <a:xfrm>
            <a:off x="7696200" y="425450"/>
            <a:ext cx="762000" cy="1447800"/>
          </a:xfrm>
          <a:prstGeom prst="curvedLeftArrow">
            <a:avLst>
              <a:gd name="adj1" fmla="val 42548"/>
              <a:gd name="adj2" fmla="val 83714"/>
              <a:gd name="adj3" fmla="val 61315"/>
            </a:avLst>
          </a:prstGeom>
          <a:gradFill rotWithShape="0">
            <a:gsLst>
              <a:gs pos="0">
                <a:srgbClr val="FFCCFF"/>
              </a:gs>
              <a:gs pos="100000">
                <a:srgbClr val="00FF99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84" name="Group 46"/>
          <p:cNvGrpSpPr>
            <a:grpSpLocks/>
          </p:cNvGrpSpPr>
          <p:nvPr/>
        </p:nvGrpSpPr>
        <p:grpSpPr bwMode="auto">
          <a:xfrm>
            <a:off x="1066800" y="44450"/>
            <a:ext cx="6629400" cy="1371600"/>
            <a:chOff x="1008" y="384"/>
            <a:chExt cx="4176" cy="864"/>
          </a:xfrm>
        </p:grpSpPr>
        <p:sp>
          <p:nvSpPr>
            <p:cNvPr id="36924" name="AutoShape 47"/>
            <p:cNvSpPr>
              <a:spLocks noChangeArrowheads="1"/>
            </p:cNvSpPr>
            <p:nvPr/>
          </p:nvSpPr>
          <p:spPr bwMode="auto">
            <a:xfrm>
              <a:off x="1008" y="384"/>
              <a:ext cx="4176" cy="86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CCFF"/>
                </a:gs>
                <a:gs pos="100000">
                  <a:srgbClr val="00FF99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2" name="Object 48"/>
            <p:cNvGraphicFramePr>
              <a:graphicFrameLocks noChangeAspect="1"/>
            </p:cNvGraphicFramePr>
            <p:nvPr/>
          </p:nvGraphicFramePr>
          <p:xfrm>
            <a:off x="1296" y="424"/>
            <a:ext cx="1728" cy="584"/>
          </p:xfrm>
          <a:graphic>
            <a:graphicData uri="http://schemas.openxmlformats.org/presentationml/2006/ole">
              <p:oleObj spid="_x0000_s36900" name="公式" r:id="rId5" imgW="2743200" imgH="927100" progId="Equation.3">
                <p:embed/>
              </p:oleObj>
            </a:graphicData>
          </a:graphic>
        </p:graphicFrame>
        <p:graphicFrame>
          <p:nvGraphicFramePr>
            <p:cNvPr id="36873" name="Object 49"/>
            <p:cNvGraphicFramePr>
              <a:graphicFrameLocks noChangeAspect="1"/>
            </p:cNvGraphicFramePr>
            <p:nvPr/>
          </p:nvGraphicFramePr>
          <p:xfrm>
            <a:off x="3168" y="402"/>
            <a:ext cx="1891" cy="606"/>
          </p:xfrm>
          <a:graphic>
            <a:graphicData uri="http://schemas.openxmlformats.org/presentationml/2006/ole">
              <p:oleObj spid="_x0000_s36901" name="公式" r:id="rId6" imgW="1308100" imgH="419100" progId="Equation.3">
                <p:embed/>
              </p:oleObj>
            </a:graphicData>
          </a:graphic>
        </p:graphicFrame>
        <p:sp>
          <p:nvSpPr>
            <p:cNvPr id="36925" name="Text Box 50"/>
            <p:cNvSpPr txBox="1">
              <a:spLocks noChangeArrowheads="1"/>
            </p:cNvSpPr>
            <p:nvPr/>
          </p:nvSpPr>
          <p:spPr bwMode="auto">
            <a:xfrm>
              <a:off x="2256" y="912"/>
              <a:ext cx="187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双叶双曲面</a:t>
              </a:r>
              <a:endParaRPr lang="zh-CN" altLang="en-US" sz="2400" b="0"/>
            </a:p>
          </p:txBody>
        </p:sp>
        <p:sp>
          <p:nvSpPr>
            <p:cNvPr id="36926" name="Text Box 51"/>
            <p:cNvSpPr txBox="1">
              <a:spLocks noChangeArrowheads="1"/>
            </p:cNvSpPr>
            <p:nvPr/>
          </p:nvSpPr>
          <p:spPr bwMode="auto">
            <a:xfrm>
              <a:off x="2736" y="576"/>
              <a:ext cx="115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/>
                <a:t>     </a:t>
              </a:r>
              <a:r>
                <a:rPr lang="zh-CN" altLang="en-US" sz="2800"/>
                <a:t>或</a:t>
              </a:r>
              <a:endParaRPr lang="zh-CN" altLang="en-US" sz="2400" b="0"/>
            </a:p>
          </p:txBody>
        </p:sp>
      </p:grpSp>
      <p:sp>
        <p:nvSpPr>
          <p:cNvPr id="396340" name="WordArt 52"/>
          <p:cNvSpPr>
            <a:spLocks noChangeArrowheads="1" noChangeShapeType="1" noTextEdit="1"/>
          </p:cNvSpPr>
          <p:nvPr/>
        </p:nvSpPr>
        <p:spPr bwMode="auto">
          <a:xfrm>
            <a:off x="6910388" y="5084763"/>
            <a:ext cx="2286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396341" name="Rectangle 53"/>
          <p:cNvSpPr>
            <a:spLocks noChangeArrowheads="1"/>
          </p:cNvSpPr>
          <p:nvPr/>
        </p:nvSpPr>
        <p:spPr bwMode="auto">
          <a:xfrm>
            <a:off x="2146300" y="2039938"/>
            <a:ext cx="8985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方程</a:t>
            </a:r>
          </a:p>
        </p:txBody>
      </p:sp>
      <p:sp>
        <p:nvSpPr>
          <p:cNvPr id="396342" name="Rectangle 54"/>
          <p:cNvSpPr>
            <a:spLocks noChangeArrowheads="1"/>
          </p:cNvSpPr>
          <p:nvPr/>
        </p:nvSpPr>
        <p:spPr bwMode="auto">
          <a:xfrm>
            <a:off x="2200275" y="4021138"/>
            <a:ext cx="21431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双叶双曲面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6343" name="Rectangle 55"/>
          <p:cNvSpPr>
            <a:spLocks noChangeArrowheads="1"/>
          </p:cNvSpPr>
          <p:nvPr/>
        </p:nvSpPr>
        <p:spPr bwMode="auto">
          <a:xfrm>
            <a:off x="5583238" y="5084763"/>
            <a:ext cx="1255712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一样吗</a:t>
            </a:r>
          </a:p>
        </p:txBody>
      </p:sp>
      <p:sp>
        <p:nvSpPr>
          <p:cNvPr id="396344" name="AutoShape 56"/>
          <p:cNvSpPr>
            <a:spLocks noChangeArrowheads="1"/>
          </p:cNvSpPr>
          <p:nvPr/>
        </p:nvSpPr>
        <p:spPr bwMode="auto">
          <a:xfrm rot="-2281267">
            <a:off x="5481638" y="4587875"/>
            <a:ext cx="1141412" cy="381000"/>
          </a:xfrm>
          <a:prstGeom prst="rightArrow">
            <a:avLst>
              <a:gd name="adj1" fmla="val 51833"/>
              <a:gd name="adj2" fmla="val 88308"/>
            </a:avLst>
          </a:prstGeom>
          <a:gradFill rotWithShape="0">
            <a:gsLst>
              <a:gs pos="0">
                <a:schemeClr val="accent1"/>
              </a:gs>
              <a:gs pos="50000">
                <a:srgbClr val="00FFFF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6553200" y="1416050"/>
            <a:ext cx="2151063" cy="3832225"/>
            <a:chOff x="210" y="1570"/>
            <a:chExt cx="1355" cy="2414"/>
          </a:xfrm>
        </p:grpSpPr>
        <p:sp>
          <p:nvSpPr>
            <p:cNvPr id="36891" name="Line 63"/>
            <p:cNvSpPr>
              <a:spLocks noChangeShapeType="1"/>
            </p:cNvSpPr>
            <p:nvPr/>
          </p:nvSpPr>
          <p:spPr bwMode="auto">
            <a:xfrm flipV="1">
              <a:off x="864" y="2736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92" name="Group 64"/>
            <p:cNvGrpSpPr>
              <a:grpSpLocks/>
            </p:cNvGrpSpPr>
            <p:nvPr/>
          </p:nvGrpSpPr>
          <p:grpSpPr bwMode="auto">
            <a:xfrm>
              <a:off x="210" y="1570"/>
              <a:ext cx="1355" cy="2414"/>
              <a:chOff x="210" y="1584"/>
              <a:chExt cx="1355" cy="2414"/>
            </a:xfrm>
          </p:grpSpPr>
          <p:graphicFrame>
            <p:nvGraphicFramePr>
              <p:cNvPr id="36868" name="Object 65"/>
              <p:cNvGraphicFramePr>
                <a:graphicFrameLocks noChangeAspect="1"/>
              </p:cNvGraphicFramePr>
              <p:nvPr/>
            </p:nvGraphicFramePr>
            <p:xfrm>
              <a:off x="210" y="3072"/>
              <a:ext cx="174" cy="176"/>
            </p:xfrm>
            <a:graphic>
              <a:graphicData uri="http://schemas.openxmlformats.org/presentationml/2006/ole">
                <p:oleObj spid="_x0000_s36902" name="Equation" r:id="rId7" imgW="139700" imgH="139700" progId="Equation.3">
                  <p:embed/>
                </p:oleObj>
              </a:graphicData>
            </a:graphic>
          </p:graphicFrame>
          <p:graphicFrame>
            <p:nvGraphicFramePr>
              <p:cNvPr id="36869" name="Object 66"/>
              <p:cNvGraphicFramePr>
                <a:graphicFrameLocks noChangeAspect="1"/>
              </p:cNvGraphicFramePr>
              <p:nvPr/>
            </p:nvGraphicFramePr>
            <p:xfrm>
              <a:off x="1392" y="2976"/>
              <a:ext cx="173" cy="208"/>
            </p:xfrm>
            <a:graphic>
              <a:graphicData uri="http://schemas.openxmlformats.org/presentationml/2006/ole">
                <p:oleObj spid="_x0000_s36903" name="Equation" r:id="rId8" imgW="139579" imgH="164957" progId="Equation.3">
                  <p:embed/>
                </p:oleObj>
              </a:graphicData>
            </a:graphic>
          </p:graphicFrame>
          <p:graphicFrame>
            <p:nvGraphicFramePr>
              <p:cNvPr id="36870" name="Object 67"/>
              <p:cNvGraphicFramePr>
                <a:graphicFrameLocks noChangeAspect="1"/>
              </p:cNvGraphicFramePr>
              <p:nvPr/>
            </p:nvGraphicFramePr>
            <p:xfrm>
              <a:off x="674" y="1584"/>
              <a:ext cx="142" cy="176"/>
            </p:xfrm>
            <a:graphic>
              <a:graphicData uri="http://schemas.openxmlformats.org/presentationml/2006/ole">
                <p:oleObj spid="_x0000_s36904" name="Equation" r:id="rId9" imgW="114201" imgH="139579" progId="Equation.3">
                  <p:embed/>
                </p:oleObj>
              </a:graphicData>
            </a:graphic>
          </p:graphicFrame>
          <p:sp>
            <p:nvSpPr>
              <p:cNvPr id="36893" name="Line 68"/>
              <p:cNvSpPr>
                <a:spLocks noChangeShapeType="1"/>
              </p:cNvSpPr>
              <p:nvPr/>
            </p:nvSpPr>
            <p:spPr bwMode="auto">
              <a:xfrm flipV="1">
                <a:off x="336" y="2928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4" name="Line 69"/>
              <p:cNvSpPr>
                <a:spLocks noChangeShapeType="1"/>
              </p:cNvSpPr>
              <p:nvPr/>
            </p:nvSpPr>
            <p:spPr bwMode="auto">
              <a:xfrm flipH="1">
                <a:off x="336" y="2688"/>
                <a:ext cx="912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5" name="Line 70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6871" name="Object 71"/>
              <p:cNvGraphicFramePr>
                <a:graphicFrameLocks noChangeAspect="1"/>
              </p:cNvGraphicFramePr>
              <p:nvPr/>
            </p:nvGraphicFramePr>
            <p:xfrm>
              <a:off x="864" y="2928"/>
              <a:ext cx="160" cy="176"/>
            </p:xfrm>
            <a:graphic>
              <a:graphicData uri="http://schemas.openxmlformats.org/presentationml/2006/ole">
                <p:oleObj spid="_x0000_s36905" name="Equation" r:id="rId10" imgW="164814" imgH="177492" progId="Equation.3">
                  <p:embed/>
                </p:oleObj>
              </a:graphicData>
            </a:graphic>
          </p:graphicFrame>
          <p:sp>
            <p:nvSpPr>
              <p:cNvPr id="36896" name="Line 72"/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7" name="Line 73"/>
              <p:cNvSpPr>
                <a:spLocks noChangeShapeType="1"/>
              </p:cNvSpPr>
              <p:nvPr/>
            </p:nvSpPr>
            <p:spPr bwMode="auto">
              <a:xfrm flipV="1">
                <a:off x="864" y="3120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898" name="Group 74"/>
              <p:cNvGrpSpPr>
                <a:grpSpLocks/>
              </p:cNvGrpSpPr>
              <p:nvPr/>
            </p:nvGrpSpPr>
            <p:grpSpPr bwMode="auto">
              <a:xfrm>
                <a:off x="384" y="1872"/>
                <a:ext cx="960" cy="864"/>
                <a:chOff x="384" y="1872"/>
                <a:chExt cx="960" cy="864"/>
              </a:xfrm>
            </p:grpSpPr>
            <p:sp>
              <p:nvSpPr>
                <p:cNvPr id="36912" name="Oval 75"/>
                <p:cNvSpPr>
                  <a:spLocks noChangeArrowheads="1"/>
                </p:cNvSpPr>
                <p:nvPr/>
              </p:nvSpPr>
              <p:spPr bwMode="auto">
                <a:xfrm>
                  <a:off x="384" y="1872"/>
                  <a:ext cx="960" cy="38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6913" name="Group 76"/>
                <p:cNvGrpSpPr>
                  <a:grpSpLocks/>
                </p:cNvGrpSpPr>
                <p:nvPr/>
              </p:nvGrpSpPr>
              <p:grpSpPr bwMode="auto">
                <a:xfrm>
                  <a:off x="384" y="1882"/>
                  <a:ext cx="960" cy="854"/>
                  <a:chOff x="384" y="1893"/>
                  <a:chExt cx="960" cy="854"/>
                </a:xfrm>
              </p:grpSpPr>
              <p:sp>
                <p:nvSpPr>
                  <p:cNvPr id="36914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2064"/>
                    <a:ext cx="960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5" name="Freeform 78"/>
                  <p:cNvSpPr>
                    <a:spLocks/>
                  </p:cNvSpPr>
                  <p:nvPr/>
                </p:nvSpPr>
                <p:spPr bwMode="auto">
                  <a:xfrm>
                    <a:off x="622" y="1897"/>
                    <a:ext cx="458" cy="325"/>
                  </a:xfrm>
                  <a:custGeom>
                    <a:avLst/>
                    <a:gdLst>
                      <a:gd name="T0" fmla="*/ 458 w 458"/>
                      <a:gd name="T1" fmla="*/ 0 h 325"/>
                      <a:gd name="T2" fmla="*/ 0 w 458"/>
                      <a:gd name="T3" fmla="*/ 325 h 325"/>
                      <a:gd name="T4" fmla="*/ 0 60000 65536"/>
                      <a:gd name="T5" fmla="*/ 0 60000 65536"/>
                      <a:gd name="T6" fmla="*/ 0 w 458"/>
                      <a:gd name="T7" fmla="*/ 0 h 325"/>
                      <a:gd name="T8" fmla="*/ 458 w 458"/>
                      <a:gd name="T9" fmla="*/ 325 h 32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8" h="325">
                        <a:moveTo>
                          <a:pt x="458" y="0"/>
                        </a:moveTo>
                        <a:lnTo>
                          <a:pt x="0" y="325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6" name="Freeform 79"/>
                  <p:cNvSpPr>
                    <a:spLocks/>
                  </p:cNvSpPr>
                  <p:nvPr/>
                </p:nvSpPr>
                <p:spPr bwMode="auto">
                  <a:xfrm>
                    <a:off x="384" y="2064"/>
                    <a:ext cx="960" cy="682"/>
                  </a:xfrm>
                  <a:custGeom>
                    <a:avLst/>
                    <a:gdLst>
                      <a:gd name="T0" fmla="*/ 0 w 960"/>
                      <a:gd name="T1" fmla="*/ 0 h 682"/>
                      <a:gd name="T2" fmla="*/ 128 w 960"/>
                      <a:gd name="T3" fmla="*/ 322 h 682"/>
                      <a:gd name="T4" fmla="*/ 256 w 960"/>
                      <a:gd name="T5" fmla="*/ 523 h 682"/>
                      <a:gd name="T6" fmla="*/ 375 w 960"/>
                      <a:gd name="T7" fmla="*/ 633 h 682"/>
                      <a:gd name="T8" fmla="*/ 485 w 960"/>
                      <a:gd name="T9" fmla="*/ 679 h 682"/>
                      <a:gd name="T10" fmla="*/ 576 w 960"/>
                      <a:gd name="T11" fmla="*/ 651 h 682"/>
                      <a:gd name="T12" fmla="*/ 686 w 960"/>
                      <a:gd name="T13" fmla="*/ 569 h 682"/>
                      <a:gd name="T14" fmla="*/ 731 w 960"/>
                      <a:gd name="T15" fmla="*/ 505 h 682"/>
                      <a:gd name="T16" fmla="*/ 816 w 960"/>
                      <a:gd name="T17" fmla="*/ 384 h 682"/>
                      <a:gd name="T18" fmla="*/ 878 w 960"/>
                      <a:gd name="T19" fmla="*/ 249 h 682"/>
                      <a:gd name="T20" fmla="*/ 923 w 960"/>
                      <a:gd name="T21" fmla="*/ 139 h 682"/>
                      <a:gd name="T22" fmla="*/ 960 w 960"/>
                      <a:gd name="T23" fmla="*/ 0 h 68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960"/>
                      <a:gd name="T37" fmla="*/ 0 h 682"/>
                      <a:gd name="T38" fmla="*/ 960 w 960"/>
                      <a:gd name="T39" fmla="*/ 682 h 68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960" h="682">
                        <a:moveTo>
                          <a:pt x="0" y="0"/>
                        </a:moveTo>
                        <a:cubicBezTo>
                          <a:pt x="21" y="54"/>
                          <a:pt x="85" y="235"/>
                          <a:pt x="128" y="322"/>
                        </a:cubicBezTo>
                        <a:cubicBezTo>
                          <a:pt x="171" y="409"/>
                          <a:pt x="215" y="471"/>
                          <a:pt x="256" y="523"/>
                        </a:cubicBezTo>
                        <a:cubicBezTo>
                          <a:pt x="297" y="575"/>
                          <a:pt x="337" y="607"/>
                          <a:pt x="375" y="633"/>
                        </a:cubicBezTo>
                        <a:cubicBezTo>
                          <a:pt x="413" y="659"/>
                          <a:pt x="452" y="676"/>
                          <a:pt x="485" y="679"/>
                        </a:cubicBezTo>
                        <a:cubicBezTo>
                          <a:pt x="518" y="682"/>
                          <a:pt x="542" y="669"/>
                          <a:pt x="576" y="651"/>
                        </a:cubicBezTo>
                        <a:cubicBezTo>
                          <a:pt x="610" y="633"/>
                          <a:pt x="660" y="593"/>
                          <a:pt x="686" y="569"/>
                        </a:cubicBezTo>
                        <a:cubicBezTo>
                          <a:pt x="712" y="545"/>
                          <a:pt x="709" y="536"/>
                          <a:pt x="731" y="505"/>
                        </a:cubicBezTo>
                        <a:cubicBezTo>
                          <a:pt x="753" y="474"/>
                          <a:pt x="792" y="427"/>
                          <a:pt x="816" y="384"/>
                        </a:cubicBezTo>
                        <a:cubicBezTo>
                          <a:pt x="840" y="341"/>
                          <a:pt x="860" y="290"/>
                          <a:pt x="878" y="249"/>
                        </a:cubicBezTo>
                        <a:cubicBezTo>
                          <a:pt x="896" y="208"/>
                          <a:pt x="909" y="181"/>
                          <a:pt x="923" y="139"/>
                        </a:cubicBezTo>
                        <a:cubicBezTo>
                          <a:pt x="937" y="97"/>
                          <a:pt x="952" y="29"/>
                          <a:pt x="960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7" name="Freeform 80"/>
                  <p:cNvSpPr>
                    <a:spLocks/>
                  </p:cNvSpPr>
                  <p:nvPr/>
                </p:nvSpPr>
                <p:spPr bwMode="auto">
                  <a:xfrm>
                    <a:off x="624" y="1893"/>
                    <a:ext cx="464" cy="854"/>
                  </a:xfrm>
                  <a:custGeom>
                    <a:avLst/>
                    <a:gdLst>
                      <a:gd name="T0" fmla="*/ 0 w 464"/>
                      <a:gd name="T1" fmla="*/ 315 h 854"/>
                      <a:gd name="T2" fmla="*/ 48 w 464"/>
                      <a:gd name="T3" fmla="*/ 507 h 854"/>
                      <a:gd name="T4" fmla="*/ 80 w 464"/>
                      <a:gd name="T5" fmla="*/ 594 h 854"/>
                      <a:gd name="T6" fmla="*/ 117 w 464"/>
                      <a:gd name="T7" fmla="*/ 713 h 854"/>
                      <a:gd name="T8" fmla="*/ 162 w 464"/>
                      <a:gd name="T9" fmla="*/ 804 h 854"/>
                      <a:gd name="T10" fmla="*/ 240 w 464"/>
                      <a:gd name="T11" fmla="*/ 843 h 854"/>
                      <a:gd name="T12" fmla="*/ 327 w 464"/>
                      <a:gd name="T13" fmla="*/ 740 h 854"/>
                      <a:gd name="T14" fmla="*/ 373 w 464"/>
                      <a:gd name="T15" fmla="*/ 594 h 854"/>
                      <a:gd name="T16" fmla="*/ 418 w 464"/>
                      <a:gd name="T17" fmla="*/ 374 h 854"/>
                      <a:gd name="T18" fmla="*/ 446 w 464"/>
                      <a:gd name="T19" fmla="*/ 173 h 854"/>
                      <a:gd name="T20" fmla="*/ 464 w 464"/>
                      <a:gd name="T21" fmla="*/ 0 h 85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64"/>
                      <a:gd name="T34" fmla="*/ 0 h 854"/>
                      <a:gd name="T35" fmla="*/ 464 w 464"/>
                      <a:gd name="T36" fmla="*/ 854 h 854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64" h="854">
                        <a:moveTo>
                          <a:pt x="0" y="315"/>
                        </a:moveTo>
                        <a:cubicBezTo>
                          <a:pt x="16" y="387"/>
                          <a:pt x="35" y="461"/>
                          <a:pt x="48" y="507"/>
                        </a:cubicBezTo>
                        <a:cubicBezTo>
                          <a:pt x="61" y="553"/>
                          <a:pt x="68" y="560"/>
                          <a:pt x="80" y="594"/>
                        </a:cubicBezTo>
                        <a:cubicBezTo>
                          <a:pt x="92" y="628"/>
                          <a:pt x="103" y="678"/>
                          <a:pt x="117" y="713"/>
                        </a:cubicBezTo>
                        <a:cubicBezTo>
                          <a:pt x="131" y="748"/>
                          <a:pt x="142" y="782"/>
                          <a:pt x="162" y="804"/>
                        </a:cubicBezTo>
                        <a:cubicBezTo>
                          <a:pt x="182" y="826"/>
                          <a:pt x="213" y="854"/>
                          <a:pt x="240" y="843"/>
                        </a:cubicBezTo>
                        <a:cubicBezTo>
                          <a:pt x="267" y="832"/>
                          <a:pt x="305" y="781"/>
                          <a:pt x="327" y="740"/>
                        </a:cubicBezTo>
                        <a:cubicBezTo>
                          <a:pt x="349" y="699"/>
                          <a:pt x="358" y="655"/>
                          <a:pt x="373" y="594"/>
                        </a:cubicBezTo>
                        <a:cubicBezTo>
                          <a:pt x="388" y="533"/>
                          <a:pt x="406" y="444"/>
                          <a:pt x="418" y="374"/>
                        </a:cubicBezTo>
                        <a:cubicBezTo>
                          <a:pt x="430" y="304"/>
                          <a:pt x="438" y="235"/>
                          <a:pt x="446" y="173"/>
                        </a:cubicBezTo>
                        <a:cubicBezTo>
                          <a:pt x="454" y="111"/>
                          <a:pt x="460" y="36"/>
                          <a:pt x="464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8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576" cy="192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9" name="Freeform 82"/>
                  <p:cNvSpPr>
                    <a:spLocks/>
                  </p:cNvSpPr>
                  <p:nvPr/>
                </p:nvSpPr>
                <p:spPr bwMode="auto">
                  <a:xfrm>
                    <a:off x="1079" y="2016"/>
                    <a:ext cx="265" cy="215"/>
                  </a:xfrm>
                  <a:custGeom>
                    <a:avLst/>
                    <a:gdLst>
                      <a:gd name="T0" fmla="*/ 0 w 265"/>
                      <a:gd name="T1" fmla="*/ 215 h 215"/>
                      <a:gd name="T2" fmla="*/ 265 w 265"/>
                      <a:gd name="T3" fmla="*/ 0 h 215"/>
                      <a:gd name="T4" fmla="*/ 0 60000 65536"/>
                      <a:gd name="T5" fmla="*/ 0 60000 65536"/>
                      <a:gd name="T6" fmla="*/ 0 w 265"/>
                      <a:gd name="T7" fmla="*/ 0 h 215"/>
                      <a:gd name="T8" fmla="*/ 265 w 265"/>
                      <a:gd name="T9" fmla="*/ 215 h 21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65" h="215">
                        <a:moveTo>
                          <a:pt x="0" y="215"/>
                        </a:moveTo>
                        <a:lnTo>
                          <a:pt x="265" y="0"/>
                        </a:lnTo>
                      </a:path>
                    </a:pathLst>
                  </a:custGeom>
                  <a:noFill/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20" name="Freeform 83"/>
                  <p:cNvSpPr>
                    <a:spLocks/>
                  </p:cNvSpPr>
                  <p:nvPr/>
                </p:nvSpPr>
                <p:spPr bwMode="auto">
                  <a:xfrm>
                    <a:off x="1076" y="2016"/>
                    <a:ext cx="268" cy="587"/>
                  </a:xfrm>
                  <a:custGeom>
                    <a:avLst/>
                    <a:gdLst>
                      <a:gd name="T0" fmla="*/ 3 w 268"/>
                      <a:gd name="T1" fmla="*/ 233 h 587"/>
                      <a:gd name="T2" fmla="*/ 3 w 268"/>
                      <a:gd name="T3" fmla="*/ 343 h 587"/>
                      <a:gd name="T4" fmla="*/ 21 w 268"/>
                      <a:gd name="T5" fmla="*/ 453 h 587"/>
                      <a:gd name="T6" fmla="*/ 76 w 268"/>
                      <a:gd name="T7" fmla="*/ 528 h 587"/>
                      <a:gd name="T8" fmla="*/ 220 w 268"/>
                      <a:gd name="T9" fmla="*/ 96 h 587"/>
                      <a:gd name="T10" fmla="*/ 268 w 268"/>
                      <a:gd name="T11" fmla="*/ 0 h 58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68"/>
                      <a:gd name="T19" fmla="*/ 0 h 587"/>
                      <a:gd name="T20" fmla="*/ 268 w 268"/>
                      <a:gd name="T21" fmla="*/ 587 h 58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68" h="587">
                        <a:moveTo>
                          <a:pt x="3" y="233"/>
                        </a:moveTo>
                        <a:cubicBezTo>
                          <a:pt x="3" y="250"/>
                          <a:pt x="0" y="306"/>
                          <a:pt x="3" y="343"/>
                        </a:cubicBezTo>
                        <a:cubicBezTo>
                          <a:pt x="6" y="380"/>
                          <a:pt x="9" y="422"/>
                          <a:pt x="21" y="453"/>
                        </a:cubicBezTo>
                        <a:cubicBezTo>
                          <a:pt x="33" y="484"/>
                          <a:pt x="43" y="587"/>
                          <a:pt x="76" y="528"/>
                        </a:cubicBezTo>
                        <a:cubicBezTo>
                          <a:pt x="109" y="469"/>
                          <a:pt x="188" y="184"/>
                          <a:pt x="220" y="96"/>
                        </a:cubicBezTo>
                        <a:cubicBezTo>
                          <a:pt x="252" y="8"/>
                          <a:pt x="260" y="4"/>
                          <a:pt x="268" y="0"/>
                        </a:cubicBezTo>
                      </a:path>
                    </a:pathLst>
                  </a:custGeom>
                  <a:noFill/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6921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576" y="2414"/>
                    <a:ext cx="576" cy="178"/>
                    <a:chOff x="576" y="2414"/>
                    <a:chExt cx="576" cy="178"/>
                  </a:xfrm>
                </p:grpSpPr>
                <p:sp>
                  <p:nvSpPr>
                    <p:cNvPr id="36922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96"/>
                      <a:ext cx="57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23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720" y="2414"/>
                      <a:ext cx="295" cy="178"/>
                    </a:xfrm>
                    <a:custGeom>
                      <a:avLst/>
                      <a:gdLst>
                        <a:gd name="T0" fmla="*/ 0 w 295"/>
                        <a:gd name="T1" fmla="*/ 178 h 178"/>
                        <a:gd name="T2" fmla="*/ 295 w 295"/>
                        <a:gd name="T3" fmla="*/ 0 h 178"/>
                        <a:gd name="T4" fmla="*/ 0 60000 65536"/>
                        <a:gd name="T5" fmla="*/ 0 60000 65536"/>
                        <a:gd name="T6" fmla="*/ 0 w 295"/>
                        <a:gd name="T7" fmla="*/ 0 h 178"/>
                        <a:gd name="T8" fmla="*/ 295 w 295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95" h="178">
                          <a:moveTo>
                            <a:pt x="0" y="178"/>
                          </a:moveTo>
                          <a:lnTo>
                            <a:pt x="295" y="0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6899" name="Group 87"/>
              <p:cNvGrpSpPr>
                <a:grpSpLocks/>
              </p:cNvGrpSpPr>
              <p:nvPr/>
            </p:nvGrpSpPr>
            <p:grpSpPr bwMode="auto">
              <a:xfrm>
                <a:off x="382" y="3120"/>
                <a:ext cx="962" cy="878"/>
                <a:chOff x="382" y="3120"/>
                <a:chExt cx="962" cy="878"/>
              </a:xfrm>
            </p:grpSpPr>
            <p:sp>
              <p:nvSpPr>
                <p:cNvPr id="36900" name="Line 88"/>
                <p:cNvSpPr>
                  <a:spLocks noChangeShapeType="1"/>
                </p:cNvSpPr>
                <p:nvPr/>
              </p:nvSpPr>
              <p:spPr bwMode="auto">
                <a:xfrm>
                  <a:off x="384" y="3792"/>
                  <a:ext cx="96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6901" name="Group 89"/>
                <p:cNvGrpSpPr>
                  <a:grpSpLocks/>
                </p:cNvGrpSpPr>
                <p:nvPr/>
              </p:nvGrpSpPr>
              <p:grpSpPr bwMode="auto">
                <a:xfrm>
                  <a:off x="382" y="3120"/>
                  <a:ext cx="961" cy="878"/>
                  <a:chOff x="382" y="3106"/>
                  <a:chExt cx="961" cy="878"/>
                </a:xfrm>
              </p:grpSpPr>
              <p:sp>
                <p:nvSpPr>
                  <p:cNvPr id="36905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382" y="3600"/>
                    <a:ext cx="960" cy="38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6" name="Freeform 91"/>
                  <p:cNvSpPr>
                    <a:spLocks/>
                  </p:cNvSpPr>
                  <p:nvPr/>
                </p:nvSpPr>
                <p:spPr bwMode="auto">
                  <a:xfrm>
                    <a:off x="613" y="3625"/>
                    <a:ext cx="465" cy="316"/>
                  </a:xfrm>
                  <a:custGeom>
                    <a:avLst/>
                    <a:gdLst>
                      <a:gd name="T0" fmla="*/ 465 w 465"/>
                      <a:gd name="T1" fmla="*/ 0 h 316"/>
                      <a:gd name="T2" fmla="*/ 0 w 465"/>
                      <a:gd name="T3" fmla="*/ 316 h 316"/>
                      <a:gd name="T4" fmla="*/ 0 60000 65536"/>
                      <a:gd name="T5" fmla="*/ 0 60000 65536"/>
                      <a:gd name="T6" fmla="*/ 0 w 465"/>
                      <a:gd name="T7" fmla="*/ 0 h 316"/>
                      <a:gd name="T8" fmla="*/ 465 w 465"/>
                      <a:gd name="T9" fmla="*/ 316 h 31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65" h="316">
                        <a:moveTo>
                          <a:pt x="465" y="0"/>
                        </a:moveTo>
                        <a:lnTo>
                          <a:pt x="0" y="316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7" name="Freeform 92"/>
                  <p:cNvSpPr>
                    <a:spLocks/>
                  </p:cNvSpPr>
                  <p:nvPr/>
                </p:nvSpPr>
                <p:spPr bwMode="auto">
                  <a:xfrm>
                    <a:off x="383" y="3109"/>
                    <a:ext cx="960" cy="683"/>
                  </a:xfrm>
                  <a:custGeom>
                    <a:avLst/>
                    <a:gdLst>
                      <a:gd name="T0" fmla="*/ 960 w 960"/>
                      <a:gd name="T1" fmla="*/ 683 h 683"/>
                      <a:gd name="T2" fmla="*/ 833 w 960"/>
                      <a:gd name="T3" fmla="*/ 365 h 683"/>
                      <a:gd name="T4" fmla="*/ 705 w 960"/>
                      <a:gd name="T5" fmla="*/ 160 h 683"/>
                      <a:gd name="T6" fmla="*/ 586 w 960"/>
                      <a:gd name="T7" fmla="*/ 50 h 683"/>
                      <a:gd name="T8" fmla="*/ 476 w 960"/>
                      <a:gd name="T9" fmla="*/ 3 h 683"/>
                      <a:gd name="T10" fmla="*/ 385 w 960"/>
                      <a:gd name="T11" fmla="*/ 31 h 683"/>
                      <a:gd name="T12" fmla="*/ 284 w 960"/>
                      <a:gd name="T13" fmla="*/ 118 h 683"/>
                      <a:gd name="T14" fmla="*/ 230 w 960"/>
                      <a:gd name="T15" fmla="*/ 173 h 683"/>
                      <a:gd name="T16" fmla="*/ 145 w 960"/>
                      <a:gd name="T17" fmla="*/ 298 h 683"/>
                      <a:gd name="T18" fmla="*/ 82 w 960"/>
                      <a:gd name="T19" fmla="*/ 433 h 683"/>
                      <a:gd name="T20" fmla="*/ 37 w 960"/>
                      <a:gd name="T21" fmla="*/ 543 h 683"/>
                      <a:gd name="T22" fmla="*/ 0 w 960"/>
                      <a:gd name="T23" fmla="*/ 682 h 68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960"/>
                      <a:gd name="T37" fmla="*/ 0 h 683"/>
                      <a:gd name="T38" fmla="*/ 960 w 960"/>
                      <a:gd name="T39" fmla="*/ 683 h 683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960" h="683">
                        <a:moveTo>
                          <a:pt x="960" y="683"/>
                        </a:moveTo>
                        <a:cubicBezTo>
                          <a:pt x="939" y="630"/>
                          <a:pt x="875" y="452"/>
                          <a:pt x="833" y="365"/>
                        </a:cubicBezTo>
                        <a:cubicBezTo>
                          <a:pt x="791" y="278"/>
                          <a:pt x="746" y="212"/>
                          <a:pt x="705" y="160"/>
                        </a:cubicBezTo>
                        <a:cubicBezTo>
                          <a:pt x="664" y="108"/>
                          <a:pt x="624" y="76"/>
                          <a:pt x="586" y="50"/>
                        </a:cubicBezTo>
                        <a:cubicBezTo>
                          <a:pt x="548" y="24"/>
                          <a:pt x="509" y="7"/>
                          <a:pt x="476" y="3"/>
                        </a:cubicBezTo>
                        <a:cubicBezTo>
                          <a:pt x="443" y="0"/>
                          <a:pt x="417" y="12"/>
                          <a:pt x="385" y="31"/>
                        </a:cubicBezTo>
                        <a:cubicBezTo>
                          <a:pt x="353" y="50"/>
                          <a:pt x="310" y="94"/>
                          <a:pt x="284" y="118"/>
                        </a:cubicBezTo>
                        <a:cubicBezTo>
                          <a:pt x="258" y="142"/>
                          <a:pt x="253" y="143"/>
                          <a:pt x="230" y="173"/>
                        </a:cubicBezTo>
                        <a:cubicBezTo>
                          <a:pt x="207" y="203"/>
                          <a:pt x="170" y="255"/>
                          <a:pt x="145" y="298"/>
                        </a:cubicBezTo>
                        <a:cubicBezTo>
                          <a:pt x="120" y="341"/>
                          <a:pt x="100" y="392"/>
                          <a:pt x="82" y="433"/>
                        </a:cubicBezTo>
                        <a:cubicBezTo>
                          <a:pt x="64" y="474"/>
                          <a:pt x="51" y="501"/>
                          <a:pt x="37" y="543"/>
                        </a:cubicBezTo>
                        <a:cubicBezTo>
                          <a:pt x="23" y="585"/>
                          <a:pt x="8" y="653"/>
                          <a:pt x="0" y="682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8" name="Freeform 93"/>
                  <p:cNvSpPr>
                    <a:spLocks/>
                  </p:cNvSpPr>
                  <p:nvPr/>
                </p:nvSpPr>
                <p:spPr bwMode="auto">
                  <a:xfrm>
                    <a:off x="585" y="3106"/>
                    <a:ext cx="494" cy="853"/>
                  </a:xfrm>
                  <a:custGeom>
                    <a:avLst/>
                    <a:gdLst>
                      <a:gd name="T0" fmla="*/ 494 w 494"/>
                      <a:gd name="T1" fmla="*/ 515 h 853"/>
                      <a:gd name="T2" fmla="*/ 466 w 494"/>
                      <a:gd name="T3" fmla="*/ 359 h 853"/>
                      <a:gd name="T4" fmla="*/ 439 w 494"/>
                      <a:gd name="T5" fmla="*/ 249 h 853"/>
                      <a:gd name="T6" fmla="*/ 421 w 494"/>
                      <a:gd name="T7" fmla="*/ 176 h 853"/>
                      <a:gd name="T8" fmla="*/ 366 w 494"/>
                      <a:gd name="T9" fmla="*/ 57 h 853"/>
                      <a:gd name="T10" fmla="*/ 284 w 494"/>
                      <a:gd name="T11" fmla="*/ 12 h 853"/>
                      <a:gd name="T12" fmla="*/ 201 w 494"/>
                      <a:gd name="T13" fmla="*/ 131 h 853"/>
                      <a:gd name="T14" fmla="*/ 146 w 494"/>
                      <a:gd name="T15" fmla="*/ 277 h 853"/>
                      <a:gd name="T16" fmla="*/ 73 w 494"/>
                      <a:gd name="T17" fmla="*/ 505 h 853"/>
                      <a:gd name="T18" fmla="*/ 37 w 494"/>
                      <a:gd name="T19" fmla="*/ 661 h 853"/>
                      <a:gd name="T20" fmla="*/ 0 w 494"/>
                      <a:gd name="T21" fmla="*/ 853 h 85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94"/>
                      <a:gd name="T34" fmla="*/ 0 h 853"/>
                      <a:gd name="T35" fmla="*/ 494 w 494"/>
                      <a:gd name="T36" fmla="*/ 853 h 85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94" h="853">
                        <a:moveTo>
                          <a:pt x="494" y="515"/>
                        </a:moveTo>
                        <a:cubicBezTo>
                          <a:pt x="489" y="489"/>
                          <a:pt x="475" y="403"/>
                          <a:pt x="466" y="359"/>
                        </a:cubicBezTo>
                        <a:cubicBezTo>
                          <a:pt x="457" y="315"/>
                          <a:pt x="446" y="279"/>
                          <a:pt x="439" y="249"/>
                        </a:cubicBezTo>
                        <a:cubicBezTo>
                          <a:pt x="432" y="219"/>
                          <a:pt x="433" y="208"/>
                          <a:pt x="421" y="176"/>
                        </a:cubicBezTo>
                        <a:cubicBezTo>
                          <a:pt x="409" y="144"/>
                          <a:pt x="389" y="84"/>
                          <a:pt x="366" y="57"/>
                        </a:cubicBezTo>
                        <a:cubicBezTo>
                          <a:pt x="343" y="30"/>
                          <a:pt x="311" y="0"/>
                          <a:pt x="284" y="12"/>
                        </a:cubicBezTo>
                        <a:cubicBezTo>
                          <a:pt x="257" y="24"/>
                          <a:pt x="224" y="87"/>
                          <a:pt x="201" y="131"/>
                        </a:cubicBezTo>
                        <a:cubicBezTo>
                          <a:pt x="178" y="175"/>
                          <a:pt x="167" y="215"/>
                          <a:pt x="146" y="277"/>
                        </a:cubicBezTo>
                        <a:cubicBezTo>
                          <a:pt x="125" y="339"/>
                          <a:pt x="91" y="441"/>
                          <a:pt x="73" y="505"/>
                        </a:cubicBezTo>
                        <a:cubicBezTo>
                          <a:pt x="55" y="569"/>
                          <a:pt x="49" y="603"/>
                          <a:pt x="37" y="661"/>
                        </a:cubicBezTo>
                        <a:cubicBezTo>
                          <a:pt x="25" y="719"/>
                          <a:pt x="8" y="813"/>
                          <a:pt x="0" y="853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9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264"/>
                    <a:ext cx="576" cy="192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0" name="Freeform 95"/>
                  <p:cNvSpPr>
                    <a:spLocks/>
                  </p:cNvSpPr>
                  <p:nvPr/>
                </p:nvSpPr>
                <p:spPr bwMode="auto">
                  <a:xfrm>
                    <a:off x="969" y="3712"/>
                    <a:ext cx="320" cy="256"/>
                  </a:xfrm>
                  <a:custGeom>
                    <a:avLst/>
                    <a:gdLst>
                      <a:gd name="T0" fmla="*/ 320 w 320"/>
                      <a:gd name="T1" fmla="*/ 0 h 256"/>
                      <a:gd name="T2" fmla="*/ 0 w 320"/>
                      <a:gd name="T3" fmla="*/ 256 h 256"/>
                      <a:gd name="T4" fmla="*/ 0 60000 65536"/>
                      <a:gd name="T5" fmla="*/ 0 60000 65536"/>
                      <a:gd name="T6" fmla="*/ 0 w 320"/>
                      <a:gd name="T7" fmla="*/ 0 h 256"/>
                      <a:gd name="T8" fmla="*/ 320 w 320"/>
                      <a:gd name="T9" fmla="*/ 256 h 25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20" h="256">
                        <a:moveTo>
                          <a:pt x="320" y="0"/>
                        </a:moveTo>
                        <a:lnTo>
                          <a:pt x="0" y="256"/>
                        </a:lnTo>
                      </a:path>
                    </a:pathLst>
                  </a:custGeom>
                  <a:noFill/>
                  <a:ln w="25400">
                    <a:solidFill>
                      <a:srgbClr val="8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1" name="Freeform 96"/>
                  <p:cNvSpPr>
                    <a:spLocks/>
                  </p:cNvSpPr>
                  <p:nvPr/>
                </p:nvSpPr>
                <p:spPr bwMode="auto">
                  <a:xfrm>
                    <a:off x="978" y="3398"/>
                    <a:ext cx="302" cy="570"/>
                  </a:xfrm>
                  <a:custGeom>
                    <a:avLst/>
                    <a:gdLst>
                      <a:gd name="T0" fmla="*/ 302 w 302"/>
                      <a:gd name="T1" fmla="*/ 305 h 570"/>
                      <a:gd name="T2" fmla="*/ 275 w 302"/>
                      <a:gd name="T3" fmla="*/ 223 h 570"/>
                      <a:gd name="T4" fmla="*/ 220 w 302"/>
                      <a:gd name="T5" fmla="*/ 96 h 570"/>
                      <a:gd name="T6" fmla="*/ 183 w 302"/>
                      <a:gd name="T7" fmla="*/ 3 h 570"/>
                      <a:gd name="T8" fmla="*/ 128 w 302"/>
                      <a:gd name="T9" fmla="*/ 113 h 570"/>
                      <a:gd name="T10" fmla="*/ 92 w 302"/>
                      <a:gd name="T11" fmla="*/ 259 h 570"/>
                      <a:gd name="T12" fmla="*/ 28 w 302"/>
                      <a:gd name="T13" fmla="*/ 479 h 570"/>
                      <a:gd name="T14" fmla="*/ 0 w 302"/>
                      <a:gd name="T15" fmla="*/ 570 h 57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02"/>
                      <a:gd name="T25" fmla="*/ 0 h 570"/>
                      <a:gd name="T26" fmla="*/ 302 w 302"/>
                      <a:gd name="T27" fmla="*/ 570 h 57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02" h="570">
                        <a:moveTo>
                          <a:pt x="302" y="305"/>
                        </a:moveTo>
                        <a:cubicBezTo>
                          <a:pt x="297" y="291"/>
                          <a:pt x="289" y="258"/>
                          <a:pt x="275" y="223"/>
                        </a:cubicBezTo>
                        <a:cubicBezTo>
                          <a:pt x="261" y="188"/>
                          <a:pt x="235" y="133"/>
                          <a:pt x="220" y="96"/>
                        </a:cubicBezTo>
                        <a:cubicBezTo>
                          <a:pt x="205" y="59"/>
                          <a:pt x="198" y="0"/>
                          <a:pt x="183" y="3"/>
                        </a:cubicBezTo>
                        <a:cubicBezTo>
                          <a:pt x="168" y="6"/>
                          <a:pt x="143" y="70"/>
                          <a:pt x="128" y="113"/>
                        </a:cubicBezTo>
                        <a:cubicBezTo>
                          <a:pt x="113" y="156"/>
                          <a:pt x="109" y="198"/>
                          <a:pt x="92" y="259"/>
                        </a:cubicBezTo>
                        <a:cubicBezTo>
                          <a:pt x="75" y="320"/>
                          <a:pt x="43" y="427"/>
                          <a:pt x="28" y="479"/>
                        </a:cubicBezTo>
                        <a:cubicBezTo>
                          <a:pt x="13" y="531"/>
                          <a:pt x="6" y="551"/>
                          <a:pt x="0" y="570"/>
                        </a:cubicBezTo>
                      </a:path>
                    </a:pathLst>
                  </a:custGeom>
                  <a:noFill/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902" name="Group 97"/>
                <p:cNvGrpSpPr>
                  <a:grpSpLocks/>
                </p:cNvGrpSpPr>
                <p:nvPr/>
              </p:nvGrpSpPr>
              <p:grpSpPr bwMode="auto">
                <a:xfrm>
                  <a:off x="576" y="3278"/>
                  <a:ext cx="576" cy="178"/>
                  <a:chOff x="576" y="2414"/>
                  <a:chExt cx="576" cy="178"/>
                </a:xfrm>
              </p:grpSpPr>
              <p:sp>
                <p:nvSpPr>
                  <p:cNvPr id="3690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496"/>
                    <a:ext cx="57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4" name="Freeform 99"/>
                  <p:cNvSpPr>
                    <a:spLocks/>
                  </p:cNvSpPr>
                  <p:nvPr/>
                </p:nvSpPr>
                <p:spPr bwMode="auto">
                  <a:xfrm>
                    <a:off x="720" y="2414"/>
                    <a:ext cx="295" cy="178"/>
                  </a:xfrm>
                  <a:custGeom>
                    <a:avLst/>
                    <a:gdLst>
                      <a:gd name="T0" fmla="*/ 0 w 295"/>
                      <a:gd name="T1" fmla="*/ 178 h 178"/>
                      <a:gd name="T2" fmla="*/ 295 w 295"/>
                      <a:gd name="T3" fmla="*/ 0 h 178"/>
                      <a:gd name="T4" fmla="*/ 0 60000 65536"/>
                      <a:gd name="T5" fmla="*/ 0 60000 65536"/>
                      <a:gd name="T6" fmla="*/ 0 w 295"/>
                      <a:gd name="T7" fmla="*/ 0 h 178"/>
                      <a:gd name="T8" fmla="*/ 295 w 295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95" h="178">
                        <a:moveTo>
                          <a:pt x="0" y="178"/>
                        </a:moveTo>
                        <a:lnTo>
                          <a:pt x="295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 animBg="1"/>
      <p:bldP spid="396291" grpId="0" animBg="1"/>
      <p:bldP spid="396292" grpId="0" animBg="1"/>
      <p:bldP spid="396293" grpId="0" animBg="1"/>
      <p:bldP spid="396296" grpId="0" autoUpdateAnimBg="0"/>
      <p:bldP spid="396298" grpId="0" autoUpdateAnimBg="0"/>
      <p:bldP spid="396299" grpId="0" autoUpdateAnimBg="0"/>
      <p:bldP spid="396333" grpId="0" animBg="1"/>
      <p:bldP spid="396340" grpId="0" animBg="1"/>
      <p:bldP spid="396341" grpId="0" autoUpdateAnimBg="0"/>
      <p:bldP spid="396342" grpId="0" autoUpdateAnimBg="0"/>
      <p:bldP spid="396343" grpId="0" autoUpdateAnimBg="0"/>
      <p:bldP spid="3963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8512D-48CC-4C22-B0C1-D85721A6AA4C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4191000" y="1489943"/>
            <a:ext cx="220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02E00"/>
                </a:solidFill>
              </a:rPr>
              <a:t>椭圆抛物面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5257800" y="2251943"/>
            <a:ext cx="3886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02E00"/>
                </a:solidFill>
              </a:rPr>
              <a:t> </a:t>
            </a:r>
            <a:r>
              <a:rPr lang="zh-CN" altLang="en-US" sz="2800">
                <a:solidFill>
                  <a:srgbClr val="F02E00"/>
                </a:solidFill>
              </a:rPr>
              <a:t>双曲抛物面</a:t>
            </a:r>
            <a:r>
              <a:rPr lang="en-US" altLang="zh-CN" sz="2800">
                <a:solidFill>
                  <a:srgbClr val="F02E00"/>
                </a:solidFill>
              </a:rPr>
              <a:t>(</a:t>
            </a:r>
            <a:r>
              <a:rPr lang="zh-CN" altLang="en-US" sz="2800">
                <a:solidFill>
                  <a:srgbClr val="F02E00"/>
                </a:solidFill>
              </a:rPr>
              <a:t>马鞍面）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62000" y="485056"/>
            <a:ext cx="1066800" cy="800100"/>
            <a:chOff x="384" y="2088"/>
            <a:chExt cx="672" cy="504"/>
          </a:xfrm>
        </p:grpSpPr>
        <p:sp>
          <p:nvSpPr>
            <p:cNvPr id="37914" name="AutoShape 12"/>
            <p:cNvSpPr>
              <a:spLocks noChangeArrowheads="1"/>
            </p:cNvSpPr>
            <p:nvPr/>
          </p:nvSpPr>
          <p:spPr bwMode="auto">
            <a:xfrm>
              <a:off x="384" y="2088"/>
              <a:ext cx="576" cy="504"/>
            </a:xfrm>
            <a:prstGeom prst="flowChartPunchedTape">
              <a:avLst/>
            </a:prstGeom>
            <a:gradFill rotWithShape="0">
              <a:gsLst>
                <a:gs pos="0">
                  <a:srgbClr val="FFCCFF"/>
                </a:gs>
                <a:gs pos="5000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 b="0"/>
            </a:p>
          </p:txBody>
        </p:sp>
        <p:sp>
          <p:nvSpPr>
            <p:cNvPr id="37915" name="Text Box 13"/>
            <p:cNvSpPr txBox="1">
              <a:spLocks noChangeArrowheads="1"/>
            </p:cNvSpPr>
            <p:nvPr/>
          </p:nvSpPr>
          <p:spPr bwMode="auto">
            <a:xfrm>
              <a:off x="384" y="2160"/>
              <a:ext cx="67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填空</a:t>
              </a:r>
              <a:endParaRPr lang="zh-CN" altLang="en-US" sz="2800">
                <a:solidFill>
                  <a:srgbClr val="006600"/>
                </a:solidFill>
              </a:endParaRPr>
            </a:p>
          </p:txBody>
        </p:sp>
      </p:grpSp>
      <p:sp>
        <p:nvSpPr>
          <p:cNvPr id="398350" name="Text Box 14"/>
          <p:cNvSpPr txBox="1">
            <a:spLocks noChangeArrowheads="1"/>
          </p:cNvSpPr>
          <p:nvPr/>
        </p:nvSpPr>
        <p:spPr bwMode="auto">
          <a:xfrm>
            <a:off x="1676400" y="577131"/>
            <a:ext cx="362426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设有曲面方程</a:t>
            </a: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685800" y="1551856"/>
            <a:ext cx="3505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则方程表示的曲面为</a:t>
            </a: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4038600" y="2009056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8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2032348"/>
              </p:ext>
            </p:extLst>
          </p:nvPr>
        </p:nvGraphicFramePr>
        <p:xfrm>
          <a:off x="4038600" y="332656"/>
          <a:ext cx="3962400" cy="1073150"/>
        </p:xfrm>
        <a:graphic>
          <a:graphicData uri="http://schemas.openxmlformats.org/presentationml/2006/ole">
            <p:oleObj spid="_x0000_s37904" name="公式" r:id="rId3" imgW="1637589" imgH="444307" progId="Equation.3">
              <p:embed/>
            </p:oleObj>
          </a:graphicData>
        </a:graphic>
      </p:graphicFrame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2438400" y="2313856"/>
            <a:ext cx="3429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方程表示的曲面为</a:t>
            </a:r>
          </a:p>
        </p:txBody>
      </p:sp>
      <p:sp>
        <p:nvSpPr>
          <p:cNvPr id="398355" name="Line 19"/>
          <p:cNvSpPr>
            <a:spLocks noChangeShapeType="1"/>
          </p:cNvSpPr>
          <p:nvPr/>
        </p:nvSpPr>
        <p:spPr bwMode="auto">
          <a:xfrm>
            <a:off x="5486400" y="2771056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83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9529461"/>
              </p:ext>
            </p:extLst>
          </p:nvPr>
        </p:nvGraphicFramePr>
        <p:xfrm>
          <a:off x="685800" y="2319943"/>
          <a:ext cx="1900238" cy="542925"/>
        </p:xfrm>
        <a:graphic>
          <a:graphicData uri="http://schemas.openxmlformats.org/presentationml/2006/ole">
            <p:oleObj spid="_x0000_s37905" name="公式" r:id="rId4" imgW="748975" imgH="215806" progId="Equation.3">
              <p:embed/>
            </p:oleObj>
          </a:graphicData>
        </a:graphic>
      </p:graphicFrame>
      <p:sp>
        <p:nvSpPr>
          <p:cNvPr id="398358" name="WordArt 22"/>
          <p:cNvSpPr>
            <a:spLocks noChangeArrowheads="1" noChangeShapeType="1" noTextEdit="1"/>
          </p:cNvSpPr>
          <p:nvPr/>
        </p:nvSpPr>
        <p:spPr bwMode="auto">
          <a:xfrm>
            <a:off x="4876800" y="1475656"/>
            <a:ext cx="2286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398359" name="WordArt 23"/>
          <p:cNvSpPr>
            <a:spLocks noChangeArrowheads="1" noChangeShapeType="1" noTextEdit="1"/>
          </p:cNvSpPr>
          <p:nvPr/>
        </p:nvSpPr>
        <p:spPr bwMode="auto">
          <a:xfrm>
            <a:off x="6477000" y="2237656"/>
            <a:ext cx="2286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9875422"/>
              </p:ext>
            </p:extLst>
          </p:nvPr>
        </p:nvGraphicFramePr>
        <p:xfrm>
          <a:off x="1364704" y="3582144"/>
          <a:ext cx="3810000" cy="571500"/>
        </p:xfrm>
        <a:graphic>
          <a:graphicData uri="http://schemas.openxmlformats.org/presentationml/2006/ole">
            <p:oleObj spid="_x0000_s37906" name="公式" r:id="rId5" imgW="1524000" imgH="228600" progId="Equation.3">
              <p:embed/>
            </p:oleObj>
          </a:graphicData>
        </a:graphic>
      </p:graphicFrame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5174704" y="4039344"/>
            <a:ext cx="990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4916016" y="3566532"/>
            <a:ext cx="1600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双叶双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6117679" y="3604369"/>
            <a:ext cx="11906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曲面</a:t>
            </a:r>
            <a:r>
              <a:rPr lang="en-US" altLang="zh-CN" sz="2800" dirty="0"/>
              <a:t>,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755104" y="4206031"/>
            <a:ext cx="6400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它的对称轴在      轴上</a:t>
            </a:r>
            <a:r>
              <a:rPr lang="en-US" altLang="zh-CN" sz="2800"/>
              <a:t>.</a:t>
            </a: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3041104" y="4572744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3117304" y="4115544"/>
            <a:ext cx="76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800" i="1">
                <a:solidFill>
                  <a:srgbClr val="FF0000"/>
                </a:solidFill>
              </a:rPr>
              <a:t>y</a:t>
            </a:r>
            <a:endParaRPr lang="en-US" altLang="zh-CN" sz="2800">
              <a:solidFill>
                <a:srgbClr val="0000FF"/>
              </a:solidFill>
            </a:endParaRPr>
          </a:p>
        </p:txBody>
      </p:sp>
      <p:grpSp>
        <p:nvGrpSpPr>
          <p:cNvPr id="35" name="Group 11"/>
          <p:cNvGrpSpPr>
            <a:grpSpLocks/>
          </p:cNvGrpSpPr>
          <p:nvPr/>
        </p:nvGrpSpPr>
        <p:grpSpPr bwMode="auto">
          <a:xfrm>
            <a:off x="755576" y="4985419"/>
            <a:ext cx="7245350" cy="531813"/>
            <a:chOff x="716" y="1873"/>
            <a:chExt cx="4564" cy="335"/>
          </a:xfrm>
        </p:grpSpPr>
        <p:graphicFrame>
          <p:nvGraphicFramePr>
            <p:cNvPr id="36" name="Object 12"/>
            <p:cNvGraphicFramePr>
              <a:graphicFrameLocks noChangeAspect="1"/>
            </p:cNvGraphicFramePr>
            <p:nvPr/>
          </p:nvGraphicFramePr>
          <p:xfrm>
            <a:off x="716" y="1873"/>
            <a:ext cx="4564" cy="335"/>
          </p:xfrm>
          <a:graphic>
            <a:graphicData uri="http://schemas.openxmlformats.org/presentationml/2006/ole">
              <p:oleObj spid="_x0000_s37907" name="公式" r:id="rId6" imgW="3111500" imgH="228600" progId="Equation.3">
                <p:embed/>
              </p:oleObj>
            </a:graphicData>
          </a:graphic>
        </p:graphicFrame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4176" y="2112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6172126" y="4907632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椭圆锥</a:t>
            </a:r>
            <a:endParaRPr lang="zh-CN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5" grpId="0" autoUpdateAnimBg="0"/>
      <p:bldP spid="398346" grpId="0" autoUpdateAnimBg="0"/>
      <p:bldP spid="398350" grpId="0" autoUpdateAnimBg="0"/>
      <p:bldP spid="398351" grpId="0" autoUpdateAnimBg="0"/>
      <p:bldP spid="398352" grpId="0" animBg="1"/>
      <p:bldP spid="398354" grpId="0" autoUpdateAnimBg="0"/>
      <p:bldP spid="398355" grpId="0" animBg="1"/>
      <p:bldP spid="398358" grpId="0" animBg="1"/>
      <p:bldP spid="398359" grpId="0" animBg="1"/>
      <p:bldP spid="29" grpId="0" animBg="1"/>
      <p:bldP spid="30" grpId="0" autoUpdateAnimBg="0"/>
      <p:bldP spid="31" grpId="0"/>
      <p:bldP spid="32" grpId="0"/>
      <p:bldP spid="33" grpId="0" animBg="1"/>
      <p:bldP spid="34" grpId="0" autoUpdateAnimBg="0"/>
      <p:bldP spid="3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7FE67-21A9-41B9-8695-4B004623A0F1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rgbClr val="FFFFFF"/>
                </a:solidFill>
              </a:rPr>
              <a:t>设置</a:t>
            </a:r>
            <a:endParaRPr lang="zh-CN" altLang="en-US" sz="2200" dirty="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475656" y="1150794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方程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828456" y="1158007"/>
            <a:ext cx="1676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表示</a:t>
            </a:r>
            <a:r>
              <a:rPr lang="en-US" altLang="zh-CN" sz="2800"/>
              <a:t>(       )</a:t>
            </a:r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3953689"/>
              </p:ext>
            </p:extLst>
          </p:nvPr>
        </p:nvGraphicFramePr>
        <p:xfrm>
          <a:off x="2313856" y="853206"/>
          <a:ext cx="2608263" cy="1063626"/>
        </p:xfrm>
        <a:graphic>
          <a:graphicData uri="http://schemas.openxmlformats.org/presentationml/2006/ole">
            <p:oleObj spid="_x0000_s40964" name="公式" r:id="rId13" imgW="1028700" imgH="419100" progId="Equation.3">
              <p:embed/>
            </p:oleObj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805880" y="2852936"/>
            <a:ext cx="2514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双曲柱面</a:t>
            </a:r>
            <a:endParaRPr lang="en-US" altLang="zh-CN" sz="2400" b="0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835696" y="5417343"/>
            <a:ext cx="220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 smtClean="0"/>
              <a:t>锥</a:t>
            </a:r>
            <a:r>
              <a:rPr lang="zh-CN" altLang="en-US" sz="2800" dirty="0" smtClean="0"/>
              <a:t>面</a:t>
            </a:r>
            <a:endParaRPr lang="en-US" altLang="zh-CN" sz="2400" b="0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05880" y="4508929"/>
            <a:ext cx="289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双叶双曲面</a:t>
            </a:r>
            <a:endParaRPr lang="en-US" altLang="zh-CN" sz="2800" dirty="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763688" y="3707606"/>
            <a:ext cx="3886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 smtClean="0"/>
              <a:t>旋转</a:t>
            </a:r>
            <a:r>
              <a:rPr lang="zh-CN" altLang="en-US" sz="2800" dirty="0" smtClean="0"/>
              <a:t>双曲面</a:t>
            </a:r>
            <a:endParaRPr lang="en-US" altLang="zh-CN" sz="2400" b="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330601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15B0FA-01F2-4E58-BEEF-AF2E56E9E4AF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1295400" y="264477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截痕法</a:t>
            </a:r>
            <a:r>
              <a:rPr lang="en-US" altLang="zh-CN" sz="2800">
                <a:solidFill>
                  <a:schemeClr val="tx2"/>
                </a:solidFill>
              </a:rPr>
              <a:t>;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endParaRPr lang="en-US" altLang="zh-CN" sz="2800"/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1295400" y="3697288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熟知这几个常见曲面的特性</a:t>
            </a:r>
            <a:r>
              <a:rPr lang="en-US" altLang="zh-CN" sz="2800"/>
              <a:t>)</a:t>
            </a: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1295400" y="3178175"/>
            <a:ext cx="533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椭球面、抛物面、双曲面</a:t>
            </a:r>
            <a:r>
              <a:rPr lang="en-US" altLang="zh-CN" sz="2800"/>
              <a:t>.</a:t>
            </a: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1295400" y="982663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曲面方程的概念</a:t>
            </a:r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1295400" y="1577975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旋转曲面的概念</a:t>
            </a:r>
            <a:r>
              <a:rPr lang="en-US" altLang="zh-CN" sz="2800"/>
              <a:t>(</a:t>
            </a:r>
            <a:r>
              <a:rPr lang="zh-CN" altLang="en-US" sz="2800"/>
              <a:t>轴、母线</a:t>
            </a:r>
            <a:r>
              <a:rPr lang="en-US" altLang="zh-CN" sz="2800"/>
              <a:t>)</a:t>
            </a:r>
            <a:r>
              <a:rPr lang="zh-CN" altLang="en-US" sz="2800"/>
              <a:t>及求法</a:t>
            </a:r>
            <a:r>
              <a:rPr lang="en-US" altLang="zh-CN" sz="2800"/>
              <a:t>;</a:t>
            </a:r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1295400" y="20970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柱面的概念</a:t>
            </a:r>
            <a:r>
              <a:rPr lang="en-US" altLang="zh-CN" sz="2800"/>
              <a:t>(</a:t>
            </a:r>
            <a:r>
              <a:rPr lang="zh-CN" altLang="en-US" sz="2800"/>
              <a:t>母线、准线</a:t>
            </a:r>
            <a:r>
              <a:rPr lang="en-US" altLang="zh-CN" sz="2800"/>
              <a:t>);</a:t>
            </a:r>
          </a:p>
        </p:txBody>
      </p:sp>
      <p:graphicFrame>
        <p:nvGraphicFramePr>
          <p:cNvPr id="400393" name="Object 9"/>
          <p:cNvGraphicFramePr>
            <a:graphicFrameLocks noChangeAspect="1"/>
          </p:cNvGraphicFramePr>
          <p:nvPr/>
        </p:nvGraphicFramePr>
        <p:xfrm>
          <a:off x="3886200" y="1030288"/>
          <a:ext cx="2362200" cy="517525"/>
        </p:xfrm>
        <a:graphic>
          <a:graphicData uri="http://schemas.openxmlformats.org/presentationml/2006/ole">
            <p:oleObj spid="_x0000_s39942" name="Equation" r:id="rId3" imgW="29683800" imgH="6485400" progId="Equation.3">
              <p:embed/>
            </p:oleObj>
          </a:graphicData>
        </a:graphic>
      </p:graphicFrame>
      <p:sp>
        <p:nvSpPr>
          <p:cNvPr id="39946" name="Rectangle 16"/>
          <p:cNvSpPr>
            <a:spLocks noChangeArrowheads="1"/>
          </p:cNvSpPr>
          <p:nvPr/>
        </p:nvSpPr>
        <p:spPr bwMode="auto">
          <a:xfrm>
            <a:off x="762000" y="115888"/>
            <a:ext cx="29083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ea typeface="黑体" pitchFamily="2" charset="-122"/>
              </a:rPr>
              <a:t>五、小结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 autoUpdateAnimBg="0"/>
      <p:bldP spid="400387" grpId="0" autoUpdateAnimBg="0"/>
      <p:bldP spid="400389" grpId="0" autoUpdateAnimBg="0"/>
      <p:bldP spid="400390" grpId="0" autoUpdateAnimBg="0"/>
      <p:bldP spid="400391" grpId="0" autoUpdateAnimBg="0"/>
      <p:bldP spid="40039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1C017-39FF-48AC-B9FE-8FCFB929A0FD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47107" name="灯片编号占位符 1"/>
          <p:cNvSpPr txBox="1">
            <a:spLocks noGrp="1"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F088C71-41BC-4F75-9B11-E87A35B2A7F5}" type="slidenum">
              <a:rPr kumimoji="0" lang="en-US" altLang="zh-CN" sz="1400"/>
              <a:pPr algn="r"/>
              <a:t>44</a:t>
            </a:fld>
            <a:endParaRPr kumimoji="0" lang="en-US" altLang="zh-CN" sz="1400"/>
          </a:p>
        </p:txBody>
      </p:sp>
      <p:sp>
        <p:nvSpPr>
          <p:cNvPr id="47108" name="灯片编号占位符 1"/>
          <p:cNvSpPr txBox="1">
            <a:spLocks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6426010-001A-4013-8982-E579A09C12FB}" type="slidenum">
              <a:rPr kumimoji="0" lang="en-US" altLang="zh-CN" sz="1400"/>
              <a:pPr algn="r"/>
              <a:t>44</a:t>
            </a:fld>
            <a:endParaRPr kumimoji="0" lang="en-US" altLang="zh-CN" sz="1400"/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1447800" y="115888"/>
            <a:ext cx="586105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</a:p>
        </p:txBody>
      </p:sp>
      <p:sp>
        <p:nvSpPr>
          <p:cNvPr id="47110" name="Text Box 3"/>
          <p:cNvSpPr txBox="1">
            <a:spLocks noChangeArrowheads="1"/>
          </p:cNvSpPr>
          <p:nvPr/>
        </p:nvSpPr>
        <p:spPr bwMode="auto">
          <a:xfrm>
            <a:off x="1473200" y="1014413"/>
            <a:ext cx="47752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§8.3</a:t>
            </a: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1614488" y="2065338"/>
            <a:ext cx="6629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4000">
                <a:solidFill>
                  <a:schemeClr val="tx2"/>
                </a:solidFill>
              </a:rPr>
              <a:t>全部</a:t>
            </a:r>
            <a:endParaRPr kumimoji="0" lang="en-US" altLang="zh-CN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55187-6B6A-4BC1-B86A-ED4D879A7303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219200" y="1143000"/>
            <a:ext cx="16764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143000" y="2057400"/>
            <a:ext cx="5562600" cy="762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4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4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8-3(  31 </a:t>
            </a:r>
            <a:r>
              <a:rPr lang="zh-CN" altLang="en-US" sz="44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4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400">
              <a:solidFill>
                <a:srgbClr val="0000FF"/>
              </a:solidFill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39750" y="3017838"/>
            <a:ext cx="845185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en-US" altLang="zh-CN" sz="3600">
                <a:solidFill>
                  <a:schemeClr val="tx2"/>
                </a:solidFill>
              </a:rPr>
              <a:t> </a:t>
            </a:r>
            <a:r>
              <a:rPr lang="en-US" altLang="zh-CN" sz="4000">
                <a:solidFill>
                  <a:schemeClr val="tx2"/>
                </a:solidFill>
              </a:rPr>
              <a:t>3. 6.  7.   8.(1)(3)(5)  11.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EB0D3D-A43F-45C2-B4A0-D7CF457EBF6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4107" name="Text Box 3"/>
          <p:cNvSpPr txBox="1">
            <a:spLocks noChangeArrowheads="1"/>
          </p:cNvSpPr>
          <p:nvPr/>
        </p:nvSpPr>
        <p:spPr bwMode="auto">
          <a:xfrm>
            <a:off x="1003920" y="17303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以下给出几例常见的曲面</a:t>
            </a:r>
            <a:r>
              <a:rPr lang="en-US" altLang="zh-CN" sz="2800" dirty="0"/>
              <a:t>.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433388" y="191611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5595938" y="2046288"/>
          <a:ext cx="1866900" cy="457200"/>
        </p:xfrm>
        <a:graphic>
          <a:graphicData uri="http://schemas.openxmlformats.org/presentationml/2006/ole">
            <p:oleObj spid="_x0000_s4130" name="公式" r:id="rId3" imgW="59787000" imgH="14607720" progId="Equation.3">
              <p:embed/>
            </p:oleObj>
          </a:graphicData>
        </a:graphic>
      </p:graphicFrame>
      <p:graphicFrame>
        <p:nvGraphicFramePr>
          <p:cNvPr id="358406" name="Object 6"/>
          <p:cNvGraphicFramePr>
            <a:graphicFrameLocks noChangeAspect="1"/>
          </p:cNvGraphicFramePr>
          <p:nvPr/>
        </p:nvGraphicFramePr>
        <p:xfrm>
          <a:off x="1122363" y="2622550"/>
          <a:ext cx="5016500" cy="533400"/>
        </p:xfrm>
        <a:graphic>
          <a:graphicData uri="http://schemas.openxmlformats.org/presentationml/2006/ole">
            <p:oleObj spid="_x0000_s4131" name="Equation" r:id="rId4" imgW="5016500" imgH="533400" progId="Equation.3">
              <p:embed/>
            </p:oleObj>
          </a:graphicData>
        </a:graphic>
      </p:graphicFrame>
      <p:graphicFrame>
        <p:nvGraphicFramePr>
          <p:cNvPr id="358407" name="Object 7"/>
          <p:cNvGraphicFramePr>
            <a:graphicFrameLocks noChangeAspect="1"/>
          </p:cNvGraphicFramePr>
          <p:nvPr/>
        </p:nvGraphicFramePr>
        <p:xfrm>
          <a:off x="2916238" y="3379788"/>
          <a:ext cx="5232400" cy="481012"/>
        </p:xfrm>
        <a:graphic>
          <a:graphicData uri="http://schemas.openxmlformats.org/presentationml/2006/ole">
            <p:oleObj spid="_x0000_s4132" name="Equation" r:id="rId5" imgW="5232400" imgH="482600" progId="Equation.3">
              <p:embed/>
            </p:oleObj>
          </a:graphicData>
        </a:graphic>
      </p:graphicFrame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849313" y="33416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所求方程为</a:t>
            </a:r>
          </a:p>
        </p:txBody>
      </p:sp>
      <p:sp>
        <p:nvSpPr>
          <p:cNvPr id="358409" name="Text Box 9"/>
          <p:cNvSpPr txBox="1">
            <a:spLocks noChangeArrowheads="1"/>
          </p:cNvSpPr>
          <p:nvPr/>
        </p:nvSpPr>
        <p:spPr bwMode="auto">
          <a:xfrm>
            <a:off x="1692275" y="413385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球心在原点的球面方程</a:t>
            </a:r>
          </a:p>
        </p:txBody>
      </p:sp>
      <p:graphicFrame>
        <p:nvGraphicFramePr>
          <p:cNvPr id="358410" name="Object 10"/>
          <p:cNvGraphicFramePr>
            <a:graphicFrameLocks noChangeAspect="1"/>
          </p:cNvGraphicFramePr>
          <p:nvPr/>
        </p:nvGraphicFramePr>
        <p:xfrm>
          <a:off x="5435600" y="4184650"/>
          <a:ext cx="2514600" cy="468313"/>
        </p:xfrm>
        <a:graphic>
          <a:graphicData uri="http://schemas.openxmlformats.org/presentationml/2006/ole">
            <p:oleObj spid="_x0000_s4133" name="Equation" r:id="rId6" imgW="2514600" imgH="469900" progId="Equation.3">
              <p:embed/>
            </p:oleObj>
          </a:graphicData>
        </a:graphic>
      </p:graphicFrame>
      <p:graphicFrame>
        <p:nvGraphicFramePr>
          <p:cNvPr id="358411" name="Object 11"/>
          <p:cNvGraphicFramePr>
            <a:graphicFrameLocks noChangeAspect="1"/>
          </p:cNvGraphicFramePr>
          <p:nvPr/>
        </p:nvGraphicFramePr>
        <p:xfrm>
          <a:off x="835025" y="792163"/>
          <a:ext cx="6724650" cy="552450"/>
        </p:xfrm>
        <a:graphic>
          <a:graphicData uri="http://schemas.openxmlformats.org/presentationml/2006/ole">
            <p:oleObj spid="_x0000_s4134" name="Equation" r:id="rId7" imgW="2781300" imgH="228600" progId="Equation.3">
              <p:embed/>
            </p:oleObj>
          </a:graphicData>
        </a:graphic>
      </p:graphicFrame>
      <p:graphicFrame>
        <p:nvGraphicFramePr>
          <p:cNvPr id="358412" name="Object 12"/>
          <p:cNvGraphicFramePr>
            <a:graphicFrameLocks noChangeAspect="1"/>
          </p:cNvGraphicFramePr>
          <p:nvPr/>
        </p:nvGraphicFramePr>
        <p:xfrm>
          <a:off x="1006475" y="1344613"/>
          <a:ext cx="1600200" cy="461962"/>
        </p:xfrm>
        <a:graphic>
          <a:graphicData uri="http://schemas.openxmlformats.org/presentationml/2006/ole">
            <p:oleObj spid="_x0000_s4135" name="Equation" r:id="rId8" imgW="698197" imgH="203112" progId="Equation.3">
              <p:embed/>
            </p:oleObj>
          </a:graphicData>
        </a:graphic>
      </p:graphicFrame>
      <p:sp>
        <p:nvSpPr>
          <p:cNvPr id="358413" name="Text Box 13"/>
          <p:cNvSpPr txBox="1">
            <a:spLocks noChangeArrowheads="1"/>
          </p:cNvSpPr>
          <p:nvPr/>
        </p:nvSpPr>
        <p:spPr bwMode="auto">
          <a:xfrm>
            <a:off x="473075" y="76835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/>
          </a:p>
        </p:txBody>
      </p:sp>
      <p:sp>
        <p:nvSpPr>
          <p:cNvPr id="358414" name="Rectangle 14"/>
          <p:cNvSpPr>
            <a:spLocks noChangeArrowheads="1"/>
          </p:cNvSpPr>
          <p:nvPr/>
        </p:nvSpPr>
        <p:spPr bwMode="auto">
          <a:xfrm>
            <a:off x="827088" y="4133850"/>
            <a:ext cx="13144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特殊</a:t>
            </a:r>
          </a:p>
        </p:txBody>
      </p:sp>
      <p:graphicFrame>
        <p:nvGraphicFramePr>
          <p:cNvPr id="358415" name="Object 15"/>
          <p:cNvGraphicFramePr>
            <a:graphicFrameLocks noChangeAspect="1"/>
          </p:cNvGraphicFramePr>
          <p:nvPr/>
        </p:nvGraphicFramePr>
        <p:xfrm>
          <a:off x="1049338" y="1989138"/>
          <a:ext cx="1841500" cy="431800"/>
        </p:xfrm>
        <a:graphic>
          <a:graphicData uri="http://schemas.openxmlformats.org/presentationml/2006/ole">
            <p:oleObj spid="_x0000_s4136" name="Equation" r:id="rId9" imgW="1841500" imgH="431800" progId="Equation.3">
              <p:embed/>
            </p:oleObj>
          </a:graphicData>
        </a:graphic>
      </p:graphicFrame>
      <p:sp>
        <p:nvSpPr>
          <p:cNvPr id="358416" name="Text Box 16"/>
          <p:cNvSpPr txBox="1">
            <a:spLocks noChangeArrowheads="1"/>
          </p:cNvSpPr>
          <p:nvPr/>
        </p:nvSpPr>
        <p:spPr bwMode="auto">
          <a:xfrm>
            <a:off x="2814638" y="1970088"/>
            <a:ext cx="297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是球面上任一点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358417" name="Object 17"/>
          <p:cNvGraphicFramePr>
            <a:graphicFrameLocks noChangeAspect="1"/>
          </p:cNvGraphicFramePr>
          <p:nvPr/>
        </p:nvGraphicFramePr>
        <p:xfrm>
          <a:off x="6162675" y="2693988"/>
          <a:ext cx="292100" cy="292100"/>
        </p:xfrm>
        <a:graphic>
          <a:graphicData uri="http://schemas.openxmlformats.org/presentationml/2006/ole">
            <p:oleObj spid="_x0000_s4137" name="Equation" r:id="rId10" imgW="291973" imgH="291973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 autoUpdateAnimBg="0"/>
      <p:bldP spid="358408" grpId="0" autoUpdateAnimBg="0"/>
      <p:bldP spid="358409" grpId="0" autoUpdateAnimBg="0"/>
      <p:bldP spid="358413" grpId="0" autoUpdateAnimBg="0"/>
      <p:bldP spid="358414" grpId="0" autoUpdateAnimBg="0"/>
      <p:bldP spid="3584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903FBB-0F96-451B-9D1C-B50F4635E6F0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359426" name="AutoShape 2"/>
          <p:cNvSpPr>
            <a:spLocks noChangeArrowheads="1"/>
          </p:cNvSpPr>
          <p:nvPr/>
        </p:nvSpPr>
        <p:spPr bwMode="auto">
          <a:xfrm>
            <a:off x="1544638" y="257175"/>
            <a:ext cx="6477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427038" y="14239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5608638" y="1411288"/>
          <a:ext cx="1511300" cy="927100"/>
        </p:xfrm>
        <a:graphic>
          <a:graphicData uri="http://schemas.openxmlformats.org/presentationml/2006/ole">
            <p:oleObj spid="_x0000_s5150" name="Equation" r:id="rId3" imgW="48396600" imgH="29634480" progId="Equation.3">
              <p:embed/>
            </p:oleObj>
          </a:graphicData>
        </a:graphic>
      </p:graphicFrame>
      <p:graphicFrame>
        <p:nvGraphicFramePr>
          <p:cNvPr id="359429" name="Object 5"/>
          <p:cNvGraphicFramePr>
            <a:graphicFrameLocks noChangeAspect="1"/>
          </p:cNvGraphicFramePr>
          <p:nvPr/>
        </p:nvGraphicFramePr>
        <p:xfrm>
          <a:off x="1189038" y="2351088"/>
          <a:ext cx="4559300" cy="1054100"/>
        </p:xfrm>
        <a:graphic>
          <a:graphicData uri="http://schemas.openxmlformats.org/presentationml/2006/ole">
            <p:oleObj spid="_x0000_s5151" name="Equation" r:id="rId4" imgW="4559300" imgH="1054100" progId="Equation.3">
              <p:embed/>
            </p:oleObj>
          </a:graphicData>
        </a:graphic>
      </p:graphicFrame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1722438" y="4090988"/>
          <a:ext cx="5168900" cy="977900"/>
        </p:xfrm>
        <a:graphic>
          <a:graphicData uri="http://schemas.openxmlformats.org/presentationml/2006/ole">
            <p:oleObj spid="_x0000_s5152" name="Equation" r:id="rId5" imgW="5168900" imgH="977900" progId="Equation.3">
              <p:embed/>
            </p:oleObj>
          </a:graphicData>
        </a:graphic>
      </p:graphicFrame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1036638" y="3495675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所求方程</a:t>
            </a:r>
          </a:p>
        </p:txBody>
      </p:sp>
      <p:graphicFrame>
        <p:nvGraphicFramePr>
          <p:cNvPr id="359432" name="Object 8"/>
          <p:cNvGraphicFramePr>
            <a:graphicFrameLocks noChangeAspect="1"/>
          </p:cNvGraphicFramePr>
          <p:nvPr/>
        </p:nvGraphicFramePr>
        <p:xfrm>
          <a:off x="1112838" y="1525588"/>
          <a:ext cx="1841500" cy="431800"/>
        </p:xfrm>
        <a:graphic>
          <a:graphicData uri="http://schemas.openxmlformats.org/presentationml/2006/ole">
            <p:oleObj spid="_x0000_s5153" name="Equation" r:id="rId6" imgW="1841500" imgH="431800" progId="Equation.3">
              <p:embed/>
            </p:oleObj>
          </a:graphicData>
        </a:graphic>
      </p:graphicFrame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2865438" y="1514475"/>
            <a:ext cx="2971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是曲面上任一点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5134" name="Text Box 10"/>
          <p:cNvSpPr txBox="1">
            <a:spLocks noChangeArrowheads="1"/>
          </p:cNvSpPr>
          <p:nvPr/>
        </p:nvSpPr>
        <p:spPr bwMode="auto">
          <a:xfrm>
            <a:off x="393700" y="2682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/>
          </a:p>
        </p:txBody>
      </p:sp>
      <p:sp>
        <p:nvSpPr>
          <p:cNvPr id="5135" name="Text Box 11"/>
          <p:cNvSpPr txBox="1">
            <a:spLocks noChangeArrowheads="1"/>
          </p:cNvSpPr>
          <p:nvPr/>
        </p:nvSpPr>
        <p:spPr bwMode="auto">
          <a:xfrm>
            <a:off x="1100138" y="804863"/>
            <a:ext cx="457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的全体所组成的曲面方程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5126" name="Object 12"/>
          <p:cNvGraphicFramePr>
            <a:graphicFrameLocks noChangeAspect="1"/>
          </p:cNvGraphicFramePr>
          <p:nvPr/>
        </p:nvGraphicFramePr>
        <p:xfrm>
          <a:off x="1176338" y="333375"/>
          <a:ext cx="6769100" cy="457200"/>
        </p:xfrm>
        <a:graphic>
          <a:graphicData uri="http://schemas.openxmlformats.org/presentationml/2006/ole">
            <p:oleObj spid="_x0000_s5154" name="Equation" r:id="rId7" imgW="6769100" imgH="457200" progId="Equation.3">
              <p:embed/>
            </p:oleObj>
          </a:graphicData>
        </a:graphic>
      </p:graphicFrame>
      <p:graphicFrame>
        <p:nvGraphicFramePr>
          <p:cNvPr id="359437" name="Object 13"/>
          <p:cNvGraphicFramePr>
            <a:graphicFrameLocks noChangeAspect="1"/>
          </p:cNvGraphicFramePr>
          <p:nvPr/>
        </p:nvGraphicFramePr>
        <p:xfrm>
          <a:off x="7162800" y="1309688"/>
          <a:ext cx="241300" cy="825500"/>
        </p:xfrm>
        <a:graphic>
          <a:graphicData uri="http://schemas.openxmlformats.org/presentationml/2006/ole">
            <p:oleObj spid="_x0000_s5155" name="Equation" r:id="rId8" imgW="7716600" imgH="26385480" progId="Equation.3">
              <p:embed/>
            </p:oleObj>
          </a:graphicData>
        </a:graphic>
      </p:graphicFrame>
      <p:graphicFrame>
        <p:nvGraphicFramePr>
          <p:cNvPr id="359438" name="Object 14"/>
          <p:cNvGraphicFramePr>
            <a:graphicFrameLocks noChangeAspect="1"/>
          </p:cNvGraphicFramePr>
          <p:nvPr/>
        </p:nvGraphicFramePr>
        <p:xfrm>
          <a:off x="5865813" y="2390775"/>
          <a:ext cx="241300" cy="825500"/>
        </p:xfrm>
        <a:graphic>
          <a:graphicData uri="http://schemas.openxmlformats.org/presentationml/2006/ole">
            <p:oleObj spid="_x0000_s5156" name="Equation" r:id="rId9" imgW="241300" imgH="8255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 animBg="1"/>
      <p:bldP spid="359427" grpId="0" autoUpdateAnimBg="0"/>
      <p:bldP spid="359431" grpId="0" autoUpdateAnimBg="0"/>
      <p:bldP spid="35943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B81702-6A00-4E9E-9ADB-8AC379F2EF6E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43011" name="AutoShape 2"/>
          <p:cNvSpPr>
            <a:spLocks noChangeArrowheads="1"/>
          </p:cNvSpPr>
          <p:nvPr/>
        </p:nvSpPr>
        <p:spPr bwMode="auto">
          <a:xfrm>
            <a:off x="1331913" y="309563"/>
            <a:ext cx="6553200" cy="4343400"/>
          </a:xfrm>
          <a:prstGeom prst="bevel">
            <a:avLst>
              <a:gd name="adj" fmla="val 3875"/>
            </a:avLst>
          </a:prstGeom>
          <a:gradFill rotWithShape="0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2246313" y="857250"/>
            <a:ext cx="2895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>
                <a:solidFill>
                  <a:srgbClr val="FFFFFF"/>
                </a:solidFill>
              </a:rPr>
              <a:t>研究空间曲面有</a:t>
            </a:r>
            <a:endParaRPr lang="zh-CN" altLang="en-US" sz="2800" u="sng">
              <a:solidFill>
                <a:srgbClr val="FFFFFF"/>
              </a:solidFill>
            </a:endParaRP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2246313" y="1466850"/>
            <a:ext cx="2286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FFFF"/>
                </a:solidFill>
              </a:rPr>
              <a:t>(1)</a:t>
            </a:r>
            <a:r>
              <a:rPr lang="zh-CN" altLang="en-US" sz="2800">
                <a:solidFill>
                  <a:srgbClr val="FFFFFF"/>
                </a:solidFill>
              </a:rPr>
              <a:t>已知曲面</a:t>
            </a:r>
            <a:r>
              <a:rPr lang="en-US" altLang="zh-CN" sz="2800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2246313" y="2557463"/>
            <a:ext cx="22098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FFFF"/>
                </a:solidFill>
              </a:rPr>
              <a:t>(2)</a:t>
            </a:r>
            <a:r>
              <a:rPr lang="zh-CN" altLang="en-US" sz="2800">
                <a:solidFill>
                  <a:srgbClr val="FFFFFF"/>
                </a:solidFill>
              </a:rPr>
              <a:t>已知方程</a:t>
            </a:r>
            <a:r>
              <a:rPr lang="en-US" altLang="zh-CN" sz="2800">
                <a:solidFill>
                  <a:srgbClr val="FFFFFF"/>
                </a:solidFill>
              </a:rPr>
              <a:t>,</a:t>
            </a:r>
            <a:endParaRPr lang="en-US" altLang="zh-CN" sz="2800"/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4837113" y="842963"/>
            <a:ext cx="2590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u="sng">
                <a:solidFill>
                  <a:srgbClr val="FF99CC"/>
                </a:solidFill>
              </a:rPr>
              <a:t>两个基本问题</a:t>
            </a:r>
          </a:p>
        </p:txBody>
      </p:sp>
      <p:sp>
        <p:nvSpPr>
          <p:cNvPr id="360455" name="Rectangle 7"/>
          <p:cNvSpPr>
            <a:spLocks noChangeArrowheads="1"/>
          </p:cNvSpPr>
          <p:nvPr/>
        </p:nvSpPr>
        <p:spPr bwMode="auto">
          <a:xfrm>
            <a:off x="2643188" y="2000250"/>
            <a:ext cx="31845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FFFF"/>
                </a:solidFill>
              </a:rPr>
              <a:t>(</a:t>
            </a:r>
            <a:r>
              <a:rPr lang="zh-CN" altLang="en-US" sz="2800">
                <a:solidFill>
                  <a:srgbClr val="FFFFFF"/>
                </a:solidFill>
              </a:rPr>
              <a:t>讨论旋转曲面</a:t>
            </a:r>
            <a:r>
              <a:rPr lang="en-US" altLang="zh-CN" sz="280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60456" name="Rectangle 8"/>
          <p:cNvSpPr>
            <a:spLocks noChangeArrowheads="1"/>
          </p:cNvSpPr>
          <p:nvPr/>
        </p:nvSpPr>
        <p:spPr bwMode="auto">
          <a:xfrm>
            <a:off x="2627313" y="3167063"/>
            <a:ext cx="43434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FFFF"/>
                </a:solidFill>
              </a:rPr>
              <a:t>(</a:t>
            </a:r>
            <a:r>
              <a:rPr lang="zh-CN" altLang="en-US" sz="2800">
                <a:solidFill>
                  <a:srgbClr val="FFFFFF"/>
                </a:solidFill>
              </a:rPr>
              <a:t>讨论柱面</a:t>
            </a:r>
            <a:r>
              <a:rPr lang="en-US" altLang="zh-CN" sz="2800">
                <a:solidFill>
                  <a:srgbClr val="FFFFFF"/>
                </a:solidFill>
              </a:rPr>
              <a:t>, </a:t>
            </a:r>
            <a:r>
              <a:rPr lang="zh-CN" altLang="en-US" sz="2800">
                <a:solidFill>
                  <a:srgbClr val="FFFFFF"/>
                </a:solidFill>
              </a:rPr>
              <a:t>二次曲面</a:t>
            </a:r>
            <a:r>
              <a:rPr lang="en-US" altLang="zh-CN" sz="280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4227513" y="1466850"/>
            <a:ext cx="167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求方程</a:t>
            </a:r>
            <a:r>
              <a:rPr lang="en-US" altLang="zh-CN" sz="280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4271963" y="2686050"/>
            <a:ext cx="1701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研究图形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utoUpdateAnimBg="0"/>
      <p:bldP spid="360452" grpId="0" autoUpdateAnimBg="0"/>
      <p:bldP spid="360453" grpId="0" autoUpdateAnimBg="0"/>
      <p:bldP spid="360454" grpId="0" autoUpdateAnimBg="0"/>
      <p:bldP spid="360455" grpId="0" autoUpdateAnimBg="0"/>
      <p:bldP spid="360456" grpId="0" autoUpdateAnimBg="0"/>
      <p:bldP spid="360457" grpId="0" autoUpdateAnimBg="0"/>
      <p:bldP spid="3604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E154FE-C133-4BCD-8A3C-7356618CA2CD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625475" y="115888"/>
            <a:ext cx="335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二、旋转曲面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625475" y="896213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3978275" y="882650"/>
            <a:ext cx="40386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宋体" pitchFamily="2" charset="-122"/>
              </a:rPr>
              <a:t>绕其平面上的一条直线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611188" y="2117725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这条定直线叫旋转曲面的</a:t>
            </a:r>
            <a:r>
              <a:rPr lang="zh-CN" altLang="en-US" sz="2800">
                <a:solidFill>
                  <a:schemeClr val="accent2"/>
                </a:solidFill>
              </a:rPr>
              <a:t>轴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5075238" y="2117725"/>
            <a:ext cx="2590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此曲线称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4054475" y="1458913"/>
            <a:ext cx="32766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称为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旋转曲面</a:t>
            </a:r>
            <a:r>
              <a:rPr lang="en-US" altLang="zh-CN" sz="2800">
                <a:latin typeface="宋体" pitchFamily="2" charset="-122"/>
              </a:rPr>
              <a:t>.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625475" y="1411288"/>
            <a:ext cx="44196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旋转一周所成的曲面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6515100" y="2117725"/>
            <a:ext cx="107791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母线</a:t>
            </a:r>
            <a:r>
              <a:rPr lang="en-US" altLang="zh-CN" sz="2800">
                <a:solidFill>
                  <a:schemeClr val="accent2"/>
                </a:solidFill>
                <a:latin typeface="宋体" pitchFamily="2" charset="-122"/>
              </a:rPr>
              <a:t>.</a:t>
            </a:r>
            <a:endParaRPr lang="en-US" altLang="zh-CN" sz="2800">
              <a:latin typeface="宋体" pitchFamily="2" charset="-122"/>
            </a:endParaRP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34925" y="2790825"/>
            <a:ext cx="19812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      </a:t>
            </a:r>
            <a:r>
              <a:rPr lang="zh-CN" altLang="en-US" sz="2800"/>
              <a:t>为方便</a:t>
            </a:r>
            <a:r>
              <a:rPr lang="en-US" altLang="zh-CN" sz="2800"/>
              <a:t>,</a:t>
            </a:r>
          </a:p>
        </p:txBody>
      </p:sp>
      <p:sp>
        <p:nvSpPr>
          <p:cNvPr id="361490" name="Rectangle 18"/>
          <p:cNvSpPr>
            <a:spLocks noChangeArrowheads="1"/>
          </p:cNvSpPr>
          <p:nvPr/>
        </p:nvSpPr>
        <p:spPr bwMode="auto">
          <a:xfrm>
            <a:off x="584200" y="3367088"/>
            <a:ext cx="31242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作坐标面</a:t>
            </a:r>
            <a:r>
              <a:rPr lang="en-US" altLang="zh-CN" sz="2800"/>
              <a:t>,</a:t>
            </a:r>
            <a:endParaRPr lang="en-US" altLang="zh-CN" sz="2400" b="0"/>
          </a:p>
        </p:txBody>
      </p:sp>
      <p:sp>
        <p:nvSpPr>
          <p:cNvPr id="361491" name="Rectangle 19"/>
          <p:cNvSpPr>
            <a:spLocks noChangeArrowheads="1"/>
          </p:cNvSpPr>
          <p:nvPr/>
        </p:nvSpPr>
        <p:spPr bwMode="auto">
          <a:xfrm>
            <a:off x="2266950" y="3367088"/>
            <a:ext cx="19812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旋转轴取</a:t>
            </a:r>
            <a:endParaRPr lang="zh-CN" altLang="en-US" sz="2400" b="0"/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3706813" y="3371850"/>
            <a:ext cx="1871662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作坐标轴</a:t>
            </a:r>
            <a:r>
              <a:rPr lang="en-US" altLang="zh-CN" sz="2800"/>
              <a:t>.</a:t>
            </a:r>
            <a:endParaRPr lang="en-US" altLang="zh-CN" sz="2400" b="0"/>
          </a:p>
        </p:txBody>
      </p:sp>
      <p:sp>
        <p:nvSpPr>
          <p:cNvPr id="44047" name="Rectangle 26"/>
          <p:cNvSpPr>
            <a:spLocks noChangeArrowheads="1"/>
          </p:cNvSpPr>
          <p:nvPr/>
        </p:nvSpPr>
        <p:spPr bwMode="auto">
          <a:xfrm>
            <a:off x="3749675" y="192088"/>
            <a:ext cx="4419600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3200">
                <a:solidFill>
                  <a:schemeClr val="tx2"/>
                </a:solidFill>
              </a:rPr>
              <a:t>(surface  of  revolution)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1906588" y="2790825"/>
            <a:ext cx="3529012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常把曲线所在平面取</a:t>
            </a:r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1463675" y="877888"/>
            <a:ext cx="29718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以一条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</a:rPr>
              <a:t>平面曲线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804025" y="2732088"/>
            <a:ext cx="0" cy="1981200"/>
            <a:chOff x="3648" y="2688"/>
            <a:chExt cx="0" cy="1248"/>
          </a:xfrm>
        </p:grpSpPr>
        <p:sp>
          <p:nvSpPr>
            <p:cNvPr id="44066" name="Line 30"/>
            <p:cNvSpPr>
              <a:spLocks noChangeShapeType="1"/>
            </p:cNvSpPr>
            <p:nvPr/>
          </p:nvSpPr>
          <p:spPr bwMode="auto">
            <a:xfrm flipV="1">
              <a:off x="3648" y="3120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33"/>
            <p:cNvSpPr>
              <a:spLocks noChangeShapeType="1"/>
            </p:cNvSpPr>
            <p:nvPr/>
          </p:nvSpPr>
          <p:spPr bwMode="auto">
            <a:xfrm flipV="1">
              <a:off x="3648" y="2688"/>
              <a:ext cx="0" cy="38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1533" name="Freeform 61"/>
          <p:cNvSpPr>
            <a:spLocks/>
          </p:cNvSpPr>
          <p:nvPr/>
        </p:nvSpPr>
        <p:spPr bwMode="auto">
          <a:xfrm>
            <a:off x="7378700" y="3308350"/>
            <a:ext cx="392113" cy="1292225"/>
          </a:xfrm>
          <a:custGeom>
            <a:avLst/>
            <a:gdLst>
              <a:gd name="T0" fmla="*/ 180975 w 247"/>
              <a:gd name="T1" fmla="*/ 0 h 814"/>
              <a:gd name="T2" fmla="*/ 104775 w 247"/>
              <a:gd name="T3" fmla="*/ 152400 h 814"/>
              <a:gd name="T4" fmla="*/ 28575 w 247"/>
              <a:gd name="T5" fmla="*/ 381000 h 814"/>
              <a:gd name="T6" fmla="*/ 0 w 247"/>
              <a:gd name="T7" fmla="*/ 595313 h 814"/>
              <a:gd name="T8" fmla="*/ 28575 w 247"/>
              <a:gd name="T9" fmla="*/ 762000 h 814"/>
              <a:gd name="T10" fmla="*/ 87313 w 247"/>
              <a:gd name="T11" fmla="*/ 885825 h 814"/>
              <a:gd name="T12" fmla="*/ 144463 w 247"/>
              <a:gd name="T13" fmla="*/ 1001713 h 814"/>
              <a:gd name="T14" fmla="*/ 392113 w 247"/>
              <a:gd name="T15" fmla="*/ 1292225 h 8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7"/>
              <a:gd name="T25" fmla="*/ 0 h 814"/>
              <a:gd name="T26" fmla="*/ 247 w 247"/>
              <a:gd name="T27" fmla="*/ 814 h 81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7" h="814">
                <a:moveTo>
                  <a:pt x="114" y="0"/>
                </a:moveTo>
                <a:cubicBezTo>
                  <a:pt x="98" y="28"/>
                  <a:pt x="82" y="56"/>
                  <a:pt x="66" y="96"/>
                </a:cubicBezTo>
                <a:cubicBezTo>
                  <a:pt x="50" y="136"/>
                  <a:pt x="29" y="194"/>
                  <a:pt x="18" y="240"/>
                </a:cubicBezTo>
                <a:cubicBezTo>
                  <a:pt x="7" y="286"/>
                  <a:pt x="0" y="335"/>
                  <a:pt x="0" y="375"/>
                </a:cubicBezTo>
                <a:cubicBezTo>
                  <a:pt x="0" y="415"/>
                  <a:pt x="9" y="450"/>
                  <a:pt x="18" y="480"/>
                </a:cubicBezTo>
                <a:cubicBezTo>
                  <a:pt x="27" y="510"/>
                  <a:pt x="43" y="533"/>
                  <a:pt x="55" y="558"/>
                </a:cubicBezTo>
                <a:cubicBezTo>
                  <a:pt x="67" y="583"/>
                  <a:pt x="59" y="588"/>
                  <a:pt x="91" y="631"/>
                </a:cubicBezTo>
                <a:cubicBezTo>
                  <a:pt x="123" y="674"/>
                  <a:pt x="215" y="776"/>
                  <a:pt x="247" y="814"/>
                </a:cubicBezTo>
              </a:path>
            </a:pathLst>
          </a:custGeom>
          <a:noFill/>
          <a:ln w="28575">
            <a:solidFill>
              <a:srgbClr val="CC1818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5795963" y="2732088"/>
            <a:ext cx="1981200" cy="2209800"/>
            <a:chOff x="2112" y="2496"/>
            <a:chExt cx="1248" cy="1392"/>
          </a:xfrm>
        </p:grpSpPr>
        <p:grpSp>
          <p:nvGrpSpPr>
            <p:cNvPr id="44055" name="Group 72"/>
            <p:cNvGrpSpPr>
              <a:grpSpLocks/>
            </p:cNvGrpSpPr>
            <p:nvPr/>
          </p:nvGrpSpPr>
          <p:grpSpPr bwMode="auto">
            <a:xfrm>
              <a:off x="2112" y="2496"/>
              <a:ext cx="1248" cy="1392"/>
              <a:chOff x="3456" y="2688"/>
              <a:chExt cx="1248" cy="1392"/>
            </a:xfrm>
          </p:grpSpPr>
          <p:sp>
            <p:nvSpPr>
              <p:cNvPr id="44057" name="Line 73"/>
              <p:cNvSpPr>
                <a:spLocks noChangeShapeType="1"/>
              </p:cNvSpPr>
              <p:nvPr/>
            </p:nvSpPr>
            <p:spPr bwMode="auto">
              <a:xfrm flipV="1">
                <a:off x="4080" y="3120"/>
                <a:ext cx="0" cy="81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058" name="Group 74"/>
              <p:cNvGrpSpPr>
                <a:grpSpLocks/>
              </p:cNvGrpSpPr>
              <p:nvPr/>
            </p:nvGrpSpPr>
            <p:grpSpPr bwMode="auto">
              <a:xfrm>
                <a:off x="3456" y="2688"/>
                <a:ext cx="1248" cy="1392"/>
                <a:chOff x="3024" y="2688"/>
                <a:chExt cx="1248" cy="1392"/>
              </a:xfrm>
            </p:grpSpPr>
            <p:sp>
              <p:nvSpPr>
                <p:cNvPr id="44059" name="Freeform 75"/>
                <p:cNvSpPr>
                  <a:spLocks/>
                </p:cNvSpPr>
                <p:nvPr/>
              </p:nvSpPr>
              <p:spPr bwMode="auto">
                <a:xfrm>
                  <a:off x="4025" y="3072"/>
                  <a:ext cx="247" cy="814"/>
                </a:xfrm>
                <a:custGeom>
                  <a:avLst/>
                  <a:gdLst>
                    <a:gd name="T0" fmla="*/ 114 w 247"/>
                    <a:gd name="T1" fmla="*/ 0 h 814"/>
                    <a:gd name="T2" fmla="*/ 66 w 247"/>
                    <a:gd name="T3" fmla="*/ 96 h 814"/>
                    <a:gd name="T4" fmla="*/ 18 w 247"/>
                    <a:gd name="T5" fmla="*/ 240 h 814"/>
                    <a:gd name="T6" fmla="*/ 0 w 247"/>
                    <a:gd name="T7" fmla="*/ 375 h 814"/>
                    <a:gd name="T8" fmla="*/ 18 w 247"/>
                    <a:gd name="T9" fmla="*/ 480 h 814"/>
                    <a:gd name="T10" fmla="*/ 55 w 247"/>
                    <a:gd name="T11" fmla="*/ 558 h 814"/>
                    <a:gd name="T12" fmla="*/ 91 w 247"/>
                    <a:gd name="T13" fmla="*/ 631 h 814"/>
                    <a:gd name="T14" fmla="*/ 247 w 247"/>
                    <a:gd name="T15" fmla="*/ 814 h 8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7"/>
                    <a:gd name="T25" fmla="*/ 0 h 814"/>
                    <a:gd name="T26" fmla="*/ 247 w 247"/>
                    <a:gd name="T27" fmla="*/ 814 h 8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7" h="814">
                      <a:moveTo>
                        <a:pt x="114" y="0"/>
                      </a:moveTo>
                      <a:cubicBezTo>
                        <a:pt x="98" y="28"/>
                        <a:pt x="82" y="56"/>
                        <a:pt x="66" y="96"/>
                      </a:cubicBezTo>
                      <a:cubicBezTo>
                        <a:pt x="50" y="136"/>
                        <a:pt x="29" y="194"/>
                        <a:pt x="18" y="240"/>
                      </a:cubicBezTo>
                      <a:cubicBezTo>
                        <a:pt x="7" y="286"/>
                        <a:pt x="0" y="335"/>
                        <a:pt x="0" y="375"/>
                      </a:cubicBezTo>
                      <a:cubicBezTo>
                        <a:pt x="0" y="415"/>
                        <a:pt x="9" y="450"/>
                        <a:pt x="18" y="480"/>
                      </a:cubicBezTo>
                      <a:cubicBezTo>
                        <a:pt x="27" y="510"/>
                        <a:pt x="43" y="533"/>
                        <a:pt x="55" y="558"/>
                      </a:cubicBezTo>
                      <a:cubicBezTo>
                        <a:pt x="67" y="583"/>
                        <a:pt x="59" y="588"/>
                        <a:pt x="91" y="631"/>
                      </a:cubicBezTo>
                      <a:cubicBezTo>
                        <a:pt x="123" y="674"/>
                        <a:pt x="215" y="776"/>
                        <a:pt x="247" y="814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4060" name="Group 76"/>
                <p:cNvGrpSpPr>
                  <a:grpSpLocks/>
                </p:cNvGrpSpPr>
                <p:nvPr/>
              </p:nvGrpSpPr>
              <p:grpSpPr bwMode="auto">
                <a:xfrm>
                  <a:off x="3024" y="2688"/>
                  <a:ext cx="1248" cy="1392"/>
                  <a:chOff x="3024" y="2688"/>
                  <a:chExt cx="1248" cy="1392"/>
                </a:xfrm>
              </p:grpSpPr>
              <p:sp>
                <p:nvSpPr>
                  <p:cNvPr id="44061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44"/>
                    <a:ext cx="1248" cy="336"/>
                  </a:xfrm>
                  <a:prstGeom prst="ellipse">
                    <a:avLst/>
                  </a:prstGeom>
                  <a:solidFill>
                    <a:srgbClr val="00FF00">
                      <a:alpha val="50195"/>
                    </a:srgbClr>
                  </a:solidFill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62" name="Freeform 78"/>
                  <p:cNvSpPr>
                    <a:spLocks/>
                  </p:cNvSpPr>
                  <p:nvPr/>
                </p:nvSpPr>
                <p:spPr bwMode="auto">
                  <a:xfrm>
                    <a:off x="3024" y="3072"/>
                    <a:ext cx="1248" cy="816"/>
                  </a:xfrm>
                  <a:custGeom>
                    <a:avLst/>
                    <a:gdLst>
                      <a:gd name="T0" fmla="*/ 144 w 1248"/>
                      <a:gd name="T1" fmla="*/ 0 h 816"/>
                      <a:gd name="T2" fmla="*/ 1104 w 1248"/>
                      <a:gd name="T3" fmla="*/ 0 h 816"/>
                      <a:gd name="T4" fmla="*/ 1008 w 1248"/>
                      <a:gd name="T5" fmla="*/ 240 h 816"/>
                      <a:gd name="T6" fmla="*/ 990 w 1248"/>
                      <a:gd name="T7" fmla="*/ 375 h 816"/>
                      <a:gd name="T8" fmla="*/ 1008 w 1248"/>
                      <a:gd name="T9" fmla="*/ 480 h 816"/>
                      <a:gd name="T10" fmla="*/ 1081 w 1248"/>
                      <a:gd name="T11" fmla="*/ 631 h 816"/>
                      <a:gd name="T12" fmla="*/ 1248 w 1248"/>
                      <a:gd name="T13" fmla="*/ 816 h 816"/>
                      <a:gd name="T14" fmla="*/ 0 w 1248"/>
                      <a:gd name="T15" fmla="*/ 816 h 816"/>
                      <a:gd name="T16" fmla="*/ 192 w 1248"/>
                      <a:gd name="T17" fmla="*/ 576 h 816"/>
                      <a:gd name="T18" fmla="*/ 240 w 1248"/>
                      <a:gd name="T19" fmla="*/ 432 h 816"/>
                      <a:gd name="T20" fmla="*/ 240 w 1248"/>
                      <a:gd name="T21" fmla="*/ 288 h 816"/>
                      <a:gd name="T22" fmla="*/ 192 w 1248"/>
                      <a:gd name="T23" fmla="*/ 96 h 816"/>
                      <a:gd name="T24" fmla="*/ 144 w 1248"/>
                      <a:gd name="T25" fmla="*/ 0 h 81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48"/>
                      <a:gd name="T40" fmla="*/ 0 h 816"/>
                      <a:gd name="T41" fmla="*/ 1248 w 1248"/>
                      <a:gd name="T42" fmla="*/ 816 h 81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48" h="816">
                        <a:moveTo>
                          <a:pt x="144" y="0"/>
                        </a:moveTo>
                        <a:lnTo>
                          <a:pt x="1104" y="0"/>
                        </a:lnTo>
                        <a:lnTo>
                          <a:pt x="1008" y="240"/>
                        </a:lnTo>
                        <a:lnTo>
                          <a:pt x="990" y="375"/>
                        </a:lnTo>
                        <a:lnTo>
                          <a:pt x="1008" y="480"/>
                        </a:lnTo>
                        <a:lnTo>
                          <a:pt x="1081" y="631"/>
                        </a:lnTo>
                        <a:lnTo>
                          <a:pt x="1248" y="816"/>
                        </a:lnTo>
                        <a:lnTo>
                          <a:pt x="0" y="816"/>
                        </a:lnTo>
                        <a:lnTo>
                          <a:pt x="192" y="576"/>
                        </a:lnTo>
                        <a:lnTo>
                          <a:pt x="240" y="432"/>
                        </a:lnTo>
                        <a:lnTo>
                          <a:pt x="240" y="288"/>
                        </a:lnTo>
                        <a:lnTo>
                          <a:pt x="192" y="96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00FF00">
                      <a:alpha val="50195"/>
                    </a:srgbClr>
                  </a:solidFill>
                  <a:ln w="2857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6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928"/>
                    <a:ext cx="960" cy="288"/>
                  </a:xfrm>
                  <a:prstGeom prst="ellipse">
                    <a:avLst/>
                  </a:prstGeom>
                  <a:solidFill>
                    <a:srgbClr val="00FF00">
                      <a:alpha val="50195"/>
                    </a:srgbClr>
                  </a:solidFill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64" name="Freeform 80"/>
                  <p:cNvSpPr>
                    <a:spLocks/>
                  </p:cNvSpPr>
                  <p:nvPr/>
                </p:nvSpPr>
                <p:spPr bwMode="auto">
                  <a:xfrm>
                    <a:off x="3024" y="3072"/>
                    <a:ext cx="255" cy="816"/>
                  </a:xfrm>
                  <a:custGeom>
                    <a:avLst/>
                    <a:gdLst>
                      <a:gd name="T0" fmla="*/ 144 w 255"/>
                      <a:gd name="T1" fmla="*/ 0 h 816"/>
                      <a:gd name="T2" fmla="*/ 185 w 255"/>
                      <a:gd name="T3" fmla="*/ 101 h 816"/>
                      <a:gd name="T4" fmla="*/ 240 w 255"/>
                      <a:gd name="T5" fmla="*/ 288 h 816"/>
                      <a:gd name="T6" fmla="*/ 249 w 255"/>
                      <a:gd name="T7" fmla="*/ 366 h 816"/>
                      <a:gd name="T8" fmla="*/ 240 w 255"/>
                      <a:gd name="T9" fmla="*/ 485 h 816"/>
                      <a:gd name="T10" fmla="*/ 158 w 255"/>
                      <a:gd name="T11" fmla="*/ 622 h 816"/>
                      <a:gd name="T12" fmla="*/ 85 w 255"/>
                      <a:gd name="T13" fmla="*/ 722 h 816"/>
                      <a:gd name="T14" fmla="*/ 39 w 255"/>
                      <a:gd name="T15" fmla="*/ 768 h 816"/>
                      <a:gd name="T16" fmla="*/ 0 w 255"/>
                      <a:gd name="T17" fmla="*/ 816 h 81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55"/>
                      <a:gd name="T28" fmla="*/ 0 h 816"/>
                      <a:gd name="T29" fmla="*/ 255 w 255"/>
                      <a:gd name="T30" fmla="*/ 816 h 81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55" h="816">
                        <a:moveTo>
                          <a:pt x="144" y="0"/>
                        </a:moveTo>
                        <a:cubicBezTo>
                          <a:pt x="151" y="17"/>
                          <a:pt x="169" y="53"/>
                          <a:pt x="185" y="101"/>
                        </a:cubicBezTo>
                        <a:cubicBezTo>
                          <a:pt x="201" y="149"/>
                          <a:pt x="229" y="244"/>
                          <a:pt x="240" y="288"/>
                        </a:cubicBezTo>
                        <a:cubicBezTo>
                          <a:pt x="251" y="332"/>
                          <a:pt x="249" y="333"/>
                          <a:pt x="249" y="366"/>
                        </a:cubicBezTo>
                        <a:cubicBezTo>
                          <a:pt x="249" y="399"/>
                          <a:pt x="255" y="442"/>
                          <a:pt x="240" y="485"/>
                        </a:cubicBezTo>
                        <a:cubicBezTo>
                          <a:pt x="225" y="528"/>
                          <a:pt x="184" y="582"/>
                          <a:pt x="158" y="622"/>
                        </a:cubicBezTo>
                        <a:cubicBezTo>
                          <a:pt x="132" y="662"/>
                          <a:pt x="105" y="698"/>
                          <a:pt x="85" y="722"/>
                        </a:cubicBezTo>
                        <a:cubicBezTo>
                          <a:pt x="65" y="746"/>
                          <a:pt x="53" y="752"/>
                          <a:pt x="39" y="768"/>
                        </a:cubicBezTo>
                        <a:cubicBezTo>
                          <a:pt x="25" y="784"/>
                          <a:pt x="8" y="806"/>
                          <a:pt x="0" y="816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65" name="Line 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48" y="2688"/>
                    <a:ext cx="0" cy="384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44056" name="Freeform 82"/>
            <p:cNvSpPr>
              <a:spLocks/>
            </p:cNvSpPr>
            <p:nvPr/>
          </p:nvSpPr>
          <p:spPr bwMode="auto">
            <a:xfrm>
              <a:off x="3113" y="2880"/>
              <a:ext cx="247" cy="814"/>
            </a:xfrm>
            <a:custGeom>
              <a:avLst/>
              <a:gdLst>
                <a:gd name="T0" fmla="*/ 114 w 247"/>
                <a:gd name="T1" fmla="*/ 0 h 814"/>
                <a:gd name="T2" fmla="*/ 66 w 247"/>
                <a:gd name="T3" fmla="*/ 96 h 814"/>
                <a:gd name="T4" fmla="*/ 18 w 247"/>
                <a:gd name="T5" fmla="*/ 240 h 814"/>
                <a:gd name="T6" fmla="*/ 0 w 247"/>
                <a:gd name="T7" fmla="*/ 375 h 814"/>
                <a:gd name="T8" fmla="*/ 18 w 247"/>
                <a:gd name="T9" fmla="*/ 480 h 814"/>
                <a:gd name="T10" fmla="*/ 55 w 247"/>
                <a:gd name="T11" fmla="*/ 558 h 814"/>
                <a:gd name="T12" fmla="*/ 91 w 247"/>
                <a:gd name="T13" fmla="*/ 631 h 814"/>
                <a:gd name="T14" fmla="*/ 247 w 247"/>
                <a:gd name="T15" fmla="*/ 814 h 8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7"/>
                <a:gd name="T25" fmla="*/ 0 h 814"/>
                <a:gd name="T26" fmla="*/ 247 w 247"/>
                <a:gd name="T27" fmla="*/ 814 h 8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7" h="814">
                  <a:moveTo>
                    <a:pt x="114" y="0"/>
                  </a:moveTo>
                  <a:cubicBezTo>
                    <a:pt x="98" y="28"/>
                    <a:pt x="82" y="56"/>
                    <a:pt x="66" y="96"/>
                  </a:cubicBezTo>
                  <a:cubicBezTo>
                    <a:pt x="50" y="136"/>
                    <a:pt x="29" y="194"/>
                    <a:pt x="18" y="240"/>
                  </a:cubicBezTo>
                  <a:cubicBezTo>
                    <a:pt x="7" y="286"/>
                    <a:pt x="0" y="335"/>
                    <a:pt x="0" y="375"/>
                  </a:cubicBezTo>
                  <a:cubicBezTo>
                    <a:pt x="0" y="415"/>
                    <a:pt x="9" y="450"/>
                    <a:pt x="18" y="480"/>
                  </a:cubicBezTo>
                  <a:cubicBezTo>
                    <a:pt x="27" y="510"/>
                    <a:pt x="43" y="533"/>
                    <a:pt x="55" y="558"/>
                  </a:cubicBezTo>
                  <a:cubicBezTo>
                    <a:pt x="67" y="583"/>
                    <a:pt x="59" y="588"/>
                    <a:pt x="91" y="631"/>
                  </a:cubicBezTo>
                  <a:cubicBezTo>
                    <a:pt x="123" y="674"/>
                    <a:pt x="215" y="776"/>
                    <a:pt x="247" y="814"/>
                  </a:cubicBezTo>
                </a:path>
              </a:pathLst>
            </a:custGeom>
            <a:noFill/>
            <a:ln w="28575">
              <a:solidFill>
                <a:srgbClr val="CC1818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1556" name="Rectangle 84"/>
          <p:cNvSpPr>
            <a:spLocks noChangeArrowheads="1"/>
          </p:cNvSpPr>
          <p:nvPr/>
        </p:nvSpPr>
        <p:spPr bwMode="auto">
          <a:xfrm>
            <a:off x="7523163" y="3668713"/>
            <a:ext cx="1154112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CC1818"/>
                </a:solidFill>
                <a:latin typeface="宋体" pitchFamily="2" charset="-122"/>
              </a:rPr>
              <a:t>母线</a:t>
            </a:r>
          </a:p>
        </p:txBody>
      </p:sp>
      <p:sp>
        <p:nvSpPr>
          <p:cNvPr id="361557" name="Rectangle 85"/>
          <p:cNvSpPr>
            <a:spLocks noChangeArrowheads="1"/>
          </p:cNvSpPr>
          <p:nvPr/>
        </p:nvSpPr>
        <p:spPr bwMode="auto">
          <a:xfrm>
            <a:off x="7091363" y="2589213"/>
            <a:ext cx="966787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轴</a:t>
            </a:r>
            <a:endParaRPr lang="zh-CN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1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autoUpdateAnimBg="0"/>
      <p:bldP spid="361476" grpId="0" autoUpdateAnimBg="0"/>
      <p:bldP spid="361477" grpId="0" autoUpdateAnimBg="0"/>
      <p:bldP spid="361478" grpId="0" autoUpdateAnimBg="0"/>
      <p:bldP spid="361479" grpId="0" autoUpdateAnimBg="0"/>
      <p:bldP spid="361480" grpId="0" autoUpdateAnimBg="0"/>
      <p:bldP spid="361481" grpId="0" autoUpdateAnimBg="0"/>
      <p:bldP spid="361489" grpId="0" build="p" autoUpdateAnimBg="0"/>
      <p:bldP spid="361490" grpId="0" autoUpdateAnimBg="0"/>
      <p:bldP spid="361491" grpId="0" autoUpdateAnimBg="0"/>
      <p:bldP spid="361492" grpId="0" autoUpdateAnimBg="0"/>
      <p:bldP spid="361499" grpId="0" build="p" autoUpdateAnimBg="0"/>
      <p:bldP spid="361500" grpId="0" autoUpdateAnimBg="0"/>
      <p:bldP spid="361533" grpId="0" animBg="1"/>
      <p:bldP spid="361556" grpId="0" autoUpdateAnimBg="0"/>
      <p:bldP spid="36155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B619D-74B9-419F-9E95-6DC902FAB6DD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179388" y="501650"/>
            <a:ext cx="4632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2 </a:t>
            </a:r>
            <a:r>
              <a:rPr lang="zh-CN" altLang="en-US" sz="3200"/>
              <a:t>旋转曲面方程的求法 ：</a:t>
            </a:r>
          </a:p>
        </p:txBody>
      </p:sp>
      <p:graphicFrame>
        <p:nvGraphicFramePr>
          <p:cNvPr id="448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4052534"/>
              </p:ext>
            </p:extLst>
          </p:nvPr>
        </p:nvGraphicFramePr>
        <p:xfrm>
          <a:off x="684213" y="1773238"/>
          <a:ext cx="3240087" cy="558800"/>
        </p:xfrm>
        <a:graphic>
          <a:graphicData uri="http://schemas.openxmlformats.org/presentationml/2006/ole">
            <p:oleObj spid="_x0000_s6154" name="Equation" r:id="rId3" imgW="977476" imgH="215806" progId="Equation.DSMT4">
              <p:embed/>
            </p:oleObj>
          </a:graphicData>
        </a:graphic>
      </p:graphicFrame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79388" y="2420938"/>
            <a:ext cx="7239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把该曲线绕</a:t>
            </a:r>
            <a:r>
              <a:rPr lang="en-US" altLang="zh-CN" sz="2800"/>
              <a:t>z </a:t>
            </a:r>
            <a:r>
              <a:rPr lang="zh-CN" altLang="en-US" sz="2800"/>
              <a:t>轴旋转一周，得一个以</a:t>
            </a:r>
            <a:r>
              <a:rPr lang="en-US" altLang="zh-CN" sz="2800"/>
              <a:t>z</a:t>
            </a:r>
            <a:r>
              <a:rPr lang="zh-CN" altLang="en-US" sz="2800"/>
              <a:t>轴为轴的旋转曲面。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9388" y="1196975"/>
            <a:ext cx="7105650" cy="528638"/>
            <a:chOff x="758" y="2298"/>
            <a:chExt cx="4476" cy="333"/>
          </a:xfrm>
        </p:grpSpPr>
        <p:sp>
          <p:nvSpPr>
            <p:cNvPr id="6164" name="Text Box 8"/>
            <p:cNvSpPr txBox="1">
              <a:spLocks noChangeArrowheads="1"/>
            </p:cNvSpPr>
            <p:nvPr/>
          </p:nvSpPr>
          <p:spPr bwMode="auto">
            <a:xfrm>
              <a:off x="2256" y="2304"/>
              <a:ext cx="29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/>
                <a:t>坐标平面上有一已知曲线</a:t>
              </a:r>
              <a:r>
                <a:rPr lang="en-US" altLang="zh-CN" sz="2800"/>
                <a:t>C</a:t>
              </a:r>
              <a:r>
                <a:rPr lang="zh-CN" altLang="en-US" sz="2800"/>
                <a:t>，</a:t>
              </a:r>
            </a:p>
          </p:txBody>
        </p:sp>
        <p:grpSp>
          <p:nvGrpSpPr>
            <p:cNvPr id="6165" name="Group 9"/>
            <p:cNvGrpSpPr>
              <a:grpSpLocks/>
            </p:cNvGrpSpPr>
            <p:nvPr/>
          </p:nvGrpSpPr>
          <p:grpSpPr bwMode="auto">
            <a:xfrm>
              <a:off x="758" y="2298"/>
              <a:ext cx="1450" cy="327"/>
              <a:chOff x="758" y="2298"/>
              <a:chExt cx="1450" cy="327"/>
            </a:xfrm>
          </p:grpSpPr>
          <p:sp>
            <p:nvSpPr>
              <p:cNvPr id="6166" name="Text Box 10"/>
              <p:cNvSpPr txBox="1">
                <a:spLocks noChangeArrowheads="1"/>
              </p:cNvSpPr>
              <p:nvPr/>
            </p:nvSpPr>
            <p:spPr bwMode="auto">
              <a:xfrm>
                <a:off x="758" y="2298"/>
                <a:ext cx="90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/>
                  <a:t>1</a:t>
                </a:r>
                <a:r>
                  <a:rPr lang="zh-CN" altLang="en-US" sz="2800"/>
                  <a:t>）设在</a:t>
                </a:r>
              </a:p>
            </p:txBody>
          </p:sp>
          <p:graphicFrame>
            <p:nvGraphicFramePr>
              <p:cNvPr id="6147" name="Object 11"/>
              <p:cNvGraphicFramePr>
                <a:graphicFrameLocks noChangeAspect="1"/>
              </p:cNvGraphicFramePr>
              <p:nvPr/>
            </p:nvGraphicFramePr>
            <p:xfrm>
              <a:off x="1680" y="2304"/>
              <a:ext cx="528" cy="312"/>
            </p:xfrm>
            <a:graphic>
              <a:graphicData uri="http://schemas.openxmlformats.org/presentationml/2006/ole">
                <p:oleObj spid="_x0000_s6155" name="Equation" r:id="rId4" imgW="279279" imgH="165028" progId="Equation.3">
                  <p:embed/>
                </p:oleObj>
              </a:graphicData>
            </a:graphic>
          </p:graphicFrame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948488" y="333375"/>
            <a:ext cx="1981200" cy="2209800"/>
            <a:chOff x="2112" y="2496"/>
            <a:chExt cx="1248" cy="1392"/>
          </a:xfrm>
        </p:grpSpPr>
        <p:grpSp>
          <p:nvGrpSpPr>
            <p:cNvPr id="6153" name="Group 13"/>
            <p:cNvGrpSpPr>
              <a:grpSpLocks/>
            </p:cNvGrpSpPr>
            <p:nvPr/>
          </p:nvGrpSpPr>
          <p:grpSpPr bwMode="auto">
            <a:xfrm>
              <a:off x="2112" y="2496"/>
              <a:ext cx="1248" cy="1392"/>
              <a:chOff x="3456" y="2688"/>
              <a:chExt cx="1248" cy="1392"/>
            </a:xfrm>
          </p:grpSpPr>
          <p:sp>
            <p:nvSpPr>
              <p:cNvPr id="6155" name="Line 14"/>
              <p:cNvSpPr>
                <a:spLocks noChangeShapeType="1"/>
              </p:cNvSpPr>
              <p:nvPr/>
            </p:nvSpPr>
            <p:spPr bwMode="auto">
              <a:xfrm flipV="1">
                <a:off x="4080" y="3120"/>
                <a:ext cx="0" cy="81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56" name="Group 15"/>
              <p:cNvGrpSpPr>
                <a:grpSpLocks/>
              </p:cNvGrpSpPr>
              <p:nvPr/>
            </p:nvGrpSpPr>
            <p:grpSpPr bwMode="auto">
              <a:xfrm>
                <a:off x="3456" y="2688"/>
                <a:ext cx="1248" cy="1392"/>
                <a:chOff x="3024" y="2688"/>
                <a:chExt cx="1248" cy="1392"/>
              </a:xfrm>
            </p:grpSpPr>
            <p:sp>
              <p:nvSpPr>
                <p:cNvPr id="6157" name="Freeform 16"/>
                <p:cNvSpPr>
                  <a:spLocks/>
                </p:cNvSpPr>
                <p:nvPr/>
              </p:nvSpPr>
              <p:spPr bwMode="auto">
                <a:xfrm>
                  <a:off x="4025" y="3072"/>
                  <a:ext cx="247" cy="814"/>
                </a:xfrm>
                <a:custGeom>
                  <a:avLst/>
                  <a:gdLst>
                    <a:gd name="T0" fmla="*/ 114 w 247"/>
                    <a:gd name="T1" fmla="*/ 0 h 814"/>
                    <a:gd name="T2" fmla="*/ 66 w 247"/>
                    <a:gd name="T3" fmla="*/ 96 h 814"/>
                    <a:gd name="T4" fmla="*/ 18 w 247"/>
                    <a:gd name="T5" fmla="*/ 240 h 814"/>
                    <a:gd name="T6" fmla="*/ 0 w 247"/>
                    <a:gd name="T7" fmla="*/ 375 h 814"/>
                    <a:gd name="T8" fmla="*/ 18 w 247"/>
                    <a:gd name="T9" fmla="*/ 480 h 814"/>
                    <a:gd name="T10" fmla="*/ 55 w 247"/>
                    <a:gd name="T11" fmla="*/ 558 h 814"/>
                    <a:gd name="T12" fmla="*/ 91 w 247"/>
                    <a:gd name="T13" fmla="*/ 631 h 814"/>
                    <a:gd name="T14" fmla="*/ 247 w 247"/>
                    <a:gd name="T15" fmla="*/ 814 h 8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7"/>
                    <a:gd name="T25" fmla="*/ 0 h 814"/>
                    <a:gd name="T26" fmla="*/ 247 w 247"/>
                    <a:gd name="T27" fmla="*/ 814 h 8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7" h="814">
                      <a:moveTo>
                        <a:pt x="114" y="0"/>
                      </a:moveTo>
                      <a:cubicBezTo>
                        <a:pt x="98" y="28"/>
                        <a:pt x="82" y="56"/>
                        <a:pt x="66" y="96"/>
                      </a:cubicBezTo>
                      <a:cubicBezTo>
                        <a:pt x="50" y="136"/>
                        <a:pt x="29" y="194"/>
                        <a:pt x="18" y="240"/>
                      </a:cubicBezTo>
                      <a:cubicBezTo>
                        <a:pt x="7" y="286"/>
                        <a:pt x="0" y="335"/>
                        <a:pt x="0" y="375"/>
                      </a:cubicBezTo>
                      <a:cubicBezTo>
                        <a:pt x="0" y="415"/>
                        <a:pt x="9" y="450"/>
                        <a:pt x="18" y="480"/>
                      </a:cubicBezTo>
                      <a:cubicBezTo>
                        <a:pt x="27" y="510"/>
                        <a:pt x="43" y="533"/>
                        <a:pt x="55" y="558"/>
                      </a:cubicBezTo>
                      <a:cubicBezTo>
                        <a:pt x="67" y="583"/>
                        <a:pt x="59" y="588"/>
                        <a:pt x="91" y="631"/>
                      </a:cubicBezTo>
                      <a:cubicBezTo>
                        <a:pt x="123" y="674"/>
                        <a:pt x="215" y="776"/>
                        <a:pt x="247" y="814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158" name="Group 17"/>
                <p:cNvGrpSpPr>
                  <a:grpSpLocks/>
                </p:cNvGrpSpPr>
                <p:nvPr/>
              </p:nvGrpSpPr>
              <p:grpSpPr bwMode="auto">
                <a:xfrm>
                  <a:off x="3024" y="2688"/>
                  <a:ext cx="1248" cy="1392"/>
                  <a:chOff x="3024" y="2688"/>
                  <a:chExt cx="1248" cy="1392"/>
                </a:xfrm>
              </p:grpSpPr>
              <p:sp>
                <p:nvSpPr>
                  <p:cNvPr id="615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44"/>
                    <a:ext cx="1248" cy="336"/>
                  </a:xfrm>
                  <a:prstGeom prst="ellipse">
                    <a:avLst/>
                  </a:prstGeom>
                  <a:solidFill>
                    <a:srgbClr val="00FF00">
                      <a:alpha val="50195"/>
                    </a:srgbClr>
                  </a:solidFill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0" name="Freeform 19"/>
                  <p:cNvSpPr>
                    <a:spLocks/>
                  </p:cNvSpPr>
                  <p:nvPr/>
                </p:nvSpPr>
                <p:spPr bwMode="auto">
                  <a:xfrm>
                    <a:off x="3024" y="3072"/>
                    <a:ext cx="1248" cy="816"/>
                  </a:xfrm>
                  <a:custGeom>
                    <a:avLst/>
                    <a:gdLst>
                      <a:gd name="T0" fmla="*/ 144 w 1248"/>
                      <a:gd name="T1" fmla="*/ 0 h 816"/>
                      <a:gd name="T2" fmla="*/ 1104 w 1248"/>
                      <a:gd name="T3" fmla="*/ 0 h 816"/>
                      <a:gd name="T4" fmla="*/ 1008 w 1248"/>
                      <a:gd name="T5" fmla="*/ 240 h 816"/>
                      <a:gd name="T6" fmla="*/ 990 w 1248"/>
                      <a:gd name="T7" fmla="*/ 375 h 816"/>
                      <a:gd name="T8" fmla="*/ 1008 w 1248"/>
                      <a:gd name="T9" fmla="*/ 480 h 816"/>
                      <a:gd name="T10" fmla="*/ 1081 w 1248"/>
                      <a:gd name="T11" fmla="*/ 631 h 816"/>
                      <a:gd name="T12" fmla="*/ 1248 w 1248"/>
                      <a:gd name="T13" fmla="*/ 816 h 816"/>
                      <a:gd name="T14" fmla="*/ 0 w 1248"/>
                      <a:gd name="T15" fmla="*/ 816 h 816"/>
                      <a:gd name="T16" fmla="*/ 192 w 1248"/>
                      <a:gd name="T17" fmla="*/ 576 h 816"/>
                      <a:gd name="T18" fmla="*/ 240 w 1248"/>
                      <a:gd name="T19" fmla="*/ 432 h 816"/>
                      <a:gd name="T20" fmla="*/ 240 w 1248"/>
                      <a:gd name="T21" fmla="*/ 288 h 816"/>
                      <a:gd name="T22" fmla="*/ 192 w 1248"/>
                      <a:gd name="T23" fmla="*/ 96 h 816"/>
                      <a:gd name="T24" fmla="*/ 144 w 1248"/>
                      <a:gd name="T25" fmla="*/ 0 h 81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48"/>
                      <a:gd name="T40" fmla="*/ 0 h 816"/>
                      <a:gd name="T41" fmla="*/ 1248 w 1248"/>
                      <a:gd name="T42" fmla="*/ 816 h 81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48" h="816">
                        <a:moveTo>
                          <a:pt x="144" y="0"/>
                        </a:moveTo>
                        <a:lnTo>
                          <a:pt x="1104" y="0"/>
                        </a:lnTo>
                        <a:lnTo>
                          <a:pt x="1008" y="240"/>
                        </a:lnTo>
                        <a:lnTo>
                          <a:pt x="990" y="375"/>
                        </a:lnTo>
                        <a:lnTo>
                          <a:pt x="1008" y="480"/>
                        </a:lnTo>
                        <a:lnTo>
                          <a:pt x="1081" y="631"/>
                        </a:lnTo>
                        <a:lnTo>
                          <a:pt x="1248" y="816"/>
                        </a:lnTo>
                        <a:lnTo>
                          <a:pt x="0" y="816"/>
                        </a:lnTo>
                        <a:lnTo>
                          <a:pt x="192" y="576"/>
                        </a:lnTo>
                        <a:lnTo>
                          <a:pt x="240" y="432"/>
                        </a:lnTo>
                        <a:lnTo>
                          <a:pt x="240" y="288"/>
                        </a:lnTo>
                        <a:lnTo>
                          <a:pt x="192" y="96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00FF00">
                      <a:alpha val="50195"/>
                    </a:srgbClr>
                  </a:solidFill>
                  <a:ln w="2857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928"/>
                    <a:ext cx="960" cy="288"/>
                  </a:xfrm>
                  <a:prstGeom prst="ellipse">
                    <a:avLst/>
                  </a:prstGeom>
                  <a:solidFill>
                    <a:srgbClr val="00FF00">
                      <a:alpha val="50195"/>
                    </a:srgbClr>
                  </a:solidFill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2" name="Freeform 21"/>
                  <p:cNvSpPr>
                    <a:spLocks/>
                  </p:cNvSpPr>
                  <p:nvPr/>
                </p:nvSpPr>
                <p:spPr bwMode="auto">
                  <a:xfrm>
                    <a:off x="3024" y="3072"/>
                    <a:ext cx="255" cy="816"/>
                  </a:xfrm>
                  <a:custGeom>
                    <a:avLst/>
                    <a:gdLst>
                      <a:gd name="T0" fmla="*/ 144 w 255"/>
                      <a:gd name="T1" fmla="*/ 0 h 816"/>
                      <a:gd name="T2" fmla="*/ 185 w 255"/>
                      <a:gd name="T3" fmla="*/ 101 h 816"/>
                      <a:gd name="T4" fmla="*/ 240 w 255"/>
                      <a:gd name="T5" fmla="*/ 288 h 816"/>
                      <a:gd name="T6" fmla="*/ 249 w 255"/>
                      <a:gd name="T7" fmla="*/ 366 h 816"/>
                      <a:gd name="T8" fmla="*/ 240 w 255"/>
                      <a:gd name="T9" fmla="*/ 485 h 816"/>
                      <a:gd name="T10" fmla="*/ 158 w 255"/>
                      <a:gd name="T11" fmla="*/ 622 h 816"/>
                      <a:gd name="T12" fmla="*/ 85 w 255"/>
                      <a:gd name="T13" fmla="*/ 722 h 816"/>
                      <a:gd name="T14" fmla="*/ 39 w 255"/>
                      <a:gd name="T15" fmla="*/ 768 h 816"/>
                      <a:gd name="T16" fmla="*/ 0 w 255"/>
                      <a:gd name="T17" fmla="*/ 816 h 81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55"/>
                      <a:gd name="T28" fmla="*/ 0 h 816"/>
                      <a:gd name="T29" fmla="*/ 255 w 255"/>
                      <a:gd name="T30" fmla="*/ 816 h 81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55" h="816">
                        <a:moveTo>
                          <a:pt x="144" y="0"/>
                        </a:moveTo>
                        <a:cubicBezTo>
                          <a:pt x="151" y="17"/>
                          <a:pt x="169" y="53"/>
                          <a:pt x="185" y="101"/>
                        </a:cubicBezTo>
                        <a:cubicBezTo>
                          <a:pt x="201" y="149"/>
                          <a:pt x="229" y="244"/>
                          <a:pt x="240" y="288"/>
                        </a:cubicBezTo>
                        <a:cubicBezTo>
                          <a:pt x="251" y="332"/>
                          <a:pt x="249" y="333"/>
                          <a:pt x="249" y="366"/>
                        </a:cubicBezTo>
                        <a:cubicBezTo>
                          <a:pt x="249" y="399"/>
                          <a:pt x="255" y="442"/>
                          <a:pt x="240" y="485"/>
                        </a:cubicBezTo>
                        <a:cubicBezTo>
                          <a:pt x="225" y="528"/>
                          <a:pt x="184" y="582"/>
                          <a:pt x="158" y="622"/>
                        </a:cubicBezTo>
                        <a:cubicBezTo>
                          <a:pt x="132" y="662"/>
                          <a:pt x="105" y="698"/>
                          <a:pt x="85" y="722"/>
                        </a:cubicBezTo>
                        <a:cubicBezTo>
                          <a:pt x="65" y="746"/>
                          <a:pt x="53" y="752"/>
                          <a:pt x="39" y="768"/>
                        </a:cubicBezTo>
                        <a:cubicBezTo>
                          <a:pt x="25" y="784"/>
                          <a:pt x="8" y="806"/>
                          <a:pt x="0" y="816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3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48" y="2688"/>
                    <a:ext cx="0" cy="384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154" name="Freeform 23"/>
            <p:cNvSpPr>
              <a:spLocks/>
            </p:cNvSpPr>
            <p:nvPr/>
          </p:nvSpPr>
          <p:spPr bwMode="auto">
            <a:xfrm>
              <a:off x="3113" y="2880"/>
              <a:ext cx="247" cy="814"/>
            </a:xfrm>
            <a:custGeom>
              <a:avLst/>
              <a:gdLst>
                <a:gd name="T0" fmla="*/ 114 w 247"/>
                <a:gd name="T1" fmla="*/ 0 h 814"/>
                <a:gd name="T2" fmla="*/ 66 w 247"/>
                <a:gd name="T3" fmla="*/ 96 h 814"/>
                <a:gd name="T4" fmla="*/ 18 w 247"/>
                <a:gd name="T5" fmla="*/ 240 h 814"/>
                <a:gd name="T6" fmla="*/ 0 w 247"/>
                <a:gd name="T7" fmla="*/ 375 h 814"/>
                <a:gd name="T8" fmla="*/ 18 w 247"/>
                <a:gd name="T9" fmla="*/ 480 h 814"/>
                <a:gd name="T10" fmla="*/ 55 w 247"/>
                <a:gd name="T11" fmla="*/ 558 h 814"/>
                <a:gd name="T12" fmla="*/ 91 w 247"/>
                <a:gd name="T13" fmla="*/ 631 h 814"/>
                <a:gd name="T14" fmla="*/ 247 w 247"/>
                <a:gd name="T15" fmla="*/ 814 h 8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7"/>
                <a:gd name="T25" fmla="*/ 0 h 814"/>
                <a:gd name="T26" fmla="*/ 247 w 247"/>
                <a:gd name="T27" fmla="*/ 814 h 8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7" h="814">
                  <a:moveTo>
                    <a:pt x="114" y="0"/>
                  </a:moveTo>
                  <a:cubicBezTo>
                    <a:pt x="98" y="28"/>
                    <a:pt x="82" y="56"/>
                    <a:pt x="66" y="96"/>
                  </a:cubicBezTo>
                  <a:cubicBezTo>
                    <a:pt x="50" y="136"/>
                    <a:pt x="29" y="194"/>
                    <a:pt x="18" y="240"/>
                  </a:cubicBezTo>
                  <a:cubicBezTo>
                    <a:pt x="7" y="286"/>
                    <a:pt x="0" y="335"/>
                    <a:pt x="0" y="375"/>
                  </a:cubicBezTo>
                  <a:cubicBezTo>
                    <a:pt x="0" y="415"/>
                    <a:pt x="9" y="450"/>
                    <a:pt x="18" y="480"/>
                  </a:cubicBezTo>
                  <a:cubicBezTo>
                    <a:pt x="27" y="510"/>
                    <a:pt x="43" y="533"/>
                    <a:pt x="55" y="558"/>
                  </a:cubicBezTo>
                  <a:cubicBezTo>
                    <a:pt x="67" y="583"/>
                    <a:pt x="59" y="588"/>
                    <a:pt x="91" y="631"/>
                  </a:cubicBezTo>
                  <a:cubicBezTo>
                    <a:pt x="123" y="674"/>
                    <a:pt x="215" y="776"/>
                    <a:pt x="247" y="814"/>
                  </a:cubicBezTo>
                </a:path>
              </a:pathLst>
            </a:custGeom>
            <a:noFill/>
            <a:ln w="28575">
              <a:solidFill>
                <a:srgbClr val="CC1818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autoUpdateAnimBg="0"/>
      <p:bldP spid="44851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5822</TotalTime>
  <Words>2349</Words>
  <Application>Microsoft Office PowerPoint</Application>
  <PresentationFormat>On-screen Show (4:3)</PresentationFormat>
  <Paragraphs>417</Paragraphs>
  <Slides>45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45</vt:i4>
      </vt:variant>
      <vt:variant>
        <vt:lpstr>Custom Shows</vt:lpstr>
      </vt:variant>
      <vt:variant>
        <vt:i4>3</vt:i4>
      </vt:variant>
    </vt:vector>
  </HeadingPairs>
  <TitlesOfParts>
    <vt:vector size="53" baseType="lpstr">
      <vt:lpstr>Office 主题​​</vt:lpstr>
      <vt:lpstr>Mathcad 5.0</vt:lpstr>
      <vt:lpstr>Equation</vt:lpstr>
      <vt:lpstr>公式</vt:lpstr>
      <vt:lpstr>文档</vt:lpstr>
      <vt:lpstr>Slide 1</vt:lpstr>
      <vt:lpstr>问题的提出（Introduction)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ZGF</cp:lastModifiedBy>
  <cp:revision>723</cp:revision>
  <cp:lastPrinted>1999-09-15T08:06:35Z</cp:lastPrinted>
  <dcterms:created xsi:type="dcterms:W3CDTF">1997-01-23T06:06:41Z</dcterms:created>
  <dcterms:modified xsi:type="dcterms:W3CDTF">2018-02-23T11:31:46Z</dcterms:modified>
</cp:coreProperties>
</file>