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24" r:id="rId13"/>
    <p:sldId id="327" r:id="rId14"/>
    <p:sldId id="328" r:id="rId15"/>
    <p:sldId id="315" r:id="rId16"/>
    <p:sldId id="319" r:id="rId17"/>
    <p:sldId id="326" r:id="rId18"/>
    <p:sldId id="318" r:id="rId19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FFFF"/>
    <a:srgbClr val="FF66CC"/>
    <a:srgbClr val="00CC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62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5.wmf"/><Relationship Id="rId7" Type="http://schemas.openxmlformats.org/officeDocument/2006/relationships/image" Target="../media/image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image" Target="../media/image16.w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33.emf"/><Relationship Id="rId18" Type="http://schemas.openxmlformats.org/officeDocument/2006/relationships/image" Target="../media/image38.wmf"/><Relationship Id="rId3" Type="http://schemas.openxmlformats.org/officeDocument/2006/relationships/image" Target="../media/image27.emf"/><Relationship Id="rId7" Type="http://schemas.openxmlformats.org/officeDocument/2006/relationships/image" Target="../media/image6.wmf"/><Relationship Id="rId12" Type="http://schemas.openxmlformats.org/officeDocument/2006/relationships/image" Target="../media/image32.emf"/><Relationship Id="rId17" Type="http://schemas.openxmlformats.org/officeDocument/2006/relationships/image" Target="../media/image37.emf"/><Relationship Id="rId2" Type="http://schemas.openxmlformats.org/officeDocument/2006/relationships/image" Target="../media/image26.wmf"/><Relationship Id="rId16" Type="http://schemas.openxmlformats.org/officeDocument/2006/relationships/image" Target="../media/image36.e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5" Type="http://schemas.openxmlformats.org/officeDocument/2006/relationships/image" Target="../media/image35.emf"/><Relationship Id="rId10" Type="http://schemas.openxmlformats.org/officeDocument/2006/relationships/image" Target="../media/image7.wmf"/><Relationship Id="rId4" Type="http://schemas.openxmlformats.org/officeDocument/2006/relationships/image" Target="../media/image28.emf"/><Relationship Id="rId9" Type="http://schemas.openxmlformats.org/officeDocument/2006/relationships/image" Target="../media/image5.wmf"/><Relationship Id="rId14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41.wmf"/><Relationship Id="rId7" Type="http://schemas.openxmlformats.org/officeDocument/2006/relationships/image" Target="../media/image6.w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image" Target="../media/image40.wmf"/><Relationship Id="rId16" Type="http://schemas.openxmlformats.org/officeDocument/2006/relationships/image" Target="../media/image50.e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5.emf"/><Relationship Id="rId5" Type="http://schemas.openxmlformats.org/officeDocument/2006/relationships/image" Target="../media/image43.wmf"/><Relationship Id="rId15" Type="http://schemas.openxmlformats.org/officeDocument/2006/relationships/image" Target="../media/image49.emf"/><Relationship Id="rId10" Type="http://schemas.openxmlformats.org/officeDocument/2006/relationships/image" Target="../media/image7.wmf"/><Relationship Id="rId19" Type="http://schemas.openxmlformats.org/officeDocument/2006/relationships/image" Target="../media/image53.emf"/><Relationship Id="rId4" Type="http://schemas.openxmlformats.org/officeDocument/2006/relationships/image" Target="../media/image42.wmf"/><Relationship Id="rId9" Type="http://schemas.openxmlformats.org/officeDocument/2006/relationships/image" Target="../media/image5.wmf"/><Relationship Id="rId1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31A098E-061F-4E02-AAD7-499CECBEF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4993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93EB5E86-2CE2-41CC-8A1D-4C3AC34F4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23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4029D-A466-4DAB-B393-7DA5282C28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72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FF0C8-18EA-4DA9-A90F-3F4B071F6F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44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3CA02-EC24-4944-932E-993F74BAB0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380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67A1A-9536-413B-BAA8-A81EA944B2F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3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3071-5E33-4FAE-ACF6-CED7A0E386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61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C223B-4820-4A60-B78B-1B6E25BB99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93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4F95D-D6C8-4E4F-9C20-D30D412E0A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4372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A1445-612A-4CD1-ABE3-CB386FFEA7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936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8967E-80ED-4CB8-9DF7-1FCF475CE0F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97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A29C7-1094-4C41-9F7D-8AEC3705E9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63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BCF4-1A2C-4DFD-8780-48368EC47B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0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69EB-6CC1-4642-902F-66352446013D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6CA6C2-9EE2-4639-A459-0073D4D82D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333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92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96.bin"/><Relationship Id="rId2" Type="http://schemas.openxmlformats.org/officeDocument/2006/relationships/tags" Target="../tags/tag1.xml"/><Relationship Id="rId16" Type="http://schemas.openxmlformats.org/officeDocument/2006/relationships/oleObject" Target="../embeddings/oleObject95.bin"/><Relationship Id="rId1" Type="http://schemas.openxmlformats.org/officeDocument/2006/relationships/vmlDrawing" Target="../drawings/vmlDrawing1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94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97.bin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2EA8A3-8085-4DCD-96C2-FBCE595E6C1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914400" y="115888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latin typeface="宋体" pitchFamily="2" charset="-122"/>
              </a:rPr>
              <a:t>第四节  </a:t>
            </a: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空间曲线</a:t>
            </a:r>
            <a:r>
              <a:rPr lang="zh-CN" altLang="en-US" sz="4400">
                <a:latin typeface="宋体" pitchFamily="2" charset="-122"/>
              </a:rPr>
              <a:t>及其方程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981200" y="1547813"/>
            <a:ext cx="541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空间曲线的一般方程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981200" y="2386013"/>
            <a:ext cx="541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空间曲线的参数方程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981200" y="3224213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空间曲线在坐标面上的投影</a:t>
            </a:r>
          </a:p>
        </p:txBody>
      </p:sp>
      <p:pic>
        <p:nvPicPr>
          <p:cNvPr id="313351" name="Picture 7" descr="BD1505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24013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352" name="Picture 8" descr="BD1505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62213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353" name="Picture 9" descr="BD1505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39248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3276600" y="649288"/>
            <a:ext cx="289560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</a:rPr>
              <a:t>(space curve)</a:t>
            </a:r>
          </a:p>
        </p:txBody>
      </p:sp>
      <p:grpSp>
        <p:nvGrpSpPr>
          <p:cNvPr id="21515" name="Group 18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21516" name="Picture 19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7" name="Text Box 20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第八章 空间解析几何与向量代数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4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A8C52-3E7D-4BC8-957B-0364F1E8519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611188" y="864096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求曲线                               在坐标面上的投影</a:t>
            </a:r>
            <a:r>
              <a:rPr lang="en-US" altLang="zh-CN" sz="2800"/>
              <a:t>.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363788" y="406896"/>
          <a:ext cx="2628900" cy="1524000"/>
        </p:xfrm>
        <a:graphic>
          <a:graphicData uri="http://schemas.openxmlformats.org/presentationml/2006/ole">
            <p:oleObj spid="_x0000_s12317" name="公式" r:id="rId3" imgW="2628900" imgH="1524000" progId="Equation.3">
              <p:embed/>
            </p:oleObj>
          </a:graphicData>
        </a:graphic>
      </p:graphicFrame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611188" y="2085142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144588" y="2069008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/>
              <a:t>(1) </a:t>
            </a:r>
            <a:r>
              <a:rPr lang="zh-CN" altLang="en-US" sz="2800"/>
              <a:t>消去变量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/>
              <a:t>后得</a:t>
            </a:r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4192588" y="1880096"/>
          <a:ext cx="1790700" cy="889000"/>
        </p:xfrm>
        <a:graphic>
          <a:graphicData uri="http://schemas.openxmlformats.org/presentationml/2006/ole">
            <p:oleObj spid="_x0000_s12318" name="公式" r:id="rId4" imgW="1790700" imgH="889000" progId="Equation.3">
              <p:embed/>
            </p:oleObj>
          </a:graphicData>
        </a:graphic>
      </p:graphicFrame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1144588" y="3240583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 </a:t>
            </a:r>
            <a:r>
              <a:rPr lang="en-US" altLang="zh-CN" sz="2800" i="1"/>
              <a:t>xOy</a:t>
            </a:r>
            <a:r>
              <a:rPr lang="zh-CN" altLang="en-US" sz="2800"/>
              <a:t>面上的投影为</a:t>
            </a:r>
          </a:p>
        </p:txBody>
      </p:sp>
      <p:graphicFrame>
        <p:nvGraphicFramePr>
          <p:cNvPr id="322570" name="Object 10"/>
          <p:cNvGraphicFramePr>
            <a:graphicFrameLocks noChangeAspect="1"/>
          </p:cNvGraphicFramePr>
          <p:nvPr/>
        </p:nvGraphicFramePr>
        <p:xfrm>
          <a:off x="4497388" y="2819896"/>
          <a:ext cx="1993900" cy="1473200"/>
        </p:xfrm>
        <a:graphic>
          <a:graphicData uri="http://schemas.openxmlformats.org/presentationml/2006/ole">
            <p:oleObj spid="_x0000_s12319" name="公式" r:id="rId5" imgW="1993900" imgH="1473200" progId="Equation.3">
              <p:embed/>
            </p:oleObj>
          </a:graphicData>
        </a:graphic>
      </p:graphicFrame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6942138" y="1662608"/>
            <a:ext cx="1828800" cy="946150"/>
          </a:xfrm>
          <a:prstGeom prst="rect">
            <a:avLst/>
          </a:prstGeom>
          <a:solidFill>
            <a:srgbClr val="FF66CC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xOy</a:t>
            </a:r>
            <a:r>
              <a:rPr lang="zh-CN" altLang="zh-CN" sz="2800"/>
              <a:t>面的投影柱面</a:t>
            </a:r>
            <a:endParaRPr lang="zh-CN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utoUpdateAnimBg="0"/>
      <p:bldP spid="322565" grpId="0" autoUpdateAnimBg="0"/>
      <p:bldP spid="322568" grpId="0" autoUpdateAnimBg="0"/>
      <p:bldP spid="32257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34EF-91F9-4C85-A407-7BC55DB34A3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graphicFrame>
        <p:nvGraphicFramePr>
          <p:cNvPr id="323593" name="Object 9"/>
          <p:cNvGraphicFramePr>
            <a:graphicFrameLocks noChangeAspect="1"/>
          </p:cNvGraphicFramePr>
          <p:nvPr/>
        </p:nvGraphicFramePr>
        <p:xfrm>
          <a:off x="1331640" y="4581128"/>
          <a:ext cx="3073400" cy="1473200"/>
        </p:xfrm>
        <a:graphic>
          <a:graphicData uri="http://schemas.openxmlformats.org/presentationml/2006/ole">
            <p:oleObj spid="_x0000_s13350" name="公式" r:id="rId3" imgW="3073400" imgH="1473200" progId="Equation.3">
              <p:embed/>
            </p:oleObj>
          </a:graphicData>
        </a:graphic>
      </p:graphicFrame>
      <p:graphicFrame>
        <p:nvGraphicFramePr>
          <p:cNvPr id="13315" name="Object 16"/>
          <p:cNvGraphicFramePr>
            <a:graphicFrameLocks noChangeAspect="1"/>
          </p:cNvGraphicFramePr>
          <p:nvPr/>
        </p:nvGraphicFramePr>
        <p:xfrm>
          <a:off x="6349852" y="116632"/>
          <a:ext cx="2016125" cy="1168400"/>
        </p:xfrm>
        <a:graphic>
          <a:graphicData uri="http://schemas.openxmlformats.org/presentationml/2006/ole">
            <p:oleObj spid="_x0000_s13351" name="公式" r:id="rId4" imgW="2628900" imgH="1524000" progId="Equation.3">
              <p:embed/>
            </p:oleObj>
          </a:graphicData>
        </a:graphic>
      </p:graphicFrame>
      <p:sp>
        <p:nvSpPr>
          <p:cNvPr id="323602" name="Text Box 18"/>
          <p:cNvSpPr txBox="1">
            <a:spLocks noChangeArrowheads="1"/>
          </p:cNvSpPr>
          <p:nvPr/>
        </p:nvSpPr>
        <p:spPr bwMode="auto">
          <a:xfrm>
            <a:off x="755576" y="37496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</a:t>
            </a:r>
            <a:r>
              <a:rPr lang="zh-CN" altLang="en-US" sz="2800"/>
              <a:t>同理在</a:t>
            </a:r>
            <a:r>
              <a:rPr lang="en-US" altLang="zh-CN" sz="2800" i="1"/>
              <a:t>yOz</a:t>
            </a:r>
            <a:r>
              <a:rPr lang="zh-CN" altLang="en-US" sz="2800"/>
              <a:t>面上的投影 </a:t>
            </a:r>
          </a:p>
        </p:txBody>
      </p:sp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4696742" y="3745496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也为线段</a:t>
            </a:r>
            <a:r>
              <a:rPr lang="en-US" altLang="zh-CN" sz="2800"/>
              <a:t>. </a:t>
            </a:r>
          </a:p>
        </p:txBody>
      </p:sp>
      <p:sp>
        <p:nvSpPr>
          <p:cNvPr id="323608" name="Text Box 24"/>
          <p:cNvSpPr txBox="1">
            <a:spLocks noChangeArrowheads="1"/>
          </p:cNvSpPr>
          <p:nvPr/>
        </p:nvSpPr>
        <p:spPr bwMode="auto">
          <a:xfrm>
            <a:off x="755576" y="347192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因为曲线在平面          </a:t>
            </a:r>
          </a:p>
        </p:txBody>
      </p:sp>
      <p:graphicFrame>
        <p:nvGraphicFramePr>
          <p:cNvPr id="323609" name="Object 25"/>
          <p:cNvGraphicFramePr>
            <a:graphicFrameLocks noChangeAspect="1"/>
          </p:cNvGraphicFramePr>
          <p:nvPr/>
        </p:nvGraphicFramePr>
        <p:xfrm>
          <a:off x="3879776" y="143992"/>
          <a:ext cx="811212" cy="889000"/>
        </p:xfrm>
        <a:graphic>
          <a:graphicData uri="http://schemas.openxmlformats.org/presentationml/2006/ole">
            <p:oleObj spid="_x0000_s13352" name="公式" r:id="rId5" imgW="812447" imgH="888614" progId="Equation.3">
              <p:embed/>
            </p:oleObj>
          </a:graphicData>
        </a:graphic>
      </p:graphicFrame>
      <p:sp>
        <p:nvSpPr>
          <p:cNvPr id="323610" name="Text Box 26"/>
          <p:cNvSpPr txBox="1">
            <a:spLocks noChangeArrowheads="1"/>
          </p:cNvSpPr>
          <p:nvPr/>
        </p:nvSpPr>
        <p:spPr bwMode="auto">
          <a:xfrm>
            <a:off x="4641776" y="347192"/>
            <a:ext cx="1227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上，</a:t>
            </a:r>
          </a:p>
        </p:txBody>
      </p:sp>
      <p:sp>
        <p:nvSpPr>
          <p:cNvPr id="323611" name="Rectangle 27"/>
          <p:cNvSpPr>
            <a:spLocks noChangeArrowheads="1"/>
          </p:cNvSpPr>
          <p:nvPr/>
        </p:nvSpPr>
        <p:spPr bwMode="auto">
          <a:xfrm>
            <a:off x="827013" y="1269529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所以在 </a:t>
            </a:r>
            <a:r>
              <a:rPr lang="en-US" altLang="zh-CN" sz="2800" i="1"/>
              <a:t>xOz</a:t>
            </a:r>
            <a:r>
              <a:rPr lang="zh-CN" altLang="en-US" sz="2800"/>
              <a:t>面上</a:t>
            </a:r>
          </a:p>
        </p:txBody>
      </p:sp>
      <p:sp>
        <p:nvSpPr>
          <p:cNvPr id="323612" name="Rectangle 28"/>
          <p:cNvSpPr>
            <a:spLocks noChangeArrowheads="1"/>
          </p:cNvSpPr>
          <p:nvPr/>
        </p:nvSpPr>
        <p:spPr bwMode="auto">
          <a:xfrm>
            <a:off x="3289240" y="126876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的投影为线段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323613" name="Object 29"/>
          <p:cNvGraphicFramePr>
            <a:graphicFrameLocks noChangeAspect="1"/>
          </p:cNvGraphicFramePr>
          <p:nvPr/>
        </p:nvGraphicFramePr>
        <p:xfrm>
          <a:off x="1277010" y="2070038"/>
          <a:ext cx="2895600" cy="1387475"/>
        </p:xfrm>
        <a:graphic>
          <a:graphicData uri="http://schemas.openxmlformats.org/presentationml/2006/ole">
            <p:oleObj spid="_x0000_s13353" name="公式" r:id="rId6" imgW="3073400" imgH="1473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2" grpId="0" autoUpdateAnimBg="0"/>
      <p:bldP spid="323607" grpId="0" autoUpdateAnimBg="0"/>
      <p:bldP spid="323608" grpId="0" autoUpdateAnimBg="0"/>
      <p:bldP spid="323610" grpId="0" autoUpdateAnimBg="0"/>
      <p:bldP spid="323611" grpId="0" autoUpdateAnimBg="0"/>
      <p:bldP spid="3236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64" name="Object 24"/>
          <p:cNvGraphicFramePr>
            <a:graphicFrameLocks noChangeAspect="1"/>
          </p:cNvGraphicFramePr>
          <p:nvPr/>
        </p:nvGraphicFramePr>
        <p:xfrm>
          <a:off x="7504113" y="1462088"/>
          <a:ext cx="1354137" cy="1416050"/>
        </p:xfrm>
        <a:graphic>
          <a:graphicData uri="http://schemas.openxmlformats.org/presentationml/2006/ole">
            <p:oleObj spid="_x0000_s14401" name="Equation" r:id="rId3" imgW="46362600" imgH="48316320" progId="Equation.3">
              <p:embed/>
            </p:oleObj>
          </a:graphicData>
        </a:graphic>
      </p:graphicFrame>
      <p:sp>
        <p:nvSpPr>
          <p:cNvPr id="143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2F1930-B1E9-4D24-B893-70EBF7348C6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806450" y="193675"/>
            <a:ext cx="647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由参数方程表示的空间曲线在坐标面上</a:t>
            </a:r>
            <a:endParaRPr lang="zh-CN" altLang="en-US" sz="2800">
              <a:solidFill>
                <a:srgbClr val="3333FF"/>
              </a:solidFill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446088" y="4270375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>
                <a:solidFill>
                  <a:schemeClr val="accent2"/>
                </a:solidFill>
              </a:rPr>
              <a:t>yOz</a:t>
            </a:r>
            <a:r>
              <a:rPr lang="zh-CN" altLang="en-US" sz="2800"/>
              <a:t>平面上的</a:t>
            </a:r>
            <a:r>
              <a:rPr lang="zh-CN" altLang="en-US" sz="2800">
                <a:solidFill>
                  <a:schemeClr val="accent2"/>
                </a:solidFill>
              </a:rPr>
              <a:t>投影</a:t>
            </a:r>
            <a:r>
              <a:rPr lang="zh-CN" altLang="en-US" sz="2800"/>
              <a:t>为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759200" y="196691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>
                <a:solidFill>
                  <a:schemeClr val="accent2"/>
                </a:solidFill>
              </a:rPr>
              <a:t>xOy</a:t>
            </a:r>
            <a:r>
              <a:rPr lang="zh-CN" altLang="en-US" sz="2800"/>
              <a:t>平面上的</a:t>
            </a:r>
            <a:r>
              <a:rPr lang="zh-CN" altLang="en-US" sz="2800">
                <a:solidFill>
                  <a:schemeClr val="accent2"/>
                </a:solidFill>
              </a:rPr>
              <a:t>投影</a:t>
            </a:r>
            <a:r>
              <a:rPr lang="zh-CN" altLang="en-US" sz="2800"/>
              <a:t>为</a:t>
            </a:r>
            <a:r>
              <a:rPr lang="en-US" altLang="zh-CN" sz="2800"/>
              <a:t>:</a:t>
            </a:r>
            <a:endParaRPr lang="en-US" altLang="zh-CN" sz="2400"/>
          </a:p>
        </p:txBody>
      </p:sp>
      <p:grpSp>
        <p:nvGrpSpPr>
          <p:cNvPr id="14349" name="Group 7"/>
          <p:cNvGrpSpPr>
            <a:grpSpLocks/>
          </p:cNvGrpSpPr>
          <p:nvPr/>
        </p:nvGrpSpPr>
        <p:grpSpPr bwMode="auto">
          <a:xfrm>
            <a:off x="195263" y="193675"/>
            <a:ext cx="609600" cy="609600"/>
            <a:chOff x="4560" y="1440"/>
            <a:chExt cx="384" cy="384"/>
          </a:xfrm>
        </p:grpSpPr>
        <p:sp>
          <p:nvSpPr>
            <p:cNvPr id="14354" name="Oval 8"/>
            <p:cNvSpPr>
              <a:spLocks noChangeArrowheads="1"/>
            </p:cNvSpPr>
            <p:nvPr/>
          </p:nvSpPr>
          <p:spPr bwMode="auto">
            <a:xfrm>
              <a:off x="4560" y="144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Text Box 9"/>
            <p:cNvSpPr txBox="1">
              <a:spLocks noChangeArrowheads="1"/>
            </p:cNvSpPr>
            <p:nvPr/>
          </p:nvSpPr>
          <p:spPr bwMode="auto">
            <a:xfrm>
              <a:off x="4560" y="1440"/>
              <a:ext cx="33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  <a:endParaRPr lang="zh-CN" altLang="en-US" sz="2400"/>
            </a:p>
          </p:txBody>
        </p:sp>
      </p:grpSp>
      <p:graphicFrame>
        <p:nvGraphicFramePr>
          <p:cNvPr id="343050" name="Object 10"/>
          <p:cNvGraphicFramePr>
            <a:graphicFrameLocks noChangeAspect="1"/>
          </p:cNvGraphicFramePr>
          <p:nvPr/>
        </p:nvGraphicFramePr>
        <p:xfrm>
          <a:off x="2246313" y="1462088"/>
          <a:ext cx="1512887" cy="1600200"/>
        </p:xfrm>
        <a:graphic>
          <a:graphicData uri="http://schemas.openxmlformats.org/presentationml/2006/ole">
            <p:oleObj spid="_x0000_s14402" name="公式" r:id="rId4" imgW="21141000" imgH="22324320" progId="Equation.3">
              <p:embed/>
            </p:oleObj>
          </a:graphicData>
        </a:graphic>
      </p:graphicFrame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374650" y="1966913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螺旋线</a:t>
            </a:r>
            <a:endParaRPr lang="zh-CN" altLang="en-US" sz="2400"/>
          </a:p>
        </p:txBody>
      </p:sp>
      <p:sp>
        <p:nvSpPr>
          <p:cNvPr id="343052" name="Text Box 12"/>
          <p:cNvSpPr txBox="1">
            <a:spLocks noChangeArrowheads="1"/>
          </p:cNvSpPr>
          <p:nvPr/>
        </p:nvSpPr>
        <p:spPr bwMode="auto">
          <a:xfrm>
            <a:off x="2786063" y="3046413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  <a:endParaRPr lang="zh-CN" altLang="en-US" sz="2400"/>
          </a:p>
        </p:txBody>
      </p:sp>
      <p:graphicFrame>
        <p:nvGraphicFramePr>
          <p:cNvPr id="343053" name="Object 13"/>
          <p:cNvGraphicFramePr>
            <a:graphicFrameLocks noChangeAspect="1"/>
          </p:cNvGraphicFramePr>
          <p:nvPr/>
        </p:nvGraphicFramePr>
        <p:xfrm>
          <a:off x="7791450" y="2470150"/>
          <a:ext cx="690563" cy="322263"/>
        </p:xfrm>
        <a:graphic>
          <a:graphicData uri="http://schemas.openxmlformats.org/presentationml/2006/ole">
            <p:oleObj spid="_x0000_s14403" name="Equation" r:id="rId5" imgW="23581800" imgH="10952640" progId="Equation.3">
              <p:embed/>
            </p:oleObj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687763" y="2801938"/>
          <a:ext cx="1828800" cy="1036637"/>
        </p:xfrm>
        <a:graphic>
          <a:graphicData uri="http://schemas.openxmlformats.org/presentationml/2006/ole">
            <p:oleObj spid="_x0000_s14404" name="Equation" r:id="rId6" imgW="1816100" imgH="1028700" progId="Equation.3">
              <p:embed/>
            </p:oleObj>
          </a:graphicData>
        </a:graphic>
      </p:graphicFrame>
      <p:graphicFrame>
        <p:nvGraphicFramePr>
          <p:cNvPr id="343055" name="Object 15"/>
          <p:cNvGraphicFramePr>
            <a:graphicFrameLocks noChangeAspect="1"/>
          </p:cNvGraphicFramePr>
          <p:nvPr/>
        </p:nvGraphicFramePr>
        <p:xfrm>
          <a:off x="4119563" y="3838575"/>
          <a:ext cx="1346200" cy="1447800"/>
        </p:xfrm>
        <a:graphic>
          <a:graphicData uri="http://schemas.openxmlformats.org/presentationml/2006/ole">
            <p:oleObj spid="_x0000_s14405" name="Equation" r:id="rId7" imgW="45142200" imgH="48316320" progId="Equation.3">
              <p:embed/>
            </p:oleObj>
          </a:graphicData>
        </a:graphic>
      </p:graphicFrame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5630863" y="419893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343057" name="Object 17"/>
          <p:cNvGraphicFramePr>
            <a:graphicFrameLocks noChangeAspect="1"/>
          </p:cNvGraphicFramePr>
          <p:nvPr/>
        </p:nvGraphicFramePr>
        <p:xfrm>
          <a:off x="6351588" y="3983038"/>
          <a:ext cx="1489075" cy="1058862"/>
        </p:xfrm>
        <a:graphic>
          <a:graphicData uri="http://schemas.openxmlformats.org/presentationml/2006/ole">
            <p:oleObj spid="_x0000_s14406" name="公式" r:id="rId8" imgW="660113" imgH="469696" progId="Equation.3">
              <p:embed/>
            </p:oleObj>
          </a:graphicData>
        </a:graphic>
      </p:graphicFrame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950913" y="814388"/>
            <a:ext cx="3024187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的投影亦易求出</a:t>
            </a:r>
            <a:r>
              <a:rPr lang="en-US" altLang="zh-CN" sz="2800"/>
              <a:t>.</a:t>
            </a:r>
          </a:p>
        </p:txBody>
      </p:sp>
      <p:graphicFrame>
        <p:nvGraphicFramePr>
          <p:cNvPr id="343065" name="Object 25"/>
          <p:cNvGraphicFramePr>
            <a:graphicFrameLocks noChangeAspect="1"/>
          </p:cNvGraphicFramePr>
          <p:nvPr/>
        </p:nvGraphicFramePr>
        <p:xfrm>
          <a:off x="4262438" y="4846638"/>
          <a:ext cx="763587" cy="304800"/>
        </p:xfrm>
        <a:graphic>
          <a:graphicData uri="http://schemas.openxmlformats.org/presentationml/2006/ole">
            <p:oleObj spid="_x0000_s14407" name="Equation" r:id="rId9" imgW="25615800" imgH="1014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autoUpdateAnimBg="0"/>
      <p:bldP spid="343043" grpId="0" autoUpdateAnimBg="0"/>
      <p:bldP spid="343044" grpId="0" autoUpdateAnimBg="0"/>
      <p:bldP spid="343051" grpId="0" autoUpdateAnimBg="0"/>
      <p:bldP spid="343052" grpId="0" autoUpdateAnimBg="0"/>
      <p:bldP spid="343056" grpId="0" autoUpdateAnimBg="0"/>
      <p:bldP spid="3430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8967E-80ED-4CB8-9DF7-1FCF475CE0F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50718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386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437112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60784" y="929531"/>
            <a:ext cx="7467600" cy="12033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0066"/>
                </a:solidFill>
              </a:rPr>
              <a:t>     </a:t>
            </a:r>
            <a:r>
              <a:rPr lang="en-US" altLang="zh-CN" sz="2800" dirty="0"/>
              <a:t>1.</a:t>
            </a:r>
            <a:r>
              <a:rPr lang="en-US" altLang="zh-CN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/>
              <a:t>球面                                与                  交线在</a:t>
            </a:r>
            <a:r>
              <a:rPr lang="en-US" altLang="zh-CN" sz="2800" i="1" dirty="0" err="1">
                <a:solidFill>
                  <a:schemeClr val="accent2"/>
                </a:solidFill>
              </a:rPr>
              <a:t>xOy</a:t>
            </a:r>
            <a:r>
              <a:rPr lang="zh-CN" altLang="en-US" sz="2800" dirty="0">
                <a:solidFill>
                  <a:schemeClr val="accent2"/>
                </a:solidFill>
              </a:rPr>
              <a:t>面</a:t>
            </a:r>
            <a:r>
              <a:rPr lang="zh-CN" altLang="en-US" sz="2800" dirty="0"/>
              <a:t>上</a:t>
            </a:r>
            <a:r>
              <a:rPr lang="zh-CN" altLang="en-US" sz="2800" dirty="0">
                <a:solidFill>
                  <a:schemeClr val="accent2"/>
                </a:solidFill>
              </a:rPr>
              <a:t>投影曲线</a:t>
            </a:r>
            <a:r>
              <a:rPr lang="zh-CN" altLang="en-US" sz="2800" dirty="0"/>
              <a:t>方程是</a:t>
            </a:r>
            <a:r>
              <a:rPr lang="en-US" altLang="zh-CN" sz="2800" dirty="0"/>
              <a:t>(</a:t>
            </a:r>
            <a:r>
              <a:rPr lang="zh-CN" altLang="en-US" sz="2800" dirty="0"/>
              <a:t>　　</a:t>
            </a:r>
            <a:r>
              <a:rPr lang="en-US" altLang="zh-CN" sz="2800" dirty="0"/>
              <a:t>)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408348"/>
              </p:ext>
            </p:extLst>
          </p:nvPr>
        </p:nvGraphicFramePr>
        <p:xfrm>
          <a:off x="2223184" y="963150"/>
          <a:ext cx="2768600" cy="566737"/>
        </p:xfrm>
        <a:graphic>
          <a:graphicData uri="http://schemas.openxmlformats.org/presentationml/2006/ole">
            <p:oleObj spid="_x0000_s20504" name="公式" r:id="rId13" imgW="1117600" imgH="228600" progId="Equation.3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140149"/>
              </p:ext>
            </p:extLst>
          </p:nvPr>
        </p:nvGraphicFramePr>
        <p:xfrm>
          <a:off x="5463272" y="1055225"/>
          <a:ext cx="1517650" cy="384175"/>
        </p:xfrm>
        <a:graphic>
          <a:graphicData uri="http://schemas.openxmlformats.org/presentationml/2006/ole">
            <p:oleObj spid="_x0000_s20505" name="公式" r:id="rId14" imgW="596900" imgH="152400" progId="Equation.3">
              <p:embed/>
            </p:oleObj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896577"/>
              </p:ext>
            </p:extLst>
          </p:nvPr>
        </p:nvGraphicFramePr>
        <p:xfrm>
          <a:off x="1722438" y="3136900"/>
          <a:ext cx="3795712" cy="1181100"/>
        </p:xfrm>
        <a:graphic>
          <a:graphicData uri="http://schemas.openxmlformats.org/presentationml/2006/ole">
            <p:oleObj spid="_x0000_s20506" name="Equation" r:id="rId15" imgW="1536480" imgH="482400" progId="Equation.DSMT4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0107303"/>
              </p:ext>
            </p:extLst>
          </p:nvPr>
        </p:nvGraphicFramePr>
        <p:xfrm>
          <a:off x="1889125" y="4432300"/>
          <a:ext cx="3665538" cy="571500"/>
        </p:xfrm>
        <a:graphic>
          <a:graphicData uri="http://schemas.openxmlformats.org/presentationml/2006/ole">
            <p:oleObj spid="_x0000_s20507" name="Equation" r:id="rId16" imgW="1447560" imgH="228600" progId="Equation.DSMT4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3377913"/>
              </p:ext>
            </p:extLst>
          </p:nvPr>
        </p:nvGraphicFramePr>
        <p:xfrm>
          <a:off x="1674813" y="5257800"/>
          <a:ext cx="3929062" cy="1181100"/>
        </p:xfrm>
        <a:graphic>
          <a:graphicData uri="http://schemas.openxmlformats.org/presentationml/2006/ole">
            <p:oleObj spid="_x0000_s20508" name="Equation" r:id="rId17" imgW="1587240" imgH="482400" progId="Equation.DSMT4">
              <p:embed/>
            </p:oleObj>
          </a:graphicData>
        </a:graphic>
      </p:graphicFrame>
      <p:grpSp>
        <p:nvGrpSpPr>
          <p:cNvPr id="23" name="Group 16"/>
          <p:cNvGrpSpPr>
            <a:grpSpLocks noChangeAspect="1"/>
          </p:cNvGrpSpPr>
          <p:nvPr/>
        </p:nvGrpSpPr>
        <p:grpSpPr bwMode="auto">
          <a:xfrm>
            <a:off x="1187624" y="2492896"/>
            <a:ext cx="4184650" cy="511175"/>
            <a:chOff x="1027" y="1229"/>
            <a:chExt cx="2636" cy="322"/>
          </a:xfrm>
        </p:grpSpPr>
        <p:sp>
          <p:nvSpPr>
            <p:cNvPr id="24" name="AutoShape 15"/>
            <p:cNvSpPr>
              <a:spLocks noChangeAspect="1" noChangeArrowheads="1" noTextEdit="1"/>
            </p:cNvSpPr>
            <p:nvPr/>
          </p:nvSpPr>
          <p:spPr bwMode="auto">
            <a:xfrm>
              <a:off x="1027" y="1230"/>
              <a:ext cx="262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591" y="123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055" y="123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606" y="123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23" y="123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</a:rPr>
                <a:t>2</a:t>
              </a:r>
              <a:endParaRPr lang="en-US" altLang="zh-CN" dirty="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057" y="125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490" y="125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404" y="1257"/>
              <a:ext cx="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128" y="1257"/>
              <a:ext cx="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3436" y="1257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60" y="1257"/>
              <a:ext cx="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500" y="1257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944" y="1257"/>
              <a:ext cx="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577" y="1257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1278" y="1257"/>
              <a:ext cx="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249" y="12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2787" y="12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dirty="0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2304" y="12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774" y="12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xmlns="" val="1989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8967E-80ED-4CB8-9DF7-1FCF475CE0F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010272" y="1214264"/>
            <a:ext cx="220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</a:t>
            </a:r>
            <a:r>
              <a:rPr lang="en-US" altLang="zh-CN" sz="2800"/>
              <a:t>(         ).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3517099"/>
              </p:ext>
            </p:extLst>
          </p:nvPr>
        </p:nvGraphicFramePr>
        <p:xfrm>
          <a:off x="1029072" y="680864"/>
          <a:ext cx="1955800" cy="1524000"/>
        </p:xfrm>
        <a:graphic>
          <a:graphicData uri="http://schemas.openxmlformats.org/presentationml/2006/ole">
            <p:oleObj spid="_x0000_s21509" name="公式" r:id="rId13" imgW="863225" imgH="672808" progId="Equation.3">
              <p:embed/>
            </p:oleObj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763688" y="2837880"/>
            <a:ext cx="487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双曲柱面</a:t>
            </a:r>
            <a:r>
              <a:rPr lang="zh-CN" altLang="en-US" sz="2800" dirty="0"/>
              <a:t>与平面</a:t>
            </a:r>
            <a:r>
              <a:rPr lang="en-US" altLang="zh-CN" sz="2800" i="1" dirty="0"/>
              <a:t>x </a:t>
            </a:r>
            <a:r>
              <a:rPr lang="en-US" altLang="zh-CN" sz="2800" b="0" dirty="0"/>
              <a:t>=</a:t>
            </a:r>
            <a:r>
              <a:rPr lang="en-US" altLang="zh-CN" sz="2800" dirty="0"/>
              <a:t> 2</a:t>
            </a:r>
            <a:r>
              <a:rPr lang="zh-CN" altLang="en-US" sz="2800" dirty="0"/>
              <a:t>交线</a:t>
            </a:r>
            <a:r>
              <a:rPr lang="en-US" altLang="zh-CN" sz="2800" dirty="0"/>
              <a:t>;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35696" y="3702843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双曲柱面</a:t>
            </a:r>
            <a:r>
              <a:rPr lang="en-US" altLang="zh-CN" sz="2800" dirty="0"/>
              <a:t>;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835696" y="4560093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双叶双曲面</a:t>
            </a:r>
            <a:r>
              <a:rPr lang="en-US" altLang="zh-CN" sz="2800" dirty="0"/>
              <a:t>; 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35696" y="5443788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单叶双曲面</a:t>
            </a:r>
            <a:r>
              <a:rPr lang="en-US" altLang="zh-CN" sz="2800" dirty="0"/>
              <a:t>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1871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78EBD-486D-479F-B289-20A9954842C4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空间曲线的一般方程</a:t>
            </a:r>
          </a:p>
        </p:txBody>
      </p:sp>
      <p:graphicFrame>
        <p:nvGraphicFramePr>
          <p:cNvPr id="353280" name="Object 0"/>
          <p:cNvGraphicFramePr>
            <a:graphicFrameLocks noChangeAspect="1"/>
          </p:cNvGraphicFramePr>
          <p:nvPr/>
        </p:nvGraphicFramePr>
        <p:xfrm>
          <a:off x="3851275" y="692150"/>
          <a:ext cx="2298700" cy="1041400"/>
        </p:xfrm>
        <a:graphic>
          <a:graphicData uri="http://schemas.openxmlformats.org/presentationml/2006/ole">
            <p:oleObj spid="_x0000_s17428" name="公式" r:id="rId3" imgW="73618200" imgH="33289560" progId="Equation.3">
              <p:embed/>
            </p:oleObj>
          </a:graphicData>
        </a:graphic>
      </p:graphicFrame>
      <p:graphicFrame>
        <p:nvGraphicFramePr>
          <p:cNvPr id="353281" name="Object 1"/>
          <p:cNvGraphicFramePr>
            <a:graphicFrameLocks noChangeAspect="1"/>
          </p:cNvGraphicFramePr>
          <p:nvPr/>
        </p:nvGraphicFramePr>
        <p:xfrm>
          <a:off x="3920602" y="1925642"/>
          <a:ext cx="1511300" cy="1625600"/>
        </p:xfrm>
        <a:graphic>
          <a:graphicData uri="http://schemas.openxmlformats.org/presentationml/2006/ole">
            <p:oleObj spid="_x0000_s17429" name="公式" r:id="rId4" imgW="48396600" imgH="51971400" progId="Equation.3">
              <p:embed/>
            </p:oleObj>
          </a:graphicData>
        </a:graphic>
      </p:graphicFrame>
      <p:sp>
        <p:nvSpPr>
          <p:cNvPr id="17414" name="Rectangle 16"/>
          <p:cNvSpPr>
            <a:spLocks noChangeArrowheads="1"/>
          </p:cNvSpPr>
          <p:nvPr/>
        </p:nvSpPr>
        <p:spPr bwMode="auto">
          <a:xfrm>
            <a:off x="179388" y="115888"/>
            <a:ext cx="2895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四、小结</a:t>
            </a:r>
          </a:p>
        </p:txBody>
      </p:sp>
      <p:sp>
        <p:nvSpPr>
          <p:cNvPr id="329745" name="Text Box 17"/>
          <p:cNvSpPr txBox="1">
            <a:spLocks noChangeArrowheads="1"/>
          </p:cNvSpPr>
          <p:nvPr/>
        </p:nvSpPr>
        <p:spPr bwMode="auto">
          <a:xfrm>
            <a:off x="393177" y="2428879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空间曲线的参数方程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900959"/>
            <a:ext cx="4608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空间曲线在坐标面上的投影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39552" y="4941168"/>
          <a:ext cx="2044700" cy="1041400"/>
        </p:xfrm>
        <a:graphic>
          <a:graphicData uri="http://schemas.openxmlformats.org/presentationml/2006/ole">
            <p:oleObj spid="_x0000_s17430" name="公式" r:id="rId5" imgW="65482200" imgH="3328956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275856" y="4936974"/>
          <a:ext cx="1905000" cy="1041400"/>
        </p:xfrm>
        <a:graphic>
          <a:graphicData uri="http://schemas.openxmlformats.org/presentationml/2006/ole">
            <p:oleObj spid="_x0000_s17431" name="公式" r:id="rId6" imgW="61007400" imgH="33289560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796136" y="4941168"/>
          <a:ext cx="1879600" cy="1041400"/>
        </p:xfrm>
        <a:graphic>
          <a:graphicData uri="http://schemas.openxmlformats.org/presentationml/2006/ole">
            <p:oleObj spid="_x0000_s17432" name="公式" r:id="rId7" imgW="60193800" imgH="332895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utoUpdateAnimBg="0"/>
      <p:bldP spid="329745" grpId="0" autoUpdateAnimBg="0"/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AB2A3-1807-4D56-9BCA-C198C33D88C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323850" y="272405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323528" y="1445989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方程</a:t>
            </a: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4230365" y="1495202"/>
            <a:ext cx="3203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表示怎样的曲线？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277615" y="1196752"/>
          <a:ext cx="3048000" cy="1092200"/>
        </p:xfrm>
        <a:graphic>
          <a:graphicData uri="http://schemas.openxmlformats.org/presentationml/2006/ole">
            <p:oleObj spid="_x0000_s19494" name="公式" r:id="rId3" imgW="3048000" imgH="1092200" progId="Equation.3">
              <p:embed/>
            </p:oleObj>
          </a:graphicData>
        </a:graphic>
      </p:graphicFrame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323528" y="2780928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解答</a:t>
            </a:r>
          </a:p>
        </p:txBody>
      </p:sp>
      <p:graphicFrame>
        <p:nvGraphicFramePr>
          <p:cNvPr id="336908" name="Object 12"/>
          <p:cNvGraphicFramePr>
            <a:graphicFrameLocks noChangeAspect="1"/>
          </p:cNvGraphicFramePr>
          <p:nvPr/>
        </p:nvGraphicFramePr>
        <p:xfrm>
          <a:off x="1547491" y="2636912"/>
          <a:ext cx="3048000" cy="1092200"/>
        </p:xfrm>
        <a:graphic>
          <a:graphicData uri="http://schemas.openxmlformats.org/presentationml/2006/ole">
            <p:oleObj spid="_x0000_s19495" name="公式" r:id="rId4" imgW="3048000" imgH="1092200" progId="Equation.3">
              <p:embed/>
            </p:oleObj>
          </a:graphicData>
        </a:graphic>
      </p:graphicFrame>
      <p:graphicFrame>
        <p:nvGraphicFramePr>
          <p:cNvPr id="336909" name="Object 13"/>
          <p:cNvGraphicFramePr>
            <a:graphicFrameLocks noChangeAspect="1"/>
          </p:cNvGraphicFramePr>
          <p:nvPr/>
        </p:nvGraphicFramePr>
        <p:xfrm>
          <a:off x="1619672" y="4473607"/>
          <a:ext cx="419100" cy="252413"/>
        </p:xfrm>
        <a:graphic>
          <a:graphicData uri="http://schemas.openxmlformats.org/presentationml/2006/ole">
            <p:oleObj spid="_x0000_s19496" name="公式" r:id="rId5" imgW="418918" imgH="253890" progId="Equation.3">
              <p:embed/>
            </p:oleObj>
          </a:graphicData>
        </a:graphic>
      </p:graphicFrame>
      <p:graphicFrame>
        <p:nvGraphicFramePr>
          <p:cNvPr id="336910" name="Object 14"/>
          <p:cNvGraphicFramePr>
            <a:graphicFrameLocks noChangeAspect="1"/>
          </p:cNvGraphicFramePr>
          <p:nvPr/>
        </p:nvGraphicFramePr>
        <p:xfrm>
          <a:off x="2268959" y="4040220"/>
          <a:ext cx="2679700" cy="1066800"/>
        </p:xfrm>
        <a:graphic>
          <a:graphicData uri="http://schemas.openxmlformats.org/presentationml/2006/ole">
            <p:oleObj spid="_x0000_s19497" name="公式" r:id="rId6" imgW="2679700" imgH="1066800" progId="Equation.3">
              <p:embed/>
            </p:oleObj>
          </a:graphicData>
        </a:graphic>
      </p:graphicFrame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1547491" y="5445224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2411091" y="5445224"/>
            <a:ext cx="1752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双曲线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11" grpId="0" autoUpdateAnimBg="0"/>
      <p:bldP spid="3369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5157F-DD7A-48A5-BF18-8FF70277B5C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2531" name="灯片编号占位符 1"/>
          <p:cNvSpPr txBox="1"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C59FE0C-1392-4189-8C99-8627EF560561}" type="slidenum">
              <a:rPr lang="en-US" altLang="zh-CN" sz="1400"/>
              <a:pPr algn="r"/>
              <a:t>17</a:t>
            </a:fld>
            <a:endParaRPr lang="en-US" altLang="zh-CN"/>
          </a:p>
        </p:txBody>
      </p:sp>
      <p:sp>
        <p:nvSpPr>
          <p:cNvPr id="22532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2AC55B-32BB-4745-AA8A-4DFA190EB28A}" type="slidenum">
              <a:rPr lang="en-US" altLang="zh-CN" sz="1400"/>
              <a:pPr algn="r"/>
              <a:t>17</a:t>
            </a:fld>
            <a:endParaRPr lang="en-US" altLang="zh-CN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  <a:endParaRPr lang="zh-CN" altLang="en-US"/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1473200" y="1014413"/>
            <a:ext cx="477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§8.4</a:t>
            </a:r>
            <a:endParaRPr lang="en-US" altLang="zh-CN"/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1582738" y="2227263"/>
            <a:ext cx="4775200" cy="708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4000" dirty="0" smtClean="0"/>
              <a:t>1,2,3,5,6,7</a:t>
            </a:r>
            <a:endParaRPr lang="en-US" altLang="zh-CN" sz="4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FBB85-85CF-414E-9907-3A718E29D40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371600" y="40481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371600" y="1227138"/>
            <a:ext cx="4495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8-4(37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377950" y="2065338"/>
            <a:ext cx="7010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5. (2)     8.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一、空间曲线的一般方程</a:t>
            </a:r>
          </a:p>
        </p:txBody>
      </p:sp>
      <p:sp>
        <p:nvSpPr>
          <p:cNvPr id="103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0AD13-5E2A-464E-A23E-5247F554BE82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1116013" y="1809750"/>
          <a:ext cx="393700" cy="908050"/>
        </p:xfrm>
        <a:graphic>
          <a:graphicData uri="http://schemas.openxmlformats.org/presentationml/2006/ole">
            <p:oleObj spid="_x0000_s1116" name="Equation" r:id="rId3" imgW="203112" imgH="469696" progId="Equation.3">
              <p:embed/>
            </p:oleObj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611188" y="27813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u="sng">
                <a:solidFill>
                  <a:srgbClr val="3333FF"/>
                </a:solidFill>
              </a:rPr>
              <a:t>空间曲线的一般方程</a:t>
            </a:r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323850" y="1117600"/>
            <a:ext cx="327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空间曲线</a:t>
            </a:r>
            <a:r>
              <a:rPr lang="en-US" altLang="zh-CN" sz="2800" i="1"/>
              <a:t>C</a:t>
            </a:r>
            <a:r>
              <a:rPr lang="zh-CN" altLang="en-US" sz="2800"/>
              <a:t>可看作</a:t>
            </a:r>
          </a:p>
        </p:txBody>
      </p:sp>
      <p:sp>
        <p:nvSpPr>
          <p:cNvPr id="314393" name="Rectangle 25"/>
          <p:cNvSpPr>
            <a:spLocks noChangeArrowheads="1"/>
          </p:cNvSpPr>
          <p:nvPr/>
        </p:nvSpPr>
        <p:spPr bwMode="auto">
          <a:xfrm>
            <a:off x="3105150" y="1108075"/>
            <a:ext cx="37528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</a:rPr>
              <a:t>空间两曲面的交线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019800" y="1341438"/>
            <a:ext cx="2179638" cy="2006600"/>
            <a:chOff x="3168" y="3120"/>
            <a:chExt cx="1373" cy="1264"/>
          </a:xfrm>
        </p:grpSpPr>
        <p:graphicFrame>
          <p:nvGraphicFramePr>
            <p:cNvPr id="1032" name="Object 32"/>
            <p:cNvGraphicFramePr>
              <a:graphicFrameLocks noChangeAspect="1"/>
            </p:cNvGraphicFramePr>
            <p:nvPr/>
          </p:nvGraphicFramePr>
          <p:xfrm>
            <a:off x="3253" y="4208"/>
            <a:ext cx="174" cy="176"/>
          </p:xfrm>
          <a:graphic>
            <a:graphicData uri="http://schemas.openxmlformats.org/presentationml/2006/ole">
              <p:oleObj spid="_x0000_s1117" name="Equation" r:id="rId4" imgW="139700" imgH="139700" progId="Equation.3">
                <p:embed/>
              </p:oleObj>
            </a:graphicData>
          </a:graphic>
        </p:graphicFrame>
        <p:graphicFrame>
          <p:nvGraphicFramePr>
            <p:cNvPr id="1033" name="Object 33"/>
            <p:cNvGraphicFramePr>
              <a:graphicFrameLocks noChangeAspect="1"/>
            </p:cNvGraphicFramePr>
            <p:nvPr/>
          </p:nvGraphicFramePr>
          <p:xfrm>
            <a:off x="4368" y="4064"/>
            <a:ext cx="173" cy="208"/>
          </p:xfrm>
          <a:graphic>
            <a:graphicData uri="http://schemas.openxmlformats.org/presentationml/2006/ole">
              <p:oleObj spid="_x0000_s1118" name="Equation" r:id="rId5" imgW="139579" imgH="164957" progId="Equation.3">
                <p:embed/>
              </p:oleObj>
            </a:graphicData>
          </a:graphic>
        </p:graphicFrame>
        <p:graphicFrame>
          <p:nvGraphicFramePr>
            <p:cNvPr id="1034" name="Object 34"/>
            <p:cNvGraphicFramePr>
              <a:graphicFrameLocks noChangeAspect="1"/>
            </p:cNvGraphicFramePr>
            <p:nvPr/>
          </p:nvGraphicFramePr>
          <p:xfrm>
            <a:off x="3399" y="3120"/>
            <a:ext cx="142" cy="176"/>
          </p:xfrm>
          <a:graphic>
            <a:graphicData uri="http://schemas.openxmlformats.org/presentationml/2006/ole">
              <p:oleObj spid="_x0000_s1119" name="Equation" r:id="rId6" imgW="114201" imgH="139579" progId="Equation.3">
                <p:embed/>
              </p:oleObj>
            </a:graphicData>
          </a:graphic>
        </p:graphicFrame>
        <p:sp>
          <p:nvSpPr>
            <p:cNvPr id="1046" name="Line 35"/>
            <p:cNvSpPr>
              <a:spLocks noChangeShapeType="1"/>
            </p:cNvSpPr>
            <p:nvPr/>
          </p:nvSpPr>
          <p:spPr bwMode="auto">
            <a:xfrm>
              <a:off x="3589" y="401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36"/>
            <p:cNvSpPr>
              <a:spLocks noChangeShapeType="1"/>
            </p:cNvSpPr>
            <p:nvPr/>
          </p:nvSpPr>
          <p:spPr bwMode="auto">
            <a:xfrm flipH="1">
              <a:off x="3168" y="4016"/>
              <a:ext cx="424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5" name="Object 37"/>
            <p:cNvGraphicFramePr>
              <a:graphicFrameLocks noChangeAspect="1"/>
            </p:cNvGraphicFramePr>
            <p:nvPr/>
          </p:nvGraphicFramePr>
          <p:xfrm>
            <a:off x="3512" y="4022"/>
            <a:ext cx="163" cy="179"/>
          </p:xfrm>
          <a:graphic>
            <a:graphicData uri="http://schemas.openxmlformats.org/presentationml/2006/ole">
              <p:oleObj spid="_x0000_s1120" name="Equation" r:id="rId7" imgW="164814" imgH="177492" progId="Equation.3">
                <p:embed/>
              </p:oleObj>
            </a:graphicData>
          </a:graphic>
        </p:graphicFrame>
        <p:sp>
          <p:nvSpPr>
            <p:cNvPr id="1048" name="Line 40"/>
            <p:cNvSpPr>
              <a:spLocks noChangeShapeType="1"/>
            </p:cNvSpPr>
            <p:nvPr/>
          </p:nvSpPr>
          <p:spPr bwMode="auto">
            <a:xfrm flipV="1">
              <a:off x="3589" y="3120"/>
              <a:ext cx="0" cy="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4410" name="Freeform 42"/>
          <p:cNvSpPr>
            <a:spLocks/>
          </p:cNvSpPr>
          <p:nvPr/>
        </p:nvSpPr>
        <p:spPr bwMode="auto">
          <a:xfrm>
            <a:off x="7162800" y="1417638"/>
            <a:ext cx="1227138" cy="1069975"/>
          </a:xfrm>
          <a:custGeom>
            <a:avLst/>
            <a:gdLst>
              <a:gd name="T0" fmla="*/ 2147483647 w 773"/>
              <a:gd name="T1" fmla="*/ 2147483647 h 674"/>
              <a:gd name="T2" fmla="*/ 2147483647 w 773"/>
              <a:gd name="T3" fmla="*/ 2147483647 h 674"/>
              <a:gd name="T4" fmla="*/ 2147483647 w 773"/>
              <a:gd name="T5" fmla="*/ 0 h 674"/>
              <a:gd name="T6" fmla="*/ 2147483647 w 773"/>
              <a:gd name="T7" fmla="*/ 0 h 674"/>
              <a:gd name="T8" fmla="*/ 2147483647 w 773"/>
              <a:gd name="T9" fmla="*/ 2147483647 h 674"/>
              <a:gd name="T10" fmla="*/ 2147483647 w 773"/>
              <a:gd name="T11" fmla="*/ 2147483647 h 674"/>
              <a:gd name="T12" fmla="*/ 2147483647 w 773"/>
              <a:gd name="T13" fmla="*/ 2147483647 h 674"/>
              <a:gd name="T14" fmla="*/ 2147483647 w 773"/>
              <a:gd name="T15" fmla="*/ 2147483647 h 674"/>
              <a:gd name="T16" fmla="*/ 2147483647 w 773"/>
              <a:gd name="T17" fmla="*/ 2147483647 h 674"/>
              <a:gd name="T18" fmla="*/ 0 w 773"/>
              <a:gd name="T19" fmla="*/ 2147483647 h 674"/>
              <a:gd name="T20" fmla="*/ 2147483647 w 773"/>
              <a:gd name="T21" fmla="*/ 2147483647 h 6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73"/>
              <a:gd name="T34" fmla="*/ 0 h 674"/>
              <a:gd name="T35" fmla="*/ 773 w 773"/>
              <a:gd name="T36" fmla="*/ 674 h 6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73" h="674">
                <a:moveTo>
                  <a:pt x="121" y="350"/>
                </a:moveTo>
                <a:cubicBezTo>
                  <a:pt x="175" y="255"/>
                  <a:pt x="320" y="87"/>
                  <a:pt x="379" y="36"/>
                </a:cubicBezTo>
                <a:lnTo>
                  <a:pt x="507" y="0"/>
                </a:lnTo>
                <a:lnTo>
                  <a:pt x="635" y="0"/>
                </a:lnTo>
                <a:lnTo>
                  <a:pt x="773" y="45"/>
                </a:lnTo>
                <a:lnTo>
                  <a:pt x="455" y="360"/>
                </a:lnTo>
                <a:lnTo>
                  <a:pt x="370" y="521"/>
                </a:lnTo>
                <a:lnTo>
                  <a:pt x="334" y="640"/>
                </a:lnTo>
                <a:lnTo>
                  <a:pt x="178" y="640"/>
                </a:lnTo>
                <a:lnTo>
                  <a:pt x="0" y="674"/>
                </a:lnTo>
                <a:lnTo>
                  <a:pt x="121" y="35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FF0000"/>
              </a:gs>
              <a:gs pos="100000">
                <a:srgbClr val="FFFFFF"/>
              </a:gs>
            </a:gsLst>
            <a:lin ang="27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4411" name="Freeform 43"/>
          <p:cNvSpPr>
            <a:spLocks/>
          </p:cNvSpPr>
          <p:nvPr/>
        </p:nvSpPr>
        <p:spPr bwMode="auto">
          <a:xfrm>
            <a:off x="6880225" y="1417638"/>
            <a:ext cx="762000" cy="1063625"/>
          </a:xfrm>
          <a:custGeom>
            <a:avLst/>
            <a:gdLst>
              <a:gd name="T0" fmla="*/ 2147483647 w 480"/>
              <a:gd name="T1" fmla="*/ 2147483647 h 670"/>
              <a:gd name="T2" fmla="*/ 2147483647 w 480"/>
              <a:gd name="T3" fmla="*/ 2147483647 h 670"/>
              <a:gd name="T4" fmla="*/ 2147483647 w 480"/>
              <a:gd name="T5" fmla="*/ 0 h 670"/>
              <a:gd name="T6" fmla="*/ 2147483647 w 480"/>
              <a:gd name="T7" fmla="*/ 2147483647 h 670"/>
              <a:gd name="T8" fmla="*/ 0 w 480"/>
              <a:gd name="T9" fmla="*/ 2147483647 h 670"/>
              <a:gd name="T10" fmla="*/ 2147483647 w 480"/>
              <a:gd name="T11" fmla="*/ 2147483647 h 670"/>
              <a:gd name="T12" fmla="*/ 2147483647 w 480"/>
              <a:gd name="T13" fmla="*/ 2147483647 h 670"/>
              <a:gd name="T14" fmla="*/ 2147483647 w 480"/>
              <a:gd name="T15" fmla="*/ 2147483647 h 670"/>
              <a:gd name="T16" fmla="*/ 2147483647 w 480"/>
              <a:gd name="T17" fmla="*/ 2147483647 h 670"/>
              <a:gd name="T18" fmla="*/ 2147483647 w 480"/>
              <a:gd name="T19" fmla="*/ 2147483647 h 6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0"/>
              <a:gd name="T31" fmla="*/ 0 h 670"/>
              <a:gd name="T32" fmla="*/ 480 w 480"/>
              <a:gd name="T33" fmla="*/ 670 h 6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0" h="670">
                <a:moveTo>
                  <a:pt x="480" y="125"/>
                </a:moveTo>
                <a:lnTo>
                  <a:pt x="411" y="27"/>
                </a:lnTo>
                <a:lnTo>
                  <a:pt x="283" y="0"/>
                </a:lnTo>
                <a:lnTo>
                  <a:pt x="119" y="201"/>
                </a:lnTo>
                <a:cubicBezTo>
                  <a:pt x="77" y="302"/>
                  <a:pt x="2" y="456"/>
                  <a:pt x="0" y="512"/>
                </a:cubicBezTo>
                <a:lnTo>
                  <a:pt x="109" y="539"/>
                </a:lnTo>
                <a:lnTo>
                  <a:pt x="182" y="670"/>
                </a:lnTo>
                <a:lnTo>
                  <a:pt x="292" y="403"/>
                </a:lnTo>
                <a:lnTo>
                  <a:pt x="372" y="241"/>
                </a:lnTo>
                <a:lnTo>
                  <a:pt x="480" y="12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00"/>
              </a:gs>
              <a:gs pos="100000">
                <a:srgbClr val="FFFF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4413" name="Object 45"/>
          <p:cNvGraphicFramePr>
            <a:graphicFrameLocks noChangeAspect="1"/>
          </p:cNvGraphicFramePr>
          <p:nvPr/>
        </p:nvGraphicFramePr>
        <p:xfrm>
          <a:off x="7467600" y="1747838"/>
          <a:ext cx="376238" cy="431800"/>
        </p:xfrm>
        <a:graphic>
          <a:graphicData uri="http://schemas.openxmlformats.org/presentationml/2006/ole">
            <p:oleObj spid="_x0000_s1121" name="Equation" r:id="rId8" imgW="190335" imgH="215713" progId="Equation.3">
              <p:embed/>
            </p:oleObj>
          </a:graphicData>
        </a:graphic>
      </p:graphicFrame>
      <p:graphicFrame>
        <p:nvGraphicFramePr>
          <p:cNvPr id="314414" name="Object 46"/>
          <p:cNvGraphicFramePr>
            <a:graphicFrameLocks noChangeAspect="1"/>
          </p:cNvGraphicFramePr>
          <p:nvPr/>
        </p:nvGraphicFramePr>
        <p:xfrm>
          <a:off x="7015163" y="1646238"/>
          <a:ext cx="376237" cy="431800"/>
        </p:xfrm>
        <a:graphic>
          <a:graphicData uri="http://schemas.openxmlformats.org/presentationml/2006/ole">
            <p:oleObj spid="_x0000_s1122" name="Equation" r:id="rId9" imgW="190335" imgH="215713" progId="Equation.3">
              <p:embed/>
            </p:oleObj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988175" y="1590675"/>
            <a:ext cx="646113" cy="1216025"/>
            <a:chOff x="4402" y="1549"/>
            <a:chExt cx="407" cy="766"/>
          </a:xfrm>
        </p:grpSpPr>
        <p:sp>
          <p:nvSpPr>
            <p:cNvPr id="1045" name="Freeform 44"/>
            <p:cNvSpPr>
              <a:spLocks/>
            </p:cNvSpPr>
            <p:nvPr/>
          </p:nvSpPr>
          <p:spPr bwMode="auto">
            <a:xfrm>
              <a:off x="4512" y="1549"/>
              <a:ext cx="297" cy="565"/>
            </a:xfrm>
            <a:custGeom>
              <a:avLst/>
              <a:gdLst>
                <a:gd name="T0" fmla="*/ 297 w 297"/>
                <a:gd name="T1" fmla="*/ 0 h 565"/>
                <a:gd name="T2" fmla="*/ 206 w 297"/>
                <a:gd name="T3" fmla="*/ 119 h 565"/>
                <a:gd name="T4" fmla="*/ 144 w 297"/>
                <a:gd name="T5" fmla="*/ 206 h 565"/>
                <a:gd name="T6" fmla="*/ 96 w 297"/>
                <a:gd name="T7" fmla="*/ 302 h 565"/>
                <a:gd name="T8" fmla="*/ 48 w 297"/>
                <a:gd name="T9" fmla="*/ 446 h 565"/>
                <a:gd name="T10" fmla="*/ 0 w 297"/>
                <a:gd name="T11" fmla="*/ 565 h 5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7"/>
                <a:gd name="T19" fmla="*/ 0 h 565"/>
                <a:gd name="T20" fmla="*/ 297 w 297"/>
                <a:gd name="T21" fmla="*/ 565 h 5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7" h="565">
                  <a:moveTo>
                    <a:pt x="297" y="0"/>
                  </a:moveTo>
                  <a:lnTo>
                    <a:pt x="206" y="119"/>
                  </a:lnTo>
                  <a:lnTo>
                    <a:pt x="144" y="206"/>
                  </a:lnTo>
                  <a:lnTo>
                    <a:pt x="96" y="302"/>
                  </a:lnTo>
                  <a:lnTo>
                    <a:pt x="48" y="446"/>
                  </a:lnTo>
                  <a:lnTo>
                    <a:pt x="0" y="565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1" name="Object 47"/>
            <p:cNvGraphicFramePr>
              <a:graphicFrameLocks noChangeAspect="1"/>
            </p:cNvGraphicFramePr>
            <p:nvPr/>
          </p:nvGraphicFramePr>
          <p:xfrm>
            <a:off x="4402" y="2091"/>
            <a:ext cx="206" cy="224"/>
          </p:xfrm>
          <a:graphic>
            <a:graphicData uri="http://schemas.openxmlformats.org/presentationml/2006/ole">
              <p:oleObj spid="_x0000_s1123" name="Equation" r:id="rId10" imgW="5275800" imgH="5672880" progId="Equation.3">
                <p:embed/>
              </p:oleObj>
            </a:graphicData>
          </a:graphic>
        </p:graphicFrame>
      </p:grpSp>
      <p:graphicFrame>
        <p:nvGraphicFramePr>
          <p:cNvPr id="314418" name="Object 50"/>
          <p:cNvGraphicFramePr>
            <a:graphicFrameLocks noChangeAspect="1"/>
          </p:cNvGraphicFramePr>
          <p:nvPr/>
        </p:nvGraphicFramePr>
        <p:xfrm>
          <a:off x="1390650" y="1852613"/>
          <a:ext cx="1968500" cy="393700"/>
        </p:xfrm>
        <a:graphic>
          <a:graphicData uri="http://schemas.openxmlformats.org/presentationml/2006/ole">
            <p:oleObj spid="_x0000_s1124" name="Equation" r:id="rId11" imgW="1968500" imgH="393700" progId="Equation.3">
              <p:embed/>
            </p:oleObj>
          </a:graphicData>
        </a:graphic>
      </p:graphicFrame>
      <p:graphicFrame>
        <p:nvGraphicFramePr>
          <p:cNvPr id="314419" name="Object 51"/>
          <p:cNvGraphicFramePr>
            <a:graphicFrameLocks noChangeAspect="1"/>
          </p:cNvGraphicFramePr>
          <p:nvPr/>
        </p:nvGraphicFramePr>
        <p:xfrm>
          <a:off x="1403350" y="2349500"/>
          <a:ext cx="1943100" cy="393700"/>
        </p:xfrm>
        <a:graphic>
          <a:graphicData uri="http://schemas.openxmlformats.org/presentationml/2006/ole">
            <p:oleObj spid="_x0000_s1125" name="Equation" r:id="rId12" imgW="1943100" imgH="3937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86" grpId="0" autoUpdateAnimBg="0"/>
      <p:bldP spid="314393" grpId="0" autoUpdateAnimBg="0"/>
      <p:bldP spid="314410" grpId="0" animBg="1"/>
      <p:bldP spid="314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11031-06CD-4AB1-9F0F-DC69B6696B4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550438" y="58102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方程组                            表示怎样的曲线？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422101" y="247650"/>
          <a:ext cx="2257425" cy="1316038"/>
        </p:xfrm>
        <a:graphic>
          <a:graphicData uri="http://schemas.openxmlformats.org/presentationml/2006/ole">
            <p:oleObj spid="_x0000_s2140" name="公式" r:id="rId3" imgW="825500" imgH="482600" progId="Equation.3">
              <p:embed/>
            </p:oleObj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61256" y="164351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解</a:t>
            </a:r>
          </a:p>
        </p:txBody>
      </p:sp>
      <p:graphicFrame>
        <p:nvGraphicFramePr>
          <p:cNvPr id="346113" name="Object 1"/>
          <p:cNvGraphicFramePr>
            <a:graphicFrameLocks noChangeAspect="1"/>
          </p:cNvGraphicFramePr>
          <p:nvPr/>
        </p:nvGraphicFramePr>
        <p:xfrm>
          <a:off x="1263650" y="1635125"/>
          <a:ext cx="1727200" cy="493713"/>
        </p:xfrm>
        <a:graphic>
          <a:graphicData uri="http://schemas.openxmlformats.org/presentationml/2006/ole">
            <p:oleObj spid="_x0000_s2141" name="公式" r:id="rId4" imgW="1726451" imgH="495085" progId="Equation.3">
              <p:embed/>
            </p:oleObj>
          </a:graphicData>
        </a:graphic>
      </p:graphicFrame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143250" y="1589088"/>
            <a:ext cx="236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表示圆柱面，</a:t>
            </a:r>
          </a:p>
        </p:txBody>
      </p:sp>
      <p:graphicFrame>
        <p:nvGraphicFramePr>
          <p:cNvPr id="346114" name="Object 2"/>
          <p:cNvGraphicFramePr>
            <a:graphicFrameLocks noChangeAspect="1"/>
          </p:cNvGraphicFramePr>
          <p:nvPr/>
        </p:nvGraphicFramePr>
        <p:xfrm>
          <a:off x="5219700" y="1688419"/>
          <a:ext cx="1785938" cy="365125"/>
        </p:xfrm>
        <a:graphic>
          <a:graphicData uri="http://schemas.openxmlformats.org/presentationml/2006/ole">
            <p:oleObj spid="_x0000_s2142" name="Equation" r:id="rId5" imgW="1663700" imgH="342900" progId="Equation.3">
              <p:embed/>
            </p:oleObj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6937375" y="1589088"/>
            <a:ext cx="2027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表示平面，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1187450" y="2612256"/>
          <a:ext cx="2265363" cy="1320800"/>
        </p:xfrm>
        <a:graphic>
          <a:graphicData uri="http://schemas.openxmlformats.org/presentationml/2006/ole">
            <p:oleObj spid="_x0000_s2143" name="公式" r:id="rId6" imgW="825500" imgH="482600" progId="Equation.3">
              <p:embed/>
            </p:oleObj>
          </a:graphicData>
        </a:graphic>
      </p:graphicFrame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7639497" y="3405535"/>
            <a:ext cx="6111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交线为</a:t>
            </a:r>
            <a:r>
              <a:rPr lang="zh-CN" altLang="en-US" sz="2800">
                <a:solidFill>
                  <a:schemeClr val="accent2"/>
                </a:solidFill>
              </a:rPr>
              <a:t>椭圆</a:t>
            </a:r>
            <a:endParaRPr lang="zh-CN" altLang="en-US" sz="2800"/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>
            <a:off x="6802884" y="4148485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CC1818"/>
                </a:solidFill>
                <a:ea typeface="仿宋_GB2312" pitchFamily="49" charset="-122"/>
              </a:rPr>
              <a:t>C</a:t>
            </a:r>
          </a:p>
        </p:txBody>
      </p:sp>
      <p:graphicFrame>
        <p:nvGraphicFramePr>
          <p:cNvPr id="346116" name="Object 4"/>
          <p:cNvGraphicFramePr>
            <a:graphicFrameLocks noChangeAspect="1"/>
          </p:cNvGraphicFramePr>
          <p:nvPr/>
        </p:nvGraphicFramePr>
        <p:xfrm>
          <a:off x="6712397" y="4877147"/>
          <a:ext cx="96837" cy="166688"/>
        </p:xfrm>
        <a:graphic>
          <a:graphicData uri="http://schemas.openxmlformats.org/presentationml/2006/ole">
            <p:oleObj spid="_x0000_s2144" name="Equation" r:id="rId7" imgW="177569" imgH="304404" progId="Equation.3">
              <p:embed/>
            </p:oleObj>
          </a:graphicData>
        </a:graphic>
      </p:graphicFrame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5291584" y="2757835"/>
            <a:ext cx="1335088" cy="2667000"/>
            <a:chOff x="2039" y="2208"/>
            <a:chExt cx="841" cy="1680"/>
          </a:xfrm>
        </p:grpSpPr>
        <p:sp>
          <p:nvSpPr>
            <p:cNvPr id="2093" name="AutoShape 115"/>
            <p:cNvSpPr>
              <a:spLocks noChangeArrowheads="1"/>
            </p:cNvSpPr>
            <p:nvPr/>
          </p:nvSpPr>
          <p:spPr bwMode="auto">
            <a:xfrm>
              <a:off x="2039" y="2208"/>
              <a:ext cx="841" cy="1680"/>
            </a:xfrm>
            <a:prstGeom prst="can">
              <a:avLst>
                <a:gd name="adj" fmla="val 47915"/>
              </a:avLst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 scaled="1"/>
            </a:gra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Oval 140"/>
            <p:cNvSpPr>
              <a:spLocks noChangeArrowheads="1"/>
            </p:cNvSpPr>
            <p:nvPr/>
          </p:nvSpPr>
          <p:spPr bwMode="auto">
            <a:xfrm>
              <a:off x="2041" y="2211"/>
              <a:ext cx="839" cy="404"/>
            </a:xfrm>
            <a:prstGeom prst="ellipse">
              <a:avLst/>
            </a:prstGeom>
            <a:solidFill>
              <a:srgbClr val="CCFFCC"/>
            </a:solidFill>
            <a:ln w="222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95" name="Arc 166"/>
            <p:cNvSpPr>
              <a:spLocks/>
            </p:cNvSpPr>
            <p:nvPr/>
          </p:nvSpPr>
          <p:spPr bwMode="auto">
            <a:xfrm flipH="1">
              <a:off x="2062" y="3481"/>
              <a:ext cx="796" cy="215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69"/>
                  </a:moveTo>
                  <a:cubicBezTo>
                    <a:pt x="126" y="9530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69"/>
                  </a:moveTo>
                  <a:cubicBezTo>
                    <a:pt x="126" y="9530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9"/>
          <p:cNvGrpSpPr>
            <a:grpSpLocks/>
          </p:cNvGrpSpPr>
          <p:nvPr/>
        </p:nvGrpSpPr>
        <p:grpSpPr bwMode="auto">
          <a:xfrm>
            <a:off x="4427984" y="2686397"/>
            <a:ext cx="2965450" cy="2741613"/>
            <a:chOff x="-144" y="2161"/>
            <a:chExt cx="1868" cy="1727"/>
          </a:xfrm>
        </p:grpSpPr>
        <p:grpSp>
          <p:nvGrpSpPr>
            <p:cNvPr id="2085" name="Group 169"/>
            <p:cNvGrpSpPr>
              <a:grpSpLocks/>
            </p:cNvGrpSpPr>
            <p:nvPr/>
          </p:nvGrpSpPr>
          <p:grpSpPr bwMode="auto">
            <a:xfrm>
              <a:off x="380" y="2210"/>
              <a:ext cx="857" cy="1678"/>
              <a:chOff x="864" y="2210"/>
              <a:chExt cx="834" cy="1678"/>
            </a:xfrm>
          </p:grpSpPr>
          <p:grpSp>
            <p:nvGrpSpPr>
              <p:cNvPr id="2087" name="Group 156"/>
              <p:cNvGrpSpPr>
                <a:grpSpLocks/>
              </p:cNvGrpSpPr>
              <p:nvPr/>
            </p:nvGrpSpPr>
            <p:grpSpPr bwMode="auto">
              <a:xfrm>
                <a:off x="864" y="2210"/>
                <a:ext cx="834" cy="1678"/>
                <a:chOff x="240" y="2210"/>
                <a:chExt cx="857" cy="1678"/>
              </a:xfrm>
            </p:grpSpPr>
            <p:grpSp>
              <p:nvGrpSpPr>
                <p:cNvPr id="2089" name="Group 153"/>
                <p:cNvGrpSpPr>
                  <a:grpSpLocks/>
                </p:cNvGrpSpPr>
                <p:nvPr/>
              </p:nvGrpSpPr>
              <p:grpSpPr bwMode="auto">
                <a:xfrm>
                  <a:off x="240" y="2643"/>
                  <a:ext cx="857" cy="1245"/>
                  <a:chOff x="528" y="2592"/>
                  <a:chExt cx="857" cy="1245"/>
                </a:xfrm>
              </p:grpSpPr>
              <p:sp>
                <p:nvSpPr>
                  <p:cNvPr id="315539" name="Freeform 147"/>
                  <p:cNvSpPr>
                    <a:spLocks/>
                  </p:cNvSpPr>
                  <p:nvPr/>
                </p:nvSpPr>
                <p:spPr bwMode="auto">
                  <a:xfrm>
                    <a:off x="528" y="2592"/>
                    <a:ext cx="857" cy="1243"/>
                  </a:xfrm>
                  <a:custGeom>
                    <a:avLst/>
                    <a:gdLst/>
                    <a:ahLst/>
                    <a:cxnLst>
                      <a:cxn ang="0">
                        <a:pos x="857" y="0"/>
                      </a:cxn>
                      <a:cxn ang="0">
                        <a:pos x="855" y="1060"/>
                      </a:cxn>
                      <a:cxn ang="0">
                        <a:pos x="818" y="1142"/>
                      </a:cxn>
                      <a:cxn ang="0">
                        <a:pos x="740" y="1195"/>
                      </a:cxn>
                      <a:cxn ang="0">
                        <a:pos x="594" y="1234"/>
                      </a:cxn>
                      <a:cxn ang="0">
                        <a:pos x="444" y="1243"/>
                      </a:cxn>
                      <a:cxn ang="0">
                        <a:pos x="345" y="1243"/>
                      </a:cxn>
                      <a:cxn ang="0">
                        <a:pos x="228" y="1225"/>
                      </a:cxn>
                      <a:cxn ang="0">
                        <a:pos x="148" y="1195"/>
                      </a:cxn>
                      <a:cxn ang="0">
                        <a:pos x="87" y="1161"/>
                      </a:cxn>
                      <a:cxn ang="0">
                        <a:pos x="22" y="1097"/>
                      </a:cxn>
                      <a:cxn ang="0">
                        <a:pos x="0" y="1003"/>
                      </a:cxn>
                      <a:cxn ang="0">
                        <a:pos x="2" y="155"/>
                      </a:cxn>
                      <a:cxn ang="0">
                        <a:pos x="40" y="338"/>
                      </a:cxn>
                      <a:cxn ang="0">
                        <a:pos x="99" y="427"/>
                      </a:cxn>
                      <a:cxn ang="0">
                        <a:pos x="199" y="502"/>
                      </a:cxn>
                      <a:cxn ang="0">
                        <a:pos x="303" y="539"/>
                      </a:cxn>
                      <a:cxn ang="0">
                        <a:pos x="397" y="539"/>
                      </a:cxn>
                      <a:cxn ang="0">
                        <a:pos x="585" y="475"/>
                      </a:cxn>
                      <a:cxn ang="0">
                        <a:pos x="763" y="292"/>
                      </a:cxn>
                      <a:cxn ang="0">
                        <a:pos x="839" y="139"/>
                      </a:cxn>
                    </a:cxnLst>
                    <a:rect l="0" t="0" r="r" b="b"/>
                    <a:pathLst>
                      <a:path w="857" h="1243">
                        <a:moveTo>
                          <a:pt x="857" y="0"/>
                        </a:moveTo>
                        <a:lnTo>
                          <a:pt x="855" y="1060"/>
                        </a:lnTo>
                        <a:lnTo>
                          <a:pt x="818" y="1142"/>
                        </a:lnTo>
                        <a:lnTo>
                          <a:pt x="740" y="1195"/>
                        </a:lnTo>
                        <a:lnTo>
                          <a:pt x="594" y="1234"/>
                        </a:lnTo>
                        <a:lnTo>
                          <a:pt x="444" y="1243"/>
                        </a:lnTo>
                        <a:lnTo>
                          <a:pt x="345" y="1243"/>
                        </a:lnTo>
                        <a:lnTo>
                          <a:pt x="228" y="1225"/>
                        </a:lnTo>
                        <a:lnTo>
                          <a:pt x="148" y="1195"/>
                        </a:lnTo>
                        <a:lnTo>
                          <a:pt x="87" y="1161"/>
                        </a:lnTo>
                        <a:lnTo>
                          <a:pt x="22" y="1097"/>
                        </a:lnTo>
                        <a:lnTo>
                          <a:pt x="0" y="1003"/>
                        </a:lnTo>
                        <a:lnTo>
                          <a:pt x="2" y="155"/>
                        </a:lnTo>
                        <a:lnTo>
                          <a:pt x="40" y="338"/>
                        </a:lnTo>
                        <a:lnTo>
                          <a:pt x="99" y="427"/>
                        </a:lnTo>
                        <a:lnTo>
                          <a:pt x="199" y="502"/>
                        </a:lnTo>
                        <a:lnTo>
                          <a:pt x="303" y="539"/>
                        </a:lnTo>
                        <a:lnTo>
                          <a:pt x="397" y="539"/>
                        </a:lnTo>
                        <a:lnTo>
                          <a:pt x="585" y="475"/>
                        </a:lnTo>
                        <a:lnTo>
                          <a:pt x="763" y="292"/>
                        </a:lnTo>
                        <a:lnTo>
                          <a:pt x="839" y="13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8000"/>
                      </a:gs>
                      <a:gs pos="50000">
                        <a:schemeClr val="bg1"/>
                      </a:gs>
                      <a:gs pos="100000">
                        <a:srgbClr val="008000"/>
                      </a:gs>
                    </a:gsLst>
                    <a:lin ang="0" scaled="1"/>
                  </a:gradFill>
                  <a:ln w="2857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92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456"/>
                    <a:ext cx="839" cy="381"/>
                  </a:xfrm>
                  <a:prstGeom prst="ellipse">
                    <a:avLst/>
                  </a:prstGeom>
                  <a:noFill/>
                  <a:ln w="19050">
                    <a:noFill/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zh-CN"/>
                  </a:p>
                </p:txBody>
              </p:sp>
            </p:grpSp>
            <p:sp>
              <p:nvSpPr>
                <p:cNvPr id="2090" name="Oval 120"/>
                <p:cNvSpPr>
                  <a:spLocks noChangeArrowheads="1"/>
                </p:cNvSpPr>
                <p:nvPr/>
              </p:nvSpPr>
              <p:spPr bwMode="auto">
                <a:xfrm rot="1866197">
                  <a:off x="288" y="2210"/>
                  <a:ext cx="771" cy="101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88" name="Arc 167"/>
              <p:cNvSpPr>
                <a:spLocks/>
              </p:cNvSpPr>
              <p:nvPr/>
            </p:nvSpPr>
            <p:spPr bwMode="auto">
              <a:xfrm flipH="1">
                <a:off x="884" y="3504"/>
                <a:ext cx="796" cy="215"/>
              </a:xfrm>
              <a:custGeom>
                <a:avLst/>
                <a:gdLst>
                  <a:gd name="T0" fmla="*/ 0 w 43199"/>
                  <a:gd name="T1" fmla="*/ 0 h 21600"/>
                  <a:gd name="T2" fmla="*/ 0 w 43199"/>
                  <a:gd name="T3" fmla="*/ 0 h 21600"/>
                  <a:gd name="T4" fmla="*/ 0 w 431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1600"/>
                  <a:gd name="T11" fmla="*/ 43199 w 431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1600" fill="none" extrusionOk="0">
                    <a:moveTo>
                      <a:pt x="0" y="21369"/>
                    </a:moveTo>
                    <a:cubicBezTo>
                      <a:pt x="126" y="9530"/>
                      <a:pt x="9759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</a:path>
                  <a:path w="43199" h="21600" stroke="0" extrusionOk="0">
                    <a:moveTo>
                      <a:pt x="0" y="21369"/>
                    </a:moveTo>
                    <a:cubicBezTo>
                      <a:pt x="126" y="9530"/>
                      <a:pt x="9759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6" name="AutoShape 159"/>
            <p:cNvSpPr>
              <a:spLocks noChangeArrowheads="1"/>
            </p:cNvSpPr>
            <p:nvPr/>
          </p:nvSpPr>
          <p:spPr bwMode="auto">
            <a:xfrm>
              <a:off x="-144" y="2161"/>
              <a:ext cx="1868" cy="1199"/>
            </a:xfrm>
            <a:prstGeom prst="parallelogram">
              <a:avLst>
                <a:gd name="adj" fmla="val 38949"/>
              </a:avLst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70"/>
          <p:cNvGrpSpPr>
            <a:grpSpLocks/>
          </p:cNvGrpSpPr>
          <p:nvPr/>
        </p:nvGrpSpPr>
        <p:grpSpPr bwMode="auto">
          <a:xfrm>
            <a:off x="5259834" y="2764185"/>
            <a:ext cx="1360488" cy="2663825"/>
            <a:chOff x="864" y="2210"/>
            <a:chExt cx="834" cy="1678"/>
          </a:xfrm>
        </p:grpSpPr>
        <p:grpSp>
          <p:nvGrpSpPr>
            <p:cNvPr id="2079" name="Group 171"/>
            <p:cNvGrpSpPr>
              <a:grpSpLocks/>
            </p:cNvGrpSpPr>
            <p:nvPr/>
          </p:nvGrpSpPr>
          <p:grpSpPr bwMode="auto">
            <a:xfrm>
              <a:off x="864" y="2210"/>
              <a:ext cx="834" cy="1678"/>
              <a:chOff x="240" y="2210"/>
              <a:chExt cx="857" cy="1678"/>
            </a:xfrm>
          </p:grpSpPr>
          <p:grpSp>
            <p:nvGrpSpPr>
              <p:cNvPr id="2081" name="Group 172"/>
              <p:cNvGrpSpPr>
                <a:grpSpLocks/>
              </p:cNvGrpSpPr>
              <p:nvPr/>
            </p:nvGrpSpPr>
            <p:grpSpPr bwMode="auto">
              <a:xfrm>
                <a:off x="240" y="2643"/>
                <a:ext cx="857" cy="1245"/>
                <a:chOff x="528" y="2592"/>
                <a:chExt cx="857" cy="1245"/>
              </a:xfrm>
            </p:grpSpPr>
            <p:sp>
              <p:nvSpPr>
                <p:cNvPr id="315565" name="Freeform 173"/>
                <p:cNvSpPr>
                  <a:spLocks/>
                </p:cNvSpPr>
                <p:nvPr/>
              </p:nvSpPr>
              <p:spPr bwMode="auto">
                <a:xfrm>
                  <a:off x="528" y="2592"/>
                  <a:ext cx="857" cy="1243"/>
                </a:xfrm>
                <a:custGeom>
                  <a:avLst/>
                  <a:gdLst/>
                  <a:ahLst/>
                  <a:cxnLst>
                    <a:cxn ang="0">
                      <a:pos x="857" y="0"/>
                    </a:cxn>
                    <a:cxn ang="0">
                      <a:pos x="855" y="1060"/>
                    </a:cxn>
                    <a:cxn ang="0">
                      <a:pos x="818" y="1142"/>
                    </a:cxn>
                    <a:cxn ang="0">
                      <a:pos x="740" y="1195"/>
                    </a:cxn>
                    <a:cxn ang="0">
                      <a:pos x="594" y="1234"/>
                    </a:cxn>
                    <a:cxn ang="0">
                      <a:pos x="444" y="1243"/>
                    </a:cxn>
                    <a:cxn ang="0">
                      <a:pos x="345" y="1243"/>
                    </a:cxn>
                    <a:cxn ang="0">
                      <a:pos x="228" y="1225"/>
                    </a:cxn>
                    <a:cxn ang="0">
                      <a:pos x="148" y="1195"/>
                    </a:cxn>
                    <a:cxn ang="0">
                      <a:pos x="87" y="1161"/>
                    </a:cxn>
                    <a:cxn ang="0">
                      <a:pos x="22" y="1097"/>
                    </a:cxn>
                    <a:cxn ang="0">
                      <a:pos x="0" y="1003"/>
                    </a:cxn>
                    <a:cxn ang="0">
                      <a:pos x="2" y="155"/>
                    </a:cxn>
                    <a:cxn ang="0">
                      <a:pos x="40" y="338"/>
                    </a:cxn>
                    <a:cxn ang="0">
                      <a:pos x="99" y="427"/>
                    </a:cxn>
                    <a:cxn ang="0">
                      <a:pos x="199" y="502"/>
                    </a:cxn>
                    <a:cxn ang="0">
                      <a:pos x="303" y="539"/>
                    </a:cxn>
                    <a:cxn ang="0">
                      <a:pos x="397" y="539"/>
                    </a:cxn>
                    <a:cxn ang="0">
                      <a:pos x="585" y="475"/>
                    </a:cxn>
                    <a:cxn ang="0">
                      <a:pos x="763" y="292"/>
                    </a:cxn>
                    <a:cxn ang="0">
                      <a:pos x="839" y="139"/>
                    </a:cxn>
                  </a:cxnLst>
                  <a:rect l="0" t="0" r="r" b="b"/>
                  <a:pathLst>
                    <a:path w="857" h="1243">
                      <a:moveTo>
                        <a:pt x="857" y="0"/>
                      </a:moveTo>
                      <a:lnTo>
                        <a:pt x="855" y="1060"/>
                      </a:lnTo>
                      <a:lnTo>
                        <a:pt x="818" y="1142"/>
                      </a:lnTo>
                      <a:lnTo>
                        <a:pt x="740" y="1195"/>
                      </a:lnTo>
                      <a:lnTo>
                        <a:pt x="594" y="1234"/>
                      </a:lnTo>
                      <a:lnTo>
                        <a:pt x="444" y="1243"/>
                      </a:lnTo>
                      <a:lnTo>
                        <a:pt x="345" y="1243"/>
                      </a:lnTo>
                      <a:lnTo>
                        <a:pt x="228" y="1225"/>
                      </a:lnTo>
                      <a:lnTo>
                        <a:pt x="148" y="1195"/>
                      </a:lnTo>
                      <a:lnTo>
                        <a:pt x="87" y="1161"/>
                      </a:lnTo>
                      <a:lnTo>
                        <a:pt x="22" y="1097"/>
                      </a:lnTo>
                      <a:lnTo>
                        <a:pt x="0" y="1003"/>
                      </a:lnTo>
                      <a:lnTo>
                        <a:pt x="2" y="155"/>
                      </a:lnTo>
                      <a:lnTo>
                        <a:pt x="40" y="338"/>
                      </a:lnTo>
                      <a:lnTo>
                        <a:pt x="99" y="427"/>
                      </a:lnTo>
                      <a:lnTo>
                        <a:pt x="199" y="502"/>
                      </a:lnTo>
                      <a:lnTo>
                        <a:pt x="303" y="539"/>
                      </a:lnTo>
                      <a:lnTo>
                        <a:pt x="397" y="539"/>
                      </a:lnTo>
                      <a:lnTo>
                        <a:pt x="585" y="475"/>
                      </a:lnTo>
                      <a:lnTo>
                        <a:pt x="763" y="292"/>
                      </a:lnTo>
                      <a:lnTo>
                        <a:pt x="839" y="139"/>
                      </a:lnTo>
                    </a:path>
                  </a:pathLst>
                </a:custGeom>
                <a:gradFill rotWithShape="0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285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84" name="Oval 174"/>
                <p:cNvSpPr>
                  <a:spLocks noChangeArrowheads="1"/>
                </p:cNvSpPr>
                <p:nvPr/>
              </p:nvSpPr>
              <p:spPr bwMode="auto">
                <a:xfrm>
                  <a:off x="528" y="3456"/>
                  <a:ext cx="839" cy="381"/>
                </a:xfrm>
                <a:prstGeom prst="ellipse">
                  <a:avLst/>
                </a:prstGeom>
                <a:noFill/>
                <a:ln w="19050">
                  <a:noFill/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</p:grpSp>
          <p:sp>
            <p:nvSpPr>
              <p:cNvPr id="2082" name="Oval 175"/>
              <p:cNvSpPr>
                <a:spLocks noChangeArrowheads="1"/>
              </p:cNvSpPr>
              <p:nvPr/>
            </p:nvSpPr>
            <p:spPr bwMode="auto">
              <a:xfrm rot="1866197">
                <a:off x="288" y="2210"/>
                <a:ext cx="771" cy="101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0" name="Arc 176"/>
            <p:cNvSpPr>
              <a:spLocks/>
            </p:cNvSpPr>
            <p:nvPr/>
          </p:nvSpPr>
          <p:spPr bwMode="auto">
            <a:xfrm flipH="1">
              <a:off x="884" y="3504"/>
              <a:ext cx="796" cy="215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69"/>
                  </a:moveTo>
                  <a:cubicBezTo>
                    <a:pt x="126" y="9530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69"/>
                  </a:moveTo>
                  <a:cubicBezTo>
                    <a:pt x="126" y="9530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547" name="Oval 155"/>
          <p:cNvSpPr>
            <a:spLocks noChangeArrowheads="1"/>
          </p:cNvSpPr>
          <p:nvPr/>
        </p:nvSpPr>
        <p:spPr bwMode="auto">
          <a:xfrm rot="1721045">
            <a:off x="5331272" y="2759422"/>
            <a:ext cx="1223962" cy="16049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57"/>
          <p:cNvGrpSpPr>
            <a:grpSpLocks/>
          </p:cNvGrpSpPr>
          <p:nvPr/>
        </p:nvGrpSpPr>
        <p:grpSpPr bwMode="auto">
          <a:xfrm>
            <a:off x="5364609" y="2397472"/>
            <a:ext cx="2179638" cy="3479800"/>
            <a:chOff x="2035" y="1984"/>
            <a:chExt cx="1373" cy="2192"/>
          </a:xfrm>
        </p:grpSpPr>
        <p:graphicFrame>
          <p:nvGraphicFramePr>
            <p:cNvPr id="2056" name="Object 6"/>
            <p:cNvGraphicFramePr>
              <a:graphicFrameLocks noChangeAspect="1"/>
            </p:cNvGraphicFramePr>
            <p:nvPr/>
          </p:nvGraphicFramePr>
          <p:xfrm>
            <a:off x="2266" y="1984"/>
            <a:ext cx="142" cy="176"/>
          </p:xfrm>
          <a:graphic>
            <a:graphicData uri="http://schemas.openxmlformats.org/presentationml/2006/ole">
              <p:oleObj spid="_x0000_s2145" name="Equation" r:id="rId8" imgW="114201" imgH="139579" progId="Equation.3">
                <p:embed/>
              </p:oleObj>
            </a:graphicData>
          </a:graphic>
        </p:graphicFrame>
        <p:grpSp>
          <p:nvGrpSpPr>
            <p:cNvPr id="2074" name="Group 129"/>
            <p:cNvGrpSpPr>
              <a:grpSpLocks/>
            </p:cNvGrpSpPr>
            <p:nvPr/>
          </p:nvGrpSpPr>
          <p:grpSpPr bwMode="auto">
            <a:xfrm>
              <a:off x="2035" y="3712"/>
              <a:ext cx="1373" cy="464"/>
              <a:chOff x="1632" y="3856"/>
              <a:chExt cx="1373" cy="464"/>
            </a:xfrm>
          </p:grpSpPr>
          <p:graphicFrame>
            <p:nvGraphicFramePr>
              <p:cNvPr id="2057" name="Object 7"/>
              <p:cNvGraphicFramePr>
                <a:graphicFrameLocks noChangeAspect="1"/>
              </p:cNvGraphicFramePr>
              <p:nvPr/>
            </p:nvGraphicFramePr>
            <p:xfrm>
              <a:off x="1728" y="4144"/>
              <a:ext cx="174" cy="176"/>
            </p:xfrm>
            <a:graphic>
              <a:graphicData uri="http://schemas.openxmlformats.org/presentationml/2006/ole">
                <p:oleObj spid="_x0000_s2146" name="Equation" r:id="rId9" imgW="139700" imgH="139700" progId="Equation.3">
                  <p:embed/>
                </p:oleObj>
              </a:graphicData>
            </a:graphic>
          </p:graphicFrame>
          <p:graphicFrame>
            <p:nvGraphicFramePr>
              <p:cNvPr id="2058" name="Object 8"/>
              <p:cNvGraphicFramePr>
                <a:graphicFrameLocks noChangeAspect="1"/>
              </p:cNvGraphicFramePr>
              <p:nvPr/>
            </p:nvGraphicFramePr>
            <p:xfrm>
              <a:off x="2832" y="3904"/>
              <a:ext cx="173" cy="208"/>
            </p:xfrm>
            <a:graphic>
              <a:graphicData uri="http://schemas.openxmlformats.org/presentationml/2006/ole">
                <p:oleObj spid="_x0000_s2147" name="Equation" r:id="rId10" imgW="139579" imgH="164957" progId="Equation.3">
                  <p:embed/>
                </p:oleObj>
              </a:graphicData>
            </a:graphic>
          </p:graphicFrame>
          <p:sp>
            <p:nvSpPr>
              <p:cNvPr id="2077" name="Line 132"/>
              <p:cNvSpPr>
                <a:spLocks noChangeShapeType="1"/>
              </p:cNvSpPr>
              <p:nvPr/>
            </p:nvSpPr>
            <p:spPr bwMode="auto">
              <a:xfrm>
                <a:off x="2053" y="3856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" name="Line 133"/>
              <p:cNvSpPr>
                <a:spLocks noChangeShapeType="1"/>
              </p:cNvSpPr>
              <p:nvPr/>
            </p:nvSpPr>
            <p:spPr bwMode="auto">
              <a:xfrm flipH="1">
                <a:off x="1632" y="3856"/>
                <a:ext cx="424" cy="2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9" name="Object 9"/>
              <p:cNvGraphicFramePr>
                <a:graphicFrameLocks noChangeAspect="1"/>
              </p:cNvGraphicFramePr>
              <p:nvPr/>
            </p:nvGraphicFramePr>
            <p:xfrm>
              <a:off x="1976" y="3862"/>
              <a:ext cx="163" cy="179"/>
            </p:xfrm>
            <a:graphic>
              <a:graphicData uri="http://schemas.openxmlformats.org/presentationml/2006/ole">
                <p:oleObj spid="_x0000_s2148" name="Equation" r:id="rId11" imgW="164814" imgH="177492" progId="Equation.3">
                  <p:embed/>
                </p:oleObj>
              </a:graphicData>
            </a:graphic>
          </p:graphicFrame>
        </p:grpSp>
        <p:sp>
          <p:nvSpPr>
            <p:cNvPr id="2075" name="Line 135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136"/>
            <p:cNvSpPr>
              <a:spLocks noChangeShapeType="1"/>
            </p:cNvSpPr>
            <p:nvPr/>
          </p:nvSpPr>
          <p:spPr bwMode="auto">
            <a:xfrm flipH="1" flipV="1">
              <a:off x="2448" y="2448"/>
              <a:ext cx="0" cy="1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786884" y="4019897"/>
            <a:ext cx="282575" cy="292100"/>
            <a:chOff x="4190" y="2160"/>
            <a:chExt cx="178" cy="184"/>
          </a:xfrm>
        </p:grpSpPr>
        <p:graphicFrame>
          <p:nvGraphicFramePr>
            <p:cNvPr id="2055" name="Object 5"/>
            <p:cNvGraphicFramePr>
              <a:graphicFrameLocks noChangeAspect="1"/>
            </p:cNvGraphicFramePr>
            <p:nvPr/>
          </p:nvGraphicFramePr>
          <p:xfrm>
            <a:off x="4190" y="2160"/>
            <a:ext cx="130" cy="184"/>
          </p:xfrm>
          <a:graphic>
            <a:graphicData uri="http://schemas.openxmlformats.org/presentationml/2006/ole">
              <p:oleObj spid="_x0000_s2149" name="Equation" r:id="rId12" imgW="6903000" imgH="9734400" progId="Equation.3">
                <p:embed/>
              </p:oleObj>
            </a:graphicData>
          </a:graphic>
        </p:graphicFrame>
        <p:sp>
          <p:nvSpPr>
            <p:cNvPr id="2073" name="Oval 98"/>
            <p:cNvSpPr>
              <a:spLocks noChangeArrowheads="1"/>
            </p:cNvSpPr>
            <p:nvPr/>
          </p:nvSpPr>
          <p:spPr bwMode="auto">
            <a:xfrm>
              <a:off x="4320" y="220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8" grpId="0" autoUpdateAnimBg="0"/>
      <p:bldP spid="315400" grpId="0" autoUpdateAnimBg="0"/>
      <p:bldP spid="315402" grpId="0" autoUpdateAnimBg="0"/>
      <p:bldP spid="315451" grpId="0" autoUpdateAnimBg="0"/>
      <p:bldP spid="3155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0EA9A2-2933-4601-9D63-D2638857F98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5410200" y="2344738"/>
            <a:ext cx="3048000" cy="2217737"/>
            <a:chOff x="1344" y="2347"/>
            <a:chExt cx="1920" cy="1397"/>
          </a:xfrm>
        </p:grpSpPr>
        <p:grpSp>
          <p:nvGrpSpPr>
            <p:cNvPr id="3118" name="Group 135"/>
            <p:cNvGrpSpPr>
              <a:grpSpLocks/>
            </p:cNvGrpSpPr>
            <p:nvPr/>
          </p:nvGrpSpPr>
          <p:grpSpPr bwMode="auto">
            <a:xfrm>
              <a:off x="1344" y="2347"/>
              <a:ext cx="1920" cy="1397"/>
              <a:chOff x="3312" y="2107"/>
              <a:chExt cx="1920" cy="1397"/>
            </a:xfrm>
          </p:grpSpPr>
          <p:sp>
            <p:nvSpPr>
              <p:cNvPr id="3120" name="Arc 136"/>
              <p:cNvSpPr>
                <a:spLocks/>
              </p:cNvSpPr>
              <p:nvPr/>
            </p:nvSpPr>
            <p:spPr bwMode="auto">
              <a:xfrm flipH="1">
                <a:off x="3312" y="2107"/>
                <a:ext cx="1920" cy="1109"/>
              </a:xfrm>
              <a:custGeom>
                <a:avLst/>
                <a:gdLst>
                  <a:gd name="T0" fmla="*/ 0 w 42184"/>
                  <a:gd name="T1" fmla="*/ 0 h 21600"/>
                  <a:gd name="T2" fmla="*/ 0 w 42184"/>
                  <a:gd name="T3" fmla="*/ 0 h 21600"/>
                  <a:gd name="T4" fmla="*/ 0 w 4218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184"/>
                  <a:gd name="T10" fmla="*/ 0 h 21600"/>
                  <a:gd name="T11" fmla="*/ 42184 w 4218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84" h="21600" fill="none" extrusionOk="0">
                    <a:moveTo>
                      <a:pt x="0" y="16929"/>
                    </a:moveTo>
                    <a:cubicBezTo>
                      <a:pt x="2190" y="7039"/>
                      <a:pt x="10959" y="-1"/>
                      <a:pt x="21089" y="0"/>
                    </a:cubicBezTo>
                    <a:cubicBezTo>
                      <a:pt x="31229" y="0"/>
                      <a:pt x="40005" y="7054"/>
                      <a:pt x="42184" y="16958"/>
                    </a:cubicBezTo>
                  </a:path>
                  <a:path w="42184" h="21600" stroke="0" extrusionOk="0">
                    <a:moveTo>
                      <a:pt x="0" y="16929"/>
                    </a:moveTo>
                    <a:cubicBezTo>
                      <a:pt x="2190" y="7039"/>
                      <a:pt x="10959" y="-1"/>
                      <a:pt x="21089" y="0"/>
                    </a:cubicBezTo>
                    <a:cubicBezTo>
                      <a:pt x="31229" y="0"/>
                      <a:pt x="40005" y="7054"/>
                      <a:pt x="42184" y="16958"/>
                    </a:cubicBezTo>
                    <a:lnTo>
                      <a:pt x="2108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50000">
                    <a:srgbClr val="FFFFFF"/>
                  </a:gs>
                  <a:gs pos="100000">
                    <a:srgbClr val="0000FF"/>
                  </a:gs>
                </a:gsLst>
                <a:lin ang="2700000" scaled="1"/>
              </a:gradFill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Oval 137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1920" cy="960"/>
              </a:xfrm>
              <a:prstGeom prst="ellipse">
                <a:avLst/>
              </a:prstGeom>
              <a:gradFill rotWithShape="0">
                <a:gsLst>
                  <a:gs pos="0">
                    <a:srgbClr val="0000FF"/>
                  </a:gs>
                  <a:gs pos="50000">
                    <a:srgbClr val="FFFFFF"/>
                  </a:gs>
                  <a:gs pos="100000">
                    <a:srgbClr val="0000FF"/>
                  </a:gs>
                </a:gsLst>
                <a:lin ang="2700000" scaled="1"/>
              </a:gradFill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9" name="Arc 139"/>
            <p:cNvSpPr>
              <a:spLocks/>
            </p:cNvSpPr>
            <p:nvPr/>
          </p:nvSpPr>
          <p:spPr bwMode="auto">
            <a:xfrm flipH="1" flipV="1">
              <a:off x="1344" y="3180"/>
              <a:ext cx="1918" cy="564"/>
            </a:xfrm>
            <a:custGeom>
              <a:avLst/>
              <a:gdLst>
                <a:gd name="T0" fmla="*/ 0 w 43200"/>
                <a:gd name="T1" fmla="*/ 0 h 26932"/>
                <a:gd name="T2" fmla="*/ 0 w 43200"/>
                <a:gd name="T3" fmla="*/ 0 h 26932"/>
                <a:gd name="T4" fmla="*/ 0 w 43200"/>
                <a:gd name="T5" fmla="*/ 0 h 2693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932"/>
                <a:gd name="T11" fmla="*/ 43200 w 43200"/>
                <a:gd name="T12" fmla="*/ 26932 h 269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932" fill="none" extrusionOk="0">
                  <a:moveTo>
                    <a:pt x="668" y="26932"/>
                  </a:moveTo>
                  <a:cubicBezTo>
                    <a:pt x="224" y="25189"/>
                    <a:pt x="0" y="233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332"/>
                    <a:pt x="42991" y="25057"/>
                    <a:pt x="42579" y="26740"/>
                  </a:cubicBezTo>
                </a:path>
                <a:path w="43200" h="26932" stroke="0" extrusionOk="0">
                  <a:moveTo>
                    <a:pt x="668" y="26932"/>
                  </a:moveTo>
                  <a:cubicBezTo>
                    <a:pt x="224" y="25189"/>
                    <a:pt x="0" y="2339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332"/>
                    <a:pt x="42991" y="25057"/>
                    <a:pt x="42579" y="2674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519" name="Arc 103"/>
          <p:cNvSpPr>
            <a:spLocks/>
          </p:cNvSpPr>
          <p:nvPr/>
        </p:nvSpPr>
        <p:spPr bwMode="auto">
          <a:xfrm flipH="1">
            <a:off x="5410200" y="2336800"/>
            <a:ext cx="3048000" cy="1760538"/>
          </a:xfrm>
          <a:custGeom>
            <a:avLst/>
            <a:gdLst>
              <a:gd name="T0" fmla="*/ 0 w 42184"/>
              <a:gd name="T1" fmla="*/ 2147483647 h 21600"/>
              <a:gd name="T2" fmla="*/ 2147483647 w 42184"/>
              <a:gd name="T3" fmla="*/ 2147483647 h 21600"/>
              <a:gd name="T4" fmla="*/ 2147483647 w 42184"/>
              <a:gd name="T5" fmla="*/ 2147483647 h 21600"/>
              <a:gd name="T6" fmla="*/ 0 60000 65536"/>
              <a:gd name="T7" fmla="*/ 0 60000 65536"/>
              <a:gd name="T8" fmla="*/ 0 60000 65536"/>
              <a:gd name="T9" fmla="*/ 0 w 42184"/>
              <a:gd name="T10" fmla="*/ 0 h 21600"/>
              <a:gd name="T11" fmla="*/ 42184 w 421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4" h="21600" fill="none" extrusionOk="0">
                <a:moveTo>
                  <a:pt x="0" y="16929"/>
                </a:moveTo>
                <a:cubicBezTo>
                  <a:pt x="2190" y="7039"/>
                  <a:pt x="10959" y="-1"/>
                  <a:pt x="21089" y="0"/>
                </a:cubicBezTo>
                <a:cubicBezTo>
                  <a:pt x="31229" y="0"/>
                  <a:pt x="40005" y="7054"/>
                  <a:pt x="42184" y="16958"/>
                </a:cubicBezTo>
              </a:path>
              <a:path w="42184" h="21600" stroke="0" extrusionOk="0">
                <a:moveTo>
                  <a:pt x="0" y="16929"/>
                </a:moveTo>
                <a:cubicBezTo>
                  <a:pt x="2190" y="7039"/>
                  <a:pt x="10959" y="-1"/>
                  <a:pt x="21089" y="0"/>
                </a:cubicBezTo>
                <a:cubicBezTo>
                  <a:pt x="31229" y="0"/>
                  <a:pt x="40005" y="7054"/>
                  <a:pt x="42184" y="16958"/>
                </a:cubicBezTo>
                <a:lnTo>
                  <a:pt x="21089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520" name="Oval 104"/>
          <p:cNvSpPr>
            <a:spLocks noChangeArrowheads="1"/>
          </p:cNvSpPr>
          <p:nvPr/>
        </p:nvSpPr>
        <p:spPr bwMode="auto">
          <a:xfrm>
            <a:off x="5410200" y="3030538"/>
            <a:ext cx="3048000" cy="1524000"/>
          </a:xfrm>
          <a:prstGeom prst="ellips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515" name="Oval 99"/>
          <p:cNvSpPr>
            <a:spLocks noChangeArrowheads="1"/>
          </p:cNvSpPr>
          <p:nvPr/>
        </p:nvSpPr>
        <p:spPr bwMode="auto">
          <a:xfrm>
            <a:off x="5594350" y="3563938"/>
            <a:ext cx="1568450" cy="838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Text Box 49"/>
          <p:cNvSpPr txBox="1">
            <a:spLocks noChangeArrowheads="1"/>
          </p:cNvSpPr>
          <p:nvPr/>
        </p:nvSpPr>
        <p:spPr bwMode="auto">
          <a:xfrm>
            <a:off x="286948" y="5492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方程组                                   表示怎样的曲线？</a:t>
            </a:r>
          </a:p>
        </p:txBody>
      </p:sp>
      <p:graphicFrame>
        <p:nvGraphicFramePr>
          <p:cNvPr id="3074" name="Object 2048"/>
          <p:cNvGraphicFramePr>
            <a:graphicFrameLocks noChangeAspect="1"/>
          </p:cNvGraphicFramePr>
          <p:nvPr/>
        </p:nvGraphicFramePr>
        <p:xfrm>
          <a:off x="2040834" y="61458"/>
          <a:ext cx="3009900" cy="1625600"/>
        </p:xfrm>
        <a:graphic>
          <a:graphicData uri="http://schemas.openxmlformats.org/presentationml/2006/ole">
            <p:oleObj spid="_x0000_s3137" name="公式" r:id="rId3" imgW="3009900" imgH="1625600" progId="Equation.3">
              <p:embed/>
            </p:oleObj>
          </a:graphicData>
        </a:graphic>
      </p:graphicFrame>
      <p:sp>
        <p:nvSpPr>
          <p:cNvPr id="316467" name="Text Box 51"/>
          <p:cNvSpPr txBox="1">
            <a:spLocks noChangeArrowheads="1"/>
          </p:cNvSpPr>
          <p:nvPr/>
        </p:nvSpPr>
        <p:spPr bwMode="auto">
          <a:xfrm>
            <a:off x="275726" y="1926999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解</a:t>
            </a:r>
          </a:p>
        </p:txBody>
      </p:sp>
      <p:graphicFrame>
        <p:nvGraphicFramePr>
          <p:cNvPr id="347137" name="Object 2049"/>
          <p:cNvGraphicFramePr>
            <a:graphicFrameLocks noChangeAspect="1"/>
          </p:cNvGraphicFramePr>
          <p:nvPr/>
        </p:nvGraphicFramePr>
        <p:xfrm>
          <a:off x="933450" y="1901825"/>
          <a:ext cx="2730500" cy="531813"/>
        </p:xfrm>
        <a:graphic>
          <a:graphicData uri="http://schemas.openxmlformats.org/presentationml/2006/ole">
            <p:oleObj spid="_x0000_s3138" name="公式" r:id="rId4" imgW="2730500" imgH="533400" progId="Equation.3">
              <p:embed/>
            </p:oleObj>
          </a:graphicData>
        </a:graphic>
      </p:graphicFrame>
      <p:sp>
        <p:nvSpPr>
          <p:cNvPr id="316469" name="Text Box 53"/>
          <p:cNvSpPr txBox="1">
            <a:spLocks noChangeArrowheads="1"/>
          </p:cNvSpPr>
          <p:nvPr/>
        </p:nvSpPr>
        <p:spPr bwMode="auto">
          <a:xfrm>
            <a:off x="3635375" y="191611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上半球面</a:t>
            </a:r>
          </a:p>
        </p:txBody>
      </p:sp>
      <p:graphicFrame>
        <p:nvGraphicFramePr>
          <p:cNvPr id="347138" name="Object 2050"/>
          <p:cNvGraphicFramePr>
            <a:graphicFrameLocks noChangeAspect="1"/>
          </p:cNvGraphicFramePr>
          <p:nvPr/>
        </p:nvGraphicFramePr>
        <p:xfrm>
          <a:off x="827335" y="2780928"/>
          <a:ext cx="2806700" cy="927100"/>
        </p:xfrm>
        <a:graphic>
          <a:graphicData uri="http://schemas.openxmlformats.org/presentationml/2006/ole">
            <p:oleObj spid="_x0000_s3139" name="公式" r:id="rId5" imgW="2806700" imgH="927100" progId="Equation.3">
              <p:embed/>
            </p:oleObj>
          </a:graphicData>
        </a:graphic>
      </p:graphicFrame>
      <p:sp>
        <p:nvSpPr>
          <p:cNvPr id="316471" name="Text Box 55"/>
          <p:cNvSpPr txBox="1">
            <a:spLocks noChangeArrowheads="1"/>
          </p:cNvSpPr>
          <p:nvPr/>
        </p:nvSpPr>
        <p:spPr bwMode="auto">
          <a:xfrm>
            <a:off x="3635623" y="306826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圆柱面</a:t>
            </a: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827162" y="4173373"/>
            <a:ext cx="2952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交线为蓝色部分</a:t>
            </a:r>
          </a:p>
        </p:txBody>
      </p:sp>
      <p:sp>
        <p:nvSpPr>
          <p:cNvPr id="316525" name="Freeform 109"/>
          <p:cNvSpPr>
            <a:spLocks/>
          </p:cNvSpPr>
          <p:nvPr/>
        </p:nvSpPr>
        <p:spPr bwMode="auto">
          <a:xfrm>
            <a:off x="5576888" y="2344738"/>
            <a:ext cx="1509712" cy="1981200"/>
          </a:xfrm>
          <a:custGeom>
            <a:avLst/>
            <a:gdLst/>
            <a:ahLst/>
            <a:cxnLst>
              <a:cxn ang="0">
                <a:pos x="951" y="2"/>
              </a:cxn>
              <a:cxn ang="0">
                <a:pos x="951" y="597"/>
              </a:cxn>
              <a:cxn ang="0">
                <a:pos x="935" y="720"/>
              </a:cxn>
              <a:cxn ang="0">
                <a:pos x="860" y="878"/>
              </a:cxn>
              <a:cxn ang="0">
                <a:pos x="713" y="1061"/>
              </a:cxn>
              <a:cxn ang="0">
                <a:pos x="604" y="1143"/>
              </a:cxn>
              <a:cxn ang="0">
                <a:pos x="485" y="1198"/>
              </a:cxn>
              <a:cxn ang="0">
                <a:pos x="402" y="1234"/>
              </a:cxn>
              <a:cxn ang="0">
                <a:pos x="311" y="1248"/>
              </a:cxn>
              <a:cxn ang="0">
                <a:pos x="215" y="1248"/>
              </a:cxn>
              <a:cxn ang="0">
                <a:pos x="119" y="1200"/>
              </a:cxn>
              <a:cxn ang="0">
                <a:pos x="71" y="1104"/>
              </a:cxn>
              <a:cxn ang="0">
                <a:pos x="28" y="1024"/>
              </a:cxn>
              <a:cxn ang="0">
                <a:pos x="0" y="825"/>
              </a:cxn>
              <a:cxn ang="0">
                <a:pos x="0" y="569"/>
              </a:cxn>
              <a:cxn ang="0">
                <a:pos x="82" y="405"/>
              </a:cxn>
              <a:cxn ang="0">
                <a:pos x="167" y="288"/>
              </a:cxn>
              <a:cxn ang="0">
                <a:pos x="215" y="240"/>
              </a:cxn>
              <a:cxn ang="0">
                <a:pos x="311" y="149"/>
              </a:cxn>
              <a:cxn ang="0">
                <a:pos x="439" y="82"/>
              </a:cxn>
              <a:cxn ang="0">
                <a:pos x="551" y="48"/>
              </a:cxn>
              <a:cxn ang="0">
                <a:pos x="743" y="0"/>
              </a:cxn>
              <a:cxn ang="0">
                <a:pos x="839" y="0"/>
              </a:cxn>
              <a:cxn ang="0">
                <a:pos x="951" y="2"/>
              </a:cxn>
            </a:cxnLst>
            <a:rect l="0" t="0" r="r" b="b"/>
            <a:pathLst>
              <a:path w="951" h="1248">
                <a:moveTo>
                  <a:pt x="951" y="2"/>
                </a:moveTo>
                <a:lnTo>
                  <a:pt x="951" y="597"/>
                </a:lnTo>
                <a:lnTo>
                  <a:pt x="935" y="720"/>
                </a:lnTo>
                <a:lnTo>
                  <a:pt x="860" y="878"/>
                </a:lnTo>
                <a:lnTo>
                  <a:pt x="713" y="1061"/>
                </a:lnTo>
                <a:lnTo>
                  <a:pt x="604" y="1143"/>
                </a:lnTo>
                <a:lnTo>
                  <a:pt x="485" y="1198"/>
                </a:lnTo>
                <a:lnTo>
                  <a:pt x="402" y="1234"/>
                </a:lnTo>
                <a:lnTo>
                  <a:pt x="311" y="1248"/>
                </a:lnTo>
                <a:lnTo>
                  <a:pt x="215" y="1248"/>
                </a:lnTo>
                <a:lnTo>
                  <a:pt x="119" y="1200"/>
                </a:lnTo>
                <a:lnTo>
                  <a:pt x="71" y="1104"/>
                </a:lnTo>
                <a:lnTo>
                  <a:pt x="28" y="1024"/>
                </a:lnTo>
                <a:lnTo>
                  <a:pt x="0" y="825"/>
                </a:lnTo>
                <a:lnTo>
                  <a:pt x="0" y="569"/>
                </a:lnTo>
                <a:lnTo>
                  <a:pt x="82" y="405"/>
                </a:lnTo>
                <a:lnTo>
                  <a:pt x="167" y="288"/>
                </a:lnTo>
                <a:lnTo>
                  <a:pt x="215" y="240"/>
                </a:lnTo>
                <a:lnTo>
                  <a:pt x="311" y="149"/>
                </a:lnTo>
                <a:lnTo>
                  <a:pt x="439" y="82"/>
                </a:lnTo>
                <a:lnTo>
                  <a:pt x="551" y="48"/>
                </a:lnTo>
                <a:lnTo>
                  <a:pt x="743" y="0"/>
                </a:lnTo>
                <a:lnTo>
                  <a:pt x="839" y="0"/>
                </a:lnTo>
                <a:lnTo>
                  <a:pt x="951" y="2"/>
                </a:lnTo>
                <a:close/>
              </a:path>
            </a:pathLst>
          </a:custGeom>
          <a:gradFill rotWithShape="0">
            <a:gsLst>
              <a:gs pos="0">
                <a:srgbClr val="0033CC"/>
              </a:gs>
              <a:gs pos="50000">
                <a:schemeClr val="bg1"/>
              </a:gs>
              <a:gs pos="100000">
                <a:srgbClr val="0033CC"/>
              </a:gs>
            </a:gsLst>
            <a:lin ang="2700000" scaled="1"/>
          </a:gra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580063" y="1471613"/>
            <a:ext cx="1568450" cy="2897187"/>
            <a:chOff x="432" y="2496"/>
            <a:chExt cx="1034" cy="1824"/>
          </a:xfrm>
        </p:grpSpPr>
        <p:grpSp>
          <p:nvGrpSpPr>
            <p:cNvPr id="3113" name="Group 100"/>
            <p:cNvGrpSpPr>
              <a:grpSpLocks/>
            </p:cNvGrpSpPr>
            <p:nvPr/>
          </p:nvGrpSpPr>
          <p:grpSpPr bwMode="auto">
            <a:xfrm>
              <a:off x="432" y="2496"/>
              <a:ext cx="1034" cy="1824"/>
              <a:chOff x="432" y="2496"/>
              <a:chExt cx="1034" cy="1824"/>
            </a:xfrm>
          </p:grpSpPr>
          <p:sp>
            <p:nvSpPr>
              <p:cNvPr id="3115" name="Oval 74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1034" cy="528"/>
              </a:xfrm>
              <a:prstGeom prst="ellipse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00FFFF"/>
                  </a:gs>
                  <a:gs pos="100000">
                    <a:srgbClr val="008000"/>
                  </a:gs>
                </a:gsLst>
                <a:lin ang="0" scaled="1"/>
              </a:gradFill>
              <a:ln w="28575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Freeform 83"/>
              <p:cNvSpPr>
                <a:spLocks/>
              </p:cNvSpPr>
              <p:nvPr/>
            </p:nvSpPr>
            <p:spPr bwMode="auto">
              <a:xfrm>
                <a:off x="432" y="2784"/>
                <a:ext cx="1034" cy="1276"/>
              </a:xfrm>
              <a:custGeom>
                <a:avLst/>
                <a:gdLst>
                  <a:gd name="T0" fmla="*/ 0 w 1056"/>
                  <a:gd name="T1" fmla="*/ 2996 h 960"/>
                  <a:gd name="T2" fmla="*/ 970 w 1056"/>
                  <a:gd name="T3" fmla="*/ 2996 h 960"/>
                  <a:gd name="T4" fmla="*/ 970 w 1056"/>
                  <a:gd name="T5" fmla="*/ 0 h 960"/>
                  <a:gd name="T6" fmla="*/ 0 w 1056"/>
                  <a:gd name="T7" fmla="*/ 0 h 960"/>
                  <a:gd name="T8" fmla="*/ 0 w 1056"/>
                  <a:gd name="T9" fmla="*/ 2996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6"/>
                  <a:gd name="T16" fmla="*/ 0 h 960"/>
                  <a:gd name="T17" fmla="*/ 1056 w 105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6" h="960">
                    <a:moveTo>
                      <a:pt x="0" y="960"/>
                    </a:moveTo>
                    <a:lnTo>
                      <a:pt x="1056" y="960"/>
                    </a:lnTo>
                    <a:lnTo>
                      <a:pt x="1056" y="0"/>
                    </a:lnTo>
                    <a:lnTo>
                      <a:pt x="0" y="0"/>
                    </a:lnTo>
                    <a:lnTo>
                      <a:pt x="0" y="96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50000">
                    <a:srgbClr val="00FFFF"/>
                  </a:gs>
                  <a:gs pos="100000">
                    <a:srgbClr val="008000"/>
                  </a:gs>
                </a:gsLst>
                <a:lin ang="0" scaled="1"/>
              </a:gradFill>
              <a:ln w="285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Oval 77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1034" cy="528"/>
              </a:xfrm>
              <a:prstGeom prst="ellipse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00FFFF"/>
                  </a:gs>
                  <a:gs pos="100000">
                    <a:srgbClr val="008000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514" name="Oval 98"/>
            <p:cNvSpPr>
              <a:spLocks noChangeArrowheads="1"/>
            </p:cNvSpPr>
            <p:nvPr/>
          </p:nvSpPr>
          <p:spPr bwMode="auto">
            <a:xfrm>
              <a:off x="432" y="2496"/>
              <a:ext cx="1034" cy="52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FF99"/>
                </a:gs>
                <a:gs pos="100000">
                  <a:schemeClr val="bg1"/>
                </a:gs>
              </a:gsLst>
              <a:lin ang="0" scaled="1"/>
            </a:gradFill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149"/>
          <p:cNvGrpSpPr>
            <a:grpSpLocks/>
          </p:cNvGrpSpPr>
          <p:nvPr/>
        </p:nvGrpSpPr>
        <p:grpSpPr bwMode="auto">
          <a:xfrm>
            <a:off x="5399088" y="3276600"/>
            <a:ext cx="434975" cy="1049338"/>
            <a:chOff x="3401" y="2843"/>
            <a:chExt cx="274" cy="661"/>
          </a:xfrm>
        </p:grpSpPr>
        <p:sp>
          <p:nvSpPr>
            <p:cNvPr id="316561" name="Freeform 145"/>
            <p:cNvSpPr>
              <a:spLocks/>
            </p:cNvSpPr>
            <p:nvPr/>
          </p:nvSpPr>
          <p:spPr bwMode="auto">
            <a:xfrm>
              <a:off x="3408" y="2843"/>
              <a:ext cx="267" cy="661"/>
            </a:xfrm>
            <a:custGeom>
              <a:avLst/>
              <a:gdLst/>
              <a:ahLst/>
              <a:cxnLst>
                <a:cxn ang="0">
                  <a:pos x="112" y="238"/>
                </a:cxn>
                <a:cxn ang="0">
                  <a:pos x="139" y="384"/>
                </a:cxn>
                <a:cxn ang="0">
                  <a:pos x="176" y="500"/>
                </a:cxn>
                <a:cxn ang="0">
                  <a:pos x="267" y="637"/>
                </a:cxn>
                <a:cxn ang="0">
                  <a:pos x="123" y="560"/>
                </a:cxn>
                <a:cxn ang="0">
                  <a:pos x="41" y="450"/>
                </a:cxn>
                <a:cxn ang="0">
                  <a:pos x="0" y="338"/>
                </a:cxn>
                <a:cxn ang="0">
                  <a:pos x="21" y="229"/>
                </a:cxn>
                <a:cxn ang="0">
                  <a:pos x="48" y="128"/>
                </a:cxn>
                <a:cxn ang="0">
                  <a:pos x="103" y="0"/>
                </a:cxn>
                <a:cxn ang="0">
                  <a:pos x="112" y="238"/>
                </a:cxn>
              </a:cxnLst>
              <a:rect l="0" t="0" r="r" b="b"/>
              <a:pathLst>
                <a:path w="267" h="661">
                  <a:moveTo>
                    <a:pt x="112" y="238"/>
                  </a:moveTo>
                  <a:lnTo>
                    <a:pt x="139" y="384"/>
                  </a:lnTo>
                  <a:lnTo>
                    <a:pt x="176" y="500"/>
                  </a:lnTo>
                  <a:lnTo>
                    <a:pt x="267" y="637"/>
                  </a:lnTo>
                  <a:cubicBezTo>
                    <a:pt x="267" y="661"/>
                    <a:pt x="161" y="591"/>
                    <a:pt x="123" y="560"/>
                  </a:cubicBezTo>
                  <a:cubicBezTo>
                    <a:pt x="85" y="529"/>
                    <a:pt x="61" y="487"/>
                    <a:pt x="41" y="450"/>
                  </a:cubicBezTo>
                  <a:lnTo>
                    <a:pt x="0" y="338"/>
                  </a:lnTo>
                  <a:lnTo>
                    <a:pt x="21" y="229"/>
                  </a:lnTo>
                  <a:lnTo>
                    <a:pt x="48" y="128"/>
                  </a:lnTo>
                  <a:lnTo>
                    <a:pt x="103" y="0"/>
                  </a:lnTo>
                  <a:lnTo>
                    <a:pt x="112" y="238"/>
                  </a:lnTo>
                  <a:close/>
                </a:path>
              </a:pathLst>
            </a:custGeom>
            <a:gradFill rotWithShape="0">
              <a:gsLst>
                <a:gs pos="0">
                  <a:srgbClr val="0033CC"/>
                </a:gs>
                <a:gs pos="50000">
                  <a:schemeClr val="bg1"/>
                </a:gs>
                <a:gs pos="100000">
                  <a:srgbClr val="0033CC"/>
                </a:gs>
              </a:gsLst>
              <a:lin ang="2700000" scaled="1"/>
            </a:gra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12" name="Freeform 146"/>
            <p:cNvSpPr>
              <a:spLocks/>
            </p:cNvSpPr>
            <p:nvPr/>
          </p:nvSpPr>
          <p:spPr bwMode="auto">
            <a:xfrm>
              <a:off x="3401" y="2962"/>
              <a:ext cx="103" cy="206"/>
            </a:xfrm>
            <a:custGeom>
              <a:avLst/>
              <a:gdLst>
                <a:gd name="T0" fmla="*/ 103 w 103"/>
                <a:gd name="T1" fmla="*/ 0 h 206"/>
                <a:gd name="T2" fmla="*/ 39 w 103"/>
                <a:gd name="T3" fmla="*/ 83 h 206"/>
                <a:gd name="T4" fmla="*/ 11 w 103"/>
                <a:gd name="T5" fmla="*/ 137 h 206"/>
                <a:gd name="T6" fmla="*/ 0 w 103"/>
                <a:gd name="T7" fmla="*/ 206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206"/>
                <a:gd name="T14" fmla="*/ 103 w 103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206">
                  <a:moveTo>
                    <a:pt x="103" y="0"/>
                  </a:moveTo>
                  <a:cubicBezTo>
                    <a:pt x="92" y="14"/>
                    <a:pt x="54" y="60"/>
                    <a:pt x="39" y="83"/>
                  </a:cubicBezTo>
                  <a:cubicBezTo>
                    <a:pt x="24" y="106"/>
                    <a:pt x="17" y="117"/>
                    <a:pt x="11" y="137"/>
                  </a:cubicBezTo>
                  <a:cubicBezTo>
                    <a:pt x="5" y="157"/>
                    <a:pt x="2" y="192"/>
                    <a:pt x="0" y="20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5562600" y="2335213"/>
            <a:ext cx="1558925" cy="1958975"/>
            <a:chOff x="3507" y="2250"/>
            <a:chExt cx="982" cy="1234"/>
          </a:xfrm>
        </p:grpSpPr>
        <p:sp>
          <p:nvSpPr>
            <p:cNvPr id="3109" name="Freeform 113"/>
            <p:cNvSpPr>
              <a:spLocks/>
            </p:cNvSpPr>
            <p:nvPr/>
          </p:nvSpPr>
          <p:spPr bwMode="auto">
            <a:xfrm>
              <a:off x="3507" y="2267"/>
              <a:ext cx="744" cy="1217"/>
            </a:xfrm>
            <a:custGeom>
              <a:avLst/>
              <a:gdLst>
                <a:gd name="T0" fmla="*/ 172 w 744"/>
                <a:gd name="T1" fmla="*/ 1217 h 1217"/>
                <a:gd name="T2" fmla="*/ 62 w 744"/>
                <a:gd name="T3" fmla="*/ 1015 h 1217"/>
                <a:gd name="T4" fmla="*/ 25 w 744"/>
                <a:gd name="T5" fmla="*/ 832 h 1217"/>
                <a:gd name="T6" fmla="*/ 16 w 744"/>
                <a:gd name="T7" fmla="*/ 659 h 1217"/>
                <a:gd name="T8" fmla="*/ 25 w 744"/>
                <a:gd name="T9" fmla="*/ 540 h 1217"/>
                <a:gd name="T10" fmla="*/ 169 w 744"/>
                <a:gd name="T11" fmla="*/ 293 h 1217"/>
                <a:gd name="T12" fmla="*/ 352 w 744"/>
                <a:gd name="T13" fmla="*/ 138 h 1217"/>
                <a:gd name="T14" fmla="*/ 590 w 744"/>
                <a:gd name="T15" fmla="*/ 37 h 1217"/>
                <a:gd name="T16" fmla="*/ 744 w 744"/>
                <a:gd name="T17" fmla="*/ 0 h 1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4"/>
                <a:gd name="T28" fmla="*/ 0 h 1217"/>
                <a:gd name="T29" fmla="*/ 744 w 744"/>
                <a:gd name="T30" fmla="*/ 1217 h 12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4" h="1217">
                  <a:moveTo>
                    <a:pt x="172" y="1217"/>
                  </a:moveTo>
                  <a:cubicBezTo>
                    <a:pt x="154" y="1183"/>
                    <a:pt x="87" y="1079"/>
                    <a:pt x="62" y="1015"/>
                  </a:cubicBezTo>
                  <a:cubicBezTo>
                    <a:pt x="37" y="951"/>
                    <a:pt x="33" y="891"/>
                    <a:pt x="25" y="832"/>
                  </a:cubicBezTo>
                  <a:cubicBezTo>
                    <a:pt x="17" y="773"/>
                    <a:pt x="16" y="708"/>
                    <a:pt x="16" y="659"/>
                  </a:cubicBezTo>
                  <a:cubicBezTo>
                    <a:pt x="16" y="610"/>
                    <a:pt x="0" y="601"/>
                    <a:pt x="25" y="540"/>
                  </a:cubicBezTo>
                  <a:cubicBezTo>
                    <a:pt x="50" y="479"/>
                    <a:pt x="115" y="360"/>
                    <a:pt x="169" y="293"/>
                  </a:cubicBezTo>
                  <a:cubicBezTo>
                    <a:pt x="223" y="226"/>
                    <a:pt x="282" y="181"/>
                    <a:pt x="352" y="138"/>
                  </a:cubicBezTo>
                  <a:cubicBezTo>
                    <a:pt x="422" y="95"/>
                    <a:pt x="525" y="60"/>
                    <a:pt x="590" y="37"/>
                  </a:cubicBezTo>
                  <a:cubicBezTo>
                    <a:pt x="655" y="14"/>
                    <a:pt x="712" y="8"/>
                    <a:pt x="744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50"/>
            <p:cNvSpPr>
              <a:spLocks/>
            </p:cNvSpPr>
            <p:nvPr/>
          </p:nvSpPr>
          <p:spPr bwMode="auto">
            <a:xfrm>
              <a:off x="4306" y="2250"/>
              <a:ext cx="183" cy="118"/>
            </a:xfrm>
            <a:custGeom>
              <a:avLst/>
              <a:gdLst>
                <a:gd name="T0" fmla="*/ 0 w 183"/>
                <a:gd name="T1" fmla="*/ 8 h 118"/>
                <a:gd name="T2" fmla="*/ 83 w 183"/>
                <a:gd name="T3" fmla="*/ 8 h 118"/>
                <a:gd name="T4" fmla="*/ 158 w 183"/>
                <a:gd name="T5" fmla="*/ 54 h 118"/>
                <a:gd name="T6" fmla="*/ 183 w 183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18"/>
                <a:gd name="T14" fmla="*/ 183 w 183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18">
                  <a:moveTo>
                    <a:pt x="0" y="8"/>
                  </a:moveTo>
                  <a:cubicBezTo>
                    <a:pt x="14" y="8"/>
                    <a:pt x="57" y="0"/>
                    <a:pt x="83" y="8"/>
                  </a:cubicBezTo>
                  <a:cubicBezTo>
                    <a:pt x="109" y="16"/>
                    <a:pt x="141" y="36"/>
                    <a:pt x="158" y="54"/>
                  </a:cubicBezTo>
                  <a:cubicBezTo>
                    <a:pt x="175" y="72"/>
                    <a:pt x="178" y="105"/>
                    <a:pt x="183" y="11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4"/>
          <p:cNvGrpSpPr>
            <a:grpSpLocks/>
          </p:cNvGrpSpPr>
          <p:nvPr/>
        </p:nvGrpSpPr>
        <p:grpSpPr bwMode="auto">
          <a:xfrm>
            <a:off x="5867400" y="2347913"/>
            <a:ext cx="2593975" cy="2206625"/>
            <a:chOff x="3696" y="2258"/>
            <a:chExt cx="1634" cy="1390"/>
          </a:xfrm>
        </p:grpSpPr>
        <p:sp>
          <p:nvSpPr>
            <p:cNvPr id="316521" name="Freeform 105"/>
            <p:cNvSpPr>
              <a:spLocks/>
            </p:cNvSpPr>
            <p:nvPr/>
          </p:nvSpPr>
          <p:spPr bwMode="auto">
            <a:xfrm>
              <a:off x="3696" y="2258"/>
              <a:ext cx="1634" cy="1390"/>
            </a:xfrm>
            <a:custGeom>
              <a:avLst/>
              <a:gdLst/>
              <a:ahLst/>
              <a:cxnLst>
                <a:cxn ang="0">
                  <a:pos x="795" y="0"/>
                </a:cxn>
                <a:cxn ang="0">
                  <a:pos x="795" y="476"/>
                </a:cxn>
                <a:cxn ang="0">
                  <a:pos x="795" y="558"/>
                </a:cxn>
                <a:cxn ang="0">
                  <a:pos x="770" y="718"/>
                </a:cxn>
                <a:cxn ang="0">
                  <a:pos x="722" y="814"/>
                </a:cxn>
                <a:cxn ang="0">
                  <a:pos x="631" y="958"/>
                </a:cxn>
                <a:cxn ang="0">
                  <a:pos x="576" y="1022"/>
                </a:cxn>
                <a:cxn ang="0">
                  <a:pos x="482" y="1102"/>
                </a:cxn>
                <a:cxn ang="0">
                  <a:pos x="384" y="1168"/>
                </a:cxn>
                <a:cxn ang="0">
                  <a:pos x="283" y="1214"/>
                </a:cxn>
                <a:cxn ang="0">
                  <a:pos x="194" y="1246"/>
                </a:cxn>
                <a:cxn ang="0">
                  <a:pos x="0" y="1241"/>
                </a:cxn>
                <a:cxn ang="0">
                  <a:pos x="82" y="1287"/>
                </a:cxn>
                <a:cxn ang="0">
                  <a:pos x="228" y="1333"/>
                </a:cxn>
                <a:cxn ang="0">
                  <a:pos x="301" y="1351"/>
                </a:cxn>
                <a:cxn ang="0">
                  <a:pos x="384" y="1360"/>
                </a:cxn>
                <a:cxn ang="0">
                  <a:pos x="448" y="1369"/>
                </a:cxn>
                <a:cxn ang="0">
                  <a:pos x="530" y="1379"/>
                </a:cxn>
                <a:cxn ang="0">
                  <a:pos x="722" y="1390"/>
                </a:cxn>
                <a:cxn ang="0">
                  <a:pos x="823" y="1379"/>
                </a:cxn>
                <a:cxn ang="0">
                  <a:pos x="951" y="1369"/>
                </a:cxn>
                <a:cxn ang="0">
                  <a:pos x="1207" y="1305"/>
                </a:cxn>
                <a:cxn ang="0">
                  <a:pos x="1307" y="1269"/>
                </a:cxn>
                <a:cxn ang="0">
                  <a:pos x="1417" y="1214"/>
                </a:cxn>
                <a:cxn ang="0">
                  <a:pos x="1508" y="1150"/>
                </a:cxn>
                <a:cxn ang="0">
                  <a:pos x="1609" y="1022"/>
                </a:cxn>
                <a:cxn ang="0">
                  <a:pos x="1634" y="958"/>
                </a:cxn>
                <a:cxn ang="0">
                  <a:pos x="1634" y="862"/>
                </a:cxn>
                <a:cxn ang="0">
                  <a:pos x="1618" y="784"/>
                </a:cxn>
                <a:cxn ang="0">
                  <a:pos x="1586" y="670"/>
                </a:cxn>
                <a:cxn ang="0">
                  <a:pos x="1538" y="574"/>
                </a:cxn>
                <a:cxn ang="0">
                  <a:pos x="1490" y="478"/>
                </a:cxn>
                <a:cxn ang="0">
                  <a:pos x="1444" y="409"/>
                </a:cxn>
                <a:cxn ang="0">
                  <a:pos x="1346" y="286"/>
                </a:cxn>
                <a:cxn ang="0">
                  <a:pos x="1298" y="238"/>
                </a:cxn>
                <a:cxn ang="0">
                  <a:pos x="1216" y="181"/>
                </a:cxn>
                <a:cxn ang="0">
                  <a:pos x="1152" y="135"/>
                </a:cxn>
                <a:cxn ang="0">
                  <a:pos x="1060" y="80"/>
                </a:cxn>
                <a:cxn ang="0">
                  <a:pos x="941" y="35"/>
                </a:cxn>
                <a:cxn ang="0">
                  <a:pos x="795" y="0"/>
                </a:cxn>
              </a:cxnLst>
              <a:rect l="0" t="0" r="r" b="b"/>
              <a:pathLst>
                <a:path w="1634" h="1390">
                  <a:moveTo>
                    <a:pt x="795" y="0"/>
                  </a:moveTo>
                  <a:lnTo>
                    <a:pt x="795" y="476"/>
                  </a:lnTo>
                  <a:lnTo>
                    <a:pt x="795" y="558"/>
                  </a:lnTo>
                  <a:lnTo>
                    <a:pt x="770" y="718"/>
                  </a:lnTo>
                  <a:lnTo>
                    <a:pt x="722" y="814"/>
                  </a:lnTo>
                  <a:lnTo>
                    <a:pt x="631" y="958"/>
                  </a:lnTo>
                  <a:lnTo>
                    <a:pt x="576" y="1022"/>
                  </a:lnTo>
                  <a:lnTo>
                    <a:pt x="482" y="1102"/>
                  </a:lnTo>
                  <a:lnTo>
                    <a:pt x="384" y="1168"/>
                  </a:lnTo>
                  <a:lnTo>
                    <a:pt x="283" y="1214"/>
                  </a:lnTo>
                  <a:lnTo>
                    <a:pt x="194" y="1246"/>
                  </a:lnTo>
                  <a:lnTo>
                    <a:pt x="0" y="1241"/>
                  </a:lnTo>
                  <a:lnTo>
                    <a:pt x="82" y="1287"/>
                  </a:lnTo>
                  <a:lnTo>
                    <a:pt x="228" y="1333"/>
                  </a:lnTo>
                  <a:lnTo>
                    <a:pt x="301" y="1351"/>
                  </a:lnTo>
                  <a:lnTo>
                    <a:pt x="384" y="1360"/>
                  </a:lnTo>
                  <a:lnTo>
                    <a:pt x="448" y="1369"/>
                  </a:lnTo>
                  <a:lnTo>
                    <a:pt x="530" y="1379"/>
                  </a:lnTo>
                  <a:lnTo>
                    <a:pt x="722" y="1390"/>
                  </a:lnTo>
                  <a:lnTo>
                    <a:pt x="823" y="1379"/>
                  </a:lnTo>
                  <a:lnTo>
                    <a:pt x="951" y="1369"/>
                  </a:lnTo>
                  <a:lnTo>
                    <a:pt x="1207" y="1305"/>
                  </a:lnTo>
                  <a:lnTo>
                    <a:pt x="1307" y="1269"/>
                  </a:lnTo>
                  <a:lnTo>
                    <a:pt x="1417" y="1214"/>
                  </a:lnTo>
                  <a:lnTo>
                    <a:pt x="1508" y="1150"/>
                  </a:lnTo>
                  <a:lnTo>
                    <a:pt x="1609" y="1022"/>
                  </a:lnTo>
                  <a:lnTo>
                    <a:pt x="1634" y="958"/>
                  </a:lnTo>
                  <a:lnTo>
                    <a:pt x="1634" y="862"/>
                  </a:lnTo>
                  <a:lnTo>
                    <a:pt x="1618" y="784"/>
                  </a:lnTo>
                  <a:lnTo>
                    <a:pt x="1586" y="670"/>
                  </a:lnTo>
                  <a:lnTo>
                    <a:pt x="1538" y="574"/>
                  </a:lnTo>
                  <a:lnTo>
                    <a:pt x="1490" y="478"/>
                  </a:lnTo>
                  <a:lnTo>
                    <a:pt x="1444" y="409"/>
                  </a:lnTo>
                  <a:lnTo>
                    <a:pt x="1346" y="286"/>
                  </a:lnTo>
                  <a:lnTo>
                    <a:pt x="1298" y="238"/>
                  </a:lnTo>
                  <a:lnTo>
                    <a:pt x="1216" y="181"/>
                  </a:lnTo>
                  <a:lnTo>
                    <a:pt x="1152" y="135"/>
                  </a:lnTo>
                  <a:lnTo>
                    <a:pt x="1060" y="80"/>
                  </a:lnTo>
                  <a:lnTo>
                    <a:pt x="941" y="35"/>
                  </a:lnTo>
                  <a:lnTo>
                    <a:pt x="79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33CC"/>
                </a:gs>
                <a:gs pos="50000">
                  <a:schemeClr val="bg1"/>
                </a:gs>
                <a:gs pos="100000">
                  <a:srgbClr val="0033CC"/>
                </a:gs>
              </a:gsLst>
              <a:lin ang="2700000" scaled="1"/>
            </a:gra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08" name="Freeform 131"/>
            <p:cNvSpPr>
              <a:spLocks/>
            </p:cNvSpPr>
            <p:nvPr/>
          </p:nvSpPr>
          <p:spPr bwMode="auto">
            <a:xfrm>
              <a:off x="4512" y="2688"/>
              <a:ext cx="816" cy="432"/>
            </a:xfrm>
            <a:custGeom>
              <a:avLst/>
              <a:gdLst>
                <a:gd name="T0" fmla="*/ 0 w 816"/>
                <a:gd name="T1" fmla="*/ 0 h 432"/>
                <a:gd name="T2" fmla="*/ 187 w 816"/>
                <a:gd name="T3" fmla="*/ 27 h 432"/>
                <a:gd name="T4" fmla="*/ 334 w 816"/>
                <a:gd name="T5" fmla="*/ 64 h 432"/>
                <a:gd name="T6" fmla="*/ 526 w 816"/>
                <a:gd name="T7" fmla="*/ 137 h 432"/>
                <a:gd name="T8" fmla="*/ 635 w 816"/>
                <a:gd name="T9" fmla="*/ 192 h 432"/>
                <a:gd name="T10" fmla="*/ 699 w 816"/>
                <a:gd name="T11" fmla="*/ 247 h 432"/>
                <a:gd name="T12" fmla="*/ 791 w 816"/>
                <a:gd name="T13" fmla="*/ 338 h 432"/>
                <a:gd name="T14" fmla="*/ 816 w 816"/>
                <a:gd name="T15" fmla="*/ 432 h 4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16"/>
                <a:gd name="T25" fmla="*/ 0 h 432"/>
                <a:gd name="T26" fmla="*/ 816 w 816"/>
                <a:gd name="T27" fmla="*/ 432 h 4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16" h="432">
                  <a:moveTo>
                    <a:pt x="0" y="0"/>
                  </a:moveTo>
                  <a:cubicBezTo>
                    <a:pt x="31" y="4"/>
                    <a:pt x="131" y="16"/>
                    <a:pt x="187" y="27"/>
                  </a:cubicBezTo>
                  <a:cubicBezTo>
                    <a:pt x="243" y="38"/>
                    <a:pt x="278" y="46"/>
                    <a:pt x="334" y="64"/>
                  </a:cubicBezTo>
                  <a:cubicBezTo>
                    <a:pt x="390" y="82"/>
                    <a:pt x="476" y="116"/>
                    <a:pt x="526" y="137"/>
                  </a:cubicBezTo>
                  <a:cubicBezTo>
                    <a:pt x="576" y="158"/>
                    <a:pt x="606" y="174"/>
                    <a:pt x="635" y="192"/>
                  </a:cubicBezTo>
                  <a:cubicBezTo>
                    <a:pt x="664" y="210"/>
                    <a:pt x="673" y="223"/>
                    <a:pt x="699" y="247"/>
                  </a:cubicBezTo>
                  <a:cubicBezTo>
                    <a:pt x="725" y="271"/>
                    <a:pt x="772" y="307"/>
                    <a:pt x="791" y="338"/>
                  </a:cubicBezTo>
                  <a:cubicBezTo>
                    <a:pt x="810" y="369"/>
                    <a:pt x="811" y="413"/>
                    <a:pt x="816" y="432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6509" name="Freeform 93"/>
          <p:cNvSpPr>
            <a:spLocks/>
          </p:cNvSpPr>
          <p:nvPr/>
        </p:nvSpPr>
        <p:spPr bwMode="auto">
          <a:xfrm>
            <a:off x="5867400" y="2562225"/>
            <a:ext cx="1263650" cy="1760538"/>
          </a:xfrm>
          <a:custGeom>
            <a:avLst/>
            <a:gdLst>
              <a:gd name="T0" fmla="*/ 2147483647 w 796"/>
              <a:gd name="T1" fmla="*/ 0 h 1109"/>
              <a:gd name="T2" fmla="*/ 2147483647 w 796"/>
              <a:gd name="T3" fmla="*/ 2147483647 h 1109"/>
              <a:gd name="T4" fmla="*/ 2147483647 w 796"/>
              <a:gd name="T5" fmla="*/ 2147483647 h 1109"/>
              <a:gd name="T6" fmla="*/ 2147483647 w 796"/>
              <a:gd name="T7" fmla="*/ 2147483647 h 1109"/>
              <a:gd name="T8" fmla="*/ 2147483647 w 796"/>
              <a:gd name="T9" fmla="*/ 2147483647 h 1109"/>
              <a:gd name="T10" fmla="*/ 2147483647 w 796"/>
              <a:gd name="T11" fmla="*/ 2147483647 h 1109"/>
              <a:gd name="T12" fmla="*/ 2147483647 w 796"/>
              <a:gd name="T13" fmla="*/ 2147483647 h 1109"/>
              <a:gd name="T14" fmla="*/ 2147483647 w 796"/>
              <a:gd name="T15" fmla="*/ 2147483647 h 1109"/>
              <a:gd name="T16" fmla="*/ 0 w 796"/>
              <a:gd name="T17" fmla="*/ 2147483647 h 1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6"/>
              <a:gd name="T28" fmla="*/ 0 h 1109"/>
              <a:gd name="T29" fmla="*/ 796 w 796"/>
              <a:gd name="T30" fmla="*/ 1109 h 1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6" h="1109">
                <a:moveTo>
                  <a:pt x="793" y="0"/>
                </a:moveTo>
                <a:cubicBezTo>
                  <a:pt x="793" y="19"/>
                  <a:pt x="793" y="63"/>
                  <a:pt x="793" y="112"/>
                </a:cubicBezTo>
                <a:cubicBezTo>
                  <a:pt x="793" y="161"/>
                  <a:pt x="796" y="240"/>
                  <a:pt x="793" y="295"/>
                </a:cubicBezTo>
                <a:cubicBezTo>
                  <a:pt x="790" y="350"/>
                  <a:pt x="781" y="399"/>
                  <a:pt x="775" y="441"/>
                </a:cubicBezTo>
                <a:cubicBezTo>
                  <a:pt x="769" y="483"/>
                  <a:pt x="766" y="514"/>
                  <a:pt x="757" y="549"/>
                </a:cubicBezTo>
                <a:cubicBezTo>
                  <a:pt x="748" y="584"/>
                  <a:pt x="751" y="594"/>
                  <a:pt x="719" y="651"/>
                </a:cubicBezTo>
                <a:cubicBezTo>
                  <a:pt x="687" y="708"/>
                  <a:pt x="633" y="823"/>
                  <a:pt x="567" y="893"/>
                </a:cubicBezTo>
                <a:cubicBezTo>
                  <a:pt x="501" y="963"/>
                  <a:pt x="418" y="1036"/>
                  <a:pt x="324" y="1072"/>
                </a:cubicBezTo>
                <a:cubicBezTo>
                  <a:pt x="230" y="1108"/>
                  <a:pt x="54" y="1103"/>
                  <a:pt x="0" y="1109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5334000" y="1125538"/>
            <a:ext cx="3200400" cy="3911600"/>
            <a:chOff x="3360" y="1440"/>
            <a:chExt cx="2016" cy="2464"/>
          </a:xfrm>
        </p:grpSpPr>
        <p:grpSp>
          <p:nvGrpSpPr>
            <p:cNvPr id="3098" name="Group 123"/>
            <p:cNvGrpSpPr>
              <a:grpSpLocks/>
            </p:cNvGrpSpPr>
            <p:nvPr/>
          </p:nvGrpSpPr>
          <p:grpSpPr bwMode="auto">
            <a:xfrm>
              <a:off x="3360" y="3072"/>
              <a:ext cx="1008" cy="672"/>
              <a:chOff x="3360" y="3072"/>
              <a:chExt cx="1008" cy="672"/>
            </a:xfrm>
          </p:grpSpPr>
          <p:sp>
            <p:nvSpPr>
              <p:cNvPr id="3105" name="Line 64"/>
              <p:cNvSpPr>
                <a:spLocks noChangeShapeType="1"/>
              </p:cNvSpPr>
              <p:nvPr/>
            </p:nvSpPr>
            <p:spPr bwMode="auto">
              <a:xfrm flipH="1">
                <a:off x="3696" y="3072"/>
                <a:ext cx="67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Line 117"/>
              <p:cNvSpPr>
                <a:spLocks noChangeShapeType="1"/>
              </p:cNvSpPr>
              <p:nvPr/>
            </p:nvSpPr>
            <p:spPr bwMode="auto">
              <a:xfrm flipH="1">
                <a:off x="3360" y="3504"/>
                <a:ext cx="33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9" name="Group 119"/>
            <p:cNvGrpSpPr>
              <a:grpSpLocks/>
            </p:cNvGrpSpPr>
            <p:nvPr/>
          </p:nvGrpSpPr>
          <p:grpSpPr bwMode="auto">
            <a:xfrm>
              <a:off x="4368" y="3072"/>
              <a:ext cx="1008" cy="672"/>
              <a:chOff x="4368" y="2976"/>
              <a:chExt cx="1008" cy="672"/>
            </a:xfrm>
          </p:grpSpPr>
          <p:sp>
            <p:nvSpPr>
              <p:cNvPr id="3103" name="Line 63"/>
              <p:cNvSpPr>
                <a:spLocks noChangeShapeType="1"/>
              </p:cNvSpPr>
              <p:nvPr/>
            </p:nvSpPr>
            <p:spPr bwMode="auto">
              <a:xfrm>
                <a:off x="4368" y="2976"/>
                <a:ext cx="72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Line 118"/>
              <p:cNvSpPr>
                <a:spLocks noChangeShapeType="1"/>
              </p:cNvSpPr>
              <p:nvPr/>
            </p:nvSpPr>
            <p:spPr bwMode="auto">
              <a:xfrm>
                <a:off x="5088" y="3456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0" name="Group 124"/>
            <p:cNvGrpSpPr>
              <a:grpSpLocks/>
            </p:cNvGrpSpPr>
            <p:nvPr/>
          </p:nvGrpSpPr>
          <p:grpSpPr bwMode="auto">
            <a:xfrm>
              <a:off x="4368" y="1445"/>
              <a:ext cx="0" cy="1627"/>
              <a:chOff x="4368" y="1445"/>
              <a:chExt cx="0" cy="1627"/>
            </a:xfrm>
          </p:grpSpPr>
          <p:sp>
            <p:nvSpPr>
              <p:cNvPr id="3101" name="Line 65"/>
              <p:cNvSpPr>
                <a:spLocks noChangeShapeType="1"/>
              </p:cNvSpPr>
              <p:nvPr/>
            </p:nvSpPr>
            <p:spPr bwMode="auto">
              <a:xfrm flipV="1">
                <a:off x="4368" y="1855"/>
                <a:ext cx="0" cy="12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Line 116"/>
              <p:cNvSpPr>
                <a:spLocks noChangeShapeType="1"/>
              </p:cNvSpPr>
              <p:nvPr/>
            </p:nvSpPr>
            <p:spPr bwMode="auto">
              <a:xfrm flipV="1">
                <a:off x="4368" y="1445"/>
                <a:ext cx="0" cy="37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77" name="Object 2051"/>
            <p:cNvGraphicFramePr>
              <a:graphicFrameLocks noChangeAspect="1"/>
            </p:cNvGraphicFramePr>
            <p:nvPr/>
          </p:nvGraphicFramePr>
          <p:xfrm>
            <a:off x="3426" y="3696"/>
            <a:ext cx="174" cy="176"/>
          </p:xfrm>
          <a:graphic>
            <a:graphicData uri="http://schemas.openxmlformats.org/presentationml/2006/ole">
              <p:oleObj spid="_x0000_s3140" name="Equation" r:id="rId6" imgW="139700" imgH="139700" progId="Equation.3">
                <p:embed/>
              </p:oleObj>
            </a:graphicData>
          </a:graphic>
        </p:graphicFrame>
        <p:graphicFrame>
          <p:nvGraphicFramePr>
            <p:cNvPr id="3078" name="Object 2052"/>
            <p:cNvGraphicFramePr>
              <a:graphicFrameLocks noChangeAspect="1"/>
            </p:cNvGraphicFramePr>
            <p:nvPr/>
          </p:nvGraphicFramePr>
          <p:xfrm>
            <a:off x="5088" y="3696"/>
            <a:ext cx="173" cy="208"/>
          </p:xfrm>
          <a:graphic>
            <a:graphicData uri="http://schemas.openxmlformats.org/presentationml/2006/ole">
              <p:oleObj spid="_x0000_s3141" name="Equation" r:id="rId7" imgW="139579" imgH="164957" progId="Equation.3">
                <p:embed/>
              </p:oleObj>
            </a:graphicData>
          </a:graphic>
        </p:graphicFrame>
        <p:graphicFrame>
          <p:nvGraphicFramePr>
            <p:cNvPr id="3079" name="Object 2053"/>
            <p:cNvGraphicFramePr>
              <a:graphicFrameLocks noChangeAspect="1"/>
            </p:cNvGraphicFramePr>
            <p:nvPr/>
          </p:nvGraphicFramePr>
          <p:xfrm>
            <a:off x="4178" y="1440"/>
            <a:ext cx="142" cy="176"/>
          </p:xfrm>
          <a:graphic>
            <a:graphicData uri="http://schemas.openxmlformats.org/presentationml/2006/ole">
              <p:oleObj spid="_x0000_s3142" name="Equation" r:id="rId8" imgW="114201" imgH="139579" progId="Equation.3">
                <p:embed/>
              </p:oleObj>
            </a:graphicData>
          </a:graphic>
        </p:graphicFrame>
        <p:graphicFrame>
          <p:nvGraphicFramePr>
            <p:cNvPr id="3080" name="Object 2054"/>
            <p:cNvGraphicFramePr>
              <a:graphicFrameLocks noChangeAspect="1"/>
            </p:cNvGraphicFramePr>
            <p:nvPr/>
          </p:nvGraphicFramePr>
          <p:xfrm>
            <a:off x="4260" y="3120"/>
            <a:ext cx="204" cy="224"/>
          </p:xfrm>
          <a:graphic>
            <a:graphicData uri="http://schemas.openxmlformats.org/presentationml/2006/ole">
              <p:oleObj spid="_x0000_s3143" name="Equation" r:id="rId9" imgW="164814" imgH="177492" progId="Equation.3">
                <p:embed/>
              </p:oleObj>
            </a:graphicData>
          </a:graphic>
        </p:graphicFrame>
      </p:grpSp>
      <p:grpSp>
        <p:nvGrpSpPr>
          <p:cNvPr id="50" name="Group 4"/>
          <p:cNvGrpSpPr>
            <a:grpSpLocks/>
          </p:cNvGrpSpPr>
          <p:nvPr/>
        </p:nvGrpSpPr>
        <p:grpSpPr bwMode="auto">
          <a:xfrm>
            <a:off x="5796136" y="5013176"/>
            <a:ext cx="1944216" cy="1871712"/>
            <a:chOff x="4224" y="0"/>
            <a:chExt cx="1440" cy="1584"/>
          </a:xfrm>
        </p:grpSpPr>
        <p:pic>
          <p:nvPicPr>
            <p:cNvPr id="51" name="Picture 5" descr="lc-7(4)-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24" y="144"/>
              <a:ext cx="144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4442" y="0"/>
              <a:ext cx="1222" cy="1488"/>
              <a:chOff x="4442" y="0"/>
              <a:chExt cx="1222" cy="1488"/>
            </a:xfrm>
          </p:grpSpPr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 flipV="1">
                <a:off x="4896" y="449"/>
                <a:ext cx="0" cy="4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 flipV="1">
                <a:off x="4896" y="0"/>
                <a:ext cx="0" cy="3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5" name="Object 9"/>
              <p:cNvGraphicFramePr>
                <a:graphicFrameLocks noChangeAspect="1"/>
              </p:cNvGraphicFramePr>
              <p:nvPr/>
            </p:nvGraphicFramePr>
            <p:xfrm>
              <a:off x="4704" y="48"/>
              <a:ext cx="142" cy="176"/>
            </p:xfrm>
            <a:graphic>
              <a:graphicData uri="http://schemas.openxmlformats.org/presentationml/2006/ole">
                <p:oleObj spid="_x0000_s3144" name="Equation" r:id="rId11" imgW="114201" imgH="139579" progId="Equation.3">
                  <p:embed/>
                </p:oleObj>
              </a:graphicData>
            </a:graphic>
          </p:graphicFrame>
          <p:grpSp>
            <p:nvGrpSpPr>
              <p:cNvPr id="56" name="Group 10"/>
              <p:cNvGrpSpPr>
                <a:grpSpLocks/>
              </p:cNvGrpSpPr>
              <p:nvPr/>
            </p:nvGrpSpPr>
            <p:grpSpPr bwMode="auto">
              <a:xfrm>
                <a:off x="4442" y="768"/>
                <a:ext cx="1222" cy="720"/>
                <a:chOff x="4442" y="768"/>
                <a:chExt cx="1222" cy="720"/>
              </a:xfrm>
            </p:grpSpPr>
            <p:graphicFrame>
              <p:nvGraphicFramePr>
                <p:cNvPr id="57" name="Object 11"/>
                <p:cNvGraphicFramePr>
                  <a:graphicFrameLocks noChangeAspect="1"/>
                </p:cNvGraphicFramePr>
                <p:nvPr/>
              </p:nvGraphicFramePr>
              <p:xfrm>
                <a:off x="4512" y="1312"/>
                <a:ext cx="174" cy="176"/>
              </p:xfrm>
              <a:graphic>
                <a:graphicData uri="http://schemas.openxmlformats.org/presentationml/2006/ole">
                  <p:oleObj spid="_x0000_s3145" name="Equation" r:id="rId12" imgW="139700" imgH="139700" progId="Equation.3">
                    <p:embed/>
                  </p:oleObj>
                </a:graphicData>
              </a:graphic>
            </p:graphicFrame>
            <p:graphicFrame>
              <p:nvGraphicFramePr>
                <p:cNvPr id="58" name="Object 12"/>
                <p:cNvGraphicFramePr>
                  <a:graphicFrameLocks noChangeAspect="1"/>
                </p:cNvGraphicFramePr>
                <p:nvPr/>
              </p:nvGraphicFramePr>
              <p:xfrm>
                <a:off x="5472" y="1248"/>
                <a:ext cx="173" cy="208"/>
              </p:xfrm>
              <a:graphic>
                <a:graphicData uri="http://schemas.openxmlformats.org/presentationml/2006/ole">
                  <p:oleObj spid="_x0000_s3146" name="Equation" r:id="rId13" imgW="139579" imgH="164957" progId="Equation.3">
                    <p:embed/>
                  </p:oleObj>
                </a:graphicData>
              </a:graphic>
            </p:graphicFrame>
            <p:graphicFrame>
              <p:nvGraphicFramePr>
                <p:cNvPr id="59" name="Object 13"/>
                <p:cNvGraphicFramePr>
                  <a:graphicFrameLocks noChangeAspect="1"/>
                </p:cNvGraphicFramePr>
                <p:nvPr/>
              </p:nvGraphicFramePr>
              <p:xfrm>
                <a:off x="4723" y="768"/>
                <a:ext cx="163" cy="179"/>
              </p:xfrm>
              <a:graphic>
                <a:graphicData uri="http://schemas.openxmlformats.org/presentationml/2006/ole">
                  <p:oleObj spid="_x0000_s3147" name="Equation" r:id="rId14" imgW="164814" imgH="177492" progId="Equation.3">
                    <p:embed/>
                  </p:oleObj>
                </a:graphicData>
              </a:graphic>
            </p:graphicFrame>
            <p:sp>
              <p:nvSpPr>
                <p:cNvPr id="60" name="Line 14"/>
                <p:cNvSpPr>
                  <a:spLocks noChangeShapeType="1"/>
                </p:cNvSpPr>
                <p:nvPr/>
              </p:nvSpPr>
              <p:spPr bwMode="auto">
                <a:xfrm rot="240000">
                  <a:off x="5376" y="1081"/>
                  <a:ext cx="288" cy="1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5"/>
                <p:cNvSpPr>
                  <a:spLocks noChangeShapeType="1"/>
                </p:cNvSpPr>
                <p:nvPr/>
              </p:nvSpPr>
              <p:spPr bwMode="auto">
                <a:xfrm>
                  <a:off x="4896" y="864"/>
                  <a:ext cx="508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640" y="864"/>
                  <a:ext cx="25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442" y="1152"/>
                  <a:ext cx="21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6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519" grpId="0" animBg="1"/>
      <p:bldP spid="316520" grpId="0" animBg="1"/>
      <p:bldP spid="316515" grpId="0" animBg="1"/>
      <p:bldP spid="316467" grpId="0" autoUpdateAnimBg="0"/>
      <p:bldP spid="316469" grpId="0" autoUpdateAnimBg="0"/>
      <p:bldP spid="316471" grpId="0" autoUpdateAnimBg="0"/>
      <p:bldP spid="316472" grpId="0" autoUpdateAnimBg="0"/>
      <p:bldP spid="3165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二、空间曲线的参数方程</a:t>
            </a:r>
          </a:p>
        </p:txBody>
      </p:sp>
      <p:sp>
        <p:nvSpPr>
          <p:cNvPr id="512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84739-7343-42CE-BF4D-A09FD25FCDAB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graphicFrame>
        <p:nvGraphicFramePr>
          <p:cNvPr id="348160" name="Object 0"/>
          <p:cNvGraphicFramePr>
            <a:graphicFrameLocks noChangeAspect="1"/>
          </p:cNvGraphicFramePr>
          <p:nvPr/>
        </p:nvGraphicFramePr>
        <p:xfrm>
          <a:off x="1403350" y="1167557"/>
          <a:ext cx="1511300" cy="1625600"/>
        </p:xfrm>
        <a:graphic>
          <a:graphicData uri="http://schemas.openxmlformats.org/presentationml/2006/ole">
            <p:oleObj spid="_x0000_s5149" name="公式" r:id="rId3" imgW="1511300" imgH="1625600" progId="Equation.3">
              <p:embed/>
            </p:oleObj>
          </a:graphicData>
        </a:graphic>
      </p:graphicFrame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3492500" y="1743819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空间曲线的参数方程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2325960" y="3505944"/>
            <a:ext cx="548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随着参数的变化可得到曲线上的</a:t>
            </a:r>
          </a:p>
        </p:txBody>
      </p:sp>
      <p:graphicFrame>
        <p:nvGraphicFramePr>
          <p:cNvPr id="348161" name="Object 1"/>
          <p:cNvGraphicFramePr>
            <a:graphicFrameLocks noChangeAspect="1"/>
          </p:cNvGraphicFramePr>
          <p:nvPr/>
        </p:nvGraphicFramePr>
        <p:xfrm>
          <a:off x="1487760" y="2972544"/>
          <a:ext cx="2209800" cy="431800"/>
        </p:xfrm>
        <a:graphic>
          <a:graphicData uri="http://schemas.openxmlformats.org/presentationml/2006/ole">
            <p:oleObj spid="_x0000_s5150" name="Equation" r:id="rId4" imgW="2209800" imgH="431800" progId="Equation.3">
              <p:embed/>
            </p:oleObj>
          </a:graphicData>
        </a:graphic>
      </p:graphicFrame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3697560" y="2896344"/>
            <a:ext cx="4114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就得到曲线上的一个点</a:t>
            </a:r>
          </a:p>
        </p:txBody>
      </p:sp>
      <p:graphicFrame>
        <p:nvGraphicFramePr>
          <p:cNvPr id="348162" name="Object 2"/>
          <p:cNvGraphicFramePr>
            <a:graphicFrameLocks noChangeAspect="1"/>
          </p:cNvGraphicFramePr>
          <p:nvPr/>
        </p:nvGraphicFramePr>
        <p:xfrm>
          <a:off x="801960" y="3544044"/>
          <a:ext cx="1562100" cy="419100"/>
        </p:xfrm>
        <a:graphic>
          <a:graphicData uri="http://schemas.openxmlformats.org/presentationml/2006/ole">
            <p:oleObj spid="_x0000_s5151" name="Equation" r:id="rId5" imgW="1562100" imgH="419100" progId="Equation.3">
              <p:embed/>
            </p:oleObj>
          </a:graphicData>
        </a:graphic>
      </p:graphicFrame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725760" y="4206032"/>
            <a:ext cx="13398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全部点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46" grpId="0" autoUpdateAnimBg="0"/>
      <p:bldP spid="317448" grpId="0" autoUpdateAnimBg="0"/>
      <p:bldP spid="3174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13A53-E395-4EEE-811C-47460E81C667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149" name="Text Box 49"/>
          <p:cNvSpPr txBox="1">
            <a:spLocks noChangeArrowheads="1"/>
          </p:cNvSpPr>
          <p:nvPr/>
        </p:nvSpPr>
        <p:spPr bwMode="auto">
          <a:xfrm>
            <a:off x="629023" y="210865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349184" name="Object 2048"/>
          <p:cNvGraphicFramePr>
            <a:graphicFrameLocks noChangeAspect="1"/>
          </p:cNvGraphicFramePr>
          <p:nvPr/>
        </p:nvGraphicFramePr>
        <p:xfrm>
          <a:off x="3202360" y="1317352"/>
          <a:ext cx="3086100" cy="431800"/>
        </p:xfrm>
        <a:graphic>
          <a:graphicData uri="http://schemas.openxmlformats.org/presentationml/2006/ole">
            <p:oleObj spid="_x0000_s6164" name="Equation" r:id="rId3" imgW="3086100" imgH="431800" progId="Equation.3">
              <p:embed/>
            </p:oleObj>
          </a:graphicData>
        </a:graphic>
      </p:graphicFrame>
      <p:sp>
        <p:nvSpPr>
          <p:cNvPr id="318519" name="Text Box 55"/>
          <p:cNvSpPr txBox="1">
            <a:spLocks noChangeArrowheads="1"/>
          </p:cNvSpPr>
          <p:nvPr/>
        </p:nvSpPr>
        <p:spPr bwMode="auto">
          <a:xfrm>
            <a:off x="6250360" y="1255440"/>
            <a:ext cx="205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那末点</a:t>
            </a:r>
            <a:r>
              <a:rPr lang="en-US" altLang="zh-CN" sz="2800" i="1">
                <a:solidFill>
                  <a:schemeClr val="tx2"/>
                </a:solidFill>
              </a:rPr>
              <a:t>M </a:t>
            </a:r>
            <a:r>
              <a:rPr lang="zh-CN" altLang="en-US" sz="2800">
                <a:solidFill>
                  <a:schemeClr val="tx2"/>
                </a:solidFill>
              </a:rPr>
              <a:t>构</a:t>
            </a:r>
          </a:p>
        </p:txBody>
      </p:sp>
      <p:sp>
        <p:nvSpPr>
          <p:cNvPr id="318520" name="Text Box 56"/>
          <p:cNvSpPr txBox="1">
            <a:spLocks noChangeArrowheads="1"/>
          </p:cNvSpPr>
          <p:nvPr/>
        </p:nvSpPr>
        <p:spPr bwMode="auto">
          <a:xfrm>
            <a:off x="611560" y="1774552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成的图形称为</a:t>
            </a:r>
            <a:r>
              <a:rPr lang="zh-CN" altLang="en-US" sz="2800">
                <a:solidFill>
                  <a:srgbClr val="0000FF"/>
                </a:solidFill>
              </a:rPr>
              <a:t>螺旋线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18521" name="Text Box 57"/>
          <p:cNvSpPr txBox="1">
            <a:spLocks noChangeArrowheads="1"/>
          </p:cNvSpPr>
          <p:nvPr/>
        </p:nvSpPr>
        <p:spPr bwMode="auto">
          <a:xfrm>
            <a:off x="4040560" y="1774552"/>
            <a:ext cx="373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试建立其参数方程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318600" name="Text Box 136"/>
          <p:cNvSpPr txBox="1">
            <a:spLocks noChangeArrowheads="1"/>
          </p:cNvSpPr>
          <p:nvPr/>
        </p:nvSpPr>
        <p:spPr bwMode="auto">
          <a:xfrm>
            <a:off x="611560" y="1241152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轴的正方向上升</a:t>
            </a:r>
          </a:p>
        </p:txBody>
      </p:sp>
      <p:sp>
        <p:nvSpPr>
          <p:cNvPr id="318601" name="Text Box 137"/>
          <p:cNvSpPr txBox="1">
            <a:spLocks noChangeArrowheads="1"/>
          </p:cNvSpPr>
          <p:nvPr/>
        </p:nvSpPr>
        <p:spPr bwMode="auto">
          <a:xfrm>
            <a:off x="1373560" y="188640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如果空间一点</a:t>
            </a:r>
            <a:r>
              <a:rPr lang="en-US" altLang="zh-CN" sz="2800" i="1">
                <a:solidFill>
                  <a:schemeClr val="tx2"/>
                </a:solidFill>
              </a:rPr>
              <a:t>M </a:t>
            </a:r>
            <a:r>
              <a:rPr lang="zh-CN" altLang="en-US" sz="2800">
                <a:solidFill>
                  <a:schemeClr val="tx2"/>
                </a:solidFill>
              </a:rPr>
              <a:t>在圆柱面</a:t>
            </a:r>
          </a:p>
        </p:txBody>
      </p:sp>
      <p:graphicFrame>
        <p:nvGraphicFramePr>
          <p:cNvPr id="349185" name="Object 2049"/>
          <p:cNvGraphicFramePr>
            <a:graphicFrameLocks noChangeAspect="1"/>
          </p:cNvGraphicFramePr>
          <p:nvPr/>
        </p:nvGraphicFramePr>
        <p:xfrm>
          <a:off x="5602660" y="237852"/>
          <a:ext cx="1790700" cy="469900"/>
        </p:xfrm>
        <a:graphic>
          <a:graphicData uri="http://schemas.openxmlformats.org/presentationml/2006/ole">
            <p:oleObj spid="_x0000_s6165" name="Equation" r:id="rId4" imgW="1790700" imgH="469900" progId="Equation.3">
              <p:embed/>
            </p:oleObj>
          </a:graphicData>
        </a:graphic>
      </p:graphicFrame>
      <p:sp>
        <p:nvSpPr>
          <p:cNvPr id="318603" name="Text Box 139"/>
          <p:cNvSpPr txBox="1">
            <a:spLocks noChangeArrowheads="1"/>
          </p:cNvSpPr>
          <p:nvPr/>
        </p:nvSpPr>
        <p:spPr bwMode="auto">
          <a:xfrm>
            <a:off x="7393360" y="188640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上以</a:t>
            </a:r>
          </a:p>
        </p:txBody>
      </p:sp>
      <p:sp>
        <p:nvSpPr>
          <p:cNvPr id="318604" name="Text Box 140"/>
          <p:cNvSpPr txBox="1">
            <a:spLocks noChangeArrowheads="1"/>
          </p:cNvSpPr>
          <p:nvPr/>
        </p:nvSpPr>
        <p:spPr bwMode="auto">
          <a:xfrm>
            <a:off x="611560" y="722040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角速度</a:t>
            </a:r>
            <a:r>
              <a:rPr lang="en-US" altLang="zh-CN" sz="2800" i="1">
                <a:solidFill>
                  <a:schemeClr val="tx2"/>
                </a:solidFill>
              </a:rPr>
              <a:t>ω</a:t>
            </a:r>
            <a:r>
              <a:rPr lang="zh-CN" altLang="en-US" sz="2800">
                <a:solidFill>
                  <a:schemeClr val="tx2"/>
                </a:solidFill>
              </a:rPr>
              <a:t>绕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轴旋转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18605" name="Text Box 141"/>
          <p:cNvSpPr txBox="1">
            <a:spLocks noChangeArrowheads="1"/>
          </p:cNvSpPr>
          <p:nvPr/>
        </p:nvSpPr>
        <p:spPr bwMode="auto">
          <a:xfrm>
            <a:off x="3735760" y="722040"/>
            <a:ext cx="518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同时又以线速度</a:t>
            </a:r>
            <a:r>
              <a:rPr lang="en-US" altLang="zh-CN" sz="2800" i="1">
                <a:solidFill>
                  <a:schemeClr val="tx2"/>
                </a:solidFill>
              </a:rPr>
              <a:t>v</a:t>
            </a:r>
            <a:r>
              <a:rPr lang="zh-CN" altLang="en-US" sz="2800">
                <a:solidFill>
                  <a:schemeClr val="tx2"/>
                </a:solidFill>
              </a:rPr>
              <a:t>沿平行于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endParaRPr lang="en-US" altLang="zh-CN" sz="2800">
              <a:solidFill>
                <a:schemeClr val="tx2"/>
              </a:solidFill>
            </a:endParaRP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823496" y="2799928"/>
            <a:ext cx="1450975" cy="2947987"/>
            <a:chOff x="4176" y="1296"/>
            <a:chExt cx="914" cy="1857"/>
          </a:xfrm>
        </p:grpSpPr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4176" y="1296"/>
              <a:ext cx="914" cy="1857"/>
              <a:chOff x="4176" y="1296"/>
              <a:chExt cx="914" cy="1857"/>
            </a:xfrm>
          </p:grpSpPr>
          <p:sp>
            <p:nvSpPr>
              <p:cNvPr id="17" name="Oval 4"/>
              <p:cNvSpPr>
                <a:spLocks noChangeArrowheads="1"/>
              </p:cNvSpPr>
              <p:nvPr/>
            </p:nvSpPr>
            <p:spPr bwMode="auto">
              <a:xfrm>
                <a:off x="4176" y="2774"/>
                <a:ext cx="912" cy="379"/>
              </a:xfrm>
              <a:prstGeom prst="ellips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914" cy="1857"/>
              </a:xfrm>
              <a:prstGeom prst="can">
                <a:avLst>
                  <a:gd name="adj" fmla="val 41792"/>
                </a:avLst>
              </a:prstGeom>
              <a:gradFill rotWithShape="0">
                <a:gsLst>
                  <a:gs pos="0">
                    <a:srgbClr val="33CC33"/>
                  </a:gs>
                  <a:gs pos="50000">
                    <a:schemeClr val="bg1"/>
                  </a:gs>
                  <a:gs pos="100000">
                    <a:srgbClr val="33CC33"/>
                  </a:gs>
                </a:gsLst>
                <a:lin ang="0" scaled="1"/>
              </a:gra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6" name="Arc 6"/>
            <p:cNvSpPr>
              <a:spLocks/>
            </p:cNvSpPr>
            <p:nvPr/>
          </p:nvSpPr>
          <p:spPr bwMode="auto">
            <a:xfrm>
              <a:off x="4177" y="2788"/>
              <a:ext cx="909" cy="203"/>
            </a:xfrm>
            <a:custGeom>
              <a:avLst/>
              <a:gdLst>
                <a:gd name="T0" fmla="*/ 0 w 43200"/>
                <a:gd name="T1" fmla="*/ 0 h 22869"/>
                <a:gd name="T2" fmla="*/ 0 w 43200"/>
                <a:gd name="T3" fmla="*/ 0 h 22869"/>
                <a:gd name="T4" fmla="*/ 0 w 43200"/>
                <a:gd name="T5" fmla="*/ 0 h 2286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869"/>
                <a:gd name="T11" fmla="*/ 43200 w 43200"/>
                <a:gd name="T12" fmla="*/ 22869 h 22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869" fill="none" extrusionOk="0">
                  <a:moveTo>
                    <a:pt x="37" y="22868"/>
                  </a:moveTo>
                  <a:cubicBezTo>
                    <a:pt x="12" y="22446"/>
                    <a:pt x="0" y="220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869" stroke="0" extrusionOk="0">
                  <a:moveTo>
                    <a:pt x="37" y="22868"/>
                  </a:moveTo>
                  <a:cubicBezTo>
                    <a:pt x="12" y="22446"/>
                    <a:pt x="0" y="220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218456" y="4541778"/>
            <a:ext cx="2057400" cy="1536700"/>
          </a:xfrm>
          <a:prstGeom prst="rect">
            <a:avLst/>
          </a:prstGeom>
          <a:gradFill rotWithShape="0">
            <a:gsLst>
              <a:gs pos="0">
                <a:srgbClr val="005E00"/>
              </a:gs>
              <a:gs pos="50000">
                <a:srgbClr val="00CC00"/>
              </a:gs>
              <a:gs pos="100000">
                <a:srgbClr val="005E00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933254" y="2349127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动点从</a:t>
            </a:r>
            <a:r>
              <a:rPr lang="en-US" altLang="zh-CN" sz="2800" i="1" dirty="0"/>
              <a:t>A</a:t>
            </a:r>
            <a:r>
              <a:rPr lang="zh-CN" altLang="en-US" sz="2800" dirty="0"/>
              <a:t>点出发</a:t>
            </a:r>
            <a:r>
              <a:rPr lang="en-US" altLang="zh-CN" sz="2800" dirty="0"/>
              <a:t>,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341660" y="4557116"/>
          <a:ext cx="1841500" cy="368300"/>
        </p:xfrm>
        <a:graphic>
          <a:graphicData uri="http://schemas.openxmlformats.org/presentationml/2006/ole">
            <p:oleObj spid="_x0000_s6166" name="公式" r:id="rId5" imgW="58973400" imgH="11764800" progId="Equation.3">
              <p:embed/>
            </p:oleObj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1341660" y="5133379"/>
          <a:ext cx="1803400" cy="404812"/>
        </p:xfrm>
        <a:graphic>
          <a:graphicData uri="http://schemas.openxmlformats.org/presentationml/2006/ole">
            <p:oleObj spid="_x0000_s6167" name="公式" r:id="rId6" imgW="57753000" imgH="12983400" progId="Equation.3">
              <p:embed/>
            </p:oleObj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413098" y="5636616"/>
          <a:ext cx="901700" cy="315913"/>
        </p:xfrm>
        <a:graphic>
          <a:graphicData uri="http://schemas.openxmlformats.org/presentationml/2006/ole">
            <p:oleObj spid="_x0000_s6168" name="公式" r:id="rId7" imgW="28870200" imgH="10140480" progId="Equation.3">
              <p:embed/>
            </p:oleObj>
          </a:graphicData>
        </a:graphic>
      </p:graphicFrame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51920" y="4643090"/>
            <a:ext cx="1828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螺旋线的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参数方程</a:t>
            </a:r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412304" y="2349127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取时间</a:t>
            </a:r>
            <a:r>
              <a:rPr lang="en-US" altLang="zh-CN" sz="2800" i="1" dirty="0"/>
              <a:t>t</a:t>
            </a:r>
            <a:r>
              <a:rPr lang="zh-CN" altLang="en-US" sz="2800" dirty="0"/>
              <a:t>为参数</a:t>
            </a:r>
            <a:r>
              <a:rPr lang="en-US" altLang="zh-CN" sz="2800" dirty="0"/>
              <a:t>,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93166" y="2349127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64604" y="2996827"/>
            <a:ext cx="21653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经过</a:t>
            </a:r>
            <a:r>
              <a:rPr lang="en-US" altLang="zh-CN" sz="2800" i="1"/>
              <a:t>t</a:t>
            </a:r>
            <a:r>
              <a:rPr lang="zh-CN" altLang="en-US" sz="2800"/>
              <a:t>时间</a:t>
            </a:r>
            <a:r>
              <a:rPr lang="en-US" altLang="zh-CN" sz="2800"/>
              <a:t>,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637854" y="2996827"/>
            <a:ext cx="2362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运动到</a:t>
            </a:r>
            <a:r>
              <a:rPr lang="en-US" altLang="zh-CN" sz="2800" i="1"/>
              <a:t>M</a:t>
            </a:r>
            <a:r>
              <a:rPr lang="zh-CN" altLang="en-US" sz="2800"/>
              <a:t>点</a:t>
            </a:r>
            <a:r>
              <a:rPr lang="en-US" altLang="zh-CN" sz="2800"/>
              <a:t>.</a:t>
            </a: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83125" y="3607155"/>
            <a:ext cx="3429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 dirty="0"/>
              <a:t>M</a:t>
            </a:r>
            <a:r>
              <a:rPr lang="zh-CN" altLang="en-US" sz="2800" dirty="0"/>
              <a:t>在</a:t>
            </a:r>
            <a:r>
              <a:rPr lang="en-US" altLang="zh-CN" sz="2800" i="1" dirty="0" err="1"/>
              <a:t>xOy</a:t>
            </a:r>
            <a:r>
              <a:rPr lang="zh-CN" altLang="en-US" sz="2800" dirty="0"/>
              <a:t>面的投影</a:t>
            </a:r>
          </a:p>
        </p:txBody>
      </p:sp>
      <p:graphicFrame>
        <p:nvGraphicFramePr>
          <p:cNvPr id="30" name="Object 23"/>
          <p:cNvGraphicFramePr>
            <a:graphicFrameLocks noChangeAspect="1"/>
          </p:cNvGraphicFramePr>
          <p:nvPr/>
        </p:nvGraphicFramePr>
        <p:xfrm>
          <a:off x="3662850" y="3680180"/>
          <a:ext cx="1574800" cy="406400"/>
        </p:xfrm>
        <a:graphic>
          <a:graphicData uri="http://schemas.openxmlformats.org/presentationml/2006/ole">
            <p:oleObj spid="_x0000_s6169" name="Equation" r:id="rId8" imgW="1574117" imgH="406224" progId="Equation.3">
              <p:embed/>
            </p:oleObj>
          </a:graphicData>
        </a:graphic>
      </p:graphicFrame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823496" y="2807865"/>
            <a:ext cx="1447800" cy="601663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chemeClr val="bg1"/>
              </a:gs>
              <a:gs pos="100000">
                <a:srgbClr val="FF66CC"/>
              </a:gs>
            </a:gsLst>
            <a:lin ang="2700000" scaled="1"/>
          </a:gradFill>
          <a:ln w="1905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6899696" y="2495128"/>
            <a:ext cx="2133600" cy="3886200"/>
            <a:chOff x="768" y="1824"/>
            <a:chExt cx="1344" cy="2448"/>
          </a:xfrm>
        </p:grpSpPr>
        <p:graphicFrame>
          <p:nvGraphicFramePr>
            <p:cNvPr id="33" name="Object 26"/>
            <p:cNvGraphicFramePr>
              <a:graphicFrameLocks noChangeAspect="1"/>
            </p:cNvGraphicFramePr>
            <p:nvPr/>
          </p:nvGraphicFramePr>
          <p:xfrm>
            <a:off x="1008" y="1824"/>
            <a:ext cx="142" cy="176"/>
          </p:xfrm>
          <a:graphic>
            <a:graphicData uri="http://schemas.openxmlformats.org/presentationml/2006/ole">
              <p:oleObj spid="_x0000_s6170" name="Equation" r:id="rId9" imgW="114201" imgH="139579" progId="Equation.3">
                <p:embed/>
              </p:oleObj>
            </a:graphicData>
          </a:graphic>
        </p:graphicFrame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1200" y="36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1008" y="369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V="1">
              <a:off x="1200" y="2254"/>
              <a:ext cx="0" cy="1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30"/>
            <p:cNvGraphicFramePr>
              <a:graphicFrameLocks noChangeAspect="1"/>
            </p:cNvGraphicFramePr>
            <p:nvPr/>
          </p:nvGraphicFramePr>
          <p:xfrm>
            <a:off x="768" y="4096"/>
            <a:ext cx="174" cy="176"/>
          </p:xfrm>
          <a:graphic>
            <a:graphicData uri="http://schemas.openxmlformats.org/presentationml/2006/ole">
              <p:oleObj spid="_x0000_s6171" name="Equation" r:id="rId10" imgW="139700" imgH="139700" progId="Equation.3">
                <p:embed/>
              </p:oleObj>
            </a:graphicData>
          </a:graphic>
        </p:graphicFrame>
        <p:graphicFrame>
          <p:nvGraphicFramePr>
            <p:cNvPr id="38" name="Object 31"/>
            <p:cNvGraphicFramePr>
              <a:graphicFrameLocks noChangeAspect="1"/>
            </p:cNvGraphicFramePr>
            <p:nvPr/>
          </p:nvGraphicFramePr>
          <p:xfrm>
            <a:off x="1939" y="3744"/>
            <a:ext cx="173" cy="208"/>
          </p:xfrm>
          <a:graphic>
            <a:graphicData uri="http://schemas.openxmlformats.org/presentationml/2006/ole">
              <p:oleObj spid="_x0000_s6172" name="Equation" r:id="rId11" imgW="139579" imgH="164957" progId="Equation.3">
                <p:embed/>
              </p:oleObj>
            </a:graphicData>
          </a:graphic>
        </p:graphicFrame>
        <p:graphicFrame>
          <p:nvGraphicFramePr>
            <p:cNvPr id="39" name="Object 32"/>
            <p:cNvGraphicFramePr>
              <a:graphicFrameLocks noChangeAspect="1"/>
            </p:cNvGraphicFramePr>
            <p:nvPr/>
          </p:nvGraphicFramePr>
          <p:xfrm>
            <a:off x="1057" y="3600"/>
            <a:ext cx="143" cy="157"/>
          </p:xfrm>
          <a:graphic>
            <a:graphicData uri="http://schemas.openxmlformats.org/presentationml/2006/ole">
              <p:oleObj spid="_x0000_s6173" name="Equation" r:id="rId12" imgW="164814" imgH="177492" progId="Equation.3">
                <p:embed/>
              </p:oleObj>
            </a:graphicData>
          </a:graphic>
        </p:graphicFrame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1632" y="3696"/>
              <a:ext cx="4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 flipV="1">
              <a:off x="1200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H="1">
              <a:off x="768" y="388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Freeform 36"/>
          <p:cNvSpPr>
            <a:spLocks/>
          </p:cNvSpPr>
          <p:nvPr/>
        </p:nvSpPr>
        <p:spPr bwMode="auto">
          <a:xfrm>
            <a:off x="7293396" y="4998615"/>
            <a:ext cx="958850" cy="773113"/>
          </a:xfrm>
          <a:custGeom>
            <a:avLst/>
            <a:gdLst>
              <a:gd name="T0" fmla="*/ 0 w 604"/>
              <a:gd name="T1" fmla="*/ 2147483647 h 487"/>
              <a:gd name="T2" fmla="*/ 2147483647 w 604"/>
              <a:gd name="T3" fmla="*/ 2147483647 h 487"/>
              <a:gd name="T4" fmla="*/ 2147483647 w 604"/>
              <a:gd name="T5" fmla="*/ 2147483647 h 487"/>
              <a:gd name="T6" fmla="*/ 2147483647 w 604"/>
              <a:gd name="T7" fmla="*/ 2147483647 h 487"/>
              <a:gd name="T8" fmla="*/ 2147483647 w 604"/>
              <a:gd name="T9" fmla="*/ 2147483647 h 487"/>
              <a:gd name="T10" fmla="*/ 2147483647 w 604"/>
              <a:gd name="T11" fmla="*/ 2147483647 h 487"/>
              <a:gd name="T12" fmla="*/ 2147483647 w 604"/>
              <a:gd name="T13" fmla="*/ 2147483647 h 487"/>
              <a:gd name="T14" fmla="*/ 2147483647 w 604"/>
              <a:gd name="T15" fmla="*/ 2147483647 h 487"/>
              <a:gd name="T16" fmla="*/ 2147483647 w 604"/>
              <a:gd name="T17" fmla="*/ 0 h 4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4"/>
              <a:gd name="T28" fmla="*/ 0 h 487"/>
              <a:gd name="T29" fmla="*/ 604 w 604"/>
              <a:gd name="T30" fmla="*/ 487 h 4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4" h="487">
                <a:moveTo>
                  <a:pt x="0" y="487"/>
                </a:moveTo>
                <a:cubicBezTo>
                  <a:pt x="38" y="470"/>
                  <a:pt x="163" y="415"/>
                  <a:pt x="227" y="384"/>
                </a:cubicBezTo>
                <a:cubicBezTo>
                  <a:pt x="291" y="353"/>
                  <a:pt x="342" y="324"/>
                  <a:pt x="382" y="300"/>
                </a:cubicBezTo>
                <a:cubicBezTo>
                  <a:pt x="422" y="276"/>
                  <a:pt x="444" y="253"/>
                  <a:pt x="465" y="238"/>
                </a:cubicBezTo>
                <a:cubicBezTo>
                  <a:pt x="486" y="223"/>
                  <a:pt x="499" y="221"/>
                  <a:pt x="511" y="210"/>
                </a:cubicBezTo>
                <a:cubicBezTo>
                  <a:pt x="524" y="197"/>
                  <a:pt x="524" y="192"/>
                  <a:pt x="538" y="174"/>
                </a:cubicBezTo>
                <a:cubicBezTo>
                  <a:pt x="552" y="156"/>
                  <a:pt x="582" y="119"/>
                  <a:pt x="593" y="101"/>
                </a:cubicBezTo>
                <a:cubicBezTo>
                  <a:pt x="604" y="83"/>
                  <a:pt x="602" y="81"/>
                  <a:pt x="602" y="64"/>
                </a:cubicBezTo>
                <a:cubicBezTo>
                  <a:pt x="602" y="47"/>
                  <a:pt x="595" y="13"/>
                  <a:pt x="593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6826671" y="4546178"/>
            <a:ext cx="1408113" cy="463550"/>
          </a:xfrm>
          <a:custGeom>
            <a:avLst/>
            <a:gdLst>
              <a:gd name="T0" fmla="*/ 2147483647 w 887"/>
              <a:gd name="T1" fmla="*/ 2147483647 h 292"/>
              <a:gd name="T2" fmla="*/ 2147483647 w 887"/>
              <a:gd name="T3" fmla="*/ 2147483647 h 292"/>
              <a:gd name="T4" fmla="*/ 2147483647 w 887"/>
              <a:gd name="T5" fmla="*/ 2147483647 h 292"/>
              <a:gd name="T6" fmla="*/ 2147483647 w 887"/>
              <a:gd name="T7" fmla="*/ 2147483647 h 292"/>
              <a:gd name="T8" fmla="*/ 2147483647 w 887"/>
              <a:gd name="T9" fmla="*/ 2147483647 h 292"/>
              <a:gd name="T10" fmla="*/ 2147483647 w 887"/>
              <a:gd name="T11" fmla="*/ 2147483647 h 292"/>
              <a:gd name="T12" fmla="*/ 2147483647 w 887"/>
              <a:gd name="T13" fmla="*/ 2147483647 h 292"/>
              <a:gd name="T14" fmla="*/ 2147483647 w 887"/>
              <a:gd name="T15" fmla="*/ 2147483647 h 292"/>
              <a:gd name="T16" fmla="*/ 2147483647 w 887"/>
              <a:gd name="T17" fmla="*/ 0 h 292"/>
              <a:gd name="T18" fmla="*/ 2147483647 w 887"/>
              <a:gd name="T19" fmla="*/ 2147483647 h 292"/>
              <a:gd name="T20" fmla="*/ 2147483647 w 887"/>
              <a:gd name="T21" fmla="*/ 2147483647 h 292"/>
              <a:gd name="T22" fmla="*/ 0 w 887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7"/>
              <a:gd name="T37" fmla="*/ 0 h 292"/>
              <a:gd name="T38" fmla="*/ 887 w 887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7" h="292">
                <a:moveTo>
                  <a:pt x="887" y="292"/>
                </a:moveTo>
                <a:lnTo>
                  <a:pt x="814" y="194"/>
                </a:lnTo>
                <a:lnTo>
                  <a:pt x="741" y="130"/>
                </a:lnTo>
                <a:lnTo>
                  <a:pt x="686" y="102"/>
                </a:lnTo>
                <a:lnTo>
                  <a:pt x="631" y="66"/>
                </a:lnTo>
                <a:lnTo>
                  <a:pt x="558" y="38"/>
                </a:lnTo>
                <a:lnTo>
                  <a:pt x="476" y="11"/>
                </a:lnTo>
                <a:lnTo>
                  <a:pt x="403" y="11"/>
                </a:lnTo>
                <a:lnTo>
                  <a:pt x="293" y="0"/>
                </a:lnTo>
                <a:lnTo>
                  <a:pt x="201" y="11"/>
                </a:lnTo>
                <a:lnTo>
                  <a:pt x="110" y="36"/>
                </a:lnTo>
                <a:lnTo>
                  <a:pt x="0" y="11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6863184" y="3598440"/>
            <a:ext cx="1408112" cy="725488"/>
          </a:xfrm>
          <a:custGeom>
            <a:avLst/>
            <a:gdLst>
              <a:gd name="T0" fmla="*/ 0 w 887"/>
              <a:gd name="T1" fmla="*/ 2147483647 h 457"/>
              <a:gd name="T2" fmla="*/ 2147483647 w 887"/>
              <a:gd name="T3" fmla="*/ 2147483647 h 457"/>
              <a:gd name="T4" fmla="*/ 2147483647 w 887"/>
              <a:gd name="T5" fmla="*/ 2147483647 h 457"/>
              <a:gd name="T6" fmla="*/ 2147483647 w 887"/>
              <a:gd name="T7" fmla="*/ 2147483647 h 457"/>
              <a:gd name="T8" fmla="*/ 2147483647 w 887"/>
              <a:gd name="T9" fmla="*/ 2147483647 h 457"/>
              <a:gd name="T10" fmla="*/ 2147483647 w 887"/>
              <a:gd name="T11" fmla="*/ 2147483647 h 457"/>
              <a:gd name="T12" fmla="*/ 2147483647 w 887"/>
              <a:gd name="T13" fmla="*/ 2147483647 h 457"/>
              <a:gd name="T14" fmla="*/ 2147483647 w 887"/>
              <a:gd name="T15" fmla="*/ 2147483647 h 457"/>
              <a:gd name="T16" fmla="*/ 2147483647 w 887"/>
              <a:gd name="T17" fmla="*/ 2147483647 h 457"/>
              <a:gd name="T18" fmla="*/ 2147483647 w 887"/>
              <a:gd name="T19" fmla="*/ 2147483647 h 457"/>
              <a:gd name="T20" fmla="*/ 2147483647 w 887"/>
              <a:gd name="T21" fmla="*/ 0 h 4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7"/>
              <a:gd name="T34" fmla="*/ 0 h 457"/>
              <a:gd name="T35" fmla="*/ 887 w 887"/>
              <a:gd name="T36" fmla="*/ 457 h 45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7" h="457">
                <a:moveTo>
                  <a:pt x="0" y="320"/>
                </a:moveTo>
                <a:cubicBezTo>
                  <a:pt x="3" y="327"/>
                  <a:pt x="16" y="358"/>
                  <a:pt x="28" y="375"/>
                </a:cubicBezTo>
                <a:cubicBezTo>
                  <a:pt x="40" y="392"/>
                  <a:pt x="57" y="410"/>
                  <a:pt x="74" y="420"/>
                </a:cubicBezTo>
                <a:cubicBezTo>
                  <a:pt x="91" y="430"/>
                  <a:pt x="106" y="432"/>
                  <a:pt x="133" y="438"/>
                </a:cubicBezTo>
                <a:cubicBezTo>
                  <a:pt x="160" y="444"/>
                  <a:pt x="190" y="457"/>
                  <a:pt x="238" y="457"/>
                </a:cubicBezTo>
                <a:cubicBezTo>
                  <a:pt x="286" y="457"/>
                  <a:pt x="366" y="450"/>
                  <a:pt x="421" y="438"/>
                </a:cubicBezTo>
                <a:cubicBezTo>
                  <a:pt x="476" y="426"/>
                  <a:pt x="520" y="407"/>
                  <a:pt x="567" y="384"/>
                </a:cubicBezTo>
                <a:cubicBezTo>
                  <a:pt x="614" y="361"/>
                  <a:pt x="663" y="330"/>
                  <a:pt x="704" y="301"/>
                </a:cubicBezTo>
                <a:cubicBezTo>
                  <a:pt x="745" y="272"/>
                  <a:pt x="787" y="242"/>
                  <a:pt x="814" y="210"/>
                </a:cubicBezTo>
                <a:cubicBezTo>
                  <a:pt x="841" y="178"/>
                  <a:pt x="857" y="144"/>
                  <a:pt x="869" y="109"/>
                </a:cubicBezTo>
                <a:cubicBezTo>
                  <a:pt x="881" y="74"/>
                  <a:pt x="883" y="23"/>
                  <a:pt x="887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6840959" y="3285703"/>
            <a:ext cx="377825" cy="206375"/>
          </a:xfrm>
          <a:custGeom>
            <a:avLst/>
            <a:gdLst>
              <a:gd name="T0" fmla="*/ 0 w 238"/>
              <a:gd name="T1" fmla="*/ 0 h 130"/>
              <a:gd name="T2" fmla="*/ 2147483647 w 238"/>
              <a:gd name="T3" fmla="*/ 2147483647 h 130"/>
              <a:gd name="T4" fmla="*/ 2147483647 w 238"/>
              <a:gd name="T5" fmla="*/ 2147483647 h 130"/>
              <a:gd name="T6" fmla="*/ 2147483647 w 238"/>
              <a:gd name="T7" fmla="*/ 2147483647 h 130"/>
              <a:gd name="T8" fmla="*/ 2147483647 w 238"/>
              <a:gd name="T9" fmla="*/ 2147483647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30"/>
              <a:gd name="T17" fmla="*/ 238 w 238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30">
                <a:moveTo>
                  <a:pt x="0" y="0"/>
                </a:moveTo>
                <a:cubicBezTo>
                  <a:pt x="3" y="14"/>
                  <a:pt x="5" y="71"/>
                  <a:pt x="19" y="92"/>
                </a:cubicBezTo>
                <a:cubicBezTo>
                  <a:pt x="33" y="113"/>
                  <a:pt x="61" y="122"/>
                  <a:pt x="85" y="126"/>
                </a:cubicBezTo>
                <a:cubicBezTo>
                  <a:pt x="109" y="130"/>
                  <a:pt x="140" y="128"/>
                  <a:pt x="165" y="119"/>
                </a:cubicBezTo>
                <a:cubicBezTo>
                  <a:pt x="190" y="110"/>
                  <a:pt x="223" y="83"/>
                  <a:pt x="238" y="73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6823496" y="4389015"/>
            <a:ext cx="1439863" cy="620713"/>
          </a:xfrm>
          <a:custGeom>
            <a:avLst/>
            <a:gdLst>
              <a:gd name="T0" fmla="*/ 0 w 907"/>
              <a:gd name="T1" fmla="*/ 2147483647 h 391"/>
              <a:gd name="T2" fmla="*/ 2147483647 w 907"/>
              <a:gd name="T3" fmla="*/ 2147483647 h 391"/>
              <a:gd name="T4" fmla="*/ 2147483647 w 907"/>
              <a:gd name="T5" fmla="*/ 2147483647 h 391"/>
              <a:gd name="T6" fmla="*/ 2147483647 w 907"/>
              <a:gd name="T7" fmla="*/ 2147483647 h 391"/>
              <a:gd name="T8" fmla="*/ 2147483647 w 907"/>
              <a:gd name="T9" fmla="*/ 2147483647 h 391"/>
              <a:gd name="T10" fmla="*/ 2147483647 w 907"/>
              <a:gd name="T11" fmla="*/ 2147483647 h 391"/>
              <a:gd name="T12" fmla="*/ 2147483647 w 907"/>
              <a:gd name="T13" fmla="*/ 2147483647 h 391"/>
              <a:gd name="T14" fmla="*/ 2147483647 w 907"/>
              <a:gd name="T15" fmla="*/ 2147483647 h 391"/>
              <a:gd name="T16" fmla="*/ 2147483647 w 907"/>
              <a:gd name="T17" fmla="*/ 2147483647 h 391"/>
              <a:gd name="T18" fmla="*/ 2147483647 w 907"/>
              <a:gd name="T19" fmla="*/ 2147483647 h 391"/>
              <a:gd name="T20" fmla="*/ 2147483647 w 907"/>
              <a:gd name="T21" fmla="*/ 0 h 3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7"/>
              <a:gd name="T34" fmla="*/ 0 h 391"/>
              <a:gd name="T35" fmla="*/ 907 w 907"/>
              <a:gd name="T36" fmla="*/ 391 h 39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7" h="391">
                <a:moveTo>
                  <a:pt x="0" y="243"/>
                </a:moveTo>
                <a:cubicBezTo>
                  <a:pt x="8" y="256"/>
                  <a:pt x="22" y="299"/>
                  <a:pt x="48" y="320"/>
                </a:cubicBezTo>
                <a:cubicBezTo>
                  <a:pt x="74" y="341"/>
                  <a:pt x="120" y="360"/>
                  <a:pt x="156" y="372"/>
                </a:cubicBezTo>
                <a:cubicBezTo>
                  <a:pt x="192" y="384"/>
                  <a:pt x="213" y="391"/>
                  <a:pt x="261" y="391"/>
                </a:cubicBezTo>
                <a:cubicBezTo>
                  <a:pt x="309" y="391"/>
                  <a:pt x="389" y="384"/>
                  <a:pt x="444" y="372"/>
                </a:cubicBezTo>
                <a:cubicBezTo>
                  <a:pt x="499" y="360"/>
                  <a:pt x="545" y="336"/>
                  <a:pt x="590" y="318"/>
                </a:cubicBezTo>
                <a:cubicBezTo>
                  <a:pt x="635" y="300"/>
                  <a:pt x="682" y="283"/>
                  <a:pt x="715" y="265"/>
                </a:cubicBezTo>
                <a:cubicBezTo>
                  <a:pt x="748" y="247"/>
                  <a:pt x="766" y="230"/>
                  <a:pt x="789" y="210"/>
                </a:cubicBezTo>
                <a:cubicBezTo>
                  <a:pt x="812" y="190"/>
                  <a:pt x="836" y="170"/>
                  <a:pt x="853" y="146"/>
                </a:cubicBezTo>
                <a:cubicBezTo>
                  <a:pt x="870" y="122"/>
                  <a:pt x="880" y="88"/>
                  <a:pt x="889" y="64"/>
                </a:cubicBezTo>
                <a:cubicBezTo>
                  <a:pt x="898" y="40"/>
                  <a:pt x="903" y="13"/>
                  <a:pt x="907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6823496" y="3068215"/>
            <a:ext cx="1408113" cy="500063"/>
          </a:xfrm>
          <a:custGeom>
            <a:avLst/>
            <a:gdLst>
              <a:gd name="T0" fmla="*/ 2147483647 w 887"/>
              <a:gd name="T1" fmla="*/ 2147483647 h 315"/>
              <a:gd name="T2" fmla="*/ 2147483647 w 887"/>
              <a:gd name="T3" fmla="*/ 2147483647 h 315"/>
              <a:gd name="T4" fmla="*/ 2147483647 w 887"/>
              <a:gd name="T5" fmla="*/ 2147483647 h 315"/>
              <a:gd name="T6" fmla="*/ 2147483647 w 887"/>
              <a:gd name="T7" fmla="*/ 2147483647 h 315"/>
              <a:gd name="T8" fmla="*/ 2147483647 w 887"/>
              <a:gd name="T9" fmla="*/ 2147483647 h 315"/>
              <a:gd name="T10" fmla="*/ 2147483647 w 887"/>
              <a:gd name="T11" fmla="*/ 2147483647 h 315"/>
              <a:gd name="T12" fmla="*/ 2147483647 w 887"/>
              <a:gd name="T13" fmla="*/ 2147483647 h 315"/>
              <a:gd name="T14" fmla="*/ 2147483647 w 887"/>
              <a:gd name="T15" fmla="*/ 2147483647 h 315"/>
              <a:gd name="T16" fmla="*/ 2147483647 w 887"/>
              <a:gd name="T17" fmla="*/ 2147483647 h 315"/>
              <a:gd name="T18" fmla="*/ 2147483647 w 887"/>
              <a:gd name="T19" fmla="*/ 0 h 315"/>
              <a:gd name="T20" fmla="*/ 2147483647 w 887"/>
              <a:gd name="T21" fmla="*/ 0 h 315"/>
              <a:gd name="T22" fmla="*/ 2147483647 w 887"/>
              <a:gd name="T23" fmla="*/ 2147483647 h 315"/>
              <a:gd name="T24" fmla="*/ 2147483647 w 887"/>
              <a:gd name="T25" fmla="*/ 2147483647 h 315"/>
              <a:gd name="T26" fmla="*/ 2147483647 w 887"/>
              <a:gd name="T27" fmla="*/ 2147483647 h 315"/>
              <a:gd name="T28" fmla="*/ 0 w 887"/>
              <a:gd name="T29" fmla="*/ 2147483647 h 3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7"/>
              <a:gd name="T46" fmla="*/ 0 h 315"/>
              <a:gd name="T47" fmla="*/ 887 w 887"/>
              <a:gd name="T48" fmla="*/ 315 h 3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7" h="315">
                <a:moveTo>
                  <a:pt x="887" y="315"/>
                </a:moveTo>
                <a:lnTo>
                  <a:pt x="843" y="247"/>
                </a:lnTo>
                <a:lnTo>
                  <a:pt x="798" y="190"/>
                </a:lnTo>
                <a:lnTo>
                  <a:pt x="725" y="137"/>
                </a:lnTo>
                <a:lnTo>
                  <a:pt x="642" y="82"/>
                </a:lnTo>
                <a:lnTo>
                  <a:pt x="587" y="64"/>
                </a:lnTo>
                <a:lnTo>
                  <a:pt x="533" y="37"/>
                </a:lnTo>
                <a:lnTo>
                  <a:pt x="450" y="18"/>
                </a:lnTo>
                <a:lnTo>
                  <a:pt x="386" y="9"/>
                </a:lnTo>
                <a:lnTo>
                  <a:pt x="313" y="0"/>
                </a:lnTo>
                <a:lnTo>
                  <a:pt x="258" y="0"/>
                </a:lnTo>
                <a:lnTo>
                  <a:pt x="176" y="9"/>
                </a:lnTo>
                <a:lnTo>
                  <a:pt x="103" y="37"/>
                </a:lnTo>
                <a:lnTo>
                  <a:pt x="39" y="82"/>
                </a:lnTo>
                <a:lnTo>
                  <a:pt x="0" y="141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6823496" y="3866728"/>
            <a:ext cx="1408113" cy="463550"/>
          </a:xfrm>
          <a:custGeom>
            <a:avLst/>
            <a:gdLst>
              <a:gd name="T0" fmla="*/ 2147483647 w 887"/>
              <a:gd name="T1" fmla="*/ 2147483647 h 292"/>
              <a:gd name="T2" fmla="*/ 2147483647 w 887"/>
              <a:gd name="T3" fmla="*/ 2147483647 h 292"/>
              <a:gd name="T4" fmla="*/ 2147483647 w 887"/>
              <a:gd name="T5" fmla="*/ 2147483647 h 292"/>
              <a:gd name="T6" fmla="*/ 2147483647 w 887"/>
              <a:gd name="T7" fmla="*/ 2147483647 h 292"/>
              <a:gd name="T8" fmla="*/ 2147483647 w 887"/>
              <a:gd name="T9" fmla="*/ 2147483647 h 292"/>
              <a:gd name="T10" fmla="*/ 2147483647 w 887"/>
              <a:gd name="T11" fmla="*/ 2147483647 h 292"/>
              <a:gd name="T12" fmla="*/ 2147483647 w 887"/>
              <a:gd name="T13" fmla="*/ 2147483647 h 292"/>
              <a:gd name="T14" fmla="*/ 2147483647 w 887"/>
              <a:gd name="T15" fmla="*/ 2147483647 h 292"/>
              <a:gd name="T16" fmla="*/ 2147483647 w 887"/>
              <a:gd name="T17" fmla="*/ 2147483647 h 292"/>
              <a:gd name="T18" fmla="*/ 2147483647 w 887"/>
              <a:gd name="T19" fmla="*/ 0 h 292"/>
              <a:gd name="T20" fmla="*/ 2147483647 w 887"/>
              <a:gd name="T21" fmla="*/ 0 h 292"/>
              <a:gd name="T22" fmla="*/ 2147483647 w 887"/>
              <a:gd name="T23" fmla="*/ 0 h 292"/>
              <a:gd name="T24" fmla="*/ 2147483647 w 887"/>
              <a:gd name="T25" fmla="*/ 2147483647 h 292"/>
              <a:gd name="T26" fmla="*/ 2147483647 w 887"/>
              <a:gd name="T27" fmla="*/ 2147483647 h 292"/>
              <a:gd name="T28" fmla="*/ 0 w 887"/>
              <a:gd name="T29" fmla="*/ 2147483647 h 2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7"/>
              <a:gd name="T46" fmla="*/ 0 h 292"/>
              <a:gd name="T47" fmla="*/ 887 w 887"/>
              <a:gd name="T48" fmla="*/ 292 h 2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7" h="292">
                <a:moveTo>
                  <a:pt x="887" y="292"/>
                </a:moveTo>
                <a:lnTo>
                  <a:pt x="862" y="238"/>
                </a:lnTo>
                <a:lnTo>
                  <a:pt x="816" y="192"/>
                </a:lnTo>
                <a:lnTo>
                  <a:pt x="761" y="137"/>
                </a:lnTo>
                <a:lnTo>
                  <a:pt x="706" y="110"/>
                </a:lnTo>
                <a:lnTo>
                  <a:pt x="633" y="64"/>
                </a:lnTo>
                <a:lnTo>
                  <a:pt x="587" y="46"/>
                </a:lnTo>
                <a:lnTo>
                  <a:pt x="533" y="27"/>
                </a:lnTo>
                <a:lnTo>
                  <a:pt x="478" y="18"/>
                </a:lnTo>
                <a:lnTo>
                  <a:pt x="423" y="0"/>
                </a:lnTo>
                <a:lnTo>
                  <a:pt x="350" y="0"/>
                </a:lnTo>
                <a:lnTo>
                  <a:pt x="293" y="0"/>
                </a:lnTo>
                <a:lnTo>
                  <a:pt x="201" y="11"/>
                </a:lnTo>
                <a:lnTo>
                  <a:pt x="110" y="36"/>
                </a:lnTo>
                <a:lnTo>
                  <a:pt x="0" y="11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43"/>
          <p:cNvGrpSpPr>
            <a:grpSpLocks/>
          </p:cNvGrpSpPr>
          <p:nvPr/>
        </p:nvGrpSpPr>
        <p:grpSpPr bwMode="auto">
          <a:xfrm>
            <a:off x="7890296" y="5014490"/>
            <a:ext cx="304800" cy="376238"/>
            <a:chOff x="2736" y="3219"/>
            <a:chExt cx="192" cy="237"/>
          </a:xfrm>
        </p:grpSpPr>
        <p:graphicFrame>
          <p:nvGraphicFramePr>
            <p:cNvPr id="51" name="Object 44"/>
            <p:cNvGraphicFramePr>
              <a:graphicFrameLocks noChangeAspect="1"/>
            </p:cNvGraphicFramePr>
            <p:nvPr/>
          </p:nvGraphicFramePr>
          <p:xfrm>
            <a:off x="2816" y="3392"/>
            <a:ext cx="64" cy="64"/>
          </p:xfrm>
          <a:graphic>
            <a:graphicData uri="http://schemas.openxmlformats.org/presentationml/2006/ole">
              <p:oleObj spid="_x0000_s6174" name="公式" r:id="rId13" imgW="6496200" imgH="6485400" progId="Equation.3">
                <p:embed/>
              </p:oleObj>
            </a:graphicData>
          </a:graphic>
        </p:graphicFrame>
        <p:graphicFrame>
          <p:nvGraphicFramePr>
            <p:cNvPr id="52" name="Object 45"/>
            <p:cNvGraphicFramePr>
              <a:graphicFrameLocks noChangeAspect="1"/>
            </p:cNvGraphicFramePr>
            <p:nvPr/>
          </p:nvGraphicFramePr>
          <p:xfrm>
            <a:off x="2736" y="3219"/>
            <a:ext cx="192" cy="141"/>
          </p:xfrm>
          <a:graphic>
            <a:graphicData uri="http://schemas.openxmlformats.org/presentationml/2006/ole">
              <p:oleObj spid="_x0000_s6175" name="公式" r:id="rId14" imgW="13818600" imgH="10140480" progId="Equation.3">
                <p:embed/>
              </p:oleObj>
            </a:graphicData>
          </a:graphic>
        </p:graphicFrame>
      </p:grpSp>
      <p:sp>
        <p:nvSpPr>
          <p:cNvPr id="53" name="Line 46"/>
          <p:cNvSpPr>
            <a:spLocks noChangeShapeType="1"/>
          </p:cNvSpPr>
          <p:nvPr/>
        </p:nvSpPr>
        <p:spPr bwMode="auto">
          <a:xfrm>
            <a:off x="8042696" y="5390728"/>
            <a:ext cx="0" cy="304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7304509" y="5376440"/>
            <a:ext cx="738187" cy="395288"/>
          </a:xfrm>
          <a:custGeom>
            <a:avLst/>
            <a:gdLst>
              <a:gd name="T0" fmla="*/ 0 w 465"/>
              <a:gd name="T1" fmla="*/ 2147483647 h 249"/>
              <a:gd name="T2" fmla="*/ 2147483647 w 465"/>
              <a:gd name="T3" fmla="*/ 2147483647 h 249"/>
              <a:gd name="T4" fmla="*/ 2147483647 w 465"/>
              <a:gd name="T5" fmla="*/ 2147483647 h 249"/>
              <a:gd name="T6" fmla="*/ 2147483647 w 465"/>
              <a:gd name="T7" fmla="*/ 0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465"/>
              <a:gd name="T13" fmla="*/ 0 h 249"/>
              <a:gd name="T14" fmla="*/ 465 w 465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5" h="249">
                <a:moveTo>
                  <a:pt x="0" y="249"/>
                </a:moveTo>
                <a:cubicBezTo>
                  <a:pt x="38" y="232"/>
                  <a:pt x="163" y="177"/>
                  <a:pt x="227" y="146"/>
                </a:cubicBezTo>
                <a:cubicBezTo>
                  <a:pt x="291" y="115"/>
                  <a:pt x="342" y="86"/>
                  <a:pt x="382" y="62"/>
                </a:cubicBezTo>
                <a:cubicBezTo>
                  <a:pt x="422" y="38"/>
                  <a:pt x="451" y="10"/>
                  <a:pt x="465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" name="Group 48"/>
          <p:cNvGrpSpPr>
            <a:grpSpLocks/>
          </p:cNvGrpSpPr>
          <p:nvPr/>
        </p:nvGrpSpPr>
        <p:grpSpPr bwMode="auto">
          <a:xfrm>
            <a:off x="7480721" y="5466928"/>
            <a:ext cx="561975" cy="228600"/>
            <a:chOff x="1134" y="3696"/>
            <a:chExt cx="354" cy="144"/>
          </a:xfrm>
        </p:grpSpPr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1200" y="3696"/>
              <a:ext cx="28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1134" y="3730"/>
              <a:ext cx="137" cy="31"/>
            </a:xfrm>
            <a:custGeom>
              <a:avLst/>
              <a:gdLst>
                <a:gd name="T0" fmla="*/ 0 w 137"/>
                <a:gd name="T1" fmla="*/ 19 h 31"/>
                <a:gd name="T2" fmla="*/ 64 w 137"/>
                <a:gd name="T3" fmla="*/ 28 h 31"/>
                <a:gd name="T4" fmla="*/ 137 w 137"/>
                <a:gd name="T5" fmla="*/ 0 h 31"/>
                <a:gd name="T6" fmla="*/ 0 60000 65536"/>
                <a:gd name="T7" fmla="*/ 0 60000 65536"/>
                <a:gd name="T8" fmla="*/ 0 60000 65536"/>
                <a:gd name="T9" fmla="*/ 0 w 137"/>
                <a:gd name="T10" fmla="*/ 0 h 31"/>
                <a:gd name="T11" fmla="*/ 137 w 137"/>
                <a:gd name="T12" fmla="*/ 31 h 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31">
                  <a:moveTo>
                    <a:pt x="0" y="19"/>
                  </a:moveTo>
                  <a:cubicBezTo>
                    <a:pt x="8" y="21"/>
                    <a:pt x="41" y="31"/>
                    <a:pt x="64" y="28"/>
                  </a:cubicBezTo>
                  <a:cubicBezTo>
                    <a:pt x="87" y="25"/>
                    <a:pt x="122" y="6"/>
                    <a:pt x="137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51"/>
          <p:cNvGrpSpPr>
            <a:grpSpLocks/>
          </p:cNvGrpSpPr>
          <p:nvPr/>
        </p:nvGrpSpPr>
        <p:grpSpPr bwMode="auto">
          <a:xfrm>
            <a:off x="7890296" y="5670128"/>
            <a:ext cx="381000" cy="330200"/>
            <a:chOff x="1392" y="3824"/>
            <a:chExt cx="240" cy="208"/>
          </a:xfrm>
        </p:grpSpPr>
        <p:graphicFrame>
          <p:nvGraphicFramePr>
            <p:cNvPr id="59" name="Object 52"/>
            <p:cNvGraphicFramePr>
              <a:graphicFrameLocks noChangeAspect="1"/>
            </p:cNvGraphicFramePr>
            <p:nvPr/>
          </p:nvGraphicFramePr>
          <p:xfrm>
            <a:off x="1392" y="3878"/>
            <a:ext cx="240" cy="154"/>
          </p:xfrm>
          <a:graphic>
            <a:graphicData uri="http://schemas.openxmlformats.org/presentationml/2006/ole">
              <p:oleObj spid="_x0000_s6176" name="公式" r:id="rId15" imgW="17073000" imgH="10952640" progId="Equation.3">
                <p:embed/>
              </p:oleObj>
            </a:graphicData>
          </a:graphic>
        </p:graphicFrame>
        <p:graphicFrame>
          <p:nvGraphicFramePr>
            <p:cNvPr id="60" name="Object 53"/>
            <p:cNvGraphicFramePr>
              <a:graphicFrameLocks noChangeAspect="1"/>
            </p:cNvGraphicFramePr>
            <p:nvPr/>
          </p:nvGraphicFramePr>
          <p:xfrm>
            <a:off x="1472" y="3824"/>
            <a:ext cx="64" cy="64"/>
          </p:xfrm>
          <a:graphic>
            <a:graphicData uri="http://schemas.openxmlformats.org/presentationml/2006/ole">
              <p:oleObj spid="_x0000_s6177" name="公式" r:id="rId16" imgW="254160" imgH="253800" progId="Equation.3">
                <p:embed/>
              </p:oleObj>
            </a:graphicData>
          </a:graphic>
        </p:graphicFrame>
      </p:grpSp>
      <p:grpSp>
        <p:nvGrpSpPr>
          <p:cNvPr id="61" name="Group 54"/>
          <p:cNvGrpSpPr>
            <a:grpSpLocks/>
          </p:cNvGrpSpPr>
          <p:nvPr/>
        </p:nvGrpSpPr>
        <p:grpSpPr bwMode="auto">
          <a:xfrm>
            <a:off x="7166396" y="5695528"/>
            <a:ext cx="266700" cy="342900"/>
            <a:chOff x="936" y="3840"/>
            <a:chExt cx="168" cy="216"/>
          </a:xfrm>
        </p:grpSpPr>
        <p:graphicFrame>
          <p:nvGraphicFramePr>
            <p:cNvPr id="62" name="Object 55"/>
            <p:cNvGraphicFramePr>
              <a:graphicFrameLocks noChangeAspect="1"/>
            </p:cNvGraphicFramePr>
            <p:nvPr/>
          </p:nvGraphicFramePr>
          <p:xfrm>
            <a:off x="936" y="3888"/>
            <a:ext cx="168" cy="168"/>
          </p:xfrm>
          <a:graphic>
            <a:graphicData uri="http://schemas.openxmlformats.org/presentationml/2006/ole">
              <p:oleObj spid="_x0000_s6178" name="公式" r:id="rId17" imgW="10157400" imgH="10140480" progId="Equation.3">
                <p:embed/>
              </p:oleObj>
            </a:graphicData>
          </a:graphic>
        </p:graphicFrame>
        <p:graphicFrame>
          <p:nvGraphicFramePr>
            <p:cNvPr id="63" name="Object 56"/>
            <p:cNvGraphicFramePr>
              <a:graphicFrameLocks noChangeAspect="1"/>
            </p:cNvGraphicFramePr>
            <p:nvPr/>
          </p:nvGraphicFramePr>
          <p:xfrm>
            <a:off x="992" y="3840"/>
            <a:ext cx="64" cy="64"/>
          </p:xfrm>
          <a:graphic>
            <a:graphicData uri="http://schemas.openxmlformats.org/presentationml/2006/ole">
              <p:oleObj spid="_x0000_s6179" name="公式" r:id="rId18" imgW="254160" imgH="253800" progId="Equation.3">
                <p:embed/>
              </p:oleObj>
            </a:graphicData>
          </a:graphic>
        </p:graphicFrame>
      </p:grpSp>
      <p:grpSp>
        <p:nvGrpSpPr>
          <p:cNvPr id="64" name="Group 57"/>
          <p:cNvGrpSpPr>
            <a:grpSpLocks/>
          </p:cNvGrpSpPr>
          <p:nvPr/>
        </p:nvGrpSpPr>
        <p:grpSpPr bwMode="auto">
          <a:xfrm>
            <a:off x="6228184" y="5390728"/>
            <a:ext cx="1281112" cy="368300"/>
            <a:chOff x="345" y="3648"/>
            <a:chExt cx="807" cy="232"/>
          </a:xfrm>
        </p:grpSpPr>
        <p:graphicFrame>
          <p:nvGraphicFramePr>
            <p:cNvPr id="65" name="Object 58"/>
            <p:cNvGraphicFramePr>
              <a:graphicFrameLocks noChangeAspect="1"/>
            </p:cNvGraphicFramePr>
            <p:nvPr/>
          </p:nvGraphicFramePr>
          <p:xfrm>
            <a:off x="345" y="3648"/>
            <a:ext cx="279" cy="232"/>
          </p:xfrm>
          <a:graphic>
            <a:graphicData uri="http://schemas.openxmlformats.org/presentationml/2006/ole">
              <p:oleObj spid="_x0000_s6180" name="公式" r:id="rId19" imgW="14225400" imgH="11764800" progId="Equation.3">
                <p:embed/>
              </p:oleObj>
            </a:graphicData>
          </a:graphic>
        </p:graphicFrame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633" y="3756"/>
              <a:ext cx="519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7" name="Object 60"/>
          <p:cNvGraphicFramePr>
            <a:graphicFrameLocks noChangeAspect="1"/>
          </p:cNvGraphicFramePr>
          <p:nvPr/>
        </p:nvGraphicFramePr>
        <p:xfrm>
          <a:off x="8195096" y="5466928"/>
          <a:ext cx="228600" cy="241300"/>
        </p:xfrm>
        <a:graphic>
          <a:graphicData uri="http://schemas.openxmlformats.org/presentationml/2006/ole">
            <p:oleObj spid="_x0000_s6181" name="Equation" r:id="rId20" imgW="228600" imgH="241300" progId="Equation.3">
              <p:embed/>
            </p:oleObj>
          </a:graphicData>
        </a:graphic>
      </p:graphicFrame>
      <p:sp>
        <p:nvSpPr>
          <p:cNvPr id="68" name="Freeform 61"/>
          <p:cNvSpPr>
            <a:spLocks/>
          </p:cNvSpPr>
          <p:nvPr/>
        </p:nvSpPr>
        <p:spPr bwMode="auto">
          <a:xfrm>
            <a:off x="7356896" y="5390728"/>
            <a:ext cx="685800" cy="304800"/>
          </a:xfrm>
          <a:custGeom>
            <a:avLst/>
            <a:gdLst>
              <a:gd name="T0" fmla="*/ 2147483647 w 432"/>
              <a:gd name="T1" fmla="*/ 0 h 192"/>
              <a:gd name="T2" fmla="*/ 2147483647 w 432"/>
              <a:gd name="T3" fmla="*/ 2147483647 h 192"/>
              <a:gd name="T4" fmla="*/ 0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432" y="0"/>
                </a:moveTo>
                <a:lnTo>
                  <a:pt x="432" y="192"/>
                </a:lnTo>
                <a:lnTo>
                  <a:pt x="0" y="192"/>
                </a:lnTo>
                <a:lnTo>
                  <a:pt x="144" y="48"/>
                </a:ln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19" grpId="0" autoUpdateAnimBg="0"/>
      <p:bldP spid="318520" grpId="0" autoUpdateAnimBg="0"/>
      <p:bldP spid="318521" grpId="0" autoUpdateAnimBg="0"/>
      <p:bldP spid="318600" grpId="0" autoUpdateAnimBg="0"/>
      <p:bldP spid="318601" grpId="0" autoUpdateAnimBg="0"/>
      <p:bldP spid="318603" grpId="0" autoUpdateAnimBg="0"/>
      <p:bldP spid="318604" grpId="0" autoUpdateAnimBg="0"/>
      <p:bldP spid="318605" grpId="0" autoUpdateAnimBg="0"/>
      <p:bldP spid="19" grpId="0" animBg="1"/>
      <p:bldP spid="20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0A65F-1EC3-4582-9450-16688FDC71A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19556" name="AutoShape 68"/>
          <p:cNvSpPr>
            <a:spLocks noChangeArrowheads="1"/>
          </p:cNvSpPr>
          <p:nvPr/>
        </p:nvSpPr>
        <p:spPr bwMode="auto">
          <a:xfrm>
            <a:off x="4261296" y="4205709"/>
            <a:ext cx="1447800" cy="533400"/>
          </a:xfrm>
          <a:prstGeom prst="wedgeRoundRectCallout">
            <a:avLst>
              <a:gd name="adj1" fmla="val 48574"/>
              <a:gd name="adj2" fmla="val 86014"/>
              <a:gd name="adj3" fmla="val 16667"/>
            </a:avLst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215" name="Text Box 3"/>
          <p:cNvSpPr txBox="1">
            <a:spLocks noChangeArrowheads="1"/>
          </p:cNvSpPr>
          <p:nvPr/>
        </p:nvSpPr>
        <p:spPr bwMode="auto">
          <a:xfrm>
            <a:off x="229046" y="244897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螺旋线的参数方程还可以写为</a:t>
            </a:r>
          </a:p>
        </p:txBody>
      </p:sp>
      <p:graphicFrame>
        <p:nvGraphicFramePr>
          <p:cNvPr id="350208" name="Object 0"/>
          <p:cNvGraphicFramePr>
            <a:graphicFrameLocks noChangeAspect="1"/>
          </p:cNvGraphicFramePr>
          <p:nvPr/>
        </p:nvGraphicFramePr>
        <p:xfrm>
          <a:off x="589409" y="821159"/>
          <a:ext cx="1866900" cy="1625600"/>
        </p:xfrm>
        <a:graphic>
          <a:graphicData uri="http://schemas.openxmlformats.org/presentationml/2006/ole">
            <p:oleObj spid="_x0000_s8365" name="公式" r:id="rId3" imgW="1866900" imgH="1625600" progId="Equation.3">
              <p:embed/>
            </p:oleObj>
          </a:graphicData>
        </a:graphic>
      </p:graphicFrame>
      <p:graphicFrame>
        <p:nvGraphicFramePr>
          <p:cNvPr id="350209" name="Object 1"/>
          <p:cNvGraphicFramePr>
            <a:graphicFrameLocks noChangeAspect="1"/>
          </p:cNvGraphicFramePr>
          <p:nvPr/>
        </p:nvGraphicFramePr>
        <p:xfrm>
          <a:off x="3037334" y="965622"/>
          <a:ext cx="2654300" cy="889000"/>
        </p:xfrm>
        <a:graphic>
          <a:graphicData uri="http://schemas.openxmlformats.org/presentationml/2006/ole">
            <p:oleObj spid="_x0000_s8366" name="公式" r:id="rId4" imgW="2654300" imgH="889000" progId="Equation.3">
              <p:embed/>
            </p:oleObj>
          </a:graphicData>
        </a:graphic>
      </p:graphicFrame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444946" y="2478509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螺旋线的重要</a:t>
            </a:r>
            <a:r>
              <a:rPr lang="zh-CN" altLang="en-US" sz="2800">
                <a:solidFill>
                  <a:srgbClr val="3333FF"/>
                </a:solidFill>
              </a:rPr>
              <a:t>性质</a:t>
            </a:r>
            <a:r>
              <a:rPr lang="zh-CN" altLang="en-US" sz="2800">
                <a:solidFill>
                  <a:schemeClr val="accent2"/>
                </a:solidFill>
              </a:rPr>
              <a:t>：</a:t>
            </a:r>
          </a:p>
        </p:txBody>
      </p:sp>
      <p:graphicFrame>
        <p:nvGraphicFramePr>
          <p:cNvPr id="350210" name="Object 2"/>
          <p:cNvGraphicFramePr>
            <a:graphicFrameLocks noChangeAspect="1"/>
          </p:cNvGraphicFramePr>
          <p:nvPr/>
        </p:nvGraphicFramePr>
        <p:xfrm>
          <a:off x="444946" y="3702472"/>
          <a:ext cx="2438400" cy="431800"/>
        </p:xfrm>
        <a:graphic>
          <a:graphicData uri="http://schemas.openxmlformats.org/presentationml/2006/ole">
            <p:oleObj spid="_x0000_s8367" name="Equation" r:id="rId5" imgW="2438400" imgH="431800" progId="Equation.3">
              <p:embed/>
            </p:oleObj>
          </a:graphicData>
        </a:graphic>
      </p:graphicFrame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3108771" y="3629447"/>
          <a:ext cx="3251200" cy="457200"/>
        </p:xfrm>
        <a:graphic>
          <a:graphicData uri="http://schemas.openxmlformats.org/presentationml/2006/ole">
            <p:oleObj spid="_x0000_s8368" name="公式" r:id="rId6" imgW="3251200" imgH="457200" progId="Equation.3">
              <p:embed/>
            </p:oleObj>
          </a:graphicData>
        </a:graphic>
      </p:graphicFrame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300484" y="3053184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上升的高度与转过的角度成正比</a:t>
            </a:r>
            <a:r>
              <a:rPr lang="en-US" altLang="zh-CN" sz="2800"/>
              <a:t>. </a:t>
            </a:r>
            <a:r>
              <a:rPr lang="zh-CN" altLang="en-US" sz="2800"/>
              <a:t>即</a:t>
            </a: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544488" y="4293096"/>
          <a:ext cx="1219200" cy="392112"/>
        </p:xfrm>
        <a:graphic>
          <a:graphicData uri="http://schemas.openxmlformats.org/presentationml/2006/ole">
            <p:oleObj spid="_x0000_s8369" name="公式" r:id="rId7" imgW="1218671" imgH="393529" progId="Equation.3">
              <p:embed/>
            </p:oleObj>
          </a:graphicData>
        </a:graphic>
      </p:graphicFrame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1817762" y="4221088"/>
            <a:ext cx="196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上升的高度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4261296" y="4350172"/>
          <a:ext cx="1295400" cy="330200"/>
        </p:xfrm>
        <a:graphic>
          <a:graphicData uri="http://schemas.openxmlformats.org/presentationml/2006/ole">
            <p:oleObj spid="_x0000_s8370" name="公式" r:id="rId8" imgW="1295400" imgH="330200" progId="Equation.3">
              <p:embed/>
            </p:oleObj>
          </a:graphicData>
        </a:graphic>
      </p:graphicFrame>
      <p:sp>
        <p:nvSpPr>
          <p:cNvPr id="319501" name="Text Box 13"/>
          <p:cNvSpPr txBox="1">
            <a:spLocks noChangeArrowheads="1"/>
          </p:cNvSpPr>
          <p:nvPr/>
        </p:nvSpPr>
        <p:spPr bwMode="auto">
          <a:xfrm>
            <a:off x="6061521" y="4566072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</a:rPr>
              <a:t>螺距</a:t>
            </a:r>
          </a:p>
        </p:txBody>
      </p:sp>
      <p:grpSp>
        <p:nvGrpSpPr>
          <p:cNvPr id="8220" name="Group 67"/>
          <p:cNvGrpSpPr>
            <a:grpSpLocks/>
          </p:cNvGrpSpPr>
          <p:nvPr/>
        </p:nvGrpSpPr>
        <p:grpSpPr bwMode="auto">
          <a:xfrm>
            <a:off x="6231384" y="433809"/>
            <a:ext cx="2805112" cy="3886200"/>
            <a:chOff x="3849" y="192"/>
            <a:chExt cx="1767" cy="2448"/>
          </a:xfrm>
        </p:grpSpPr>
        <p:grpSp>
          <p:nvGrpSpPr>
            <p:cNvPr id="8222" name="Group 19"/>
            <p:cNvGrpSpPr>
              <a:grpSpLocks/>
            </p:cNvGrpSpPr>
            <p:nvPr/>
          </p:nvGrpSpPr>
          <p:grpSpPr bwMode="auto">
            <a:xfrm>
              <a:off x="4224" y="384"/>
              <a:ext cx="914" cy="1857"/>
              <a:chOff x="4176" y="1296"/>
              <a:chExt cx="914" cy="1857"/>
            </a:xfrm>
          </p:grpSpPr>
          <p:grpSp>
            <p:nvGrpSpPr>
              <p:cNvPr id="8249" name="Group 20"/>
              <p:cNvGrpSpPr>
                <a:grpSpLocks/>
              </p:cNvGrpSpPr>
              <p:nvPr/>
            </p:nvGrpSpPr>
            <p:grpSpPr bwMode="auto">
              <a:xfrm>
                <a:off x="4176" y="1296"/>
                <a:ext cx="914" cy="1857"/>
                <a:chOff x="4176" y="1296"/>
                <a:chExt cx="914" cy="1857"/>
              </a:xfrm>
            </p:grpSpPr>
            <p:sp>
              <p:nvSpPr>
                <p:cNvPr id="8251" name="Oval 21"/>
                <p:cNvSpPr>
                  <a:spLocks noChangeArrowheads="1"/>
                </p:cNvSpPr>
                <p:nvPr/>
              </p:nvSpPr>
              <p:spPr bwMode="auto">
                <a:xfrm>
                  <a:off x="4176" y="2774"/>
                  <a:ext cx="912" cy="379"/>
                </a:xfrm>
                <a:prstGeom prst="ellipse">
                  <a:avLst/>
                </a:prstGeom>
                <a:noFill/>
                <a:ln w="19050">
                  <a:solidFill>
                    <a:srgbClr val="00CC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510" name="AutoShape 22"/>
                <p:cNvSpPr>
                  <a:spLocks noChangeArrowheads="1"/>
                </p:cNvSpPr>
                <p:nvPr/>
              </p:nvSpPr>
              <p:spPr bwMode="auto">
                <a:xfrm>
                  <a:off x="4176" y="1296"/>
                  <a:ext cx="914" cy="1857"/>
                </a:xfrm>
                <a:prstGeom prst="can">
                  <a:avLst>
                    <a:gd name="adj" fmla="val 41792"/>
                  </a:avLst>
                </a:prstGeom>
                <a:gradFill rotWithShape="0">
                  <a:gsLst>
                    <a:gs pos="0">
                      <a:srgbClr val="33CC33"/>
                    </a:gs>
                    <a:gs pos="50000">
                      <a:schemeClr val="bg1"/>
                    </a:gs>
                    <a:gs pos="100000">
                      <a:srgbClr val="33CC33"/>
                    </a:gs>
                  </a:gsLst>
                  <a:lin ang="0" scaled="1"/>
                </a:gra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250" name="Arc 23"/>
              <p:cNvSpPr>
                <a:spLocks/>
              </p:cNvSpPr>
              <p:nvPr/>
            </p:nvSpPr>
            <p:spPr bwMode="auto">
              <a:xfrm>
                <a:off x="4177" y="2788"/>
                <a:ext cx="909" cy="203"/>
              </a:xfrm>
              <a:custGeom>
                <a:avLst/>
                <a:gdLst>
                  <a:gd name="T0" fmla="*/ 0 w 43200"/>
                  <a:gd name="T1" fmla="*/ 0 h 22869"/>
                  <a:gd name="T2" fmla="*/ 0 w 43200"/>
                  <a:gd name="T3" fmla="*/ 0 h 22869"/>
                  <a:gd name="T4" fmla="*/ 0 w 43200"/>
                  <a:gd name="T5" fmla="*/ 0 h 2286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69"/>
                  <a:gd name="T11" fmla="*/ 43200 w 43200"/>
                  <a:gd name="T12" fmla="*/ 22869 h 228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69" fill="none" extrusionOk="0">
                    <a:moveTo>
                      <a:pt x="37" y="22868"/>
                    </a:moveTo>
                    <a:cubicBezTo>
                      <a:pt x="12" y="22446"/>
                      <a:pt x="0" y="2202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869" stroke="0" extrusionOk="0">
                    <a:moveTo>
                      <a:pt x="37" y="22868"/>
                    </a:moveTo>
                    <a:cubicBezTo>
                      <a:pt x="12" y="22446"/>
                      <a:pt x="0" y="2202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CC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12" name="Oval 24"/>
            <p:cNvSpPr>
              <a:spLocks noChangeArrowheads="1"/>
            </p:cNvSpPr>
            <p:nvPr/>
          </p:nvSpPr>
          <p:spPr bwMode="auto">
            <a:xfrm>
              <a:off x="4224" y="389"/>
              <a:ext cx="912" cy="379"/>
            </a:xfrm>
            <a:prstGeom prst="ellipse">
              <a:avLst/>
            </a:prstGeom>
            <a:gradFill rotWithShape="0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2700000" scaled="1"/>
            </a:gradFill>
            <a:ln w="19050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24" name="Group 25"/>
            <p:cNvGrpSpPr>
              <a:grpSpLocks/>
            </p:cNvGrpSpPr>
            <p:nvPr/>
          </p:nvGrpSpPr>
          <p:grpSpPr bwMode="auto">
            <a:xfrm>
              <a:off x="4272" y="192"/>
              <a:ext cx="1344" cy="2448"/>
              <a:chOff x="768" y="1824"/>
              <a:chExt cx="1344" cy="2448"/>
            </a:xfrm>
          </p:grpSpPr>
          <p:graphicFrame>
            <p:nvGraphicFramePr>
              <p:cNvPr id="8209" name="Object 15"/>
              <p:cNvGraphicFramePr>
                <a:graphicFrameLocks noChangeAspect="1"/>
              </p:cNvGraphicFramePr>
              <p:nvPr/>
            </p:nvGraphicFramePr>
            <p:xfrm>
              <a:off x="1008" y="1824"/>
              <a:ext cx="142" cy="176"/>
            </p:xfrm>
            <a:graphic>
              <a:graphicData uri="http://schemas.openxmlformats.org/presentationml/2006/ole">
                <p:oleObj spid="_x0000_s8371" name="Equation" r:id="rId9" imgW="114201" imgH="139579" progId="Equation.3">
                  <p:embed/>
                </p:oleObj>
              </a:graphicData>
            </a:graphic>
          </p:graphicFrame>
          <p:sp>
            <p:nvSpPr>
              <p:cNvPr id="8243" name="Line 27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28"/>
              <p:cNvSpPr>
                <a:spLocks noChangeShapeType="1"/>
              </p:cNvSpPr>
              <p:nvPr/>
            </p:nvSpPr>
            <p:spPr bwMode="auto">
              <a:xfrm flipH="1">
                <a:off x="1008" y="3696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Line 29"/>
              <p:cNvSpPr>
                <a:spLocks noChangeShapeType="1"/>
              </p:cNvSpPr>
              <p:nvPr/>
            </p:nvSpPr>
            <p:spPr bwMode="auto">
              <a:xfrm flipV="1">
                <a:off x="1200" y="2254"/>
                <a:ext cx="0" cy="14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16"/>
              <p:cNvGraphicFramePr>
                <a:graphicFrameLocks noChangeAspect="1"/>
              </p:cNvGraphicFramePr>
              <p:nvPr/>
            </p:nvGraphicFramePr>
            <p:xfrm>
              <a:off x="768" y="4096"/>
              <a:ext cx="174" cy="176"/>
            </p:xfrm>
            <a:graphic>
              <a:graphicData uri="http://schemas.openxmlformats.org/presentationml/2006/ole">
                <p:oleObj spid="_x0000_s8372" name="Equation" r:id="rId10" imgW="139700" imgH="139700" progId="Equation.3">
                  <p:embed/>
                </p:oleObj>
              </a:graphicData>
            </a:graphic>
          </p:graphicFrame>
          <p:graphicFrame>
            <p:nvGraphicFramePr>
              <p:cNvPr id="8211" name="Object 17"/>
              <p:cNvGraphicFramePr>
                <a:graphicFrameLocks noChangeAspect="1"/>
              </p:cNvGraphicFramePr>
              <p:nvPr/>
            </p:nvGraphicFramePr>
            <p:xfrm>
              <a:off x="1939" y="3744"/>
              <a:ext cx="173" cy="208"/>
            </p:xfrm>
            <a:graphic>
              <a:graphicData uri="http://schemas.openxmlformats.org/presentationml/2006/ole">
                <p:oleObj spid="_x0000_s8373" name="Equation" r:id="rId11" imgW="139579" imgH="164957" progId="Equation.3">
                  <p:embed/>
                </p:oleObj>
              </a:graphicData>
            </a:graphic>
          </p:graphicFrame>
          <p:graphicFrame>
            <p:nvGraphicFramePr>
              <p:cNvPr id="8212" name="Object 18"/>
              <p:cNvGraphicFramePr>
                <a:graphicFrameLocks noChangeAspect="1"/>
              </p:cNvGraphicFramePr>
              <p:nvPr/>
            </p:nvGraphicFramePr>
            <p:xfrm>
              <a:off x="1057" y="3600"/>
              <a:ext cx="143" cy="157"/>
            </p:xfrm>
            <a:graphic>
              <a:graphicData uri="http://schemas.openxmlformats.org/presentationml/2006/ole">
                <p:oleObj spid="_x0000_s8374" name="Equation" r:id="rId12" imgW="164814" imgH="177492" progId="Equation.3">
                  <p:embed/>
                </p:oleObj>
              </a:graphicData>
            </a:graphic>
          </p:graphicFrame>
          <p:sp>
            <p:nvSpPr>
              <p:cNvPr id="8246" name="Line 33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4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7" name="Line 34"/>
              <p:cNvSpPr>
                <a:spLocks noChangeShapeType="1"/>
              </p:cNvSpPr>
              <p:nvPr/>
            </p:nvSpPr>
            <p:spPr bwMode="auto">
              <a:xfrm flipV="1">
                <a:off x="1200" y="187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5" name="Freeform 36"/>
            <p:cNvSpPr>
              <a:spLocks/>
            </p:cNvSpPr>
            <p:nvPr/>
          </p:nvSpPr>
          <p:spPr bwMode="auto">
            <a:xfrm>
              <a:off x="4520" y="1769"/>
              <a:ext cx="604" cy="487"/>
            </a:xfrm>
            <a:custGeom>
              <a:avLst/>
              <a:gdLst>
                <a:gd name="T0" fmla="*/ 0 w 604"/>
                <a:gd name="T1" fmla="*/ 487 h 487"/>
                <a:gd name="T2" fmla="*/ 227 w 604"/>
                <a:gd name="T3" fmla="*/ 384 h 487"/>
                <a:gd name="T4" fmla="*/ 382 w 604"/>
                <a:gd name="T5" fmla="*/ 300 h 487"/>
                <a:gd name="T6" fmla="*/ 465 w 604"/>
                <a:gd name="T7" fmla="*/ 238 h 487"/>
                <a:gd name="T8" fmla="*/ 511 w 604"/>
                <a:gd name="T9" fmla="*/ 210 h 487"/>
                <a:gd name="T10" fmla="*/ 538 w 604"/>
                <a:gd name="T11" fmla="*/ 174 h 487"/>
                <a:gd name="T12" fmla="*/ 593 w 604"/>
                <a:gd name="T13" fmla="*/ 101 h 487"/>
                <a:gd name="T14" fmla="*/ 602 w 604"/>
                <a:gd name="T15" fmla="*/ 64 h 487"/>
                <a:gd name="T16" fmla="*/ 593 w 604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4"/>
                <a:gd name="T28" fmla="*/ 0 h 487"/>
                <a:gd name="T29" fmla="*/ 604 w 604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4" h="487">
                  <a:moveTo>
                    <a:pt x="0" y="487"/>
                  </a:moveTo>
                  <a:cubicBezTo>
                    <a:pt x="38" y="470"/>
                    <a:pt x="163" y="415"/>
                    <a:pt x="227" y="384"/>
                  </a:cubicBezTo>
                  <a:cubicBezTo>
                    <a:pt x="291" y="353"/>
                    <a:pt x="342" y="324"/>
                    <a:pt x="382" y="300"/>
                  </a:cubicBezTo>
                  <a:cubicBezTo>
                    <a:pt x="422" y="276"/>
                    <a:pt x="444" y="253"/>
                    <a:pt x="465" y="238"/>
                  </a:cubicBezTo>
                  <a:cubicBezTo>
                    <a:pt x="486" y="223"/>
                    <a:pt x="499" y="221"/>
                    <a:pt x="511" y="210"/>
                  </a:cubicBezTo>
                  <a:cubicBezTo>
                    <a:pt x="524" y="197"/>
                    <a:pt x="524" y="192"/>
                    <a:pt x="538" y="174"/>
                  </a:cubicBezTo>
                  <a:cubicBezTo>
                    <a:pt x="552" y="156"/>
                    <a:pt x="582" y="119"/>
                    <a:pt x="593" y="101"/>
                  </a:cubicBezTo>
                  <a:cubicBezTo>
                    <a:pt x="604" y="83"/>
                    <a:pt x="602" y="81"/>
                    <a:pt x="602" y="64"/>
                  </a:cubicBezTo>
                  <a:cubicBezTo>
                    <a:pt x="602" y="47"/>
                    <a:pt x="595" y="13"/>
                    <a:pt x="59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Freeform 37"/>
            <p:cNvSpPr>
              <a:spLocks/>
            </p:cNvSpPr>
            <p:nvPr/>
          </p:nvSpPr>
          <p:spPr bwMode="auto">
            <a:xfrm>
              <a:off x="4226" y="1484"/>
              <a:ext cx="887" cy="292"/>
            </a:xfrm>
            <a:custGeom>
              <a:avLst/>
              <a:gdLst>
                <a:gd name="T0" fmla="*/ 887 w 887"/>
                <a:gd name="T1" fmla="*/ 292 h 292"/>
                <a:gd name="T2" fmla="*/ 814 w 887"/>
                <a:gd name="T3" fmla="*/ 194 h 292"/>
                <a:gd name="T4" fmla="*/ 741 w 887"/>
                <a:gd name="T5" fmla="*/ 130 h 292"/>
                <a:gd name="T6" fmla="*/ 686 w 887"/>
                <a:gd name="T7" fmla="*/ 102 h 292"/>
                <a:gd name="T8" fmla="*/ 631 w 887"/>
                <a:gd name="T9" fmla="*/ 66 h 292"/>
                <a:gd name="T10" fmla="*/ 558 w 887"/>
                <a:gd name="T11" fmla="*/ 38 h 292"/>
                <a:gd name="T12" fmla="*/ 476 w 887"/>
                <a:gd name="T13" fmla="*/ 11 h 292"/>
                <a:gd name="T14" fmla="*/ 403 w 887"/>
                <a:gd name="T15" fmla="*/ 11 h 292"/>
                <a:gd name="T16" fmla="*/ 293 w 887"/>
                <a:gd name="T17" fmla="*/ 0 h 292"/>
                <a:gd name="T18" fmla="*/ 201 w 887"/>
                <a:gd name="T19" fmla="*/ 11 h 292"/>
                <a:gd name="T20" fmla="*/ 110 w 887"/>
                <a:gd name="T21" fmla="*/ 36 h 292"/>
                <a:gd name="T22" fmla="*/ 0 w 887"/>
                <a:gd name="T23" fmla="*/ 118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87"/>
                <a:gd name="T37" fmla="*/ 0 h 292"/>
                <a:gd name="T38" fmla="*/ 887 w 887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87" h="292">
                  <a:moveTo>
                    <a:pt x="887" y="292"/>
                  </a:moveTo>
                  <a:lnTo>
                    <a:pt x="814" y="194"/>
                  </a:lnTo>
                  <a:lnTo>
                    <a:pt x="741" y="130"/>
                  </a:lnTo>
                  <a:lnTo>
                    <a:pt x="686" y="102"/>
                  </a:lnTo>
                  <a:lnTo>
                    <a:pt x="631" y="66"/>
                  </a:lnTo>
                  <a:lnTo>
                    <a:pt x="558" y="38"/>
                  </a:lnTo>
                  <a:lnTo>
                    <a:pt x="476" y="11"/>
                  </a:lnTo>
                  <a:lnTo>
                    <a:pt x="403" y="11"/>
                  </a:lnTo>
                  <a:lnTo>
                    <a:pt x="293" y="0"/>
                  </a:lnTo>
                  <a:lnTo>
                    <a:pt x="201" y="11"/>
                  </a:lnTo>
                  <a:lnTo>
                    <a:pt x="110" y="36"/>
                  </a:lnTo>
                  <a:lnTo>
                    <a:pt x="0" y="11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38"/>
            <p:cNvSpPr>
              <a:spLocks/>
            </p:cNvSpPr>
            <p:nvPr/>
          </p:nvSpPr>
          <p:spPr bwMode="auto">
            <a:xfrm>
              <a:off x="4249" y="887"/>
              <a:ext cx="887" cy="457"/>
            </a:xfrm>
            <a:custGeom>
              <a:avLst/>
              <a:gdLst>
                <a:gd name="T0" fmla="*/ 0 w 887"/>
                <a:gd name="T1" fmla="*/ 320 h 457"/>
                <a:gd name="T2" fmla="*/ 28 w 887"/>
                <a:gd name="T3" fmla="*/ 375 h 457"/>
                <a:gd name="T4" fmla="*/ 74 w 887"/>
                <a:gd name="T5" fmla="*/ 420 h 457"/>
                <a:gd name="T6" fmla="*/ 133 w 887"/>
                <a:gd name="T7" fmla="*/ 438 h 457"/>
                <a:gd name="T8" fmla="*/ 238 w 887"/>
                <a:gd name="T9" fmla="*/ 457 h 457"/>
                <a:gd name="T10" fmla="*/ 421 w 887"/>
                <a:gd name="T11" fmla="*/ 438 h 457"/>
                <a:gd name="T12" fmla="*/ 567 w 887"/>
                <a:gd name="T13" fmla="*/ 384 h 457"/>
                <a:gd name="T14" fmla="*/ 704 w 887"/>
                <a:gd name="T15" fmla="*/ 301 h 457"/>
                <a:gd name="T16" fmla="*/ 814 w 887"/>
                <a:gd name="T17" fmla="*/ 210 h 457"/>
                <a:gd name="T18" fmla="*/ 869 w 887"/>
                <a:gd name="T19" fmla="*/ 109 h 457"/>
                <a:gd name="T20" fmla="*/ 887 w 887"/>
                <a:gd name="T21" fmla="*/ 0 h 4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7"/>
                <a:gd name="T34" fmla="*/ 0 h 457"/>
                <a:gd name="T35" fmla="*/ 887 w 887"/>
                <a:gd name="T36" fmla="*/ 457 h 4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7" h="457">
                  <a:moveTo>
                    <a:pt x="0" y="320"/>
                  </a:moveTo>
                  <a:cubicBezTo>
                    <a:pt x="3" y="327"/>
                    <a:pt x="16" y="358"/>
                    <a:pt x="28" y="375"/>
                  </a:cubicBezTo>
                  <a:cubicBezTo>
                    <a:pt x="40" y="392"/>
                    <a:pt x="57" y="410"/>
                    <a:pt x="74" y="420"/>
                  </a:cubicBezTo>
                  <a:cubicBezTo>
                    <a:pt x="91" y="430"/>
                    <a:pt x="106" y="432"/>
                    <a:pt x="133" y="438"/>
                  </a:cubicBezTo>
                  <a:cubicBezTo>
                    <a:pt x="160" y="444"/>
                    <a:pt x="190" y="457"/>
                    <a:pt x="238" y="457"/>
                  </a:cubicBezTo>
                  <a:cubicBezTo>
                    <a:pt x="286" y="457"/>
                    <a:pt x="366" y="450"/>
                    <a:pt x="421" y="438"/>
                  </a:cubicBezTo>
                  <a:cubicBezTo>
                    <a:pt x="476" y="426"/>
                    <a:pt x="520" y="407"/>
                    <a:pt x="567" y="384"/>
                  </a:cubicBezTo>
                  <a:cubicBezTo>
                    <a:pt x="614" y="361"/>
                    <a:pt x="663" y="330"/>
                    <a:pt x="704" y="301"/>
                  </a:cubicBezTo>
                  <a:cubicBezTo>
                    <a:pt x="745" y="272"/>
                    <a:pt x="787" y="242"/>
                    <a:pt x="814" y="210"/>
                  </a:cubicBezTo>
                  <a:cubicBezTo>
                    <a:pt x="841" y="178"/>
                    <a:pt x="857" y="144"/>
                    <a:pt x="869" y="109"/>
                  </a:cubicBezTo>
                  <a:cubicBezTo>
                    <a:pt x="881" y="74"/>
                    <a:pt x="883" y="23"/>
                    <a:pt x="88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Freeform 39"/>
            <p:cNvSpPr>
              <a:spLocks/>
            </p:cNvSpPr>
            <p:nvPr/>
          </p:nvSpPr>
          <p:spPr bwMode="auto">
            <a:xfrm>
              <a:off x="4235" y="690"/>
              <a:ext cx="238" cy="130"/>
            </a:xfrm>
            <a:custGeom>
              <a:avLst/>
              <a:gdLst>
                <a:gd name="T0" fmla="*/ 0 w 238"/>
                <a:gd name="T1" fmla="*/ 0 h 130"/>
                <a:gd name="T2" fmla="*/ 19 w 238"/>
                <a:gd name="T3" fmla="*/ 92 h 130"/>
                <a:gd name="T4" fmla="*/ 85 w 238"/>
                <a:gd name="T5" fmla="*/ 126 h 130"/>
                <a:gd name="T6" fmla="*/ 165 w 238"/>
                <a:gd name="T7" fmla="*/ 119 h 130"/>
                <a:gd name="T8" fmla="*/ 238 w 238"/>
                <a:gd name="T9" fmla="*/ 73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30"/>
                <a:gd name="T17" fmla="*/ 238 w 238"/>
                <a:gd name="T18" fmla="*/ 130 h 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30">
                  <a:moveTo>
                    <a:pt x="0" y="0"/>
                  </a:moveTo>
                  <a:cubicBezTo>
                    <a:pt x="3" y="14"/>
                    <a:pt x="5" y="71"/>
                    <a:pt x="19" y="92"/>
                  </a:cubicBezTo>
                  <a:cubicBezTo>
                    <a:pt x="33" y="113"/>
                    <a:pt x="61" y="122"/>
                    <a:pt x="85" y="126"/>
                  </a:cubicBezTo>
                  <a:cubicBezTo>
                    <a:pt x="109" y="130"/>
                    <a:pt x="140" y="128"/>
                    <a:pt x="165" y="119"/>
                  </a:cubicBezTo>
                  <a:cubicBezTo>
                    <a:pt x="190" y="110"/>
                    <a:pt x="223" y="83"/>
                    <a:pt x="238" y="7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40"/>
            <p:cNvSpPr>
              <a:spLocks/>
            </p:cNvSpPr>
            <p:nvPr/>
          </p:nvSpPr>
          <p:spPr bwMode="auto">
            <a:xfrm>
              <a:off x="4224" y="1385"/>
              <a:ext cx="907" cy="391"/>
            </a:xfrm>
            <a:custGeom>
              <a:avLst/>
              <a:gdLst>
                <a:gd name="T0" fmla="*/ 0 w 907"/>
                <a:gd name="T1" fmla="*/ 243 h 391"/>
                <a:gd name="T2" fmla="*/ 48 w 907"/>
                <a:gd name="T3" fmla="*/ 320 h 391"/>
                <a:gd name="T4" fmla="*/ 156 w 907"/>
                <a:gd name="T5" fmla="*/ 372 h 391"/>
                <a:gd name="T6" fmla="*/ 261 w 907"/>
                <a:gd name="T7" fmla="*/ 391 h 391"/>
                <a:gd name="T8" fmla="*/ 444 w 907"/>
                <a:gd name="T9" fmla="*/ 372 h 391"/>
                <a:gd name="T10" fmla="*/ 590 w 907"/>
                <a:gd name="T11" fmla="*/ 318 h 391"/>
                <a:gd name="T12" fmla="*/ 715 w 907"/>
                <a:gd name="T13" fmla="*/ 265 h 391"/>
                <a:gd name="T14" fmla="*/ 789 w 907"/>
                <a:gd name="T15" fmla="*/ 210 h 391"/>
                <a:gd name="T16" fmla="*/ 853 w 907"/>
                <a:gd name="T17" fmla="*/ 146 h 391"/>
                <a:gd name="T18" fmla="*/ 889 w 907"/>
                <a:gd name="T19" fmla="*/ 64 h 391"/>
                <a:gd name="T20" fmla="*/ 907 w 907"/>
                <a:gd name="T21" fmla="*/ 0 h 3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7"/>
                <a:gd name="T34" fmla="*/ 0 h 391"/>
                <a:gd name="T35" fmla="*/ 907 w 907"/>
                <a:gd name="T36" fmla="*/ 391 h 39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7" h="391">
                  <a:moveTo>
                    <a:pt x="0" y="243"/>
                  </a:moveTo>
                  <a:cubicBezTo>
                    <a:pt x="8" y="256"/>
                    <a:pt x="22" y="299"/>
                    <a:pt x="48" y="320"/>
                  </a:cubicBezTo>
                  <a:cubicBezTo>
                    <a:pt x="74" y="341"/>
                    <a:pt x="120" y="360"/>
                    <a:pt x="156" y="372"/>
                  </a:cubicBezTo>
                  <a:cubicBezTo>
                    <a:pt x="192" y="384"/>
                    <a:pt x="213" y="391"/>
                    <a:pt x="261" y="391"/>
                  </a:cubicBezTo>
                  <a:cubicBezTo>
                    <a:pt x="309" y="391"/>
                    <a:pt x="389" y="384"/>
                    <a:pt x="444" y="372"/>
                  </a:cubicBezTo>
                  <a:cubicBezTo>
                    <a:pt x="499" y="360"/>
                    <a:pt x="545" y="336"/>
                    <a:pt x="590" y="318"/>
                  </a:cubicBezTo>
                  <a:cubicBezTo>
                    <a:pt x="635" y="300"/>
                    <a:pt x="682" y="283"/>
                    <a:pt x="715" y="265"/>
                  </a:cubicBezTo>
                  <a:cubicBezTo>
                    <a:pt x="748" y="247"/>
                    <a:pt x="766" y="230"/>
                    <a:pt x="789" y="210"/>
                  </a:cubicBezTo>
                  <a:cubicBezTo>
                    <a:pt x="812" y="190"/>
                    <a:pt x="836" y="170"/>
                    <a:pt x="853" y="146"/>
                  </a:cubicBezTo>
                  <a:cubicBezTo>
                    <a:pt x="870" y="122"/>
                    <a:pt x="880" y="88"/>
                    <a:pt x="889" y="64"/>
                  </a:cubicBezTo>
                  <a:cubicBezTo>
                    <a:pt x="898" y="40"/>
                    <a:pt x="903" y="13"/>
                    <a:pt x="907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41"/>
            <p:cNvSpPr>
              <a:spLocks/>
            </p:cNvSpPr>
            <p:nvPr/>
          </p:nvSpPr>
          <p:spPr bwMode="auto">
            <a:xfrm>
              <a:off x="4224" y="553"/>
              <a:ext cx="887" cy="315"/>
            </a:xfrm>
            <a:custGeom>
              <a:avLst/>
              <a:gdLst>
                <a:gd name="T0" fmla="*/ 887 w 887"/>
                <a:gd name="T1" fmla="*/ 315 h 315"/>
                <a:gd name="T2" fmla="*/ 843 w 887"/>
                <a:gd name="T3" fmla="*/ 247 h 315"/>
                <a:gd name="T4" fmla="*/ 798 w 887"/>
                <a:gd name="T5" fmla="*/ 190 h 315"/>
                <a:gd name="T6" fmla="*/ 725 w 887"/>
                <a:gd name="T7" fmla="*/ 137 h 315"/>
                <a:gd name="T8" fmla="*/ 642 w 887"/>
                <a:gd name="T9" fmla="*/ 82 h 315"/>
                <a:gd name="T10" fmla="*/ 587 w 887"/>
                <a:gd name="T11" fmla="*/ 64 h 315"/>
                <a:gd name="T12" fmla="*/ 533 w 887"/>
                <a:gd name="T13" fmla="*/ 37 h 315"/>
                <a:gd name="T14" fmla="*/ 450 w 887"/>
                <a:gd name="T15" fmla="*/ 18 h 315"/>
                <a:gd name="T16" fmla="*/ 386 w 887"/>
                <a:gd name="T17" fmla="*/ 9 h 315"/>
                <a:gd name="T18" fmla="*/ 313 w 887"/>
                <a:gd name="T19" fmla="*/ 0 h 315"/>
                <a:gd name="T20" fmla="*/ 258 w 887"/>
                <a:gd name="T21" fmla="*/ 0 h 315"/>
                <a:gd name="T22" fmla="*/ 176 w 887"/>
                <a:gd name="T23" fmla="*/ 9 h 315"/>
                <a:gd name="T24" fmla="*/ 103 w 887"/>
                <a:gd name="T25" fmla="*/ 37 h 315"/>
                <a:gd name="T26" fmla="*/ 39 w 887"/>
                <a:gd name="T27" fmla="*/ 82 h 315"/>
                <a:gd name="T28" fmla="*/ 0 w 887"/>
                <a:gd name="T29" fmla="*/ 141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7"/>
                <a:gd name="T46" fmla="*/ 0 h 315"/>
                <a:gd name="T47" fmla="*/ 887 w 887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7" h="315">
                  <a:moveTo>
                    <a:pt x="887" y="315"/>
                  </a:moveTo>
                  <a:lnTo>
                    <a:pt x="843" y="247"/>
                  </a:lnTo>
                  <a:lnTo>
                    <a:pt x="798" y="190"/>
                  </a:lnTo>
                  <a:lnTo>
                    <a:pt x="725" y="137"/>
                  </a:lnTo>
                  <a:lnTo>
                    <a:pt x="642" y="82"/>
                  </a:lnTo>
                  <a:lnTo>
                    <a:pt x="587" y="64"/>
                  </a:lnTo>
                  <a:lnTo>
                    <a:pt x="533" y="37"/>
                  </a:lnTo>
                  <a:lnTo>
                    <a:pt x="450" y="18"/>
                  </a:lnTo>
                  <a:lnTo>
                    <a:pt x="386" y="9"/>
                  </a:lnTo>
                  <a:lnTo>
                    <a:pt x="313" y="0"/>
                  </a:lnTo>
                  <a:lnTo>
                    <a:pt x="258" y="0"/>
                  </a:lnTo>
                  <a:lnTo>
                    <a:pt x="176" y="9"/>
                  </a:lnTo>
                  <a:lnTo>
                    <a:pt x="103" y="37"/>
                  </a:lnTo>
                  <a:lnTo>
                    <a:pt x="39" y="82"/>
                  </a:lnTo>
                  <a:lnTo>
                    <a:pt x="0" y="14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42"/>
            <p:cNvSpPr>
              <a:spLocks/>
            </p:cNvSpPr>
            <p:nvPr/>
          </p:nvSpPr>
          <p:spPr bwMode="auto">
            <a:xfrm>
              <a:off x="4224" y="1056"/>
              <a:ext cx="887" cy="292"/>
            </a:xfrm>
            <a:custGeom>
              <a:avLst/>
              <a:gdLst>
                <a:gd name="T0" fmla="*/ 887 w 887"/>
                <a:gd name="T1" fmla="*/ 292 h 292"/>
                <a:gd name="T2" fmla="*/ 862 w 887"/>
                <a:gd name="T3" fmla="*/ 238 h 292"/>
                <a:gd name="T4" fmla="*/ 816 w 887"/>
                <a:gd name="T5" fmla="*/ 192 h 292"/>
                <a:gd name="T6" fmla="*/ 761 w 887"/>
                <a:gd name="T7" fmla="*/ 137 h 292"/>
                <a:gd name="T8" fmla="*/ 706 w 887"/>
                <a:gd name="T9" fmla="*/ 110 h 292"/>
                <a:gd name="T10" fmla="*/ 633 w 887"/>
                <a:gd name="T11" fmla="*/ 64 h 292"/>
                <a:gd name="T12" fmla="*/ 587 w 887"/>
                <a:gd name="T13" fmla="*/ 46 h 292"/>
                <a:gd name="T14" fmla="*/ 533 w 887"/>
                <a:gd name="T15" fmla="*/ 27 h 292"/>
                <a:gd name="T16" fmla="*/ 478 w 887"/>
                <a:gd name="T17" fmla="*/ 18 h 292"/>
                <a:gd name="T18" fmla="*/ 423 w 887"/>
                <a:gd name="T19" fmla="*/ 0 h 292"/>
                <a:gd name="T20" fmla="*/ 350 w 887"/>
                <a:gd name="T21" fmla="*/ 0 h 292"/>
                <a:gd name="T22" fmla="*/ 293 w 887"/>
                <a:gd name="T23" fmla="*/ 0 h 292"/>
                <a:gd name="T24" fmla="*/ 201 w 887"/>
                <a:gd name="T25" fmla="*/ 11 h 292"/>
                <a:gd name="T26" fmla="*/ 110 w 887"/>
                <a:gd name="T27" fmla="*/ 36 h 292"/>
                <a:gd name="T28" fmla="*/ 0 w 887"/>
                <a:gd name="T29" fmla="*/ 118 h 2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7"/>
                <a:gd name="T46" fmla="*/ 0 h 292"/>
                <a:gd name="T47" fmla="*/ 887 w 887"/>
                <a:gd name="T48" fmla="*/ 292 h 2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7" h="292">
                  <a:moveTo>
                    <a:pt x="887" y="292"/>
                  </a:moveTo>
                  <a:lnTo>
                    <a:pt x="862" y="238"/>
                  </a:lnTo>
                  <a:lnTo>
                    <a:pt x="816" y="192"/>
                  </a:lnTo>
                  <a:lnTo>
                    <a:pt x="761" y="137"/>
                  </a:lnTo>
                  <a:lnTo>
                    <a:pt x="706" y="110"/>
                  </a:lnTo>
                  <a:lnTo>
                    <a:pt x="633" y="64"/>
                  </a:lnTo>
                  <a:lnTo>
                    <a:pt x="587" y="46"/>
                  </a:lnTo>
                  <a:lnTo>
                    <a:pt x="533" y="27"/>
                  </a:lnTo>
                  <a:lnTo>
                    <a:pt x="478" y="18"/>
                  </a:lnTo>
                  <a:lnTo>
                    <a:pt x="423" y="0"/>
                  </a:lnTo>
                  <a:lnTo>
                    <a:pt x="350" y="0"/>
                  </a:lnTo>
                  <a:lnTo>
                    <a:pt x="293" y="0"/>
                  </a:lnTo>
                  <a:lnTo>
                    <a:pt x="201" y="11"/>
                  </a:lnTo>
                  <a:lnTo>
                    <a:pt x="110" y="36"/>
                  </a:lnTo>
                  <a:lnTo>
                    <a:pt x="0" y="11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32" name="Group 43"/>
            <p:cNvGrpSpPr>
              <a:grpSpLocks/>
            </p:cNvGrpSpPr>
            <p:nvPr/>
          </p:nvGrpSpPr>
          <p:grpSpPr bwMode="auto">
            <a:xfrm>
              <a:off x="4896" y="1779"/>
              <a:ext cx="192" cy="237"/>
              <a:chOff x="2736" y="3219"/>
              <a:chExt cx="192" cy="237"/>
            </a:xfrm>
          </p:grpSpPr>
          <p:graphicFrame>
            <p:nvGraphicFramePr>
              <p:cNvPr id="8207" name="Object 13"/>
              <p:cNvGraphicFramePr>
                <a:graphicFrameLocks noChangeAspect="1"/>
              </p:cNvGraphicFramePr>
              <p:nvPr/>
            </p:nvGraphicFramePr>
            <p:xfrm>
              <a:off x="2816" y="3392"/>
              <a:ext cx="64" cy="64"/>
            </p:xfrm>
            <a:graphic>
              <a:graphicData uri="http://schemas.openxmlformats.org/presentationml/2006/ole">
                <p:oleObj spid="_x0000_s8375" name="公式" r:id="rId13" imgW="254160" imgH="253800" progId="Equation.3">
                  <p:embed/>
                </p:oleObj>
              </a:graphicData>
            </a:graphic>
          </p:graphicFrame>
          <p:graphicFrame>
            <p:nvGraphicFramePr>
              <p:cNvPr id="8208" name="Object 14"/>
              <p:cNvGraphicFramePr>
                <a:graphicFrameLocks noChangeAspect="1"/>
              </p:cNvGraphicFramePr>
              <p:nvPr/>
            </p:nvGraphicFramePr>
            <p:xfrm>
              <a:off x="2736" y="3219"/>
              <a:ext cx="192" cy="141"/>
            </p:xfrm>
            <a:graphic>
              <a:graphicData uri="http://schemas.openxmlformats.org/presentationml/2006/ole">
                <p:oleObj spid="_x0000_s8376" name="公式" r:id="rId14" imgW="559440" imgH="406080" progId="Equation.3">
                  <p:embed/>
                </p:oleObj>
              </a:graphicData>
            </a:graphic>
          </p:graphicFrame>
        </p:grpSp>
        <p:sp>
          <p:nvSpPr>
            <p:cNvPr id="8233" name="Line 46"/>
            <p:cNvSpPr>
              <a:spLocks noChangeShapeType="1"/>
            </p:cNvSpPr>
            <p:nvPr/>
          </p:nvSpPr>
          <p:spPr bwMode="auto">
            <a:xfrm>
              <a:off x="4992" y="2016"/>
              <a:ext cx="0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Freeform 47"/>
            <p:cNvSpPr>
              <a:spLocks/>
            </p:cNvSpPr>
            <p:nvPr/>
          </p:nvSpPr>
          <p:spPr bwMode="auto">
            <a:xfrm>
              <a:off x="4527" y="2007"/>
              <a:ext cx="465" cy="249"/>
            </a:xfrm>
            <a:custGeom>
              <a:avLst/>
              <a:gdLst>
                <a:gd name="T0" fmla="*/ 0 w 465"/>
                <a:gd name="T1" fmla="*/ 249 h 249"/>
                <a:gd name="T2" fmla="*/ 227 w 465"/>
                <a:gd name="T3" fmla="*/ 146 h 249"/>
                <a:gd name="T4" fmla="*/ 382 w 465"/>
                <a:gd name="T5" fmla="*/ 62 h 249"/>
                <a:gd name="T6" fmla="*/ 465 w 465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249"/>
                <a:gd name="T14" fmla="*/ 465 w 465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249">
                  <a:moveTo>
                    <a:pt x="0" y="249"/>
                  </a:moveTo>
                  <a:cubicBezTo>
                    <a:pt x="38" y="232"/>
                    <a:pt x="163" y="177"/>
                    <a:pt x="227" y="146"/>
                  </a:cubicBezTo>
                  <a:cubicBezTo>
                    <a:pt x="291" y="115"/>
                    <a:pt x="342" y="86"/>
                    <a:pt x="382" y="62"/>
                  </a:cubicBezTo>
                  <a:cubicBezTo>
                    <a:pt x="422" y="38"/>
                    <a:pt x="451" y="10"/>
                    <a:pt x="465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35" name="Group 48"/>
            <p:cNvGrpSpPr>
              <a:grpSpLocks/>
            </p:cNvGrpSpPr>
            <p:nvPr/>
          </p:nvGrpSpPr>
          <p:grpSpPr bwMode="auto">
            <a:xfrm>
              <a:off x="4638" y="2064"/>
              <a:ext cx="354" cy="144"/>
              <a:chOff x="1134" y="3696"/>
              <a:chExt cx="354" cy="144"/>
            </a:xfrm>
          </p:grpSpPr>
          <p:sp>
            <p:nvSpPr>
              <p:cNvPr id="8241" name="Line 49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288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Freeform 50"/>
              <p:cNvSpPr>
                <a:spLocks/>
              </p:cNvSpPr>
              <p:nvPr/>
            </p:nvSpPr>
            <p:spPr bwMode="auto">
              <a:xfrm>
                <a:off x="1134" y="3730"/>
                <a:ext cx="137" cy="31"/>
              </a:xfrm>
              <a:custGeom>
                <a:avLst/>
                <a:gdLst>
                  <a:gd name="T0" fmla="*/ 0 w 137"/>
                  <a:gd name="T1" fmla="*/ 19 h 31"/>
                  <a:gd name="T2" fmla="*/ 64 w 137"/>
                  <a:gd name="T3" fmla="*/ 28 h 31"/>
                  <a:gd name="T4" fmla="*/ 137 w 137"/>
                  <a:gd name="T5" fmla="*/ 0 h 31"/>
                  <a:gd name="T6" fmla="*/ 0 60000 65536"/>
                  <a:gd name="T7" fmla="*/ 0 60000 65536"/>
                  <a:gd name="T8" fmla="*/ 0 60000 65536"/>
                  <a:gd name="T9" fmla="*/ 0 w 137"/>
                  <a:gd name="T10" fmla="*/ 0 h 31"/>
                  <a:gd name="T11" fmla="*/ 137 w 137"/>
                  <a:gd name="T12" fmla="*/ 31 h 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" h="31">
                    <a:moveTo>
                      <a:pt x="0" y="19"/>
                    </a:moveTo>
                    <a:cubicBezTo>
                      <a:pt x="8" y="21"/>
                      <a:pt x="41" y="31"/>
                      <a:pt x="64" y="28"/>
                    </a:cubicBezTo>
                    <a:cubicBezTo>
                      <a:pt x="87" y="25"/>
                      <a:pt x="122" y="6"/>
                      <a:pt x="137" y="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36" name="Group 51"/>
            <p:cNvGrpSpPr>
              <a:grpSpLocks/>
            </p:cNvGrpSpPr>
            <p:nvPr/>
          </p:nvGrpSpPr>
          <p:grpSpPr bwMode="auto">
            <a:xfrm>
              <a:off x="4896" y="2192"/>
              <a:ext cx="240" cy="208"/>
              <a:chOff x="1392" y="3824"/>
              <a:chExt cx="240" cy="208"/>
            </a:xfrm>
          </p:grpSpPr>
          <p:graphicFrame>
            <p:nvGraphicFramePr>
              <p:cNvPr id="8205" name="Object 11"/>
              <p:cNvGraphicFramePr>
                <a:graphicFrameLocks noChangeAspect="1"/>
              </p:cNvGraphicFramePr>
              <p:nvPr/>
            </p:nvGraphicFramePr>
            <p:xfrm>
              <a:off x="1392" y="3878"/>
              <a:ext cx="240" cy="154"/>
            </p:xfrm>
            <a:graphic>
              <a:graphicData uri="http://schemas.openxmlformats.org/presentationml/2006/ole">
                <p:oleObj spid="_x0000_s8377" name="公式" r:id="rId15" imgW="699120" imgH="444240" progId="Equation.3">
                  <p:embed/>
                </p:oleObj>
              </a:graphicData>
            </a:graphic>
          </p:graphicFrame>
          <p:graphicFrame>
            <p:nvGraphicFramePr>
              <p:cNvPr id="8206" name="Object 12"/>
              <p:cNvGraphicFramePr>
                <a:graphicFrameLocks noChangeAspect="1"/>
              </p:cNvGraphicFramePr>
              <p:nvPr/>
            </p:nvGraphicFramePr>
            <p:xfrm>
              <a:off x="1472" y="3824"/>
              <a:ext cx="64" cy="64"/>
            </p:xfrm>
            <a:graphic>
              <a:graphicData uri="http://schemas.openxmlformats.org/presentationml/2006/ole">
                <p:oleObj spid="_x0000_s8378" name="公式" r:id="rId16" imgW="254160" imgH="253800" progId="Equation.3">
                  <p:embed/>
                </p:oleObj>
              </a:graphicData>
            </a:graphic>
          </p:graphicFrame>
        </p:grpSp>
        <p:grpSp>
          <p:nvGrpSpPr>
            <p:cNvPr id="8237" name="Group 54"/>
            <p:cNvGrpSpPr>
              <a:grpSpLocks/>
            </p:cNvGrpSpPr>
            <p:nvPr/>
          </p:nvGrpSpPr>
          <p:grpSpPr bwMode="auto">
            <a:xfrm>
              <a:off x="4440" y="2208"/>
              <a:ext cx="168" cy="216"/>
              <a:chOff x="936" y="3840"/>
              <a:chExt cx="168" cy="216"/>
            </a:xfrm>
          </p:grpSpPr>
          <p:graphicFrame>
            <p:nvGraphicFramePr>
              <p:cNvPr id="8203" name="Object 9"/>
              <p:cNvGraphicFramePr>
                <a:graphicFrameLocks noChangeAspect="1"/>
              </p:cNvGraphicFramePr>
              <p:nvPr/>
            </p:nvGraphicFramePr>
            <p:xfrm>
              <a:off x="936" y="3888"/>
              <a:ext cx="168" cy="168"/>
            </p:xfrm>
            <a:graphic>
              <a:graphicData uri="http://schemas.openxmlformats.org/presentationml/2006/ole">
                <p:oleObj spid="_x0000_s8379" name="公式" r:id="rId17" imgW="406800" imgH="406080" progId="Equation.3">
                  <p:embed/>
                </p:oleObj>
              </a:graphicData>
            </a:graphic>
          </p:graphicFrame>
          <p:graphicFrame>
            <p:nvGraphicFramePr>
              <p:cNvPr id="8204" name="Object 10"/>
              <p:cNvGraphicFramePr>
                <a:graphicFrameLocks noChangeAspect="1"/>
              </p:cNvGraphicFramePr>
              <p:nvPr/>
            </p:nvGraphicFramePr>
            <p:xfrm>
              <a:off x="992" y="3840"/>
              <a:ext cx="64" cy="64"/>
            </p:xfrm>
            <a:graphic>
              <a:graphicData uri="http://schemas.openxmlformats.org/presentationml/2006/ole">
                <p:oleObj spid="_x0000_s8380" name="公式" r:id="rId18" imgW="254160" imgH="253800" progId="Equation.3">
                  <p:embed/>
                </p:oleObj>
              </a:graphicData>
            </a:graphic>
          </p:graphicFrame>
        </p:grpSp>
        <p:grpSp>
          <p:nvGrpSpPr>
            <p:cNvPr id="8238" name="Group 57"/>
            <p:cNvGrpSpPr>
              <a:grpSpLocks/>
            </p:cNvGrpSpPr>
            <p:nvPr/>
          </p:nvGrpSpPr>
          <p:grpSpPr bwMode="auto">
            <a:xfrm>
              <a:off x="3849" y="2016"/>
              <a:ext cx="807" cy="232"/>
              <a:chOff x="345" y="3648"/>
              <a:chExt cx="807" cy="232"/>
            </a:xfrm>
          </p:grpSpPr>
          <p:graphicFrame>
            <p:nvGraphicFramePr>
              <p:cNvPr id="8202" name="Object 8"/>
              <p:cNvGraphicFramePr>
                <a:graphicFrameLocks noChangeAspect="1"/>
              </p:cNvGraphicFramePr>
              <p:nvPr/>
            </p:nvGraphicFramePr>
            <p:xfrm>
              <a:off x="345" y="3648"/>
              <a:ext cx="279" cy="232"/>
            </p:xfrm>
            <a:graphic>
              <a:graphicData uri="http://schemas.openxmlformats.org/presentationml/2006/ole">
                <p:oleObj spid="_x0000_s8381" name="公式" r:id="rId19" imgW="584640" imgH="482400" progId="Equation.3">
                  <p:embed/>
                </p:oleObj>
              </a:graphicData>
            </a:graphic>
          </p:graphicFrame>
          <p:sp>
            <p:nvSpPr>
              <p:cNvPr id="8240" name="Line 59"/>
              <p:cNvSpPr>
                <a:spLocks noChangeShapeType="1"/>
              </p:cNvSpPr>
              <p:nvPr/>
            </p:nvSpPr>
            <p:spPr bwMode="auto">
              <a:xfrm>
                <a:off x="633" y="3756"/>
                <a:ext cx="519" cy="0"/>
              </a:xfrm>
              <a:prstGeom prst="line">
                <a:avLst/>
              </a:prstGeom>
              <a:noFill/>
              <a:ln w="28575">
                <a:solidFill>
                  <a:srgbClr val="CC3399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39" name="Group 62"/>
            <p:cNvGrpSpPr>
              <a:grpSpLocks/>
            </p:cNvGrpSpPr>
            <p:nvPr/>
          </p:nvGrpSpPr>
          <p:grpSpPr bwMode="auto">
            <a:xfrm>
              <a:off x="4439" y="1584"/>
              <a:ext cx="130" cy="231"/>
              <a:chOff x="240" y="3222"/>
              <a:chExt cx="130" cy="231"/>
            </a:xfrm>
          </p:grpSpPr>
          <p:graphicFrame>
            <p:nvGraphicFramePr>
              <p:cNvPr id="8200" name="Object 6"/>
              <p:cNvGraphicFramePr>
                <a:graphicFrameLocks noChangeAspect="1"/>
              </p:cNvGraphicFramePr>
              <p:nvPr/>
            </p:nvGraphicFramePr>
            <p:xfrm>
              <a:off x="272" y="3389"/>
              <a:ext cx="64" cy="64"/>
            </p:xfrm>
            <a:graphic>
              <a:graphicData uri="http://schemas.openxmlformats.org/presentationml/2006/ole">
                <p:oleObj spid="_x0000_s8382" name="公式" r:id="rId20" imgW="254160" imgH="253800" progId="Equation.3">
                  <p:embed/>
                </p:oleObj>
              </a:graphicData>
            </a:graphic>
          </p:graphicFrame>
          <p:graphicFrame>
            <p:nvGraphicFramePr>
              <p:cNvPr id="8201" name="Object 7"/>
              <p:cNvGraphicFramePr>
                <a:graphicFrameLocks noChangeAspect="1"/>
              </p:cNvGraphicFramePr>
              <p:nvPr/>
            </p:nvGraphicFramePr>
            <p:xfrm>
              <a:off x="240" y="3222"/>
              <a:ext cx="130" cy="129"/>
            </p:xfrm>
            <a:graphic>
              <a:graphicData uri="http://schemas.openxmlformats.org/presentationml/2006/ole">
                <p:oleObj spid="_x0000_s8383" name="Equation" r:id="rId21" imgW="9343800" imgH="9328320" progId="Equation.3">
                  <p:embed/>
                </p:oleObj>
              </a:graphicData>
            </a:graphic>
          </p:graphicFrame>
        </p:grpSp>
      </p:grpSp>
      <p:sp>
        <p:nvSpPr>
          <p:cNvPr id="319548" name="Line 60"/>
          <p:cNvSpPr>
            <a:spLocks noChangeShapeType="1"/>
          </p:cNvSpPr>
          <p:nvPr/>
        </p:nvSpPr>
        <p:spPr bwMode="auto">
          <a:xfrm flipV="1">
            <a:off x="7283896" y="2948409"/>
            <a:ext cx="0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56" grpId="0" animBg="1" autoUpdateAnimBg="0"/>
      <p:bldP spid="319494" grpId="0" autoUpdateAnimBg="0"/>
      <p:bldP spid="319497" grpId="0" autoUpdateAnimBg="0"/>
      <p:bldP spid="319499" grpId="0" autoUpdateAnimBg="0"/>
      <p:bldP spid="319501" grpId="0" autoUpdateAnimBg="0"/>
      <p:bldP spid="3195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2222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b="1" dirty="0" smtClean="0"/>
              <a:t>三、空间曲线在坐标面上的投影</a:t>
            </a:r>
          </a:p>
        </p:txBody>
      </p:sp>
      <p:graphicFrame>
        <p:nvGraphicFramePr>
          <p:cNvPr id="3512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714625"/>
          <a:ext cx="1841500" cy="406400"/>
        </p:xfrm>
        <a:graphic>
          <a:graphicData uri="http://schemas.openxmlformats.org/presentationml/2006/ole">
            <p:oleObj spid="_x0000_s9245" name="公式" r:id="rId3" imgW="1841500" imgH="406400" progId="Equation.3">
              <p:embed/>
            </p:oleObj>
          </a:graphicData>
        </a:graphic>
      </p:graphicFrame>
      <p:sp>
        <p:nvSpPr>
          <p:cNvPr id="922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FE36E-F8A5-45B6-85CC-98357D6CB88B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graphicFrame>
        <p:nvGraphicFramePr>
          <p:cNvPr id="351232" name="Object 0"/>
          <p:cNvGraphicFramePr>
            <a:graphicFrameLocks noChangeAspect="1"/>
          </p:cNvGraphicFramePr>
          <p:nvPr/>
        </p:nvGraphicFramePr>
        <p:xfrm>
          <a:off x="5292725" y="1058863"/>
          <a:ext cx="2298700" cy="1041400"/>
        </p:xfrm>
        <a:graphic>
          <a:graphicData uri="http://schemas.openxmlformats.org/presentationml/2006/ole">
            <p:oleObj spid="_x0000_s9246" name="公式" r:id="rId4" imgW="2298700" imgH="1041400" progId="Equation.3">
              <p:embed/>
            </p:oleObj>
          </a:graphicData>
        </a:graphic>
      </p:graphicFrame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443880" y="1973784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消去变量</a:t>
            </a:r>
            <a:r>
              <a:rPr lang="en-US" altLang="zh-CN" sz="2800" i="1">
                <a:solidFill>
                  <a:schemeClr val="accent2"/>
                </a:solidFill>
              </a:rPr>
              <a:t>z</a:t>
            </a:r>
            <a:r>
              <a:rPr lang="zh-CN" altLang="en-US" sz="2800"/>
              <a:t>后得：</a:t>
            </a:r>
          </a:p>
        </p:txBody>
      </p:sp>
      <p:graphicFrame>
        <p:nvGraphicFramePr>
          <p:cNvPr id="351233" name="Object 1"/>
          <p:cNvGraphicFramePr>
            <a:graphicFrameLocks noChangeAspect="1"/>
          </p:cNvGraphicFramePr>
          <p:nvPr/>
        </p:nvGraphicFramePr>
        <p:xfrm>
          <a:off x="3203575" y="2066925"/>
          <a:ext cx="1841500" cy="404813"/>
        </p:xfrm>
        <a:graphic>
          <a:graphicData uri="http://schemas.openxmlformats.org/presentationml/2006/ole">
            <p:oleObj spid="_x0000_s9247" name="公式" r:id="rId5" imgW="1841500" imgH="406400" progId="Equation.3">
              <p:embed/>
            </p:oleObj>
          </a:graphicData>
        </a:graphic>
      </p:graphicFrame>
      <p:sp>
        <p:nvSpPr>
          <p:cNvPr id="320517" name="Line 5"/>
          <p:cNvSpPr>
            <a:spLocks noChangeShapeType="1"/>
          </p:cNvSpPr>
          <p:nvPr/>
        </p:nvSpPr>
        <p:spPr bwMode="auto">
          <a:xfrm>
            <a:off x="3203575" y="2498725"/>
            <a:ext cx="1905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4427538" y="262413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曲线关于</a:t>
            </a:r>
            <a:r>
              <a:rPr lang="en-US" altLang="zh-CN" sz="2800" i="1"/>
              <a:t>xOy</a:t>
            </a:r>
            <a:r>
              <a:rPr lang="zh-CN" altLang="en-US" sz="2800"/>
              <a:t>的</a:t>
            </a: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455737" y="1274763"/>
            <a:ext cx="4332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dirty="0"/>
              <a:t>设空间曲线</a:t>
            </a:r>
            <a:r>
              <a:rPr lang="en-US" altLang="zh-CN" sz="2800" i="1" dirty="0"/>
              <a:t>C</a:t>
            </a:r>
            <a:r>
              <a:rPr lang="zh-CN" altLang="en-US" sz="2800" dirty="0"/>
              <a:t>的一般方程：</a:t>
            </a:r>
          </a:p>
        </p:txBody>
      </p:sp>
      <p:sp>
        <p:nvSpPr>
          <p:cNvPr id="320522" name="Rectangle 10"/>
          <p:cNvSpPr>
            <a:spLocks noChangeArrowheads="1"/>
          </p:cNvSpPr>
          <p:nvPr/>
        </p:nvSpPr>
        <p:spPr bwMode="auto">
          <a:xfrm>
            <a:off x="468313" y="3290888"/>
            <a:ext cx="302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投影柱面的</a:t>
            </a:r>
            <a:r>
              <a:rPr lang="zh-CN" altLang="en-US" sz="2800" i="1">
                <a:solidFill>
                  <a:srgbClr val="0000FF"/>
                </a:solidFill>
              </a:rPr>
              <a:t>特征：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323850" y="4011613"/>
            <a:ext cx="71278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此柱面必包含曲线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zh-CN" altLang="en-US" sz="2800"/>
              <a:t>以曲线</a:t>
            </a:r>
            <a:r>
              <a:rPr lang="en-US" altLang="zh-CN" sz="2800" i="1"/>
              <a:t>C</a:t>
            </a:r>
            <a:r>
              <a:rPr lang="zh-CN" altLang="en-US" sz="2800"/>
              <a:t>为准线、</a:t>
            </a:r>
          </a:p>
        </p:txBody>
      </p:sp>
      <p:sp>
        <p:nvSpPr>
          <p:cNvPr id="320525" name="AutoShape 13"/>
          <p:cNvSpPr>
            <a:spLocks noChangeArrowheads="1"/>
          </p:cNvSpPr>
          <p:nvPr/>
        </p:nvSpPr>
        <p:spPr bwMode="auto">
          <a:xfrm>
            <a:off x="7010400" y="3722688"/>
            <a:ext cx="2133600" cy="533400"/>
          </a:xfrm>
          <a:prstGeom prst="parallelogram">
            <a:avLst>
              <a:gd name="adj" fmla="val 100000"/>
            </a:avLst>
          </a:prstGeom>
          <a:gradFill rotWithShape="0">
            <a:gsLst>
              <a:gs pos="0">
                <a:srgbClr val="FF66CC"/>
              </a:gs>
              <a:gs pos="50000">
                <a:srgbClr val="FFFFFF"/>
              </a:gs>
              <a:gs pos="100000">
                <a:srgbClr val="FF66C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8" name="AutoShape 16"/>
          <p:cNvSpPr>
            <a:spLocks noChangeArrowheads="1"/>
          </p:cNvSpPr>
          <p:nvPr/>
        </p:nvSpPr>
        <p:spPr bwMode="auto">
          <a:xfrm>
            <a:off x="7620000" y="3146425"/>
            <a:ext cx="1066800" cy="876300"/>
          </a:xfrm>
          <a:prstGeom prst="flowChartPunchedTape">
            <a:avLst/>
          </a:prstGeom>
          <a:gradFill rotWithShape="0">
            <a:gsLst>
              <a:gs pos="0">
                <a:srgbClr val="00CC00"/>
              </a:gs>
              <a:gs pos="50000">
                <a:srgbClr val="FFFFFF"/>
              </a:gs>
              <a:gs pos="100000">
                <a:srgbClr val="00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6877050" y="2624138"/>
            <a:ext cx="1727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投影柱面</a:t>
            </a:r>
            <a:r>
              <a:rPr lang="en-US" altLang="zh-CN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628650" y="4624388"/>
            <a:ext cx="472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母线垂直于所投影的坐标面</a:t>
            </a:r>
            <a:r>
              <a:rPr lang="en-US" altLang="zh-CN" sz="2800"/>
              <a:t>.</a:t>
            </a:r>
          </a:p>
        </p:txBody>
      </p:sp>
      <p:sp>
        <p:nvSpPr>
          <p:cNvPr id="320538" name="Freeform 26"/>
          <p:cNvSpPr>
            <a:spLocks/>
          </p:cNvSpPr>
          <p:nvPr/>
        </p:nvSpPr>
        <p:spPr bwMode="auto">
          <a:xfrm>
            <a:off x="7596188" y="3867150"/>
            <a:ext cx="1077912" cy="168275"/>
          </a:xfrm>
          <a:custGeom>
            <a:avLst/>
            <a:gdLst>
              <a:gd name="T0" fmla="*/ 0 w 679"/>
              <a:gd name="T1" fmla="*/ 2147483647 h 106"/>
              <a:gd name="T2" fmla="*/ 2147483647 w 679"/>
              <a:gd name="T3" fmla="*/ 2147483647 h 106"/>
              <a:gd name="T4" fmla="*/ 2147483647 w 679"/>
              <a:gd name="T5" fmla="*/ 2147483647 h 106"/>
              <a:gd name="T6" fmla="*/ 2147483647 w 679"/>
              <a:gd name="T7" fmla="*/ 2147483647 h 106"/>
              <a:gd name="T8" fmla="*/ 2147483647 w 679"/>
              <a:gd name="T9" fmla="*/ 2147483647 h 106"/>
              <a:gd name="T10" fmla="*/ 2147483647 w 679"/>
              <a:gd name="T11" fmla="*/ 2147483647 h 106"/>
              <a:gd name="T12" fmla="*/ 2147483647 w 679"/>
              <a:gd name="T13" fmla="*/ 2147483647 h 106"/>
              <a:gd name="T14" fmla="*/ 2147483647 w 679"/>
              <a:gd name="T15" fmla="*/ 2147483647 h 106"/>
              <a:gd name="T16" fmla="*/ 2147483647 w 679"/>
              <a:gd name="T17" fmla="*/ 2147483647 h 106"/>
              <a:gd name="T18" fmla="*/ 2147483647 w 679"/>
              <a:gd name="T19" fmla="*/ 2147483647 h 106"/>
              <a:gd name="T20" fmla="*/ 2147483647 w 679"/>
              <a:gd name="T21" fmla="*/ 2147483647 h 106"/>
              <a:gd name="T22" fmla="*/ 2147483647 w 679"/>
              <a:gd name="T23" fmla="*/ 2147483647 h 1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79"/>
              <a:gd name="T37" fmla="*/ 0 h 106"/>
              <a:gd name="T38" fmla="*/ 679 w 679"/>
              <a:gd name="T39" fmla="*/ 106 h 1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79" h="106">
                <a:moveTo>
                  <a:pt x="0" y="69"/>
                </a:moveTo>
                <a:cubicBezTo>
                  <a:pt x="13" y="71"/>
                  <a:pt x="52" y="92"/>
                  <a:pt x="75" y="96"/>
                </a:cubicBezTo>
                <a:cubicBezTo>
                  <a:pt x="95" y="102"/>
                  <a:pt x="101" y="104"/>
                  <a:pt x="121" y="105"/>
                </a:cubicBezTo>
                <a:cubicBezTo>
                  <a:pt x="141" y="106"/>
                  <a:pt x="168" y="102"/>
                  <a:pt x="194" y="100"/>
                </a:cubicBezTo>
                <a:cubicBezTo>
                  <a:pt x="220" y="98"/>
                  <a:pt x="253" y="99"/>
                  <a:pt x="277" y="91"/>
                </a:cubicBezTo>
                <a:cubicBezTo>
                  <a:pt x="289" y="88"/>
                  <a:pt x="334" y="61"/>
                  <a:pt x="341" y="50"/>
                </a:cubicBezTo>
                <a:cubicBezTo>
                  <a:pt x="362" y="40"/>
                  <a:pt x="350" y="39"/>
                  <a:pt x="368" y="32"/>
                </a:cubicBezTo>
                <a:cubicBezTo>
                  <a:pt x="379" y="25"/>
                  <a:pt x="391" y="10"/>
                  <a:pt x="405" y="5"/>
                </a:cubicBezTo>
                <a:cubicBezTo>
                  <a:pt x="419" y="0"/>
                  <a:pt x="424" y="5"/>
                  <a:pt x="450" y="5"/>
                </a:cubicBezTo>
                <a:cubicBezTo>
                  <a:pt x="476" y="5"/>
                  <a:pt x="531" y="4"/>
                  <a:pt x="560" y="5"/>
                </a:cubicBezTo>
                <a:cubicBezTo>
                  <a:pt x="589" y="6"/>
                  <a:pt x="604" y="6"/>
                  <a:pt x="624" y="14"/>
                </a:cubicBezTo>
                <a:cubicBezTo>
                  <a:pt x="644" y="22"/>
                  <a:pt x="671" y="45"/>
                  <a:pt x="679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395288" y="2643188"/>
            <a:ext cx="9588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800"/>
              <a:t>曲面</a:t>
            </a:r>
          </a:p>
        </p:txBody>
      </p: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3276600" y="2624138"/>
            <a:ext cx="14382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必包含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320517" grpId="0" animBg="1"/>
      <p:bldP spid="320519" grpId="0" autoUpdateAnimBg="0"/>
      <p:bldP spid="320521" grpId="0" autoUpdateAnimBg="0"/>
      <p:bldP spid="320522" grpId="0" autoUpdateAnimBg="0"/>
      <p:bldP spid="320524" grpId="0" autoUpdateAnimBg="0"/>
      <p:bldP spid="320525" grpId="0" animBg="1"/>
      <p:bldP spid="320528" grpId="0" animBg="1"/>
      <p:bldP spid="320529" grpId="0" autoUpdateAnimBg="0"/>
      <p:bldP spid="320535" grpId="0" autoUpdateAnimBg="0"/>
      <p:bldP spid="320538" grpId="0" animBg="1"/>
      <p:bldP spid="320539" grpId="0"/>
      <p:bldP spid="3205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053EFD-45D8-4FF4-A3EA-3DFC6799DF6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467544" y="2338834"/>
            <a:ext cx="594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类似地</a:t>
            </a:r>
            <a:r>
              <a:rPr lang="en-US" altLang="zh-CN" sz="2800" dirty="0"/>
              <a:t>:</a:t>
            </a:r>
            <a:r>
              <a:rPr lang="zh-CN" altLang="en-US" sz="2800" dirty="0"/>
              <a:t>可定义空间曲线在其它坐标面上的投影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321547" name="Object 11"/>
          <p:cNvGraphicFramePr>
            <a:graphicFrameLocks noChangeAspect="1"/>
          </p:cNvGraphicFramePr>
          <p:nvPr/>
        </p:nvGraphicFramePr>
        <p:xfrm>
          <a:off x="5602113" y="1197421"/>
          <a:ext cx="2044700" cy="1041400"/>
        </p:xfrm>
        <a:graphic>
          <a:graphicData uri="http://schemas.openxmlformats.org/presentationml/2006/ole">
            <p:oleObj spid="_x0000_s10251" name="公式" r:id="rId3" imgW="2044700" imgH="1041400" progId="Equation.3">
              <p:embed/>
            </p:oleObj>
          </a:graphicData>
        </a:graphic>
      </p:graphicFrame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488776" y="432246"/>
            <a:ext cx="7467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空间曲线在</a:t>
            </a:r>
            <a:r>
              <a:rPr lang="en-US" altLang="zh-CN" sz="2800" i="1"/>
              <a:t>xOy</a:t>
            </a:r>
            <a:r>
              <a:rPr lang="en-US" altLang="zh-CN" sz="2800"/>
              <a:t> </a:t>
            </a:r>
            <a:r>
              <a:rPr lang="zh-CN" altLang="en-US" sz="2800"/>
              <a:t>面上的</a:t>
            </a:r>
            <a:r>
              <a:rPr lang="zh-CN" altLang="en-US" sz="2800">
                <a:solidFill>
                  <a:srgbClr val="3333FF"/>
                </a:solidFill>
                <a:ea typeface="黑体" pitchFamily="2" charset="-122"/>
              </a:rPr>
              <a:t>投影曲线</a:t>
            </a:r>
            <a:r>
              <a:rPr lang="en-US" altLang="zh-CN" sz="2800">
                <a:solidFill>
                  <a:srgbClr val="3333FF"/>
                </a:solidFill>
              </a:rPr>
              <a:t>(</a:t>
            </a:r>
            <a:r>
              <a:rPr lang="zh-CN" altLang="en-US" sz="2800"/>
              <a:t>或称</a:t>
            </a:r>
            <a:r>
              <a:rPr lang="zh-CN" altLang="en-US" sz="2800">
                <a:solidFill>
                  <a:srgbClr val="3333FF"/>
                </a:solidFill>
              </a:rPr>
              <a:t>投影</a:t>
            </a:r>
            <a:r>
              <a:rPr lang="en-US" altLang="zh-CN" sz="28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321553" name="AutoShape 17"/>
          <p:cNvSpPr>
            <a:spLocks noChangeArrowheads="1"/>
          </p:cNvSpPr>
          <p:nvPr/>
        </p:nvSpPr>
        <p:spPr bwMode="auto">
          <a:xfrm>
            <a:off x="6553200" y="3048000"/>
            <a:ext cx="2133600" cy="533400"/>
          </a:xfrm>
          <a:prstGeom prst="parallelogram">
            <a:avLst>
              <a:gd name="adj" fmla="val 100000"/>
            </a:avLst>
          </a:prstGeom>
          <a:gradFill rotWithShape="0">
            <a:gsLst>
              <a:gs pos="0">
                <a:srgbClr val="00CC00"/>
              </a:gs>
              <a:gs pos="50000">
                <a:srgbClr val="FFFFFF"/>
              </a:gs>
              <a:gs pos="100000">
                <a:srgbClr val="00CC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4" name="Text Box 18"/>
          <p:cNvSpPr txBox="1">
            <a:spLocks noChangeArrowheads="1"/>
          </p:cNvSpPr>
          <p:nvPr/>
        </p:nvSpPr>
        <p:spPr bwMode="auto">
          <a:xfrm>
            <a:off x="6705600" y="3124200"/>
            <a:ext cx="533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C</a:t>
            </a:r>
            <a:endParaRPr lang="en-US" altLang="zh-CN" sz="2400" i="1"/>
          </a:p>
        </p:txBody>
      </p:sp>
      <p:sp>
        <p:nvSpPr>
          <p:cNvPr id="321555" name="AutoShape 19"/>
          <p:cNvSpPr>
            <a:spLocks noChangeArrowheads="1"/>
          </p:cNvSpPr>
          <p:nvPr/>
        </p:nvSpPr>
        <p:spPr bwMode="auto">
          <a:xfrm>
            <a:off x="7162800" y="2438400"/>
            <a:ext cx="1066800" cy="876300"/>
          </a:xfrm>
          <a:prstGeom prst="flowChartPunchedTape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zh-CN"/>
          </a:p>
        </p:txBody>
      </p:sp>
      <p:sp>
        <p:nvSpPr>
          <p:cNvPr id="321556" name="Freeform 20"/>
          <p:cNvSpPr>
            <a:spLocks/>
          </p:cNvSpPr>
          <p:nvPr/>
        </p:nvSpPr>
        <p:spPr bwMode="auto">
          <a:xfrm>
            <a:off x="7181850" y="3124200"/>
            <a:ext cx="1047750" cy="198438"/>
          </a:xfrm>
          <a:custGeom>
            <a:avLst/>
            <a:gdLst>
              <a:gd name="T0" fmla="*/ 0 w 660"/>
              <a:gd name="T1" fmla="*/ 2147483647 h 125"/>
              <a:gd name="T2" fmla="*/ 2147483647 w 660"/>
              <a:gd name="T3" fmla="*/ 2147483647 h 125"/>
              <a:gd name="T4" fmla="*/ 2147483647 w 660"/>
              <a:gd name="T5" fmla="*/ 2147483647 h 125"/>
              <a:gd name="T6" fmla="*/ 2147483647 w 660"/>
              <a:gd name="T7" fmla="*/ 2147483647 h 125"/>
              <a:gd name="T8" fmla="*/ 2147483647 w 660"/>
              <a:gd name="T9" fmla="*/ 2147483647 h 125"/>
              <a:gd name="T10" fmla="*/ 2147483647 w 660"/>
              <a:gd name="T11" fmla="*/ 2147483647 h 125"/>
              <a:gd name="T12" fmla="*/ 2147483647 w 660"/>
              <a:gd name="T13" fmla="*/ 2147483647 h 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0"/>
              <a:gd name="T22" fmla="*/ 0 h 125"/>
              <a:gd name="T23" fmla="*/ 660 w 660"/>
              <a:gd name="T24" fmla="*/ 125 h 1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0" h="125">
                <a:moveTo>
                  <a:pt x="0" y="90"/>
                </a:moveTo>
                <a:cubicBezTo>
                  <a:pt x="39" y="103"/>
                  <a:pt x="63" y="104"/>
                  <a:pt x="102" y="117"/>
                </a:cubicBezTo>
                <a:cubicBezTo>
                  <a:pt x="170" y="109"/>
                  <a:pt x="201" y="125"/>
                  <a:pt x="267" y="107"/>
                </a:cubicBezTo>
                <a:cubicBezTo>
                  <a:pt x="279" y="104"/>
                  <a:pt x="317" y="89"/>
                  <a:pt x="324" y="78"/>
                </a:cubicBezTo>
                <a:cubicBezTo>
                  <a:pt x="333" y="64"/>
                  <a:pt x="347" y="53"/>
                  <a:pt x="360" y="42"/>
                </a:cubicBezTo>
                <a:cubicBezTo>
                  <a:pt x="399" y="9"/>
                  <a:pt x="402" y="17"/>
                  <a:pt x="456" y="6"/>
                </a:cubicBezTo>
                <a:cubicBezTo>
                  <a:pt x="481" y="8"/>
                  <a:pt x="660" y="0"/>
                  <a:pt x="660" y="7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417338" y="1413321"/>
            <a:ext cx="57912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即为投影柱面与</a:t>
            </a:r>
            <a:r>
              <a:rPr lang="en-US" altLang="zh-CN" sz="2800" i="1"/>
              <a:t>xOy</a:t>
            </a:r>
            <a:r>
              <a:rPr lang="en-US" altLang="zh-CN" sz="2800"/>
              <a:t> </a:t>
            </a:r>
            <a:r>
              <a:rPr lang="zh-CN" altLang="en-US" sz="2800"/>
              <a:t>面的交线</a:t>
            </a:r>
            <a:r>
              <a:rPr lang="en-US" altLang="zh-CN" sz="2800"/>
              <a:t>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96157" y="4687664"/>
          <a:ext cx="1905000" cy="1041400"/>
        </p:xfrm>
        <a:graphic>
          <a:graphicData uri="http://schemas.openxmlformats.org/presentationml/2006/ole">
            <p:oleObj spid="_x0000_s10252" name="公式" r:id="rId4" imgW="1905000" imgH="104140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529957" y="4763864"/>
          <a:ext cx="1879600" cy="1041400"/>
        </p:xfrm>
        <a:graphic>
          <a:graphicData uri="http://schemas.openxmlformats.org/presentationml/2006/ole">
            <p:oleObj spid="_x0000_s10253" name="公式" r:id="rId5" imgW="1879600" imgH="1041400" progId="Equation.3">
              <p:embed/>
            </p:oleObj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7544" y="3973289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 yOz</a:t>
            </a:r>
            <a:r>
              <a:rPr lang="zh-CN" altLang="en-US" sz="2800">
                <a:solidFill>
                  <a:srgbClr val="0000FF"/>
                </a:solidFill>
              </a:rPr>
              <a:t>面</a:t>
            </a:r>
            <a:r>
              <a:rPr lang="zh-CN" altLang="en-US" sz="2800"/>
              <a:t>上的</a:t>
            </a:r>
            <a:r>
              <a:rPr lang="zh-CN" altLang="en-US" sz="2800">
                <a:solidFill>
                  <a:srgbClr val="3333FF"/>
                </a:solidFill>
              </a:rPr>
              <a:t>投影曲线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225157" y="4001864"/>
            <a:ext cx="369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 xOz</a:t>
            </a:r>
            <a:r>
              <a:rPr lang="zh-CN" altLang="en-US" sz="2800"/>
              <a:t>面上的</a:t>
            </a:r>
            <a:r>
              <a:rPr lang="zh-CN" altLang="en-US" sz="2800">
                <a:solidFill>
                  <a:srgbClr val="3333FF"/>
                </a:solidFill>
              </a:rPr>
              <a:t>投影曲线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utoUpdateAnimBg="0"/>
      <p:bldP spid="321553" grpId="0" animBg="1"/>
      <p:bldP spid="321554" grpId="0" autoUpdateAnimBg="0"/>
      <p:bldP spid="321555" grpId="0" animBg="1" autoUpdateAnimBg="0"/>
      <p:bldP spid="321556" grpId="0" animBg="1"/>
      <p:bldP spid="321562" grpId="0" autoUpdateAnimBg="0"/>
      <p:bldP spid="13" grpId="0" autoUpdateAnimBg="0"/>
      <p:bldP spid="1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847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3</vt:i4>
      </vt:variant>
    </vt:vector>
  </HeadingPairs>
  <TitlesOfParts>
    <vt:vector size="25" baseType="lpstr">
      <vt:lpstr>Office 主题​​</vt:lpstr>
      <vt:lpstr>Equation</vt:lpstr>
      <vt:lpstr>公式</vt:lpstr>
      <vt:lpstr>MathType 6.0 Equation</vt:lpstr>
      <vt:lpstr>Slide 1</vt:lpstr>
      <vt:lpstr>一、空间曲线的一般方程</vt:lpstr>
      <vt:lpstr>Slide 3</vt:lpstr>
      <vt:lpstr>Slide 4</vt:lpstr>
      <vt:lpstr>二、空间曲线的参数方程</vt:lpstr>
      <vt:lpstr>Slide 6</vt:lpstr>
      <vt:lpstr>Slide 7</vt:lpstr>
      <vt:lpstr>三、空间曲线在坐标面上的投影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606</cp:revision>
  <cp:lastPrinted>1999-09-15T08:06:35Z</cp:lastPrinted>
  <dcterms:created xsi:type="dcterms:W3CDTF">1997-01-23T06:06:41Z</dcterms:created>
  <dcterms:modified xsi:type="dcterms:W3CDTF">2018-02-23T11:47:53Z</dcterms:modified>
</cp:coreProperties>
</file>