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303" r:id="rId2"/>
    <p:sldId id="304" r:id="rId3"/>
    <p:sldId id="305" r:id="rId4"/>
    <p:sldId id="343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44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46" r:id="rId24"/>
    <p:sldId id="350" r:id="rId25"/>
    <p:sldId id="324" r:id="rId26"/>
    <p:sldId id="325" r:id="rId27"/>
    <p:sldId id="326" r:id="rId28"/>
    <p:sldId id="327" r:id="rId29"/>
    <p:sldId id="329" r:id="rId30"/>
    <p:sldId id="330" r:id="rId31"/>
    <p:sldId id="333" r:id="rId32"/>
    <p:sldId id="348" r:id="rId33"/>
    <p:sldId id="334" r:id="rId34"/>
    <p:sldId id="335" r:id="rId35"/>
    <p:sldId id="337" r:id="rId36"/>
    <p:sldId id="349" r:id="rId37"/>
    <p:sldId id="341" r:id="rId38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CC1818"/>
    <a:srgbClr val="0033CC"/>
    <a:srgbClr val="00FF99"/>
    <a:srgbClr val="0000FF"/>
    <a:srgbClr val="FF0000"/>
    <a:srgbClr val="FF99FF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2" y="-7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e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emf"/><Relationship Id="rId12" Type="http://schemas.openxmlformats.org/officeDocument/2006/relationships/image" Target="../media/image88.wmf"/><Relationship Id="rId2" Type="http://schemas.openxmlformats.org/officeDocument/2006/relationships/image" Target="../media/image78.wmf"/><Relationship Id="rId1" Type="http://schemas.openxmlformats.org/officeDocument/2006/relationships/image" Target="../media/image70.wmf"/><Relationship Id="rId6" Type="http://schemas.openxmlformats.org/officeDocument/2006/relationships/image" Target="../media/image82.emf"/><Relationship Id="rId11" Type="http://schemas.openxmlformats.org/officeDocument/2006/relationships/image" Target="../media/image87.wmf"/><Relationship Id="rId5" Type="http://schemas.openxmlformats.org/officeDocument/2006/relationships/image" Target="../media/image81.e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70.wmf"/><Relationship Id="rId7" Type="http://schemas.openxmlformats.org/officeDocument/2006/relationships/image" Target="../media/image92.emf"/><Relationship Id="rId12" Type="http://schemas.openxmlformats.org/officeDocument/2006/relationships/image" Target="../media/image94.emf"/><Relationship Id="rId2" Type="http://schemas.openxmlformats.org/officeDocument/2006/relationships/image" Target="../media/image89.wmf"/><Relationship Id="rId1" Type="http://schemas.openxmlformats.org/officeDocument/2006/relationships/image" Target="../media/image86.wmf"/><Relationship Id="rId6" Type="http://schemas.openxmlformats.org/officeDocument/2006/relationships/image" Target="../media/image91.emf"/><Relationship Id="rId11" Type="http://schemas.openxmlformats.org/officeDocument/2006/relationships/image" Target="../media/image93.emf"/><Relationship Id="rId5" Type="http://schemas.openxmlformats.org/officeDocument/2006/relationships/image" Target="../media/image90.emf"/><Relationship Id="rId10" Type="http://schemas.openxmlformats.org/officeDocument/2006/relationships/image" Target="../media/image4.wmf"/><Relationship Id="rId4" Type="http://schemas.openxmlformats.org/officeDocument/2006/relationships/image" Target="../media/image87.wmf"/><Relationship Id="rId9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e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emf"/><Relationship Id="rId5" Type="http://schemas.openxmlformats.org/officeDocument/2006/relationships/image" Target="../media/image104.wmf"/><Relationship Id="rId10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image" Target="../media/image122.emf"/><Relationship Id="rId3" Type="http://schemas.openxmlformats.org/officeDocument/2006/relationships/image" Target="../media/image112.wmf"/><Relationship Id="rId7" Type="http://schemas.openxmlformats.org/officeDocument/2006/relationships/image" Target="../media/image116.emf"/><Relationship Id="rId12" Type="http://schemas.openxmlformats.org/officeDocument/2006/relationships/image" Target="../media/image121.wmf"/><Relationship Id="rId2" Type="http://schemas.openxmlformats.org/officeDocument/2006/relationships/image" Target="../media/image111.emf"/><Relationship Id="rId1" Type="http://schemas.openxmlformats.org/officeDocument/2006/relationships/image" Target="../media/image110.wmf"/><Relationship Id="rId6" Type="http://schemas.openxmlformats.org/officeDocument/2006/relationships/image" Target="../media/image115.emf"/><Relationship Id="rId11" Type="http://schemas.openxmlformats.org/officeDocument/2006/relationships/image" Target="../media/image120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11" Type="http://schemas.openxmlformats.org/officeDocument/2006/relationships/image" Target="../media/image133.e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50.wmf"/><Relationship Id="rId3" Type="http://schemas.openxmlformats.org/officeDocument/2006/relationships/image" Target="../media/image142.wmf"/><Relationship Id="rId7" Type="http://schemas.openxmlformats.org/officeDocument/2006/relationships/image" Target="../media/image144.wmf"/><Relationship Id="rId12" Type="http://schemas.openxmlformats.org/officeDocument/2006/relationships/image" Target="../media/image149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36.wmf"/><Relationship Id="rId11" Type="http://schemas.openxmlformats.org/officeDocument/2006/relationships/image" Target="../media/image148.wmf"/><Relationship Id="rId5" Type="http://schemas.openxmlformats.org/officeDocument/2006/relationships/image" Target="../media/image134.wmf"/><Relationship Id="rId10" Type="http://schemas.openxmlformats.org/officeDocument/2006/relationships/image" Target="../media/image147.wmf"/><Relationship Id="rId4" Type="http://schemas.openxmlformats.org/officeDocument/2006/relationships/image" Target="../media/image143.wmf"/><Relationship Id="rId9" Type="http://schemas.openxmlformats.org/officeDocument/2006/relationships/image" Target="../media/image1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6.emf"/><Relationship Id="rId7" Type="http://schemas.openxmlformats.org/officeDocument/2006/relationships/image" Target="../media/image9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6" Type="http://schemas.openxmlformats.org/officeDocument/2006/relationships/image" Target="../media/image8.w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5" Type="http://schemas.openxmlformats.org/officeDocument/2006/relationships/image" Target="../media/image17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emf"/><Relationship Id="rId7" Type="http://schemas.openxmlformats.org/officeDocument/2006/relationships/image" Target="../media/image186.wmf"/><Relationship Id="rId2" Type="http://schemas.openxmlformats.org/officeDocument/2006/relationships/image" Target="../media/image181.e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9" Type="http://schemas.openxmlformats.org/officeDocument/2006/relationships/image" Target="../media/image188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image" Target="../media/image201.e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12" Type="http://schemas.openxmlformats.org/officeDocument/2006/relationships/image" Target="../media/image200.wmf"/><Relationship Id="rId2" Type="http://schemas.openxmlformats.org/officeDocument/2006/relationships/image" Target="../media/image190.e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0" Type="http://schemas.openxmlformats.org/officeDocument/2006/relationships/image" Target="../media/image198.e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Relationship Id="rId14" Type="http://schemas.openxmlformats.org/officeDocument/2006/relationships/image" Target="../media/image202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e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emf"/><Relationship Id="rId5" Type="http://schemas.openxmlformats.org/officeDocument/2006/relationships/image" Target="../media/image224.emf"/><Relationship Id="rId4" Type="http://schemas.openxmlformats.org/officeDocument/2006/relationships/image" Target="../media/image223.emf"/><Relationship Id="rId9" Type="http://schemas.openxmlformats.org/officeDocument/2006/relationships/image" Target="../media/image228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4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image" Target="../media/image244.wmf"/><Relationship Id="rId7" Type="http://schemas.openxmlformats.org/officeDocument/2006/relationships/image" Target="../media/image247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0.wmf"/><Relationship Id="rId5" Type="http://schemas.openxmlformats.org/officeDocument/2006/relationships/image" Target="../media/image246.wmf"/><Relationship Id="rId10" Type="http://schemas.openxmlformats.org/officeDocument/2006/relationships/image" Target="../media/image250.wmf"/><Relationship Id="rId4" Type="http://schemas.openxmlformats.org/officeDocument/2006/relationships/image" Target="../media/image245.wmf"/><Relationship Id="rId9" Type="http://schemas.openxmlformats.org/officeDocument/2006/relationships/image" Target="../media/image24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e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e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e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1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10.wmf"/><Relationship Id="rId2" Type="http://schemas.openxmlformats.org/officeDocument/2006/relationships/image" Target="../media/image50.wmf"/><Relationship Id="rId1" Type="http://schemas.openxmlformats.org/officeDocument/2006/relationships/image" Target="../media/image49.emf"/><Relationship Id="rId6" Type="http://schemas.openxmlformats.org/officeDocument/2006/relationships/image" Target="../media/image54.wmf"/><Relationship Id="rId11" Type="http://schemas.openxmlformats.org/officeDocument/2006/relationships/image" Target="../media/image9.wmf"/><Relationship Id="rId5" Type="http://schemas.openxmlformats.org/officeDocument/2006/relationships/image" Target="../media/image53.emf"/><Relationship Id="rId10" Type="http://schemas.openxmlformats.org/officeDocument/2006/relationships/image" Target="../media/image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11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1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9.wmf"/><Relationship Id="rId5" Type="http://schemas.openxmlformats.org/officeDocument/2006/relationships/image" Target="../media/image62.emf"/><Relationship Id="rId10" Type="http://schemas.openxmlformats.org/officeDocument/2006/relationships/image" Target="../media/image8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28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8711F06-81B3-45B0-ABD8-FF4097DCE8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28393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/>
            </a:lvl1pPr>
          </a:lstStyle>
          <a:p>
            <a:pPr>
              <a:defRPr/>
            </a:pPr>
            <a:fld id="{521695F2-3D0B-439B-A04C-87E552D7CD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92692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4DDB8-3CE2-4D07-A2A1-CC1D35630A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9419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BCC69-C699-4966-AB50-B0C0E7949F2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4972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2C1A8-9C88-4F04-9E5F-8D4BEEFBBE5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5270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A4CDB-19DA-47F3-8E9A-A949DB8096D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4008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D8192-E22C-43CB-8272-3990C6E7565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7285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AD87B-33BD-4051-BAA6-7FA8F3C0BAD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5170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18F43-7E65-43E5-9292-13FB4C3E14B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8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7CE3E-9CFD-4D29-A224-FAEA1F7E0A6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1299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5FAB0-775D-44EE-9E9A-FF4660FF368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780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A051D-8279-496A-B48D-23083ECFD0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8987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C4B03-879E-4B96-94E8-DCFECF9A4A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08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2EA6-86F6-4E10-9289-416366DB2226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43ACF7-A619-43FE-A28E-8FEB132D61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452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77.jpeg"/><Relationship Id="rId14" Type="http://schemas.openxmlformats.org/officeDocument/2006/relationships/oleObject" Target="../embeddings/oleObject9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Relationship Id="rId14" Type="http://schemas.openxmlformats.org/officeDocument/2006/relationships/oleObject" Target="../embeddings/oleObject10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7.bin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6.bin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Relationship Id="rId14" Type="http://schemas.openxmlformats.org/officeDocument/2006/relationships/oleObject" Target="../embeddings/oleObject1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6.bin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5.bin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4.bin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5.bin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44.bin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8.bin"/><Relationship Id="rId14" Type="http://schemas.openxmlformats.org/officeDocument/2006/relationships/oleObject" Target="../embeddings/oleObject14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9.bin"/><Relationship Id="rId12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8.bin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47.bin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6.bin"/><Relationship Id="rId9" Type="http://schemas.openxmlformats.org/officeDocument/2006/relationships/oleObject" Target="../embeddings/oleObject151.bin"/><Relationship Id="rId14" Type="http://schemas.openxmlformats.org/officeDocument/2006/relationships/oleObject" Target="../embeddings/oleObject15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oleObject" Target="../embeddings/oleObject173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7.bin"/><Relationship Id="rId12" Type="http://schemas.openxmlformats.org/officeDocument/2006/relationships/oleObject" Target="../embeddings/oleObject172.bin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6.bin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5.bin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9.bin"/><Relationship Id="rId14" Type="http://schemas.openxmlformats.org/officeDocument/2006/relationships/oleObject" Target="../embeddings/oleObject17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1.bin"/><Relationship Id="rId5" Type="http://schemas.openxmlformats.org/officeDocument/2006/relationships/oleObject" Target="../embeddings/oleObject180.bin"/><Relationship Id="rId4" Type="http://schemas.openxmlformats.org/officeDocument/2006/relationships/oleObject" Target="../embeddings/oleObject17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87.bin"/><Relationship Id="rId5" Type="http://schemas.openxmlformats.org/officeDocument/2006/relationships/oleObject" Target="../embeddings/oleObject186.bin"/><Relationship Id="rId4" Type="http://schemas.openxmlformats.org/officeDocument/2006/relationships/oleObject" Target="../embeddings/oleObject18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92.bin"/><Relationship Id="rId5" Type="http://schemas.openxmlformats.org/officeDocument/2006/relationships/oleObject" Target="../embeddings/oleObject191.bin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196.bin"/><Relationship Id="rId18" Type="http://schemas.openxmlformats.org/officeDocument/2006/relationships/oleObject" Target="../embeddings/oleObject201.bin"/><Relationship Id="rId3" Type="http://schemas.openxmlformats.org/officeDocument/2006/relationships/tags" Target="../tags/tag2.xml"/><Relationship Id="rId21" Type="http://schemas.openxmlformats.org/officeDocument/2006/relationships/oleObject" Target="../embeddings/oleObject204.bin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200.bin"/><Relationship Id="rId2" Type="http://schemas.openxmlformats.org/officeDocument/2006/relationships/tags" Target="../tags/tag1.xml"/><Relationship Id="rId16" Type="http://schemas.openxmlformats.org/officeDocument/2006/relationships/oleObject" Target="../embeddings/oleObject199.bin"/><Relationship Id="rId20" Type="http://schemas.openxmlformats.org/officeDocument/2006/relationships/oleObject" Target="../embeddings/oleObject203.bin"/><Relationship Id="rId1" Type="http://schemas.openxmlformats.org/officeDocument/2006/relationships/vmlDrawing" Target="../drawings/vmlDrawing22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6.bin"/><Relationship Id="rId10" Type="http://schemas.openxmlformats.org/officeDocument/2006/relationships/tags" Target="../tags/tag9.xml"/><Relationship Id="rId19" Type="http://schemas.openxmlformats.org/officeDocument/2006/relationships/oleObject" Target="../embeddings/oleObject202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197.bin"/><Relationship Id="rId22" Type="http://schemas.openxmlformats.org/officeDocument/2006/relationships/oleObject" Target="../embeddings/oleObject20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10.bin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09.bin"/><Relationship Id="rId10" Type="http://schemas.openxmlformats.org/officeDocument/2006/relationships/oleObject" Target="../embeddings/oleObject214.bin"/><Relationship Id="rId4" Type="http://schemas.openxmlformats.org/officeDocument/2006/relationships/oleObject" Target="../embeddings/oleObject208.bin"/><Relationship Id="rId9" Type="http://schemas.openxmlformats.org/officeDocument/2006/relationships/oleObject" Target="../embeddings/oleObject21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oleObject" Target="../embeddings/oleObject226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20.bin"/><Relationship Id="rId12" Type="http://schemas.openxmlformats.org/officeDocument/2006/relationships/oleObject" Target="../embeddings/oleObject22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9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19.bin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8.bin"/><Relationship Id="rId10" Type="http://schemas.openxmlformats.org/officeDocument/2006/relationships/oleObject" Target="../embeddings/oleObject223.bin"/><Relationship Id="rId4" Type="http://schemas.openxmlformats.org/officeDocument/2006/relationships/oleObject" Target="../embeddings/oleObject217.bin"/><Relationship Id="rId9" Type="http://schemas.openxmlformats.org/officeDocument/2006/relationships/oleObject" Target="../embeddings/oleObject222.bin"/><Relationship Id="rId14" Type="http://schemas.openxmlformats.org/officeDocument/2006/relationships/oleObject" Target="../embeddings/oleObject22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11.jpeg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4.bin"/><Relationship Id="rId12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33.bin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2.bin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77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42.bin"/><Relationship Id="rId5" Type="http://schemas.openxmlformats.org/officeDocument/2006/relationships/oleObject" Target="../embeddings/oleObject241.bin"/><Relationship Id="rId10" Type="http://schemas.openxmlformats.org/officeDocument/2006/relationships/oleObject" Target="../embeddings/oleObject246.bin"/><Relationship Id="rId4" Type="http://schemas.openxmlformats.org/officeDocument/2006/relationships/oleObject" Target="../embeddings/oleObject240.bin"/><Relationship Id="rId9" Type="http://schemas.openxmlformats.org/officeDocument/2006/relationships/oleObject" Target="../embeddings/oleObject24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50.bin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49.bin"/><Relationship Id="rId10" Type="http://schemas.openxmlformats.org/officeDocument/2006/relationships/oleObject" Target="../embeddings/oleObject254.bin"/><Relationship Id="rId4" Type="http://schemas.openxmlformats.org/officeDocument/2006/relationships/oleObject" Target="../embeddings/oleObject248.bin"/><Relationship Id="rId9" Type="http://schemas.openxmlformats.org/officeDocument/2006/relationships/oleObject" Target="../embeddings/oleObject25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59.bin"/><Relationship Id="rId5" Type="http://schemas.openxmlformats.org/officeDocument/2006/relationships/oleObject" Target="../embeddings/oleObject258.bin"/><Relationship Id="rId10" Type="http://schemas.openxmlformats.org/officeDocument/2006/relationships/oleObject" Target="../embeddings/oleObject263.bin"/><Relationship Id="rId4" Type="http://schemas.openxmlformats.org/officeDocument/2006/relationships/oleObject" Target="../embeddings/oleObject257.bin"/><Relationship Id="rId9" Type="http://schemas.openxmlformats.org/officeDocument/2006/relationships/oleObject" Target="../embeddings/oleObject26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67.bin"/><Relationship Id="rId5" Type="http://schemas.openxmlformats.org/officeDocument/2006/relationships/oleObject" Target="../embeddings/oleObject266.bin"/><Relationship Id="rId4" Type="http://schemas.openxmlformats.org/officeDocument/2006/relationships/oleObject" Target="../embeddings/oleObject26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4.bin"/><Relationship Id="rId12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73.bin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2.bin"/><Relationship Id="rId10" Type="http://schemas.openxmlformats.org/officeDocument/2006/relationships/oleObject" Target="../embeddings/oleObject277.bin"/><Relationship Id="rId4" Type="http://schemas.openxmlformats.org/officeDocument/2006/relationships/oleObject" Target="../embeddings/oleObject271.bin"/><Relationship Id="rId9" Type="http://schemas.openxmlformats.org/officeDocument/2006/relationships/oleObject" Target="../embeddings/oleObject27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5.bin"/><Relationship Id="rId18" Type="http://schemas.openxmlformats.org/officeDocument/2006/relationships/oleObject" Target="../embeddings/oleObject8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4.bin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7A2CF9-6E4B-43F1-8CA1-B3D1AA22725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755650" y="188913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400">
                <a:latin typeface="宋体" pitchFamily="2" charset="-122"/>
              </a:rPr>
              <a:t>第六节  </a:t>
            </a:r>
            <a:r>
              <a:rPr lang="zh-CN" altLang="en-US" sz="4400">
                <a:solidFill>
                  <a:schemeClr val="tx2"/>
                </a:solidFill>
                <a:latin typeface="宋体" pitchFamily="2" charset="-122"/>
              </a:rPr>
              <a:t>空间直线</a:t>
            </a:r>
            <a:r>
              <a:rPr lang="zh-CN" altLang="en-US" sz="4400">
                <a:latin typeface="宋体" pitchFamily="2" charset="-122"/>
              </a:rPr>
              <a:t>及其方程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051050" y="981075"/>
            <a:ext cx="525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空间直线的一般方程</a:t>
            </a: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2051050" y="1711325"/>
            <a:ext cx="579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空间直线的对称式方程</a:t>
            </a:r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2051050" y="2244725"/>
            <a:ext cx="426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与参数方程</a:t>
            </a:r>
          </a:p>
        </p:txBody>
      </p:sp>
      <p:sp>
        <p:nvSpPr>
          <p:cNvPr id="406534" name="Text Box 6"/>
          <p:cNvSpPr txBox="1">
            <a:spLocks noChangeArrowheads="1"/>
          </p:cNvSpPr>
          <p:nvPr/>
        </p:nvSpPr>
        <p:spPr bwMode="auto">
          <a:xfrm>
            <a:off x="2051050" y="2898775"/>
            <a:ext cx="525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两直线的夹角</a:t>
            </a:r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2051050" y="3584575"/>
            <a:ext cx="525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直线与平面的夹角</a:t>
            </a:r>
          </a:p>
        </p:txBody>
      </p:sp>
      <p:pic>
        <p:nvPicPr>
          <p:cNvPr id="406537" name="Picture 9" descr="BD1502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650" y="11334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6538" name="Picture 10" descr="BD1502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650" y="18192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6539" name="Picture 11" descr="BD1502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650" y="30384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6540" name="Picture 12" descr="BD1502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650" y="37242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901" name="Group 21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37902" name="Picture 22" descr="BD21296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3" name="Text Box 23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第八章 空间解析几何与向量代数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  <p:bldP spid="406532" grpId="0" autoUpdateAnimBg="0"/>
      <p:bldP spid="406533" grpId="0" autoUpdateAnimBg="0"/>
      <p:bldP spid="406534" grpId="0" autoUpdateAnimBg="0"/>
      <p:bldP spid="40653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CC10D8-AD7E-4FE8-94E7-4B8C0082F75C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6477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2</a:t>
            </a:r>
            <a:r>
              <a:rPr lang="en-US" altLang="zh-CN" sz="2800">
                <a:solidFill>
                  <a:srgbClr val="0000FF"/>
                </a:solidFill>
              </a:rPr>
              <a:t>. </a:t>
            </a:r>
            <a:r>
              <a:rPr lang="zh-CN" altLang="en-US" sz="2800">
                <a:solidFill>
                  <a:schemeClr val="accent2"/>
                </a:solidFill>
              </a:rPr>
              <a:t>直线的一般方程化为对称式方程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3886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</a:rPr>
              <a:t> </a:t>
            </a:r>
            <a:r>
              <a:rPr lang="zh-CN" altLang="en-US" sz="2800"/>
              <a:t>怎样将直线的一般方程</a:t>
            </a: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611188" y="2276475"/>
            <a:ext cx="5334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(1) </a:t>
            </a:r>
            <a:r>
              <a:rPr lang="zh-CN" altLang="en-US" sz="2800"/>
              <a:t>用代数的</a:t>
            </a:r>
            <a:r>
              <a:rPr lang="zh-CN" altLang="en-US" sz="2800">
                <a:solidFill>
                  <a:srgbClr val="0000FF"/>
                </a:solidFill>
              </a:rPr>
              <a:t>消元法</a:t>
            </a:r>
            <a:r>
              <a:rPr lang="zh-CN" altLang="en-US" sz="2800"/>
              <a:t>化为比例式</a:t>
            </a:r>
            <a:r>
              <a:rPr lang="en-US" altLang="zh-CN" sz="2800"/>
              <a:t>;     </a:t>
            </a: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539750" y="1628775"/>
            <a:ext cx="2209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i="1" u="sng">
                <a:solidFill>
                  <a:srgbClr val="0000FF"/>
                </a:solidFill>
              </a:rPr>
              <a:t>有两种方法</a:t>
            </a:r>
            <a:endParaRPr lang="zh-CN" altLang="en-US" sz="2400" b="0" i="1" u="sng">
              <a:solidFill>
                <a:srgbClr val="0000FF"/>
              </a:solidFill>
            </a:endParaRPr>
          </a:p>
        </p:txBody>
      </p:sp>
      <p:sp>
        <p:nvSpPr>
          <p:cNvPr id="414726" name="WordArt 6"/>
          <p:cNvSpPr>
            <a:spLocks noChangeArrowheads="1" noChangeShapeType="1" noTextEdit="1"/>
          </p:cNvSpPr>
          <p:nvPr/>
        </p:nvSpPr>
        <p:spPr bwMode="auto">
          <a:xfrm rot="946458">
            <a:off x="6804025" y="765175"/>
            <a:ext cx="228600" cy="8524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440000" scaled="1"/>
                </a:gradFill>
                <a:latin typeface="黑体"/>
                <a:ea typeface="黑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440000" scaled="1"/>
              </a:gradFill>
              <a:latin typeface="黑体"/>
              <a:ea typeface="黑体"/>
            </a:endParaRPr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611188" y="2886075"/>
            <a:ext cx="6477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(2) </a:t>
            </a:r>
            <a:r>
              <a:rPr lang="zh-CN" altLang="en-US" sz="2800"/>
              <a:t>在直线上找一定点</a:t>
            </a:r>
            <a:r>
              <a:rPr lang="en-US" altLang="zh-CN" sz="2800"/>
              <a:t>,</a:t>
            </a:r>
            <a:r>
              <a:rPr lang="zh-CN" altLang="en-US" sz="2800"/>
              <a:t>再求出方向向量</a:t>
            </a:r>
            <a:r>
              <a:rPr lang="en-US" altLang="zh-CN" sz="2800"/>
              <a:t>, 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6084888" y="188913"/>
            <a:ext cx="134937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en-US" sz="2800">
                <a:solidFill>
                  <a:srgbClr val="FF0000"/>
                </a:solidFill>
              </a:rPr>
              <a:t>重要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14729" name="Rectangle 9"/>
          <p:cNvSpPr>
            <a:spLocks noChangeArrowheads="1"/>
          </p:cNvSpPr>
          <p:nvPr/>
        </p:nvSpPr>
        <p:spPr bwMode="auto">
          <a:xfrm>
            <a:off x="3981450" y="893763"/>
            <a:ext cx="300037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化为对称式方程</a:t>
            </a:r>
          </a:p>
        </p:txBody>
      </p:sp>
      <p:sp>
        <p:nvSpPr>
          <p:cNvPr id="414730" name="Rectangle 10"/>
          <p:cNvSpPr>
            <a:spLocks noChangeArrowheads="1"/>
          </p:cNvSpPr>
          <p:nvPr/>
        </p:nvSpPr>
        <p:spPr bwMode="auto">
          <a:xfrm>
            <a:off x="1068388" y="3467100"/>
            <a:ext cx="3276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即写出对称式方程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autoUpdateAnimBg="0"/>
      <p:bldP spid="414724" grpId="0" autoUpdateAnimBg="0"/>
      <p:bldP spid="414725" grpId="0" autoUpdateAnimBg="0"/>
      <p:bldP spid="414726" grpId="0" animBg="1"/>
      <p:bldP spid="414727" grpId="0" autoUpdateAnimBg="0"/>
      <p:bldP spid="414729" grpId="0" autoUpdateAnimBg="0"/>
      <p:bldP spid="4147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B72DAA-6838-445E-B4FA-81A68A887A43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415746" name="AutoShape 2"/>
          <p:cNvSpPr>
            <a:spLocks noChangeArrowheads="1"/>
          </p:cNvSpPr>
          <p:nvPr/>
        </p:nvSpPr>
        <p:spPr bwMode="auto">
          <a:xfrm>
            <a:off x="3492500" y="1341438"/>
            <a:ext cx="381000" cy="304800"/>
          </a:xfrm>
          <a:prstGeom prst="cloudCallout">
            <a:avLst>
              <a:gd name="adj1" fmla="val 247917"/>
              <a:gd name="adj2" fmla="val -230208"/>
            </a:avLst>
          </a:prstGeom>
          <a:solidFill>
            <a:schemeClr val="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15747" name="AutoShape 3"/>
          <p:cNvSpPr>
            <a:spLocks noChangeArrowheads="1"/>
          </p:cNvSpPr>
          <p:nvPr/>
        </p:nvSpPr>
        <p:spPr bwMode="auto">
          <a:xfrm>
            <a:off x="3429000" y="1828800"/>
            <a:ext cx="381000" cy="304800"/>
          </a:xfrm>
          <a:prstGeom prst="cloudCallout">
            <a:avLst>
              <a:gd name="adj1" fmla="val 247917"/>
              <a:gd name="adj2" fmla="val -230208"/>
            </a:avLst>
          </a:prstGeom>
          <a:solidFill>
            <a:schemeClr val="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15748" name="AutoShape 4"/>
          <p:cNvSpPr>
            <a:spLocks noChangeArrowheads="1"/>
          </p:cNvSpPr>
          <p:nvPr/>
        </p:nvSpPr>
        <p:spPr bwMode="auto">
          <a:xfrm>
            <a:off x="3995738" y="1341438"/>
            <a:ext cx="381000" cy="304800"/>
          </a:xfrm>
          <a:prstGeom prst="cloudCallout">
            <a:avLst>
              <a:gd name="adj1" fmla="val 247917"/>
              <a:gd name="adj2" fmla="val -230208"/>
            </a:avLst>
          </a:prstGeom>
          <a:solidFill>
            <a:srgbClr val="00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15749" name="AutoShape 5"/>
          <p:cNvSpPr>
            <a:spLocks noChangeArrowheads="1"/>
          </p:cNvSpPr>
          <p:nvPr/>
        </p:nvSpPr>
        <p:spPr bwMode="auto">
          <a:xfrm>
            <a:off x="3886200" y="1828800"/>
            <a:ext cx="381000" cy="304800"/>
          </a:xfrm>
          <a:prstGeom prst="cloudCallout">
            <a:avLst>
              <a:gd name="adj1" fmla="val 247917"/>
              <a:gd name="adj2" fmla="val -230208"/>
            </a:avLst>
          </a:prstGeom>
          <a:solidFill>
            <a:srgbClr val="00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15750" name="AutoShape 6"/>
          <p:cNvSpPr>
            <a:spLocks noChangeArrowheads="1"/>
          </p:cNvSpPr>
          <p:nvPr/>
        </p:nvSpPr>
        <p:spPr bwMode="auto">
          <a:xfrm>
            <a:off x="4727575" y="2349500"/>
            <a:ext cx="304800" cy="3810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66FF33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1" name="AutoShape 7"/>
          <p:cNvSpPr>
            <a:spLocks noChangeArrowheads="1"/>
          </p:cNvSpPr>
          <p:nvPr/>
        </p:nvSpPr>
        <p:spPr bwMode="auto">
          <a:xfrm>
            <a:off x="4756150" y="2819400"/>
            <a:ext cx="304800" cy="3810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66FF33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2" name="Text Box 8"/>
          <p:cNvSpPr txBox="1">
            <a:spLocks noChangeArrowheads="1"/>
          </p:cNvSpPr>
          <p:nvPr/>
        </p:nvSpPr>
        <p:spPr bwMode="auto">
          <a:xfrm>
            <a:off x="376238" y="3933825"/>
            <a:ext cx="2133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写成比例式</a:t>
            </a:r>
            <a:r>
              <a:rPr lang="en-US" altLang="zh-CN" sz="2800"/>
              <a:t>,</a:t>
            </a:r>
          </a:p>
        </p:txBody>
      </p:sp>
      <p:graphicFrame>
        <p:nvGraphicFramePr>
          <p:cNvPr id="457728" name="Object 1024"/>
          <p:cNvGraphicFramePr>
            <a:graphicFrameLocks noChangeAspect="1"/>
          </p:cNvGraphicFramePr>
          <p:nvPr/>
        </p:nvGraphicFramePr>
        <p:xfrm>
          <a:off x="5129213" y="3644900"/>
          <a:ext cx="2755900" cy="1020763"/>
        </p:xfrm>
        <a:graphic>
          <a:graphicData uri="http://schemas.openxmlformats.org/presentationml/2006/ole">
            <p:oleObj spid="_x0000_s10341" name="公式" r:id="rId3" imgW="1091726" imgH="406224" progId="Equation.3">
              <p:embed/>
            </p:oleObj>
          </a:graphicData>
        </a:graphic>
      </p:graphicFrame>
      <p:sp>
        <p:nvSpPr>
          <p:cNvPr id="10261" name="Text Box 10"/>
          <p:cNvSpPr txBox="1">
            <a:spLocks noChangeArrowheads="1"/>
          </p:cNvSpPr>
          <p:nvPr/>
        </p:nvSpPr>
        <p:spPr bwMode="auto">
          <a:xfrm>
            <a:off x="195263" y="296863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r>
              <a:rPr lang="zh-CN" altLang="en-US" sz="2800"/>
              <a:t>                                 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457729" name="Object 1025"/>
          <p:cNvGraphicFramePr>
            <a:graphicFrameLocks noChangeAspect="1"/>
          </p:cNvGraphicFramePr>
          <p:nvPr/>
        </p:nvGraphicFramePr>
        <p:xfrm>
          <a:off x="827088" y="115888"/>
          <a:ext cx="3330575" cy="1004887"/>
        </p:xfrm>
        <a:graphic>
          <a:graphicData uri="http://schemas.openxmlformats.org/presentationml/2006/ole">
            <p:oleObj spid="_x0000_s10342" name="Equation" r:id="rId4" imgW="3238500" imgH="977900" progId="Equation.3">
              <p:embed/>
            </p:oleObj>
          </a:graphicData>
        </a:graphic>
      </p:graphicFrame>
      <p:sp>
        <p:nvSpPr>
          <p:cNvPr id="415756" name="Text Box 12"/>
          <p:cNvSpPr txBox="1">
            <a:spLocks noChangeArrowheads="1"/>
          </p:cNvSpPr>
          <p:nvPr/>
        </p:nvSpPr>
        <p:spPr bwMode="auto">
          <a:xfrm>
            <a:off x="463550" y="1439863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415757" name="Text Box 13"/>
          <p:cNvSpPr txBox="1">
            <a:spLocks noChangeArrowheads="1"/>
          </p:cNvSpPr>
          <p:nvPr/>
        </p:nvSpPr>
        <p:spPr bwMode="auto">
          <a:xfrm>
            <a:off x="920750" y="143986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法一</a:t>
            </a:r>
          </a:p>
        </p:txBody>
      </p:sp>
      <p:graphicFrame>
        <p:nvGraphicFramePr>
          <p:cNvPr id="457730" name="Object 1026"/>
          <p:cNvGraphicFramePr>
            <a:graphicFrameLocks noChangeAspect="1"/>
          </p:cNvGraphicFramePr>
          <p:nvPr/>
        </p:nvGraphicFramePr>
        <p:xfrm>
          <a:off x="1835150" y="1196975"/>
          <a:ext cx="2971800" cy="1111250"/>
        </p:xfrm>
        <a:graphic>
          <a:graphicData uri="http://schemas.openxmlformats.org/presentationml/2006/ole">
            <p:oleObj spid="_x0000_s10343" name="公式" r:id="rId5" imgW="1257300" imgH="469900" progId="Equation.3">
              <p:embed/>
            </p:oleObj>
          </a:graphicData>
        </a:graphic>
      </p:graphicFrame>
      <p:sp>
        <p:nvSpPr>
          <p:cNvPr id="415759" name="Text Box 15"/>
          <p:cNvSpPr txBox="1">
            <a:spLocks noChangeArrowheads="1"/>
          </p:cNvSpPr>
          <p:nvPr/>
        </p:nvSpPr>
        <p:spPr bwMode="auto">
          <a:xfrm>
            <a:off x="5435600" y="1196975"/>
            <a:ext cx="1524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(1)</a:t>
            </a:r>
            <a:endParaRPr lang="en-US" altLang="zh-CN" sz="2400" b="0">
              <a:solidFill>
                <a:schemeClr val="tx2"/>
              </a:solidFill>
            </a:endParaRPr>
          </a:p>
        </p:txBody>
      </p:sp>
      <p:sp>
        <p:nvSpPr>
          <p:cNvPr id="415760" name="Text Box 16"/>
          <p:cNvSpPr txBox="1">
            <a:spLocks noChangeArrowheads="1"/>
          </p:cNvSpPr>
          <p:nvPr/>
        </p:nvSpPr>
        <p:spPr bwMode="auto">
          <a:xfrm>
            <a:off x="5435600" y="1700213"/>
            <a:ext cx="1524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(2)</a:t>
            </a:r>
            <a:endParaRPr lang="en-US" altLang="zh-CN" sz="2400" b="0">
              <a:solidFill>
                <a:schemeClr val="tx2"/>
              </a:solidFill>
            </a:endParaRPr>
          </a:p>
        </p:txBody>
      </p:sp>
      <p:graphicFrame>
        <p:nvGraphicFramePr>
          <p:cNvPr id="457731" name="Object 1027"/>
          <p:cNvGraphicFramePr>
            <a:graphicFrameLocks noChangeAspect="1"/>
          </p:cNvGraphicFramePr>
          <p:nvPr/>
        </p:nvGraphicFramePr>
        <p:xfrm>
          <a:off x="3967163" y="2273300"/>
          <a:ext cx="2057400" cy="473075"/>
        </p:xfrm>
        <a:graphic>
          <a:graphicData uri="http://schemas.openxmlformats.org/presentationml/2006/ole">
            <p:oleObj spid="_x0000_s10344" name="公式" r:id="rId6" imgW="876300" imgH="203200" progId="Equation.3">
              <p:embed/>
            </p:oleObj>
          </a:graphicData>
        </a:graphic>
      </p:graphicFrame>
      <p:graphicFrame>
        <p:nvGraphicFramePr>
          <p:cNvPr id="457732" name="Object 1028"/>
          <p:cNvGraphicFramePr>
            <a:graphicFrameLocks noChangeAspect="1"/>
          </p:cNvGraphicFramePr>
          <p:nvPr/>
        </p:nvGraphicFramePr>
        <p:xfrm>
          <a:off x="3992563" y="2778125"/>
          <a:ext cx="2032000" cy="349250"/>
        </p:xfrm>
        <a:graphic>
          <a:graphicData uri="http://schemas.openxmlformats.org/presentationml/2006/ole">
            <p:oleObj spid="_x0000_s10345" name="Equation" r:id="rId7" imgW="1981200" imgH="342900" progId="Equation.3">
              <p:embed/>
            </p:oleObj>
          </a:graphicData>
        </a:graphic>
      </p:graphicFrame>
      <p:graphicFrame>
        <p:nvGraphicFramePr>
          <p:cNvPr id="457733" name="Object 1029"/>
          <p:cNvGraphicFramePr>
            <a:graphicFrameLocks noChangeAspect="1"/>
          </p:cNvGraphicFramePr>
          <p:nvPr/>
        </p:nvGraphicFramePr>
        <p:xfrm>
          <a:off x="444500" y="2808288"/>
          <a:ext cx="1390650" cy="395287"/>
        </p:xfrm>
        <a:graphic>
          <a:graphicData uri="http://schemas.openxmlformats.org/presentationml/2006/ole">
            <p:oleObj spid="_x0000_s10346" name="Equation" r:id="rId8" imgW="1371600" imgH="393700" progId="Equation.3">
              <p:embed/>
            </p:oleObj>
          </a:graphicData>
        </a:graphic>
      </p:graphicFrame>
      <p:sp>
        <p:nvSpPr>
          <p:cNvPr id="415764" name="Rectangle 20" descr="白色大理石"/>
          <p:cNvSpPr>
            <a:spLocks noChangeArrowheads="1"/>
          </p:cNvSpPr>
          <p:nvPr/>
        </p:nvSpPr>
        <p:spPr bwMode="auto">
          <a:xfrm>
            <a:off x="323850" y="4640263"/>
            <a:ext cx="7772400" cy="533400"/>
          </a:xfrm>
          <a:prstGeom prst="rect">
            <a:avLst/>
          </a:prstGeom>
          <a:blipFill dpi="0" rotWithShape="0">
            <a:blip r:embed="rId9" cstate="print"/>
            <a:srcRect/>
            <a:tile tx="0" ty="0" sx="100000" sy="100000" flip="none" algn="tl"/>
          </a:blip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7734" name="Object 1030"/>
          <p:cNvGraphicFramePr>
            <a:graphicFrameLocks noChangeAspect="1"/>
          </p:cNvGraphicFramePr>
          <p:nvPr/>
        </p:nvGraphicFramePr>
        <p:xfrm>
          <a:off x="461963" y="2276475"/>
          <a:ext cx="1181100" cy="393700"/>
        </p:xfrm>
        <a:graphic>
          <a:graphicData uri="http://schemas.openxmlformats.org/presentationml/2006/ole">
            <p:oleObj spid="_x0000_s10347" name="Equation" r:id="rId10" imgW="1180588" imgH="393529" progId="Equation.3">
              <p:embed/>
            </p:oleObj>
          </a:graphicData>
        </a:graphic>
      </p:graphicFrame>
      <p:graphicFrame>
        <p:nvGraphicFramePr>
          <p:cNvPr id="457735" name="Object 1031"/>
          <p:cNvGraphicFramePr>
            <a:graphicFrameLocks noChangeAspect="1"/>
          </p:cNvGraphicFramePr>
          <p:nvPr/>
        </p:nvGraphicFramePr>
        <p:xfrm>
          <a:off x="1630363" y="2276475"/>
          <a:ext cx="1346200" cy="393700"/>
        </p:xfrm>
        <a:graphic>
          <a:graphicData uri="http://schemas.openxmlformats.org/presentationml/2006/ole">
            <p:oleObj spid="_x0000_s10348" name="Equation" r:id="rId11" imgW="1345616" imgH="393529" progId="Equation.3">
              <p:embed/>
            </p:oleObj>
          </a:graphicData>
        </a:graphic>
      </p:graphicFrame>
      <p:graphicFrame>
        <p:nvGraphicFramePr>
          <p:cNvPr id="457736" name="Object 1032"/>
          <p:cNvGraphicFramePr>
            <a:graphicFrameLocks noChangeAspect="1"/>
          </p:cNvGraphicFramePr>
          <p:nvPr/>
        </p:nvGraphicFramePr>
        <p:xfrm>
          <a:off x="1833563" y="2771775"/>
          <a:ext cx="1371600" cy="431800"/>
        </p:xfrm>
        <a:graphic>
          <a:graphicData uri="http://schemas.openxmlformats.org/presentationml/2006/ole">
            <p:oleObj spid="_x0000_s10349" name="Equation" r:id="rId12" imgW="1358310" imgH="431613" progId="Equation.3">
              <p:embed/>
            </p:oleObj>
          </a:graphicData>
        </a:graphic>
      </p:graphicFrame>
      <p:sp>
        <p:nvSpPr>
          <p:cNvPr id="415768" name="Rectangle 24"/>
          <p:cNvSpPr>
            <a:spLocks noChangeArrowheads="1"/>
          </p:cNvSpPr>
          <p:nvPr/>
        </p:nvSpPr>
        <p:spPr bwMode="auto">
          <a:xfrm>
            <a:off x="365125" y="3284538"/>
            <a:ext cx="21907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两个方程中</a:t>
            </a:r>
            <a:r>
              <a:rPr lang="en-US" altLang="zh-CN" sz="2800"/>
              <a:t>,</a:t>
            </a:r>
          </a:p>
        </p:txBody>
      </p:sp>
      <p:sp>
        <p:nvSpPr>
          <p:cNvPr id="415769" name="Rectangle 25"/>
          <p:cNvSpPr>
            <a:spLocks noChangeArrowheads="1"/>
          </p:cNvSpPr>
          <p:nvPr/>
        </p:nvSpPr>
        <p:spPr bwMode="auto">
          <a:xfrm>
            <a:off x="2351088" y="3284538"/>
            <a:ext cx="3487737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每一个只有两个变量</a:t>
            </a:r>
            <a:r>
              <a:rPr lang="en-US" altLang="zh-CN" sz="2800"/>
              <a:t>,</a:t>
            </a:r>
          </a:p>
        </p:txBody>
      </p:sp>
      <p:graphicFrame>
        <p:nvGraphicFramePr>
          <p:cNvPr id="457737" name="Object 1033"/>
          <p:cNvGraphicFramePr>
            <a:graphicFrameLocks noChangeAspect="1"/>
          </p:cNvGraphicFramePr>
          <p:nvPr/>
        </p:nvGraphicFramePr>
        <p:xfrm>
          <a:off x="3433763" y="2365375"/>
          <a:ext cx="393700" cy="241300"/>
        </p:xfrm>
        <a:graphic>
          <a:graphicData uri="http://schemas.openxmlformats.org/presentationml/2006/ole">
            <p:oleObj spid="_x0000_s10350" name="Equation" r:id="rId13" imgW="393529" imgH="241195" progId="Equation.3">
              <p:embed/>
            </p:oleObj>
          </a:graphicData>
        </a:graphic>
      </p:graphicFrame>
      <p:graphicFrame>
        <p:nvGraphicFramePr>
          <p:cNvPr id="457738" name="Object 1034"/>
          <p:cNvGraphicFramePr>
            <a:graphicFrameLocks noChangeAspect="1"/>
          </p:cNvGraphicFramePr>
          <p:nvPr/>
        </p:nvGraphicFramePr>
        <p:xfrm>
          <a:off x="3433763" y="2822575"/>
          <a:ext cx="393700" cy="241300"/>
        </p:xfrm>
        <a:graphic>
          <a:graphicData uri="http://schemas.openxmlformats.org/presentationml/2006/ole">
            <p:oleObj spid="_x0000_s10351" name="Equation" r:id="rId14" imgW="393529" imgH="241195" progId="Equation.3">
              <p:embed/>
            </p:oleObj>
          </a:graphicData>
        </a:graphic>
      </p:graphicFrame>
      <p:sp>
        <p:nvSpPr>
          <p:cNvPr id="415772" name="Rectangle 28"/>
          <p:cNvSpPr>
            <a:spLocks noChangeArrowheads="1"/>
          </p:cNvSpPr>
          <p:nvPr/>
        </p:nvSpPr>
        <p:spPr bwMode="auto">
          <a:xfrm>
            <a:off x="6399213" y="3241675"/>
            <a:ext cx="2133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共同的变量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15773" name="Rectangle 29"/>
          <p:cNvSpPr>
            <a:spLocks noChangeArrowheads="1"/>
          </p:cNvSpPr>
          <p:nvPr/>
        </p:nvSpPr>
        <p:spPr bwMode="auto">
          <a:xfrm>
            <a:off x="2393950" y="3933825"/>
            <a:ext cx="3124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即得</a:t>
            </a:r>
            <a:r>
              <a:rPr lang="zh-CN" altLang="en-US" sz="2800">
                <a:solidFill>
                  <a:schemeClr val="accent2"/>
                </a:solidFill>
              </a:rPr>
              <a:t>对称式方程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5774" name="Rectangle 30"/>
          <p:cNvSpPr>
            <a:spLocks noChangeArrowheads="1"/>
          </p:cNvSpPr>
          <p:nvPr/>
        </p:nvSpPr>
        <p:spPr bwMode="auto">
          <a:xfrm>
            <a:off x="4192588" y="282575"/>
            <a:ext cx="324167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化为对称式方程</a:t>
            </a:r>
            <a:r>
              <a:rPr lang="en-US" altLang="zh-CN" sz="2800"/>
              <a:t>.</a:t>
            </a:r>
          </a:p>
        </p:txBody>
      </p:sp>
      <p:sp>
        <p:nvSpPr>
          <p:cNvPr id="415775" name="Rectangle 31"/>
          <p:cNvSpPr>
            <a:spLocks noChangeArrowheads="1"/>
          </p:cNvSpPr>
          <p:nvPr/>
        </p:nvSpPr>
        <p:spPr bwMode="auto">
          <a:xfrm>
            <a:off x="5634038" y="3255963"/>
            <a:ext cx="1223962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解出</a:t>
            </a:r>
          </a:p>
        </p:txBody>
      </p:sp>
      <p:sp>
        <p:nvSpPr>
          <p:cNvPr id="415776" name="Rectangle 32"/>
          <p:cNvSpPr>
            <a:spLocks noChangeArrowheads="1"/>
          </p:cNvSpPr>
          <p:nvPr/>
        </p:nvSpPr>
        <p:spPr bwMode="auto">
          <a:xfrm>
            <a:off x="8243888" y="3213100"/>
            <a:ext cx="4508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15784" name="Rectangle 40"/>
          <p:cNvSpPr>
            <a:spLocks noChangeArrowheads="1"/>
          </p:cNvSpPr>
          <p:nvPr/>
        </p:nvSpPr>
        <p:spPr bwMode="auto">
          <a:xfrm>
            <a:off x="338138" y="4629150"/>
            <a:ext cx="3200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此直线上一定点为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15785" name="Rectangle 41"/>
          <p:cNvSpPr>
            <a:spLocks noChangeArrowheads="1"/>
          </p:cNvSpPr>
          <p:nvPr/>
        </p:nvSpPr>
        <p:spPr bwMode="auto">
          <a:xfrm>
            <a:off x="4605338" y="4629150"/>
            <a:ext cx="2209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方向向量为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pSp>
        <p:nvGrpSpPr>
          <p:cNvPr id="2" name="Group 43"/>
          <p:cNvGrpSpPr>
            <a:grpSpLocks noChangeAspect="1"/>
          </p:cNvGrpSpPr>
          <p:nvPr/>
        </p:nvGrpSpPr>
        <p:grpSpPr bwMode="auto">
          <a:xfrm>
            <a:off x="3275013" y="4640263"/>
            <a:ext cx="1473200" cy="449262"/>
            <a:chOff x="2378" y="3607"/>
            <a:chExt cx="928" cy="283"/>
          </a:xfrm>
        </p:grpSpPr>
        <p:sp>
          <p:nvSpPr>
            <p:cNvPr id="10289" name="AutoShape 42"/>
            <p:cNvSpPr>
              <a:spLocks noChangeAspect="1" noChangeArrowheads="1" noTextEdit="1"/>
            </p:cNvSpPr>
            <p:nvPr/>
          </p:nvSpPr>
          <p:spPr bwMode="auto">
            <a:xfrm>
              <a:off x="2378" y="3653"/>
              <a:ext cx="88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Rectangle 44"/>
            <p:cNvSpPr>
              <a:spLocks noChangeArrowheads="1"/>
            </p:cNvSpPr>
            <p:nvPr/>
          </p:nvSpPr>
          <p:spPr bwMode="auto">
            <a:xfrm>
              <a:off x="3180" y="3631"/>
              <a:ext cx="12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),</a:t>
              </a:r>
              <a:endParaRPr lang="en-US" altLang="zh-CN"/>
            </a:p>
          </p:txBody>
        </p:sp>
        <p:sp>
          <p:nvSpPr>
            <p:cNvPr id="10291" name="Rectangle 45"/>
            <p:cNvSpPr>
              <a:spLocks noChangeArrowheads="1"/>
            </p:cNvSpPr>
            <p:nvPr/>
          </p:nvSpPr>
          <p:spPr bwMode="auto">
            <a:xfrm>
              <a:off x="3070" y="3631"/>
              <a:ext cx="10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10292" name="Rectangle 46"/>
            <p:cNvSpPr>
              <a:spLocks noChangeArrowheads="1"/>
            </p:cNvSpPr>
            <p:nvPr/>
          </p:nvSpPr>
          <p:spPr bwMode="auto">
            <a:xfrm>
              <a:off x="2891" y="3631"/>
              <a:ext cx="5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0293" name="Rectangle 47"/>
            <p:cNvSpPr>
              <a:spLocks noChangeArrowheads="1"/>
            </p:cNvSpPr>
            <p:nvPr/>
          </p:nvSpPr>
          <p:spPr bwMode="auto">
            <a:xfrm>
              <a:off x="2792" y="3631"/>
              <a:ext cx="10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294" name="Rectangle 48"/>
            <p:cNvSpPr>
              <a:spLocks noChangeArrowheads="1"/>
            </p:cNvSpPr>
            <p:nvPr/>
          </p:nvSpPr>
          <p:spPr bwMode="auto">
            <a:xfrm>
              <a:off x="2614" y="3631"/>
              <a:ext cx="5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0295" name="Rectangle 49"/>
            <p:cNvSpPr>
              <a:spLocks noChangeArrowheads="1"/>
            </p:cNvSpPr>
            <p:nvPr/>
          </p:nvSpPr>
          <p:spPr bwMode="auto">
            <a:xfrm>
              <a:off x="2507" y="3631"/>
              <a:ext cx="10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10296" name="Rectangle 50"/>
            <p:cNvSpPr>
              <a:spLocks noChangeArrowheads="1"/>
            </p:cNvSpPr>
            <p:nvPr/>
          </p:nvSpPr>
          <p:spPr bwMode="auto">
            <a:xfrm>
              <a:off x="2429" y="3631"/>
              <a:ext cx="7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0297" name="Rectangle 51"/>
            <p:cNvSpPr>
              <a:spLocks noChangeArrowheads="1"/>
            </p:cNvSpPr>
            <p:nvPr/>
          </p:nvSpPr>
          <p:spPr bwMode="auto">
            <a:xfrm>
              <a:off x="2968" y="3607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0298" name="Rectangle 52"/>
            <p:cNvSpPr>
              <a:spLocks noChangeArrowheads="1"/>
            </p:cNvSpPr>
            <p:nvPr/>
          </p:nvSpPr>
          <p:spPr bwMode="auto">
            <a:xfrm>
              <a:off x="2691" y="3607"/>
              <a:ext cx="11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</p:grpSp>
      <p:grpSp>
        <p:nvGrpSpPr>
          <p:cNvPr id="3" name="Group 54"/>
          <p:cNvGrpSpPr>
            <a:grpSpLocks noChangeAspect="1"/>
          </p:cNvGrpSpPr>
          <p:nvPr/>
        </p:nvGrpSpPr>
        <p:grpSpPr bwMode="auto">
          <a:xfrm>
            <a:off x="6510338" y="4365625"/>
            <a:ext cx="1590675" cy="733425"/>
            <a:chOff x="4416" y="3434"/>
            <a:chExt cx="1002" cy="462"/>
          </a:xfrm>
        </p:grpSpPr>
        <p:sp>
          <p:nvSpPr>
            <p:cNvPr id="10278" name="AutoShape 53"/>
            <p:cNvSpPr>
              <a:spLocks noChangeAspect="1" noChangeArrowheads="1" noTextEdit="1"/>
            </p:cNvSpPr>
            <p:nvPr/>
          </p:nvSpPr>
          <p:spPr bwMode="auto">
            <a:xfrm>
              <a:off x="4416" y="3648"/>
              <a:ext cx="96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Rectangle 55"/>
            <p:cNvSpPr>
              <a:spLocks noChangeArrowheads="1"/>
            </p:cNvSpPr>
            <p:nvPr/>
          </p:nvSpPr>
          <p:spPr bwMode="auto">
            <a:xfrm>
              <a:off x="5343" y="3624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0280" name="Rectangle 56"/>
            <p:cNvSpPr>
              <a:spLocks noChangeArrowheads="1"/>
            </p:cNvSpPr>
            <p:nvPr/>
          </p:nvSpPr>
          <p:spPr bwMode="auto">
            <a:xfrm>
              <a:off x="5222" y="362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7</a:t>
              </a:r>
              <a:endParaRPr lang="en-US" altLang="zh-CN"/>
            </a:p>
          </p:txBody>
        </p:sp>
        <p:sp>
          <p:nvSpPr>
            <p:cNvPr id="10281" name="Rectangle 57"/>
            <p:cNvSpPr>
              <a:spLocks noChangeArrowheads="1"/>
            </p:cNvSpPr>
            <p:nvPr/>
          </p:nvSpPr>
          <p:spPr bwMode="auto">
            <a:xfrm>
              <a:off x="5166" y="3624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0282" name="Rectangle 58"/>
            <p:cNvSpPr>
              <a:spLocks noChangeArrowheads="1"/>
            </p:cNvSpPr>
            <p:nvPr/>
          </p:nvSpPr>
          <p:spPr bwMode="auto">
            <a:xfrm>
              <a:off x="5052" y="362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10283" name="Rectangle 59"/>
            <p:cNvSpPr>
              <a:spLocks noChangeArrowheads="1"/>
            </p:cNvSpPr>
            <p:nvPr/>
          </p:nvSpPr>
          <p:spPr bwMode="auto">
            <a:xfrm>
              <a:off x="4996" y="3624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0284" name="Rectangle 60"/>
            <p:cNvSpPr>
              <a:spLocks noChangeArrowheads="1"/>
            </p:cNvSpPr>
            <p:nvPr/>
          </p:nvSpPr>
          <p:spPr bwMode="auto">
            <a:xfrm>
              <a:off x="4890" y="3624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285" name="Rectangle 61"/>
            <p:cNvSpPr>
              <a:spLocks noChangeArrowheads="1"/>
            </p:cNvSpPr>
            <p:nvPr/>
          </p:nvSpPr>
          <p:spPr bwMode="auto">
            <a:xfrm>
              <a:off x="4819" y="3624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0286" name="Rectangle 62"/>
            <p:cNvSpPr>
              <a:spLocks noChangeArrowheads="1"/>
            </p:cNvSpPr>
            <p:nvPr/>
          </p:nvSpPr>
          <p:spPr bwMode="auto">
            <a:xfrm>
              <a:off x="4662" y="359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0287" name="Rectangle 63"/>
            <p:cNvSpPr>
              <a:spLocks noChangeArrowheads="1"/>
            </p:cNvSpPr>
            <p:nvPr/>
          </p:nvSpPr>
          <p:spPr bwMode="auto">
            <a:xfrm>
              <a:off x="4483" y="3624"/>
              <a:ext cx="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10288" name="Rectangle 64"/>
            <p:cNvSpPr>
              <a:spLocks noChangeArrowheads="1"/>
            </p:cNvSpPr>
            <p:nvPr/>
          </p:nvSpPr>
          <p:spPr bwMode="auto">
            <a:xfrm>
              <a:off x="4519" y="3434"/>
              <a:ext cx="9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0">
                  <a:solidFill>
                    <a:srgbClr val="000000"/>
                  </a:solidFill>
                  <a:latin typeface="MT Extra" pitchFamily="18" charset="2"/>
                </a:rPr>
                <a:t>r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5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5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15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5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15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15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1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1" dur="500"/>
                                        <p:tgtEl>
                                          <p:spTgt spid="4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animBg="1" autoUpdateAnimBg="0"/>
      <p:bldP spid="415747" grpId="0" animBg="1" autoUpdateAnimBg="0"/>
      <p:bldP spid="415748" grpId="0" animBg="1" autoUpdateAnimBg="0"/>
      <p:bldP spid="415749" grpId="0" animBg="1" autoUpdateAnimBg="0"/>
      <p:bldP spid="415750" grpId="0" animBg="1"/>
      <p:bldP spid="415751" grpId="0" animBg="1"/>
      <p:bldP spid="415752" grpId="0" autoUpdateAnimBg="0"/>
      <p:bldP spid="415756" grpId="0" autoUpdateAnimBg="0"/>
      <p:bldP spid="415757" grpId="0" autoUpdateAnimBg="0"/>
      <p:bldP spid="415759" grpId="0" autoUpdateAnimBg="0"/>
      <p:bldP spid="415760" grpId="0" autoUpdateAnimBg="0"/>
      <p:bldP spid="415764" grpId="0" animBg="1"/>
      <p:bldP spid="415768" grpId="0" autoUpdateAnimBg="0"/>
      <p:bldP spid="415769" grpId="0" autoUpdateAnimBg="0"/>
      <p:bldP spid="415772" grpId="0" autoUpdateAnimBg="0"/>
      <p:bldP spid="415773" grpId="0" autoUpdateAnimBg="0"/>
      <p:bldP spid="415774" grpId="0" autoUpdateAnimBg="0"/>
      <p:bldP spid="415775" grpId="0" autoUpdateAnimBg="0"/>
      <p:bldP spid="415776" grpId="0" autoUpdateAnimBg="0"/>
      <p:bldP spid="415784" grpId="0" autoUpdateAnimBg="0"/>
      <p:bldP spid="41578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A31F15-4C72-4B4B-B80C-CD6E75F3F689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416770" name="Text Box 2"/>
          <p:cNvSpPr txBox="1">
            <a:spLocks noChangeArrowheads="1"/>
          </p:cNvSpPr>
          <p:nvPr/>
        </p:nvSpPr>
        <p:spPr bwMode="auto">
          <a:xfrm>
            <a:off x="1149350" y="966788"/>
            <a:ext cx="3352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先求直线上一定点</a:t>
            </a:r>
            <a:r>
              <a:rPr lang="en-US" altLang="zh-CN" sz="2800"/>
              <a:t>: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323850" y="2608263"/>
            <a:ext cx="4643438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于是得直线上的一定点</a:t>
            </a:r>
          </a:p>
        </p:txBody>
      </p:sp>
      <p:sp>
        <p:nvSpPr>
          <p:cNvPr id="11281" name="AutoShape 8"/>
          <p:cNvSpPr>
            <a:spLocks noChangeArrowheads="1"/>
          </p:cNvSpPr>
          <p:nvPr/>
        </p:nvSpPr>
        <p:spPr bwMode="auto">
          <a:xfrm>
            <a:off x="1187450" y="115888"/>
            <a:ext cx="7239000" cy="762000"/>
          </a:xfrm>
          <a:prstGeom prst="hexagon">
            <a:avLst>
              <a:gd name="adj" fmla="val 237500"/>
              <a:gd name="vf" fmla="val 115470"/>
            </a:avLst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Text Box 9"/>
          <p:cNvSpPr txBox="1">
            <a:spLocks noChangeArrowheads="1"/>
          </p:cNvSpPr>
          <p:nvPr/>
        </p:nvSpPr>
        <p:spPr bwMode="auto">
          <a:xfrm>
            <a:off x="1979613" y="304800"/>
            <a:ext cx="5867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 </a:t>
            </a:r>
            <a:r>
              <a:rPr lang="zh-CN" altLang="en-US" sz="2400"/>
              <a:t>将                                化为对称式方程</a:t>
            </a:r>
            <a:r>
              <a:rPr lang="en-US" altLang="zh-CN" sz="2400"/>
              <a:t>.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2843213" y="115888"/>
          <a:ext cx="2362200" cy="882650"/>
        </p:xfrm>
        <a:graphic>
          <a:graphicData uri="http://schemas.openxmlformats.org/presentationml/2006/ole">
            <p:oleObj spid="_x0000_s11374" name="公式" r:id="rId3" imgW="1257300" imgH="469900" progId="Equation.3">
              <p:embed/>
            </p:oleObj>
          </a:graphicData>
        </a:graphic>
      </p:graphicFrame>
      <p:graphicFrame>
        <p:nvGraphicFramePr>
          <p:cNvPr id="458753" name="Object 1025"/>
          <p:cNvGraphicFramePr>
            <a:graphicFrameLocks noChangeAspect="1"/>
          </p:cNvGraphicFramePr>
          <p:nvPr/>
        </p:nvGraphicFramePr>
        <p:xfrm>
          <a:off x="539750" y="1600200"/>
          <a:ext cx="2994025" cy="1016000"/>
        </p:xfrm>
        <a:graphic>
          <a:graphicData uri="http://schemas.openxmlformats.org/presentationml/2006/ole">
            <p:oleObj spid="_x0000_s11375" name="Equation" r:id="rId4" imgW="2882900" imgH="977900" progId="Equation.3">
              <p:embed/>
            </p:oleObj>
          </a:graphicData>
        </a:graphic>
      </p:graphicFrame>
      <p:graphicFrame>
        <p:nvGraphicFramePr>
          <p:cNvPr id="458754" name="Object 1026"/>
          <p:cNvGraphicFramePr>
            <a:graphicFrameLocks noChangeAspect="1"/>
          </p:cNvGraphicFramePr>
          <p:nvPr/>
        </p:nvGraphicFramePr>
        <p:xfrm>
          <a:off x="3995738" y="1600200"/>
          <a:ext cx="993775" cy="871538"/>
        </p:xfrm>
        <a:graphic>
          <a:graphicData uri="http://schemas.openxmlformats.org/presentationml/2006/ole">
            <p:oleObj spid="_x0000_s11376" name="Equation" r:id="rId5" imgW="939800" imgH="825500" progId="Equation.3">
              <p:embed/>
            </p:oleObj>
          </a:graphicData>
        </a:graphic>
      </p:graphicFrame>
      <p:graphicFrame>
        <p:nvGraphicFramePr>
          <p:cNvPr id="458755" name="Object 1027"/>
          <p:cNvGraphicFramePr>
            <a:graphicFrameLocks noChangeAspect="1"/>
          </p:cNvGraphicFramePr>
          <p:nvPr/>
        </p:nvGraphicFramePr>
        <p:xfrm>
          <a:off x="4700588" y="2455863"/>
          <a:ext cx="1409700" cy="963612"/>
        </p:xfrm>
        <a:graphic>
          <a:graphicData uri="http://schemas.openxmlformats.org/presentationml/2006/ole">
            <p:oleObj spid="_x0000_s11377" name="公式" r:id="rId6" imgW="647419" imgH="444307" progId="Equation.3">
              <p:embed/>
            </p:oleObj>
          </a:graphicData>
        </a:graphic>
      </p:graphicFrame>
      <p:sp>
        <p:nvSpPr>
          <p:cNvPr id="416782" name="Text Box 14"/>
          <p:cNvSpPr txBox="1">
            <a:spLocks noChangeArrowheads="1"/>
          </p:cNvSpPr>
          <p:nvPr/>
        </p:nvSpPr>
        <p:spPr bwMode="auto">
          <a:xfrm>
            <a:off x="468313" y="3400425"/>
            <a:ext cx="61722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因</a:t>
            </a:r>
            <a:r>
              <a:rPr lang="zh-CN" altLang="en-US" sz="2800">
                <a:solidFill>
                  <a:schemeClr val="accent2"/>
                </a:solidFill>
              </a:rPr>
              <a:t>所求直线与两平面的法向量都垂直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1284" name="Rectangle 36"/>
          <p:cNvSpPr>
            <a:spLocks noChangeArrowheads="1"/>
          </p:cNvSpPr>
          <p:nvPr/>
        </p:nvSpPr>
        <p:spPr bwMode="auto">
          <a:xfrm>
            <a:off x="323850" y="952500"/>
            <a:ext cx="1223963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accent2"/>
                </a:solidFill>
              </a:rPr>
              <a:t>法二</a:t>
            </a:r>
          </a:p>
        </p:txBody>
      </p:sp>
      <p:graphicFrame>
        <p:nvGraphicFramePr>
          <p:cNvPr id="458756" name="Object 1028"/>
          <p:cNvGraphicFramePr>
            <a:graphicFrameLocks noChangeAspect="1"/>
          </p:cNvGraphicFramePr>
          <p:nvPr/>
        </p:nvGraphicFramePr>
        <p:xfrm>
          <a:off x="4248150" y="1028700"/>
          <a:ext cx="1854200" cy="406400"/>
        </p:xfrm>
        <a:graphic>
          <a:graphicData uri="http://schemas.openxmlformats.org/presentationml/2006/ole">
            <p:oleObj spid="_x0000_s11378" name="Equation" r:id="rId7" imgW="59380200" imgH="12983400" progId="Equation.3">
              <p:embed/>
            </p:oleObj>
          </a:graphicData>
        </a:graphic>
      </p:graphicFrame>
      <p:graphicFrame>
        <p:nvGraphicFramePr>
          <p:cNvPr id="458757" name="Object 1029"/>
          <p:cNvGraphicFramePr>
            <a:graphicFrameLocks noChangeAspect="1"/>
          </p:cNvGraphicFramePr>
          <p:nvPr/>
        </p:nvGraphicFramePr>
        <p:xfrm>
          <a:off x="2243138" y="1644650"/>
          <a:ext cx="203200" cy="317500"/>
        </p:xfrm>
        <a:graphic>
          <a:graphicData uri="http://schemas.openxmlformats.org/presentationml/2006/ole">
            <p:oleObj spid="_x0000_s11379" name="Equation" r:id="rId8" imgW="6496200" imgH="10140480" progId="Equation.3">
              <p:embed/>
            </p:oleObj>
          </a:graphicData>
        </a:graphic>
      </p:graphicFrame>
      <p:graphicFrame>
        <p:nvGraphicFramePr>
          <p:cNvPr id="458758" name="Object 1030"/>
          <p:cNvGraphicFramePr>
            <a:graphicFrameLocks noChangeAspect="1"/>
          </p:cNvGraphicFramePr>
          <p:nvPr/>
        </p:nvGraphicFramePr>
        <p:xfrm>
          <a:off x="2171700" y="2220913"/>
          <a:ext cx="203200" cy="317500"/>
        </p:xfrm>
        <a:graphic>
          <a:graphicData uri="http://schemas.openxmlformats.org/presentationml/2006/ole">
            <p:oleObj spid="_x0000_s11380" name="Equation" r:id="rId9" imgW="6496200" imgH="10140480" progId="Equation.3">
              <p:embed/>
            </p:oleObj>
          </a:graphicData>
        </a:graphic>
      </p:graphicFrame>
      <p:graphicFrame>
        <p:nvGraphicFramePr>
          <p:cNvPr id="458759" name="Object 1031"/>
          <p:cNvGraphicFramePr>
            <a:graphicFrameLocks noChangeAspect="1"/>
          </p:cNvGraphicFramePr>
          <p:nvPr/>
        </p:nvGraphicFramePr>
        <p:xfrm>
          <a:off x="3563938" y="1960563"/>
          <a:ext cx="457200" cy="327025"/>
        </p:xfrm>
        <a:graphic>
          <a:graphicData uri="http://schemas.openxmlformats.org/presentationml/2006/ole">
            <p:oleObj spid="_x0000_s11381" name="Equation" r:id="rId10" imgW="444114" imgH="317225" progId="Equation.3">
              <p:embed/>
            </p:oleObj>
          </a:graphicData>
        </a:graphic>
      </p:graphicFrame>
      <p:graphicFrame>
        <p:nvGraphicFramePr>
          <p:cNvPr id="458760" name="Object 1032"/>
          <p:cNvGraphicFramePr>
            <a:graphicFrameLocks noChangeAspect="1"/>
          </p:cNvGraphicFramePr>
          <p:nvPr/>
        </p:nvGraphicFramePr>
        <p:xfrm>
          <a:off x="5148263" y="1600200"/>
          <a:ext cx="860425" cy="858838"/>
        </p:xfrm>
        <a:graphic>
          <a:graphicData uri="http://schemas.openxmlformats.org/presentationml/2006/ole">
            <p:oleObj spid="_x0000_s11382" name="Equation" r:id="rId11" imgW="825500" imgH="825500" progId="Equation.3">
              <p:embed/>
            </p:oleObj>
          </a:graphicData>
        </a:graphic>
      </p:graphicFrame>
      <p:sp>
        <p:nvSpPr>
          <p:cNvPr id="416835" name="Text Box 67"/>
          <p:cNvSpPr txBox="1">
            <a:spLocks noChangeArrowheads="1"/>
          </p:cNvSpPr>
          <p:nvPr/>
        </p:nvSpPr>
        <p:spPr bwMode="auto">
          <a:xfrm>
            <a:off x="484188" y="39893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取</a:t>
            </a:r>
          </a:p>
        </p:txBody>
      </p:sp>
      <p:graphicFrame>
        <p:nvGraphicFramePr>
          <p:cNvPr id="458761" name="Object 1033"/>
          <p:cNvGraphicFramePr>
            <a:graphicFrameLocks noChangeAspect="1"/>
          </p:cNvGraphicFramePr>
          <p:nvPr/>
        </p:nvGraphicFramePr>
        <p:xfrm>
          <a:off x="965200" y="4073525"/>
          <a:ext cx="1803400" cy="419100"/>
        </p:xfrm>
        <a:graphic>
          <a:graphicData uri="http://schemas.openxmlformats.org/presentationml/2006/ole">
            <p:oleObj spid="_x0000_s11383" name="Equation" r:id="rId12" imgW="1803400" imgH="419100" progId="Equation.3">
              <p:embed/>
            </p:oleObj>
          </a:graphicData>
        </a:graphic>
      </p:graphicFrame>
      <p:graphicFrame>
        <p:nvGraphicFramePr>
          <p:cNvPr id="458762" name="Object 1034"/>
          <p:cNvGraphicFramePr>
            <a:graphicFrameLocks noChangeAspect="1"/>
          </p:cNvGraphicFramePr>
          <p:nvPr/>
        </p:nvGraphicFramePr>
        <p:xfrm>
          <a:off x="2822575" y="4113213"/>
          <a:ext cx="2919413" cy="395287"/>
        </p:xfrm>
        <a:graphic>
          <a:graphicData uri="http://schemas.openxmlformats.org/presentationml/2006/ole">
            <p:oleObj spid="_x0000_s11384" name="Equation" r:id="rId13" imgW="2870200" imgH="393700" progId="Equation.3">
              <p:embed/>
            </p:oleObj>
          </a:graphicData>
        </a:graphic>
      </p:graphicFrame>
      <p:graphicFrame>
        <p:nvGraphicFramePr>
          <p:cNvPr id="458763" name="Object 1035"/>
          <p:cNvGraphicFramePr>
            <a:graphicFrameLocks noChangeAspect="1"/>
          </p:cNvGraphicFramePr>
          <p:nvPr/>
        </p:nvGraphicFramePr>
        <p:xfrm>
          <a:off x="5770563" y="4119563"/>
          <a:ext cx="962025" cy="388937"/>
        </p:xfrm>
        <a:graphic>
          <a:graphicData uri="http://schemas.openxmlformats.org/presentationml/2006/ole">
            <p:oleObj spid="_x0000_s11385" name="Equation" r:id="rId14" imgW="9652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utoUpdateAnimBg="0"/>
      <p:bldP spid="416771" grpId="0" autoUpdateAnimBg="0"/>
      <p:bldP spid="416782" grpId="0" autoUpdateAnimBg="0"/>
      <p:bldP spid="41683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D37750-5450-4582-B585-5CC1140532E5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433388" y="1346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取</a:t>
            </a:r>
          </a:p>
        </p:txBody>
      </p:sp>
      <p:graphicFrame>
        <p:nvGraphicFramePr>
          <p:cNvPr id="448517" name="Object 5"/>
          <p:cNvGraphicFramePr>
            <a:graphicFrameLocks noChangeAspect="1"/>
          </p:cNvGraphicFramePr>
          <p:nvPr/>
        </p:nvGraphicFramePr>
        <p:xfrm>
          <a:off x="914400" y="1430338"/>
          <a:ext cx="1803400" cy="419100"/>
        </p:xfrm>
        <a:graphic>
          <a:graphicData uri="http://schemas.openxmlformats.org/presentationml/2006/ole">
            <p:oleObj spid="_x0000_s12398" name="Equation" r:id="rId3" imgW="1803400" imgH="419100" progId="Equation.3">
              <p:embed/>
            </p:oleObj>
          </a:graphicData>
        </a:graphic>
      </p:graphicFrame>
      <p:sp>
        <p:nvSpPr>
          <p:cNvPr id="448518" name="Rectangle 6"/>
          <p:cNvSpPr>
            <a:spLocks noChangeArrowheads="1"/>
          </p:cNvSpPr>
          <p:nvPr/>
        </p:nvSpPr>
        <p:spPr bwMode="auto">
          <a:xfrm>
            <a:off x="433388" y="2681288"/>
            <a:ext cx="2439987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对称式方程</a:t>
            </a:r>
          </a:p>
        </p:txBody>
      </p:sp>
      <p:graphicFrame>
        <p:nvGraphicFramePr>
          <p:cNvPr id="448519" name="Object 7"/>
          <p:cNvGraphicFramePr>
            <a:graphicFrameLocks noChangeAspect="1"/>
          </p:cNvGraphicFramePr>
          <p:nvPr/>
        </p:nvGraphicFramePr>
        <p:xfrm>
          <a:off x="2414588" y="2133600"/>
          <a:ext cx="2678112" cy="1295400"/>
        </p:xfrm>
        <a:graphic>
          <a:graphicData uri="http://schemas.openxmlformats.org/presentationml/2006/ole">
            <p:oleObj spid="_x0000_s12399" name="公式" r:id="rId4" imgW="1180588" imgH="571252" progId="Equation.3">
              <p:embed/>
            </p:oleObj>
          </a:graphicData>
        </a:graphic>
      </p:graphicFrame>
      <p:sp>
        <p:nvSpPr>
          <p:cNvPr id="12305" name="AutoShape 8"/>
          <p:cNvSpPr>
            <a:spLocks noChangeArrowheads="1"/>
          </p:cNvSpPr>
          <p:nvPr/>
        </p:nvSpPr>
        <p:spPr bwMode="auto">
          <a:xfrm>
            <a:off x="1187450" y="57150"/>
            <a:ext cx="7239000" cy="762000"/>
          </a:xfrm>
          <a:prstGeom prst="hexagon">
            <a:avLst>
              <a:gd name="adj" fmla="val 237500"/>
              <a:gd name="vf" fmla="val 115470"/>
            </a:avLst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Text Box 9"/>
          <p:cNvSpPr txBox="1">
            <a:spLocks noChangeArrowheads="1"/>
          </p:cNvSpPr>
          <p:nvPr/>
        </p:nvSpPr>
        <p:spPr bwMode="auto">
          <a:xfrm>
            <a:off x="1979613" y="246063"/>
            <a:ext cx="5867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    </a:t>
            </a:r>
            <a:r>
              <a:rPr lang="zh-CN" altLang="en-US" sz="2400"/>
              <a:t>将                                化为对称式方程</a:t>
            </a:r>
            <a:r>
              <a:rPr lang="en-US" altLang="zh-CN" sz="2400"/>
              <a:t>.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2843213" y="57150"/>
          <a:ext cx="2362200" cy="882650"/>
        </p:xfrm>
        <a:graphic>
          <a:graphicData uri="http://schemas.openxmlformats.org/presentationml/2006/ole">
            <p:oleObj spid="_x0000_s12400" name="公式" r:id="rId5" imgW="1257300" imgH="469900" progId="Equation.3">
              <p:embed/>
            </p:oleObj>
          </a:graphicData>
        </a:graphic>
      </p:graphicFrame>
      <p:graphicFrame>
        <p:nvGraphicFramePr>
          <p:cNvPr id="448527" name="Object 15"/>
          <p:cNvGraphicFramePr>
            <a:graphicFrameLocks noChangeAspect="1"/>
          </p:cNvGraphicFramePr>
          <p:nvPr/>
        </p:nvGraphicFramePr>
        <p:xfrm>
          <a:off x="2771775" y="1470025"/>
          <a:ext cx="2919413" cy="395288"/>
        </p:xfrm>
        <a:graphic>
          <a:graphicData uri="http://schemas.openxmlformats.org/presentationml/2006/ole">
            <p:oleObj spid="_x0000_s12401" name="Equation" r:id="rId6" imgW="2870200" imgH="393700" progId="Equation.3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451725" y="620713"/>
            <a:ext cx="1184275" cy="1087437"/>
            <a:chOff x="4906" y="2383"/>
            <a:chExt cx="746" cy="685"/>
          </a:xfrm>
        </p:grpSpPr>
        <p:graphicFrame>
          <p:nvGraphicFramePr>
            <p:cNvPr id="12299" name="Object 17"/>
            <p:cNvGraphicFramePr>
              <a:graphicFrameLocks noChangeAspect="1"/>
            </p:cNvGraphicFramePr>
            <p:nvPr/>
          </p:nvGraphicFramePr>
          <p:xfrm>
            <a:off x="5269" y="2400"/>
            <a:ext cx="203" cy="246"/>
          </p:xfrm>
          <a:graphic>
            <a:graphicData uri="http://schemas.openxmlformats.org/presentationml/2006/ole">
              <p:oleObj spid="_x0000_s12402" name="Equation" r:id="rId7" imgW="10971000" imgH="13389480" progId="Equation.3">
                <p:embed/>
              </p:oleObj>
            </a:graphicData>
          </a:graphic>
        </p:graphicFrame>
        <p:graphicFrame>
          <p:nvGraphicFramePr>
            <p:cNvPr id="12300" name="Object 18"/>
            <p:cNvGraphicFramePr>
              <a:graphicFrameLocks noChangeAspect="1"/>
            </p:cNvGraphicFramePr>
            <p:nvPr/>
          </p:nvGraphicFramePr>
          <p:xfrm>
            <a:off x="5472" y="2832"/>
            <a:ext cx="180" cy="236"/>
          </p:xfrm>
          <a:graphic>
            <a:graphicData uri="http://schemas.openxmlformats.org/presentationml/2006/ole">
              <p:oleObj spid="_x0000_s12403" name="Equation" r:id="rId8" imgW="10157400" imgH="13389480" progId="Equation.3">
                <p:embed/>
              </p:oleObj>
            </a:graphicData>
          </a:graphic>
        </p:graphicFrame>
        <p:sp>
          <p:nvSpPr>
            <p:cNvPr id="12317" name="Line 19"/>
            <p:cNvSpPr>
              <a:spLocks noChangeShapeType="1"/>
            </p:cNvSpPr>
            <p:nvPr/>
          </p:nvSpPr>
          <p:spPr bwMode="auto">
            <a:xfrm flipV="1">
              <a:off x="5088" y="2383"/>
              <a:ext cx="0" cy="432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1" name="Object 20"/>
            <p:cNvGraphicFramePr>
              <a:graphicFrameLocks noChangeAspect="1"/>
            </p:cNvGraphicFramePr>
            <p:nvPr/>
          </p:nvGraphicFramePr>
          <p:xfrm>
            <a:off x="4906" y="2496"/>
            <a:ext cx="134" cy="191"/>
          </p:xfrm>
          <a:graphic>
            <a:graphicData uri="http://schemas.openxmlformats.org/presentationml/2006/ole">
              <p:oleObj spid="_x0000_s12404" name="Equation" r:id="rId9" imgW="6903000" imgH="9734400" progId="Equation.3">
                <p:embed/>
              </p:oleObj>
            </a:graphicData>
          </a:graphic>
        </p:graphicFrame>
        <p:sp>
          <p:nvSpPr>
            <p:cNvPr id="12318" name="Line 21"/>
            <p:cNvSpPr>
              <a:spLocks noChangeShapeType="1"/>
            </p:cNvSpPr>
            <p:nvPr/>
          </p:nvSpPr>
          <p:spPr bwMode="auto">
            <a:xfrm flipV="1">
              <a:off x="5088" y="2623"/>
              <a:ext cx="288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22"/>
            <p:cNvSpPr>
              <a:spLocks noChangeShapeType="1"/>
            </p:cNvSpPr>
            <p:nvPr/>
          </p:nvSpPr>
          <p:spPr bwMode="auto">
            <a:xfrm>
              <a:off x="5088" y="2815"/>
              <a:ext cx="336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48539" name="Object 27"/>
          <p:cNvGraphicFramePr>
            <a:graphicFrameLocks noChangeAspect="1"/>
          </p:cNvGraphicFramePr>
          <p:nvPr/>
        </p:nvGraphicFramePr>
        <p:xfrm>
          <a:off x="5719763" y="1476375"/>
          <a:ext cx="962025" cy="388938"/>
        </p:xfrm>
        <a:graphic>
          <a:graphicData uri="http://schemas.openxmlformats.org/presentationml/2006/ole">
            <p:oleObj spid="_x0000_s12405" name="Equation" r:id="rId10" imgW="965200" imgH="393700" progId="Equation.3">
              <p:embed/>
            </p:oleObj>
          </a:graphicData>
        </a:graphic>
      </p:graphicFrame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372225" y="1844675"/>
            <a:ext cx="2286000" cy="1600200"/>
            <a:chOff x="3984" y="3168"/>
            <a:chExt cx="1440" cy="1008"/>
          </a:xfrm>
        </p:grpSpPr>
        <p:grpSp>
          <p:nvGrpSpPr>
            <p:cNvPr id="12311" name="Group 31"/>
            <p:cNvGrpSpPr>
              <a:grpSpLocks/>
            </p:cNvGrpSpPr>
            <p:nvPr/>
          </p:nvGrpSpPr>
          <p:grpSpPr bwMode="auto">
            <a:xfrm>
              <a:off x="4176" y="3312"/>
              <a:ext cx="1248" cy="720"/>
              <a:chOff x="4272" y="2832"/>
              <a:chExt cx="1248" cy="720"/>
            </a:xfrm>
          </p:grpSpPr>
          <p:sp>
            <p:nvSpPr>
              <p:cNvPr id="12316" name="Freeform 32"/>
              <p:cNvSpPr>
                <a:spLocks/>
              </p:cNvSpPr>
              <p:nvPr/>
            </p:nvSpPr>
            <p:spPr bwMode="auto">
              <a:xfrm>
                <a:off x="4272" y="2832"/>
                <a:ext cx="1248" cy="720"/>
              </a:xfrm>
              <a:custGeom>
                <a:avLst/>
                <a:gdLst>
                  <a:gd name="T0" fmla="*/ 0 w 1248"/>
                  <a:gd name="T1" fmla="*/ 720 h 720"/>
                  <a:gd name="T2" fmla="*/ 720 w 1248"/>
                  <a:gd name="T3" fmla="*/ 96 h 720"/>
                  <a:gd name="T4" fmla="*/ 1248 w 1248"/>
                  <a:gd name="T5" fmla="*/ 0 h 720"/>
                  <a:gd name="T6" fmla="*/ 528 w 1248"/>
                  <a:gd name="T7" fmla="*/ 624 h 720"/>
                  <a:gd name="T8" fmla="*/ 0 w 1248"/>
                  <a:gd name="T9" fmla="*/ 72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8"/>
                  <a:gd name="T16" fmla="*/ 0 h 720"/>
                  <a:gd name="T17" fmla="*/ 1248 w 1248"/>
                  <a:gd name="T18" fmla="*/ 720 h 7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8" h="720">
                    <a:moveTo>
                      <a:pt x="0" y="720"/>
                    </a:moveTo>
                    <a:lnTo>
                      <a:pt x="720" y="96"/>
                    </a:lnTo>
                    <a:lnTo>
                      <a:pt x="1248" y="0"/>
                    </a:lnTo>
                    <a:lnTo>
                      <a:pt x="528" y="624"/>
                    </a:lnTo>
                    <a:lnTo>
                      <a:pt x="0" y="72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CC"/>
                  </a:gs>
                  <a:gs pos="50000">
                    <a:srgbClr val="FF99FF"/>
                  </a:gs>
                  <a:gs pos="100000">
                    <a:srgbClr val="0033CC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298" name="Object 33"/>
              <p:cNvGraphicFramePr>
                <a:graphicFrameLocks noChangeAspect="1"/>
              </p:cNvGraphicFramePr>
              <p:nvPr/>
            </p:nvGraphicFramePr>
            <p:xfrm>
              <a:off x="5010" y="2921"/>
              <a:ext cx="222" cy="199"/>
            </p:xfrm>
            <a:graphic>
              <a:graphicData uri="http://schemas.openxmlformats.org/presentationml/2006/ole">
                <p:oleObj spid="_x0000_s12406" name="Equation" r:id="rId11" imgW="469900" imgH="419100" progId="Equation.3">
                  <p:embed/>
                </p:oleObj>
              </a:graphicData>
            </a:graphic>
          </p:graphicFrame>
        </p:grpSp>
        <p:grpSp>
          <p:nvGrpSpPr>
            <p:cNvPr id="12312" name="Group 34"/>
            <p:cNvGrpSpPr>
              <a:grpSpLocks/>
            </p:cNvGrpSpPr>
            <p:nvPr/>
          </p:nvGrpSpPr>
          <p:grpSpPr bwMode="auto">
            <a:xfrm>
              <a:off x="3984" y="3168"/>
              <a:ext cx="912" cy="864"/>
              <a:chOff x="4080" y="2688"/>
              <a:chExt cx="912" cy="864"/>
            </a:xfrm>
          </p:grpSpPr>
          <p:sp>
            <p:nvSpPr>
              <p:cNvPr id="12315" name="Freeform 35"/>
              <p:cNvSpPr>
                <a:spLocks/>
              </p:cNvSpPr>
              <p:nvPr/>
            </p:nvSpPr>
            <p:spPr bwMode="auto">
              <a:xfrm>
                <a:off x="4080" y="2688"/>
                <a:ext cx="912" cy="864"/>
              </a:xfrm>
              <a:custGeom>
                <a:avLst/>
                <a:gdLst>
                  <a:gd name="T0" fmla="*/ 912 w 912"/>
                  <a:gd name="T1" fmla="*/ 240 h 864"/>
                  <a:gd name="T2" fmla="*/ 192 w 912"/>
                  <a:gd name="T3" fmla="*/ 864 h 864"/>
                  <a:gd name="T4" fmla="*/ 0 w 912"/>
                  <a:gd name="T5" fmla="*/ 624 h 864"/>
                  <a:gd name="T6" fmla="*/ 720 w 912"/>
                  <a:gd name="T7" fmla="*/ 0 h 864"/>
                  <a:gd name="T8" fmla="*/ 912 w 912"/>
                  <a:gd name="T9" fmla="*/ 240 h 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864"/>
                  <a:gd name="T17" fmla="*/ 912 w 912"/>
                  <a:gd name="T18" fmla="*/ 864 h 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864">
                    <a:moveTo>
                      <a:pt x="912" y="240"/>
                    </a:moveTo>
                    <a:lnTo>
                      <a:pt x="192" y="864"/>
                    </a:lnTo>
                    <a:lnTo>
                      <a:pt x="0" y="624"/>
                    </a:lnTo>
                    <a:lnTo>
                      <a:pt x="720" y="0"/>
                    </a:lnTo>
                    <a:lnTo>
                      <a:pt x="912" y="24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5E765E"/>
                  </a:gs>
                  <a:gs pos="50000">
                    <a:srgbClr val="CCFFCC"/>
                  </a:gs>
                  <a:gs pos="100000">
                    <a:srgbClr val="5E765E"/>
                  </a:gs>
                </a:gsLst>
                <a:lin ang="27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297" name="Object 36"/>
              <p:cNvGraphicFramePr>
                <a:graphicFrameLocks noChangeAspect="1"/>
              </p:cNvGraphicFramePr>
              <p:nvPr/>
            </p:nvGraphicFramePr>
            <p:xfrm>
              <a:off x="4188" y="3209"/>
              <a:ext cx="228" cy="199"/>
            </p:xfrm>
            <a:graphic>
              <a:graphicData uri="http://schemas.openxmlformats.org/presentationml/2006/ole">
                <p:oleObj spid="_x0000_s12407" name="Equation" r:id="rId12" imgW="482391" imgH="418918" progId="Equation.3">
                  <p:embed/>
                </p:oleObj>
              </a:graphicData>
            </a:graphic>
          </p:graphicFrame>
        </p:grpSp>
        <p:grpSp>
          <p:nvGrpSpPr>
            <p:cNvPr id="12313" name="Group 37"/>
            <p:cNvGrpSpPr>
              <a:grpSpLocks/>
            </p:cNvGrpSpPr>
            <p:nvPr/>
          </p:nvGrpSpPr>
          <p:grpSpPr bwMode="auto">
            <a:xfrm>
              <a:off x="4032" y="3408"/>
              <a:ext cx="864" cy="768"/>
              <a:chOff x="3120" y="3552"/>
              <a:chExt cx="864" cy="768"/>
            </a:xfrm>
          </p:grpSpPr>
          <p:sp>
            <p:nvSpPr>
              <p:cNvPr id="12314" name="Line 38"/>
              <p:cNvSpPr>
                <a:spLocks noChangeShapeType="1"/>
              </p:cNvSpPr>
              <p:nvPr/>
            </p:nvSpPr>
            <p:spPr bwMode="auto">
              <a:xfrm rot="21540000" flipV="1">
                <a:off x="3264" y="3552"/>
                <a:ext cx="720" cy="6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296" name="Object 39"/>
              <p:cNvGraphicFramePr>
                <a:graphicFrameLocks noChangeAspect="1"/>
              </p:cNvGraphicFramePr>
              <p:nvPr/>
            </p:nvGraphicFramePr>
            <p:xfrm>
              <a:off x="3120" y="4158"/>
              <a:ext cx="147" cy="162"/>
            </p:xfrm>
            <a:graphic>
              <a:graphicData uri="http://schemas.openxmlformats.org/presentationml/2006/ole">
                <p:oleObj spid="_x0000_s12408" name="Equation" r:id="rId13" imgW="8530200" imgH="9328320" progId="Equation.3">
                  <p:embed/>
                </p:oleObj>
              </a:graphicData>
            </a:graphic>
          </p:graphicFrame>
        </p:grp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019925" y="2420938"/>
            <a:ext cx="381000" cy="531812"/>
            <a:chOff x="4751" y="1728"/>
            <a:chExt cx="240" cy="335"/>
          </a:xfrm>
        </p:grpSpPr>
        <p:graphicFrame>
          <p:nvGraphicFramePr>
            <p:cNvPr id="12295" name="Object 41"/>
            <p:cNvGraphicFramePr>
              <a:graphicFrameLocks noChangeAspect="1"/>
            </p:cNvGraphicFramePr>
            <p:nvPr/>
          </p:nvGraphicFramePr>
          <p:xfrm>
            <a:off x="4751" y="1728"/>
            <a:ext cx="145" cy="208"/>
          </p:xfrm>
          <a:graphic>
            <a:graphicData uri="http://schemas.openxmlformats.org/presentationml/2006/ole">
              <p:oleObj spid="_x0000_s12409" name="Equation" r:id="rId14" imgW="6903000" imgH="9734400" progId="Equation.3">
                <p:embed/>
              </p:oleObj>
            </a:graphicData>
          </a:graphic>
        </p:graphicFrame>
        <p:sp>
          <p:nvSpPr>
            <p:cNvPr id="12310" name="Line 42"/>
            <p:cNvSpPr>
              <a:spLocks noChangeShapeType="1"/>
            </p:cNvSpPr>
            <p:nvPr/>
          </p:nvSpPr>
          <p:spPr bwMode="auto">
            <a:xfrm rot="120000" flipV="1">
              <a:off x="4751" y="1823"/>
              <a:ext cx="240" cy="24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autoUpdateAnimBg="0"/>
      <p:bldP spid="4485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C74EAE-2B3B-47B5-AAAC-0AB860D01C1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417794" name="Text Box 2"/>
          <p:cNvSpPr txBox="1">
            <a:spLocks noChangeArrowheads="1"/>
          </p:cNvSpPr>
          <p:nvPr/>
        </p:nvSpPr>
        <p:spPr bwMode="auto">
          <a:xfrm>
            <a:off x="1908175" y="989013"/>
            <a:ext cx="2743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两个对称式方程</a:t>
            </a:r>
          </a:p>
        </p:txBody>
      </p:sp>
      <p:sp>
        <p:nvSpPr>
          <p:cNvPr id="417795" name="AutoShape 3"/>
          <p:cNvSpPr>
            <a:spLocks noChangeArrowheads="1"/>
          </p:cNvSpPr>
          <p:nvPr/>
        </p:nvSpPr>
        <p:spPr bwMode="auto">
          <a:xfrm>
            <a:off x="4575175" y="303213"/>
            <a:ext cx="2133600" cy="18780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</a:gra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7796" name="Object 4"/>
          <p:cNvGraphicFramePr>
            <a:graphicFrameLocks noChangeAspect="1"/>
          </p:cNvGraphicFramePr>
          <p:nvPr/>
        </p:nvGraphicFramePr>
        <p:xfrm>
          <a:off x="4803775" y="303213"/>
          <a:ext cx="1752600" cy="819150"/>
        </p:xfrm>
        <a:graphic>
          <a:graphicData uri="http://schemas.openxmlformats.org/presentationml/2006/ole">
            <p:oleObj spid="_x0000_s13332" name="公式" r:id="rId3" imgW="1091726" imgH="406224" progId="Equation.3">
              <p:embed/>
            </p:oleObj>
          </a:graphicData>
        </a:graphic>
      </p:graphicFrame>
      <p:graphicFrame>
        <p:nvGraphicFramePr>
          <p:cNvPr id="417797" name="Object 5"/>
          <p:cNvGraphicFramePr>
            <a:graphicFrameLocks noChangeAspect="1"/>
          </p:cNvGraphicFramePr>
          <p:nvPr/>
        </p:nvGraphicFramePr>
        <p:xfrm>
          <a:off x="4803775" y="1065213"/>
          <a:ext cx="1676400" cy="1028700"/>
        </p:xfrm>
        <a:graphic>
          <a:graphicData uri="http://schemas.openxmlformats.org/presentationml/2006/ole">
            <p:oleObj spid="_x0000_s13333" name="Equation" r:id="rId4" imgW="2527300" imgH="1231900" progId="Equation.3">
              <p:embed/>
            </p:oleObj>
          </a:graphicData>
        </a:graphic>
      </p:graphicFrame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1077913" y="2233613"/>
            <a:ext cx="5410200" cy="69056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实际上直线的对称式方程不唯一</a:t>
            </a:r>
            <a:r>
              <a:rPr lang="en-US" altLang="zh-CN" sz="2800"/>
              <a:t>.</a:t>
            </a:r>
          </a:p>
        </p:txBody>
      </p:sp>
      <p:sp>
        <p:nvSpPr>
          <p:cNvPr id="417799" name="WordArt 7"/>
          <p:cNvSpPr>
            <a:spLocks noChangeArrowheads="1" noChangeShapeType="1" noTextEdit="1"/>
          </p:cNvSpPr>
          <p:nvPr/>
        </p:nvSpPr>
        <p:spPr bwMode="auto">
          <a:xfrm rot="396290">
            <a:off x="8613775" y="989013"/>
            <a:ext cx="304800" cy="609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498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Arial Black"/>
              </a:rPr>
              <a:t>?</a:t>
            </a:r>
            <a:endParaRPr lang="zh-CN" altLang="en-US" sz="3600" kern="1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4980000" scaled="1"/>
              </a:gradFill>
              <a:effectLst>
                <a:outerShdw dist="53882" dir="2700000" algn="ctr" rotWithShape="0">
                  <a:srgbClr val="9999FF"/>
                </a:outerShdw>
              </a:effectLst>
              <a:latin typeface="Arial Black"/>
            </a:endParaRPr>
          </a:p>
        </p:txBody>
      </p:sp>
      <p:grpSp>
        <p:nvGrpSpPr>
          <p:cNvPr id="13321" name="Group 8"/>
          <p:cNvGrpSpPr>
            <a:grpSpLocks/>
          </p:cNvGrpSpPr>
          <p:nvPr/>
        </p:nvGrpSpPr>
        <p:grpSpPr bwMode="auto">
          <a:xfrm>
            <a:off x="107950" y="303213"/>
            <a:ext cx="2362200" cy="533400"/>
            <a:chOff x="768" y="192"/>
            <a:chExt cx="1488" cy="336"/>
          </a:xfrm>
        </p:grpSpPr>
        <p:sp>
          <p:nvSpPr>
            <p:cNvPr id="13324" name="AutoShape 9"/>
            <p:cNvSpPr>
              <a:spLocks noChangeArrowheads="1"/>
            </p:cNvSpPr>
            <p:nvPr/>
          </p:nvSpPr>
          <p:spPr bwMode="auto">
            <a:xfrm>
              <a:off x="768" y="240"/>
              <a:ext cx="1488" cy="288"/>
            </a:xfrm>
            <a:prstGeom prst="diamond">
              <a:avLst/>
            </a:prstGeom>
            <a:gradFill rotWithShape="0">
              <a:gsLst>
                <a:gs pos="0">
                  <a:srgbClr val="005E00"/>
                </a:gs>
                <a:gs pos="50000">
                  <a:srgbClr val="00CC00"/>
                </a:gs>
                <a:gs pos="100000">
                  <a:srgbClr val="005E00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Text Box 10"/>
            <p:cNvSpPr txBox="1">
              <a:spLocks noChangeArrowheads="1"/>
            </p:cNvSpPr>
            <p:nvPr/>
          </p:nvSpPr>
          <p:spPr bwMode="auto">
            <a:xfrm>
              <a:off x="1200" y="192"/>
              <a:ext cx="960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注意</a:t>
              </a:r>
              <a:endParaRPr lang="zh-CN" altLang="en-US" sz="2400" b="0">
                <a:solidFill>
                  <a:srgbClr val="FF0000"/>
                </a:solidFill>
              </a:endParaRPr>
            </a:p>
          </p:txBody>
        </p:sp>
      </p:grpSp>
      <p:sp>
        <p:nvSpPr>
          <p:cNvPr id="417808" name="Rectangle 16"/>
          <p:cNvSpPr>
            <a:spLocks noChangeArrowheads="1"/>
          </p:cNvSpPr>
          <p:nvPr/>
        </p:nvSpPr>
        <p:spPr bwMode="auto">
          <a:xfrm>
            <a:off x="6643688" y="989013"/>
            <a:ext cx="1970087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怎么不一样</a:t>
            </a:r>
          </a:p>
        </p:txBody>
      </p:sp>
      <p:sp>
        <p:nvSpPr>
          <p:cNvPr id="417809" name="Rectangle 17"/>
          <p:cNvSpPr>
            <a:spLocks noChangeArrowheads="1"/>
          </p:cNvSpPr>
          <p:nvPr/>
        </p:nvSpPr>
        <p:spPr bwMode="auto">
          <a:xfrm>
            <a:off x="468313" y="2363788"/>
            <a:ext cx="7207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答</a:t>
            </a:r>
            <a:r>
              <a:rPr lang="en-US" altLang="zh-CN" sz="280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utoUpdateAnimBg="0"/>
      <p:bldP spid="417795" grpId="0" animBg="1"/>
      <p:bldP spid="417798" grpId="0" autoUpdateAnimBg="0"/>
      <p:bldP spid="417799" grpId="0" animBg="1"/>
      <p:bldP spid="417808" grpId="0" autoUpdateAnimBg="0"/>
      <p:bldP spid="41780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41B192-E081-4372-B63E-56F21EB2F4B2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418818" name="Oval 2"/>
          <p:cNvSpPr>
            <a:spLocks noChangeArrowheads="1"/>
          </p:cNvSpPr>
          <p:nvPr/>
        </p:nvSpPr>
        <p:spPr bwMode="auto">
          <a:xfrm>
            <a:off x="2700338" y="2925763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5715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19" name="Oval 3"/>
          <p:cNvSpPr>
            <a:spLocks noChangeArrowheads="1"/>
          </p:cNvSpPr>
          <p:nvPr/>
        </p:nvSpPr>
        <p:spPr bwMode="auto">
          <a:xfrm>
            <a:off x="2771775" y="23495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5715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20" name="Oval 4"/>
          <p:cNvSpPr>
            <a:spLocks noChangeArrowheads="1"/>
          </p:cNvSpPr>
          <p:nvPr/>
        </p:nvSpPr>
        <p:spPr bwMode="auto">
          <a:xfrm>
            <a:off x="2843213" y="184467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5715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Text Box 5"/>
          <p:cNvSpPr txBox="1">
            <a:spLocks noChangeArrowheads="1"/>
          </p:cNvSpPr>
          <p:nvPr/>
        </p:nvSpPr>
        <p:spPr bwMode="auto">
          <a:xfrm>
            <a:off x="323850" y="44450"/>
            <a:ext cx="3581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3. </a:t>
            </a:r>
            <a:r>
              <a:rPr lang="zh-CN" altLang="en-US" sz="2800">
                <a:solidFill>
                  <a:schemeClr val="accent2"/>
                </a:solidFill>
              </a:rPr>
              <a:t>直线的参数方程</a:t>
            </a:r>
            <a:endParaRPr lang="zh-CN" altLang="en-US" sz="2800" b="0">
              <a:solidFill>
                <a:srgbClr val="FF0000"/>
              </a:solidFill>
            </a:endParaRPr>
          </a:p>
        </p:txBody>
      </p:sp>
      <p:sp>
        <p:nvSpPr>
          <p:cNvPr id="418822" name="Text Box 6"/>
          <p:cNvSpPr txBox="1">
            <a:spLocks noChangeArrowheads="1"/>
          </p:cNvSpPr>
          <p:nvPr/>
        </p:nvSpPr>
        <p:spPr bwMode="auto">
          <a:xfrm>
            <a:off x="395288" y="3573463"/>
            <a:ext cx="3962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上式何时有用 </a:t>
            </a:r>
            <a:endParaRPr lang="zh-CN" altLang="en-US" sz="2400" b="0">
              <a:solidFill>
                <a:srgbClr val="FF0000"/>
              </a:solidFill>
            </a:endParaRPr>
          </a:p>
        </p:txBody>
      </p:sp>
      <p:sp>
        <p:nvSpPr>
          <p:cNvPr id="418823" name="AutoShape 7"/>
          <p:cNvSpPr>
            <a:spLocks noChangeArrowheads="1"/>
          </p:cNvSpPr>
          <p:nvPr/>
        </p:nvSpPr>
        <p:spPr bwMode="auto">
          <a:xfrm>
            <a:off x="5508625" y="3502025"/>
            <a:ext cx="2362200" cy="609600"/>
          </a:xfrm>
          <a:prstGeom prst="parallelogram">
            <a:avLst>
              <a:gd name="adj" fmla="val 96875"/>
            </a:avLst>
          </a:prstGeom>
          <a:gradFill rotWithShape="0">
            <a:gsLst>
              <a:gs pos="0">
                <a:srgbClr val="FFFFFF"/>
              </a:gs>
              <a:gs pos="50000">
                <a:srgbClr val="00FF99"/>
              </a:gs>
              <a:gs pos="100000">
                <a:srgbClr val="FFFF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24" name="Line 8"/>
          <p:cNvSpPr>
            <a:spLocks noChangeShapeType="1"/>
          </p:cNvSpPr>
          <p:nvPr/>
        </p:nvSpPr>
        <p:spPr bwMode="auto">
          <a:xfrm flipH="1">
            <a:off x="6877050" y="3070225"/>
            <a:ext cx="685800" cy="685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25" name="Line 9"/>
          <p:cNvSpPr>
            <a:spLocks noChangeShapeType="1"/>
          </p:cNvSpPr>
          <p:nvPr/>
        </p:nvSpPr>
        <p:spPr bwMode="auto">
          <a:xfrm flipH="1">
            <a:off x="6156325" y="4078288"/>
            <a:ext cx="533400" cy="5334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826" name="Text Box 10"/>
          <p:cNvSpPr txBox="1">
            <a:spLocks noChangeArrowheads="1"/>
          </p:cNvSpPr>
          <p:nvPr/>
        </p:nvSpPr>
        <p:spPr bwMode="auto">
          <a:xfrm>
            <a:off x="1146175" y="4221163"/>
            <a:ext cx="990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如求</a:t>
            </a:r>
            <a:endParaRPr lang="zh-CN" altLang="en-US" sz="2400" b="0">
              <a:solidFill>
                <a:srgbClr val="FF0066"/>
              </a:solidFill>
            </a:endParaRPr>
          </a:p>
        </p:txBody>
      </p:sp>
      <p:graphicFrame>
        <p:nvGraphicFramePr>
          <p:cNvPr id="459776" name="Object 0"/>
          <p:cNvGraphicFramePr>
            <a:graphicFrameLocks noChangeAspect="1"/>
          </p:cNvGraphicFramePr>
          <p:nvPr/>
        </p:nvGraphicFramePr>
        <p:xfrm>
          <a:off x="628650" y="700088"/>
          <a:ext cx="4540250" cy="1019175"/>
        </p:xfrm>
        <a:graphic>
          <a:graphicData uri="http://schemas.openxmlformats.org/presentationml/2006/ole">
            <p:oleObj spid="_x0000_s14374" name="公式" r:id="rId3" imgW="1917700" imgH="431800" progId="Equation.3">
              <p:embed/>
            </p:oleObj>
          </a:graphicData>
        </a:graphic>
      </p:graphicFrame>
      <p:graphicFrame>
        <p:nvGraphicFramePr>
          <p:cNvPr id="459777" name="Object 1"/>
          <p:cNvGraphicFramePr>
            <a:graphicFrameLocks noChangeAspect="1"/>
          </p:cNvGraphicFramePr>
          <p:nvPr/>
        </p:nvGraphicFramePr>
        <p:xfrm>
          <a:off x="1330325" y="1730375"/>
          <a:ext cx="3611563" cy="1622425"/>
        </p:xfrm>
        <a:graphic>
          <a:graphicData uri="http://schemas.openxmlformats.org/presentationml/2006/ole">
            <p:oleObj spid="_x0000_s14375" name="Equation" r:id="rId4" imgW="3479800" imgH="1562100" progId="Equation.3">
              <p:embed/>
            </p:oleObj>
          </a:graphicData>
        </a:graphic>
      </p:graphicFrame>
      <p:sp>
        <p:nvSpPr>
          <p:cNvPr id="418829" name="Rectangle 13"/>
          <p:cNvSpPr>
            <a:spLocks noChangeArrowheads="1"/>
          </p:cNvSpPr>
          <p:nvPr/>
        </p:nvSpPr>
        <p:spPr bwMode="auto">
          <a:xfrm>
            <a:off x="5508625" y="2205038"/>
            <a:ext cx="3048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</a:rPr>
              <a:t>直线的参数方程</a:t>
            </a:r>
          </a:p>
        </p:txBody>
      </p:sp>
      <p:sp>
        <p:nvSpPr>
          <p:cNvPr id="418830" name="Text Box 14"/>
          <p:cNvSpPr txBox="1">
            <a:spLocks noChangeArrowheads="1"/>
          </p:cNvSpPr>
          <p:nvPr/>
        </p:nvSpPr>
        <p:spPr bwMode="auto">
          <a:xfrm>
            <a:off x="827088" y="220503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</a:t>
            </a:r>
            <a:endParaRPr lang="zh-CN" altLang="en-US" sz="2400" b="0">
              <a:solidFill>
                <a:srgbClr val="FF0000"/>
              </a:solidFill>
            </a:endParaRPr>
          </a:p>
        </p:txBody>
      </p:sp>
      <p:sp>
        <p:nvSpPr>
          <p:cNvPr id="418831" name="WordArt 15"/>
          <p:cNvSpPr>
            <a:spLocks noChangeArrowheads="1" noChangeShapeType="1" noTextEdit="1"/>
          </p:cNvSpPr>
          <p:nvPr/>
        </p:nvSpPr>
        <p:spPr bwMode="auto">
          <a:xfrm rot="922284">
            <a:off x="2771775" y="3502025"/>
            <a:ext cx="2286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440000" scaled="1"/>
                </a:gradFill>
                <a:latin typeface="黑体"/>
                <a:ea typeface="黑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440000" scaled="1"/>
              </a:gradFill>
              <a:latin typeface="黑体"/>
              <a:ea typeface="黑体"/>
            </a:endParaRPr>
          </a:p>
        </p:txBody>
      </p:sp>
      <p:sp>
        <p:nvSpPr>
          <p:cNvPr id="418832" name="Rectangle 16"/>
          <p:cNvSpPr>
            <a:spLocks noChangeArrowheads="1"/>
          </p:cNvSpPr>
          <p:nvPr/>
        </p:nvSpPr>
        <p:spPr bwMode="auto">
          <a:xfrm>
            <a:off x="395288" y="4221163"/>
            <a:ext cx="7207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答</a:t>
            </a:r>
            <a:r>
              <a:rPr lang="en-US" altLang="zh-CN" sz="280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graphicFrame>
        <p:nvGraphicFramePr>
          <p:cNvPr id="459778" name="Object 2"/>
          <p:cNvGraphicFramePr>
            <a:graphicFrameLocks noChangeAspect="1"/>
          </p:cNvGraphicFramePr>
          <p:nvPr/>
        </p:nvGraphicFramePr>
        <p:xfrm>
          <a:off x="6804025" y="3646488"/>
          <a:ext cx="114300" cy="114300"/>
        </p:xfrm>
        <a:graphic>
          <a:graphicData uri="http://schemas.openxmlformats.org/presentationml/2006/ole">
            <p:oleObj spid="_x0000_s14376" name="Equation" r:id="rId5" imgW="6089400" imgH="6079320" progId="Equation.3">
              <p:embed/>
            </p:oleObj>
          </a:graphicData>
        </a:graphic>
      </p:graphicFrame>
      <p:graphicFrame>
        <p:nvGraphicFramePr>
          <p:cNvPr id="459779" name="Object 3"/>
          <p:cNvGraphicFramePr>
            <a:graphicFrameLocks noChangeAspect="1"/>
          </p:cNvGraphicFramePr>
          <p:nvPr/>
        </p:nvGraphicFramePr>
        <p:xfrm>
          <a:off x="5940425" y="981075"/>
          <a:ext cx="1854200" cy="393700"/>
        </p:xfrm>
        <a:graphic>
          <a:graphicData uri="http://schemas.openxmlformats.org/presentationml/2006/ole">
            <p:oleObj spid="_x0000_s14377" name="Equation" r:id="rId6" imgW="59380200" imgH="12577320" progId="Equation.3">
              <p:embed/>
            </p:oleObj>
          </a:graphicData>
        </a:graphic>
      </p:graphicFrame>
      <p:sp>
        <p:nvSpPr>
          <p:cNvPr id="418835" name="Rectangle 19"/>
          <p:cNvSpPr>
            <a:spLocks noChangeArrowheads="1"/>
          </p:cNvSpPr>
          <p:nvPr/>
        </p:nvSpPr>
        <p:spPr bwMode="auto">
          <a:xfrm>
            <a:off x="1908175" y="4221163"/>
            <a:ext cx="3352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3333FF"/>
                </a:solidFill>
              </a:rPr>
              <a:t>直线与平面的交点</a:t>
            </a:r>
            <a:r>
              <a:rPr lang="en-US" altLang="zh-CN" sz="2800">
                <a:solidFill>
                  <a:srgbClr val="3333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animBg="1"/>
      <p:bldP spid="418819" grpId="0" animBg="1"/>
      <p:bldP spid="418820" grpId="0" animBg="1"/>
      <p:bldP spid="418822" grpId="0" autoUpdateAnimBg="0"/>
      <p:bldP spid="418823" grpId="0" animBg="1"/>
      <p:bldP spid="418824" grpId="0" animBg="1"/>
      <p:bldP spid="418825" grpId="0" animBg="1"/>
      <p:bldP spid="418826" grpId="0" autoUpdateAnimBg="0"/>
      <p:bldP spid="418829" grpId="0" autoUpdateAnimBg="0"/>
      <p:bldP spid="418830" grpId="0" autoUpdateAnimBg="0"/>
      <p:bldP spid="418831" grpId="0" animBg="1"/>
      <p:bldP spid="418832" grpId="0" autoUpdateAnimBg="0"/>
      <p:bldP spid="41883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C4C4CB-302A-4C5A-9B3E-7845B61C7702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419842" name="AutoShape 2"/>
          <p:cNvSpPr>
            <a:spLocks noChangeArrowheads="1"/>
          </p:cNvSpPr>
          <p:nvPr/>
        </p:nvSpPr>
        <p:spPr bwMode="auto">
          <a:xfrm>
            <a:off x="468313" y="836613"/>
            <a:ext cx="2362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0800" name="Object 0"/>
          <p:cNvGraphicFramePr>
            <a:graphicFrameLocks noChangeAspect="1"/>
          </p:cNvGraphicFramePr>
          <p:nvPr/>
        </p:nvGraphicFramePr>
        <p:xfrm>
          <a:off x="755650" y="1557338"/>
          <a:ext cx="3498850" cy="855662"/>
        </p:xfrm>
        <a:graphic>
          <a:graphicData uri="http://schemas.openxmlformats.org/presentationml/2006/ole">
            <p:oleObj spid="_x0000_s15452" name="Equation" r:id="rId3" imgW="3352800" imgH="825500" progId="Equation.3">
              <p:embed/>
            </p:oleObj>
          </a:graphicData>
        </a:graphic>
      </p:graphicFrame>
      <p:graphicFrame>
        <p:nvGraphicFramePr>
          <p:cNvPr id="460801" name="Object 1"/>
          <p:cNvGraphicFramePr>
            <a:graphicFrameLocks noChangeAspect="1"/>
          </p:cNvGraphicFramePr>
          <p:nvPr/>
        </p:nvGraphicFramePr>
        <p:xfrm>
          <a:off x="1795463" y="0"/>
          <a:ext cx="2963862" cy="898525"/>
        </p:xfrm>
        <a:graphic>
          <a:graphicData uri="http://schemas.openxmlformats.org/presentationml/2006/ole">
            <p:oleObj spid="_x0000_s15453" name="公式" r:id="rId4" imgW="1332921" imgH="406224" progId="Equation.3">
              <p:embed/>
            </p:oleObj>
          </a:graphicData>
        </a:graphic>
      </p:graphicFrame>
      <p:sp>
        <p:nvSpPr>
          <p:cNvPr id="419846" name="AutoShape 6"/>
          <p:cNvSpPr>
            <a:spLocks noChangeArrowheads="1"/>
          </p:cNvSpPr>
          <p:nvPr/>
        </p:nvSpPr>
        <p:spPr bwMode="auto">
          <a:xfrm>
            <a:off x="6156325" y="1052513"/>
            <a:ext cx="2362200" cy="609600"/>
          </a:xfrm>
          <a:prstGeom prst="parallelogram">
            <a:avLst>
              <a:gd name="adj" fmla="val 96875"/>
            </a:avLst>
          </a:prstGeom>
          <a:gradFill rotWithShape="0">
            <a:gsLst>
              <a:gs pos="0">
                <a:srgbClr val="FFFFFF"/>
              </a:gs>
              <a:gs pos="50000">
                <a:srgbClr val="66FF33"/>
              </a:gs>
              <a:gs pos="100000">
                <a:srgbClr val="FFFFFF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2400" b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43663" y="549275"/>
            <a:ext cx="1600200" cy="1600200"/>
            <a:chOff x="3840" y="1056"/>
            <a:chExt cx="1008" cy="1008"/>
          </a:xfrm>
        </p:grpSpPr>
        <p:sp>
          <p:nvSpPr>
            <p:cNvPr id="15385" name="Line 8"/>
            <p:cNvSpPr>
              <a:spLocks noChangeShapeType="1"/>
            </p:cNvSpPr>
            <p:nvPr/>
          </p:nvSpPr>
          <p:spPr bwMode="auto">
            <a:xfrm flipH="1">
              <a:off x="4416" y="1056"/>
              <a:ext cx="432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Line 9"/>
            <p:cNvSpPr>
              <a:spLocks noChangeShapeType="1"/>
            </p:cNvSpPr>
            <p:nvPr/>
          </p:nvSpPr>
          <p:spPr bwMode="auto">
            <a:xfrm flipH="1">
              <a:off x="3840" y="1728"/>
              <a:ext cx="33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2195513" y="4437063"/>
            <a:ext cx="83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得</a:t>
            </a:r>
          </a:p>
        </p:txBody>
      </p:sp>
      <p:graphicFrame>
        <p:nvGraphicFramePr>
          <p:cNvPr id="460802" name="Object 2"/>
          <p:cNvGraphicFramePr>
            <a:graphicFrameLocks noChangeAspect="1"/>
          </p:cNvGraphicFramePr>
          <p:nvPr/>
        </p:nvGraphicFramePr>
        <p:xfrm>
          <a:off x="658813" y="893763"/>
          <a:ext cx="2203450" cy="492125"/>
        </p:xfrm>
        <a:graphic>
          <a:graphicData uri="http://schemas.openxmlformats.org/presentationml/2006/ole">
            <p:oleObj spid="_x0000_s15454" name="公式" r:id="rId5" imgW="901309" imgH="203112" progId="Equation.3">
              <p:embed/>
            </p:oleObj>
          </a:graphicData>
        </a:graphic>
      </p:graphicFrame>
      <p:sp>
        <p:nvSpPr>
          <p:cNvPr id="419853" name="Text Box 13"/>
          <p:cNvSpPr txBox="1">
            <a:spLocks noChangeArrowheads="1"/>
          </p:cNvSpPr>
          <p:nvPr/>
        </p:nvSpPr>
        <p:spPr bwMode="auto">
          <a:xfrm>
            <a:off x="215900" y="1701148"/>
            <a:ext cx="914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60803" name="Object 3"/>
          <p:cNvGraphicFramePr>
            <a:graphicFrameLocks noChangeAspect="1"/>
          </p:cNvGraphicFramePr>
          <p:nvPr/>
        </p:nvGraphicFramePr>
        <p:xfrm>
          <a:off x="827088" y="2492375"/>
          <a:ext cx="1990725" cy="1633538"/>
        </p:xfrm>
        <a:graphic>
          <a:graphicData uri="http://schemas.openxmlformats.org/presentationml/2006/ole">
            <p:oleObj spid="_x0000_s15455" name="公式" r:id="rId6" imgW="850900" imgH="698500" progId="Equation.3">
              <p:embed/>
            </p:oleObj>
          </a:graphicData>
        </a:graphic>
      </p:graphicFrame>
      <p:graphicFrame>
        <p:nvGraphicFramePr>
          <p:cNvPr id="460804" name="Object 4"/>
          <p:cNvGraphicFramePr>
            <a:graphicFrameLocks noChangeAspect="1"/>
          </p:cNvGraphicFramePr>
          <p:nvPr/>
        </p:nvGraphicFramePr>
        <p:xfrm>
          <a:off x="5364163" y="2997200"/>
          <a:ext cx="1371600" cy="406400"/>
        </p:xfrm>
        <a:graphic>
          <a:graphicData uri="http://schemas.openxmlformats.org/presentationml/2006/ole">
            <p:oleObj spid="_x0000_s15456" name="公式" r:id="rId7" imgW="596641" imgH="177723" progId="Equation.3">
              <p:embed/>
            </p:oleObj>
          </a:graphicData>
        </a:graphic>
      </p:graphicFrame>
      <p:sp>
        <p:nvSpPr>
          <p:cNvPr id="419857" name="Text Box 17"/>
          <p:cNvSpPr txBox="1">
            <a:spLocks noChangeArrowheads="1"/>
          </p:cNvSpPr>
          <p:nvPr/>
        </p:nvSpPr>
        <p:spPr bwMode="auto">
          <a:xfrm>
            <a:off x="900113" y="4437063"/>
            <a:ext cx="1447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再代入</a:t>
            </a:r>
          </a:p>
        </p:txBody>
      </p:sp>
      <p:sp>
        <p:nvSpPr>
          <p:cNvPr id="419858" name="Text Box 18"/>
          <p:cNvSpPr txBox="1">
            <a:spLocks noChangeArrowheads="1"/>
          </p:cNvSpPr>
          <p:nvPr/>
        </p:nvSpPr>
        <p:spPr bwMode="auto">
          <a:xfrm>
            <a:off x="2484438" y="2924175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代入平面方程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11188" y="166688"/>
            <a:ext cx="133667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求直线</a:t>
            </a: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109538" y="166688"/>
            <a:ext cx="542925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4767263" y="180975"/>
            <a:ext cx="1752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与平面</a:t>
            </a:r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2786063" y="776288"/>
            <a:ext cx="1905000" cy="6477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/>
              <a:t>的交点.</a:t>
            </a:r>
            <a:endParaRPr lang="en-US" altLang="zh-CN" sz="2800"/>
          </a:p>
        </p:txBody>
      </p:sp>
      <p:graphicFrame>
        <p:nvGraphicFramePr>
          <p:cNvPr id="460805" name="Object 5"/>
          <p:cNvGraphicFramePr>
            <a:graphicFrameLocks noChangeAspect="1"/>
          </p:cNvGraphicFramePr>
          <p:nvPr/>
        </p:nvGraphicFramePr>
        <p:xfrm>
          <a:off x="4354513" y="1803400"/>
          <a:ext cx="585787" cy="355600"/>
        </p:xfrm>
        <a:graphic>
          <a:graphicData uri="http://schemas.openxmlformats.org/presentationml/2006/ole">
            <p:oleObj spid="_x0000_s15457" name="Equation" r:id="rId8" imgW="14632200" imgH="8921880" progId="Equation.3">
              <p:embed/>
            </p:oleObj>
          </a:graphicData>
        </a:graphic>
      </p:graphicFrame>
      <p:graphicFrame>
        <p:nvGraphicFramePr>
          <p:cNvPr id="460806" name="Object 6"/>
          <p:cNvGraphicFramePr>
            <a:graphicFrameLocks noChangeAspect="1"/>
          </p:cNvGraphicFramePr>
          <p:nvPr/>
        </p:nvGraphicFramePr>
        <p:xfrm>
          <a:off x="7308850" y="1196975"/>
          <a:ext cx="114300" cy="114300"/>
        </p:xfrm>
        <a:graphic>
          <a:graphicData uri="http://schemas.openxmlformats.org/presentationml/2006/ole">
            <p:oleObj spid="_x0000_s15458" name="Equation" r:id="rId9" imgW="241560" imgH="241200" progId="Equation.3">
              <p:embed/>
            </p:oleObj>
          </a:graphicData>
        </a:graphic>
      </p:graphicFrame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4859338" y="2924175"/>
            <a:ext cx="5429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得</a:t>
            </a:r>
          </a:p>
        </p:txBody>
      </p:sp>
      <p:graphicFrame>
        <p:nvGraphicFramePr>
          <p:cNvPr id="460807" name="Object 7"/>
          <p:cNvGraphicFramePr>
            <a:graphicFrameLocks noChangeAspect="1"/>
          </p:cNvGraphicFramePr>
          <p:nvPr/>
        </p:nvGraphicFramePr>
        <p:xfrm>
          <a:off x="2805113" y="4589463"/>
          <a:ext cx="863600" cy="368300"/>
        </p:xfrm>
        <a:graphic>
          <a:graphicData uri="http://schemas.openxmlformats.org/presentationml/2006/ole">
            <p:oleObj spid="_x0000_s15459" name="Equation" r:id="rId10" imgW="863225" imgH="368140" progId="Equation.3">
              <p:embed/>
            </p:oleObj>
          </a:graphicData>
        </a:graphic>
      </p:graphicFrame>
      <p:graphicFrame>
        <p:nvGraphicFramePr>
          <p:cNvPr id="460808" name="Object 8"/>
          <p:cNvGraphicFramePr>
            <a:graphicFrameLocks noChangeAspect="1"/>
          </p:cNvGraphicFramePr>
          <p:nvPr/>
        </p:nvGraphicFramePr>
        <p:xfrm>
          <a:off x="3802063" y="4576763"/>
          <a:ext cx="889000" cy="393700"/>
        </p:xfrm>
        <a:graphic>
          <a:graphicData uri="http://schemas.openxmlformats.org/presentationml/2006/ole">
            <p:oleObj spid="_x0000_s15460" name="Equation" r:id="rId11" imgW="888614" imgH="393529" progId="Equation.3">
              <p:embed/>
            </p:oleObj>
          </a:graphicData>
        </a:graphic>
      </p:graphicFrame>
      <p:graphicFrame>
        <p:nvGraphicFramePr>
          <p:cNvPr id="460809" name="Object 9"/>
          <p:cNvGraphicFramePr>
            <a:graphicFrameLocks noChangeAspect="1"/>
          </p:cNvGraphicFramePr>
          <p:nvPr/>
        </p:nvGraphicFramePr>
        <p:xfrm>
          <a:off x="4799013" y="4551363"/>
          <a:ext cx="825500" cy="342900"/>
        </p:xfrm>
        <a:graphic>
          <a:graphicData uri="http://schemas.openxmlformats.org/presentationml/2006/ole">
            <p:oleObj spid="_x0000_s15461" name="Equation" r:id="rId12" imgW="825500" imgH="342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nimBg="1"/>
      <p:bldP spid="419846" grpId="0" animBg="1" autoUpdateAnimBg="0"/>
      <p:bldP spid="419850" grpId="0" autoUpdateAnimBg="0"/>
      <p:bldP spid="419853" grpId="0" autoUpdateAnimBg="0"/>
      <p:bldP spid="419857" grpId="0" autoUpdateAnimBg="0"/>
      <p:bldP spid="419858" grpId="0" autoUpdateAnimBg="0"/>
      <p:bldP spid="419859" grpId="0" autoUpdateAnimBg="0"/>
      <p:bldP spid="419861" grpId="0" autoUpdateAnimBg="0"/>
      <p:bldP spid="419862" grpId="0" autoUpdateAnimBg="0"/>
      <p:bldP spid="41986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DEF5F7-1F5E-4343-9E62-F77E5950BCE9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420866" name="Line 2"/>
          <p:cNvSpPr>
            <a:spLocks noChangeShapeType="1"/>
          </p:cNvSpPr>
          <p:nvPr/>
        </p:nvSpPr>
        <p:spPr bwMode="auto">
          <a:xfrm>
            <a:off x="6629400" y="3810000"/>
            <a:ext cx="762000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67" name="AutoShape 3"/>
          <p:cNvSpPr>
            <a:spLocks noChangeArrowheads="1"/>
          </p:cNvSpPr>
          <p:nvPr/>
        </p:nvSpPr>
        <p:spPr bwMode="auto">
          <a:xfrm rot="9911377">
            <a:off x="7010400" y="2971800"/>
            <a:ext cx="914400" cy="1143000"/>
          </a:xfrm>
          <a:prstGeom prst="parallelogram">
            <a:avLst>
              <a:gd name="adj" fmla="val 3340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179388" y="155733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12788" y="1557338"/>
            <a:ext cx="6553200" cy="519112"/>
            <a:chOff x="1008" y="1728"/>
            <a:chExt cx="4128" cy="327"/>
          </a:xfrm>
        </p:grpSpPr>
        <p:sp>
          <p:nvSpPr>
            <p:cNvPr id="16414" name="Text Box 6"/>
            <p:cNvSpPr txBox="1">
              <a:spLocks noChangeArrowheads="1"/>
            </p:cNvSpPr>
            <p:nvPr/>
          </p:nvSpPr>
          <p:spPr bwMode="auto">
            <a:xfrm>
              <a:off x="1008" y="1728"/>
              <a:ext cx="4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先作一过点</a:t>
              </a:r>
              <a:r>
                <a:rPr lang="en-US" altLang="zh-CN" sz="2800" i="1"/>
                <a:t>M</a:t>
              </a:r>
              <a:r>
                <a:rPr lang="zh-CN" altLang="en-US" sz="2800"/>
                <a:t>且与已知直线垂直的平面   </a:t>
              </a:r>
            </a:p>
          </p:txBody>
        </p:sp>
        <p:graphicFrame>
          <p:nvGraphicFramePr>
            <p:cNvPr id="16398" name="Object 7"/>
            <p:cNvGraphicFramePr>
              <a:graphicFrameLocks noChangeAspect="1"/>
            </p:cNvGraphicFramePr>
            <p:nvPr/>
          </p:nvGraphicFramePr>
          <p:xfrm>
            <a:off x="4896" y="1804"/>
            <a:ext cx="215" cy="191"/>
          </p:xfrm>
          <a:graphic>
            <a:graphicData uri="http://schemas.openxmlformats.org/presentationml/2006/ole">
              <p:oleObj spid="_x0000_s16503" name="公式" r:id="rId3" imgW="342751" imgH="304668" progId="Equation.3">
                <p:embed/>
              </p:oleObj>
            </a:graphicData>
          </a:graphic>
        </p:graphicFrame>
      </p:grpSp>
      <p:graphicFrame>
        <p:nvGraphicFramePr>
          <p:cNvPr id="420872" name="Object 8"/>
          <p:cNvGraphicFramePr>
            <a:graphicFrameLocks noChangeAspect="1"/>
          </p:cNvGraphicFramePr>
          <p:nvPr/>
        </p:nvGraphicFramePr>
        <p:xfrm>
          <a:off x="865188" y="2308225"/>
          <a:ext cx="215900" cy="315913"/>
        </p:xfrm>
        <a:graphic>
          <a:graphicData uri="http://schemas.openxmlformats.org/presentationml/2006/ole">
            <p:oleObj spid="_x0000_s16504" name="Equation" r:id="rId4" imgW="6903000" imgH="10140480" progId="Equation.3">
              <p:embed/>
            </p:oleObj>
          </a:graphicData>
        </a:graphic>
      </p:graphicFrame>
      <p:sp>
        <p:nvSpPr>
          <p:cNvPr id="420873" name="Rectangle 9"/>
          <p:cNvSpPr>
            <a:spLocks noChangeArrowheads="1"/>
          </p:cNvSpPr>
          <p:nvPr/>
        </p:nvSpPr>
        <p:spPr bwMode="auto">
          <a:xfrm>
            <a:off x="539750" y="27813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再求已知直线与该平面的交点</a:t>
            </a:r>
            <a:r>
              <a:rPr lang="en-US" altLang="zh-CN" sz="2800" i="1"/>
              <a:t>N</a:t>
            </a:r>
            <a:r>
              <a:rPr lang="en-US" altLang="zh-CN" sz="2800"/>
              <a:t>,</a:t>
            </a:r>
          </a:p>
        </p:txBody>
      </p:sp>
      <p:sp>
        <p:nvSpPr>
          <p:cNvPr id="420874" name="Text Box 10"/>
          <p:cNvSpPr txBox="1">
            <a:spLocks noChangeArrowheads="1"/>
          </p:cNvSpPr>
          <p:nvPr/>
        </p:nvSpPr>
        <p:spPr bwMode="auto">
          <a:xfrm>
            <a:off x="514350" y="384333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令</a:t>
            </a:r>
          </a:p>
        </p:txBody>
      </p:sp>
      <p:graphicFrame>
        <p:nvGraphicFramePr>
          <p:cNvPr id="420875" name="Object 11"/>
          <p:cNvGraphicFramePr>
            <a:graphicFrameLocks noChangeAspect="1"/>
          </p:cNvGraphicFramePr>
          <p:nvPr/>
        </p:nvGraphicFramePr>
        <p:xfrm>
          <a:off x="971550" y="3716338"/>
          <a:ext cx="2654300" cy="838200"/>
        </p:xfrm>
        <a:graphic>
          <a:graphicData uri="http://schemas.openxmlformats.org/presentationml/2006/ole">
            <p:oleObj spid="_x0000_s16505" name="Equation" r:id="rId5" imgW="2654300" imgH="838200" progId="Equation.3">
              <p:embed/>
            </p:oleObj>
          </a:graphicData>
        </a:graphic>
      </p:graphicFrame>
      <p:graphicFrame>
        <p:nvGraphicFramePr>
          <p:cNvPr id="420876" name="Object 12"/>
          <p:cNvGraphicFramePr>
            <a:graphicFrameLocks noChangeAspect="1"/>
          </p:cNvGraphicFramePr>
          <p:nvPr/>
        </p:nvGraphicFramePr>
        <p:xfrm>
          <a:off x="4248150" y="3335338"/>
          <a:ext cx="2159000" cy="1625600"/>
        </p:xfrm>
        <a:graphic>
          <a:graphicData uri="http://schemas.openxmlformats.org/presentationml/2006/ole">
            <p:oleObj spid="_x0000_s16506" name="公式" r:id="rId6" imgW="2159000" imgH="1625600" progId="Equation.3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239000" y="2819400"/>
            <a:ext cx="914400" cy="701675"/>
            <a:chOff x="4560" y="1862"/>
            <a:chExt cx="576" cy="442"/>
          </a:xfrm>
        </p:grpSpPr>
        <p:sp>
          <p:nvSpPr>
            <p:cNvPr id="16412" name="Text Box 14"/>
            <p:cNvSpPr txBox="1">
              <a:spLocks noChangeArrowheads="1"/>
            </p:cNvSpPr>
            <p:nvPr/>
          </p:nvSpPr>
          <p:spPr bwMode="auto">
            <a:xfrm>
              <a:off x="4560" y="1862"/>
              <a:ext cx="384" cy="44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400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16413" name="Text Box 15"/>
            <p:cNvSpPr txBox="1">
              <a:spLocks noChangeArrowheads="1"/>
            </p:cNvSpPr>
            <p:nvPr/>
          </p:nvSpPr>
          <p:spPr bwMode="auto">
            <a:xfrm>
              <a:off x="4608" y="2016"/>
              <a:ext cx="528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FF0000"/>
                  </a:solidFill>
                </a:rPr>
                <a:t> </a:t>
              </a:r>
              <a:r>
                <a:rPr lang="en-US" altLang="zh-CN" sz="1800" i="1"/>
                <a:t>M</a:t>
              </a:r>
              <a:endParaRPr lang="en-US" altLang="zh-CN" sz="1800" b="0"/>
            </a:p>
          </p:txBody>
        </p:sp>
      </p:grpSp>
      <p:sp>
        <p:nvSpPr>
          <p:cNvPr id="420880" name="Text Box 16"/>
          <p:cNvSpPr txBox="1">
            <a:spLocks noChangeArrowheads="1"/>
          </p:cNvSpPr>
          <p:nvPr/>
        </p:nvSpPr>
        <p:spPr bwMode="auto">
          <a:xfrm>
            <a:off x="750888" y="877888"/>
            <a:ext cx="3581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垂直相交</a:t>
            </a:r>
            <a:r>
              <a:rPr lang="zh-CN" altLang="en-US" sz="2800">
                <a:solidFill>
                  <a:schemeClr val="tx2"/>
                </a:solidFill>
              </a:rPr>
              <a:t>的直线方程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20881" name="Object 17"/>
          <p:cNvGraphicFramePr>
            <a:graphicFrameLocks noChangeAspect="1"/>
          </p:cNvGraphicFramePr>
          <p:nvPr/>
        </p:nvGraphicFramePr>
        <p:xfrm>
          <a:off x="827088" y="115888"/>
          <a:ext cx="6477000" cy="838200"/>
        </p:xfrm>
        <a:graphic>
          <a:graphicData uri="http://schemas.openxmlformats.org/presentationml/2006/ole">
            <p:oleObj spid="_x0000_s16507" name="Equation" r:id="rId7" imgW="6477000" imgH="838200" progId="Equation.3">
              <p:embed/>
            </p:oleObj>
          </a:graphicData>
        </a:graphic>
      </p:graphicFrame>
      <p:sp>
        <p:nvSpPr>
          <p:cNvPr id="16408" name="Text Box 18"/>
          <p:cNvSpPr txBox="1">
            <a:spLocks noChangeArrowheads="1"/>
          </p:cNvSpPr>
          <p:nvPr/>
        </p:nvSpPr>
        <p:spPr bwMode="auto">
          <a:xfrm>
            <a:off x="217488" y="2682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420883" name="Line 19"/>
          <p:cNvSpPr>
            <a:spLocks noChangeShapeType="1"/>
          </p:cNvSpPr>
          <p:nvPr/>
        </p:nvSpPr>
        <p:spPr bwMode="auto">
          <a:xfrm>
            <a:off x="7391400" y="3810000"/>
            <a:ext cx="762000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884" name="Object 20"/>
          <p:cNvGraphicFramePr>
            <a:graphicFrameLocks noChangeAspect="1"/>
          </p:cNvGraphicFramePr>
          <p:nvPr/>
        </p:nvGraphicFramePr>
        <p:xfrm>
          <a:off x="7315200" y="3733800"/>
          <a:ext cx="217488" cy="330200"/>
        </p:xfrm>
        <a:graphic>
          <a:graphicData uri="http://schemas.openxmlformats.org/presentationml/2006/ole">
            <p:oleObj spid="_x0000_s16508" name="Equation" r:id="rId8" imgW="11784600" imgH="17856720" progId="Equation.3">
              <p:embed/>
            </p:oleObj>
          </a:graphicData>
        </a:graphic>
      </p:graphicFrame>
      <p:graphicFrame>
        <p:nvGraphicFramePr>
          <p:cNvPr id="420885" name="Object 21"/>
          <p:cNvGraphicFramePr>
            <a:graphicFrameLocks noChangeAspect="1"/>
          </p:cNvGraphicFramePr>
          <p:nvPr/>
        </p:nvGraphicFramePr>
        <p:xfrm>
          <a:off x="2135188" y="2319338"/>
          <a:ext cx="482600" cy="303212"/>
        </p:xfrm>
        <a:graphic>
          <a:graphicData uri="http://schemas.openxmlformats.org/presentationml/2006/ole">
            <p:oleObj spid="_x0000_s16509" name="Equation" r:id="rId9" imgW="15445800" imgH="9734400" progId="Equation.3">
              <p:embed/>
            </p:oleObj>
          </a:graphicData>
        </a:graphic>
      </p:graphicFrame>
      <p:graphicFrame>
        <p:nvGraphicFramePr>
          <p:cNvPr id="420886" name="Object 22"/>
          <p:cNvGraphicFramePr>
            <a:graphicFrameLocks noChangeAspect="1"/>
          </p:cNvGraphicFramePr>
          <p:nvPr/>
        </p:nvGraphicFramePr>
        <p:xfrm>
          <a:off x="3532188" y="2319338"/>
          <a:ext cx="444500" cy="303212"/>
        </p:xfrm>
        <a:graphic>
          <a:graphicData uri="http://schemas.openxmlformats.org/presentationml/2006/ole">
            <p:oleObj spid="_x0000_s16510" name="Equation" r:id="rId10" imgW="14225400" imgH="9734400" progId="Equation.3">
              <p:embed/>
            </p:oleObj>
          </a:graphicData>
        </a:graphic>
      </p:graphicFrame>
      <p:graphicFrame>
        <p:nvGraphicFramePr>
          <p:cNvPr id="420887" name="Object 23"/>
          <p:cNvGraphicFramePr>
            <a:graphicFrameLocks noChangeAspect="1"/>
          </p:cNvGraphicFramePr>
          <p:nvPr/>
        </p:nvGraphicFramePr>
        <p:xfrm>
          <a:off x="1093788" y="2306638"/>
          <a:ext cx="1003300" cy="393700"/>
        </p:xfrm>
        <a:graphic>
          <a:graphicData uri="http://schemas.openxmlformats.org/presentationml/2006/ole">
            <p:oleObj spid="_x0000_s16511" name="Equation" r:id="rId11" imgW="1002865" imgH="393529" progId="Equation.3">
              <p:embed/>
            </p:oleObj>
          </a:graphicData>
        </a:graphic>
      </p:graphicFrame>
      <p:graphicFrame>
        <p:nvGraphicFramePr>
          <p:cNvPr id="420888" name="Object 24"/>
          <p:cNvGraphicFramePr>
            <a:graphicFrameLocks noChangeAspect="1"/>
          </p:cNvGraphicFramePr>
          <p:nvPr/>
        </p:nvGraphicFramePr>
        <p:xfrm>
          <a:off x="2566988" y="2306638"/>
          <a:ext cx="965200" cy="393700"/>
        </p:xfrm>
        <a:graphic>
          <a:graphicData uri="http://schemas.openxmlformats.org/presentationml/2006/ole">
            <p:oleObj spid="_x0000_s16512" name="Equation" r:id="rId12" imgW="965200" imgH="393700" progId="Equation.3">
              <p:embed/>
            </p:oleObj>
          </a:graphicData>
        </a:graphic>
      </p:graphicFrame>
      <p:graphicFrame>
        <p:nvGraphicFramePr>
          <p:cNvPr id="420889" name="Object 25"/>
          <p:cNvGraphicFramePr>
            <a:graphicFrameLocks noChangeAspect="1"/>
          </p:cNvGraphicFramePr>
          <p:nvPr/>
        </p:nvGraphicFramePr>
        <p:xfrm>
          <a:off x="3951288" y="2306638"/>
          <a:ext cx="952500" cy="393700"/>
        </p:xfrm>
        <a:graphic>
          <a:graphicData uri="http://schemas.openxmlformats.org/presentationml/2006/ole">
            <p:oleObj spid="_x0000_s16513" name="Equation" r:id="rId13" imgW="952087" imgH="393529" progId="Equation.3">
              <p:embed/>
            </p:oleObj>
          </a:graphicData>
        </a:graphic>
      </p:graphicFrame>
      <p:graphicFrame>
        <p:nvGraphicFramePr>
          <p:cNvPr id="420890" name="Object 26"/>
          <p:cNvGraphicFramePr>
            <a:graphicFrameLocks noChangeAspect="1"/>
          </p:cNvGraphicFramePr>
          <p:nvPr/>
        </p:nvGraphicFramePr>
        <p:xfrm>
          <a:off x="4941888" y="2306638"/>
          <a:ext cx="495300" cy="317500"/>
        </p:xfrm>
        <a:graphic>
          <a:graphicData uri="http://schemas.openxmlformats.org/presentationml/2006/ole">
            <p:oleObj spid="_x0000_s16514" name="Equation" r:id="rId14" imgW="494870" imgH="317225" progId="Equation.3">
              <p:embed/>
            </p:oleObj>
          </a:graphicData>
        </a:graphic>
      </p:graphicFrame>
      <p:sp>
        <p:nvSpPr>
          <p:cNvPr id="420891" name="Line 27"/>
          <p:cNvSpPr>
            <a:spLocks noChangeShapeType="1"/>
          </p:cNvSpPr>
          <p:nvPr/>
        </p:nvSpPr>
        <p:spPr bwMode="auto">
          <a:xfrm>
            <a:off x="7391400" y="2743200"/>
            <a:ext cx="0" cy="1676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0892" name="Object 28"/>
          <p:cNvGraphicFramePr>
            <a:graphicFrameLocks noChangeAspect="1"/>
          </p:cNvGraphicFramePr>
          <p:nvPr/>
        </p:nvGraphicFramePr>
        <p:xfrm>
          <a:off x="3638550" y="3995738"/>
          <a:ext cx="457200" cy="279400"/>
        </p:xfrm>
        <a:graphic>
          <a:graphicData uri="http://schemas.openxmlformats.org/presentationml/2006/ole">
            <p:oleObj spid="_x0000_s16515" name="Equation" r:id="rId15" imgW="14632200" imgH="8921880" progId="Equation.3">
              <p:embed/>
            </p:oleObj>
          </a:graphicData>
        </a:graphic>
      </p:graphicFrame>
      <p:sp>
        <p:nvSpPr>
          <p:cNvPr id="420893" name="Line 29"/>
          <p:cNvSpPr>
            <a:spLocks noChangeShapeType="1"/>
          </p:cNvSpPr>
          <p:nvPr/>
        </p:nvSpPr>
        <p:spPr bwMode="auto">
          <a:xfrm>
            <a:off x="7391400" y="3276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animBg="1"/>
      <p:bldP spid="420867" grpId="0" animBg="1"/>
      <p:bldP spid="420868" grpId="0" autoUpdateAnimBg="0"/>
      <p:bldP spid="420873" grpId="0" autoUpdateAnimBg="0"/>
      <p:bldP spid="420874" grpId="0" autoUpdateAnimBg="0"/>
      <p:bldP spid="420880" grpId="0" autoUpdateAnimBg="0"/>
      <p:bldP spid="420883" grpId="0" animBg="1"/>
      <p:bldP spid="420891" grpId="0" animBg="1"/>
      <p:bldP spid="4208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80789F-9305-466B-98BF-42176FA7396A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421890" name="AutoShape 2"/>
          <p:cNvSpPr>
            <a:spLocks noChangeArrowheads="1"/>
          </p:cNvSpPr>
          <p:nvPr/>
        </p:nvSpPr>
        <p:spPr bwMode="auto">
          <a:xfrm rot="9911377">
            <a:off x="7315200" y="1785938"/>
            <a:ext cx="914400" cy="1143000"/>
          </a:xfrm>
          <a:prstGeom prst="parallelogram">
            <a:avLst>
              <a:gd name="adj" fmla="val 3340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Line 3"/>
          <p:cNvSpPr>
            <a:spLocks noChangeShapeType="1"/>
          </p:cNvSpPr>
          <p:nvPr/>
        </p:nvSpPr>
        <p:spPr bwMode="auto">
          <a:xfrm>
            <a:off x="6934200" y="2547938"/>
            <a:ext cx="762000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AutoShape 4"/>
          <p:cNvSpPr>
            <a:spLocks noChangeArrowheads="1"/>
          </p:cNvSpPr>
          <p:nvPr/>
        </p:nvSpPr>
        <p:spPr bwMode="auto">
          <a:xfrm rot="9911377">
            <a:off x="7313613" y="1785938"/>
            <a:ext cx="914400" cy="1143000"/>
          </a:xfrm>
          <a:prstGeom prst="parallelogram">
            <a:avLst>
              <a:gd name="adj" fmla="val 3340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1893" name="Object 5"/>
          <p:cNvGraphicFramePr>
            <a:graphicFrameLocks noChangeAspect="1"/>
          </p:cNvGraphicFramePr>
          <p:nvPr/>
        </p:nvGraphicFramePr>
        <p:xfrm>
          <a:off x="1817688" y="1633538"/>
          <a:ext cx="773112" cy="889000"/>
        </p:xfrm>
        <a:graphic>
          <a:graphicData uri="http://schemas.openxmlformats.org/presentationml/2006/ole">
            <p:oleObj spid="_x0000_s17518" name="公式" r:id="rId3" imgW="774364" imgH="888614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52800" y="1709738"/>
            <a:ext cx="2870200" cy="889000"/>
            <a:chOff x="3264" y="832"/>
            <a:chExt cx="1808" cy="560"/>
          </a:xfrm>
        </p:grpSpPr>
        <p:sp>
          <p:nvSpPr>
            <p:cNvPr id="17441" name="Text Box 7"/>
            <p:cNvSpPr txBox="1">
              <a:spLocks noChangeArrowheads="1"/>
            </p:cNvSpPr>
            <p:nvPr/>
          </p:nvSpPr>
          <p:spPr bwMode="auto">
            <a:xfrm>
              <a:off x="3264" y="91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交点</a:t>
              </a:r>
            </a:p>
          </p:txBody>
        </p:sp>
        <p:graphicFrame>
          <p:nvGraphicFramePr>
            <p:cNvPr id="17421" name="Object 8"/>
            <p:cNvGraphicFramePr>
              <a:graphicFrameLocks noChangeAspect="1"/>
            </p:cNvGraphicFramePr>
            <p:nvPr/>
          </p:nvGraphicFramePr>
          <p:xfrm>
            <a:off x="3792" y="832"/>
            <a:ext cx="1280" cy="560"/>
          </p:xfrm>
          <a:graphic>
            <a:graphicData uri="http://schemas.openxmlformats.org/presentationml/2006/ole">
              <p:oleObj spid="_x0000_s17519" name="公式" r:id="rId4" imgW="2032000" imgH="889000" progId="Equation.3">
                <p:embed/>
              </p:oleObj>
            </a:graphicData>
          </a:graphic>
        </p:graphicFrame>
      </p:grpSp>
      <p:sp>
        <p:nvSpPr>
          <p:cNvPr id="421897" name="Text Box 9"/>
          <p:cNvSpPr txBox="1">
            <a:spLocks noChangeArrowheads="1"/>
          </p:cNvSpPr>
          <p:nvPr/>
        </p:nvSpPr>
        <p:spPr bwMode="auto">
          <a:xfrm>
            <a:off x="1066800" y="2624138"/>
            <a:ext cx="434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取所求直线的方向向量为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68888" y="2681288"/>
            <a:ext cx="722312" cy="385762"/>
            <a:chOff x="2652" y="2016"/>
            <a:chExt cx="455" cy="243"/>
          </a:xfrm>
        </p:grpSpPr>
        <p:graphicFrame>
          <p:nvGraphicFramePr>
            <p:cNvPr id="17420" name="Object 11"/>
            <p:cNvGraphicFramePr>
              <a:graphicFrameLocks noChangeAspect="1"/>
            </p:cNvGraphicFramePr>
            <p:nvPr/>
          </p:nvGraphicFramePr>
          <p:xfrm>
            <a:off x="2652" y="2060"/>
            <a:ext cx="455" cy="199"/>
          </p:xfrm>
          <a:graphic>
            <a:graphicData uri="http://schemas.openxmlformats.org/presentationml/2006/ole">
              <p:oleObj spid="_x0000_s17520" name="公式" r:id="rId5" imgW="723586" imgH="317362" progId="Equation.3">
                <p:embed/>
              </p:oleObj>
            </a:graphicData>
          </a:graphic>
        </p:graphicFrame>
        <p:sp>
          <p:nvSpPr>
            <p:cNvPr id="17440" name="Line 12"/>
            <p:cNvSpPr>
              <a:spLocks noChangeShapeType="1"/>
            </p:cNvSpPr>
            <p:nvPr/>
          </p:nvSpPr>
          <p:spPr bwMode="auto">
            <a:xfrm>
              <a:off x="2688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206500" y="3355975"/>
            <a:ext cx="722313" cy="385763"/>
            <a:chOff x="2652" y="2016"/>
            <a:chExt cx="455" cy="243"/>
          </a:xfrm>
        </p:grpSpPr>
        <p:graphicFrame>
          <p:nvGraphicFramePr>
            <p:cNvPr id="17419" name="Object 14"/>
            <p:cNvGraphicFramePr>
              <a:graphicFrameLocks noChangeAspect="1"/>
            </p:cNvGraphicFramePr>
            <p:nvPr/>
          </p:nvGraphicFramePr>
          <p:xfrm>
            <a:off x="2652" y="2060"/>
            <a:ext cx="455" cy="199"/>
          </p:xfrm>
          <a:graphic>
            <a:graphicData uri="http://schemas.openxmlformats.org/presentationml/2006/ole">
              <p:oleObj spid="_x0000_s17521" name="公式" r:id="rId6" imgW="723586" imgH="317362" progId="Equation.3">
                <p:embed/>
              </p:oleObj>
            </a:graphicData>
          </a:graphic>
        </p:graphicFrame>
        <p:sp>
          <p:nvSpPr>
            <p:cNvPr id="17439" name="Line 15"/>
            <p:cNvSpPr>
              <a:spLocks noChangeShapeType="1"/>
            </p:cNvSpPr>
            <p:nvPr/>
          </p:nvSpPr>
          <p:spPr bwMode="auto">
            <a:xfrm>
              <a:off x="2688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1904" name="Object 16"/>
          <p:cNvGraphicFramePr>
            <a:graphicFrameLocks noChangeAspect="1"/>
          </p:cNvGraphicFramePr>
          <p:nvPr/>
        </p:nvGraphicFramePr>
        <p:xfrm>
          <a:off x="1968500" y="3144838"/>
          <a:ext cx="3289300" cy="825500"/>
        </p:xfrm>
        <a:graphic>
          <a:graphicData uri="http://schemas.openxmlformats.org/presentationml/2006/ole">
            <p:oleObj spid="_x0000_s17522" name="Equation" r:id="rId7" imgW="3289300" imgH="825500" progId="Equation.3">
              <p:embed/>
            </p:oleObj>
          </a:graphicData>
        </a:graphic>
      </p:graphicFrame>
      <p:graphicFrame>
        <p:nvGraphicFramePr>
          <p:cNvPr id="421905" name="Object 17"/>
          <p:cNvGraphicFramePr>
            <a:graphicFrameLocks noChangeAspect="1"/>
          </p:cNvGraphicFramePr>
          <p:nvPr/>
        </p:nvGraphicFramePr>
        <p:xfrm>
          <a:off x="5257800" y="3170238"/>
          <a:ext cx="2286000" cy="825500"/>
        </p:xfrm>
        <a:graphic>
          <a:graphicData uri="http://schemas.openxmlformats.org/presentationml/2006/ole">
            <p:oleObj spid="_x0000_s17523" name="Equation" r:id="rId8" imgW="2286000" imgH="825500" progId="Equation.3">
              <p:embed/>
            </p:oleObj>
          </a:graphicData>
        </a:graphic>
      </p:graphicFrame>
      <p:sp>
        <p:nvSpPr>
          <p:cNvPr id="421906" name="Text Box 18"/>
          <p:cNvSpPr txBox="1">
            <a:spLocks noChangeArrowheads="1"/>
          </p:cNvSpPr>
          <p:nvPr/>
        </p:nvSpPr>
        <p:spPr bwMode="auto">
          <a:xfrm>
            <a:off x="1155700" y="422433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直线方程为</a:t>
            </a:r>
          </a:p>
        </p:txBody>
      </p:sp>
      <p:graphicFrame>
        <p:nvGraphicFramePr>
          <p:cNvPr id="421907" name="Object 19"/>
          <p:cNvGraphicFramePr>
            <a:graphicFrameLocks noChangeAspect="1"/>
          </p:cNvGraphicFramePr>
          <p:nvPr/>
        </p:nvGraphicFramePr>
        <p:xfrm>
          <a:off x="3357563" y="4000500"/>
          <a:ext cx="3116262" cy="958850"/>
        </p:xfrm>
        <a:graphic>
          <a:graphicData uri="http://schemas.openxmlformats.org/presentationml/2006/ole">
            <p:oleObj spid="_x0000_s17524" name="公式" r:id="rId9" imgW="1320227" imgH="406224" progId="Equation.3">
              <p:embed/>
            </p:oleObj>
          </a:graphicData>
        </a:graphic>
      </p:graphicFrame>
      <p:graphicFrame>
        <p:nvGraphicFramePr>
          <p:cNvPr id="421910" name="Object 22"/>
          <p:cNvGraphicFramePr>
            <a:graphicFrameLocks noChangeAspect="1"/>
          </p:cNvGraphicFramePr>
          <p:nvPr/>
        </p:nvGraphicFramePr>
        <p:xfrm>
          <a:off x="3733800" y="774700"/>
          <a:ext cx="4495800" cy="384175"/>
        </p:xfrm>
        <a:graphic>
          <a:graphicData uri="http://schemas.openxmlformats.org/presentationml/2006/ole">
            <p:oleObj spid="_x0000_s17525" name="公式" r:id="rId10" imgW="4724400" imgH="406400" progId="Equation.3">
              <p:embed/>
            </p:oleObj>
          </a:graphicData>
        </a:graphic>
      </p:graphicFrame>
      <p:graphicFrame>
        <p:nvGraphicFramePr>
          <p:cNvPr id="421911" name="Object 23"/>
          <p:cNvGraphicFramePr>
            <a:graphicFrameLocks noChangeAspect="1"/>
          </p:cNvGraphicFramePr>
          <p:nvPr/>
        </p:nvGraphicFramePr>
        <p:xfrm>
          <a:off x="1143000" y="44450"/>
          <a:ext cx="1676400" cy="1647825"/>
        </p:xfrm>
        <a:graphic>
          <a:graphicData uri="http://schemas.openxmlformats.org/presentationml/2006/ole">
            <p:oleObj spid="_x0000_s17526" name="公式" r:id="rId11" imgW="711200" imgH="698500" progId="Equation.3">
              <p:embed/>
            </p:oleObj>
          </a:graphicData>
        </a:graphic>
      </p:graphicFrame>
      <p:sp>
        <p:nvSpPr>
          <p:cNvPr id="421912" name="Text Box 24"/>
          <p:cNvSpPr txBox="1">
            <a:spLocks noChangeArrowheads="1"/>
          </p:cNvSpPr>
          <p:nvPr/>
        </p:nvSpPr>
        <p:spPr bwMode="auto">
          <a:xfrm>
            <a:off x="2819400" y="625475"/>
            <a:ext cx="10541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代入</a:t>
            </a:r>
            <a:endParaRPr lang="zh-CN" altLang="en-US" sz="2400" b="0">
              <a:solidFill>
                <a:srgbClr val="FF0000"/>
              </a:solidFill>
            </a:endParaRPr>
          </a:p>
        </p:txBody>
      </p:sp>
      <p:sp>
        <p:nvSpPr>
          <p:cNvPr id="421913" name="Text Box 25"/>
          <p:cNvSpPr txBox="1">
            <a:spLocks noChangeArrowheads="1"/>
          </p:cNvSpPr>
          <p:nvPr/>
        </p:nvSpPr>
        <p:spPr bwMode="auto">
          <a:xfrm>
            <a:off x="2895600" y="1836738"/>
            <a:ext cx="76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得</a:t>
            </a:r>
            <a:endParaRPr lang="zh-CN" altLang="en-US" sz="2400" b="0">
              <a:solidFill>
                <a:srgbClr val="FF0000"/>
              </a:solidFill>
            </a:endParaRPr>
          </a:p>
        </p:txBody>
      </p: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609600" y="563563"/>
            <a:ext cx="762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将</a:t>
            </a:r>
            <a:endParaRPr lang="zh-CN" altLang="en-US" sz="2400" b="0">
              <a:solidFill>
                <a:srgbClr val="FF0000"/>
              </a:solidFill>
            </a:endParaRPr>
          </a:p>
        </p:txBody>
      </p:sp>
      <p:graphicFrame>
        <p:nvGraphicFramePr>
          <p:cNvPr id="421915" name="Object 27"/>
          <p:cNvGraphicFramePr>
            <a:graphicFrameLocks noChangeAspect="1"/>
          </p:cNvGraphicFramePr>
          <p:nvPr/>
        </p:nvGraphicFramePr>
        <p:xfrm>
          <a:off x="1284288" y="1958975"/>
          <a:ext cx="482600" cy="334963"/>
        </p:xfrm>
        <a:graphic>
          <a:graphicData uri="http://schemas.openxmlformats.org/presentationml/2006/ole">
            <p:oleObj spid="_x0000_s17527" name="公式" r:id="rId12" imgW="203112" imgH="139639" progId="Equation.3">
              <p:embed/>
            </p:oleObj>
          </a:graphicData>
        </a:graphic>
      </p:graphicFrame>
      <p:graphicFrame>
        <p:nvGraphicFramePr>
          <p:cNvPr id="17417" name="Object 28"/>
          <p:cNvGraphicFramePr>
            <a:graphicFrameLocks noChangeAspect="1"/>
          </p:cNvGraphicFramePr>
          <p:nvPr/>
        </p:nvGraphicFramePr>
        <p:xfrm>
          <a:off x="6096000" y="188913"/>
          <a:ext cx="2768600" cy="431800"/>
        </p:xfrm>
        <a:graphic>
          <a:graphicData uri="http://schemas.openxmlformats.org/presentationml/2006/ole">
            <p:oleObj spid="_x0000_s17528" name="Equation" r:id="rId13" imgW="2768600" imgH="431800" progId="Equation.3">
              <p:embed/>
            </p:oleObj>
          </a:graphicData>
        </a:graphic>
      </p:graphicFrame>
      <p:sp>
        <p:nvSpPr>
          <p:cNvPr id="17434" name="Line 29"/>
          <p:cNvSpPr>
            <a:spLocks noChangeShapeType="1"/>
          </p:cNvSpPr>
          <p:nvPr/>
        </p:nvSpPr>
        <p:spPr bwMode="auto">
          <a:xfrm>
            <a:off x="7696200" y="2014538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35" name="Group 30"/>
          <p:cNvGrpSpPr>
            <a:grpSpLocks/>
          </p:cNvGrpSpPr>
          <p:nvPr/>
        </p:nvGrpSpPr>
        <p:grpSpPr bwMode="auto">
          <a:xfrm>
            <a:off x="7543800" y="1557338"/>
            <a:ext cx="914400" cy="701675"/>
            <a:chOff x="4560" y="1862"/>
            <a:chExt cx="576" cy="442"/>
          </a:xfrm>
        </p:grpSpPr>
        <p:sp>
          <p:nvSpPr>
            <p:cNvPr id="17437" name="Text Box 31"/>
            <p:cNvSpPr txBox="1">
              <a:spLocks noChangeArrowheads="1"/>
            </p:cNvSpPr>
            <p:nvPr/>
          </p:nvSpPr>
          <p:spPr bwMode="auto">
            <a:xfrm>
              <a:off x="4560" y="1862"/>
              <a:ext cx="384" cy="44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400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17438" name="Text Box 32"/>
            <p:cNvSpPr txBox="1">
              <a:spLocks noChangeArrowheads="1"/>
            </p:cNvSpPr>
            <p:nvPr/>
          </p:nvSpPr>
          <p:spPr bwMode="auto">
            <a:xfrm>
              <a:off x="4608" y="2016"/>
              <a:ext cx="528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0">
                  <a:solidFill>
                    <a:srgbClr val="FF0000"/>
                  </a:solidFill>
                </a:rPr>
                <a:t> </a:t>
              </a:r>
              <a:r>
                <a:rPr lang="en-US" altLang="zh-CN" sz="1800" i="1"/>
                <a:t>M</a:t>
              </a:r>
              <a:endParaRPr lang="en-US" altLang="zh-CN" sz="1800" b="0"/>
            </a:p>
          </p:txBody>
        </p:sp>
      </p:grpSp>
      <p:sp>
        <p:nvSpPr>
          <p:cNvPr id="17436" name="Line 33"/>
          <p:cNvSpPr>
            <a:spLocks noChangeShapeType="1"/>
          </p:cNvSpPr>
          <p:nvPr/>
        </p:nvSpPr>
        <p:spPr bwMode="auto">
          <a:xfrm>
            <a:off x="7696200" y="2547938"/>
            <a:ext cx="762000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8" name="Object 34"/>
          <p:cNvGraphicFramePr>
            <a:graphicFrameLocks noChangeAspect="1"/>
          </p:cNvGraphicFramePr>
          <p:nvPr/>
        </p:nvGraphicFramePr>
        <p:xfrm>
          <a:off x="7620000" y="2446338"/>
          <a:ext cx="217488" cy="330200"/>
        </p:xfrm>
        <a:graphic>
          <a:graphicData uri="http://schemas.openxmlformats.org/presentationml/2006/ole">
            <p:oleObj spid="_x0000_s17529" name="Equation" r:id="rId14" imgW="11784600" imgH="1785672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421897" grpId="0" autoUpdateAnimBg="0"/>
      <p:bldP spid="421906" grpId="0" autoUpdateAnimBg="0"/>
      <p:bldP spid="421912" grpId="0" autoUpdateAnimBg="0"/>
      <p:bldP spid="4219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44450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 smtClean="0"/>
              <a:t>三、两直线的夹角</a:t>
            </a:r>
          </a:p>
        </p:txBody>
      </p:sp>
      <p:sp>
        <p:nvSpPr>
          <p:cNvPr id="1843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8AC1F-0536-48DE-9BD1-FBEBCAF35DFF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422915" name="Text Box 3"/>
          <p:cNvSpPr txBox="1">
            <a:spLocks noChangeArrowheads="1"/>
          </p:cNvSpPr>
          <p:nvPr/>
        </p:nvSpPr>
        <p:spPr bwMode="auto">
          <a:xfrm>
            <a:off x="198438" y="81915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定义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35100" y="1804988"/>
            <a:ext cx="1473200" cy="565150"/>
            <a:chOff x="768" y="1776"/>
            <a:chExt cx="928" cy="356"/>
          </a:xfrm>
        </p:grpSpPr>
        <p:sp>
          <p:nvSpPr>
            <p:cNvPr id="18445" name="Text Box 5"/>
            <p:cNvSpPr txBox="1">
              <a:spLocks noChangeArrowheads="1"/>
            </p:cNvSpPr>
            <p:nvPr/>
          </p:nvSpPr>
          <p:spPr bwMode="auto">
            <a:xfrm>
              <a:off x="768" y="1776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直线</a:t>
              </a:r>
            </a:p>
          </p:txBody>
        </p:sp>
        <p:graphicFrame>
          <p:nvGraphicFramePr>
            <p:cNvPr id="18437" name="Object 6"/>
            <p:cNvGraphicFramePr>
              <a:graphicFrameLocks noChangeAspect="1"/>
            </p:cNvGraphicFramePr>
            <p:nvPr/>
          </p:nvGraphicFramePr>
          <p:xfrm>
            <a:off x="1344" y="1844"/>
            <a:ext cx="352" cy="288"/>
          </p:xfrm>
          <a:graphic>
            <a:graphicData uri="http://schemas.openxmlformats.org/presentationml/2006/ole">
              <p:oleObj spid="_x0000_s18470" name="公式" r:id="rId3" imgW="558800" imgH="457200" progId="Equation.3">
                <p:embed/>
              </p:oleObj>
            </a:graphicData>
          </a:graphic>
        </p:graphicFrame>
      </p:grpSp>
      <p:graphicFrame>
        <p:nvGraphicFramePr>
          <p:cNvPr id="422919" name="Object 7"/>
          <p:cNvGraphicFramePr>
            <a:graphicFrameLocks noChangeAspect="1"/>
          </p:cNvGraphicFramePr>
          <p:nvPr/>
        </p:nvGraphicFramePr>
        <p:xfrm>
          <a:off x="3289300" y="1646238"/>
          <a:ext cx="3606800" cy="977900"/>
        </p:xfrm>
        <a:graphic>
          <a:graphicData uri="http://schemas.openxmlformats.org/presentationml/2006/ole">
            <p:oleObj spid="_x0000_s18471" name="公式" r:id="rId4" imgW="3606800" imgH="977900" progId="Equation.3">
              <p:embed/>
            </p:oleObj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35100" y="2795588"/>
            <a:ext cx="1485900" cy="565150"/>
            <a:chOff x="768" y="2460"/>
            <a:chExt cx="936" cy="356"/>
          </a:xfrm>
        </p:grpSpPr>
        <p:sp>
          <p:nvSpPr>
            <p:cNvPr id="18444" name="Text Box 9"/>
            <p:cNvSpPr txBox="1">
              <a:spLocks noChangeArrowheads="1"/>
            </p:cNvSpPr>
            <p:nvPr/>
          </p:nvSpPr>
          <p:spPr bwMode="auto">
            <a:xfrm>
              <a:off x="768" y="2460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直线</a:t>
              </a:r>
            </a:p>
          </p:txBody>
        </p:sp>
        <p:graphicFrame>
          <p:nvGraphicFramePr>
            <p:cNvPr id="18436" name="Object 10"/>
            <p:cNvGraphicFramePr>
              <a:graphicFrameLocks noChangeAspect="1"/>
            </p:cNvGraphicFramePr>
            <p:nvPr/>
          </p:nvGraphicFramePr>
          <p:xfrm>
            <a:off x="1337" y="2528"/>
            <a:ext cx="367" cy="288"/>
          </p:xfrm>
          <a:graphic>
            <a:graphicData uri="http://schemas.openxmlformats.org/presentationml/2006/ole">
              <p:oleObj spid="_x0000_s18472" name="公式" r:id="rId5" imgW="583947" imgH="457002" progId="Equation.3">
                <p:embed/>
              </p:oleObj>
            </a:graphicData>
          </a:graphic>
        </p:graphicFrame>
      </p:grpSp>
      <p:graphicFrame>
        <p:nvGraphicFramePr>
          <p:cNvPr id="422923" name="Object 11"/>
          <p:cNvGraphicFramePr>
            <a:graphicFrameLocks noChangeAspect="1"/>
          </p:cNvGraphicFramePr>
          <p:nvPr/>
        </p:nvGraphicFramePr>
        <p:xfrm>
          <a:off x="3257550" y="2636838"/>
          <a:ext cx="3670300" cy="977900"/>
        </p:xfrm>
        <a:graphic>
          <a:graphicData uri="http://schemas.openxmlformats.org/presentationml/2006/ole">
            <p:oleObj spid="_x0000_s18473" name="公式" r:id="rId6" imgW="3670300" imgH="977900" progId="Equation.3">
              <p:embed/>
            </p:oleObj>
          </a:graphicData>
        </a:graphic>
      </p:graphicFrame>
      <p:sp>
        <p:nvSpPr>
          <p:cNvPr id="422927" name="Rectangle 15"/>
          <p:cNvSpPr>
            <a:spLocks noChangeArrowheads="1"/>
          </p:cNvSpPr>
          <p:nvPr/>
        </p:nvSpPr>
        <p:spPr bwMode="auto">
          <a:xfrm>
            <a:off x="1098550" y="836613"/>
            <a:ext cx="74342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两直线的</a:t>
            </a:r>
            <a:r>
              <a:rPr lang="zh-CN" altLang="en-US" sz="2800">
                <a:solidFill>
                  <a:srgbClr val="3333FF"/>
                </a:solidFill>
              </a:rPr>
              <a:t>方向向量的夹角</a:t>
            </a:r>
            <a:r>
              <a:rPr lang="en-US" altLang="zh-CN" sz="2800">
                <a:solidFill>
                  <a:srgbClr val="3333FF"/>
                </a:solidFill>
              </a:rPr>
              <a:t>(</a:t>
            </a:r>
            <a:r>
              <a:rPr lang="zh-CN" altLang="en-US" sz="2800">
                <a:solidFill>
                  <a:srgbClr val="3333FF"/>
                </a:solidFill>
              </a:rPr>
              <a:t>通常指锐角</a:t>
            </a:r>
            <a:r>
              <a:rPr lang="en-US" altLang="zh-CN" sz="2800">
                <a:solidFill>
                  <a:srgbClr val="3333FF"/>
                </a:solidFill>
              </a:rPr>
              <a:t>)</a:t>
            </a:r>
            <a:r>
              <a:rPr lang="zh-CN" altLang="en-US" sz="2800">
                <a:solidFill>
                  <a:srgbClr val="3333FF"/>
                </a:solidFill>
              </a:rPr>
              <a:t>叫两直线的夹角</a:t>
            </a:r>
            <a:r>
              <a:rPr lang="en-US" altLang="zh-CN" sz="2800"/>
              <a:t>.</a:t>
            </a: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857200" y="3789040"/>
            <a:ext cx="1854200" cy="862012"/>
            <a:chOff x="768" y="2601"/>
            <a:chExt cx="1168" cy="543"/>
          </a:xfrm>
        </p:grpSpPr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768" y="2880"/>
            <a:ext cx="1168" cy="264"/>
          </p:xfrm>
          <a:graphic>
            <a:graphicData uri="http://schemas.openxmlformats.org/presentationml/2006/ole">
              <p:oleObj spid="_x0000_s18474" name="Equation" r:id="rId7" imgW="1854200" imgH="419100" progId="Equation.3">
                <p:embed/>
              </p:oleObj>
            </a:graphicData>
          </a:graphic>
        </p:graphicFrame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239" y="2601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4400"/>
                <a:t>^</a:t>
              </a:r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829000" y="5198740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两直线的夹角公式</a:t>
            </a: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2762200" y="3965252"/>
          <a:ext cx="5181600" cy="1020763"/>
        </p:xfrm>
        <a:graphic>
          <a:graphicData uri="http://schemas.openxmlformats.org/presentationml/2006/ole">
            <p:oleObj spid="_x0000_s18475" name="Equation" r:id="rId8" imgW="5029200" imgH="990600" progId="Equation.3">
              <p:embed/>
            </p:oleObj>
          </a:graphicData>
        </a:graphic>
      </p:graphicFrame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552400" y="3889052"/>
            <a:ext cx="7620000" cy="1219200"/>
          </a:xfrm>
          <a:prstGeom prst="parallelogram">
            <a:avLst>
              <a:gd name="adj" fmla="val 33449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3752800" y="3965252"/>
            <a:ext cx="3124200" cy="457200"/>
            <a:chOff x="2592" y="2784"/>
            <a:chExt cx="1968" cy="288"/>
          </a:xfrm>
        </p:grpSpPr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592" y="278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560" y="278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autoUpdateAnimBg="0"/>
      <p:bldP spid="422927" grpId="0" autoUpdateAnimBg="0"/>
      <p:bldP spid="17" grpId="0" autoUpdateAnimBg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 smtClean="0"/>
              <a:t>一、空间直线的一般方程</a:t>
            </a:r>
          </a:p>
        </p:txBody>
      </p:sp>
      <p:sp>
        <p:nvSpPr>
          <p:cNvPr id="103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D7882C-09EB-48CE-B2D2-8BF8D8109187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705600" y="2286000"/>
            <a:ext cx="1981200" cy="1143000"/>
            <a:chOff x="4272" y="2832"/>
            <a:chExt cx="1248" cy="720"/>
          </a:xfrm>
        </p:grpSpPr>
        <p:sp>
          <p:nvSpPr>
            <p:cNvPr id="1052" name="Freeform 57"/>
            <p:cNvSpPr>
              <a:spLocks/>
            </p:cNvSpPr>
            <p:nvPr/>
          </p:nvSpPr>
          <p:spPr bwMode="auto">
            <a:xfrm>
              <a:off x="4272" y="2832"/>
              <a:ext cx="1248" cy="720"/>
            </a:xfrm>
            <a:custGeom>
              <a:avLst/>
              <a:gdLst>
                <a:gd name="T0" fmla="*/ 0 w 1248"/>
                <a:gd name="T1" fmla="*/ 720 h 720"/>
                <a:gd name="T2" fmla="*/ 720 w 1248"/>
                <a:gd name="T3" fmla="*/ 96 h 720"/>
                <a:gd name="T4" fmla="*/ 1248 w 1248"/>
                <a:gd name="T5" fmla="*/ 0 h 720"/>
                <a:gd name="T6" fmla="*/ 528 w 1248"/>
                <a:gd name="T7" fmla="*/ 624 h 720"/>
                <a:gd name="T8" fmla="*/ 0 w 1248"/>
                <a:gd name="T9" fmla="*/ 72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8"/>
                <a:gd name="T16" fmla="*/ 0 h 720"/>
                <a:gd name="T17" fmla="*/ 1248 w 1248"/>
                <a:gd name="T18" fmla="*/ 720 h 7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8" h="720">
                  <a:moveTo>
                    <a:pt x="0" y="720"/>
                  </a:moveTo>
                  <a:lnTo>
                    <a:pt x="720" y="96"/>
                  </a:lnTo>
                  <a:lnTo>
                    <a:pt x="1248" y="0"/>
                  </a:lnTo>
                  <a:lnTo>
                    <a:pt x="528" y="624"/>
                  </a:lnTo>
                  <a:lnTo>
                    <a:pt x="0" y="720"/>
                  </a:lnTo>
                  <a:close/>
                </a:path>
              </a:pathLst>
            </a:custGeom>
            <a:gradFill rotWithShape="0">
              <a:gsLst>
                <a:gs pos="0">
                  <a:srgbClr val="0033CC"/>
                </a:gs>
                <a:gs pos="50000">
                  <a:srgbClr val="FF99FF"/>
                </a:gs>
                <a:gs pos="100000">
                  <a:srgbClr val="0033CC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5" name="Object 59"/>
            <p:cNvGraphicFramePr>
              <a:graphicFrameLocks noChangeAspect="1"/>
            </p:cNvGraphicFramePr>
            <p:nvPr/>
          </p:nvGraphicFramePr>
          <p:xfrm>
            <a:off x="5010" y="2921"/>
            <a:ext cx="222" cy="199"/>
          </p:xfrm>
          <a:graphic>
            <a:graphicData uri="http://schemas.openxmlformats.org/presentationml/2006/ole">
              <p:oleObj spid="_x0000_s1116" name="Equation" r:id="rId3" imgW="469900" imgH="419100" progId="Equation.3">
                <p:embed/>
              </p:oleObj>
            </a:graphicData>
          </a:graphic>
        </p:graphicFrame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400800" y="2057400"/>
            <a:ext cx="1447800" cy="1371600"/>
            <a:chOff x="4080" y="2688"/>
            <a:chExt cx="912" cy="864"/>
          </a:xfrm>
        </p:grpSpPr>
        <p:sp>
          <p:nvSpPr>
            <p:cNvPr id="1051" name="Freeform 58"/>
            <p:cNvSpPr>
              <a:spLocks/>
            </p:cNvSpPr>
            <p:nvPr/>
          </p:nvSpPr>
          <p:spPr bwMode="auto">
            <a:xfrm>
              <a:off x="4080" y="2688"/>
              <a:ext cx="912" cy="864"/>
            </a:xfrm>
            <a:custGeom>
              <a:avLst/>
              <a:gdLst>
                <a:gd name="T0" fmla="*/ 912 w 912"/>
                <a:gd name="T1" fmla="*/ 240 h 864"/>
                <a:gd name="T2" fmla="*/ 192 w 912"/>
                <a:gd name="T3" fmla="*/ 864 h 864"/>
                <a:gd name="T4" fmla="*/ 0 w 912"/>
                <a:gd name="T5" fmla="*/ 624 h 864"/>
                <a:gd name="T6" fmla="*/ 720 w 912"/>
                <a:gd name="T7" fmla="*/ 0 h 864"/>
                <a:gd name="T8" fmla="*/ 912 w 912"/>
                <a:gd name="T9" fmla="*/ 24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864"/>
                <a:gd name="T17" fmla="*/ 912 w 91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864">
                  <a:moveTo>
                    <a:pt x="912" y="240"/>
                  </a:moveTo>
                  <a:lnTo>
                    <a:pt x="192" y="864"/>
                  </a:lnTo>
                  <a:lnTo>
                    <a:pt x="0" y="624"/>
                  </a:lnTo>
                  <a:lnTo>
                    <a:pt x="720" y="0"/>
                  </a:lnTo>
                  <a:lnTo>
                    <a:pt x="912" y="240"/>
                  </a:lnTo>
                  <a:close/>
                </a:path>
              </a:pathLst>
            </a:custGeom>
            <a:gradFill rotWithShape="0">
              <a:gsLst>
                <a:gs pos="0">
                  <a:srgbClr val="5E765E"/>
                </a:gs>
                <a:gs pos="50000">
                  <a:srgbClr val="CCFFCC"/>
                </a:gs>
                <a:gs pos="100000">
                  <a:srgbClr val="5E765E"/>
                </a:gs>
              </a:gsLst>
              <a:lin ang="27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4" name="Object 60"/>
            <p:cNvGraphicFramePr>
              <a:graphicFrameLocks noChangeAspect="1"/>
            </p:cNvGraphicFramePr>
            <p:nvPr/>
          </p:nvGraphicFramePr>
          <p:xfrm>
            <a:off x="4188" y="3209"/>
            <a:ext cx="228" cy="199"/>
          </p:xfrm>
          <a:graphic>
            <a:graphicData uri="http://schemas.openxmlformats.org/presentationml/2006/ole">
              <p:oleObj spid="_x0000_s1117" name="Equation" r:id="rId4" imgW="482391" imgH="418918" progId="Equation.3">
                <p:embed/>
              </p:oleObj>
            </a:graphicData>
          </a:graphic>
        </p:graphicFrame>
      </p:grpSp>
      <p:sp>
        <p:nvSpPr>
          <p:cNvPr id="407569" name="Text Box 17"/>
          <p:cNvSpPr txBox="1">
            <a:spLocks noChangeArrowheads="1"/>
          </p:cNvSpPr>
          <p:nvPr/>
        </p:nvSpPr>
        <p:spPr bwMode="auto">
          <a:xfrm>
            <a:off x="773113" y="103822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定义</a:t>
            </a:r>
          </a:p>
        </p:txBody>
      </p:sp>
      <p:sp>
        <p:nvSpPr>
          <p:cNvPr id="407570" name="Text Box 18"/>
          <p:cNvSpPr txBox="1">
            <a:spLocks noChangeArrowheads="1"/>
          </p:cNvSpPr>
          <p:nvPr/>
        </p:nvSpPr>
        <p:spPr bwMode="auto">
          <a:xfrm>
            <a:off x="1763713" y="1052513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空间直线可看成两平面的交线</a:t>
            </a:r>
            <a:r>
              <a:rPr lang="en-US" altLang="zh-CN" sz="2800"/>
              <a:t>.</a:t>
            </a:r>
          </a:p>
        </p:txBody>
      </p:sp>
      <p:graphicFrame>
        <p:nvGraphicFramePr>
          <p:cNvPr id="407571" name="Object 19"/>
          <p:cNvGraphicFramePr>
            <a:graphicFrameLocks noChangeAspect="1"/>
          </p:cNvGraphicFramePr>
          <p:nvPr/>
        </p:nvGraphicFramePr>
        <p:xfrm>
          <a:off x="1763713" y="1557338"/>
          <a:ext cx="4394200" cy="419100"/>
        </p:xfrm>
        <a:graphic>
          <a:graphicData uri="http://schemas.openxmlformats.org/presentationml/2006/ole">
            <p:oleObj spid="_x0000_s1118" name="Equation" r:id="rId5" imgW="4394200" imgH="419100" progId="Equation.3">
              <p:embed/>
            </p:oleObj>
          </a:graphicData>
        </a:graphic>
      </p:graphicFrame>
      <p:graphicFrame>
        <p:nvGraphicFramePr>
          <p:cNvPr id="407572" name="Object 20"/>
          <p:cNvGraphicFramePr>
            <a:graphicFrameLocks noChangeAspect="1"/>
          </p:cNvGraphicFramePr>
          <p:nvPr/>
        </p:nvGraphicFramePr>
        <p:xfrm>
          <a:off x="1763713" y="1989138"/>
          <a:ext cx="4483100" cy="419100"/>
        </p:xfrm>
        <a:graphic>
          <a:graphicData uri="http://schemas.openxmlformats.org/presentationml/2006/ole">
            <p:oleObj spid="_x0000_s1119" name="Equation" r:id="rId6" imgW="4483100" imgH="419100" progId="Equation.3">
              <p:embed/>
            </p:oleObj>
          </a:graphicData>
        </a:graphic>
      </p:graphicFrame>
      <p:graphicFrame>
        <p:nvGraphicFramePr>
          <p:cNvPr id="407573" name="Object 21"/>
          <p:cNvGraphicFramePr>
            <a:graphicFrameLocks noChangeAspect="1"/>
          </p:cNvGraphicFramePr>
          <p:nvPr/>
        </p:nvGraphicFramePr>
        <p:xfrm>
          <a:off x="1835150" y="2565400"/>
          <a:ext cx="4127500" cy="1066800"/>
        </p:xfrm>
        <a:graphic>
          <a:graphicData uri="http://schemas.openxmlformats.org/presentationml/2006/ole">
            <p:oleObj spid="_x0000_s1120" name="公式" r:id="rId7" imgW="4127500" imgH="1066800" progId="Equation.3">
              <p:embed/>
            </p:oleObj>
          </a:graphicData>
        </a:graphic>
      </p:graphicFrame>
      <p:sp>
        <p:nvSpPr>
          <p:cNvPr id="407574" name="Rectangle 22"/>
          <p:cNvSpPr>
            <a:spLocks noChangeArrowheads="1"/>
          </p:cNvSpPr>
          <p:nvPr/>
        </p:nvSpPr>
        <p:spPr bwMode="auto">
          <a:xfrm>
            <a:off x="1547813" y="3716338"/>
            <a:ext cx="3838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</a:rPr>
              <a:t>空间直线的一般方程</a:t>
            </a:r>
          </a:p>
        </p:txBody>
      </p:sp>
      <p:sp>
        <p:nvSpPr>
          <p:cNvPr id="407579" name="Text Box 27"/>
          <p:cNvSpPr txBox="1">
            <a:spLocks noChangeArrowheads="1"/>
          </p:cNvSpPr>
          <p:nvPr/>
        </p:nvSpPr>
        <p:spPr bwMode="auto">
          <a:xfrm>
            <a:off x="1187450" y="2781300"/>
            <a:ext cx="533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</a:rPr>
              <a:t>L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638800" y="2209800"/>
            <a:ext cx="2819400" cy="2362200"/>
            <a:chOff x="3600" y="2832"/>
            <a:chExt cx="1776" cy="1488"/>
          </a:xfrm>
        </p:grpSpPr>
        <p:sp>
          <p:nvSpPr>
            <p:cNvPr id="1047" name="Line 40"/>
            <p:cNvSpPr>
              <a:spLocks noChangeShapeType="1"/>
            </p:cNvSpPr>
            <p:nvPr/>
          </p:nvSpPr>
          <p:spPr bwMode="auto">
            <a:xfrm flipH="1">
              <a:off x="3600" y="3808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8" name="Group 46"/>
            <p:cNvGrpSpPr>
              <a:grpSpLocks/>
            </p:cNvGrpSpPr>
            <p:nvPr/>
          </p:nvGrpSpPr>
          <p:grpSpPr bwMode="auto">
            <a:xfrm>
              <a:off x="3666" y="2832"/>
              <a:ext cx="1710" cy="1488"/>
              <a:chOff x="3666" y="2832"/>
              <a:chExt cx="1710" cy="1488"/>
            </a:xfrm>
          </p:grpSpPr>
          <p:sp>
            <p:nvSpPr>
              <p:cNvPr id="1049" name="Line 39"/>
              <p:cNvSpPr>
                <a:spLocks noChangeShapeType="1"/>
              </p:cNvSpPr>
              <p:nvPr/>
            </p:nvSpPr>
            <p:spPr bwMode="auto">
              <a:xfrm>
                <a:off x="4032" y="3808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Line 41"/>
              <p:cNvSpPr>
                <a:spLocks noChangeShapeType="1"/>
              </p:cNvSpPr>
              <p:nvPr/>
            </p:nvSpPr>
            <p:spPr bwMode="auto">
              <a:xfrm flipV="1">
                <a:off x="4032" y="2832"/>
                <a:ext cx="0" cy="9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30" name="Object 42"/>
              <p:cNvGraphicFramePr>
                <a:graphicFrameLocks noChangeAspect="1"/>
              </p:cNvGraphicFramePr>
              <p:nvPr/>
            </p:nvGraphicFramePr>
            <p:xfrm>
              <a:off x="3666" y="4144"/>
              <a:ext cx="174" cy="176"/>
            </p:xfrm>
            <a:graphic>
              <a:graphicData uri="http://schemas.openxmlformats.org/presentationml/2006/ole">
                <p:oleObj spid="_x0000_s1121" name="Equation" r:id="rId8" imgW="139700" imgH="139700" progId="Equation.3">
                  <p:embed/>
                </p:oleObj>
              </a:graphicData>
            </a:graphic>
          </p:graphicFrame>
          <p:graphicFrame>
            <p:nvGraphicFramePr>
              <p:cNvPr id="1031" name="Object 43"/>
              <p:cNvGraphicFramePr>
                <a:graphicFrameLocks noChangeAspect="1"/>
              </p:cNvGraphicFramePr>
              <p:nvPr/>
            </p:nvGraphicFramePr>
            <p:xfrm>
              <a:off x="5203" y="3856"/>
              <a:ext cx="173" cy="208"/>
            </p:xfrm>
            <a:graphic>
              <a:graphicData uri="http://schemas.openxmlformats.org/presentationml/2006/ole">
                <p:oleObj spid="_x0000_s1122" name="Equation" r:id="rId9" imgW="139579" imgH="164957" progId="Equation.3">
                  <p:embed/>
                </p:oleObj>
              </a:graphicData>
            </a:graphic>
          </p:graphicFrame>
          <p:graphicFrame>
            <p:nvGraphicFramePr>
              <p:cNvPr id="1032" name="Object 44"/>
              <p:cNvGraphicFramePr>
                <a:graphicFrameLocks noChangeAspect="1"/>
              </p:cNvGraphicFramePr>
              <p:nvPr/>
            </p:nvGraphicFramePr>
            <p:xfrm>
              <a:off x="3858" y="2832"/>
              <a:ext cx="142" cy="176"/>
            </p:xfrm>
            <a:graphic>
              <a:graphicData uri="http://schemas.openxmlformats.org/presentationml/2006/ole">
                <p:oleObj spid="_x0000_s1123" name="Equation" r:id="rId10" imgW="114201" imgH="139579" progId="Equation.3">
                  <p:embed/>
                </p:oleObj>
              </a:graphicData>
            </a:graphic>
          </p:graphicFrame>
          <p:graphicFrame>
            <p:nvGraphicFramePr>
              <p:cNvPr id="1033" name="Object 45"/>
              <p:cNvGraphicFramePr>
                <a:graphicFrameLocks noChangeAspect="1"/>
              </p:cNvGraphicFramePr>
              <p:nvPr/>
            </p:nvGraphicFramePr>
            <p:xfrm>
              <a:off x="3984" y="3798"/>
              <a:ext cx="184" cy="202"/>
            </p:xfrm>
            <a:graphic>
              <a:graphicData uri="http://schemas.openxmlformats.org/presentationml/2006/ole">
                <p:oleObj spid="_x0000_s1124" name="Equation" r:id="rId11" imgW="164814" imgH="177492" progId="Equation.3">
                  <p:embed/>
                </p:oleObj>
              </a:graphicData>
            </a:graphic>
          </p:graphicFrame>
        </p:grp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6477000" y="2438400"/>
            <a:ext cx="1371600" cy="1247775"/>
            <a:chOff x="4080" y="1536"/>
            <a:chExt cx="864" cy="786"/>
          </a:xfrm>
        </p:grpSpPr>
        <p:sp>
          <p:nvSpPr>
            <p:cNvPr id="1046" name="Line 49"/>
            <p:cNvSpPr>
              <a:spLocks noChangeShapeType="1"/>
            </p:cNvSpPr>
            <p:nvPr/>
          </p:nvSpPr>
          <p:spPr bwMode="auto">
            <a:xfrm rot="21540000" flipV="1">
              <a:off x="4224" y="1536"/>
              <a:ext cx="720" cy="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9" name="Object 61"/>
            <p:cNvGraphicFramePr>
              <a:graphicFrameLocks noChangeAspect="1"/>
            </p:cNvGraphicFramePr>
            <p:nvPr/>
          </p:nvGraphicFramePr>
          <p:xfrm>
            <a:off x="4080" y="2160"/>
            <a:ext cx="147" cy="162"/>
          </p:xfrm>
          <a:graphic>
            <a:graphicData uri="http://schemas.openxmlformats.org/presentationml/2006/ole">
              <p:oleObj spid="_x0000_s1125" name="Equation" r:id="rId12" imgW="8530200" imgH="9328320" progId="Equation.3">
                <p:embed/>
              </p:oleObj>
            </a:graphicData>
          </a:graphic>
        </p:graphicFrame>
      </p:grp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954360" y="4896768"/>
            <a:ext cx="762000" cy="685800"/>
            <a:chOff x="1968" y="2544"/>
            <a:chExt cx="480" cy="432"/>
          </a:xfrm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968" y="2544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66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571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2016" y="2544"/>
              <a:ext cx="43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注</a:t>
              </a:r>
            </a:p>
          </p:txBody>
        </p:sp>
      </p:grpSp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1703660" y="4979318"/>
          <a:ext cx="5816600" cy="434975"/>
        </p:xfrm>
        <a:graphic>
          <a:graphicData uri="http://schemas.openxmlformats.org/presentationml/2006/ole">
            <p:oleObj spid="_x0000_s1126" name="Equation" r:id="rId13" imgW="5727700" imgH="431800" progId="Equation.3">
              <p:embed/>
            </p:oleObj>
          </a:graphicData>
        </a:graphic>
      </p:graphicFrame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1640160" y="5430168"/>
            <a:ext cx="6172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(2) </a:t>
            </a:r>
            <a:r>
              <a:rPr lang="zh-CN" altLang="en-US" sz="2800"/>
              <a:t>直线</a:t>
            </a:r>
            <a:r>
              <a:rPr lang="en-US" altLang="zh-CN" sz="2800" i="1"/>
              <a:t>L</a:t>
            </a:r>
            <a:r>
              <a:rPr lang="zh-CN" altLang="en-US" sz="2800"/>
              <a:t>的一般方程形式不是唯一的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9" grpId="0" autoUpdateAnimBg="0"/>
      <p:bldP spid="407570" grpId="0" autoUpdateAnimBg="0"/>
      <p:bldP spid="407574" grpId="0" autoUpdateAnimBg="0"/>
      <p:bldP spid="407579" grpId="0" autoUpdateAnimBg="0"/>
      <p:bldP spid="3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13C21-6147-4EE1-AD28-3CAD2EF500F1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20498" name="Text Box 2"/>
          <p:cNvSpPr txBox="1">
            <a:spLocks noChangeArrowheads="1"/>
          </p:cNvSpPr>
          <p:nvPr/>
        </p:nvSpPr>
        <p:spPr bwMode="auto">
          <a:xfrm>
            <a:off x="838200" y="115888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两直线的位置关系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423939" name="Object 3"/>
          <p:cNvGraphicFramePr>
            <a:graphicFrameLocks noChangeAspect="1"/>
          </p:cNvGraphicFramePr>
          <p:nvPr/>
        </p:nvGraphicFramePr>
        <p:xfrm>
          <a:off x="990600" y="1411288"/>
          <a:ext cx="1955800" cy="457200"/>
        </p:xfrm>
        <a:graphic>
          <a:graphicData uri="http://schemas.openxmlformats.org/presentationml/2006/ole">
            <p:oleObj spid="_x0000_s20617" name="公式" r:id="rId3" imgW="1955800" imgH="457200" progId="Equation.3">
              <p:embed/>
            </p:oleObj>
          </a:graphicData>
        </a:graphic>
      </p:graphicFrame>
      <p:graphicFrame>
        <p:nvGraphicFramePr>
          <p:cNvPr id="423940" name="Object 4"/>
          <p:cNvGraphicFramePr>
            <a:graphicFrameLocks noChangeAspect="1"/>
          </p:cNvGraphicFramePr>
          <p:nvPr/>
        </p:nvGraphicFramePr>
        <p:xfrm>
          <a:off x="3149600" y="1430338"/>
          <a:ext cx="4254500" cy="419100"/>
        </p:xfrm>
        <a:graphic>
          <a:graphicData uri="http://schemas.openxmlformats.org/presentationml/2006/ole">
            <p:oleObj spid="_x0000_s20618" name="Equation" r:id="rId4" imgW="4254500" imgH="4191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2243138"/>
            <a:ext cx="1981200" cy="579437"/>
            <a:chOff x="2256" y="1968"/>
            <a:chExt cx="1248" cy="365"/>
          </a:xfrm>
        </p:grpSpPr>
        <p:graphicFrame>
          <p:nvGraphicFramePr>
            <p:cNvPr id="20496" name="Object 6"/>
            <p:cNvGraphicFramePr>
              <a:graphicFrameLocks noChangeAspect="1"/>
            </p:cNvGraphicFramePr>
            <p:nvPr/>
          </p:nvGraphicFramePr>
          <p:xfrm>
            <a:off x="2256" y="2016"/>
            <a:ext cx="1248" cy="288"/>
          </p:xfrm>
          <a:graphic>
            <a:graphicData uri="http://schemas.openxmlformats.org/presentationml/2006/ole">
              <p:oleObj spid="_x0000_s20619" name="公式" r:id="rId5" imgW="1981200" imgH="457200" progId="Equation.3">
                <p:embed/>
              </p:oleObj>
            </a:graphicData>
          </a:graphic>
        </p:graphicFrame>
        <p:sp>
          <p:nvSpPr>
            <p:cNvPr id="20506" name="Text Box 7"/>
            <p:cNvSpPr txBox="1">
              <a:spLocks noChangeArrowheads="1"/>
            </p:cNvSpPr>
            <p:nvPr/>
          </p:nvSpPr>
          <p:spPr bwMode="auto">
            <a:xfrm>
              <a:off x="2976" y="1968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/>
                <a:t>//</a:t>
              </a:r>
            </a:p>
          </p:txBody>
        </p:sp>
      </p:grpSp>
      <p:graphicFrame>
        <p:nvGraphicFramePr>
          <p:cNvPr id="423944" name="Object 8"/>
          <p:cNvGraphicFramePr>
            <a:graphicFrameLocks noChangeAspect="1"/>
          </p:cNvGraphicFramePr>
          <p:nvPr/>
        </p:nvGraphicFramePr>
        <p:xfrm>
          <a:off x="3111500" y="2020888"/>
          <a:ext cx="3124200" cy="990600"/>
        </p:xfrm>
        <a:graphic>
          <a:graphicData uri="http://schemas.openxmlformats.org/presentationml/2006/ole">
            <p:oleObj spid="_x0000_s20620" name="公式" r:id="rId6" imgW="3124200" imgH="990600" progId="Equation.3">
              <p:embed/>
            </p:oleObj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416050" y="3087688"/>
            <a:ext cx="1473200" cy="565150"/>
            <a:chOff x="768" y="1776"/>
            <a:chExt cx="928" cy="356"/>
          </a:xfrm>
        </p:grpSpPr>
        <p:sp>
          <p:nvSpPr>
            <p:cNvPr id="20505" name="Text Box 10"/>
            <p:cNvSpPr txBox="1">
              <a:spLocks noChangeArrowheads="1"/>
            </p:cNvSpPr>
            <p:nvPr/>
          </p:nvSpPr>
          <p:spPr bwMode="auto">
            <a:xfrm>
              <a:off x="768" y="1776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直线</a:t>
              </a:r>
            </a:p>
          </p:txBody>
        </p:sp>
        <p:graphicFrame>
          <p:nvGraphicFramePr>
            <p:cNvPr id="20495" name="Object 11"/>
            <p:cNvGraphicFramePr>
              <a:graphicFrameLocks noChangeAspect="1"/>
            </p:cNvGraphicFramePr>
            <p:nvPr/>
          </p:nvGraphicFramePr>
          <p:xfrm>
            <a:off x="1344" y="1844"/>
            <a:ext cx="352" cy="288"/>
          </p:xfrm>
          <a:graphic>
            <a:graphicData uri="http://schemas.openxmlformats.org/presentationml/2006/ole">
              <p:oleObj spid="_x0000_s20621" name="公式" r:id="rId7" imgW="558800" imgH="457200" progId="Equation.3">
                <p:embed/>
              </p:oleObj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77950" y="3741738"/>
            <a:ext cx="1485900" cy="565150"/>
            <a:chOff x="768" y="2460"/>
            <a:chExt cx="936" cy="356"/>
          </a:xfrm>
        </p:grpSpPr>
        <p:sp>
          <p:nvSpPr>
            <p:cNvPr id="20504" name="Text Box 13"/>
            <p:cNvSpPr txBox="1">
              <a:spLocks noChangeArrowheads="1"/>
            </p:cNvSpPr>
            <p:nvPr/>
          </p:nvSpPr>
          <p:spPr bwMode="auto">
            <a:xfrm>
              <a:off x="768" y="2460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直线</a:t>
              </a:r>
            </a:p>
          </p:txBody>
        </p:sp>
        <p:graphicFrame>
          <p:nvGraphicFramePr>
            <p:cNvPr id="20494" name="Object 14"/>
            <p:cNvGraphicFramePr>
              <a:graphicFrameLocks noChangeAspect="1"/>
            </p:cNvGraphicFramePr>
            <p:nvPr/>
          </p:nvGraphicFramePr>
          <p:xfrm>
            <a:off x="1337" y="2528"/>
            <a:ext cx="367" cy="288"/>
          </p:xfrm>
          <a:graphic>
            <a:graphicData uri="http://schemas.openxmlformats.org/presentationml/2006/ole">
              <p:oleObj spid="_x0000_s20622" name="公式" r:id="rId8" imgW="583947" imgH="457002" progId="Equation.3">
                <p:embed/>
              </p:oleObj>
            </a:graphicData>
          </a:graphic>
        </p:graphicFrame>
      </p:grpSp>
      <p:graphicFrame>
        <p:nvGraphicFramePr>
          <p:cNvPr id="423951" name="Object 15"/>
          <p:cNvGraphicFramePr>
            <a:graphicFrameLocks noChangeAspect="1"/>
          </p:cNvGraphicFramePr>
          <p:nvPr/>
        </p:nvGraphicFramePr>
        <p:xfrm>
          <a:off x="3352800" y="3182938"/>
          <a:ext cx="1968500" cy="419100"/>
        </p:xfrm>
        <a:graphic>
          <a:graphicData uri="http://schemas.openxmlformats.org/presentationml/2006/ole">
            <p:oleObj spid="_x0000_s20623" name="Equation" r:id="rId9" imgW="1968500" imgH="419100" progId="Equation.3">
              <p:embed/>
            </p:oleObj>
          </a:graphicData>
        </a:graphic>
      </p:graphicFrame>
      <p:graphicFrame>
        <p:nvGraphicFramePr>
          <p:cNvPr id="423952" name="Object 16"/>
          <p:cNvGraphicFramePr>
            <a:graphicFrameLocks noChangeAspect="1"/>
          </p:cNvGraphicFramePr>
          <p:nvPr/>
        </p:nvGraphicFramePr>
        <p:xfrm>
          <a:off x="3352800" y="3868738"/>
          <a:ext cx="1714500" cy="419100"/>
        </p:xfrm>
        <a:graphic>
          <a:graphicData uri="http://schemas.openxmlformats.org/presentationml/2006/ole">
            <p:oleObj spid="_x0000_s20624" name="Equation" r:id="rId10" imgW="1714500" imgH="419100" progId="Equation.3">
              <p:embed/>
            </p:oleObj>
          </a:graphicData>
        </a:graphic>
      </p:graphicFrame>
      <p:graphicFrame>
        <p:nvGraphicFramePr>
          <p:cNvPr id="423953" name="Object 17"/>
          <p:cNvGraphicFramePr>
            <a:graphicFrameLocks noChangeAspect="1"/>
          </p:cNvGraphicFramePr>
          <p:nvPr/>
        </p:nvGraphicFramePr>
        <p:xfrm>
          <a:off x="1524000" y="4459288"/>
          <a:ext cx="1866900" cy="457200"/>
        </p:xfrm>
        <a:graphic>
          <a:graphicData uri="http://schemas.openxmlformats.org/presentationml/2006/ole">
            <p:oleObj spid="_x0000_s20625" name="公式" r:id="rId11" imgW="1866900" imgH="457200" progId="Equation.3">
              <p:embed/>
            </p:oleObj>
          </a:graphicData>
        </a:graphic>
      </p:graphicFrame>
      <p:graphicFrame>
        <p:nvGraphicFramePr>
          <p:cNvPr id="423954" name="Object 18"/>
          <p:cNvGraphicFramePr>
            <a:graphicFrameLocks noChangeAspect="1"/>
          </p:cNvGraphicFramePr>
          <p:nvPr/>
        </p:nvGraphicFramePr>
        <p:xfrm>
          <a:off x="3708400" y="4459288"/>
          <a:ext cx="1435100" cy="457200"/>
        </p:xfrm>
        <a:graphic>
          <a:graphicData uri="http://schemas.openxmlformats.org/presentationml/2006/ole">
            <p:oleObj spid="_x0000_s20626" name="公式" r:id="rId12" imgW="1435100" imgH="457200" progId="Equation.3">
              <p:embed/>
            </p:oleObj>
          </a:graphicData>
        </a:graphic>
      </p:graphicFrame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914400" y="310673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800"/>
          </a:p>
        </p:txBody>
      </p:sp>
      <p:graphicFrame>
        <p:nvGraphicFramePr>
          <p:cNvPr id="423956" name="Object 20"/>
          <p:cNvGraphicFramePr>
            <a:graphicFrameLocks noChangeAspect="1"/>
          </p:cNvGraphicFramePr>
          <p:nvPr/>
        </p:nvGraphicFramePr>
        <p:xfrm>
          <a:off x="5303838" y="4510088"/>
          <a:ext cx="1736725" cy="406400"/>
        </p:xfrm>
        <a:graphic>
          <a:graphicData uri="http://schemas.openxmlformats.org/presentationml/2006/ole">
            <p:oleObj spid="_x0000_s20627" name="Equation" r:id="rId13" imgW="1790700" imgH="419100" progId="Equation.3">
              <p:embed/>
            </p:oleObj>
          </a:graphicData>
        </a:graphic>
      </p:graphicFrame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3886200" y="115888"/>
            <a:ext cx="4648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en-US" sz="2800">
                <a:solidFill>
                  <a:srgbClr val="FF0000"/>
                </a:solidFill>
              </a:rPr>
              <a:t>两直线垂直、平行的条件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423958" name="Object 22"/>
          <p:cNvGraphicFramePr>
            <a:graphicFrameLocks noChangeAspect="1"/>
          </p:cNvGraphicFramePr>
          <p:nvPr/>
        </p:nvGraphicFramePr>
        <p:xfrm>
          <a:off x="1003300" y="725488"/>
          <a:ext cx="558800" cy="457200"/>
        </p:xfrm>
        <a:graphic>
          <a:graphicData uri="http://schemas.openxmlformats.org/presentationml/2006/ole">
            <p:oleObj spid="_x0000_s20628" name="公式" r:id="rId14" imgW="558800" imgH="457200" progId="Equation.3">
              <p:embed/>
            </p:oleObj>
          </a:graphicData>
        </a:graphic>
      </p:graphicFrame>
      <p:graphicFrame>
        <p:nvGraphicFramePr>
          <p:cNvPr id="423959" name="Object 23"/>
          <p:cNvGraphicFramePr>
            <a:graphicFrameLocks noChangeAspect="1"/>
          </p:cNvGraphicFramePr>
          <p:nvPr/>
        </p:nvGraphicFramePr>
        <p:xfrm>
          <a:off x="4724400" y="725488"/>
          <a:ext cx="582613" cy="457200"/>
        </p:xfrm>
        <a:graphic>
          <a:graphicData uri="http://schemas.openxmlformats.org/presentationml/2006/ole">
            <p:oleObj spid="_x0000_s20629" name="公式" r:id="rId15" imgW="583947" imgH="457002" progId="Equation.3">
              <p:embed/>
            </p:oleObj>
          </a:graphicData>
        </a:graphic>
      </p:graphicFrame>
      <p:graphicFrame>
        <p:nvGraphicFramePr>
          <p:cNvPr id="423960" name="Object 24"/>
          <p:cNvGraphicFramePr>
            <a:graphicFrameLocks noChangeAspect="1"/>
          </p:cNvGraphicFramePr>
          <p:nvPr/>
        </p:nvGraphicFramePr>
        <p:xfrm>
          <a:off x="1752600" y="725488"/>
          <a:ext cx="2362200" cy="419100"/>
        </p:xfrm>
        <a:graphic>
          <a:graphicData uri="http://schemas.openxmlformats.org/presentationml/2006/ole">
            <p:oleObj spid="_x0000_s20630" name="Equation" r:id="rId16" imgW="2362200" imgH="419100" progId="Equation.3">
              <p:embed/>
            </p:oleObj>
          </a:graphicData>
        </a:graphic>
      </p:graphicFrame>
      <p:graphicFrame>
        <p:nvGraphicFramePr>
          <p:cNvPr id="423961" name="Object 25"/>
          <p:cNvGraphicFramePr>
            <a:graphicFrameLocks noChangeAspect="1"/>
          </p:cNvGraphicFramePr>
          <p:nvPr/>
        </p:nvGraphicFramePr>
        <p:xfrm>
          <a:off x="5486400" y="731838"/>
          <a:ext cx="2362200" cy="419100"/>
        </p:xfrm>
        <a:graphic>
          <a:graphicData uri="http://schemas.openxmlformats.org/presentationml/2006/ole">
            <p:oleObj spid="_x0000_s20631" name="Equation" r:id="rId17" imgW="2362200" imgH="4191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5" grpId="0" autoUpdateAnimBg="0"/>
      <p:bldP spid="42395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81F8A3-6C47-48BA-9FCB-FC390C6F5A39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21513" name="Text Box 2"/>
          <p:cNvSpPr txBox="1">
            <a:spLocks noChangeArrowheads="1"/>
          </p:cNvSpPr>
          <p:nvPr/>
        </p:nvSpPr>
        <p:spPr bwMode="auto">
          <a:xfrm>
            <a:off x="709613" y="1077913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</a:rPr>
              <a:t> </a:t>
            </a:r>
            <a:r>
              <a:rPr lang="zh-CN" altLang="en-US" sz="2800"/>
              <a:t>与直线</a:t>
            </a:r>
          </a:p>
        </p:txBody>
      </p:sp>
      <p:sp>
        <p:nvSpPr>
          <p:cNvPr id="21514" name="Text Box 3"/>
          <p:cNvSpPr txBox="1">
            <a:spLocks noChangeArrowheads="1"/>
          </p:cNvSpPr>
          <p:nvPr/>
        </p:nvSpPr>
        <p:spPr bwMode="auto">
          <a:xfrm>
            <a:off x="3748088" y="1049338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及</a:t>
            </a:r>
          </a:p>
        </p:txBody>
      </p:sp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4214813" y="806450"/>
          <a:ext cx="3267075" cy="1000125"/>
        </p:xfrm>
        <a:graphic>
          <a:graphicData uri="http://schemas.openxmlformats.org/presentationml/2006/ole">
            <p:oleObj spid="_x0000_s21560" name="公式" r:id="rId3" imgW="1320227" imgH="406224" progId="Equation.3">
              <p:embed/>
            </p:oleObj>
          </a:graphicData>
        </a:graphic>
      </p:graphicFrame>
      <p:sp>
        <p:nvSpPr>
          <p:cNvPr id="21515" name="Text Box 5"/>
          <p:cNvSpPr txBox="1">
            <a:spLocks noChangeArrowheads="1"/>
          </p:cNvSpPr>
          <p:nvPr/>
        </p:nvSpPr>
        <p:spPr bwMode="auto">
          <a:xfrm>
            <a:off x="395288" y="2344738"/>
            <a:ext cx="7315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都平行且过原点的</a:t>
            </a:r>
            <a:r>
              <a:rPr lang="zh-CN" altLang="en-US" sz="2800">
                <a:solidFill>
                  <a:srgbClr val="0000FF"/>
                </a:solidFill>
              </a:rPr>
              <a:t>平面方程</a:t>
            </a:r>
            <a:r>
              <a:rPr lang="zh-CN" altLang="en-US" sz="2800"/>
              <a:t>为</a:t>
            </a:r>
            <a:r>
              <a:rPr lang="en-US" altLang="zh-CN" sz="2800"/>
              <a:t>(                       ).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graphicFrame>
        <p:nvGraphicFramePr>
          <p:cNvPr id="21507" name="Object 1025"/>
          <p:cNvGraphicFramePr>
            <a:graphicFrameLocks noChangeAspect="1"/>
          </p:cNvGraphicFramePr>
          <p:nvPr/>
        </p:nvGraphicFramePr>
        <p:xfrm>
          <a:off x="2005013" y="544513"/>
          <a:ext cx="2079625" cy="1633537"/>
        </p:xfrm>
        <a:graphic>
          <a:graphicData uri="http://schemas.openxmlformats.org/presentationml/2006/ole">
            <p:oleObj spid="_x0000_s21561" name="公式" r:id="rId4" imgW="889000" imgH="698500" progId="Equation.3">
              <p:embed/>
            </p:oleObj>
          </a:graphicData>
        </a:graphic>
      </p:graphicFrame>
      <p:graphicFrame>
        <p:nvGraphicFramePr>
          <p:cNvPr id="461826" name="Object 1026"/>
          <p:cNvGraphicFramePr>
            <a:graphicFrameLocks noChangeAspect="1"/>
          </p:cNvGraphicFramePr>
          <p:nvPr/>
        </p:nvGraphicFramePr>
        <p:xfrm>
          <a:off x="5248275" y="2420938"/>
          <a:ext cx="2005013" cy="498475"/>
        </p:xfrm>
        <a:graphic>
          <a:graphicData uri="http://schemas.openxmlformats.org/presentationml/2006/ole">
            <p:oleObj spid="_x0000_s21562" name="公式" r:id="rId5" imgW="26022600" imgH="6485400" progId="Equation.3">
              <p:embed/>
            </p:oleObj>
          </a:graphicData>
        </a:graphic>
      </p:graphicFrame>
      <p:sp>
        <p:nvSpPr>
          <p:cNvPr id="424969" name="Text Box 9"/>
          <p:cNvSpPr txBox="1">
            <a:spLocks noChangeArrowheads="1"/>
          </p:cNvSpPr>
          <p:nvPr/>
        </p:nvSpPr>
        <p:spPr bwMode="auto">
          <a:xfrm>
            <a:off x="395288" y="295433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提示</a:t>
            </a:r>
            <a:endParaRPr lang="zh-CN" altLang="en-US" sz="2400" b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24970" name="Text Box 10"/>
          <p:cNvSpPr txBox="1">
            <a:spLocks noChangeArrowheads="1"/>
          </p:cNvSpPr>
          <p:nvPr/>
        </p:nvSpPr>
        <p:spPr bwMode="auto">
          <a:xfrm>
            <a:off x="1462088" y="2954338"/>
            <a:ext cx="3352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平面过原点</a:t>
            </a:r>
            <a:endParaRPr lang="zh-CN" altLang="en-US" sz="2400" b="0">
              <a:solidFill>
                <a:srgbClr val="FF0000"/>
              </a:solidFill>
            </a:endParaRPr>
          </a:p>
        </p:txBody>
      </p:sp>
      <p:sp>
        <p:nvSpPr>
          <p:cNvPr id="424971" name="Text Box 11"/>
          <p:cNvSpPr txBox="1">
            <a:spLocks noChangeArrowheads="1"/>
          </p:cNvSpPr>
          <p:nvPr/>
        </p:nvSpPr>
        <p:spPr bwMode="auto">
          <a:xfrm>
            <a:off x="1462088" y="4249738"/>
            <a:ext cx="5334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由点法式方程即可得</a:t>
            </a:r>
            <a:r>
              <a:rPr lang="en-US" altLang="zh-CN" sz="2800"/>
              <a:t>.</a:t>
            </a:r>
          </a:p>
        </p:txBody>
      </p:sp>
      <p:sp>
        <p:nvSpPr>
          <p:cNvPr id="424972" name="Text Box 12"/>
          <p:cNvSpPr txBox="1">
            <a:spLocks noChangeArrowheads="1"/>
          </p:cNvSpPr>
          <p:nvPr/>
        </p:nvSpPr>
        <p:spPr bwMode="auto">
          <a:xfrm>
            <a:off x="1462088" y="3563938"/>
            <a:ext cx="182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法向量</a:t>
            </a:r>
          </a:p>
        </p:txBody>
      </p:sp>
      <p:sp>
        <p:nvSpPr>
          <p:cNvPr id="21520" name="Text Box 13"/>
          <p:cNvSpPr txBox="1">
            <a:spLocks noChangeArrowheads="1"/>
          </p:cNvSpPr>
          <p:nvPr/>
        </p:nvSpPr>
        <p:spPr bwMode="auto">
          <a:xfrm>
            <a:off x="404813" y="1092200"/>
            <a:ext cx="4508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1.</a:t>
            </a:r>
            <a:endParaRPr lang="en-US" altLang="zh-CN" sz="2400" b="0">
              <a:solidFill>
                <a:schemeClr val="tx2"/>
              </a:solidFill>
            </a:endParaRPr>
          </a:p>
        </p:txBody>
      </p:sp>
      <p:graphicFrame>
        <p:nvGraphicFramePr>
          <p:cNvPr id="461827" name="Object 1027"/>
          <p:cNvGraphicFramePr>
            <a:graphicFrameLocks noChangeAspect="1"/>
          </p:cNvGraphicFramePr>
          <p:nvPr/>
        </p:nvGraphicFramePr>
        <p:xfrm>
          <a:off x="6024563" y="3625850"/>
          <a:ext cx="1228725" cy="425450"/>
        </p:xfrm>
        <a:graphic>
          <a:graphicData uri="http://schemas.openxmlformats.org/presentationml/2006/ole">
            <p:oleObj spid="_x0000_s21563" name="Equation" r:id="rId6" imgW="1129810" imgH="393529" progId="Equation.3">
              <p:embed/>
            </p:oleObj>
          </a:graphicData>
        </a:graphic>
      </p:graphicFrame>
      <p:graphicFrame>
        <p:nvGraphicFramePr>
          <p:cNvPr id="461828" name="Object 1028"/>
          <p:cNvGraphicFramePr>
            <a:graphicFrameLocks noChangeAspect="1"/>
          </p:cNvGraphicFramePr>
          <p:nvPr/>
        </p:nvGraphicFramePr>
        <p:xfrm>
          <a:off x="3328988" y="3632200"/>
          <a:ext cx="2628900" cy="425450"/>
        </p:xfrm>
        <a:graphic>
          <a:graphicData uri="http://schemas.openxmlformats.org/presentationml/2006/ole">
            <p:oleObj spid="_x0000_s21564" name="Equation" r:id="rId7" imgW="2413000" imgH="393700" progId="Equation.3">
              <p:embed/>
            </p:oleObj>
          </a:graphicData>
        </a:graphic>
      </p:graphicFrame>
      <p:graphicFrame>
        <p:nvGraphicFramePr>
          <p:cNvPr id="461829" name="Object 1029"/>
          <p:cNvGraphicFramePr>
            <a:graphicFrameLocks noChangeAspect="1"/>
          </p:cNvGraphicFramePr>
          <p:nvPr/>
        </p:nvGraphicFramePr>
        <p:xfrm>
          <a:off x="2757488" y="3640138"/>
          <a:ext cx="566737" cy="331787"/>
        </p:xfrm>
        <a:graphic>
          <a:graphicData uri="http://schemas.openxmlformats.org/presentationml/2006/ole">
            <p:oleObj spid="_x0000_s21565" name="Equation" r:id="rId8" imgW="520474" imgH="30466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9" grpId="0" autoUpdateAnimBg="0"/>
      <p:bldP spid="424970" grpId="0" autoUpdateAnimBg="0"/>
      <p:bldP spid="424971" grpId="0" autoUpdateAnimBg="0"/>
      <p:bldP spid="42497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CEBF6-1C24-48D1-95EB-13278753A697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22536" name="Text Box 2"/>
          <p:cNvSpPr txBox="1">
            <a:spLocks noChangeArrowheads="1"/>
          </p:cNvSpPr>
          <p:nvPr/>
        </p:nvSpPr>
        <p:spPr bwMode="auto">
          <a:xfrm>
            <a:off x="250825" y="1081088"/>
            <a:ext cx="914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2.</a:t>
            </a:r>
            <a:endParaRPr lang="en-US" altLang="zh-CN" sz="2400" b="0">
              <a:solidFill>
                <a:schemeClr val="tx2"/>
              </a:solidFill>
            </a:endParaRPr>
          </a:p>
        </p:txBody>
      </p:sp>
      <p:graphicFrame>
        <p:nvGraphicFramePr>
          <p:cNvPr id="22530" name="Object 1024"/>
          <p:cNvGraphicFramePr>
            <a:graphicFrameLocks noChangeAspect="1"/>
          </p:cNvGraphicFramePr>
          <p:nvPr/>
        </p:nvGraphicFramePr>
        <p:xfrm>
          <a:off x="784225" y="566738"/>
          <a:ext cx="6092825" cy="1643062"/>
        </p:xfrm>
        <a:graphic>
          <a:graphicData uri="http://schemas.openxmlformats.org/presentationml/2006/ole">
            <p:oleObj spid="_x0000_s22575" name="公式" r:id="rId3" imgW="2590800" imgH="698500" progId="Equation.3">
              <p:embed/>
            </p:oleObj>
          </a:graphicData>
        </a:graphic>
      </p:graphicFrame>
      <p:graphicFrame>
        <p:nvGraphicFramePr>
          <p:cNvPr id="22531" name="Object 1025"/>
          <p:cNvGraphicFramePr>
            <a:graphicFrameLocks noChangeAspect="1"/>
          </p:cNvGraphicFramePr>
          <p:nvPr/>
        </p:nvGraphicFramePr>
        <p:xfrm>
          <a:off x="784225" y="2100263"/>
          <a:ext cx="5195888" cy="504825"/>
        </p:xfrm>
        <a:graphic>
          <a:graphicData uri="http://schemas.openxmlformats.org/presentationml/2006/ole">
            <p:oleObj spid="_x0000_s22576" name="公式" r:id="rId4" imgW="2209800" imgH="215900" progId="Equation.3">
              <p:embed/>
            </p:oleObj>
          </a:graphicData>
        </a:graphic>
      </p:graphicFrame>
      <p:graphicFrame>
        <p:nvGraphicFramePr>
          <p:cNvPr id="462850" name="Object 1026"/>
          <p:cNvGraphicFramePr>
            <a:graphicFrameLocks noChangeAspect="1"/>
          </p:cNvGraphicFramePr>
          <p:nvPr/>
        </p:nvGraphicFramePr>
        <p:xfrm>
          <a:off x="2776538" y="2133600"/>
          <a:ext cx="2732087" cy="498475"/>
        </p:xfrm>
        <a:graphic>
          <a:graphicData uri="http://schemas.openxmlformats.org/presentationml/2006/ole">
            <p:oleObj spid="_x0000_s22577" name="公式" r:id="rId5" imgW="35379000" imgH="6485400" progId="Equation.3">
              <p:embed/>
            </p:oleObj>
          </a:graphicData>
        </a:graphic>
      </p:graphicFrame>
      <p:graphicFrame>
        <p:nvGraphicFramePr>
          <p:cNvPr id="462851" name="Object 1027"/>
          <p:cNvGraphicFramePr>
            <a:graphicFrameLocks noChangeAspect="1"/>
          </p:cNvGraphicFramePr>
          <p:nvPr/>
        </p:nvGraphicFramePr>
        <p:xfrm>
          <a:off x="1655763" y="2786744"/>
          <a:ext cx="1920875" cy="407988"/>
        </p:xfrm>
        <a:graphic>
          <a:graphicData uri="http://schemas.openxmlformats.org/presentationml/2006/ole">
            <p:oleObj spid="_x0000_s22578" name="Equation" r:id="rId6" imgW="58973400" imgH="12577320" progId="Equation.3">
              <p:embed/>
            </p:oleObj>
          </a:graphicData>
        </a:graphic>
      </p:graphicFrame>
      <p:sp>
        <p:nvSpPr>
          <p:cNvPr id="426003" name="Text Box 19"/>
          <p:cNvSpPr txBox="1">
            <a:spLocks noChangeArrowheads="1"/>
          </p:cNvSpPr>
          <p:nvPr/>
        </p:nvSpPr>
        <p:spPr bwMode="auto">
          <a:xfrm>
            <a:off x="708025" y="2681288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zh-CN" sz="2800">
                <a:solidFill>
                  <a:srgbClr val="0000FF"/>
                </a:solidFill>
                <a:ea typeface="黑体" pitchFamily="2" charset="-122"/>
              </a:rPr>
              <a:t>提示</a:t>
            </a:r>
            <a:endParaRPr lang="zh-CN" altLang="en-US" sz="280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426009" name="AutoShape 25"/>
          <p:cNvSpPr>
            <a:spLocks noChangeArrowheads="1"/>
          </p:cNvSpPr>
          <p:nvPr/>
        </p:nvSpPr>
        <p:spPr bwMode="auto">
          <a:xfrm>
            <a:off x="7108825" y="1447800"/>
            <a:ext cx="1295400" cy="304800"/>
          </a:xfrm>
          <a:prstGeom prst="parallelogram">
            <a:avLst>
              <a:gd name="adj" fmla="val 106250"/>
            </a:avLst>
          </a:prstGeom>
          <a:gradFill rotWithShape="0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2852" name="Object 1028"/>
          <p:cNvGraphicFramePr>
            <a:graphicFrameLocks noChangeAspect="1"/>
          </p:cNvGraphicFramePr>
          <p:nvPr/>
        </p:nvGraphicFramePr>
        <p:xfrm>
          <a:off x="7566025" y="1600200"/>
          <a:ext cx="76200" cy="76200"/>
        </p:xfrm>
        <a:graphic>
          <a:graphicData uri="http://schemas.openxmlformats.org/presentationml/2006/ole">
            <p:oleObj spid="_x0000_s22579" name="Equation" r:id="rId7" imgW="6089400" imgH="6079320" progId="Equation.3">
              <p:embed/>
            </p:oleObj>
          </a:graphicData>
        </a:graphic>
      </p:graphicFrame>
      <p:sp>
        <p:nvSpPr>
          <p:cNvPr id="426011" name="Line 27"/>
          <p:cNvSpPr>
            <a:spLocks noChangeShapeType="1"/>
          </p:cNvSpPr>
          <p:nvPr/>
        </p:nvSpPr>
        <p:spPr bwMode="auto">
          <a:xfrm flipV="1">
            <a:off x="7794625" y="990600"/>
            <a:ext cx="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6012" name="Line 28"/>
          <p:cNvSpPr>
            <a:spLocks noChangeShapeType="1"/>
          </p:cNvSpPr>
          <p:nvPr/>
        </p:nvSpPr>
        <p:spPr bwMode="auto">
          <a:xfrm flipV="1">
            <a:off x="7794625" y="1752600"/>
            <a:ext cx="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03" grpId="0" autoUpdateAnimBg="0"/>
      <p:bldP spid="426009" grpId="0" animBg="1"/>
      <p:bldP spid="426011" grpId="0" animBg="1"/>
      <p:bldP spid="4260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4A21F8-20A1-497D-B394-6126393A1584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0200" y="85724"/>
            <a:ext cx="8273868" cy="2035895"/>
            <a:chOff x="726" y="2326"/>
            <a:chExt cx="5123" cy="1216"/>
          </a:xfrm>
        </p:grpSpPr>
        <p:sp>
          <p:nvSpPr>
            <p:cNvPr id="23567" name="Text Box 5"/>
            <p:cNvSpPr txBox="1">
              <a:spLocks noChangeArrowheads="1"/>
            </p:cNvSpPr>
            <p:nvPr/>
          </p:nvSpPr>
          <p:spPr bwMode="auto">
            <a:xfrm>
              <a:off x="726" y="2465"/>
              <a:ext cx="279" cy="31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</a:rPr>
                <a:t>3.</a:t>
              </a:r>
              <a:endParaRPr lang="en-US" altLang="zh-CN" sz="2400" b="0">
                <a:solidFill>
                  <a:schemeClr val="tx2"/>
                </a:solidFill>
              </a:endParaRPr>
            </a:p>
          </p:txBody>
        </p:sp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960" y="2326"/>
            <a:ext cx="3024" cy="602"/>
          </p:xfrm>
          <a:graphic>
            <a:graphicData uri="http://schemas.openxmlformats.org/presentationml/2006/ole">
              <p:oleObj spid="_x0000_s23617" name="公式" r:id="rId3" imgW="2032000" imgH="406400" progId="Equation.3">
                <p:embed/>
              </p:oleObj>
            </a:graphicData>
          </a:graphic>
        </p:graphicFrame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3913" y="2484"/>
            <a:ext cx="983" cy="300"/>
          </p:xfrm>
          <a:graphic>
            <a:graphicData uri="http://schemas.openxmlformats.org/presentationml/2006/ole">
              <p:oleObj spid="_x0000_s23618" name="公式" r:id="rId4" imgW="660113" imgH="203112" progId="Equation.3">
                <p:embed/>
              </p:oleObj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935" y="2959"/>
            <a:ext cx="4914" cy="583"/>
          </p:xfrm>
          <a:graphic>
            <a:graphicData uri="http://schemas.openxmlformats.org/presentationml/2006/ole">
              <p:oleObj spid="_x0000_s23619" name="Equation" r:id="rId5" imgW="3187440" imgH="393480" progId="Equation.3">
                <p:embed/>
              </p:oleObj>
            </a:graphicData>
          </a:graphic>
        </p:graphicFrame>
      </p:grpSp>
      <p:graphicFrame>
        <p:nvGraphicFramePr>
          <p:cNvPr id="450569" name="Object 9"/>
          <p:cNvGraphicFramePr>
            <a:graphicFrameLocks noChangeAspect="1"/>
          </p:cNvGraphicFramePr>
          <p:nvPr/>
        </p:nvGraphicFramePr>
        <p:xfrm>
          <a:off x="1373188" y="2471490"/>
          <a:ext cx="2913062" cy="525462"/>
        </p:xfrm>
        <a:graphic>
          <a:graphicData uri="http://schemas.openxmlformats.org/presentationml/2006/ole">
            <p:oleObj spid="_x0000_s23620" name="公式" r:id="rId6" imgW="35785800" imgH="6485400" progId="Equation.3">
              <p:embed/>
            </p:oleObj>
          </a:graphicData>
        </a:graphic>
      </p:graphicFrame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539552" y="3325813"/>
            <a:ext cx="139541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zh-CN" sz="2800">
                <a:solidFill>
                  <a:srgbClr val="0000FF"/>
                </a:solidFill>
                <a:ea typeface="黑体" pitchFamily="2" charset="-122"/>
              </a:rPr>
              <a:t>提示</a:t>
            </a:r>
            <a:endParaRPr lang="zh-CN" altLang="en-US" sz="280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450571" name="Object 11"/>
          <p:cNvGraphicFramePr>
            <a:graphicFrameLocks noChangeAspect="1"/>
          </p:cNvGraphicFramePr>
          <p:nvPr/>
        </p:nvGraphicFramePr>
        <p:xfrm>
          <a:off x="1499990" y="4003675"/>
          <a:ext cx="1368425" cy="504825"/>
        </p:xfrm>
        <a:graphic>
          <a:graphicData uri="http://schemas.openxmlformats.org/presentationml/2006/ole">
            <p:oleObj spid="_x0000_s23621" name="公式" r:id="rId7" imgW="583693" imgH="215713" progId="Equation.3">
              <p:embed/>
            </p:oleObj>
          </a:graphicData>
        </a:graphic>
      </p:graphicFrame>
      <p:graphicFrame>
        <p:nvGraphicFramePr>
          <p:cNvPr id="450572" name="Object 12"/>
          <p:cNvGraphicFramePr>
            <a:graphicFrameLocks noChangeAspect="1"/>
          </p:cNvGraphicFramePr>
          <p:nvPr/>
        </p:nvGraphicFramePr>
        <p:xfrm>
          <a:off x="3714552" y="3370263"/>
          <a:ext cx="4343400" cy="444500"/>
        </p:xfrm>
        <a:graphic>
          <a:graphicData uri="http://schemas.openxmlformats.org/presentationml/2006/ole">
            <p:oleObj spid="_x0000_s23622" name="Equation" r:id="rId8" imgW="3810000" imgH="393700" progId="Equation.3">
              <p:embed/>
            </p:oleObj>
          </a:graphicData>
        </a:graphic>
      </p:graphicFrame>
      <p:graphicFrame>
        <p:nvGraphicFramePr>
          <p:cNvPr id="450573" name="Object 13"/>
          <p:cNvGraphicFramePr>
            <a:graphicFrameLocks noChangeAspect="1"/>
          </p:cNvGraphicFramePr>
          <p:nvPr/>
        </p:nvGraphicFramePr>
        <p:xfrm>
          <a:off x="1619052" y="3325813"/>
          <a:ext cx="2087563" cy="496887"/>
        </p:xfrm>
        <a:graphic>
          <a:graphicData uri="http://schemas.openxmlformats.org/presentationml/2006/ole">
            <p:oleObj spid="_x0000_s23623" name="Equation" r:id="rId9" imgW="1752600" imgH="419100" progId="Equation.3">
              <p:embed/>
            </p:oleObj>
          </a:graphicData>
        </a:graphic>
      </p:graphicFrame>
      <p:sp>
        <p:nvSpPr>
          <p:cNvPr id="450574" name="AutoShape 14"/>
          <p:cNvSpPr>
            <a:spLocks noChangeArrowheads="1"/>
          </p:cNvSpPr>
          <p:nvPr/>
        </p:nvSpPr>
        <p:spPr bwMode="auto">
          <a:xfrm>
            <a:off x="7070725" y="327025"/>
            <a:ext cx="1317625" cy="322263"/>
          </a:xfrm>
          <a:prstGeom prst="parallelogram">
            <a:avLst>
              <a:gd name="adj" fmla="val 102217"/>
            </a:avLst>
          </a:prstGeom>
          <a:gradFill rotWithShape="0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75" name="Line 15"/>
          <p:cNvSpPr>
            <a:spLocks noChangeShapeType="1"/>
          </p:cNvSpPr>
          <p:nvPr/>
        </p:nvSpPr>
        <p:spPr bwMode="auto">
          <a:xfrm flipV="1">
            <a:off x="7308850" y="379413"/>
            <a:ext cx="698500" cy="1936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576" name="Line 16"/>
          <p:cNvSpPr>
            <a:spLocks noChangeShapeType="1"/>
          </p:cNvSpPr>
          <p:nvPr/>
        </p:nvSpPr>
        <p:spPr bwMode="auto">
          <a:xfrm>
            <a:off x="7232650" y="877888"/>
            <a:ext cx="774700" cy="1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0" grpId="0" autoUpdateAnimBg="0"/>
      <p:bldP spid="450574" grpId="0" animBg="1"/>
      <p:bldP spid="450575" grpId="0" animBg="1"/>
      <p:bldP spid="4505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5FAB0-775D-44EE-9E9A-FF4660FF368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rgbClr val="FFFFFF"/>
                </a:solidFill>
              </a:rPr>
              <a:t>设置</a:t>
            </a:r>
            <a:endParaRPr lang="zh-CN" altLang="en-US" sz="2200" dirty="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xmlns="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227138" y="457200"/>
          <a:ext cx="5021262" cy="928688"/>
        </p:xfrm>
        <a:graphic>
          <a:graphicData uri="http://schemas.openxmlformats.org/presentationml/2006/ole">
            <p:oleObj spid="_x0000_s36896" name="公式" r:id="rId13" imgW="2183452" imgH="406224" progId="Equation.3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219200" y="1295400"/>
          <a:ext cx="5437188" cy="1098550"/>
        </p:xfrm>
        <a:graphic>
          <a:graphicData uri="http://schemas.openxmlformats.org/presentationml/2006/ole">
            <p:oleObj spid="_x0000_s36897" name="公式" r:id="rId14" imgW="2324100" imgH="469900" progId="Equation.3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4617710"/>
              </p:ext>
            </p:extLst>
          </p:nvPr>
        </p:nvGraphicFramePr>
        <p:xfrm>
          <a:off x="2124075" y="2627313"/>
          <a:ext cx="401638" cy="958850"/>
        </p:xfrm>
        <a:graphic>
          <a:graphicData uri="http://schemas.openxmlformats.org/presentationml/2006/ole">
            <p:oleObj spid="_x0000_s36898" name="Equation" r:id="rId15" imgW="164880" imgH="393480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5915835"/>
              </p:ext>
            </p:extLst>
          </p:nvPr>
        </p:nvGraphicFramePr>
        <p:xfrm>
          <a:off x="2078038" y="3484563"/>
          <a:ext cx="495300" cy="958850"/>
        </p:xfrm>
        <a:graphic>
          <a:graphicData uri="http://schemas.openxmlformats.org/presentationml/2006/ole">
            <p:oleObj spid="_x0000_s36899" name="Equation" r:id="rId16" imgW="203040" imgH="393480" progId="Equation.DSMT4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7551294"/>
              </p:ext>
            </p:extLst>
          </p:nvPr>
        </p:nvGraphicFramePr>
        <p:xfrm>
          <a:off x="2124075" y="4341813"/>
          <a:ext cx="401638" cy="958850"/>
        </p:xfrm>
        <a:graphic>
          <a:graphicData uri="http://schemas.openxmlformats.org/presentationml/2006/ole">
            <p:oleObj spid="_x0000_s36900" name="Equation" r:id="rId17" imgW="164880" imgH="39348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8479596"/>
              </p:ext>
            </p:extLst>
          </p:nvPr>
        </p:nvGraphicFramePr>
        <p:xfrm>
          <a:off x="2124075" y="5241925"/>
          <a:ext cx="401638" cy="960438"/>
        </p:xfrm>
        <a:graphic>
          <a:graphicData uri="http://schemas.openxmlformats.org/presentationml/2006/ole">
            <p:oleObj spid="_x0000_s36901" name="Equation" r:id="rId18" imgW="164880" imgH="393480" progId="Equation.DSMT4">
              <p:embed/>
            </p:oleObj>
          </a:graphicData>
        </a:graphic>
      </p:graphicFrame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923928" y="2850356"/>
            <a:ext cx="1371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zh-CN" sz="2800">
                <a:solidFill>
                  <a:srgbClr val="0000FF"/>
                </a:solidFill>
                <a:ea typeface="黑体" pitchFamily="2" charset="-122"/>
              </a:rPr>
              <a:t>提示</a:t>
            </a:r>
            <a:endParaRPr lang="zh-CN" altLang="en-US" sz="280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24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1955111"/>
              </p:ext>
            </p:extLst>
          </p:nvPr>
        </p:nvGraphicFramePr>
        <p:xfrm>
          <a:off x="7617618" y="4918415"/>
          <a:ext cx="1395413" cy="393700"/>
        </p:xfrm>
        <a:graphic>
          <a:graphicData uri="http://schemas.openxmlformats.org/presentationml/2006/ole">
            <p:oleObj spid="_x0000_s36902" name="Equation" r:id="rId19" imgW="1384300" imgH="393700" progId="Equation.3">
              <p:embed/>
            </p:oleObj>
          </a:graphicData>
        </a:graphic>
      </p:graphicFrame>
      <p:graphicFrame>
        <p:nvGraphicFramePr>
          <p:cNvPr id="2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4562617"/>
              </p:ext>
            </p:extLst>
          </p:nvPr>
        </p:nvGraphicFramePr>
        <p:xfrm>
          <a:off x="4798218" y="4910478"/>
          <a:ext cx="2747963" cy="401637"/>
        </p:xfrm>
        <a:graphic>
          <a:graphicData uri="http://schemas.openxmlformats.org/presentationml/2006/ole">
            <p:oleObj spid="_x0000_s36903" name="Equation" r:id="rId20" imgW="2667000" imgH="393700" progId="Equation.3">
              <p:embed/>
            </p:oleObj>
          </a:graphicData>
        </a:graphic>
      </p:graphicFrame>
      <p:graphicFrame>
        <p:nvGraphicFramePr>
          <p:cNvPr id="26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8900369"/>
              </p:ext>
            </p:extLst>
          </p:nvPr>
        </p:nvGraphicFramePr>
        <p:xfrm>
          <a:off x="4080351" y="4833483"/>
          <a:ext cx="705485" cy="471488"/>
        </p:xfrm>
        <a:graphic>
          <a:graphicData uri="http://schemas.openxmlformats.org/presentationml/2006/ole">
            <p:oleObj spid="_x0000_s36904" name="Equation" r:id="rId21" imgW="622030" imgH="418918" progId="Equation.3">
              <p:embed/>
            </p:oleObj>
          </a:graphicData>
        </a:graphic>
      </p:graphicFrame>
      <p:graphicFrame>
        <p:nvGraphicFramePr>
          <p:cNvPr id="27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0918415"/>
              </p:ext>
            </p:extLst>
          </p:nvPr>
        </p:nvGraphicFramePr>
        <p:xfrm>
          <a:off x="4832888" y="4153790"/>
          <a:ext cx="1143000" cy="390525"/>
        </p:xfrm>
        <a:graphic>
          <a:graphicData uri="http://schemas.openxmlformats.org/presentationml/2006/ole">
            <p:oleObj spid="_x0000_s36905" name="Equation" r:id="rId22" imgW="1143000" imgH="393700" progId="Equation.3">
              <p:embed/>
            </p:oleObj>
          </a:graphicData>
        </a:graphic>
      </p:graphicFrame>
      <p:graphicFrame>
        <p:nvGraphicFramePr>
          <p:cNvPr id="28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6599477"/>
              </p:ext>
            </p:extLst>
          </p:nvPr>
        </p:nvGraphicFramePr>
        <p:xfrm>
          <a:off x="4033654" y="4082273"/>
          <a:ext cx="754380" cy="525621"/>
        </p:xfrm>
        <a:graphic>
          <a:graphicData uri="http://schemas.openxmlformats.org/presentationml/2006/ole">
            <p:oleObj spid="_x0000_s36906" name="Equation" r:id="rId23" imgW="596900" imgH="419100" progId="Equation.3">
              <p:embed/>
            </p:oleObj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xmlns="" val="33720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E6B2B-9674-4AF9-9181-D2A95BE95D2A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434886" y="2037308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1044486" y="2051596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设所求直线的方向向量为</a:t>
            </a:r>
          </a:p>
        </p:txBody>
      </p:sp>
      <p:graphicFrame>
        <p:nvGraphicFramePr>
          <p:cNvPr id="464896" name="Object 0"/>
          <p:cNvGraphicFramePr>
            <a:graphicFrameLocks noChangeAspect="1"/>
          </p:cNvGraphicFramePr>
          <p:nvPr/>
        </p:nvGraphicFramePr>
        <p:xfrm>
          <a:off x="5159286" y="2172246"/>
          <a:ext cx="1981200" cy="392112"/>
        </p:xfrm>
        <a:graphic>
          <a:graphicData uri="http://schemas.openxmlformats.org/presentationml/2006/ole">
            <p:oleObj spid="_x0000_s25683" name="Equation" r:id="rId3" imgW="1981200" imgH="393700" progId="Equation.3">
              <p:embed/>
            </p:oleObj>
          </a:graphicData>
        </a:graphic>
      </p:graphicFrame>
      <p:graphicFrame>
        <p:nvGraphicFramePr>
          <p:cNvPr id="464897" name="Object 1"/>
          <p:cNvGraphicFramePr>
            <a:graphicFrameLocks noChangeAspect="1"/>
          </p:cNvGraphicFramePr>
          <p:nvPr/>
        </p:nvGraphicFramePr>
        <p:xfrm>
          <a:off x="1196886" y="2723108"/>
          <a:ext cx="1016000" cy="457200"/>
        </p:xfrm>
        <a:graphic>
          <a:graphicData uri="http://schemas.openxmlformats.org/presentationml/2006/ole">
            <p:oleObj spid="_x0000_s25684" name="公式" r:id="rId4" imgW="32531400" imgH="14607720" progId="Equation.3">
              <p:embed/>
            </p:oleObj>
          </a:graphicData>
        </a:graphic>
      </p:graphicFrame>
      <p:graphicFrame>
        <p:nvGraphicFramePr>
          <p:cNvPr id="464898" name="Object 2"/>
          <p:cNvGraphicFramePr>
            <a:graphicFrameLocks noChangeAspect="1"/>
          </p:cNvGraphicFramePr>
          <p:nvPr/>
        </p:nvGraphicFramePr>
        <p:xfrm>
          <a:off x="2377986" y="2723108"/>
          <a:ext cx="1028700" cy="457200"/>
        </p:xfrm>
        <a:graphic>
          <a:graphicData uri="http://schemas.openxmlformats.org/presentationml/2006/ole">
            <p:oleObj spid="_x0000_s25685" name="公式" r:id="rId5" imgW="32938200" imgH="14607720" progId="Equation.3">
              <p:embed/>
            </p:oleObj>
          </a:graphicData>
        </a:graphic>
      </p:graphicFrame>
      <p:sp>
        <p:nvSpPr>
          <p:cNvPr id="428040" name="Text Box 8"/>
          <p:cNvSpPr txBox="1">
            <a:spLocks noChangeArrowheads="1"/>
          </p:cNvSpPr>
          <p:nvPr/>
        </p:nvSpPr>
        <p:spPr bwMode="auto">
          <a:xfrm>
            <a:off x="1088936" y="3256508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取</a:t>
            </a:r>
          </a:p>
        </p:txBody>
      </p:sp>
      <p:graphicFrame>
        <p:nvGraphicFramePr>
          <p:cNvPr id="464899" name="Object 3"/>
          <p:cNvGraphicFramePr>
            <a:graphicFrameLocks noChangeAspect="1"/>
          </p:cNvGraphicFramePr>
          <p:nvPr/>
        </p:nvGraphicFramePr>
        <p:xfrm>
          <a:off x="1971586" y="3364458"/>
          <a:ext cx="1587500" cy="457200"/>
        </p:xfrm>
        <a:graphic>
          <a:graphicData uri="http://schemas.openxmlformats.org/presentationml/2006/ole">
            <p:oleObj spid="_x0000_s25686" name="公式" r:id="rId6" imgW="1587500" imgH="457200" progId="Equation.3">
              <p:embed/>
            </p:oleObj>
          </a:graphicData>
        </a:graphic>
      </p:graphicFrame>
      <p:graphicFrame>
        <p:nvGraphicFramePr>
          <p:cNvPr id="464900" name="Object 4"/>
          <p:cNvGraphicFramePr>
            <a:graphicFrameLocks noChangeAspect="1"/>
          </p:cNvGraphicFramePr>
          <p:nvPr/>
        </p:nvGraphicFramePr>
        <p:xfrm>
          <a:off x="3647986" y="3408908"/>
          <a:ext cx="1968500" cy="392113"/>
        </p:xfrm>
        <a:graphic>
          <a:graphicData uri="http://schemas.openxmlformats.org/presentationml/2006/ole">
            <p:oleObj spid="_x0000_s25687" name="Equation" r:id="rId7" imgW="1968500" imgH="393700" progId="Equation.3">
              <p:embed/>
            </p:oleObj>
          </a:graphicData>
        </a:graphic>
      </p:graphicFrame>
      <p:graphicFrame>
        <p:nvGraphicFramePr>
          <p:cNvPr id="464901" name="Object 5"/>
          <p:cNvGraphicFramePr>
            <a:graphicFrameLocks noChangeAspect="1"/>
          </p:cNvGraphicFramePr>
          <p:nvPr/>
        </p:nvGraphicFramePr>
        <p:xfrm>
          <a:off x="2377986" y="4399508"/>
          <a:ext cx="3390900" cy="901700"/>
        </p:xfrm>
        <a:graphic>
          <a:graphicData uri="http://schemas.openxmlformats.org/presentationml/2006/ole">
            <p:oleObj spid="_x0000_s25688" name="公式" r:id="rId8" imgW="3390900" imgH="901700" progId="Equation.3">
              <p:embed/>
            </p:oleObj>
          </a:graphicData>
        </a:graphic>
      </p:graphicFrame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1115923" y="3804196"/>
            <a:ext cx="2976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所求直线的方程</a:t>
            </a:r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431711" y="824458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3420973" y="1403896"/>
            <a:ext cx="411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的交线平行的直线方程</a:t>
            </a:r>
            <a:r>
              <a:rPr lang="en-US" altLang="zh-CN" sz="2800"/>
              <a:t>.</a:t>
            </a:r>
          </a:p>
        </p:txBody>
      </p:sp>
      <p:graphicFrame>
        <p:nvGraphicFramePr>
          <p:cNvPr id="464902" name="Object 6"/>
          <p:cNvGraphicFramePr>
            <a:graphicFrameLocks noChangeAspect="1"/>
          </p:cNvGraphicFramePr>
          <p:nvPr/>
        </p:nvGraphicFramePr>
        <p:xfrm>
          <a:off x="1117511" y="900658"/>
          <a:ext cx="5803900" cy="431800"/>
        </p:xfrm>
        <a:graphic>
          <a:graphicData uri="http://schemas.openxmlformats.org/presentationml/2006/ole">
            <p:oleObj spid="_x0000_s25689" name="Equation" r:id="rId9" imgW="5803900" imgH="431800" progId="Equation.3">
              <p:embed/>
            </p:oleObj>
          </a:graphicData>
        </a:graphic>
      </p:graphicFrame>
      <p:graphicFrame>
        <p:nvGraphicFramePr>
          <p:cNvPr id="464903" name="Object 7"/>
          <p:cNvGraphicFramePr>
            <a:graphicFrameLocks noChangeAspect="1"/>
          </p:cNvGraphicFramePr>
          <p:nvPr/>
        </p:nvGraphicFramePr>
        <p:xfrm>
          <a:off x="1193711" y="1510258"/>
          <a:ext cx="2171700" cy="393700"/>
        </p:xfrm>
        <a:graphic>
          <a:graphicData uri="http://schemas.openxmlformats.org/presentationml/2006/ole">
            <p:oleObj spid="_x0000_s25690" name="Equation" r:id="rId10" imgW="2171700" imgH="393700" progId="Equation.3">
              <p:embed/>
            </p:oleObj>
          </a:graphicData>
        </a:graphic>
      </p:graphicFrame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612686" y="251371"/>
            <a:ext cx="6858000" cy="519112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过已知直线外一点作直线与已知直线平行</a:t>
            </a:r>
          </a:p>
        </p:txBody>
      </p:sp>
      <p:sp>
        <p:nvSpPr>
          <p:cNvPr id="428062" name="Freeform 30"/>
          <p:cNvSpPr>
            <a:spLocks/>
          </p:cNvSpPr>
          <p:nvPr/>
        </p:nvSpPr>
        <p:spPr bwMode="auto">
          <a:xfrm>
            <a:off x="6518186" y="2772321"/>
            <a:ext cx="1981200" cy="1143000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0 h 720"/>
              <a:gd name="T6" fmla="*/ 2147483647 w 1248"/>
              <a:gd name="T7" fmla="*/ 2147483647 h 720"/>
              <a:gd name="T8" fmla="*/ 0 w 1248"/>
              <a:gd name="T9" fmla="*/ 2147483647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720"/>
              <a:gd name="T17" fmla="*/ 1248 w 1248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720">
                <a:moveTo>
                  <a:pt x="0" y="720"/>
                </a:moveTo>
                <a:lnTo>
                  <a:pt x="720" y="96"/>
                </a:lnTo>
                <a:lnTo>
                  <a:pt x="1248" y="0"/>
                </a:lnTo>
                <a:lnTo>
                  <a:pt x="528" y="624"/>
                </a:lnTo>
                <a:lnTo>
                  <a:pt x="0" y="720"/>
                </a:lnTo>
                <a:close/>
              </a:path>
            </a:pathLst>
          </a:custGeom>
          <a:gradFill rotWithShape="0">
            <a:gsLst>
              <a:gs pos="0">
                <a:srgbClr val="0033CC"/>
              </a:gs>
              <a:gs pos="50000">
                <a:srgbClr val="FF99FF"/>
              </a:gs>
              <a:gs pos="100000">
                <a:srgbClr val="0033CC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8065" name="Freeform 33"/>
          <p:cNvSpPr>
            <a:spLocks/>
          </p:cNvSpPr>
          <p:nvPr/>
        </p:nvSpPr>
        <p:spPr bwMode="auto">
          <a:xfrm>
            <a:off x="6229261" y="2556421"/>
            <a:ext cx="1447800" cy="1371600"/>
          </a:xfrm>
          <a:custGeom>
            <a:avLst/>
            <a:gdLst>
              <a:gd name="T0" fmla="*/ 2147483647 w 912"/>
              <a:gd name="T1" fmla="*/ 2147483647 h 864"/>
              <a:gd name="T2" fmla="*/ 2147483647 w 912"/>
              <a:gd name="T3" fmla="*/ 2147483647 h 864"/>
              <a:gd name="T4" fmla="*/ 0 w 912"/>
              <a:gd name="T5" fmla="*/ 2147483647 h 864"/>
              <a:gd name="T6" fmla="*/ 2147483647 w 912"/>
              <a:gd name="T7" fmla="*/ 0 h 864"/>
              <a:gd name="T8" fmla="*/ 2147483647 w 91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2"/>
              <a:gd name="T16" fmla="*/ 0 h 864"/>
              <a:gd name="T17" fmla="*/ 912 w 91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2" h="864">
                <a:moveTo>
                  <a:pt x="912" y="240"/>
                </a:moveTo>
                <a:lnTo>
                  <a:pt x="192" y="864"/>
                </a:lnTo>
                <a:lnTo>
                  <a:pt x="0" y="624"/>
                </a:lnTo>
                <a:lnTo>
                  <a:pt x="720" y="0"/>
                </a:lnTo>
                <a:lnTo>
                  <a:pt x="912" y="240"/>
                </a:lnTo>
                <a:close/>
              </a:path>
            </a:pathLst>
          </a:custGeom>
          <a:gradFill rotWithShape="0">
            <a:gsLst>
              <a:gs pos="0">
                <a:srgbClr val="5E765E"/>
              </a:gs>
              <a:gs pos="50000">
                <a:srgbClr val="CCFFCC"/>
              </a:gs>
              <a:gs pos="100000">
                <a:srgbClr val="5E765E"/>
              </a:gs>
            </a:gsLst>
            <a:lin ang="27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8068" name="Line 36"/>
          <p:cNvSpPr>
            <a:spLocks noChangeShapeType="1"/>
          </p:cNvSpPr>
          <p:nvPr/>
        </p:nvSpPr>
        <p:spPr bwMode="auto">
          <a:xfrm rot="21540000" flipV="1">
            <a:off x="6589623" y="2916783"/>
            <a:ext cx="11430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8070" name="Line 38"/>
          <p:cNvSpPr>
            <a:spLocks noChangeShapeType="1"/>
          </p:cNvSpPr>
          <p:nvPr/>
        </p:nvSpPr>
        <p:spPr bwMode="auto">
          <a:xfrm rot="21540000" flipV="1">
            <a:off x="7453223" y="3348583"/>
            <a:ext cx="1143000" cy="9525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4904" name="Object 8"/>
          <p:cNvGraphicFramePr>
            <a:graphicFrameLocks noChangeAspect="1"/>
          </p:cNvGraphicFramePr>
          <p:nvPr/>
        </p:nvGraphicFramePr>
        <p:xfrm>
          <a:off x="8096161" y="3648621"/>
          <a:ext cx="119062" cy="119062"/>
        </p:xfrm>
        <a:graphic>
          <a:graphicData uri="http://schemas.openxmlformats.org/presentationml/2006/ole">
            <p:oleObj spid="_x0000_s25691" name="Equation" r:id="rId11" imgW="6089400" imgH="607932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autoUpdateAnimBg="0"/>
      <p:bldP spid="428036" grpId="0" autoUpdateAnimBg="0"/>
      <p:bldP spid="428040" grpId="0" autoUpdateAnimBg="0"/>
      <p:bldP spid="428044" grpId="0" autoUpdateAnimBg="0"/>
      <p:bldP spid="428045" grpId="0" autoUpdateAnimBg="0"/>
      <p:bldP spid="428046" grpId="0" autoUpdateAnimBg="0"/>
      <p:bldP spid="428062" grpId="0" animBg="1"/>
      <p:bldP spid="428065" grpId="0" animBg="1"/>
      <p:bldP spid="428068" grpId="0" animBg="1"/>
      <p:bldP spid="4280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453454" y="-27384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 smtClean="0"/>
              <a:t>四、直线与平面的夹角</a:t>
            </a:r>
          </a:p>
        </p:txBody>
      </p:sp>
      <p:sp>
        <p:nvSpPr>
          <p:cNvPr id="26635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AFF2AB-22BC-4013-BE4E-7E7E9A2965FC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1461517" y="809229"/>
            <a:ext cx="647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直线和它在平面上的投影直线的</a:t>
            </a:r>
          </a:p>
        </p:txBody>
      </p:sp>
      <p:graphicFrame>
        <p:nvGraphicFramePr>
          <p:cNvPr id="465920" name="Object 0"/>
          <p:cNvGraphicFramePr>
            <a:graphicFrameLocks noChangeAspect="1"/>
          </p:cNvGraphicFramePr>
          <p:nvPr/>
        </p:nvGraphicFramePr>
        <p:xfrm>
          <a:off x="1461517" y="1493505"/>
          <a:ext cx="279400" cy="330200"/>
        </p:xfrm>
        <a:graphic>
          <a:graphicData uri="http://schemas.openxmlformats.org/presentationml/2006/ole">
            <p:oleObj spid="_x0000_s26707" name="公式" r:id="rId3" imgW="279400" imgH="330200" progId="Equation.3">
              <p:embed/>
            </p:oleObj>
          </a:graphicData>
        </a:graphic>
      </p:graphicFrame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47117" y="794941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定义</a:t>
            </a:r>
          </a:p>
        </p:txBody>
      </p:sp>
      <p:graphicFrame>
        <p:nvGraphicFramePr>
          <p:cNvPr id="465921" name="Object 1"/>
          <p:cNvGraphicFramePr>
            <a:graphicFrameLocks noChangeAspect="1"/>
          </p:cNvGraphicFramePr>
          <p:nvPr/>
        </p:nvGraphicFramePr>
        <p:xfrm>
          <a:off x="1821879" y="1222741"/>
          <a:ext cx="1435100" cy="844550"/>
        </p:xfrm>
        <a:graphic>
          <a:graphicData uri="http://schemas.openxmlformats.org/presentationml/2006/ole">
            <p:oleObj spid="_x0000_s26708" name="公式" r:id="rId4" imgW="48396600" imgH="28415880" progId="Equation.3">
              <p:embed/>
            </p:oleObj>
          </a:graphicData>
        </a:graphic>
      </p:graphicFrame>
      <p:graphicFrame>
        <p:nvGraphicFramePr>
          <p:cNvPr id="465922" name="Object 2"/>
          <p:cNvGraphicFramePr>
            <a:graphicFrameLocks noChangeAspect="1"/>
          </p:cNvGraphicFramePr>
          <p:nvPr/>
        </p:nvGraphicFramePr>
        <p:xfrm>
          <a:off x="669354" y="2106216"/>
          <a:ext cx="4013200" cy="914400"/>
        </p:xfrm>
        <a:graphic>
          <a:graphicData uri="http://schemas.openxmlformats.org/presentationml/2006/ole">
            <p:oleObj spid="_x0000_s26709" name="Equation" r:id="rId5" imgW="4013200" imgH="914400" progId="Equation.3">
              <p:embed/>
            </p:oleObj>
          </a:graphicData>
        </a:graphic>
      </p:graphicFrame>
      <p:graphicFrame>
        <p:nvGraphicFramePr>
          <p:cNvPr id="465923" name="Object 3"/>
          <p:cNvGraphicFramePr>
            <a:graphicFrameLocks noChangeAspect="1"/>
          </p:cNvGraphicFramePr>
          <p:nvPr/>
        </p:nvGraphicFramePr>
        <p:xfrm>
          <a:off x="631254" y="3249216"/>
          <a:ext cx="3810000" cy="392113"/>
        </p:xfrm>
        <a:graphic>
          <a:graphicData uri="http://schemas.openxmlformats.org/presentationml/2006/ole">
            <p:oleObj spid="_x0000_s26710" name="Equation" r:id="rId6" imgW="3810000" imgH="393700" progId="Equation.3">
              <p:embed/>
            </p:oleObj>
          </a:graphicData>
        </a:graphic>
      </p:graphicFrame>
      <p:graphicFrame>
        <p:nvGraphicFramePr>
          <p:cNvPr id="465924" name="Object 4"/>
          <p:cNvGraphicFramePr>
            <a:graphicFrameLocks noChangeAspect="1"/>
          </p:cNvGraphicFramePr>
          <p:nvPr/>
        </p:nvGraphicFramePr>
        <p:xfrm>
          <a:off x="4955604" y="2393554"/>
          <a:ext cx="1981200" cy="392112"/>
        </p:xfrm>
        <a:graphic>
          <a:graphicData uri="http://schemas.openxmlformats.org/presentationml/2006/ole">
            <p:oleObj spid="_x0000_s26711" name="Equation" r:id="rId7" imgW="1981200" imgH="393700" progId="Equation.3">
              <p:embed/>
            </p:oleObj>
          </a:graphicData>
        </a:graphic>
      </p:graphicFrame>
      <p:graphicFrame>
        <p:nvGraphicFramePr>
          <p:cNvPr id="465925" name="Object 5"/>
          <p:cNvGraphicFramePr>
            <a:graphicFrameLocks noChangeAspect="1"/>
          </p:cNvGraphicFramePr>
          <p:nvPr/>
        </p:nvGraphicFramePr>
        <p:xfrm>
          <a:off x="4784154" y="3230166"/>
          <a:ext cx="1968500" cy="393700"/>
        </p:xfrm>
        <a:graphic>
          <a:graphicData uri="http://schemas.openxmlformats.org/presentationml/2006/ole">
            <p:oleObj spid="_x0000_s26712" name="Equation" r:id="rId8" imgW="1968500" imgH="393700" progId="Equation.3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61742" y="3688954"/>
            <a:ext cx="2108200" cy="920750"/>
            <a:chOff x="3024" y="3436"/>
            <a:chExt cx="1328" cy="580"/>
          </a:xfrm>
        </p:grpSpPr>
        <p:graphicFrame>
          <p:nvGraphicFramePr>
            <p:cNvPr id="26634" name="Object 8"/>
            <p:cNvGraphicFramePr>
              <a:graphicFrameLocks noChangeAspect="1"/>
            </p:cNvGraphicFramePr>
            <p:nvPr/>
          </p:nvGraphicFramePr>
          <p:xfrm>
            <a:off x="3024" y="3456"/>
            <a:ext cx="1328" cy="560"/>
          </p:xfrm>
          <a:graphic>
            <a:graphicData uri="http://schemas.openxmlformats.org/presentationml/2006/ole">
              <p:oleObj spid="_x0000_s26713" name="公式" r:id="rId9" imgW="2108200" imgH="889000" progId="Equation.3">
                <p:embed/>
              </p:oleObj>
            </a:graphicData>
          </a:graphic>
        </p:graphicFrame>
        <p:sp>
          <p:nvSpPr>
            <p:cNvPr id="26654" name="Text Box 24"/>
            <p:cNvSpPr txBox="1">
              <a:spLocks noChangeArrowheads="1"/>
            </p:cNvSpPr>
            <p:nvPr/>
          </p:nvSpPr>
          <p:spPr bwMode="auto">
            <a:xfrm>
              <a:off x="3160" y="3436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/>
                <a:t>^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956692" y="3615929"/>
            <a:ext cx="2108200" cy="920750"/>
            <a:chOff x="1056" y="3436"/>
            <a:chExt cx="1328" cy="580"/>
          </a:xfrm>
        </p:grpSpPr>
        <p:graphicFrame>
          <p:nvGraphicFramePr>
            <p:cNvPr id="26633" name="Object 7"/>
            <p:cNvGraphicFramePr>
              <a:graphicFrameLocks noChangeAspect="1"/>
            </p:cNvGraphicFramePr>
            <p:nvPr/>
          </p:nvGraphicFramePr>
          <p:xfrm>
            <a:off x="1056" y="3456"/>
            <a:ext cx="1328" cy="560"/>
          </p:xfrm>
          <a:graphic>
            <a:graphicData uri="http://schemas.openxmlformats.org/presentationml/2006/ole">
              <p:oleObj spid="_x0000_s26714" name="公式" r:id="rId10" imgW="2108200" imgH="889000" progId="Equation.3">
                <p:embed/>
              </p:oleObj>
            </a:graphicData>
          </a:graphic>
        </p:graphicFrame>
        <p:sp>
          <p:nvSpPr>
            <p:cNvPr id="26653" name="Text Box 27"/>
            <p:cNvSpPr txBox="1">
              <a:spLocks noChangeArrowheads="1"/>
            </p:cNvSpPr>
            <p:nvPr/>
          </p:nvSpPr>
          <p:spPr bwMode="auto">
            <a:xfrm>
              <a:off x="1200" y="3436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/>
                <a:t>^</a:t>
              </a:r>
            </a:p>
          </p:txBody>
        </p:sp>
      </p:grpSp>
      <p:sp>
        <p:nvSpPr>
          <p:cNvPr id="429085" name="Rectangle 29"/>
          <p:cNvSpPr>
            <a:spLocks noChangeArrowheads="1"/>
          </p:cNvSpPr>
          <p:nvPr/>
        </p:nvSpPr>
        <p:spPr bwMode="auto">
          <a:xfrm>
            <a:off x="596329" y="1385491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夹角   </a:t>
            </a:r>
          </a:p>
        </p:txBody>
      </p:sp>
      <p:sp>
        <p:nvSpPr>
          <p:cNvPr id="429093" name="Rectangle 37"/>
          <p:cNvSpPr>
            <a:spLocks noChangeArrowheads="1"/>
          </p:cNvSpPr>
          <p:nvPr/>
        </p:nvSpPr>
        <p:spPr bwMode="auto">
          <a:xfrm>
            <a:off x="3261742" y="1385491"/>
            <a:ext cx="4319587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称为直线与平面的夹角</a:t>
            </a:r>
            <a:r>
              <a:rPr lang="en-US" altLang="zh-CN" sz="2800"/>
              <a:t>.</a:t>
            </a:r>
          </a:p>
        </p:txBody>
      </p:sp>
      <p:sp>
        <p:nvSpPr>
          <p:cNvPr id="429098" name="AutoShape 42"/>
          <p:cNvSpPr>
            <a:spLocks noChangeArrowheads="1"/>
          </p:cNvSpPr>
          <p:nvPr/>
        </p:nvSpPr>
        <p:spPr bwMode="auto">
          <a:xfrm>
            <a:off x="6746304" y="1795066"/>
            <a:ext cx="2362200" cy="685800"/>
          </a:xfrm>
          <a:prstGeom prst="parallelogram">
            <a:avLst>
              <a:gd name="adj" fmla="val 86111"/>
            </a:avLst>
          </a:prstGeom>
          <a:solidFill>
            <a:srgbClr val="00FF00">
              <a:alpha val="50195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7203504" y="1261666"/>
            <a:ext cx="1295400" cy="1600200"/>
            <a:chOff x="4464" y="1584"/>
            <a:chExt cx="816" cy="1008"/>
          </a:xfrm>
        </p:grpSpPr>
        <p:sp>
          <p:nvSpPr>
            <p:cNvPr id="26650" name="Line 43"/>
            <p:cNvSpPr>
              <a:spLocks noChangeShapeType="1"/>
            </p:cNvSpPr>
            <p:nvPr/>
          </p:nvSpPr>
          <p:spPr bwMode="auto">
            <a:xfrm flipV="1">
              <a:off x="4464" y="2352"/>
              <a:ext cx="19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45"/>
            <p:cNvSpPr>
              <a:spLocks noChangeShapeType="1"/>
            </p:cNvSpPr>
            <p:nvPr/>
          </p:nvSpPr>
          <p:spPr bwMode="auto">
            <a:xfrm flipV="1">
              <a:off x="4656" y="2160"/>
              <a:ext cx="155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46"/>
            <p:cNvSpPr>
              <a:spLocks noChangeShapeType="1"/>
            </p:cNvSpPr>
            <p:nvPr/>
          </p:nvSpPr>
          <p:spPr bwMode="auto">
            <a:xfrm flipV="1">
              <a:off x="4814" y="1584"/>
              <a:ext cx="46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9100" name="Line 44"/>
          <p:cNvSpPr>
            <a:spLocks noChangeShapeType="1"/>
          </p:cNvSpPr>
          <p:nvPr/>
        </p:nvSpPr>
        <p:spPr bwMode="auto">
          <a:xfrm flipV="1">
            <a:off x="7355904" y="1947466"/>
            <a:ext cx="12192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7965504" y="1795066"/>
            <a:ext cx="304800" cy="287338"/>
            <a:chOff x="4944" y="2160"/>
            <a:chExt cx="192" cy="181"/>
          </a:xfrm>
        </p:grpSpPr>
        <p:sp>
          <p:nvSpPr>
            <p:cNvPr id="26649" name="Freeform 49"/>
            <p:cNvSpPr>
              <a:spLocks/>
            </p:cNvSpPr>
            <p:nvPr/>
          </p:nvSpPr>
          <p:spPr bwMode="auto">
            <a:xfrm>
              <a:off x="4944" y="2256"/>
              <a:ext cx="48" cy="85"/>
            </a:xfrm>
            <a:custGeom>
              <a:avLst/>
              <a:gdLst>
                <a:gd name="T0" fmla="*/ 0 w 48"/>
                <a:gd name="T1" fmla="*/ 0 h 85"/>
                <a:gd name="T2" fmla="*/ 39 w 48"/>
                <a:gd name="T3" fmla="*/ 39 h 85"/>
                <a:gd name="T4" fmla="*/ 48 w 48"/>
                <a:gd name="T5" fmla="*/ 85 h 85"/>
                <a:gd name="T6" fmla="*/ 0 60000 65536"/>
                <a:gd name="T7" fmla="*/ 0 60000 65536"/>
                <a:gd name="T8" fmla="*/ 0 60000 65536"/>
                <a:gd name="T9" fmla="*/ 0 w 48"/>
                <a:gd name="T10" fmla="*/ 0 h 85"/>
                <a:gd name="T11" fmla="*/ 48 w 48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85">
                  <a:moveTo>
                    <a:pt x="0" y="0"/>
                  </a:moveTo>
                  <a:cubicBezTo>
                    <a:pt x="6" y="6"/>
                    <a:pt x="31" y="25"/>
                    <a:pt x="39" y="39"/>
                  </a:cubicBezTo>
                  <a:cubicBezTo>
                    <a:pt x="47" y="53"/>
                    <a:pt x="46" y="76"/>
                    <a:pt x="48" y="8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32" name="Object 6"/>
            <p:cNvGraphicFramePr>
              <a:graphicFrameLocks noChangeAspect="1"/>
            </p:cNvGraphicFramePr>
            <p:nvPr/>
          </p:nvGraphicFramePr>
          <p:xfrm>
            <a:off x="5007" y="2160"/>
            <a:ext cx="129" cy="154"/>
          </p:xfrm>
          <a:graphic>
            <a:graphicData uri="http://schemas.openxmlformats.org/presentationml/2006/ole">
              <p:oleObj spid="_x0000_s26715" name="Equation" r:id="rId11" imgW="266353" imgH="317087" progId="Equation.3">
                <p:embed/>
              </p:oleObj>
            </a:graphicData>
          </a:graphic>
        </p:graphicFrame>
      </p:grpSp>
      <p:sp>
        <p:nvSpPr>
          <p:cNvPr id="429107" name="Line 51"/>
          <p:cNvSpPr>
            <a:spLocks noChangeShapeType="1"/>
          </p:cNvSpPr>
          <p:nvPr/>
        </p:nvSpPr>
        <p:spPr bwMode="auto">
          <a:xfrm flipV="1">
            <a:off x="7813104" y="1414066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9108" name="Line 52"/>
          <p:cNvSpPr>
            <a:spLocks noChangeShapeType="1"/>
          </p:cNvSpPr>
          <p:nvPr/>
        </p:nvSpPr>
        <p:spPr bwMode="auto">
          <a:xfrm>
            <a:off x="7813104" y="2252266"/>
            <a:ext cx="0" cy="61595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825078" y="4753049"/>
          <a:ext cx="947737" cy="361950"/>
        </p:xfrm>
        <a:graphic>
          <a:graphicData uri="http://schemas.openxmlformats.org/presentationml/2006/ole">
            <p:oleObj spid="_x0000_s26716" name="Equation" r:id="rId12" imgW="32938200" imgH="12577320" progId="Equation.3">
              <p:embed/>
            </p:oleObj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1782340" y="4511749"/>
          <a:ext cx="1557338" cy="831850"/>
        </p:xfrm>
        <a:graphic>
          <a:graphicData uri="http://schemas.openxmlformats.org/presentationml/2006/ole">
            <p:oleObj spid="_x0000_s26717" name="Equation" r:id="rId13" imgW="1688367" imgH="901309" progId="Equation.3">
              <p:embed/>
            </p:oleObj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3295228" y="4511749"/>
          <a:ext cx="1970087" cy="796925"/>
        </p:xfrm>
        <a:graphic>
          <a:graphicData uri="http://schemas.openxmlformats.org/presentationml/2006/ole">
            <p:oleObj spid="_x0000_s26718" name="Equation" r:id="rId14" imgW="2222500" imgH="901700" progId="Equation.3">
              <p:embed/>
            </p:oleObj>
          </a:graphicData>
        </a:graphic>
      </p:graphicFrame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3582565" y="4511749"/>
            <a:ext cx="1524000" cy="838200"/>
            <a:chOff x="2688" y="3312"/>
            <a:chExt cx="960" cy="528"/>
          </a:xfrm>
        </p:grpSpPr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2688" y="3312"/>
              <a:ext cx="0" cy="5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>
              <a:off x="3648" y="3312"/>
              <a:ext cx="0" cy="5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6516216" y="5445224"/>
            <a:ext cx="22623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</a:rPr>
              <a:t>直线与平面的夹角公式</a:t>
            </a:r>
          </a:p>
        </p:txBody>
      </p:sp>
      <p:graphicFrame>
        <p:nvGraphicFramePr>
          <p:cNvPr id="38" name="Object 11"/>
          <p:cNvGraphicFramePr>
            <a:graphicFrameLocks noChangeAspect="1"/>
          </p:cNvGraphicFramePr>
          <p:nvPr/>
        </p:nvGraphicFramePr>
        <p:xfrm>
          <a:off x="827584" y="5707388"/>
          <a:ext cx="1028700" cy="393700"/>
        </p:xfrm>
        <a:graphic>
          <a:graphicData uri="http://schemas.openxmlformats.org/presentationml/2006/ole">
            <p:oleObj spid="_x0000_s26719" name="Equation" r:id="rId15" imgW="32938200" imgH="12577320" progId="Equation.3">
              <p:embed/>
            </p:oleObj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1894384" y="5434338"/>
          <a:ext cx="4522788" cy="952500"/>
        </p:xfrm>
        <a:graphic>
          <a:graphicData uri="http://schemas.openxmlformats.org/presentationml/2006/ole">
            <p:oleObj spid="_x0000_s26720" name="Equation" r:id="rId16" imgW="144808200" imgH="304466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2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2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autoUpdateAnimBg="0"/>
      <p:bldP spid="429061" grpId="0" autoUpdateAnimBg="0"/>
      <p:bldP spid="429085" grpId="0" autoUpdateAnimBg="0"/>
      <p:bldP spid="429093" grpId="0" autoUpdateAnimBg="0"/>
      <p:bldP spid="429098" grpId="0" animBg="1"/>
      <p:bldP spid="429100" grpId="0" animBg="1"/>
      <p:bldP spid="429107" grpId="0" animBg="1"/>
      <p:bldP spid="429108" grpId="0" animBg="1"/>
      <p:bldP spid="3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330A8B-D59B-4C79-9E3E-18F9134D2B3E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430082" name="Line 2"/>
          <p:cNvSpPr>
            <a:spLocks noChangeShapeType="1"/>
          </p:cNvSpPr>
          <p:nvPr/>
        </p:nvSpPr>
        <p:spPr bwMode="auto">
          <a:xfrm>
            <a:off x="7189788" y="2916238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250825" y="333375"/>
            <a:ext cx="2795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直线与平面的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430086" name="Object 6"/>
          <p:cNvGraphicFramePr>
            <a:graphicFrameLocks noChangeAspect="1"/>
          </p:cNvGraphicFramePr>
          <p:nvPr/>
        </p:nvGraphicFramePr>
        <p:xfrm>
          <a:off x="327025" y="1846263"/>
          <a:ext cx="482600" cy="392112"/>
        </p:xfrm>
        <a:graphic>
          <a:graphicData uri="http://schemas.openxmlformats.org/presentationml/2006/ole">
            <p:oleObj spid="_x0000_s28755" name="Equation" r:id="rId3" imgW="482391" imgH="393529" progId="Equation.3">
              <p:embed/>
            </p:oleObj>
          </a:graphicData>
        </a:graphic>
      </p:graphicFrame>
      <p:graphicFrame>
        <p:nvGraphicFramePr>
          <p:cNvPr id="430087" name="Object 7"/>
          <p:cNvGraphicFramePr>
            <a:graphicFrameLocks noChangeAspect="1"/>
          </p:cNvGraphicFramePr>
          <p:nvPr/>
        </p:nvGraphicFramePr>
        <p:xfrm>
          <a:off x="1851025" y="1920875"/>
          <a:ext cx="749300" cy="241300"/>
        </p:xfrm>
        <a:graphic>
          <a:graphicData uri="http://schemas.openxmlformats.org/presentationml/2006/ole">
            <p:oleObj spid="_x0000_s28756" name="Equation" r:id="rId4" imgW="748975" imgH="241195" progId="Equation.3">
              <p:embed/>
            </p:oleObj>
          </a:graphicData>
        </a:graphic>
      </p:graphicFrame>
      <p:graphicFrame>
        <p:nvGraphicFramePr>
          <p:cNvPr id="430088" name="Object 8"/>
          <p:cNvGraphicFramePr>
            <a:graphicFrameLocks noChangeAspect="1"/>
          </p:cNvGraphicFramePr>
          <p:nvPr/>
        </p:nvGraphicFramePr>
        <p:xfrm>
          <a:off x="327025" y="2760663"/>
          <a:ext cx="457200" cy="392112"/>
        </p:xfrm>
        <a:graphic>
          <a:graphicData uri="http://schemas.openxmlformats.org/presentationml/2006/ole">
            <p:oleObj spid="_x0000_s28757" name="Equation" r:id="rId5" imgW="457002" imgH="393529" progId="Equation.3">
              <p:embed/>
            </p:oleObj>
          </a:graphicData>
        </a:graphic>
      </p:graphicFrame>
      <p:sp>
        <p:nvSpPr>
          <p:cNvPr id="430089" name="Text Box 9"/>
          <p:cNvSpPr txBox="1">
            <a:spLocks noChangeArrowheads="1"/>
          </p:cNvSpPr>
          <p:nvPr/>
        </p:nvSpPr>
        <p:spPr bwMode="auto">
          <a:xfrm>
            <a:off x="1093788" y="262890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/>
              <a:t>//</a:t>
            </a:r>
          </a:p>
        </p:txBody>
      </p:sp>
      <p:graphicFrame>
        <p:nvGraphicFramePr>
          <p:cNvPr id="430090" name="Object 10"/>
          <p:cNvGraphicFramePr>
            <a:graphicFrameLocks noChangeAspect="1"/>
          </p:cNvGraphicFramePr>
          <p:nvPr/>
        </p:nvGraphicFramePr>
        <p:xfrm>
          <a:off x="1851025" y="2847975"/>
          <a:ext cx="749300" cy="239713"/>
        </p:xfrm>
        <a:graphic>
          <a:graphicData uri="http://schemas.openxmlformats.org/presentationml/2006/ole">
            <p:oleObj spid="_x0000_s28758" name="Equation" r:id="rId6" imgW="748975" imgH="241195" progId="Equation.3">
              <p:embed/>
            </p:oleObj>
          </a:graphicData>
        </a:graphic>
      </p:graphicFrame>
      <p:sp>
        <p:nvSpPr>
          <p:cNvPr id="430091" name="Text Box 11"/>
          <p:cNvSpPr txBox="1">
            <a:spLocks noChangeArrowheads="1"/>
          </p:cNvSpPr>
          <p:nvPr/>
        </p:nvSpPr>
        <p:spPr bwMode="auto">
          <a:xfrm>
            <a:off x="379413" y="957263"/>
            <a:ext cx="6019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en-US" sz="2800">
                <a:solidFill>
                  <a:srgbClr val="FF0000"/>
                </a:solidFill>
              </a:rPr>
              <a:t>直线与平面垂直、平行的充要条件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430094" name="Object 14"/>
          <p:cNvGraphicFramePr>
            <a:graphicFrameLocks noChangeAspect="1"/>
          </p:cNvGraphicFramePr>
          <p:nvPr/>
        </p:nvGraphicFramePr>
        <p:xfrm>
          <a:off x="2740025" y="1628775"/>
          <a:ext cx="1778000" cy="914400"/>
        </p:xfrm>
        <a:graphic>
          <a:graphicData uri="http://schemas.openxmlformats.org/presentationml/2006/ole">
            <p:oleObj spid="_x0000_s28759" name="Equation" r:id="rId7" imgW="1778000" imgH="914400" progId="Equation.3">
              <p:embed/>
            </p:oleObj>
          </a:graphicData>
        </a:graphic>
      </p:graphicFrame>
      <p:graphicFrame>
        <p:nvGraphicFramePr>
          <p:cNvPr id="430095" name="Object 15"/>
          <p:cNvGraphicFramePr>
            <a:graphicFrameLocks noChangeAspect="1"/>
          </p:cNvGraphicFramePr>
          <p:nvPr/>
        </p:nvGraphicFramePr>
        <p:xfrm>
          <a:off x="2689225" y="2771775"/>
          <a:ext cx="2743200" cy="392113"/>
        </p:xfrm>
        <a:graphic>
          <a:graphicData uri="http://schemas.openxmlformats.org/presentationml/2006/ole">
            <p:oleObj spid="_x0000_s28760" name="Equation" r:id="rId8" imgW="2743200" imgH="393700" progId="Equation.3">
              <p:embed/>
            </p:oleObj>
          </a:graphicData>
        </a:graphic>
      </p:graphicFrame>
      <p:sp>
        <p:nvSpPr>
          <p:cNvPr id="430096" name="AutoShape 16" descr="白色大理石"/>
          <p:cNvSpPr>
            <a:spLocks noChangeArrowheads="1"/>
          </p:cNvSpPr>
          <p:nvPr/>
        </p:nvSpPr>
        <p:spPr bwMode="auto">
          <a:xfrm>
            <a:off x="6732588" y="1773238"/>
            <a:ext cx="1447800" cy="457200"/>
          </a:xfrm>
          <a:prstGeom prst="parallelogram">
            <a:avLst>
              <a:gd name="adj" fmla="val 79167"/>
            </a:avLst>
          </a:prstGeom>
          <a:blipFill dpi="0" rotWithShape="0">
            <a:blip r:embed="rId9" cstate="print"/>
            <a:srcRect/>
            <a:tile tx="0" ty="0" sx="100000" sy="100000" flip="none" algn="tl"/>
          </a:blip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097" name="Object 17"/>
          <p:cNvGraphicFramePr>
            <a:graphicFrameLocks noChangeAspect="1"/>
          </p:cNvGraphicFramePr>
          <p:nvPr/>
        </p:nvGraphicFramePr>
        <p:xfrm>
          <a:off x="746125" y="1857375"/>
          <a:ext cx="1041400" cy="379413"/>
        </p:xfrm>
        <a:graphic>
          <a:graphicData uri="http://schemas.openxmlformats.org/presentationml/2006/ole">
            <p:oleObj spid="_x0000_s28761" name="Equation" r:id="rId10" imgW="1040948" imgH="380835" progId="Equation.3">
              <p:embed/>
            </p:oleObj>
          </a:graphicData>
        </a:graphic>
      </p:graphicFrame>
      <p:graphicFrame>
        <p:nvGraphicFramePr>
          <p:cNvPr id="430098" name="Object 18"/>
          <p:cNvGraphicFramePr>
            <a:graphicFrameLocks noChangeAspect="1"/>
          </p:cNvGraphicFramePr>
          <p:nvPr/>
        </p:nvGraphicFramePr>
        <p:xfrm>
          <a:off x="827088" y="2781300"/>
          <a:ext cx="266700" cy="292100"/>
        </p:xfrm>
        <a:graphic>
          <a:graphicData uri="http://schemas.openxmlformats.org/presentationml/2006/ole">
            <p:oleObj spid="_x0000_s28762" name="Equation" r:id="rId11" imgW="266469" imgH="291847" progId="Equation.3">
              <p:embed/>
            </p:oleObj>
          </a:graphicData>
        </a:graphic>
      </p:graphicFrame>
      <p:graphicFrame>
        <p:nvGraphicFramePr>
          <p:cNvPr id="430099" name="Object 19"/>
          <p:cNvGraphicFramePr>
            <a:graphicFrameLocks noChangeAspect="1"/>
          </p:cNvGraphicFramePr>
          <p:nvPr/>
        </p:nvGraphicFramePr>
        <p:xfrm>
          <a:off x="1412875" y="2784475"/>
          <a:ext cx="406400" cy="292100"/>
        </p:xfrm>
        <a:graphic>
          <a:graphicData uri="http://schemas.openxmlformats.org/presentationml/2006/ole">
            <p:oleObj spid="_x0000_s28763" name="Equation" r:id="rId12" imgW="406048" imgH="291847" progId="Equation.3">
              <p:embed/>
            </p:oleObj>
          </a:graphicData>
        </a:graphic>
      </p:graphicFrame>
      <p:sp>
        <p:nvSpPr>
          <p:cNvPr id="430100" name="Line 20"/>
          <p:cNvSpPr>
            <a:spLocks noChangeShapeType="1"/>
          </p:cNvSpPr>
          <p:nvPr/>
        </p:nvSpPr>
        <p:spPr bwMode="auto">
          <a:xfrm>
            <a:off x="7418388" y="1392238"/>
            <a:ext cx="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01" name="AutoShape 21" descr="粉色砂纸"/>
          <p:cNvSpPr>
            <a:spLocks noChangeArrowheads="1"/>
          </p:cNvSpPr>
          <p:nvPr/>
        </p:nvSpPr>
        <p:spPr bwMode="auto">
          <a:xfrm>
            <a:off x="6656388" y="2687638"/>
            <a:ext cx="1447800" cy="457200"/>
          </a:xfrm>
          <a:prstGeom prst="parallelogram">
            <a:avLst>
              <a:gd name="adj" fmla="val 79167"/>
            </a:avLst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02" name="Line 22"/>
          <p:cNvSpPr>
            <a:spLocks noChangeShapeType="1"/>
          </p:cNvSpPr>
          <p:nvPr/>
        </p:nvSpPr>
        <p:spPr bwMode="auto">
          <a:xfrm>
            <a:off x="6808788" y="3297238"/>
            <a:ext cx="1143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03" name="Rectangle 23"/>
          <p:cNvSpPr>
            <a:spLocks noChangeArrowheads="1"/>
          </p:cNvSpPr>
          <p:nvPr/>
        </p:nvSpPr>
        <p:spPr bwMode="auto">
          <a:xfrm>
            <a:off x="2363788" y="333375"/>
            <a:ext cx="1970087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位置关系：</a:t>
            </a:r>
          </a:p>
        </p:txBody>
      </p:sp>
      <p:sp>
        <p:nvSpPr>
          <p:cNvPr id="430104" name="Line 24"/>
          <p:cNvSpPr>
            <a:spLocks noChangeShapeType="1"/>
          </p:cNvSpPr>
          <p:nvPr/>
        </p:nvSpPr>
        <p:spPr bwMode="auto">
          <a:xfrm flipV="1">
            <a:off x="7646988" y="1316038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2" grpId="0" animBg="1"/>
      <p:bldP spid="430085" grpId="0" autoUpdateAnimBg="0"/>
      <p:bldP spid="430089" grpId="0" autoUpdateAnimBg="0"/>
      <p:bldP spid="430091" grpId="0" autoUpdateAnimBg="0"/>
      <p:bldP spid="430096" grpId="0" animBg="1"/>
      <p:bldP spid="430100" grpId="0" animBg="1"/>
      <p:bldP spid="430101" grpId="0" animBg="1"/>
      <p:bldP spid="430102" grpId="0" animBg="1"/>
      <p:bldP spid="430103" grpId="0" autoUpdateAnimBg="0"/>
      <p:bldP spid="4301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3AFFD5-6660-475A-940B-8A4AD05F59A3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323850" y="155733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31107" name="Object 3"/>
          <p:cNvGraphicFramePr>
            <a:graphicFrameLocks noChangeAspect="1"/>
          </p:cNvGraphicFramePr>
          <p:nvPr/>
        </p:nvGraphicFramePr>
        <p:xfrm>
          <a:off x="1009650" y="1698625"/>
          <a:ext cx="1841500" cy="392113"/>
        </p:xfrm>
        <a:graphic>
          <a:graphicData uri="http://schemas.openxmlformats.org/presentationml/2006/ole">
            <p:oleObj spid="_x0000_s29770" name="Equation" r:id="rId3" imgW="1841500" imgH="393700" progId="Equation.3">
              <p:embed/>
            </p:oleObj>
          </a:graphicData>
        </a:graphic>
      </p:graphicFrame>
      <p:graphicFrame>
        <p:nvGraphicFramePr>
          <p:cNvPr id="431108" name="Object 4"/>
          <p:cNvGraphicFramePr>
            <a:graphicFrameLocks noChangeAspect="1"/>
          </p:cNvGraphicFramePr>
          <p:nvPr/>
        </p:nvGraphicFramePr>
        <p:xfrm>
          <a:off x="3143250" y="1709738"/>
          <a:ext cx="1854200" cy="392112"/>
        </p:xfrm>
        <a:graphic>
          <a:graphicData uri="http://schemas.openxmlformats.org/presentationml/2006/ole">
            <p:oleObj spid="_x0000_s29771" name="Equation" r:id="rId4" imgW="1854200" imgH="393700" progId="Equation.3">
              <p:embed/>
            </p:oleObj>
          </a:graphicData>
        </a:graphic>
      </p:graphicFrame>
      <p:graphicFrame>
        <p:nvGraphicFramePr>
          <p:cNvPr id="431109" name="Object 5"/>
          <p:cNvGraphicFramePr>
            <a:graphicFrameLocks noChangeAspect="1"/>
          </p:cNvGraphicFramePr>
          <p:nvPr/>
        </p:nvGraphicFramePr>
        <p:xfrm>
          <a:off x="755650" y="2205038"/>
          <a:ext cx="5970588" cy="1016000"/>
        </p:xfrm>
        <a:graphic>
          <a:graphicData uri="http://schemas.openxmlformats.org/presentationml/2006/ole">
            <p:oleObj spid="_x0000_s29772" name="公式" r:id="rId5" imgW="5969000" imgH="1016000" progId="Equation.3">
              <p:embed/>
            </p:oleObj>
          </a:graphicData>
        </a:graphic>
      </p:graphicFrame>
      <p:graphicFrame>
        <p:nvGraphicFramePr>
          <p:cNvPr id="431110" name="Object 6"/>
          <p:cNvGraphicFramePr>
            <a:graphicFrameLocks noChangeAspect="1"/>
          </p:cNvGraphicFramePr>
          <p:nvPr/>
        </p:nvGraphicFramePr>
        <p:xfrm>
          <a:off x="395288" y="3284538"/>
          <a:ext cx="4292600" cy="901700"/>
        </p:xfrm>
        <a:graphic>
          <a:graphicData uri="http://schemas.openxmlformats.org/presentationml/2006/ole">
            <p:oleObj spid="_x0000_s29773" name="公式" r:id="rId6" imgW="4292600" imgH="901700" progId="Equation.3">
              <p:embed/>
            </p:oleObj>
          </a:graphicData>
        </a:graphic>
      </p:graphicFrame>
      <p:graphicFrame>
        <p:nvGraphicFramePr>
          <p:cNvPr id="431111" name="Object 7"/>
          <p:cNvGraphicFramePr>
            <a:graphicFrameLocks noChangeAspect="1"/>
          </p:cNvGraphicFramePr>
          <p:nvPr/>
        </p:nvGraphicFramePr>
        <p:xfrm>
          <a:off x="4787900" y="3284538"/>
          <a:ext cx="1168400" cy="914400"/>
        </p:xfrm>
        <a:graphic>
          <a:graphicData uri="http://schemas.openxmlformats.org/presentationml/2006/ole">
            <p:oleObj spid="_x0000_s29774" name="公式" r:id="rId7" imgW="1168400" imgH="914400" progId="Equation.3">
              <p:embed/>
            </p:oleObj>
          </a:graphicData>
        </a:graphic>
      </p:graphicFrame>
      <p:graphicFrame>
        <p:nvGraphicFramePr>
          <p:cNvPr id="431112" name="Object 8"/>
          <p:cNvGraphicFramePr>
            <a:graphicFrameLocks noChangeAspect="1"/>
          </p:cNvGraphicFramePr>
          <p:nvPr/>
        </p:nvGraphicFramePr>
        <p:xfrm>
          <a:off x="6588125" y="3357563"/>
          <a:ext cx="2374900" cy="901700"/>
        </p:xfrm>
        <a:graphic>
          <a:graphicData uri="http://schemas.openxmlformats.org/presentationml/2006/ole">
            <p:oleObj spid="_x0000_s29775" name="公式" r:id="rId8" imgW="2374900" imgH="901700" progId="Equation.3">
              <p:embed/>
            </p:oleObj>
          </a:graphicData>
        </a:graphic>
      </p:graphicFrame>
      <p:graphicFrame>
        <p:nvGraphicFramePr>
          <p:cNvPr id="431114" name="Object 10"/>
          <p:cNvGraphicFramePr>
            <a:graphicFrameLocks noChangeAspect="1"/>
          </p:cNvGraphicFramePr>
          <p:nvPr/>
        </p:nvGraphicFramePr>
        <p:xfrm>
          <a:off x="900113" y="0"/>
          <a:ext cx="4229100" cy="825500"/>
        </p:xfrm>
        <a:graphic>
          <a:graphicData uri="http://schemas.openxmlformats.org/presentationml/2006/ole">
            <p:oleObj spid="_x0000_s29776" name="Equation" r:id="rId9" imgW="4229100" imgH="825500" progId="Equation.3">
              <p:embed/>
            </p:oleObj>
          </a:graphicData>
        </a:graphic>
      </p:graphicFrame>
      <p:sp>
        <p:nvSpPr>
          <p:cNvPr id="29708" name="Text Box 11"/>
          <p:cNvSpPr txBox="1">
            <a:spLocks noChangeArrowheads="1"/>
          </p:cNvSpPr>
          <p:nvPr/>
        </p:nvSpPr>
        <p:spPr bwMode="auto">
          <a:xfrm>
            <a:off x="290513" y="136232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431116" name="Object 12"/>
          <p:cNvGraphicFramePr>
            <a:graphicFrameLocks noChangeAspect="1"/>
          </p:cNvGraphicFramePr>
          <p:nvPr/>
        </p:nvGraphicFramePr>
        <p:xfrm>
          <a:off x="792163" y="989013"/>
          <a:ext cx="3429000" cy="431800"/>
        </p:xfrm>
        <a:graphic>
          <a:graphicData uri="http://schemas.openxmlformats.org/presentationml/2006/ole">
            <p:oleObj spid="_x0000_s29777" name="Equation" r:id="rId10" imgW="3429000" imgH="431800" progId="Equation.3">
              <p:embed/>
            </p:oleObj>
          </a:graphicData>
        </a:graphic>
      </p:graphicFrame>
      <p:sp>
        <p:nvSpPr>
          <p:cNvPr id="431117" name="Text Box 13"/>
          <p:cNvSpPr txBox="1">
            <a:spLocks noChangeArrowheads="1"/>
          </p:cNvSpPr>
          <p:nvPr/>
        </p:nvSpPr>
        <p:spPr bwMode="auto">
          <a:xfrm>
            <a:off x="4427538" y="908050"/>
            <a:ext cx="3810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求直线与平面的夹角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autoUpdateAnimBg="0"/>
      <p:bldP spid="43111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DB4274-211A-403B-9EBD-0AE764916733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30732" name="Text Box 2"/>
          <p:cNvSpPr txBox="1">
            <a:spLocks noChangeArrowheads="1"/>
          </p:cNvSpPr>
          <p:nvPr/>
        </p:nvSpPr>
        <p:spPr bwMode="auto">
          <a:xfrm>
            <a:off x="107950" y="0"/>
            <a:ext cx="2819400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i="1" u="sng">
                <a:solidFill>
                  <a:srgbClr val="0000FF"/>
                </a:solidFill>
              </a:rPr>
              <a:t>平面束的方程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0" y="620713"/>
            <a:ext cx="4038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设有两块</a:t>
            </a:r>
            <a:r>
              <a:rPr lang="zh-CN" altLang="en-US" sz="2800">
                <a:solidFill>
                  <a:srgbClr val="0000FF"/>
                </a:solidFill>
              </a:rPr>
              <a:t>不平行</a:t>
            </a:r>
            <a:r>
              <a:rPr lang="zh-CN" altLang="en-US" sz="2800">
                <a:solidFill>
                  <a:schemeClr val="tx2"/>
                </a:solidFill>
              </a:rPr>
              <a:t>的平面</a:t>
            </a:r>
            <a:endParaRPr lang="zh-CN" altLang="en-US" sz="2800" b="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179388" y="1412875"/>
            <a:ext cx="4608512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</a:rPr>
              <a:t>其中系数不互相成比例</a:t>
            </a: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468313" y="2276475"/>
            <a:ext cx="2743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交成一条直线</a:t>
            </a:r>
            <a:r>
              <a:rPr lang="en-US" altLang="zh-CN" sz="2800" i="1">
                <a:solidFill>
                  <a:schemeClr val="tx2"/>
                </a:solidFill>
              </a:rPr>
              <a:t>L</a:t>
            </a:r>
            <a:endParaRPr lang="en-US" altLang="zh-CN" sz="280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468313" y="4652963"/>
            <a:ext cx="4267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过直线</a:t>
            </a:r>
            <a:r>
              <a:rPr lang="en-US" altLang="zh-CN" sz="2800" i="1">
                <a:solidFill>
                  <a:srgbClr val="0000FF"/>
                </a:solidFill>
              </a:rPr>
              <a:t>L</a:t>
            </a:r>
            <a:r>
              <a:rPr lang="zh-CN" altLang="en-US" sz="2800">
                <a:solidFill>
                  <a:srgbClr val="0000FF"/>
                </a:solidFill>
              </a:rPr>
              <a:t>的所求全体平面 </a:t>
            </a:r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>
            <a:off x="4356100" y="4941888"/>
            <a:ext cx="838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0" name="Text Box 8"/>
          <p:cNvSpPr txBox="1">
            <a:spLocks noChangeArrowheads="1"/>
          </p:cNvSpPr>
          <p:nvPr/>
        </p:nvSpPr>
        <p:spPr bwMode="auto">
          <a:xfrm>
            <a:off x="5292725" y="4652963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平面束</a:t>
            </a:r>
          </a:p>
        </p:txBody>
      </p:sp>
      <p:graphicFrame>
        <p:nvGraphicFramePr>
          <p:cNvPr id="466944" name="Object 0"/>
          <p:cNvGraphicFramePr>
            <a:graphicFrameLocks noChangeAspect="1"/>
          </p:cNvGraphicFramePr>
          <p:nvPr/>
        </p:nvGraphicFramePr>
        <p:xfrm>
          <a:off x="3779838" y="476250"/>
          <a:ext cx="5157787" cy="431800"/>
        </p:xfrm>
        <a:graphic>
          <a:graphicData uri="http://schemas.openxmlformats.org/presentationml/2006/ole">
            <p:oleObj spid="_x0000_s30803" name="Equation" r:id="rId3" imgW="5016500" imgH="419100" progId="Equation.3">
              <p:embed/>
            </p:oleObj>
          </a:graphicData>
        </a:graphic>
      </p:graphicFrame>
      <p:graphicFrame>
        <p:nvGraphicFramePr>
          <p:cNvPr id="466945" name="Object 1"/>
          <p:cNvGraphicFramePr>
            <a:graphicFrameLocks noChangeAspect="1"/>
          </p:cNvGraphicFramePr>
          <p:nvPr/>
        </p:nvGraphicFramePr>
        <p:xfrm>
          <a:off x="3492500" y="1844675"/>
          <a:ext cx="4273550" cy="1185863"/>
        </p:xfrm>
        <a:graphic>
          <a:graphicData uri="http://schemas.openxmlformats.org/presentationml/2006/ole">
            <p:oleObj spid="_x0000_s30804" name="公式" r:id="rId4" imgW="1689100" imgH="469900" progId="Equation.3">
              <p:embed/>
            </p:oleObj>
          </a:graphicData>
        </a:graphic>
      </p:graphicFrame>
      <p:graphicFrame>
        <p:nvGraphicFramePr>
          <p:cNvPr id="466946" name="Object 2"/>
          <p:cNvGraphicFramePr>
            <a:graphicFrameLocks noChangeAspect="1"/>
          </p:cNvGraphicFramePr>
          <p:nvPr/>
        </p:nvGraphicFramePr>
        <p:xfrm>
          <a:off x="366713" y="3200400"/>
          <a:ext cx="407987" cy="417513"/>
        </p:xfrm>
        <a:graphic>
          <a:graphicData uri="http://schemas.openxmlformats.org/presentationml/2006/ole">
            <p:oleObj spid="_x0000_s30805" name="Equation" r:id="rId5" imgW="380835" imgH="393529" progId="Equation.3">
              <p:embed/>
            </p:oleObj>
          </a:graphicData>
        </a:graphic>
      </p:graphicFrame>
      <p:sp>
        <p:nvSpPr>
          <p:cNvPr id="433164" name="Text Box 12"/>
          <p:cNvSpPr txBox="1">
            <a:spLocks noChangeArrowheads="1"/>
          </p:cNvSpPr>
          <p:nvPr/>
        </p:nvSpPr>
        <p:spPr bwMode="auto">
          <a:xfrm>
            <a:off x="395288" y="3860800"/>
            <a:ext cx="3962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ea typeface="黑体" pitchFamily="2" charset="-122"/>
              </a:rPr>
              <a:t>(3)</a:t>
            </a:r>
            <a:r>
              <a:rPr lang="zh-CN" altLang="en-US" sz="2800">
                <a:solidFill>
                  <a:schemeClr val="tx2"/>
                </a:solidFill>
              </a:rPr>
              <a:t>表示过直线</a:t>
            </a:r>
            <a:r>
              <a:rPr lang="en-US" altLang="zh-CN" sz="2800" i="1">
                <a:solidFill>
                  <a:schemeClr val="tx2"/>
                </a:solidFill>
              </a:rPr>
              <a:t>L</a:t>
            </a:r>
            <a:r>
              <a:rPr lang="zh-CN" altLang="en-US" sz="2800">
                <a:solidFill>
                  <a:schemeClr val="tx2"/>
                </a:solidFill>
              </a:rPr>
              <a:t>的平面</a:t>
            </a:r>
            <a:endParaRPr lang="zh-CN" altLang="en-US" sz="2800" baseline="-25000">
              <a:solidFill>
                <a:schemeClr val="tx2"/>
              </a:solidFill>
              <a:latin typeface="宋体" pitchFamily="2" charset="-122"/>
            </a:endParaRPr>
          </a:p>
        </p:txBody>
      </p:sp>
      <p:graphicFrame>
        <p:nvGraphicFramePr>
          <p:cNvPr id="466947" name="Object 3"/>
          <p:cNvGraphicFramePr>
            <a:graphicFrameLocks noChangeAspect="1"/>
          </p:cNvGraphicFramePr>
          <p:nvPr/>
        </p:nvGraphicFramePr>
        <p:xfrm>
          <a:off x="3995738" y="3933825"/>
          <a:ext cx="1069975" cy="436563"/>
        </p:xfrm>
        <a:graphic>
          <a:graphicData uri="http://schemas.openxmlformats.org/presentationml/2006/ole">
            <p:oleObj spid="_x0000_s30806" name="Equation" r:id="rId6" imgW="33751800" imgH="13795560" progId="Equation.3">
              <p:embed/>
            </p:oleObj>
          </a:graphicData>
        </a:graphic>
      </p:graphicFrame>
      <p:sp>
        <p:nvSpPr>
          <p:cNvPr id="433166" name="WordArt 14"/>
          <p:cNvSpPr>
            <a:spLocks noChangeArrowheads="1" noChangeShapeType="1" noTextEdit="1"/>
          </p:cNvSpPr>
          <p:nvPr/>
        </p:nvSpPr>
        <p:spPr bwMode="auto">
          <a:xfrm rot="1297220">
            <a:off x="5219700" y="3860800"/>
            <a:ext cx="307975" cy="65246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080000" scaled="1"/>
                </a:gradFill>
                <a:latin typeface="黑体"/>
                <a:ea typeface="黑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080000" scaled="1"/>
              </a:gradFill>
              <a:latin typeface="黑体"/>
              <a:ea typeface="黑体"/>
            </a:endParaRPr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3995738" y="3141663"/>
          <a:ext cx="5019675" cy="457200"/>
        </p:xfrm>
        <a:graphic>
          <a:graphicData uri="http://schemas.openxmlformats.org/presentationml/2006/ole">
            <p:oleObj spid="_x0000_s30807" name="Equation" r:id="rId7" imgW="146842200" imgH="13389480" progId="Equation.3">
              <p:embed/>
            </p:oleObj>
          </a:graphicData>
        </a:graphic>
      </p:graphicFrame>
      <p:graphicFrame>
        <p:nvGraphicFramePr>
          <p:cNvPr id="466949" name="Object 5"/>
          <p:cNvGraphicFramePr>
            <a:graphicFrameLocks noChangeAspect="1"/>
          </p:cNvGraphicFramePr>
          <p:nvPr/>
        </p:nvGraphicFramePr>
        <p:xfrm>
          <a:off x="827088" y="3213100"/>
          <a:ext cx="3233737" cy="444500"/>
        </p:xfrm>
        <a:graphic>
          <a:graphicData uri="http://schemas.openxmlformats.org/presentationml/2006/ole">
            <p:oleObj spid="_x0000_s30808" name="Equation" r:id="rId8" imgW="96805800" imgH="13389480" progId="Equation.3">
              <p:embed/>
            </p:oleObj>
          </a:graphicData>
        </a:graphic>
      </p:graphicFrame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8388350" y="3644900"/>
          <a:ext cx="500063" cy="428625"/>
        </p:xfrm>
        <a:graphic>
          <a:graphicData uri="http://schemas.openxmlformats.org/presentationml/2006/ole">
            <p:oleObj spid="_x0000_s30809" name="Equation" r:id="rId9" imgW="14632200" imgH="12577320" progId="Equation.3">
              <p:embed/>
            </p:oleObj>
          </a:graphicData>
        </a:graphic>
      </p:graphicFrame>
      <p:graphicFrame>
        <p:nvGraphicFramePr>
          <p:cNvPr id="466951" name="Object 7"/>
          <p:cNvGraphicFramePr>
            <a:graphicFrameLocks noChangeAspect="1"/>
          </p:cNvGraphicFramePr>
          <p:nvPr/>
        </p:nvGraphicFramePr>
        <p:xfrm>
          <a:off x="3722688" y="1033463"/>
          <a:ext cx="5305425" cy="433387"/>
        </p:xfrm>
        <a:graphic>
          <a:graphicData uri="http://schemas.openxmlformats.org/presentationml/2006/ole">
            <p:oleObj spid="_x0000_s30810" name="Equation" r:id="rId10" imgW="5143500" imgH="419100" progId="Equation.3">
              <p:embed/>
            </p:oleObj>
          </a:graphicData>
        </a:graphic>
      </p:graphicFrame>
      <p:graphicFrame>
        <p:nvGraphicFramePr>
          <p:cNvPr id="466952" name="Object 8"/>
          <p:cNvGraphicFramePr>
            <a:graphicFrameLocks noChangeAspect="1"/>
          </p:cNvGraphicFramePr>
          <p:nvPr/>
        </p:nvGraphicFramePr>
        <p:xfrm>
          <a:off x="4284663" y="3213100"/>
          <a:ext cx="290512" cy="346075"/>
        </p:xfrm>
        <a:graphic>
          <a:graphicData uri="http://schemas.openxmlformats.org/presentationml/2006/ole">
            <p:oleObj spid="_x0000_s30811" name="Equation" r:id="rId11" imgW="8530200" imgH="1014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autoUpdateAnimBg="0"/>
      <p:bldP spid="433156" grpId="0" autoUpdateAnimBg="0"/>
      <p:bldP spid="433157" grpId="0" autoUpdateAnimBg="0"/>
      <p:bldP spid="433158" grpId="0" autoUpdateAnimBg="0"/>
      <p:bldP spid="433159" grpId="0" animBg="1"/>
      <p:bldP spid="433160" grpId="0" autoUpdateAnimBg="0"/>
      <p:bldP spid="433164" grpId="0" autoUpdateAnimBg="0"/>
      <p:bldP spid="4331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153400" cy="11239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b="1" dirty="0" smtClean="0"/>
              <a:t>二、空间直线的对称式方程与参数方程</a:t>
            </a:r>
          </a:p>
        </p:txBody>
      </p:sp>
      <p:sp>
        <p:nvSpPr>
          <p:cNvPr id="3083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919B8B-8428-433F-9F38-D3E081002BA3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395288" y="1455738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方向向量的定义</a:t>
            </a:r>
          </a:p>
        </p:txBody>
      </p:sp>
      <p:sp>
        <p:nvSpPr>
          <p:cNvPr id="408588" name="Text Box 12"/>
          <p:cNvSpPr txBox="1">
            <a:spLocks noChangeArrowheads="1"/>
          </p:cNvSpPr>
          <p:nvPr/>
        </p:nvSpPr>
        <p:spPr bwMode="auto">
          <a:xfrm>
            <a:off x="827088" y="2060575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如果一非零向量平行于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400800" y="2382838"/>
            <a:ext cx="914400" cy="685800"/>
            <a:chOff x="3840" y="1488"/>
            <a:chExt cx="576" cy="432"/>
          </a:xfrm>
        </p:grpSpPr>
        <p:sp>
          <p:nvSpPr>
            <p:cNvPr id="3110" name="Line 14"/>
            <p:cNvSpPr>
              <a:spLocks noChangeShapeType="1"/>
            </p:cNvSpPr>
            <p:nvPr/>
          </p:nvSpPr>
          <p:spPr bwMode="auto">
            <a:xfrm flipV="1">
              <a:off x="3840" y="1584"/>
              <a:ext cx="576" cy="336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2" name="Object 15"/>
            <p:cNvGraphicFramePr>
              <a:graphicFrameLocks noChangeAspect="1"/>
            </p:cNvGraphicFramePr>
            <p:nvPr/>
          </p:nvGraphicFramePr>
          <p:xfrm>
            <a:off x="4176" y="1488"/>
            <a:ext cx="144" cy="199"/>
          </p:xfrm>
          <a:graphic>
            <a:graphicData uri="http://schemas.openxmlformats.org/presentationml/2006/ole">
              <p:oleObj spid="_x0000_s3155" name="公式" r:id="rId3" imgW="7309800" imgH="10140480" progId="Equation.3">
                <p:embed/>
              </p:oleObj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172200" y="2154238"/>
            <a:ext cx="1946275" cy="1219200"/>
            <a:chOff x="3792" y="1488"/>
            <a:chExt cx="1226" cy="768"/>
          </a:xfrm>
        </p:grpSpPr>
        <p:sp>
          <p:nvSpPr>
            <p:cNvPr id="3109" name="Line 17"/>
            <p:cNvSpPr>
              <a:spLocks noChangeShapeType="1"/>
            </p:cNvSpPr>
            <p:nvPr/>
          </p:nvSpPr>
          <p:spPr bwMode="auto">
            <a:xfrm flipV="1">
              <a:off x="3792" y="1580"/>
              <a:ext cx="1116" cy="6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1" name="Object 18"/>
            <p:cNvGraphicFramePr>
              <a:graphicFrameLocks noChangeAspect="1"/>
            </p:cNvGraphicFramePr>
            <p:nvPr/>
          </p:nvGraphicFramePr>
          <p:xfrm>
            <a:off x="4888" y="1488"/>
            <a:ext cx="130" cy="147"/>
          </p:xfrm>
          <a:graphic>
            <a:graphicData uri="http://schemas.openxmlformats.org/presentationml/2006/ole">
              <p:oleObj spid="_x0000_s3156" name="公式" r:id="rId4" imgW="279279" imgH="317362" progId="Equation.3">
                <p:embed/>
              </p:oleObj>
            </a:graphicData>
          </a:graphic>
        </p:graphicFrame>
      </p:grpSp>
      <p:graphicFrame>
        <p:nvGraphicFramePr>
          <p:cNvPr id="408596" name="Object 20"/>
          <p:cNvGraphicFramePr>
            <a:graphicFrameLocks noChangeAspect="1"/>
          </p:cNvGraphicFramePr>
          <p:nvPr/>
        </p:nvGraphicFramePr>
        <p:xfrm>
          <a:off x="6594475" y="2916238"/>
          <a:ext cx="584200" cy="398462"/>
        </p:xfrm>
        <a:graphic>
          <a:graphicData uri="http://schemas.openxmlformats.org/presentationml/2006/ole">
            <p:oleObj spid="_x0000_s3157" name="公式" r:id="rId5" imgW="21547800" imgH="14607720" progId="Equation.3">
              <p:embed/>
            </p:oleObj>
          </a:graphicData>
        </a:graphic>
      </p:graphicFrame>
      <p:graphicFrame>
        <p:nvGraphicFramePr>
          <p:cNvPr id="408597" name="Object 21"/>
          <p:cNvGraphicFramePr>
            <a:graphicFrameLocks noChangeAspect="1"/>
          </p:cNvGraphicFramePr>
          <p:nvPr/>
        </p:nvGraphicFramePr>
        <p:xfrm>
          <a:off x="7356475" y="2478088"/>
          <a:ext cx="533400" cy="361950"/>
        </p:xfrm>
        <a:graphic>
          <a:graphicData uri="http://schemas.openxmlformats.org/presentationml/2006/ole">
            <p:oleObj spid="_x0000_s3158" name="公式" r:id="rId6" imgW="19107000" imgH="12983400" progId="Equation.3">
              <p:embed/>
            </p:oleObj>
          </a:graphicData>
        </a:graphic>
      </p:graphicFrame>
      <p:sp>
        <p:nvSpPr>
          <p:cNvPr id="408605" name="Text Box 29"/>
          <p:cNvSpPr txBox="1">
            <a:spLocks noChangeArrowheads="1"/>
          </p:cNvSpPr>
          <p:nvPr/>
        </p:nvSpPr>
        <p:spPr bwMode="auto">
          <a:xfrm>
            <a:off x="395288" y="908050"/>
            <a:ext cx="2819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1.</a:t>
            </a:r>
            <a:r>
              <a:rPr lang="zh-CN" altLang="en-US" sz="2800">
                <a:solidFill>
                  <a:schemeClr val="accent2"/>
                </a:solidFill>
              </a:rPr>
              <a:t>对称式方程</a:t>
            </a:r>
            <a:endParaRPr lang="zh-CN" altLang="en-US" sz="2800"/>
          </a:p>
        </p:txBody>
      </p:sp>
      <p:sp>
        <p:nvSpPr>
          <p:cNvPr id="408606" name="Text Box 30"/>
          <p:cNvSpPr txBox="1">
            <a:spLocks noChangeArrowheads="1"/>
          </p:cNvSpPr>
          <p:nvPr/>
        </p:nvSpPr>
        <p:spPr bwMode="auto">
          <a:xfrm>
            <a:off x="3492500" y="1125538"/>
            <a:ext cx="5029200" cy="519112"/>
          </a:xfrm>
          <a:prstGeom prst="rect">
            <a:avLst/>
          </a:prstGeom>
          <a:solidFill>
            <a:srgbClr val="CC0000"/>
          </a:soli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</a:rPr>
              <a:t>一条直线</a:t>
            </a:r>
            <a:r>
              <a:rPr lang="zh-CN" altLang="zh-CN" sz="2800">
                <a:solidFill>
                  <a:schemeClr val="bg1"/>
                </a:solidFill>
              </a:rPr>
              <a:t>可以</a:t>
            </a:r>
            <a:r>
              <a:rPr lang="zh-CN" altLang="en-US" sz="2800">
                <a:solidFill>
                  <a:schemeClr val="bg1"/>
                </a:solidFill>
              </a:rPr>
              <a:t>有许多</a:t>
            </a:r>
            <a:r>
              <a:rPr lang="zh-CN" altLang="en-US" sz="2800">
                <a:solidFill>
                  <a:srgbClr val="0000FF"/>
                </a:solidFill>
              </a:rPr>
              <a:t>方向向量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08607" name="Text Box 31"/>
          <p:cNvSpPr txBox="1">
            <a:spLocks noChangeArrowheads="1"/>
          </p:cNvSpPr>
          <p:nvPr/>
        </p:nvSpPr>
        <p:spPr bwMode="auto">
          <a:xfrm>
            <a:off x="8281988" y="1844675"/>
            <a:ext cx="611187" cy="2743200"/>
          </a:xfrm>
          <a:prstGeom prst="rect">
            <a:avLst/>
          </a:prstGeom>
          <a:solidFill>
            <a:srgbClr val="00CC00"/>
          </a:solidFill>
          <a:ln w="57150">
            <a:noFill/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/>
              <a:t> </a:t>
            </a:r>
            <a:r>
              <a:rPr lang="zh-CN" altLang="en-US" sz="2800"/>
              <a:t>求此直线的方程</a:t>
            </a:r>
          </a:p>
        </p:txBody>
      </p:sp>
      <p:sp>
        <p:nvSpPr>
          <p:cNvPr id="408608" name="Rectangle 32"/>
          <p:cNvSpPr>
            <a:spLocks noChangeArrowheads="1"/>
          </p:cNvSpPr>
          <p:nvPr/>
        </p:nvSpPr>
        <p:spPr bwMode="auto">
          <a:xfrm>
            <a:off x="838200" y="2589213"/>
            <a:ext cx="2751138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一条已知直线</a:t>
            </a:r>
            <a:r>
              <a:rPr lang="en-US" altLang="zh-CN" sz="2800"/>
              <a:t>,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408609" name="Rectangle 33"/>
          <p:cNvSpPr>
            <a:spLocks noChangeArrowheads="1"/>
          </p:cNvSpPr>
          <p:nvPr/>
        </p:nvSpPr>
        <p:spPr bwMode="auto">
          <a:xfrm>
            <a:off x="3276600" y="2603500"/>
            <a:ext cx="2590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这个向量称</a:t>
            </a:r>
          </a:p>
        </p:txBody>
      </p:sp>
      <p:sp>
        <p:nvSpPr>
          <p:cNvPr id="408610" name="Rectangle 34"/>
          <p:cNvSpPr>
            <a:spLocks noChangeArrowheads="1"/>
          </p:cNvSpPr>
          <p:nvPr/>
        </p:nvSpPr>
        <p:spPr bwMode="auto">
          <a:xfrm>
            <a:off x="838200" y="3101975"/>
            <a:ext cx="2514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为这条直线的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08611" name="Rectangle 35"/>
          <p:cNvSpPr>
            <a:spLocks noChangeArrowheads="1"/>
          </p:cNvSpPr>
          <p:nvPr/>
        </p:nvSpPr>
        <p:spPr bwMode="auto">
          <a:xfrm>
            <a:off x="3016250" y="3101975"/>
            <a:ext cx="1792288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方向向量</a:t>
            </a:r>
            <a:r>
              <a:rPr lang="en-US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324600" y="1773238"/>
            <a:ext cx="914400" cy="685800"/>
            <a:chOff x="3840" y="1488"/>
            <a:chExt cx="576" cy="432"/>
          </a:xfrm>
        </p:grpSpPr>
        <p:sp>
          <p:nvSpPr>
            <p:cNvPr id="3108" name="Line 40"/>
            <p:cNvSpPr>
              <a:spLocks noChangeShapeType="1"/>
            </p:cNvSpPr>
            <p:nvPr/>
          </p:nvSpPr>
          <p:spPr bwMode="auto">
            <a:xfrm flipV="1">
              <a:off x="3840" y="1584"/>
              <a:ext cx="576" cy="336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0" name="Object 41"/>
            <p:cNvGraphicFramePr>
              <a:graphicFrameLocks noChangeAspect="1"/>
            </p:cNvGraphicFramePr>
            <p:nvPr/>
          </p:nvGraphicFramePr>
          <p:xfrm>
            <a:off x="4176" y="1488"/>
            <a:ext cx="144" cy="199"/>
          </p:xfrm>
          <a:graphic>
            <a:graphicData uri="http://schemas.openxmlformats.org/presentationml/2006/ole">
              <p:oleObj spid="_x0000_s3159" name="公式" r:id="rId7" imgW="292320" imgH="406080" progId="Equation.3">
                <p:embed/>
              </p:oleObj>
            </a:graphicData>
          </a:graphic>
        </p:graphicFrame>
      </p:grpSp>
      <p:sp>
        <p:nvSpPr>
          <p:cNvPr id="408618" name="Line 42"/>
          <p:cNvSpPr>
            <a:spLocks noChangeShapeType="1"/>
          </p:cNvSpPr>
          <p:nvPr/>
        </p:nvSpPr>
        <p:spPr bwMode="auto">
          <a:xfrm flipV="1">
            <a:off x="6248400" y="1925638"/>
            <a:ext cx="1371600" cy="7921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619" name="Line 43"/>
          <p:cNvSpPr>
            <a:spLocks noChangeShapeType="1"/>
          </p:cNvSpPr>
          <p:nvPr/>
        </p:nvSpPr>
        <p:spPr bwMode="auto">
          <a:xfrm flipV="1">
            <a:off x="6365875" y="2306638"/>
            <a:ext cx="9144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620" name="Line 44"/>
          <p:cNvSpPr>
            <a:spLocks noChangeShapeType="1"/>
          </p:cNvSpPr>
          <p:nvPr/>
        </p:nvSpPr>
        <p:spPr bwMode="auto">
          <a:xfrm flipV="1">
            <a:off x="6172200" y="2687638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621" name="Line 45"/>
          <p:cNvSpPr>
            <a:spLocks noChangeShapeType="1"/>
          </p:cNvSpPr>
          <p:nvPr/>
        </p:nvSpPr>
        <p:spPr bwMode="auto">
          <a:xfrm flipH="1">
            <a:off x="6746875" y="3162300"/>
            <a:ext cx="762000" cy="4397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622" name="Line 46"/>
          <p:cNvSpPr>
            <a:spLocks noChangeShapeType="1"/>
          </p:cNvSpPr>
          <p:nvPr/>
        </p:nvSpPr>
        <p:spPr bwMode="auto">
          <a:xfrm flipH="1">
            <a:off x="7280275" y="2992438"/>
            <a:ext cx="8382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8623" name="Line 47"/>
          <p:cNvSpPr>
            <a:spLocks noChangeShapeType="1"/>
          </p:cNvSpPr>
          <p:nvPr/>
        </p:nvSpPr>
        <p:spPr bwMode="auto">
          <a:xfrm flipV="1">
            <a:off x="6670675" y="2611438"/>
            <a:ext cx="7620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5410200" y="2154238"/>
            <a:ext cx="2819400" cy="2362200"/>
            <a:chOff x="3600" y="2832"/>
            <a:chExt cx="1776" cy="1488"/>
          </a:xfrm>
        </p:grpSpPr>
        <p:sp>
          <p:nvSpPr>
            <p:cNvPr id="3104" name="Line 55"/>
            <p:cNvSpPr>
              <a:spLocks noChangeShapeType="1"/>
            </p:cNvSpPr>
            <p:nvPr/>
          </p:nvSpPr>
          <p:spPr bwMode="auto">
            <a:xfrm flipH="1">
              <a:off x="3600" y="3808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05" name="Group 56"/>
            <p:cNvGrpSpPr>
              <a:grpSpLocks/>
            </p:cNvGrpSpPr>
            <p:nvPr/>
          </p:nvGrpSpPr>
          <p:grpSpPr bwMode="auto">
            <a:xfrm>
              <a:off x="3666" y="2832"/>
              <a:ext cx="1710" cy="1488"/>
              <a:chOff x="3666" y="2832"/>
              <a:chExt cx="1710" cy="1488"/>
            </a:xfrm>
          </p:grpSpPr>
          <p:sp>
            <p:nvSpPr>
              <p:cNvPr id="3106" name="Line 57"/>
              <p:cNvSpPr>
                <a:spLocks noChangeShapeType="1"/>
              </p:cNvSpPr>
              <p:nvPr/>
            </p:nvSpPr>
            <p:spPr bwMode="auto">
              <a:xfrm>
                <a:off x="4032" y="3808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7" name="Line 58"/>
              <p:cNvSpPr>
                <a:spLocks noChangeShapeType="1"/>
              </p:cNvSpPr>
              <p:nvPr/>
            </p:nvSpPr>
            <p:spPr bwMode="auto">
              <a:xfrm flipV="1">
                <a:off x="4032" y="2832"/>
                <a:ext cx="0" cy="9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6" name="Object 59"/>
              <p:cNvGraphicFramePr>
                <a:graphicFrameLocks noChangeAspect="1"/>
              </p:cNvGraphicFramePr>
              <p:nvPr/>
            </p:nvGraphicFramePr>
            <p:xfrm>
              <a:off x="3666" y="4144"/>
              <a:ext cx="174" cy="176"/>
            </p:xfrm>
            <a:graphic>
              <a:graphicData uri="http://schemas.openxmlformats.org/presentationml/2006/ole">
                <p:oleObj spid="_x0000_s3160" name="Equation" r:id="rId8" imgW="139700" imgH="139700" progId="Equation.3">
                  <p:embed/>
                </p:oleObj>
              </a:graphicData>
            </a:graphic>
          </p:graphicFrame>
          <p:graphicFrame>
            <p:nvGraphicFramePr>
              <p:cNvPr id="3077" name="Object 60"/>
              <p:cNvGraphicFramePr>
                <a:graphicFrameLocks noChangeAspect="1"/>
              </p:cNvGraphicFramePr>
              <p:nvPr/>
            </p:nvGraphicFramePr>
            <p:xfrm>
              <a:off x="5203" y="3856"/>
              <a:ext cx="173" cy="208"/>
            </p:xfrm>
            <a:graphic>
              <a:graphicData uri="http://schemas.openxmlformats.org/presentationml/2006/ole">
                <p:oleObj spid="_x0000_s3161" name="Equation" r:id="rId9" imgW="139579" imgH="164957" progId="Equation.3">
                  <p:embed/>
                </p:oleObj>
              </a:graphicData>
            </a:graphic>
          </p:graphicFrame>
          <p:graphicFrame>
            <p:nvGraphicFramePr>
              <p:cNvPr id="3078" name="Object 61"/>
              <p:cNvGraphicFramePr>
                <a:graphicFrameLocks noChangeAspect="1"/>
              </p:cNvGraphicFramePr>
              <p:nvPr/>
            </p:nvGraphicFramePr>
            <p:xfrm>
              <a:off x="3858" y="2832"/>
              <a:ext cx="142" cy="176"/>
            </p:xfrm>
            <a:graphic>
              <a:graphicData uri="http://schemas.openxmlformats.org/presentationml/2006/ole">
                <p:oleObj spid="_x0000_s3162" name="Equation" r:id="rId10" imgW="114201" imgH="139579" progId="Equation.3">
                  <p:embed/>
                </p:oleObj>
              </a:graphicData>
            </a:graphic>
          </p:graphicFrame>
          <p:graphicFrame>
            <p:nvGraphicFramePr>
              <p:cNvPr id="3079" name="Object 62"/>
              <p:cNvGraphicFramePr>
                <a:graphicFrameLocks noChangeAspect="1"/>
              </p:cNvGraphicFramePr>
              <p:nvPr/>
            </p:nvGraphicFramePr>
            <p:xfrm>
              <a:off x="3984" y="3798"/>
              <a:ext cx="184" cy="202"/>
            </p:xfrm>
            <a:graphic>
              <a:graphicData uri="http://schemas.openxmlformats.org/presentationml/2006/ole">
                <p:oleObj spid="_x0000_s3163" name="Equation" r:id="rId11" imgW="164814" imgH="177492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8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8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08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08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08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08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0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7" grpId="0" autoUpdateAnimBg="0"/>
      <p:bldP spid="408588" grpId="0" autoUpdateAnimBg="0"/>
      <p:bldP spid="408605" grpId="0" autoUpdateAnimBg="0"/>
      <p:bldP spid="408606" grpId="0" animBg="1" autoUpdateAnimBg="0"/>
      <p:bldP spid="408607" grpId="0" animBg="1" autoUpdateAnimBg="0"/>
      <p:bldP spid="408608" grpId="0" autoUpdateAnimBg="0"/>
      <p:bldP spid="408609" grpId="0" autoUpdateAnimBg="0"/>
      <p:bldP spid="408610" grpId="0" autoUpdateAnimBg="0"/>
      <p:bldP spid="408611" grpId="0" autoUpdateAnimBg="0"/>
      <p:bldP spid="408618" grpId="0" animBg="1"/>
      <p:bldP spid="408619" grpId="0" animBg="1"/>
      <p:bldP spid="408620" grpId="0" animBg="1"/>
      <p:bldP spid="408621" grpId="0" animBg="1"/>
      <p:bldP spid="408622" grpId="0" animBg="1"/>
      <p:bldP spid="4086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D78908-28DE-474C-A8B0-C175883DFDC3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250825" y="1628775"/>
            <a:ext cx="68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434179" name="AutoShape 3"/>
          <p:cNvSpPr>
            <a:spLocks noChangeArrowheads="1"/>
          </p:cNvSpPr>
          <p:nvPr/>
        </p:nvSpPr>
        <p:spPr bwMode="auto">
          <a:xfrm>
            <a:off x="6934200" y="2590800"/>
            <a:ext cx="1981200" cy="762000"/>
          </a:xfrm>
          <a:prstGeom prst="flowChartInputOutput">
            <a:avLst/>
          </a:prstGeom>
          <a:gradFill rotWithShape="0">
            <a:gsLst>
              <a:gs pos="0">
                <a:srgbClr val="66FFFF"/>
              </a:gs>
              <a:gs pos="50000">
                <a:srgbClr val="FFFFFF"/>
              </a:gs>
              <a:gs pos="100000">
                <a:srgbClr val="66FFFF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8153400" y="2667000"/>
            <a:ext cx="6858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400" b="0">
                <a:solidFill>
                  <a:srgbClr val="FF0000"/>
                </a:solidFill>
                <a:ea typeface="黑体" pitchFamily="2" charset="-122"/>
              </a:rPr>
              <a:t>·</a:t>
            </a:r>
            <a:endParaRPr lang="en-US" altLang="zh-CN" sz="4400" b="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434182" name="Line 6"/>
          <p:cNvSpPr>
            <a:spLocks noChangeShapeType="1"/>
          </p:cNvSpPr>
          <p:nvPr/>
        </p:nvSpPr>
        <p:spPr bwMode="auto">
          <a:xfrm flipV="1">
            <a:off x="7315200" y="2760663"/>
            <a:ext cx="762000" cy="4397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4183" name="Line 7"/>
          <p:cNvSpPr>
            <a:spLocks noChangeShapeType="1"/>
          </p:cNvSpPr>
          <p:nvPr/>
        </p:nvSpPr>
        <p:spPr bwMode="auto">
          <a:xfrm flipH="1">
            <a:off x="7543800" y="3048000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6" name="Object 11"/>
          <p:cNvGraphicFramePr>
            <a:graphicFrameLocks noChangeAspect="1"/>
          </p:cNvGraphicFramePr>
          <p:nvPr/>
        </p:nvGraphicFramePr>
        <p:xfrm>
          <a:off x="900113" y="115888"/>
          <a:ext cx="6172200" cy="998537"/>
        </p:xfrm>
        <a:graphic>
          <a:graphicData uri="http://schemas.openxmlformats.org/presentationml/2006/ole">
            <p:oleObj spid="_x0000_s31818" name="Equation" r:id="rId3" imgW="6045200" imgH="977900" progId="Equation.3">
              <p:embed/>
            </p:oleObj>
          </a:graphicData>
        </a:graphic>
      </p:graphicFrame>
      <p:graphicFrame>
        <p:nvGraphicFramePr>
          <p:cNvPr id="31747" name="Object 12"/>
          <p:cNvGraphicFramePr>
            <a:graphicFrameLocks noChangeAspect="1"/>
          </p:cNvGraphicFramePr>
          <p:nvPr/>
        </p:nvGraphicFramePr>
        <p:xfrm>
          <a:off x="900113" y="1106488"/>
          <a:ext cx="1633537" cy="473075"/>
        </p:xfrm>
        <a:graphic>
          <a:graphicData uri="http://schemas.openxmlformats.org/presentationml/2006/ole">
            <p:oleObj spid="_x0000_s31819" name="公式" r:id="rId4" imgW="698197" imgH="203112" progId="Equation.3">
              <p:embed/>
            </p:oleObj>
          </a:graphicData>
        </a:graphic>
      </p:graphicFrame>
      <p:graphicFrame>
        <p:nvGraphicFramePr>
          <p:cNvPr id="434189" name="Object 13"/>
          <p:cNvGraphicFramePr>
            <a:graphicFrameLocks noChangeAspect="1"/>
          </p:cNvGraphicFramePr>
          <p:nvPr/>
        </p:nvGraphicFramePr>
        <p:xfrm>
          <a:off x="1042988" y="2133600"/>
          <a:ext cx="5372100" cy="490538"/>
        </p:xfrm>
        <a:graphic>
          <a:graphicData uri="http://schemas.openxmlformats.org/presentationml/2006/ole">
            <p:oleObj spid="_x0000_s31820" name="公式" r:id="rId5" imgW="2209800" imgH="203200" progId="Equation.3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27088" y="2708275"/>
            <a:ext cx="4114800" cy="533400"/>
            <a:chOff x="960" y="2016"/>
            <a:chExt cx="2592" cy="336"/>
          </a:xfrm>
        </p:grpSpPr>
        <p:sp>
          <p:nvSpPr>
            <p:cNvPr id="31769" name="Text Box 15"/>
            <p:cNvSpPr txBox="1">
              <a:spLocks noChangeArrowheads="1"/>
            </p:cNvSpPr>
            <p:nvPr/>
          </p:nvSpPr>
          <p:spPr bwMode="auto">
            <a:xfrm>
              <a:off x="960" y="2016"/>
              <a:ext cx="259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将点             代入</a:t>
              </a:r>
              <a:r>
                <a:rPr lang="en-US" altLang="zh-CN" sz="2800">
                  <a:solidFill>
                    <a:schemeClr val="tx2"/>
                  </a:solidFill>
                </a:rPr>
                <a:t>(1)</a:t>
              </a:r>
              <a:r>
                <a:rPr lang="zh-CN" altLang="en-US" sz="2800">
                  <a:solidFill>
                    <a:schemeClr val="tx2"/>
                  </a:solidFill>
                </a:rPr>
                <a:t>中</a:t>
              </a:r>
              <a:r>
                <a:rPr lang="en-US" altLang="zh-CN" sz="2800">
                  <a:solidFill>
                    <a:schemeClr val="tx2"/>
                  </a:solidFill>
                </a:rPr>
                <a:t>,</a:t>
              </a:r>
              <a:r>
                <a:rPr lang="zh-CN" altLang="en-US" sz="2800">
                  <a:solidFill>
                    <a:schemeClr val="tx2"/>
                  </a:solidFill>
                </a:rPr>
                <a:t>得</a:t>
              </a:r>
            </a:p>
          </p:txBody>
        </p:sp>
        <p:graphicFrame>
          <p:nvGraphicFramePr>
            <p:cNvPr id="31753" name="Object 16"/>
            <p:cNvGraphicFramePr>
              <a:graphicFrameLocks noChangeAspect="1"/>
            </p:cNvGraphicFramePr>
            <p:nvPr/>
          </p:nvGraphicFramePr>
          <p:xfrm>
            <a:off x="1488" y="2047"/>
            <a:ext cx="768" cy="305"/>
          </p:xfrm>
          <a:graphic>
            <a:graphicData uri="http://schemas.openxmlformats.org/presentationml/2006/ole">
              <p:oleObj spid="_x0000_s31821" name="公式" r:id="rId6" imgW="507780" imgH="203112" progId="Equation.3">
                <p:embed/>
              </p:oleObj>
            </a:graphicData>
          </a:graphic>
        </p:graphicFrame>
      </p:grpSp>
      <p:graphicFrame>
        <p:nvGraphicFramePr>
          <p:cNvPr id="434194" name="Object 18"/>
          <p:cNvGraphicFramePr>
            <a:graphicFrameLocks noChangeAspect="1"/>
          </p:cNvGraphicFramePr>
          <p:nvPr/>
        </p:nvGraphicFramePr>
        <p:xfrm>
          <a:off x="4932363" y="2492375"/>
          <a:ext cx="952500" cy="947738"/>
        </p:xfrm>
        <a:graphic>
          <a:graphicData uri="http://schemas.openxmlformats.org/presentationml/2006/ole">
            <p:oleObj spid="_x0000_s31822" name="Equation" r:id="rId7" imgW="393529" imgH="393529" progId="Equation.DSMT4">
              <p:embed/>
            </p:oleObj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39750" y="3357563"/>
            <a:ext cx="3657600" cy="979487"/>
            <a:chOff x="960" y="2791"/>
            <a:chExt cx="2304" cy="617"/>
          </a:xfrm>
        </p:grpSpPr>
        <p:sp>
          <p:nvSpPr>
            <p:cNvPr id="31767" name="Text Box 20"/>
            <p:cNvSpPr txBox="1">
              <a:spLocks noChangeArrowheads="1"/>
            </p:cNvSpPr>
            <p:nvPr/>
          </p:nvSpPr>
          <p:spPr bwMode="auto">
            <a:xfrm>
              <a:off x="960" y="2928"/>
              <a:ext cx="480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将</a:t>
              </a:r>
            </a:p>
          </p:txBody>
        </p:sp>
        <p:sp>
          <p:nvSpPr>
            <p:cNvPr id="31768" name="Text Box 21"/>
            <p:cNvSpPr txBox="1">
              <a:spLocks noChangeArrowheads="1"/>
            </p:cNvSpPr>
            <p:nvPr/>
          </p:nvSpPr>
          <p:spPr bwMode="auto">
            <a:xfrm>
              <a:off x="1872" y="2928"/>
              <a:ext cx="1392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</a:rPr>
                <a:t>代入</a:t>
              </a:r>
              <a:r>
                <a:rPr lang="en-US" altLang="zh-CN" sz="2800">
                  <a:solidFill>
                    <a:schemeClr val="tx2"/>
                  </a:solidFill>
                </a:rPr>
                <a:t>(1)</a:t>
              </a:r>
              <a:r>
                <a:rPr lang="zh-CN" altLang="en-US" sz="2800">
                  <a:solidFill>
                    <a:schemeClr val="tx2"/>
                  </a:solidFill>
                </a:rPr>
                <a:t>中</a:t>
              </a:r>
              <a:r>
                <a:rPr lang="en-US" altLang="zh-CN" sz="2800">
                  <a:solidFill>
                    <a:schemeClr val="tx2"/>
                  </a:solidFill>
                </a:rPr>
                <a:t>,</a:t>
              </a:r>
              <a:r>
                <a:rPr lang="zh-CN" altLang="en-US" sz="2800">
                  <a:solidFill>
                    <a:schemeClr val="tx2"/>
                  </a:solidFill>
                </a:rPr>
                <a:t>得</a:t>
              </a:r>
              <a:endParaRPr lang="zh-CN" altLang="en-US" sz="2800" b="0">
                <a:solidFill>
                  <a:schemeClr val="tx2"/>
                </a:solidFill>
                <a:ea typeface="黑体" pitchFamily="2" charset="-122"/>
              </a:endParaRPr>
            </a:p>
          </p:txBody>
        </p:sp>
        <p:graphicFrame>
          <p:nvGraphicFramePr>
            <p:cNvPr id="31752" name="Object 22"/>
            <p:cNvGraphicFramePr>
              <a:graphicFrameLocks noChangeAspect="1"/>
            </p:cNvGraphicFramePr>
            <p:nvPr/>
          </p:nvGraphicFramePr>
          <p:xfrm>
            <a:off x="1248" y="2791"/>
            <a:ext cx="619" cy="617"/>
          </p:xfrm>
          <a:graphic>
            <a:graphicData uri="http://schemas.openxmlformats.org/presentationml/2006/ole">
              <p:oleObj spid="_x0000_s31823" name="公式" r:id="rId8" imgW="406048" imgH="406048" progId="Equation.3">
                <p:embed/>
              </p:oleObj>
            </a:graphicData>
          </a:graphic>
        </p:graphicFrame>
      </p:grpSp>
      <p:graphicFrame>
        <p:nvGraphicFramePr>
          <p:cNvPr id="434199" name="Object 23"/>
          <p:cNvGraphicFramePr>
            <a:graphicFrameLocks noChangeAspect="1"/>
          </p:cNvGraphicFramePr>
          <p:nvPr/>
        </p:nvGraphicFramePr>
        <p:xfrm>
          <a:off x="4006850" y="3662363"/>
          <a:ext cx="2552700" cy="465137"/>
        </p:xfrm>
        <a:graphic>
          <a:graphicData uri="http://schemas.openxmlformats.org/presentationml/2006/ole">
            <p:oleObj spid="_x0000_s31824" name="公式" r:id="rId9" imgW="1104900" imgH="203200" progId="Equation.3">
              <p:embed/>
            </p:oleObj>
          </a:graphicData>
        </a:graphic>
      </p:graphicFrame>
      <p:sp>
        <p:nvSpPr>
          <p:cNvPr id="434200" name="Line 24"/>
          <p:cNvSpPr>
            <a:spLocks noChangeShapeType="1"/>
          </p:cNvSpPr>
          <p:nvPr/>
        </p:nvSpPr>
        <p:spPr bwMode="auto">
          <a:xfrm flipH="1">
            <a:off x="7391400" y="2819400"/>
            <a:ext cx="533400" cy="30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772400" y="1752600"/>
            <a:ext cx="368300" cy="1066800"/>
            <a:chOff x="4896" y="1104"/>
            <a:chExt cx="232" cy="672"/>
          </a:xfrm>
        </p:grpSpPr>
        <p:sp>
          <p:nvSpPr>
            <p:cNvPr id="31766" name="Line 26"/>
            <p:cNvSpPr>
              <a:spLocks noChangeShapeType="1"/>
            </p:cNvSpPr>
            <p:nvPr/>
          </p:nvSpPr>
          <p:spPr bwMode="auto">
            <a:xfrm flipV="1">
              <a:off x="4896" y="1152"/>
              <a:ext cx="0" cy="62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1" name="Object 27"/>
            <p:cNvGraphicFramePr>
              <a:graphicFrameLocks noChangeAspect="1"/>
            </p:cNvGraphicFramePr>
            <p:nvPr/>
          </p:nvGraphicFramePr>
          <p:xfrm>
            <a:off x="4944" y="1104"/>
            <a:ext cx="184" cy="336"/>
          </p:xfrm>
          <a:graphic>
            <a:graphicData uri="http://schemas.openxmlformats.org/presentationml/2006/ole">
              <p:oleObj spid="_x0000_s31825" name="公式" r:id="rId10" imgW="4055400" imgH="7297560" progId="Equation.3">
                <p:embed/>
              </p:oleObj>
            </a:graphicData>
          </a:graphic>
        </p:graphicFrame>
      </p:grpSp>
      <p:sp>
        <p:nvSpPr>
          <p:cNvPr id="31764" name="Text Box 28"/>
          <p:cNvSpPr txBox="1">
            <a:spLocks noChangeArrowheads="1"/>
          </p:cNvSpPr>
          <p:nvPr/>
        </p:nvSpPr>
        <p:spPr bwMode="auto">
          <a:xfrm>
            <a:off x="214313" y="321050"/>
            <a:ext cx="685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例</a:t>
            </a:r>
          </a:p>
        </p:txBody>
      </p:sp>
      <p:sp>
        <p:nvSpPr>
          <p:cNvPr id="434205" name="Text Box 29"/>
          <p:cNvSpPr txBox="1">
            <a:spLocks noChangeArrowheads="1"/>
          </p:cNvSpPr>
          <p:nvPr/>
        </p:nvSpPr>
        <p:spPr bwMode="auto">
          <a:xfrm>
            <a:off x="784225" y="1614488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过</a:t>
            </a:r>
            <a:r>
              <a:rPr lang="zh-CN" altLang="en-US" sz="2800">
                <a:solidFill>
                  <a:srgbClr val="0000FF"/>
                </a:solidFill>
              </a:rPr>
              <a:t>已知直线的平面束方程</a:t>
            </a:r>
            <a:r>
              <a:rPr lang="zh-CN" altLang="en-US" sz="2800"/>
              <a:t>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3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autoUpdateAnimBg="0"/>
      <p:bldP spid="434179" grpId="0" animBg="1"/>
      <p:bldP spid="434180" grpId="0" autoUpdateAnimBg="0"/>
      <p:bldP spid="434182" grpId="0" animBg="1"/>
      <p:bldP spid="434183" grpId="0" animBg="1"/>
      <p:bldP spid="434200" grpId="0" animBg="1"/>
      <p:bldP spid="43420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F3D0D4-1AD3-416E-BA01-FF9EC34C55B4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990600" y="304800"/>
          <a:ext cx="6672263" cy="1106488"/>
        </p:xfrm>
        <a:graphic>
          <a:graphicData uri="http://schemas.openxmlformats.org/presentationml/2006/ole">
            <p:oleObj spid="_x0000_s32824" name="公式" r:id="rId3" imgW="2832100" imgH="469900" progId="Equation.3">
              <p:embed/>
            </p:oleObj>
          </a:graphicData>
        </a:graphic>
      </p:graphicFrame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914400" y="1371600"/>
          <a:ext cx="7480300" cy="504825"/>
        </p:xfrm>
        <a:graphic>
          <a:graphicData uri="http://schemas.openxmlformats.org/presentationml/2006/ole">
            <p:oleObj spid="_x0000_s32825" name="公式" r:id="rId4" imgW="3175000" imgH="215900" progId="Equation.3">
              <p:embed/>
            </p:oleObj>
          </a:graphicData>
        </a:graphic>
      </p:graphicFrame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387490" y="2114221"/>
            <a:ext cx="1295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899120" y="2106737"/>
            <a:ext cx="2514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  <a:r>
              <a:rPr lang="zh-CN" altLang="en-US" sz="2800">
                <a:solidFill>
                  <a:srgbClr val="0000FF"/>
                </a:solidFill>
              </a:rPr>
              <a:t>平面束方程</a:t>
            </a:r>
          </a:p>
        </p:txBody>
      </p:sp>
      <p:graphicFrame>
        <p:nvGraphicFramePr>
          <p:cNvPr id="437257" name="Object 9"/>
          <p:cNvGraphicFramePr>
            <a:graphicFrameLocks noChangeAspect="1"/>
          </p:cNvGraphicFramePr>
          <p:nvPr/>
        </p:nvGraphicFramePr>
        <p:xfrm>
          <a:off x="1508720" y="2702049"/>
          <a:ext cx="4724400" cy="471488"/>
        </p:xfrm>
        <a:graphic>
          <a:graphicData uri="http://schemas.openxmlformats.org/presentationml/2006/ole">
            <p:oleObj spid="_x0000_s32826" name="公式" r:id="rId5" imgW="2019300" imgH="203200" progId="Equation.3">
              <p:embed/>
            </p:oleObj>
          </a:graphicData>
        </a:graphic>
      </p:graphicFrame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899120" y="2625849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437269" name="Object 21"/>
          <p:cNvGraphicFramePr>
            <a:graphicFrameLocks noChangeAspect="1"/>
          </p:cNvGraphicFramePr>
          <p:nvPr/>
        </p:nvGraphicFramePr>
        <p:xfrm>
          <a:off x="1700808" y="3235449"/>
          <a:ext cx="3008312" cy="409575"/>
        </p:xfrm>
        <a:graphic>
          <a:graphicData uri="http://schemas.openxmlformats.org/presentationml/2006/ole">
            <p:oleObj spid="_x0000_s32827" name="Equation" r:id="rId6" imgW="3060700" imgH="419100" progId="Equation.3">
              <p:embed/>
            </p:oleObj>
          </a:graphicData>
        </a:graphic>
      </p:graphicFrame>
      <p:sp>
        <p:nvSpPr>
          <p:cNvPr id="437276" name="AutoShape 28"/>
          <p:cNvSpPr>
            <a:spLocks noChangeArrowheads="1"/>
          </p:cNvSpPr>
          <p:nvPr/>
        </p:nvSpPr>
        <p:spPr bwMode="auto">
          <a:xfrm>
            <a:off x="6372200" y="3539480"/>
            <a:ext cx="1752600" cy="457200"/>
          </a:xfrm>
          <a:prstGeom prst="parallelogram">
            <a:avLst>
              <a:gd name="adj" fmla="val 95833"/>
            </a:avLst>
          </a:prstGeom>
          <a:gradFill rotWithShape="0">
            <a:gsLst>
              <a:gs pos="0">
                <a:srgbClr val="FFFFFF"/>
              </a:gs>
              <a:gs pos="100000">
                <a:srgbClr val="00FF00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77" name="AutoShape 29"/>
          <p:cNvSpPr>
            <a:spLocks noChangeArrowheads="1"/>
          </p:cNvSpPr>
          <p:nvPr/>
        </p:nvSpPr>
        <p:spPr bwMode="auto">
          <a:xfrm rot="5659106">
            <a:off x="6713513" y="3114030"/>
            <a:ext cx="1066800" cy="533400"/>
          </a:xfrm>
          <a:prstGeom prst="parallelogram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99CC"/>
              </a:gs>
            </a:gsLst>
            <a:lin ang="2700000" scaled="1"/>
          </a:gra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78" name="Line 30"/>
          <p:cNvSpPr>
            <a:spLocks noChangeShapeType="1"/>
          </p:cNvSpPr>
          <p:nvPr/>
        </p:nvSpPr>
        <p:spPr bwMode="auto">
          <a:xfrm>
            <a:off x="6677000" y="4149080"/>
            <a:ext cx="990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7279" name="Line 31"/>
          <p:cNvSpPr>
            <a:spLocks noChangeShapeType="1"/>
          </p:cNvSpPr>
          <p:nvPr/>
        </p:nvSpPr>
        <p:spPr bwMode="auto">
          <a:xfrm rot="-60000">
            <a:off x="6981800" y="3615680"/>
            <a:ext cx="457200" cy="3048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7280" name="Object 32"/>
          <p:cNvGraphicFramePr>
            <a:graphicFrameLocks noChangeAspect="1"/>
          </p:cNvGraphicFramePr>
          <p:nvPr/>
        </p:nvGraphicFramePr>
        <p:xfrm>
          <a:off x="6623025" y="3737918"/>
          <a:ext cx="293688" cy="258762"/>
        </p:xfrm>
        <a:graphic>
          <a:graphicData uri="http://schemas.openxmlformats.org/presentationml/2006/ole">
            <p:oleObj spid="_x0000_s32828" name="Equation" r:id="rId7" imgW="469900" imgH="419100" progId="Equation.3">
              <p:embed/>
            </p:oleObj>
          </a:graphicData>
        </a:graphic>
      </p:graphicFrame>
      <p:graphicFrame>
        <p:nvGraphicFramePr>
          <p:cNvPr id="437281" name="Object 33"/>
          <p:cNvGraphicFramePr>
            <a:graphicFrameLocks noChangeAspect="1"/>
          </p:cNvGraphicFramePr>
          <p:nvPr/>
        </p:nvGraphicFramePr>
        <p:xfrm>
          <a:off x="6997675" y="2929880"/>
          <a:ext cx="301625" cy="258763"/>
        </p:xfrm>
        <a:graphic>
          <a:graphicData uri="http://schemas.openxmlformats.org/presentationml/2006/ole">
            <p:oleObj spid="_x0000_s32829" name="Equation" r:id="rId8" imgW="482391" imgH="418918" progId="Equation.3">
              <p:embed/>
            </p:oleObj>
          </a:graphicData>
        </a:graphic>
      </p:graphicFrame>
      <p:grpSp>
        <p:nvGrpSpPr>
          <p:cNvPr id="2" name="Group 37"/>
          <p:cNvGrpSpPr>
            <a:grpSpLocks noChangeAspect="1"/>
          </p:cNvGrpSpPr>
          <p:nvPr/>
        </p:nvGrpSpPr>
        <p:grpSpPr bwMode="auto">
          <a:xfrm>
            <a:off x="3185120" y="2201987"/>
            <a:ext cx="4267200" cy="423862"/>
            <a:chOff x="2304" y="1269"/>
            <a:chExt cx="2688" cy="267"/>
          </a:xfrm>
        </p:grpSpPr>
        <p:sp>
          <p:nvSpPr>
            <p:cNvPr id="32785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304" y="1269"/>
              <a:ext cx="2688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Rectangle 38"/>
            <p:cNvSpPr>
              <a:spLocks noChangeArrowheads="1"/>
            </p:cNvSpPr>
            <p:nvPr/>
          </p:nvSpPr>
          <p:spPr bwMode="auto">
            <a:xfrm>
              <a:off x="4859" y="1243"/>
              <a:ext cx="231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32787" name="Rectangle 39"/>
            <p:cNvSpPr>
              <a:spLocks noChangeArrowheads="1"/>
            </p:cNvSpPr>
            <p:nvPr/>
          </p:nvSpPr>
          <p:spPr bwMode="auto">
            <a:xfrm>
              <a:off x="4533" y="1243"/>
              <a:ext cx="19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2788" name="Rectangle 40"/>
            <p:cNvSpPr>
              <a:spLocks noChangeArrowheads="1"/>
            </p:cNvSpPr>
            <p:nvPr/>
          </p:nvSpPr>
          <p:spPr bwMode="auto">
            <a:xfrm>
              <a:off x="4407" y="1243"/>
              <a:ext cx="231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2789" name="Rectangle 41"/>
            <p:cNvSpPr>
              <a:spLocks noChangeArrowheads="1"/>
            </p:cNvSpPr>
            <p:nvPr/>
          </p:nvSpPr>
          <p:spPr bwMode="auto">
            <a:xfrm>
              <a:off x="3226" y="1243"/>
              <a:ext cx="19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2790" name="Rectangle 42"/>
            <p:cNvSpPr>
              <a:spLocks noChangeArrowheads="1"/>
            </p:cNvSpPr>
            <p:nvPr/>
          </p:nvSpPr>
          <p:spPr bwMode="auto">
            <a:xfrm>
              <a:off x="4665" y="1215"/>
              <a:ext cx="287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2791" name="Rectangle 43"/>
            <p:cNvSpPr>
              <a:spLocks noChangeArrowheads="1"/>
            </p:cNvSpPr>
            <p:nvPr/>
          </p:nvSpPr>
          <p:spPr bwMode="auto">
            <a:xfrm>
              <a:off x="4223" y="1215"/>
              <a:ext cx="287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32792" name="Rectangle 44"/>
            <p:cNvSpPr>
              <a:spLocks noChangeArrowheads="1"/>
            </p:cNvSpPr>
            <p:nvPr/>
          </p:nvSpPr>
          <p:spPr bwMode="auto">
            <a:xfrm>
              <a:off x="3881" y="1215"/>
              <a:ext cx="287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3509" y="1215"/>
              <a:ext cx="287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32794" name="Rectangle 46"/>
            <p:cNvSpPr>
              <a:spLocks noChangeArrowheads="1"/>
            </p:cNvSpPr>
            <p:nvPr/>
          </p:nvSpPr>
          <p:spPr bwMode="auto">
            <a:xfrm>
              <a:off x="2885" y="1215"/>
              <a:ext cx="287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32795" name="Rectangle 47"/>
            <p:cNvSpPr>
              <a:spLocks noChangeArrowheads="1"/>
            </p:cNvSpPr>
            <p:nvPr/>
          </p:nvSpPr>
          <p:spPr bwMode="auto">
            <a:xfrm>
              <a:off x="2509" y="1215"/>
              <a:ext cx="287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32796" name="Rectangle 48"/>
            <p:cNvSpPr>
              <a:spLocks noChangeArrowheads="1"/>
            </p:cNvSpPr>
            <p:nvPr/>
          </p:nvSpPr>
          <p:spPr bwMode="auto">
            <a:xfrm>
              <a:off x="4077" y="1243"/>
              <a:ext cx="200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32797" name="Rectangle 49"/>
            <p:cNvSpPr>
              <a:spLocks noChangeArrowheads="1"/>
            </p:cNvSpPr>
            <p:nvPr/>
          </p:nvSpPr>
          <p:spPr bwMode="auto">
            <a:xfrm>
              <a:off x="3723" y="1243"/>
              <a:ext cx="21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32798" name="Rectangle 50"/>
            <p:cNvSpPr>
              <a:spLocks noChangeArrowheads="1"/>
            </p:cNvSpPr>
            <p:nvPr/>
          </p:nvSpPr>
          <p:spPr bwMode="auto">
            <a:xfrm>
              <a:off x="3336" y="1243"/>
              <a:ext cx="228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2799" name="Rectangle 51"/>
            <p:cNvSpPr>
              <a:spLocks noChangeArrowheads="1"/>
            </p:cNvSpPr>
            <p:nvPr/>
          </p:nvSpPr>
          <p:spPr bwMode="auto">
            <a:xfrm>
              <a:off x="2728" y="1243"/>
              <a:ext cx="214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32800" name="Rectangle 52"/>
            <p:cNvSpPr>
              <a:spLocks noChangeArrowheads="1"/>
            </p:cNvSpPr>
            <p:nvPr/>
          </p:nvSpPr>
          <p:spPr bwMode="auto">
            <a:xfrm>
              <a:off x="2337" y="1243"/>
              <a:ext cx="228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2801" name="Rectangle 53"/>
            <p:cNvSpPr>
              <a:spLocks noChangeArrowheads="1"/>
            </p:cNvSpPr>
            <p:nvPr/>
          </p:nvSpPr>
          <p:spPr bwMode="auto">
            <a:xfrm>
              <a:off x="3070" y="1215"/>
              <a:ext cx="287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 altLang="zh-CN"/>
            </a:p>
          </p:txBody>
        </p:sp>
      </p:grp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44943" y="569176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 autoUpdateAnimBg="0"/>
      <p:bldP spid="437255" grpId="0" autoUpdateAnimBg="0"/>
      <p:bldP spid="437264" grpId="0" autoUpdateAnimBg="0"/>
      <p:bldP spid="437276" grpId="0" animBg="1"/>
      <p:bldP spid="437277" grpId="0" animBg="1"/>
      <p:bldP spid="437278" grpId="0" animBg="1"/>
      <p:bldP spid="4372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ABB45-669E-418D-A4E2-ACD4C19179B0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/>
        </p:nvGraphicFramePr>
        <p:xfrm>
          <a:off x="765522" y="1052934"/>
          <a:ext cx="5578475" cy="434975"/>
        </p:xfrm>
        <a:graphic>
          <a:graphicData uri="http://schemas.openxmlformats.org/presentationml/2006/ole">
            <p:oleObj spid="_x0000_s33884" name="Equation" r:id="rId3" imgW="5473700" imgH="431800" progId="Equation.3">
              <p:embed/>
            </p:oleObj>
          </a:graphicData>
        </a:graphic>
      </p:graphicFrame>
      <p:graphicFrame>
        <p:nvGraphicFramePr>
          <p:cNvPr id="452613" name="Object 5"/>
          <p:cNvGraphicFramePr>
            <a:graphicFrameLocks noChangeAspect="1"/>
          </p:cNvGraphicFramePr>
          <p:nvPr/>
        </p:nvGraphicFramePr>
        <p:xfrm>
          <a:off x="1241772" y="1562746"/>
          <a:ext cx="3403600" cy="469900"/>
        </p:xfrm>
        <a:graphic>
          <a:graphicData uri="http://schemas.openxmlformats.org/presentationml/2006/ole">
            <p:oleObj spid="_x0000_s33885" name="公式" r:id="rId4" imgW="1459866" imgH="203112" progId="Equation.3">
              <p:embed/>
            </p:oleObj>
          </a:graphicData>
        </a:graphic>
      </p:graphicFrame>
      <p:graphicFrame>
        <p:nvGraphicFramePr>
          <p:cNvPr id="452614" name="Object 6"/>
          <p:cNvGraphicFramePr>
            <a:graphicFrameLocks noChangeAspect="1"/>
          </p:cNvGraphicFramePr>
          <p:nvPr/>
        </p:nvGraphicFramePr>
        <p:xfrm>
          <a:off x="4670772" y="1545284"/>
          <a:ext cx="1509712" cy="411162"/>
        </p:xfrm>
        <a:graphic>
          <a:graphicData uri="http://schemas.openxmlformats.org/presentationml/2006/ole">
            <p:oleObj spid="_x0000_s33886" name="公式" r:id="rId5" imgW="647419" imgH="177723" progId="Equation.3">
              <p:embed/>
            </p:oleObj>
          </a:graphicData>
        </a:graphic>
      </p:graphicFrame>
      <p:graphicFrame>
        <p:nvGraphicFramePr>
          <p:cNvPr id="452615" name="Object 7"/>
          <p:cNvGraphicFramePr>
            <a:graphicFrameLocks noChangeAspect="1"/>
          </p:cNvGraphicFramePr>
          <p:nvPr/>
        </p:nvGraphicFramePr>
        <p:xfrm>
          <a:off x="765522" y="2304794"/>
          <a:ext cx="1881187" cy="427038"/>
        </p:xfrm>
        <a:graphic>
          <a:graphicData uri="http://schemas.openxmlformats.org/presentationml/2006/ole">
            <p:oleObj spid="_x0000_s33887" name="Equation" r:id="rId6" imgW="1892300" imgH="431800" progId="Equation.3">
              <p:embed/>
            </p:oleObj>
          </a:graphicData>
        </a:graphic>
      </p:graphicFrame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708372" y="1524422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由</a:t>
            </a:r>
          </a:p>
        </p:txBody>
      </p:sp>
      <p:graphicFrame>
        <p:nvGraphicFramePr>
          <p:cNvPr id="452617" name="Object 9"/>
          <p:cNvGraphicFramePr>
            <a:graphicFrameLocks noChangeAspect="1"/>
          </p:cNvGraphicFramePr>
          <p:nvPr/>
        </p:nvGraphicFramePr>
        <p:xfrm>
          <a:off x="2765772" y="2304794"/>
          <a:ext cx="2925762" cy="411163"/>
        </p:xfrm>
        <a:graphic>
          <a:graphicData uri="http://schemas.openxmlformats.org/presentationml/2006/ole">
            <p:oleObj spid="_x0000_s33888" name="Equation" r:id="rId7" imgW="2794000" imgH="393700" progId="Equation.3">
              <p:embed/>
            </p:oleObj>
          </a:graphicData>
        </a:graphic>
      </p:graphicFrame>
      <p:graphicFrame>
        <p:nvGraphicFramePr>
          <p:cNvPr id="33799" name="Object 10"/>
          <p:cNvGraphicFramePr>
            <a:graphicFrameLocks noChangeAspect="1"/>
          </p:cNvGraphicFramePr>
          <p:nvPr/>
        </p:nvGraphicFramePr>
        <p:xfrm>
          <a:off x="909984" y="476672"/>
          <a:ext cx="3008313" cy="409575"/>
        </p:xfrm>
        <a:graphic>
          <a:graphicData uri="http://schemas.openxmlformats.org/presentationml/2006/ole">
            <p:oleObj spid="_x0000_s33889" name="Equation" r:id="rId8" imgW="3060700" imgH="419100" progId="Equation.3">
              <p:embed/>
            </p:oleObj>
          </a:graphicData>
        </a:graphic>
      </p:graphicFrame>
      <p:graphicFrame>
        <p:nvGraphicFramePr>
          <p:cNvPr id="452619" name="Object 11"/>
          <p:cNvGraphicFramePr>
            <a:graphicFrameLocks noChangeAspect="1"/>
          </p:cNvGraphicFramePr>
          <p:nvPr/>
        </p:nvGraphicFramePr>
        <p:xfrm>
          <a:off x="787003" y="3069208"/>
          <a:ext cx="4937125" cy="431800"/>
        </p:xfrm>
        <a:graphic>
          <a:graphicData uri="http://schemas.openxmlformats.org/presentationml/2006/ole">
            <p:oleObj spid="_x0000_s33890" name="Equation" r:id="rId9" imgW="4902200" imgH="431800" progId="Equation.3">
              <p:embed/>
            </p:oleObj>
          </a:graphicData>
        </a:graphic>
      </p:graphicFrame>
      <p:sp>
        <p:nvSpPr>
          <p:cNvPr id="452620" name="Text Box 12"/>
          <p:cNvSpPr txBox="1">
            <a:spLocks noChangeArrowheads="1"/>
          </p:cNvSpPr>
          <p:nvPr/>
        </p:nvSpPr>
        <p:spPr bwMode="auto">
          <a:xfrm>
            <a:off x="688502" y="3701856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由</a:t>
            </a:r>
          </a:p>
        </p:txBody>
      </p:sp>
      <p:graphicFrame>
        <p:nvGraphicFramePr>
          <p:cNvPr id="452621" name="Object 13"/>
          <p:cNvGraphicFramePr>
            <a:graphicFrameLocks noChangeAspect="1"/>
          </p:cNvGraphicFramePr>
          <p:nvPr/>
        </p:nvGraphicFramePr>
        <p:xfrm>
          <a:off x="1229472" y="3781474"/>
          <a:ext cx="3759200" cy="469900"/>
        </p:xfrm>
        <a:graphic>
          <a:graphicData uri="http://schemas.openxmlformats.org/presentationml/2006/ole">
            <p:oleObj spid="_x0000_s33891" name="公式" r:id="rId10" imgW="1612900" imgH="203200" progId="Equation.3">
              <p:embed/>
            </p:oleObj>
          </a:graphicData>
        </a:graphic>
      </p:graphicFrame>
      <p:graphicFrame>
        <p:nvGraphicFramePr>
          <p:cNvPr id="452622" name="Object 14"/>
          <p:cNvGraphicFramePr>
            <a:graphicFrameLocks noChangeAspect="1"/>
          </p:cNvGraphicFramePr>
          <p:nvPr/>
        </p:nvGraphicFramePr>
        <p:xfrm>
          <a:off x="5190284" y="3492549"/>
          <a:ext cx="1357313" cy="944563"/>
        </p:xfrm>
        <a:graphic>
          <a:graphicData uri="http://schemas.openxmlformats.org/presentationml/2006/ole">
            <p:oleObj spid="_x0000_s33892" name="公式" r:id="rId11" imgW="583947" imgH="406224" progId="Equation.3">
              <p:embed/>
            </p:oleObj>
          </a:graphicData>
        </a:graphic>
      </p:graphicFrame>
      <p:graphicFrame>
        <p:nvGraphicFramePr>
          <p:cNvPr id="452623" name="Object 15"/>
          <p:cNvGraphicFramePr>
            <a:graphicFrameLocks noChangeAspect="1"/>
          </p:cNvGraphicFramePr>
          <p:nvPr/>
        </p:nvGraphicFramePr>
        <p:xfrm>
          <a:off x="799256" y="4499843"/>
          <a:ext cx="5068888" cy="441325"/>
        </p:xfrm>
        <a:graphic>
          <a:graphicData uri="http://schemas.openxmlformats.org/presentationml/2006/ole">
            <p:oleObj spid="_x0000_s33893" name="Equation" r:id="rId12" imgW="48260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6" grpId="0" autoUpdateAnimBg="0"/>
      <p:bldP spid="45262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6F570E-AB70-46C7-BD37-A8E2141328EE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960438" y="136525"/>
            <a:ext cx="1752600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D60093"/>
                </a:solidFill>
                <a:latin typeface="隶书" pitchFamily="49" charset="-122"/>
                <a:ea typeface="隶书" pitchFamily="49" charset="-122"/>
              </a:rPr>
              <a:t>思考题</a:t>
            </a:r>
            <a:r>
              <a:rPr lang="en-US" altLang="zh-CN" sz="3200">
                <a:solidFill>
                  <a:srgbClr val="D60093"/>
                </a:solidFill>
                <a:latin typeface="隶书" pitchFamily="49" charset="-122"/>
                <a:ea typeface="隶书" pitchFamily="49" charset="-122"/>
              </a:rPr>
              <a:t>1</a:t>
            </a:r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2484438" y="188913"/>
            <a:ext cx="5410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想一想下述问题能否转化为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198438" y="708025"/>
            <a:ext cx="4191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用点法式确定平面方程？</a:t>
            </a:r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827088" y="1341438"/>
            <a:ext cx="563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(1)  </a:t>
            </a:r>
            <a:r>
              <a:rPr lang="zh-CN" altLang="en-US" sz="2800"/>
              <a:t>过两条相交直线</a:t>
            </a:r>
            <a:r>
              <a:rPr lang="en-US" altLang="zh-CN" sz="2800"/>
              <a:t>,</a:t>
            </a:r>
            <a:r>
              <a:rPr lang="zh-CN" altLang="en-US" sz="2800"/>
              <a:t>确定一平面</a:t>
            </a:r>
            <a:r>
              <a:rPr lang="en-US" altLang="zh-CN" sz="2800"/>
              <a:t>;</a:t>
            </a:r>
          </a:p>
        </p:txBody>
      </p:sp>
      <p:sp>
        <p:nvSpPr>
          <p:cNvPr id="438278" name="Text Box 6"/>
          <p:cNvSpPr txBox="1">
            <a:spLocks noChangeArrowheads="1"/>
          </p:cNvSpPr>
          <p:nvPr/>
        </p:nvSpPr>
        <p:spPr bwMode="auto">
          <a:xfrm>
            <a:off x="827088" y="2060575"/>
            <a:ext cx="5638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(2)  </a:t>
            </a:r>
            <a:r>
              <a:rPr lang="zh-CN" altLang="en-US" sz="2800"/>
              <a:t>过两条平行直线</a:t>
            </a:r>
            <a:r>
              <a:rPr lang="en-US" altLang="zh-CN" sz="2800"/>
              <a:t>,</a:t>
            </a:r>
            <a:r>
              <a:rPr lang="zh-CN" altLang="en-US" sz="2800"/>
              <a:t>确定一平面</a:t>
            </a:r>
            <a:r>
              <a:rPr lang="en-US" altLang="zh-CN" sz="2800"/>
              <a:t>;</a:t>
            </a:r>
          </a:p>
        </p:txBody>
      </p:sp>
      <p:sp>
        <p:nvSpPr>
          <p:cNvPr id="438279" name="Text Box 7"/>
          <p:cNvSpPr txBox="1">
            <a:spLocks noChangeArrowheads="1"/>
          </p:cNvSpPr>
          <p:nvPr/>
        </p:nvSpPr>
        <p:spPr bwMode="auto">
          <a:xfrm>
            <a:off x="755650" y="2708275"/>
            <a:ext cx="7010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(3)  </a:t>
            </a:r>
            <a:r>
              <a:rPr lang="zh-CN" altLang="en-US" sz="2800"/>
              <a:t>过一直线与该直线外一点</a:t>
            </a:r>
            <a:r>
              <a:rPr lang="en-US" altLang="zh-CN" sz="2800"/>
              <a:t>,</a:t>
            </a:r>
            <a:r>
              <a:rPr lang="zh-CN" altLang="en-US" sz="2800"/>
              <a:t>确定一平面</a:t>
            </a:r>
            <a:r>
              <a:rPr lang="en-US" altLang="zh-CN" sz="2800"/>
              <a:t>;</a:t>
            </a:r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755650" y="3429000"/>
            <a:ext cx="7696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(4)  </a:t>
            </a:r>
            <a:r>
              <a:rPr lang="zh-CN" altLang="en-US" sz="2800"/>
              <a:t>过一直线垂直于一已知平面</a:t>
            </a:r>
            <a:r>
              <a:rPr lang="en-US" altLang="zh-CN" sz="2800"/>
              <a:t>,</a:t>
            </a:r>
            <a:r>
              <a:rPr lang="zh-CN" altLang="en-US" sz="2800"/>
              <a:t>确定一平面</a:t>
            </a:r>
            <a:r>
              <a:rPr lang="en-US" altLang="zh-CN" sz="2800"/>
              <a:t>.</a:t>
            </a:r>
          </a:p>
        </p:txBody>
      </p:sp>
      <p:sp>
        <p:nvSpPr>
          <p:cNvPr id="438281" name="Text Box 9"/>
          <p:cNvSpPr txBox="1">
            <a:spLocks noChangeArrowheads="1"/>
          </p:cNvSpPr>
          <p:nvPr/>
        </p:nvSpPr>
        <p:spPr bwMode="auto">
          <a:xfrm>
            <a:off x="900113" y="4076700"/>
            <a:ext cx="5638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zh-CN" altLang="en-US" sz="2800">
                <a:solidFill>
                  <a:schemeClr val="tx2"/>
                </a:solidFill>
              </a:rPr>
              <a:t>设此直线不垂直于</a:t>
            </a:r>
            <a:r>
              <a:rPr lang="zh-CN" altLang="en-US" sz="2800"/>
              <a:t>一已知平面</a:t>
            </a:r>
            <a:r>
              <a:rPr lang="en-US" altLang="zh-CN" sz="2800"/>
              <a:t>)</a:t>
            </a: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4084638" y="708025"/>
            <a:ext cx="1970087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如何转化？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autoUpdateAnimBg="0"/>
      <p:bldP spid="438276" grpId="0" autoUpdateAnimBg="0"/>
      <p:bldP spid="438277" grpId="0" autoUpdateAnimBg="0"/>
      <p:bldP spid="438278" grpId="0" autoUpdateAnimBg="0"/>
      <p:bldP spid="438279" grpId="0" autoUpdateAnimBg="0"/>
      <p:bldP spid="438280" grpId="0" autoUpdateAnimBg="0"/>
      <p:bldP spid="438281" grpId="0" autoUpdateAnimBg="0"/>
      <p:bldP spid="43828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335EEA-1CF1-4581-A5C5-2FACBF8D7A72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439298" name="Line 2"/>
          <p:cNvSpPr>
            <a:spLocks noChangeShapeType="1"/>
          </p:cNvSpPr>
          <p:nvPr/>
        </p:nvSpPr>
        <p:spPr bwMode="auto">
          <a:xfrm>
            <a:off x="6172200" y="4953000"/>
            <a:ext cx="1295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239713" y="128588"/>
            <a:ext cx="2286000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D60093"/>
                </a:solidFill>
                <a:latin typeface="隶书" pitchFamily="49" charset="-122"/>
                <a:ea typeface="隶书" pitchFamily="49" charset="-122"/>
              </a:rPr>
              <a:t>思考题</a:t>
            </a:r>
            <a:r>
              <a:rPr lang="en-US" altLang="zh-CN" sz="3200">
                <a:solidFill>
                  <a:srgbClr val="D60093"/>
                </a:solidFill>
                <a:latin typeface="隶书" pitchFamily="49" charset="-122"/>
                <a:ea typeface="隶书" pitchFamily="49" charset="-122"/>
              </a:rPr>
              <a:t>2</a:t>
            </a:r>
            <a:endParaRPr lang="en-US" altLang="zh-CN" sz="3200" b="0">
              <a:solidFill>
                <a:srgbClr val="D60093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1763713" y="188913"/>
            <a:ext cx="4724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想一想下述问题能否转化为</a:t>
            </a: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250825" y="765175"/>
            <a:ext cx="525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用对称式方程来确定直线方程</a:t>
            </a:r>
            <a:r>
              <a:rPr lang="en-US" altLang="zh-CN" sz="2800"/>
              <a:t>?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395288" y="1341438"/>
            <a:ext cx="8001000" cy="6048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(1) </a:t>
            </a:r>
            <a:r>
              <a:rPr lang="zh-CN" altLang="en-US" sz="2800"/>
              <a:t>过一点且与一已知平面垂直</a:t>
            </a:r>
            <a:r>
              <a:rPr lang="en-US" altLang="zh-CN" sz="2800"/>
              <a:t>,</a:t>
            </a:r>
            <a:r>
              <a:rPr lang="zh-CN" altLang="en-US" sz="2800"/>
              <a:t>确定一直线方程</a:t>
            </a:r>
            <a:r>
              <a:rPr lang="en-US" altLang="zh-CN" sz="2800"/>
              <a:t>;</a:t>
            </a:r>
          </a:p>
        </p:txBody>
      </p:sp>
      <p:sp>
        <p:nvSpPr>
          <p:cNvPr id="439303" name="Text Box 7"/>
          <p:cNvSpPr txBox="1">
            <a:spLocks noChangeArrowheads="1"/>
          </p:cNvSpPr>
          <p:nvPr/>
        </p:nvSpPr>
        <p:spPr bwMode="auto">
          <a:xfrm>
            <a:off x="395288" y="2060575"/>
            <a:ext cx="7924800" cy="6048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(2) </a:t>
            </a:r>
            <a:r>
              <a:rPr lang="zh-CN" altLang="en-US" sz="2800"/>
              <a:t>过一点且与两条相交直线都垂直的直线方程</a:t>
            </a:r>
            <a:r>
              <a:rPr lang="en-US" altLang="zh-CN" sz="2800"/>
              <a:t>;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439304" name="Text Box 8"/>
          <p:cNvSpPr txBox="1">
            <a:spLocks noChangeArrowheads="1"/>
          </p:cNvSpPr>
          <p:nvPr/>
        </p:nvSpPr>
        <p:spPr bwMode="auto">
          <a:xfrm>
            <a:off x="395288" y="2852738"/>
            <a:ext cx="7696200" cy="9477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(3) </a:t>
            </a:r>
            <a:r>
              <a:rPr lang="zh-CN" altLang="en-US" sz="2800"/>
              <a:t>过一点且与一已知平面平行</a:t>
            </a:r>
            <a:r>
              <a:rPr lang="en-US" altLang="zh-CN" sz="2800"/>
              <a:t>,</a:t>
            </a:r>
            <a:r>
              <a:rPr lang="zh-CN" altLang="en-US" sz="2800"/>
              <a:t>与一已知直线相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/>
              <a:t>     交的直线方程</a:t>
            </a:r>
            <a:r>
              <a:rPr lang="en-US" altLang="zh-CN" sz="2800"/>
              <a:t>.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5364163" y="765175"/>
            <a:ext cx="1970087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如何转化？</a:t>
            </a:r>
          </a:p>
        </p:txBody>
      </p:sp>
      <p:graphicFrame>
        <p:nvGraphicFramePr>
          <p:cNvPr id="439306" name="Object 10"/>
          <p:cNvGraphicFramePr>
            <a:graphicFrameLocks noChangeAspect="1"/>
          </p:cNvGraphicFramePr>
          <p:nvPr/>
        </p:nvGraphicFramePr>
        <p:xfrm>
          <a:off x="7162800" y="4953000"/>
          <a:ext cx="76200" cy="76200"/>
        </p:xfrm>
        <a:graphic>
          <a:graphicData uri="http://schemas.openxmlformats.org/presentationml/2006/ole">
            <p:oleObj spid="_x0000_s34827" name="Equation" r:id="rId3" imgW="6089400" imgH="6079320" progId="Equation.3">
              <p:embed/>
            </p:oleObj>
          </a:graphicData>
        </a:graphic>
      </p:graphicFrame>
      <p:sp>
        <p:nvSpPr>
          <p:cNvPr id="439307" name="AutoShape 11"/>
          <p:cNvSpPr>
            <a:spLocks noChangeArrowheads="1"/>
          </p:cNvSpPr>
          <p:nvPr/>
        </p:nvSpPr>
        <p:spPr bwMode="auto">
          <a:xfrm>
            <a:off x="6096000" y="5334000"/>
            <a:ext cx="1447800" cy="457200"/>
          </a:xfrm>
          <a:prstGeom prst="parallelogram">
            <a:avLst>
              <a:gd name="adj" fmla="val 79167"/>
            </a:avLst>
          </a:prstGeom>
          <a:gradFill rotWithShape="0">
            <a:gsLst>
              <a:gs pos="0">
                <a:srgbClr val="66FF33"/>
              </a:gs>
              <a:gs pos="50000">
                <a:schemeClr val="hlink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 flipV="1">
            <a:off x="6324600" y="4648200"/>
            <a:ext cx="10668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 animBg="1"/>
      <p:bldP spid="439300" grpId="0" autoUpdateAnimBg="0"/>
      <p:bldP spid="439301" grpId="0" autoUpdateAnimBg="0"/>
      <p:bldP spid="439302" grpId="0" autoUpdateAnimBg="0"/>
      <p:bldP spid="439303" grpId="0" autoUpdateAnimBg="0"/>
      <p:bldP spid="439304" grpId="0" autoUpdateAnimBg="0"/>
      <p:bldP spid="439305" grpId="0" autoUpdateAnimBg="0"/>
      <p:bldP spid="439307" grpId="0" animBg="1"/>
      <p:bldP spid="43930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49039" y="332085"/>
            <a:ext cx="3048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 smtClean="0"/>
              <a:t>五、小结</a:t>
            </a:r>
          </a:p>
        </p:txBody>
      </p:sp>
      <p:sp>
        <p:nvSpPr>
          <p:cNvPr id="35843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D5DA6-F3C2-4F68-9B6E-C60E973D5447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441346" name="Text Box 2"/>
          <p:cNvSpPr txBox="1">
            <a:spLocks noChangeArrowheads="1"/>
          </p:cNvSpPr>
          <p:nvPr/>
        </p:nvSpPr>
        <p:spPr bwMode="auto">
          <a:xfrm>
            <a:off x="649039" y="1094085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空间直线的一般方程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649039" y="3213397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两直线的夹角</a:t>
            </a: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641102" y="3789660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直线与平面的夹角</a:t>
            </a: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2881064" y="3257847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两直线垂直、平行的充要条件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41351" name="Text Box 7"/>
          <p:cNvSpPr txBox="1">
            <a:spLocks noChangeArrowheads="1"/>
          </p:cNvSpPr>
          <p:nvPr/>
        </p:nvSpPr>
        <p:spPr bwMode="auto">
          <a:xfrm>
            <a:off x="649039" y="4350047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直线与平面垂直、平行的充要条件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41358" name="Rectangle 14"/>
          <p:cNvSpPr>
            <a:spLocks noChangeArrowheads="1"/>
          </p:cNvSpPr>
          <p:nvPr/>
        </p:nvSpPr>
        <p:spPr bwMode="auto">
          <a:xfrm>
            <a:off x="649039" y="2618085"/>
            <a:ext cx="3632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空间直线的参数方程</a:t>
            </a:r>
          </a:p>
        </p:txBody>
      </p:sp>
      <p:sp>
        <p:nvSpPr>
          <p:cNvPr id="441359" name="Text Box 15"/>
          <p:cNvSpPr txBox="1">
            <a:spLocks noChangeArrowheads="1"/>
          </p:cNvSpPr>
          <p:nvPr/>
        </p:nvSpPr>
        <p:spPr bwMode="auto">
          <a:xfrm>
            <a:off x="649039" y="2084685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关键确定直线的方向向量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41360" name="Text Box 16"/>
          <p:cNvSpPr txBox="1">
            <a:spLocks noChangeArrowheads="1"/>
          </p:cNvSpPr>
          <p:nvPr/>
        </p:nvSpPr>
        <p:spPr bwMode="auto">
          <a:xfrm>
            <a:off x="649039" y="1627485"/>
            <a:ext cx="411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空间直线的对称式方程</a:t>
            </a:r>
          </a:p>
        </p:txBody>
      </p:sp>
      <p:sp>
        <p:nvSpPr>
          <p:cNvPr id="441361" name="Rectangle 17"/>
          <p:cNvSpPr>
            <a:spLocks noChangeArrowheads="1"/>
          </p:cNvSpPr>
          <p:nvPr/>
        </p:nvSpPr>
        <p:spPr bwMode="auto">
          <a:xfrm>
            <a:off x="5068639" y="1475085"/>
            <a:ext cx="2819400" cy="13731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各类直线方程的作用及它们之间的互换</a:t>
            </a:r>
          </a:p>
        </p:txBody>
      </p:sp>
      <p:graphicFrame>
        <p:nvGraphicFramePr>
          <p:cNvPr id="467968" name="Object 0"/>
          <p:cNvGraphicFramePr>
            <a:graphicFrameLocks noChangeAspect="1"/>
          </p:cNvGraphicFramePr>
          <p:nvPr/>
        </p:nvGraphicFramePr>
        <p:xfrm>
          <a:off x="4763839" y="1322685"/>
          <a:ext cx="381000" cy="1752600"/>
        </p:xfrm>
        <a:graphic>
          <a:graphicData uri="http://schemas.openxmlformats.org/presentationml/2006/ole">
            <p:oleObj spid="_x0000_s35851" name="Equation" r:id="rId3" imgW="381000" imgH="20447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7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7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6" grpId="0" autoUpdateAnimBg="0"/>
      <p:bldP spid="441348" grpId="0" autoUpdateAnimBg="0"/>
      <p:bldP spid="441349" grpId="0" autoUpdateAnimBg="0"/>
      <p:bldP spid="441350" grpId="0" autoUpdateAnimBg="0"/>
      <p:bldP spid="441351" grpId="0" autoUpdateAnimBg="0"/>
      <p:bldP spid="441358" grpId="0" autoUpdateAnimBg="0"/>
      <p:bldP spid="441359" grpId="0" autoUpdateAnimBg="0"/>
      <p:bldP spid="441360" grpId="0" autoUpdateAnimBg="0"/>
      <p:bldP spid="44136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010F1B-1492-4B6D-96EE-A7FEE7926178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40963" name="灯片编号占位符 1"/>
          <p:cNvSpPr txBox="1">
            <a:spLocks noGrp="1"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18017D17-5E2E-4A99-BCB0-FBF1C88EBF80}" type="slidenum">
              <a:rPr lang="en-US" altLang="zh-CN" sz="1400"/>
              <a:pPr algn="l"/>
              <a:t>36</a:t>
            </a:fld>
            <a:endParaRPr lang="en-US" altLang="zh-CN"/>
          </a:p>
        </p:txBody>
      </p:sp>
      <p:sp>
        <p:nvSpPr>
          <p:cNvPr id="40964" name="灯片编号占位符 1"/>
          <p:cNvSpPr txBox="1">
            <a:spLocks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909696CB-0238-4684-A9BF-AADBF09D08A7}" type="slidenum">
              <a:rPr lang="en-US" altLang="zh-CN" sz="1400"/>
              <a:pPr algn="l"/>
              <a:t>36</a:t>
            </a:fld>
            <a:endParaRPr lang="en-US" altLang="zh-CN"/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1447800" y="115888"/>
            <a:ext cx="586105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  <a:endParaRPr lang="zh-CN" altLang="en-US"/>
          </a:p>
        </p:txBody>
      </p:sp>
      <p:sp>
        <p:nvSpPr>
          <p:cNvPr id="40966" name="Text Box 3"/>
          <p:cNvSpPr txBox="1">
            <a:spLocks noChangeArrowheads="1"/>
          </p:cNvSpPr>
          <p:nvPr/>
        </p:nvSpPr>
        <p:spPr bwMode="auto">
          <a:xfrm>
            <a:off x="1473200" y="1014413"/>
            <a:ext cx="47752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CN" sz="400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§8.6</a:t>
            </a:r>
            <a:endParaRPr lang="en-US" altLang="zh-CN" dirty="0"/>
          </a:p>
        </p:txBody>
      </p:sp>
      <p:sp>
        <p:nvSpPr>
          <p:cNvPr id="40967" name="Text Box 4"/>
          <p:cNvSpPr txBox="1">
            <a:spLocks noChangeArrowheads="1"/>
          </p:cNvSpPr>
          <p:nvPr/>
        </p:nvSpPr>
        <p:spPr bwMode="auto">
          <a:xfrm>
            <a:off x="1614488" y="2065338"/>
            <a:ext cx="6629400" cy="708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zh-CN" altLang="en-US" sz="4000"/>
              <a:t>全部</a:t>
            </a:r>
            <a:endParaRPr lang="en-US" altLang="zh-CN" sz="40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39AA0F-6C34-44A3-902A-14D35D82532C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2178" y="350143"/>
            <a:ext cx="16764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826641" y="1286768"/>
            <a:ext cx="49530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8-6 ( 49</a:t>
            </a: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页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044128" y="2439293"/>
            <a:ext cx="8280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</a:rPr>
              <a:t>11.  15.  16(1)(3).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70B43-D534-4D57-BE4B-ED928B22FC7A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graphicFrame>
        <p:nvGraphicFramePr>
          <p:cNvPr id="447492" name="Object 4"/>
          <p:cNvGraphicFramePr>
            <a:graphicFrameLocks noChangeAspect="1"/>
          </p:cNvGraphicFramePr>
          <p:nvPr/>
        </p:nvGraphicFramePr>
        <p:xfrm>
          <a:off x="179388" y="333375"/>
          <a:ext cx="2060575" cy="368300"/>
        </p:xfrm>
        <a:graphic>
          <a:graphicData uri="http://schemas.openxmlformats.org/presentationml/2006/ole">
            <p:oleObj spid="_x0000_s4197" name="Equation" r:id="rId3" imgW="2133600" imgH="381000" progId="Equation.3">
              <p:embed/>
            </p:oleObj>
          </a:graphicData>
        </a:graphic>
      </p:graphicFrame>
      <p:graphicFrame>
        <p:nvGraphicFramePr>
          <p:cNvPr id="447493" name="Object 5"/>
          <p:cNvGraphicFramePr>
            <a:graphicFrameLocks noChangeAspect="1"/>
          </p:cNvGraphicFramePr>
          <p:nvPr/>
        </p:nvGraphicFramePr>
        <p:xfrm>
          <a:off x="163513" y="939800"/>
          <a:ext cx="2378075" cy="371475"/>
        </p:xfrm>
        <a:graphic>
          <a:graphicData uri="http://schemas.openxmlformats.org/presentationml/2006/ole">
            <p:oleObj spid="_x0000_s4198" name="Equation" r:id="rId4" imgW="2514600" imgH="3937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17788" y="854075"/>
            <a:ext cx="1409700" cy="579438"/>
            <a:chOff x="1824" y="2688"/>
            <a:chExt cx="944" cy="397"/>
          </a:xfrm>
        </p:grpSpPr>
        <p:graphicFrame>
          <p:nvGraphicFramePr>
            <p:cNvPr id="4108" name="Object 7"/>
            <p:cNvGraphicFramePr>
              <a:graphicFrameLocks noChangeAspect="1"/>
            </p:cNvGraphicFramePr>
            <p:nvPr/>
          </p:nvGraphicFramePr>
          <p:xfrm>
            <a:off x="1824" y="2736"/>
            <a:ext cx="944" cy="288"/>
          </p:xfrm>
          <a:graphic>
            <a:graphicData uri="http://schemas.openxmlformats.org/presentationml/2006/ole">
              <p:oleObj spid="_x0000_s4199" name="公式" r:id="rId5" imgW="1498600" imgH="457200" progId="Equation.3">
                <p:embed/>
              </p:oleObj>
            </a:graphicData>
          </a:graphic>
        </p:graphicFrame>
        <p:sp>
          <p:nvSpPr>
            <p:cNvPr id="4120" name="Line 8"/>
            <p:cNvSpPr>
              <a:spLocks noChangeShapeType="1"/>
            </p:cNvSpPr>
            <p:nvPr/>
          </p:nvSpPr>
          <p:spPr bwMode="auto">
            <a:xfrm>
              <a:off x="1872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Text Box 9"/>
            <p:cNvSpPr txBox="1">
              <a:spLocks noChangeArrowheads="1"/>
            </p:cNvSpPr>
            <p:nvPr/>
          </p:nvSpPr>
          <p:spPr bwMode="auto">
            <a:xfrm>
              <a:off x="2352" y="2688"/>
              <a:ext cx="38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/>
                <a:t>//</a:t>
              </a:r>
            </a:p>
          </p:txBody>
        </p:sp>
      </p:grpSp>
      <p:graphicFrame>
        <p:nvGraphicFramePr>
          <p:cNvPr id="447498" name="Object 10"/>
          <p:cNvGraphicFramePr>
            <a:graphicFrameLocks noChangeAspect="1"/>
          </p:cNvGraphicFramePr>
          <p:nvPr/>
        </p:nvGraphicFramePr>
        <p:xfrm>
          <a:off x="179388" y="1463675"/>
          <a:ext cx="1981200" cy="392113"/>
        </p:xfrm>
        <a:graphic>
          <a:graphicData uri="http://schemas.openxmlformats.org/presentationml/2006/ole">
            <p:oleObj spid="_x0000_s4200" name="Equation" r:id="rId6" imgW="1981200" imgH="393700" progId="Equation.3">
              <p:embed/>
            </p:oleObj>
          </a:graphicData>
        </a:graphic>
      </p:graphicFrame>
      <p:graphicFrame>
        <p:nvGraphicFramePr>
          <p:cNvPr id="447499" name="Object 11"/>
          <p:cNvGraphicFramePr>
            <a:graphicFrameLocks noChangeAspect="1"/>
          </p:cNvGraphicFramePr>
          <p:nvPr/>
        </p:nvGraphicFramePr>
        <p:xfrm>
          <a:off x="2312988" y="320675"/>
          <a:ext cx="1949450" cy="415925"/>
        </p:xfrm>
        <a:graphic>
          <a:graphicData uri="http://schemas.openxmlformats.org/presentationml/2006/ole">
            <p:oleObj spid="_x0000_s4201" name="Equation" r:id="rId7" imgW="2019300" imgH="431800" progId="Equation.3">
              <p:embed/>
            </p:oleObj>
          </a:graphicData>
        </a:graphic>
      </p:graphicFrame>
      <p:graphicFrame>
        <p:nvGraphicFramePr>
          <p:cNvPr id="447500" name="Object 12"/>
          <p:cNvGraphicFramePr>
            <a:graphicFrameLocks noChangeAspect="1"/>
          </p:cNvGraphicFramePr>
          <p:nvPr/>
        </p:nvGraphicFramePr>
        <p:xfrm>
          <a:off x="6516688" y="1484313"/>
          <a:ext cx="1295400" cy="374650"/>
        </p:xfrm>
        <a:graphic>
          <a:graphicData uri="http://schemas.openxmlformats.org/presentationml/2006/ole">
            <p:oleObj spid="_x0000_s4202" name="Equation" r:id="rId8" imgW="1308100" imgH="381000" progId="Equation.3">
              <p:embed/>
            </p:oleObj>
          </a:graphicData>
        </a:graphic>
      </p:graphicFrame>
      <p:graphicFrame>
        <p:nvGraphicFramePr>
          <p:cNvPr id="447501" name="Object 13"/>
          <p:cNvGraphicFramePr>
            <a:graphicFrameLocks noChangeAspect="1"/>
          </p:cNvGraphicFramePr>
          <p:nvPr/>
        </p:nvGraphicFramePr>
        <p:xfrm>
          <a:off x="2389188" y="1479550"/>
          <a:ext cx="4114800" cy="431800"/>
        </p:xfrm>
        <a:graphic>
          <a:graphicData uri="http://schemas.openxmlformats.org/presentationml/2006/ole">
            <p:oleObj spid="_x0000_s4203" name="Equation" r:id="rId9" imgW="4127500" imgH="444500" progId="Equation.3">
              <p:embed/>
            </p:oleObj>
          </a:graphicData>
        </a:graphic>
      </p:graphicFrame>
      <p:sp>
        <p:nvSpPr>
          <p:cNvPr id="447502" name="Rectangle 14"/>
          <p:cNvSpPr>
            <a:spLocks noChangeArrowheads="1"/>
          </p:cNvSpPr>
          <p:nvPr/>
        </p:nvSpPr>
        <p:spPr bwMode="auto">
          <a:xfrm>
            <a:off x="7740650" y="1397000"/>
            <a:ext cx="1296988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方向数</a:t>
            </a:r>
            <a:r>
              <a:rPr lang="en-US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447503" name="Object 15"/>
          <p:cNvGraphicFramePr>
            <a:graphicFrameLocks noChangeAspect="1"/>
          </p:cNvGraphicFramePr>
          <p:nvPr/>
        </p:nvGraphicFramePr>
        <p:xfrm>
          <a:off x="2339975" y="2565400"/>
          <a:ext cx="3505200" cy="925513"/>
        </p:xfrm>
        <a:graphic>
          <a:graphicData uri="http://schemas.openxmlformats.org/presentationml/2006/ole">
            <p:oleObj spid="_x0000_s4204" name="公式" r:id="rId10" imgW="3657600" imgH="965200" progId="Equation.3">
              <p:embed/>
            </p:oleObj>
          </a:graphicData>
        </a:graphic>
      </p:graphicFrame>
      <p:sp>
        <p:nvSpPr>
          <p:cNvPr id="447504" name="Rectangle 16"/>
          <p:cNvSpPr>
            <a:spLocks noChangeArrowheads="1"/>
          </p:cNvSpPr>
          <p:nvPr/>
        </p:nvSpPr>
        <p:spPr bwMode="auto">
          <a:xfrm>
            <a:off x="107950" y="3644900"/>
            <a:ext cx="3249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2"/>
                </a:solidFill>
              </a:rPr>
              <a:t>直线的</a:t>
            </a: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对称式方程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71550" y="1989138"/>
            <a:ext cx="4149725" cy="457200"/>
            <a:chOff x="1152" y="480"/>
            <a:chExt cx="2614" cy="288"/>
          </a:xfrm>
        </p:grpSpPr>
        <p:graphicFrame>
          <p:nvGraphicFramePr>
            <p:cNvPr id="4107" name="Object 18"/>
            <p:cNvGraphicFramePr>
              <a:graphicFrameLocks noChangeAspect="1"/>
            </p:cNvGraphicFramePr>
            <p:nvPr/>
          </p:nvGraphicFramePr>
          <p:xfrm>
            <a:off x="1152" y="496"/>
            <a:ext cx="2614" cy="272"/>
          </p:xfrm>
          <a:graphic>
            <a:graphicData uri="http://schemas.openxmlformats.org/presentationml/2006/ole">
              <p:oleObj spid="_x0000_s4205" name="Equation" r:id="rId11" imgW="4292600" imgH="431800" progId="Equation.3">
                <p:embed/>
              </p:oleObj>
            </a:graphicData>
          </a:graphic>
        </p:graphicFrame>
        <p:sp>
          <p:nvSpPr>
            <p:cNvPr id="4119" name="Line 19"/>
            <p:cNvSpPr>
              <a:spLocks noChangeShapeType="1"/>
            </p:cNvSpPr>
            <p:nvPr/>
          </p:nvSpPr>
          <p:spPr bwMode="auto">
            <a:xfrm>
              <a:off x="1195" y="480"/>
              <a:ext cx="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4" name="Text Box 20"/>
          <p:cNvSpPr txBox="1">
            <a:spLocks noChangeArrowheads="1"/>
          </p:cNvSpPr>
          <p:nvPr/>
        </p:nvSpPr>
        <p:spPr bwMode="auto">
          <a:xfrm>
            <a:off x="133350" y="1927225"/>
            <a:ext cx="1066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因为</a:t>
            </a:r>
            <a:endParaRPr lang="zh-CN" altLang="en-US" sz="2400" b="0">
              <a:solidFill>
                <a:srgbClr val="FF0000"/>
              </a:solidFill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50825" y="2781300"/>
            <a:ext cx="1409700" cy="579438"/>
            <a:chOff x="1824" y="2688"/>
            <a:chExt cx="944" cy="397"/>
          </a:xfrm>
        </p:grpSpPr>
        <p:graphicFrame>
          <p:nvGraphicFramePr>
            <p:cNvPr id="4106" name="Object 22"/>
            <p:cNvGraphicFramePr>
              <a:graphicFrameLocks noChangeAspect="1"/>
            </p:cNvGraphicFramePr>
            <p:nvPr/>
          </p:nvGraphicFramePr>
          <p:xfrm>
            <a:off x="1824" y="2736"/>
            <a:ext cx="944" cy="288"/>
          </p:xfrm>
          <a:graphic>
            <a:graphicData uri="http://schemas.openxmlformats.org/presentationml/2006/ole">
              <p:oleObj spid="_x0000_s4206" name="公式" r:id="rId12" imgW="1498600" imgH="457200" progId="Equation.3">
                <p:embed/>
              </p:oleObj>
            </a:graphicData>
          </a:graphic>
        </p:graphicFrame>
        <p:sp>
          <p:nvSpPr>
            <p:cNvPr id="4117" name="Line 23"/>
            <p:cNvSpPr>
              <a:spLocks noChangeShapeType="1"/>
            </p:cNvSpPr>
            <p:nvPr/>
          </p:nvSpPr>
          <p:spPr bwMode="auto">
            <a:xfrm>
              <a:off x="1872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Text Box 24"/>
            <p:cNvSpPr txBox="1">
              <a:spLocks noChangeArrowheads="1"/>
            </p:cNvSpPr>
            <p:nvPr/>
          </p:nvSpPr>
          <p:spPr bwMode="auto">
            <a:xfrm>
              <a:off x="2352" y="2688"/>
              <a:ext cx="38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/>
                <a:t>//</a:t>
              </a:r>
            </a:p>
          </p:txBody>
        </p:sp>
      </p:grpSp>
      <p:graphicFrame>
        <p:nvGraphicFramePr>
          <p:cNvPr id="447513" name="Object 25"/>
          <p:cNvGraphicFramePr>
            <a:graphicFrameLocks noChangeAspect="1"/>
          </p:cNvGraphicFramePr>
          <p:nvPr/>
        </p:nvGraphicFramePr>
        <p:xfrm>
          <a:off x="1812925" y="2933700"/>
          <a:ext cx="393700" cy="241300"/>
        </p:xfrm>
        <a:graphic>
          <a:graphicData uri="http://schemas.openxmlformats.org/presentationml/2006/ole">
            <p:oleObj spid="_x0000_s4207" name="Equation" r:id="rId13" imgW="393529" imgH="241195" progId="Equation.3">
              <p:embed/>
            </p:oleObj>
          </a:graphicData>
        </a:graphic>
      </p:graphicFrame>
      <p:sp>
        <p:nvSpPr>
          <p:cNvPr id="447514" name="Rectangle 26"/>
          <p:cNvSpPr>
            <a:spLocks noChangeArrowheads="1"/>
          </p:cNvSpPr>
          <p:nvPr/>
        </p:nvSpPr>
        <p:spPr bwMode="auto">
          <a:xfrm>
            <a:off x="2987675" y="3644900"/>
            <a:ext cx="42481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点向式、标准式）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7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2" grpId="0" autoUpdateAnimBg="0"/>
      <p:bldP spid="447504" grpId="0" autoUpdateAnimBg="0"/>
      <p:bldP spid="4114" grpId="0"/>
      <p:bldP spid="4475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AFEA88-44AA-4DAD-8F3A-AC74E1BDCA49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1187450" y="260350"/>
          <a:ext cx="3429000" cy="914400"/>
        </p:xfrm>
        <a:graphic>
          <a:graphicData uri="http://schemas.openxmlformats.org/presentationml/2006/ole">
            <p:oleObj spid="_x0000_s5176" name="Equation" r:id="rId3" imgW="3429000" imgH="914400" progId="Equation.3">
              <p:embed/>
            </p:oleObj>
          </a:graphicData>
        </a:graphic>
      </p:graphicFrame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571500" y="3429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令</a:t>
            </a:r>
          </a:p>
        </p:txBody>
      </p:sp>
      <p:graphicFrame>
        <p:nvGraphicFramePr>
          <p:cNvPr id="409606" name="Object 6"/>
          <p:cNvGraphicFramePr>
            <a:graphicFrameLocks noChangeAspect="1"/>
          </p:cNvGraphicFramePr>
          <p:nvPr/>
        </p:nvGraphicFramePr>
        <p:xfrm>
          <a:off x="1016000" y="1185863"/>
          <a:ext cx="381000" cy="1511300"/>
        </p:xfrm>
        <a:graphic>
          <a:graphicData uri="http://schemas.openxmlformats.org/presentationml/2006/ole">
            <p:oleObj spid="_x0000_s5177" name="Equation" r:id="rId4" imgW="381000" imgH="1511300" progId="Equation.3">
              <p:embed/>
            </p:oleObj>
          </a:graphicData>
        </a:graphic>
      </p:graphicFrame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378200" y="1587500"/>
            <a:ext cx="30448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2"/>
                </a:solidFill>
              </a:rPr>
              <a:t>直线的</a:t>
            </a: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参数方程</a:t>
            </a:r>
          </a:p>
        </p:txBody>
      </p:sp>
      <p:sp>
        <p:nvSpPr>
          <p:cNvPr id="409617" name="Text Box 17"/>
          <p:cNvSpPr txBox="1">
            <a:spLocks noChangeArrowheads="1"/>
          </p:cNvSpPr>
          <p:nvPr/>
        </p:nvSpPr>
        <p:spPr bwMode="auto">
          <a:xfrm>
            <a:off x="558800" y="1663700"/>
            <a:ext cx="1066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</a:t>
            </a:r>
            <a:endParaRPr lang="zh-CN" altLang="en-US" sz="2400" b="0">
              <a:solidFill>
                <a:srgbClr val="FF0000"/>
              </a:solidFill>
            </a:endParaRPr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711200" y="2817813"/>
            <a:ext cx="5867400" cy="519112"/>
          </a:xfrm>
          <a:prstGeom prst="rect">
            <a:avLst/>
          </a:prstGeom>
          <a:gradFill rotWithShape="0">
            <a:gsLst>
              <a:gs pos="0">
                <a:srgbClr val="630044"/>
              </a:gs>
              <a:gs pos="50000">
                <a:srgbClr val="D60093"/>
              </a:gs>
              <a:gs pos="100000">
                <a:srgbClr val="63004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</a:rPr>
              <a:t>直线方程的几种形式可以互相转换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  <a:endParaRPr lang="en-US" altLang="zh-CN" sz="2800">
              <a:solidFill>
                <a:srgbClr val="006600"/>
              </a:solidFill>
            </a:endParaRPr>
          </a:p>
        </p:txBody>
      </p:sp>
      <p:graphicFrame>
        <p:nvGraphicFramePr>
          <p:cNvPr id="409621" name="Object 21"/>
          <p:cNvGraphicFramePr>
            <a:graphicFrameLocks noChangeAspect="1"/>
          </p:cNvGraphicFramePr>
          <p:nvPr/>
        </p:nvGraphicFramePr>
        <p:xfrm>
          <a:off x="4597400" y="531813"/>
          <a:ext cx="457200" cy="279400"/>
        </p:xfrm>
        <a:graphic>
          <a:graphicData uri="http://schemas.openxmlformats.org/presentationml/2006/ole">
            <p:oleObj spid="_x0000_s5178" name="Equation" r:id="rId5" imgW="14632200" imgH="8921880" progId="Equation.3">
              <p:embed/>
            </p:oleObj>
          </a:graphicData>
        </a:graphic>
      </p:graphicFrame>
      <p:graphicFrame>
        <p:nvGraphicFramePr>
          <p:cNvPr id="409622" name="Object 22"/>
          <p:cNvGraphicFramePr>
            <a:graphicFrameLocks noChangeAspect="1"/>
          </p:cNvGraphicFramePr>
          <p:nvPr/>
        </p:nvGraphicFramePr>
        <p:xfrm>
          <a:off x="1270000" y="1141413"/>
          <a:ext cx="1727200" cy="431800"/>
        </p:xfrm>
        <a:graphic>
          <a:graphicData uri="http://schemas.openxmlformats.org/presentationml/2006/ole">
            <p:oleObj spid="_x0000_s5179" name="Equation" r:id="rId6" imgW="1727200" imgH="431800" progId="Equation.3">
              <p:embed/>
            </p:oleObj>
          </a:graphicData>
        </a:graphic>
      </p:graphicFrame>
      <p:graphicFrame>
        <p:nvGraphicFramePr>
          <p:cNvPr id="409623" name="Object 23"/>
          <p:cNvGraphicFramePr>
            <a:graphicFrameLocks noChangeAspect="1"/>
          </p:cNvGraphicFramePr>
          <p:nvPr/>
        </p:nvGraphicFramePr>
        <p:xfrm>
          <a:off x="1244600" y="1674813"/>
          <a:ext cx="1625600" cy="431800"/>
        </p:xfrm>
        <a:graphic>
          <a:graphicData uri="http://schemas.openxmlformats.org/presentationml/2006/ole">
            <p:oleObj spid="_x0000_s5180" name="Equation" r:id="rId7" imgW="1625600" imgH="431800" progId="Equation.3">
              <p:embed/>
            </p:oleObj>
          </a:graphicData>
        </a:graphic>
      </p:graphicFrame>
      <p:graphicFrame>
        <p:nvGraphicFramePr>
          <p:cNvPr id="409624" name="Object 24"/>
          <p:cNvGraphicFramePr>
            <a:graphicFrameLocks noChangeAspect="1"/>
          </p:cNvGraphicFramePr>
          <p:nvPr/>
        </p:nvGraphicFramePr>
        <p:xfrm>
          <a:off x="1295400" y="2259013"/>
          <a:ext cx="1549400" cy="431800"/>
        </p:xfrm>
        <a:graphic>
          <a:graphicData uri="http://schemas.openxmlformats.org/presentationml/2006/ole">
            <p:oleObj spid="_x0000_s5181" name="Equation" r:id="rId8" imgW="1548728" imgH="431613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5" grpId="0" autoUpdateAnimBg="0"/>
      <p:bldP spid="409607" grpId="0" autoUpdateAnimBg="0"/>
      <p:bldP spid="409617" grpId="0" autoUpdateAnimBg="0"/>
      <p:bldP spid="40961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9A6040-52E3-48B9-A5A2-40DA23E009B4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410626" name="Text Box 2"/>
          <p:cNvSpPr txBox="1">
            <a:spLocks noChangeArrowheads="1"/>
          </p:cNvSpPr>
          <p:nvPr/>
        </p:nvSpPr>
        <p:spPr bwMode="auto">
          <a:xfrm>
            <a:off x="357188" y="952500"/>
            <a:ext cx="1066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/>
              <a:t>  </a:t>
            </a:r>
            <a:r>
              <a:rPr lang="zh-CN" altLang="zh-CN" sz="2800">
                <a:ea typeface="黑体" pitchFamily="2" charset="-122"/>
              </a:rPr>
              <a:t>例</a:t>
            </a:r>
            <a:endParaRPr lang="zh-CN" altLang="en-US" sz="2800"/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539750" y="160944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53632" name="Object 2048"/>
          <p:cNvGraphicFramePr>
            <a:graphicFrameLocks noChangeAspect="1"/>
          </p:cNvGraphicFramePr>
          <p:nvPr/>
        </p:nvGraphicFramePr>
        <p:xfrm>
          <a:off x="1258888" y="2356503"/>
          <a:ext cx="458787" cy="458787"/>
        </p:xfrm>
        <a:graphic>
          <a:graphicData uri="http://schemas.openxmlformats.org/presentationml/2006/ole">
            <p:oleObj spid="_x0000_s6236" name="公式" r:id="rId3" imgW="203024" imgH="203024" progId="Equation.3">
              <p:embed/>
            </p:oleObj>
          </a:graphicData>
        </a:graphic>
      </p:graphicFrame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250825" y="3113088"/>
            <a:ext cx="29527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/>
              <a:t>所求直线方程为</a:t>
            </a:r>
            <a:endParaRPr lang="zh-CN" altLang="en-US" sz="2800"/>
          </a:p>
        </p:txBody>
      </p:sp>
      <p:graphicFrame>
        <p:nvGraphicFramePr>
          <p:cNvPr id="453633" name="Object 2049"/>
          <p:cNvGraphicFramePr>
            <a:graphicFrameLocks noChangeAspect="1"/>
          </p:cNvGraphicFramePr>
          <p:nvPr/>
        </p:nvGraphicFramePr>
        <p:xfrm>
          <a:off x="3195638" y="2955925"/>
          <a:ext cx="1033462" cy="815975"/>
        </p:xfrm>
        <a:graphic>
          <a:graphicData uri="http://schemas.openxmlformats.org/presentationml/2006/ole">
            <p:oleObj spid="_x0000_s6237" name="Equation" r:id="rId4" imgW="1041400" imgH="82550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9838" y="115888"/>
            <a:ext cx="2782887" cy="679450"/>
            <a:chOff x="960" y="2880"/>
            <a:chExt cx="2448" cy="624"/>
          </a:xfrm>
        </p:grpSpPr>
        <p:sp>
          <p:nvSpPr>
            <p:cNvPr id="410632" name="AutoShape 8"/>
            <p:cNvSpPr>
              <a:spLocks noChangeArrowheads="1"/>
            </p:cNvSpPr>
            <p:nvPr/>
          </p:nvSpPr>
          <p:spPr bwMode="auto">
            <a:xfrm>
              <a:off x="960" y="2880"/>
              <a:ext cx="2448" cy="62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6155" name="Object 2057"/>
            <p:cNvGraphicFramePr>
              <a:graphicFrameLocks noChangeAspect="1"/>
            </p:cNvGraphicFramePr>
            <p:nvPr/>
          </p:nvGraphicFramePr>
          <p:xfrm>
            <a:off x="1056" y="2896"/>
            <a:ext cx="2304" cy="608"/>
          </p:xfrm>
          <a:graphic>
            <a:graphicData uri="http://schemas.openxmlformats.org/presentationml/2006/ole">
              <p:oleObj spid="_x0000_s6238" name="公式" r:id="rId5" imgW="4869000" imgH="1269000" progId="Equation.3">
                <p:embed/>
              </p:oleObj>
            </a:graphicData>
          </a:graphic>
        </p:graphicFrame>
      </p:grpSp>
      <p:sp>
        <p:nvSpPr>
          <p:cNvPr id="410634" name="Line 10"/>
          <p:cNvSpPr>
            <a:spLocks noChangeShapeType="1"/>
          </p:cNvSpPr>
          <p:nvPr/>
        </p:nvSpPr>
        <p:spPr bwMode="auto">
          <a:xfrm flipV="1">
            <a:off x="6781800" y="2401888"/>
            <a:ext cx="1600200" cy="923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5" name="Text Box 11"/>
          <p:cNvSpPr txBox="1">
            <a:spLocks noChangeArrowheads="1"/>
          </p:cNvSpPr>
          <p:nvPr/>
        </p:nvSpPr>
        <p:spPr bwMode="auto">
          <a:xfrm>
            <a:off x="6858000" y="2859088"/>
            <a:ext cx="12192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="0">
                <a:solidFill>
                  <a:srgbClr val="FF0000"/>
                </a:solidFill>
              </a:rPr>
              <a:t>·</a:t>
            </a:r>
            <a:r>
              <a:rPr lang="en-US" altLang="zh-CN" sz="2400" b="0">
                <a:solidFill>
                  <a:srgbClr val="FF0000"/>
                </a:solidFill>
              </a:rPr>
              <a:t> </a:t>
            </a:r>
            <a:r>
              <a:rPr lang="en-US" altLang="zh-CN" sz="2400" i="1">
                <a:solidFill>
                  <a:srgbClr val="FF0000"/>
                </a:solidFill>
              </a:rPr>
              <a:t>M</a:t>
            </a:r>
            <a:r>
              <a:rPr lang="en-US" altLang="zh-CN" sz="24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0636" name="Text Box 12"/>
          <p:cNvSpPr txBox="1">
            <a:spLocks noChangeArrowheads="1"/>
          </p:cNvSpPr>
          <p:nvPr/>
        </p:nvSpPr>
        <p:spPr bwMode="auto">
          <a:xfrm>
            <a:off x="7772400" y="2325688"/>
            <a:ext cx="9906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="0">
                <a:solidFill>
                  <a:srgbClr val="FF0000"/>
                </a:solidFill>
              </a:rPr>
              <a:t>·</a:t>
            </a:r>
            <a:r>
              <a:rPr lang="en-US" altLang="zh-CN" sz="2400" b="0">
                <a:solidFill>
                  <a:srgbClr val="FF0000"/>
                </a:solidFill>
              </a:rPr>
              <a:t> </a:t>
            </a:r>
            <a:r>
              <a:rPr lang="en-US" altLang="zh-CN" sz="2400" i="1">
                <a:solidFill>
                  <a:srgbClr val="FF0000"/>
                </a:solidFill>
              </a:rPr>
              <a:t>M</a:t>
            </a:r>
            <a:r>
              <a:rPr lang="en-US" altLang="zh-CN" sz="2400" baseline="-25000">
                <a:solidFill>
                  <a:srgbClr val="FF0000"/>
                </a:solidFill>
              </a:rPr>
              <a:t>2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934200" y="2020888"/>
            <a:ext cx="990600" cy="838200"/>
            <a:chOff x="4368" y="1056"/>
            <a:chExt cx="624" cy="528"/>
          </a:xfrm>
        </p:grpSpPr>
        <p:sp>
          <p:nvSpPr>
            <p:cNvPr id="6174" name="Line 14"/>
            <p:cNvSpPr>
              <a:spLocks noChangeShapeType="1"/>
            </p:cNvSpPr>
            <p:nvPr/>
          </p:nvSpPr>
          <p:spPr bwMode="auto">
            <a:xfrm flipV="1">
              <a:off x="4368" y="1223"/>
              <a:ext cx="624" cy="361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4" name="Object 2056"/>
            <p:cNvGraphicFramePr>
              <a:graphicFrameLocks noChangeAspect="1"/>
            </p:cNvGraphicFramePr>
            <p:nvPr/>
          </p:nvGraphicFramePr>
          <p:xfrm>
            <a:off x="4550" y="1056"/>
            <a:ext cx="154" cy="312"/>
          </p:xfrm>
          <a:graphic>
            <a:graphicData uri="http://schemas.openxmlformats.org/presentationml/2006/ole">
              <p:oleObj spid="_x0000_s6239" name="公式" r:id="rId6" imgW="3648600" imgH="7297560" progId="Equation.3">
                <p:embed/>
              </p:oleObj>
            </a:graphicData>
          </a:graphic>
        </p:graphicFrame>
      </p:grpSp>
      <p:sp>
        <p:nvSpPr>
          <p:cNvPr id="410640" name="Rectangle 16"/>
          <p:cNvSpPr>
            <a:spLocks noChangeArrowheads="1"/>
          </p:cNvSpPr>
          <p:nvPr/>
        </p:nvSpPr>
        <p:spPr bwMode="auto">
          <a:xfrm>
            <a:off x="1042988" y="952500"/>
            <a:ext cx="6705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/>
              <a:t>求过两点</a:t>
            </a:r>
            <a:r>
              <a:rPr lang="en-US" altLang="zh-CN" sz="2800" i="1"/>
              <a:t>M</a:t>
            </a:r>
            <a:r>
              <a:rPr lang="en-US" altLang="zh-CN" sz="2800" baseline="-25000"/>
              <a:t>1</a:t>
            </a:r>
            <a:r>
              <a:rPr lang="en-US" altLang="zh-CN" sz="2800"/>
              <a:t>(1,2,3),</a:t>
            </a:r>
            <a:r>
              <a:rPr lang="en-US" altLang="zh-CN" sz="2800" i="1"/>
              <a:t>M</a:t>
            </a:r>
            <a:r>
              <a:rPr lang="en-US" altLang="zh-CN" sz="2800" baseline="-25000"/>
              <a:t>2</a:t>
            </a:r>
            <a:r>
              <a:rPr lang="en-US" altLang="zh-CN" sz="2800"/>
              <a:t>(2,6,5)</a:t>
            </a:r>
            <a:r>
              <a:rPr lang="zh-CN" altLang="zh-CN" sz="2800"/>
              <a:t>的直线方程.</a:t>
            </a:r>
            <a:endParaRPr lang="en-US" altLang="zh-CN" sz="2800"/>
          </a:p>
        </p:txBody>
      </p:sp>
      <p:sp>
        <p:nvSpPr>
          <p:cNvPr id="410641" name="Text Box 17"/>
          <p:cNvSpPr txBox="1">
            <a:spLocks noChangeArrowheads="1"/>
          </p:cNvSpPr>
          <p:nvPr/>
        </p:nvSpPr>
        <p:spPr bwMode="auto">
          <a:xfrm>
            <a:off x="1116013" y="160020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向量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979613" y="1673225"/>
            <a:ext cx="955675" cy="457200"/>
            <a:chOff x="1776" y="3600"/>
            <a:chExt cx="602" cy="288"/>
          </a:xfrm>
        </p:grpSpPr>
        <p:graphicFrame>
          <p:nvGraphicFramePr>
            <p:cNvPr id="6153" name="Object 2055"/>
            <p:cNvGraphicFramePr>
              <a:graphicFrameLocks noChangeAspect="1"/>
            </p:cNvGraphicFramePr>
            <p:nvPr/>
          </p:nvGraphicFramePr>
          <p:xfrm>
            <a:off x="1776" y="3628"/>
            <a:ext cx="602" cy="260"/>
          </p:xfrm>
          <a:graphic>
            <a:graphicData uri="http://schemas.openxmlformats.org/presentationml/2006/ole">
              <p:oleObj spid="_x0000_s6240" name="Equation" r:id="rId7" imgW="965200" imgH="419100" progId="Equation.3">
                <p:embed/>
              </p:oleObj>
            </a:graphicData>
          </a:graphic>
        </p:graphicFrame>
        <p:sp>
          <p:nvSpPr>
            <p:cNvPr id="6173" name="Line 20"/>
            <p:cNvSpPr>
              <a:spLocks noChangeShapeType="1"/>
            </p:cNvSpPr>
            <p:nvPr/>
          </p:nvSpPr>
          <p:spPr bwMode="auto">
            <a:xfrm>
              <a:off x="1824" y="3600"/>
              <a:ext cx="48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45" name="Text Box 21"/>
          <p:cNvSpPr txBox="1">
            <a:spLocks noChangeArrowheads="1"/>
          </p:cNvSpPr>
          <p:nvPr/>
        </p:nvSpPr>
        <p:spPr bwMode="auto">
          <a:xfrm>
            <a:off x="2843213" y="1600200"/>
            <a:ext cx="2133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与直线平行</a:t>
            </a:r>
          </a:p>
        </p:txBody>
      </p:sp>
      <p:graphicFrame>
        <p:nvGraphicFramePr>
          <p:cNvPr id="453634" name="Object 2050"/>
          <p:cNvGraphicFramePr>
            <a:graphicFrameLocks noChangeAspect="1"/>
          </p:cNvGraphicFramePr>
          <p:nvPr/>
        </p:nvGraphicFramePr>
        <p:xfrm>
          <a:off x="3517900" y="2352675"/>
          <a:ext cx="974725" cy="395288"/>
        </p:xfrm>
        <a:graphic>
          <a:graphicData uri="http://schemas.openxmlformats.org/presentationml/2006/ole">
            <p:oleObj spid="_x0000_s6241" name="Equation" r:id="rId8" imgW="965200" imgH="393700" progId="Equation.3">
              <p:embed/>
            </p:oleObj>
          </a:graphicData>
        </a:graphic>
      </p:graphicFrame>
      <p:graphicFrame>
        <p:nvGraphicFramePr>
          <p:cNvPr id="453635" name="Object 2051"/>
          <p:cNvGraphicFramePr>
            <a:graphicFrameLocks noChangeAspect="1"/>
          </p:cNvGraphicFramePr>
          <p:nvPr/>
        </p:nvGraphicFramePr>
        <p:xfrm>
          <a:off x="1692275" y="2392363"/>
          <a:ext cx="511175" cy="306387"/>
        </p:xfrm>
        <a:graphic>
          <a:graphicData uri="http://schemas.openxmlformats.org/presentationml/2006/ole">
            <p:oleObj spid="_x0000_s6242" name="Equation" r:id="rId9" imgW="507780" imgH="304668" progId="Equation.3">
              <p:embed/>
            </p:oleObj>
          </a:graphicData>
        </a:graphic>
      </p:graphicFrame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268538" y="2320925"/>
            <a:ext cx="1292225" cy="457200"/>
            <a:chOff x="1584" y="1728"/>
            <a:chExt cx="814" cy="288"/>
          </a:xfrm>
        </p:grpSpPr>
        <p:sp>
          <p:nvSpPr>
            <p:cNvPr id="6172" name="Line 25"/>
            <p:cNvSpPr>
              <a:spLocks noChangeShapeType="1"/>
            </p:cNvSpPr>
            <p:nvPr/>
          </p:nvSpPr>
          <p:spPr bwMode="auto">
            <a:xfrm>
              <a:off x="1632" y="1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2" name="Object 2054"/>
            <p:cNvGraphicFramePr>
              <a:graphicFrameLocks noChangeAspect="1"/>
            </p:cNvGraphicFramePr>
            <p:nvPr/>
          </p:nvGraphicFramePr>
          <p:xfrm>
            <a:off x="1584" y="1751"/>
            <a:ext cx="814" cy="265"/>
          </p:xfrm>
          <a:graphic>
            <a:graphicData uri="http://schemas.openxmlformats.org/presentationml/2006/ole">
              <p:oleObj spid="_x0000_s6243" name="Equation" r:id="rId10" imgW="1282700" imgH="419100" progId="Equation.3">
                <p:embed/>
              </p:oleObj>
            </a:graphicData>
          </a:graphic>
        </p:graphicFrame>
      </p:grpSp>
      <p:sp>
        <p:nvSpPr>
          <p:cNvPr id="410651" name="Line 27"/>
          <p:cNvSpPr>
            <a:spLocks noChangeShapeType="1"/>
          </p:cNvSpPr>
          <p:nvPr/>
        </p:nvSpPr>
        <p:spPr bwMode="auto">
          <a:xfrm flipV="1">
            <a:off x="7010400" y="2630488"/>
            <a:ext cx="9144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3636" name="Object 2052"/>
          <p:cNvGraphicFramePr>
            <a:graphicFrameLocks noChangeAspect="1"/>
          </p:cNvGraphicFramePr>
          <p:nvPr/>
        </p:nvGraphicFramePr>
        <p:xfrm>
          <a:off x="4284663" y="2968625"/>
          <a:ext cx="1065212" cy="820738"/>
        </p:xfrm>
        <a:graphic>
          <a:graphicData uri="http://schemas.openxmlformats.org/presentationml/2006/ole">
            <p:oleObj spid="_x0000_s6244" name="Equation" r:id="rId11" imgW="1066800" imgH="825500" progId="Equation.3">
              <p:embed/>
            </p:oleObj>
          </a:graphicData>
        </a:graphic>
      </p:graphicFrame>
      <p:graphicFrame>
        <p:nvGraphicFramePr>
          <p:cNvPr id="453637" name="Object 2053"/>
          <p:cNvGraphicFramePr>
            <a:graphicFrameLocks noChangeAspect="1"/>
          </p:cNvGraphicFramePr>
          <p:nvPr/>
        </p:nvGraphicFramePr>
        <p:xfrm>
          <a:off x="5405438" y="2960688"/>
          <a:ext cx="725487" cy="811212"/>
        </p:xfrm>
        <a:graphic>
          <a:graphicData uri="http://schemas.openxmlformats.org/presentationml/2006/ole">
            <p:oleObj spid="_x0000_s6245" name="Equation" r:id="rId12" imgW="736600" imgH="825500" progId="Equation.3">
              <p:embed/>
            </p:oleObj>
          </a:graphicData>
        </a:graphic>
      </p:graphicFrame>
      <p:sp>
        <p:nvSpPr>
          <p:cNvPr id="6171" name="Text Box 30"/>
          <p:cNvSpPr txBox="1">
            <a:spLocks noChangeArrowheads="1"/>
          </p:cNvSpPr>
          <p:nvPr/>
        </p:nvSpPr>
        <p:spPr bwMode="auto">
          <a:xfrm>
            <a:off x="250825" y="231775"/>
            <a:ext cx="2514600" cy="519113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过两点作直线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utoUpdateAnimBg="0"/>
      <p:bldP spid="410627" grpId="0" autoUpdateAnimBg="0"/>
      <p:bldP spid="410629" grpId="0" autoUpdateAnimBg="0"/>
      <p:bldP spid="410634" grpId="0" animBg="1"/>
      <p:bldP spid="410635" grpId="0" autoUpdateAnimBg="0"/>
      <p:bldP spid="410636" grpId="0" autoUpdateAnimBg="0"/>
      <p:bldP spid="410640" grpId="0" autoUpdateAnimBg="0"/>
      <p:bldP spid="410641" grpId="0" autoUpdateAnimBg="0"/>
      <p:bldP spid="410645" grpId="0" autoUpdateAnimBg="0"/>
      <p:bldP spid="4106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6A98E-B44E-4F8D-99DA-F2B9B37166A6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graphicFrame>
        <p:nvGraphicFramePr>
          <p:cNvPr id="454656" name="Object 1024"/>
          <p:cNvGraphicFramePr>
            <a:graphicFrameLocks noChangeAspect="1"/>
          </p:cNvGraphicFramePr>
          <p:nvPr/>
        </p:nvGraphicFramePr>
        <p:xfrm>
          <a:off x="3962400" y="358775"/>
          <a:ext cx="4089400" cy="419100"/>
        </p:xfrm>
        <a:graphic>
          <a:graphicData uri="http://schemas.openxmlformats.org/presentationml/2006/ole">
            <p:oleObj spid="_x0000_s7206" name="Equation" r:id="rId3" imgW="4089400" imgH="419100" progId="Equation.3">
              <p:embed/>
            </p:oleObj>
          </a:graphicData>
        </a:graphic>
      </p:graphicFrame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660400" y="915988"/>
            <a:ext cx="5257800" cy="43338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/>
              <a:t>则直线的一个方向向量为</a:t>
            </a:r>
            <a:r>
              <a:rPr lang="en-US" altLang="zh-CN" sz="2800"/>
              <a:t>:    </a:t>
            </a:r>
            <a:r>
              <a:rPr lang="en-US" altLang="zh-CN" sz="2800" i="1"/>
              <a:t> </a:t>
            </a:r>
            <a:endParaRPr lang="en-US" altLang="zh-CN" sz="2800" baseline="-25000"/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468313" y="2133600"/>
            <a:ext cx="457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</a:rPr>
              <a:t>   </a:t>
            </a:r>
            <a:r>
              <a:rPr lang="zh-CN" altLang="en-US" sz="2800"/>
              <a:t>于是对称式</a:t>
            </a:r>
            <a:r>
              <a:rPr lang="zh-CN" altLang="zh-CN" sz="2800"/>
              <a:t>方程可写成:</a:t>
            </a:r>
            <a:endParaRPr lang="en-US" altLang="zh-CN" sz="2800"/>
          </a:p>
        </p:txBody>
      </p:sp>
      <p:graphicFrame>
        <p:nvGraphicFramePr>
          <p:cNvPr id="454657" name="Object 1025"/>
          <p:cNvGraphicFramePr>
            <a:graphicFrameLocks noChangeAspect="1"/>
          </p:cNvGraphicFramePr>
          <p:nvPr/>
        </p:nvGraphicFramePr>
        <p:xfrm>
          <a:off x="1651000" y="2797175"/>
          <a:ext cx="4572000" cy="1190625"/>
        </p:xfrm>
        <a:graphic>
          <a:graphicData uri="http://schemas.openxmlformats.org/presentationml/2006/ole">
            <p:oleObj spid="_x0000_s7207" name="公式" r:id="rId4" imgW="54498600" imgH="14201640" progId="Equation.3">
              <p:embed/>
            </p:oleObj>
          </a:graphicData>
        </a:graphic>
      </p:graphicFrame>
      <p:sp>
        <p:nvSpPr>
          <p:cNvPr id="7177" name="Rectangle 12"/>
          <p:cNvSpPr>
            <a:spLocks noChangeArrowheads="1"/>
          </p:cNvSpPr>
          <p:nvPr/>
        </p:nvSpPr>
        <p:spPr bwMode="auto">
          <a:xfrm>
            <a:off x="668338" y="220663"/>
            <a:ext cx="1287462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i="1" u="sng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一般</a:t>
            </a:r>
            <a:r>
              <a:rPr lang="en-US" altLang="zh-CN" sz="2800" i="1" u="sng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411661" name="Rectangle 13"/>
          <p:cNvSpPr>
            <a:spLocks noChangeArrowheads="1"/>
          </p:cNvSpPr>
          <p:nvPr/>
        </p:nvSpPr>
        <p:spPr bwMode="auto">
          <a:xfrm>
            <a:off x="1692275" y="260350"/>
            <a:ext cx="32353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如直线过两点</a:t>
            </a:r>
          </a:p>
        </p:txBody>
      </p:sp>
      <p:graphicFrame>
        <p:nvGraphicFramePr>
          <p:cNvPr id="454658" name="Object 1026"/>
          <p:cNvGraphicFramePr>
            <a:graphicFrameLocks noChangeAspect="1"/>
          </p:cNvGraphicFramePr>
          <p:nvPr/>
        </p:nvGraphicFramePr>
        <p:xfrm>
          <a:off x="2760663" y="1530350"/>
          <a:ext cx="3690937" cy="428625"/>
        </p:xfrm>
        <a:graphic>
          <a:graphicData uri="http://schemas.openxmlformats.org/presentationml/2006/ole">
            <p:oleObj spid="_x0000_s7208" name="Equation" r:id="rId5" imgW="3594100" imgH="419100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22400" y="1501775"/>
            <a:ext cx="1295400" cy="457200"/>
            <a:chOff x="1200" y="1920"/>
            <a:chExt cx="816" cy="288"/>
          </a:xfrm>
        </p:grpSpPr>
        <p:graphicFrame>
          <p:nvGraphicFramePr>
            <p:cNvPr id="7173" name="Object 1027"/>
            <p:cNvGraphicFramePr>
              <a:graphicFrameLocks noChangeAspect="1"/>
            </p:cNvGraphicFramePr>
            <p:nvPr/>
          </p:nvGraphicFramePr>
          <p:xfrm>
            <a:off x="1200" y="1943"/>
            <a:ext cx="816" cy="265"/>
          </p:xfrm>
          <a:graphic>
            <a:graphicData uri="http://schemas.openxmlformats.org/presentationml/2006/ole">
              <p:oleObj spid="_x0000_s7209" name="Equation" r:id="rId6" imgW="1282700" imgH="419100" progId="Equation.3">
                <p:embed/>
              </p:oleObj>
            </a:graphicData>
          </a:graphic>
        </p:graphicFrame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>
              <a:off x="12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 autoUpdateAnimBg="0"/>
      <p:bldP spid="411655" grpId="0" autoUpdateAnimBg="0"/>
      <p:bldP spid="41166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BF3424-5560-4F69-8F81-559FF48694AF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12674" name="AutoShape 2"/>
          <p:cNvSpPr>
            <a:spLocks noChangeArrowheads="1"/>
          </p:cNvSpPr>
          <p:nvPr/>
        </p:nvSpPr>
        <p:spPr bwMode="auto">
          <a:xfrm>
            <a:off x="2579688" y="204788"/>
            <a:ext cx="5029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827088" y="143827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1436688" y="14239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交点为</a:t>
            </a:r>
          </a:p>
        </p:txBody>
      </p:sp>
      <p:graphicFrame>
        <p:nvGraphicFramePr>
          <p:cNvPr id="455680" name="Object 1024"/>
          <p:cNvGraphicFramePr>
            <a:graphicFrameLocks noChangeAspect="1"/>
          </p:cNvGraphicFramePr>
          <p:nvPr/>
        </p:nvGraphicFramePr>
        <p:xfrm>
          <a:off x="2668588" y="1576388"/>
          <a:ext cx="1587500" cy="369887"/>
        </p:xfrm>
        <a:graphic>
          <a:graphicData uri="http://schemas.openxmlformats.org/presentationml/2006/ole">
            <p:oleObj spid="_x0000_s8311" name="公式" r:id="rId3" imgW="55719000" imgH="129834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36688" y="2109788"/>
            <a:ext cx="1676400" cy="519112"/>
            <a:chOff x="1248" y="2448"/>
            <a:chExt cx="1056" cy="327"/>
          </a:xfrm>
        </p:grpSpPr>
        <p:sp>
          <p:nvSpPr>
            <p:cNvPr id="8224" name="Text Box 7"/>
            <p:cNvSpPr txBox="1">
              <a:spLocks noChangeArrowheads="1"/>
            </p:cNvSpPr>
            <p:nvPr/>
          </p:nvSpPr>
          <p:spPr bwMode="auto">
            <a:xfrm>
              <a:off x="1248" y="2448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取</a:t>
              </a:r>
            </a:p>
          </p:txBody>
        </p:sp>
        <p:graphicFrame>
          <p:nvGraphicFramePr>
            <p:cNvPr id="8206" name="Object 1036"/>
            <p:cNvGraphicFramePr>
              <a:graphicFrameLocks noChangeAspect="1"/>
            </p:cNvGraphicFramePr>
            <p:nvPr/>
          </p:nvGraphicFramePr>
          <p:xfrm>
            <a:off x="1592" y="2528"/>
            <a:ext cx="712" cy="208"/>
          </p:xfrm>
          <a:graphic>
            <a:graphicData uri="http://schemas.openxmlformats.org/presentationml/2006/ole">
              <p:oleObj spid="_x0000_s8312" name="公式" r:id="rId4" imgW="1129810" imgH="330057" progId="Equation.3">
                <p:embed/>
              </p:oleObj>
            </a:graphicData>
          </a:graphic>
        </p:graphicFrame>
        <p:sp>
          <p:nvSpPr>
            <p:cNvPr id="8225" name="Line 9"/>
            <p:cNvSpPr>
              <a:spLocks noChangeShapeType="1"/>
            </p:cNvSpPr>
            <p:nvPr/>
          </p:nvSpPr>
          <p:spPr bwMode="auto">
            <a:xfrm>
              <a:off x="1988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55681" name="Object 1025"/>
          <p:cNvGraphicFramePr>
            <a:graphicFrameLocks noChangeAspect="1"/>
          </p:cNvGraphicFramePr>
          <p:nvPr/>
        </p:nvGraphicFramePr>
        <p:xfrm>
          <a:off x="3252788" y="2219325"/>
          <a:ext cx="1511300" cy="393700"/>
        </p:xfrm>
        <a:graphic>
          <a:graphicData uri="http://schemas.openxmlformats.org/presentationml/2006/ole">
            <p:oleObj spid="_x0000_s8313" name="Equation" r:id="rId5" imgW="1511300" imgH="393700" progId="Equation.3">
              <p:embed/>
            </p:oleObj>
          </a:graphicData>
        </a:graphic>
      </p:graphicFrame>
      <p:sp>
        <p:nvSpPr>
          <p:cNvPr id="412683" name="Rectangle 11"/>
          <p:cNvSpPr>
            <a:spLocks noChangeArrowheads="1"/>
          </p:cNvSpPr>
          <p:nvPr/>
        </p:nvSpPr>
        <p:spPr bwMode="auto">
          <a:xfrm>
            <a:off x="876300" y="2867025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所求直线方程</a:t>
            </a:r>
          </a:p>
        </p:txBody>
      </p:sp>
      <p:graphicFrame>
        <p:nvGraphicFramePr>
          <p:cNvPr id="455682" name="Object 1026"/>
          <p:cNvGraphicFramePr>
            <a:graphicFrameLocks noChangeAspect="1"/>
          </p:cNvGraphicFramePr>
          <p:nvPr/>
        </p:nvGraphicFramePr>
        <p:xfrm>
          <a:off x="3314700" y="2782888"/>
          <a:ext cx="1006475" cy="769937"/>
        </p:xfrm>
        <a:graphic>
          <a:graphicData uri="http://schemas.openxmlformats.org/presentationml/2006/ole">
            <p:oleObj spid="_x0000_s8314" name="Equation" r:id="rId6" imgW="1079500" imgH="825500" progId="Equation.3">
              <p:embed/>
            </p:oleObj>
          </a:graphicData>
        </a:graphic>
      </p:graphicFrame>
      <p:sp>
        <p:nvSpPr>
          <p:cNvPr id="412695" name="Line 23"/>
          <p:cNvSpPr>
            <a:spLocks noChangeShapeType="1"/>
          </p:cNvSpPr>
          <p:nvPr/>
        </p:nvSpPr>
        <p:spPr bwMode="auto">
          <a:xfrm rot="-273504">
            <a:off x="5932488" y="1804988"/>
            <a:ext cx="7620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96" name="Text Box 24"/>
          <p:cNvSpPr txBox="1">
            <a:spLocks noChangeArrowheads="1"/>
          </p:cNvSpPr>
          <p:nvPr/>
        </p:nvSpPr>
        <p:spPr bwMode="auto">
          <a:xfrm>
            <a:off x="5932488" y="1484313"/>
            <a:ext cx="7620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="0">
                <a:solidFill>
                  <a:srgbClr val="FF0000"/>
                </a:solidFill>
              </a:rPr>
              <a:t>.</a:t>
            </a:r>
            <a:r>
              <a:rPr lang="en-US" altLang="zh-CN" sz="2400" b="0">
                <a:solidFill>
                  <a:srgbClr val="FF0000"/>
                </a:solidFill>
              </a:rPr>
              <a:t> </a:t>
            </a:r>
            <a:r>
              <a:rPr lang="en-US" altLang="zh-CN" sz="2400" i="1">
                <a:solidFill>
                  <a:srgbClr val="FF0000"/>
                </a:solidFill>
              </a:rPr>
              <a:t>A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412697" name="Text Box 25"/>
          <p:cNvSpPr txBox="1">
            <a:spLocks noChangeArrowheads="1"/>
          </p:cNvSpPr>
          <p:nvPr/>
        </p:nvSpPr>
        <p:spPr bwMode="auto">
          <a:xfrm>
            <a:off x="6465888" y="1941513"/>
            <a:ext cx="7620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 b="0">
                <a:solidFill>
                  <a:srgbClr val="D60093"/>
                </a:solidFill>
              </a:rPr>
              <a:t>.</a:t>
            </a:r>
            <a:r>
              <a:rPr lang="en-US" altLang="zh-CN" sz="2400" b="0">
                <a:solidFill>
                  <a:srgbClr val="D60093"/>
                </a:solidFill>
              </a:rPr>
              <a:t> </a:t>
            </a:r>
            <a:r>
              <a:rPr lang="en-US" altLang="zh-CN" sz="2400" i="1">
                <a:solidFill>
                  <a:srgbClr val="D60093"/>
                </a:solidFill>
              </a:rPr>
              <a:t>B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237288" y="1423988"/>
            <a:ext cx="609600" cy="571500"/>
            <a:chOff x="4176" y="1368"/>
            <a:chExt cx="384" cy="360"/>
          </a:xfrm>
        </p:grpSpPr>
        <p:sp>
          <p:nvSpPr>
            <p:cNvPr id="8223" name="Line 27"/>
            <p:cNvSpPr>
              <a:spLocks noChangeShapeType="1"/>
            </p:cNvSpPr>
            <p:nvPr/>
          </p:nvSpPr>
          <p:spPr bwMode="auto">
            <a:xfrm rot="525819" flipH="1" flipV="1">
              <a:off x="4176" y="1506"/>
              <a:ext cx="384" cy="22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5" name="Object 1035"/>
            <p:cNvGraphicFramePr>
              <a:graphicFrameLocks noChangeAspect="1"/>
            </p:cNvGraphicFramePr>
            <p:nvPr/>
          </p:nvGraphicFramePr>
          <p:xfrm>
            <a:off x="4368" y="1368"/>
            <a:ext cx="154" cy="312"/>
          </p:xfrm>
          <a:graphic>
            <a:graphicData uri="http://schemas.openxmlformats.org/presentationml/2006/ole">
              <p:oleObj spid="_x0000_s8315" name="公式" r:id="rId7" imgW="139680" imgH="291960" progId="Equation.3">
                <p:embed/>
              </p:oleObj>
            </a:graphicData>
          </a:graphic>
        </p:graphicFrame>
      </p:grpSp>
      <p:graphicFrame>
        <p:nvGraphicFramePr>
          <p:cNvPr id="455683" name="Object 1027"/>
          <p:cNvGraphicFramePr>
            <a:graphicFrameLocks noChangeAspect="1"/>
          </p:cNvGraphicFramePr>
          <p:nvPr/>
        </p:nvGraphicFramePr>
        <p:xfrm>
          <a:off x="1481138" y="293688"/>
          <a:ext cx="6197600" cy="444500"/>
        </p:xfrm>
        <a:graphic>
          <a:graphicData uri="http://schemas.openxmlformats.org/presentationml/2006/ole">
            <p:oleObj spid="_x0000_s8316" name="Equation" r:id="rId8" imgW="6197600" imgH="444500" progId="Equation.3">
              <p:embed/>
            </p:oleObj>
          </a:graphicData>
        </a:graphic>
      </p:graphicFrame>
      <p:graphicFrame>
        <p:nvGraphicFramePr>
          <p:cNvPr id="455684" name="Object 1028"/>
          <p:cNvGraphicFramePr>
            <a:graphicFrameLocks noChangeAspect="1"/>
          </p:cNvGraphicFramePr>
          <p:nvPr/>
        </p:nvGraphicFramePr>
        <p:xfrm>
          <a:off x="1512888" y="890588"/>
          <a:ext cx="1549400" cy="393700"/>
        </p:xfrm>
        <a:graphic>
          <a:graphicData uri="http://schemas.openxmlformats.org/presentationml/2006/ole">
            <p:oleObj spid="_x0000_s8317" name="Equation" r:id="rId9" imgW="1548728" imgH="393529" progId="Equation.3">
              <p:embed/>
            </p:oleObj>
          </a:graphicData>
        </a:graphic>
      </p:graphicFrame>
      <p:sp>
        <p:nvSpPr>
          <p:cNvPr id="8217" name="Text Box 31"/>
          <p:cNvSpPr txBox="1">
            <a:spLocks noChangeArrowheads="1"/>
          </p:cNvSpPr>
          <p:nvPr/>
        </p:nvSpPr>
        <p:spPr bwMode="auto">
          <a:xfrm>
            <a:off x="827088" y="21907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412704" name="Line 32"/>
          <p:cNvSpPr>
            <a:spLocks noChangeShapeType="1"/>
          </p:cNvSpPr>
          <p:nvPr/>
        </p:nvSpPr>
        <p:spPr bwMode="auto">
          <a:xfrm rot="-180000" flipH="1" flipV="1">
            <a:off x="6083300" y="1952625"/>
            <a:ext cx="536575" cy="536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5685" name="Object 1029"/>
          <p:cNvGraphicFramePr>
            <a:graphicFrameLocks noChangeAspect="1"/>
          </p:cNvGraphicFramePr>
          <p:nvPr/>
        </p:nvGraphicFramePr>
        <p:xfrm>
          <a:off x="4381500" y="2790825"/>
          <a:ext cx="1006475" cy="782638"/>
        </p:xfrm>
        <a:graphic>
          <a:graphicData uri="http://schemas.openxmlformats.org/presentationml/2006/ole">
            <p:oleObj spid="_x0000_s8318" name="Equation" r:id="rId10" imgW="1079500" imgH="838200" progId="Equation.3">
              <p:embed/>
            </p:oleObj>
          </a:graphicData>
        </a:graphic>
      </p:graphicFrame>
      <p:graphicFrame>
        <p:nvGraphicFramePr>
          <p:cNvPr id="455686" name="Object 1030"/>
          <p:cNvGraphicFramePr>
            <a:graphicFrameLocks noChangeAspect="1"/>
          </p:cNvGraphicFramePr>
          <p:nvPr/>
        </p:nvGraphicFramePr>
        <p:xfrm>
          <a:off x="5429250" y="2790825"/>
          <a:ext cx="781050" cy="769938"/>
        </p:xfrm>
        <a:graphic>
          <a:graphicData uri="http://schemas.openxmlformats.org/presentationml/2006/ole">
            <p:oleObj spid="_x0000_s8319" name="Equation" r:id="rId11" imgW="838200" imgH="825500" progId="Equation.3">
              <p:embed/>
            </p:oleObj>
          </a:graphicData>
        </a:graphic>
      </p:graphicFrame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6343650" y="890588"/>
            <a:ext cx="2332038" cy="2362200"/>
            <a:chOff x="3264" y="2400"/>
            <a:chExt cx="1469" cy="1488"/>
          </a:xfrm>
        </p:grpSpPr>
        <p:sp>
          <p:nvSpPr>
            <p:cNvPr id="8220" name="Line 41"/>
            <p:cNvSpPr>
              <a:spLocks noChangeShapeType="1"/>
            </p:cNvSpPr>
            <p:nvPr/>
          </p:nvSpPr>
          <p:spPr bwMode="auto">
            <a:xfrm flipH="1">
              <a:off x="3408" y="3376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43"/>
            <p:cNvSpPr>
              <a:spLocks noChangeShapeType="1"/>
            </p:cNvSpPr>
            <p:nvPr/>
          </p:nvSpPr>
          <p:spPr bwMode="auto">
            <a:xfrm>
              <a:off x="3264" y="337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44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1" name="Object 1031"/>
            <p:cNvGraphicFramePr>
              <a:graphicFrameLocks noChangeAspect="1"/>
            </p:cNvGraphicFramePr>
            <p:nvPr/>
          </p:nvGraphicFramePr>
          <p:xfrm>
            <a:off x="3474" y="3712"/>
            <a:ext cx="174" cy="176"/>
          </p:xfrm>
          <a:graphic>
            <a:graphicData uri="http://schemas.openxmlformats.org/presentationml/2006/ole">
              <p:oleObj spid="_x0000_s8320" name="Equation" r:id="rId12" imgW="139700" imgH="139700" progId="Equation.3">
                <p:embed/>
              </p:oleObj>
            </a:graphicData>
          </a:graphic>
        </p:graphicFrame>
        <p:graphicFrame>
          <p:nvGraphicFramePr>
            <p:cNvPr id="8202" name="Object 1032"/>
            <p:cNvGraphicFramePr>
              <a:graphicFrameLocks noChangeAspect="1"/>
            </p:cNvGraphicFramePr>
            <p:nvPr/>
          </p:nvGraphicFramePr>
          <p:xfrm>
            <a:off x="4560" y="3408"/>
            <a:ext cx="173" cy="208"/>
          </p:xfrm>
          <a:graphic>
            <a:graphicData uri="http://schemas.openxmlformats.org/presentationml/2006/ole">
              <p:oleObj spid="_x0000_s8321" name="Equation" r:id="rId13" imgW="139579" imgH="164957" progId="Equation.3">
                <p:embed/>
              </p:oleObj>
            </a:graphicData>
          </a:graphic>
        </p:graphicFrame>
        <p:graphicFrame>
          <p:nvGraphicFramePr>
            <p:cNvPr id="8203" name="Object 1033"/>
            <p:cNvGraphicFramePr>
              <a:graphicFrameLocks noChangeAspect="1"/>
            </p:cNvGraphicFramePr>
            <p:nvPr/>
          </p:nvGraphicFramePr>
          <p:xfrm>
            <a:off x="3666" y="2400"/>
            <a:ext cx="142" cy="176"/>
          </p:xfrm>
          <a:graphic>
            <a:graphicData uri="http://schemas.openxmlformats.org/presentationml/2006/ole">
              <p:oleObj spid="_x0000_s8322" name="Equation" r:id="rId14" imgW="114201" imgH="139579" progId="Equation.3">
                <p:embed/>
              </p:oleObj>
            </a:graphicData>
          </a:graphic>
        </p:graphicFrame>
        <p:graphicFrame>
          <p:nvGraphicFramePr>
            <p:cNvPr id="8204" name="Object 1034"/>
            <p:cNvGraphicFramePr>
              <a:graphicFrameLocks noChangeAspect="1"/>
            </p:cNvGraphicFramePr>
            <p:nvPr/>
          </p:nvGraphicFramePr>
          <p:xfrm>
            <a:off x="3792" y="3366"/>
            <a:ext cx="184" cy="202"/>
          </p:xfrm>
          <a:graphic>
            <a:graphicData uri="http://schemas.openxmlformats.org/presentationml/2006/ole">
              <p:oleObj spid="_x0000_s8323" name="Equation" r:id="rId15" imgW="164814" imgH="177492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45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45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nimBg="1"/>
      <p:bldP spid="412675" grpId="0" autoUpdateAnimBg="0"/>
      <p:bldP spid="412676" grpId="0" autoUpdateAnimBg="0"/>
      <p:bldP spid="412683" grpId="0" autoUpdateAnimBg="0"/>
      <p:bldP spid="412695" grpId="0" animBg="1"/>
      <p:bldP spid="412696" grpId="0" autoUpdateAnimBg="0"/>
      <p:bldP spid="412697" grpId="0" autoUpdateAnimBg="0"/>
      <p:bldP spid="4127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01FC5A-9BDF-4482-938E-BD110516065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1004888" y="1628775"/>
            <a:ext cx="525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可将对称式方程拆为一般方程</a:t>
            </a:r>
            <a:endParaRPr lang="zh-CN" altLang="en-US" sz="2400" b="0">
              <a:solidFill>
                <a:srgbClr val="FF0000"/>
              </a:solidFill>
            </a:endParaRP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161925" y="2328863"/>
            <a:ext cx="3962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如对称式方程为</a:t>
            </a:r>
          </a:p>
        </p:txBody>
      </p:sp>
      <p:graphicFrame>
        <p:nvGraphicFramePr>
          <p:cNvPr id="456704" name="Object 0"/>
          <p:cNvGraphicFramePr>
            <a:graphicFrameLocks noChangeAspect="1"/>
          </p:cNvGraphicFramePr>
          <p:nvPr/>
        </p:nvGraphicFramePr>
        <p:xfrm>
          <a:off x="2828925" y="2178050"/>
          <a:ext cx="2895600" cy="904875"/>
        </p:xfrm>
        <a:graphic>
          <a:graphicData uri="http://schemas.openxmlformats.org/presentationml/2006/ole">
            <p:oleObj spid="_x0000_s9362" name="公式" r:id="rId3" imgW="1294838" imgH="406224" progId="Equation.3">
              <p:embed/>
            </p:oleObj>
          </a:graphicData>
        </a:graphic>
      </p:graphicFrame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179388" y="3284538"/>
            <a:ext cx="2895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可写成一般方程</a:t>
            </a:r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0" y="836613"/>
            <a:ext cx="4038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/>
              <a:t>可将直线的对称式方程</a:t>
            </a:r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179388" y="4210050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又如</a:t>
            </a:r>
          </a:p>
        </p:txBody>
      </p:sp>
      <p:graphicFrame>
        <p:nvGraphicFramePr>
          <p:cNvPr id="456705" name="Object 1"/>
          <p:cNvGraphicFramePr>
            <a:graphicFrameLocks noChangeAspect="1"/>
          </p:cNvGraphicFramePr>
          <p:nvPr/>
        </p:nvGraphicFramePr>
        <p:xfrm>
          <a:off x="1093788" y="4076700"/>
          <a:ext cx="2895600" cy="906463"/>
        </p:xfrm>
        <a:graphic>
          <a:graphicData uri="http://schemas.openxmlformats.org/presentationml/2006/ole">
            <p:oleObj spid="_x0000_s9363" name="公式" r:id="rId4" imgW="1294838" imgH="406224" progId="Equation.3">
              <p:embed/>
            </p:oleObj>
          </a:graphicData>
        </a:graphic>
      </p:graphicFrame>
      <p:sp>
        <p:nvSpPr>
          <p:cNvPr id="413723" name="WordArt 27"/>
          <p:cNvSpPr>
            <a:spLocks noChangeArrowheads="1" noChangeShapeType="1" noTextEdit="1"/>
          </p:cNvSpPr>
          <p:nvPr/>
        </p:nvSpPr>
        <p:spPr bwMode="auto">
          <a:xfrm rot="1025693">
            <a:off x="6156325" y="857250"/>
            <a:ext cx="3048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9889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320000" scaled="1"/>
                </a:gradFill>
                <a:latin typeface="黑体"/>
                <a:ea typeface="黑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320000" scaled="1"/>
              </a:gradFill>
              <a:latin typeface="黑体"/>
              <a:ea typeface="黑体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0" y="1576388"/>
            <a:ext cx="1066800" cy="519112"/>
            <a:chOff x="624" y="1305"/>
            <a:chExt cx="672" cy="327"/>
          </a:xfrm>
        </p:grpSpPr>
        <p:sp>
          <p:nvSpPr>
            <p:cNvPr id="413725" name="AutoShape 29"/>
            <p:cNvSpPr>
              <a:spLocks noChangeArrowheads="1"/>
            </p:cNvSpPr>
            <p:nvPr/>
          </p:nvSpPr>
          <p:spPr bwMode="auto">
            <a:xfrm>
              <a:off x="624" y="1440"/>
              <a:ext cx="624" cy="144"/>
            </a:xfrm>
            <a:prstGeom prst="diamond">
              <a:avLst/>
            </a:prstGeom>
            <a:solidFill>
              <a:schemeClr val="accent1"/>
            </a:solidFill>
            <a:ln w="57150">
              <a:noFill/>
              <a:miter lim="800000"/>
              <a:headEnd/>
              <a:tailEnd/>
            </a:ln>
            <a:effectLst>
              <a:outerShdw sy="50000" kx="-2453608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55" name="Text Box 30"/>
            <p:cNvSpPr txBox="1">
              <a:spLocks noChangeArrowheads="1"/>
            </p:cNvSpPr>
            <p:nvPr/>
          </p:nvSpPr>
          <p:spPr bwMode="auto">
            <a:xfrm>
              <a:off x="768" y="1305"/>
              <a:ext cx="528" cy="32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注</a:t>
              </a:r>
            </a:p>
          </p:txBody>
        </p:sp>
      </p:grpSp>
      <p:graphicFrame>
        <p:nvGraphicFramePr>
          <p:cNvPr id="456706" name="Object 2"/>
          <p:cNvGraphicFramePr>
            <a:graphicFrameLocks noChangeAspect="1"/>
          </p:cNvGraphicFramePr>
          <p:nvPr/>
        </p:nvGraphicFramePr>
        <p:xfrm>
          <a:off x="2903538" y="3122613"/>
          <a:ext cx="325437" cy="838200"/>
        </p:xfrm>
        <a:graphic>
          <a:graphicData uri="http://schemas.openxmlformats.org/presentationml/2006/ole">
            <p:oleObj spid="_x0000_s9364" name="Equation" r:id="rId5" imgW="381000" imgH="977900" progId="Equation.3">
              <p:embed/>
            </p:oleObj>
          </a:graphicData>
        </a:graphic>
      </p:graphicFrame>
      <p:graphicFrame>
        <p:nvGraphicFramePr>
          <p:cNvPr id="456707" name="Object 3"/>
          <p:cNvGraphicFramePr>
            <a:graphicFrameLocks noChangeAspect="1"/>
          </p:cNvGraphicFramePr>
          <p:nvPr/>
        </p:nvGraphicFramePr>
        <p:xfrm>
          <a:off x="5148263" y="3357563"/>
          <a:ext cx="1871662" cy="428625"/>
        </p:xfrm>
        <a:graphic>
          <a:graphicData uri="http://schemas.openxmlformats.org/presentationml/2006/ole">
            <p:oleObj spid="_x0000_s9365" name="Equation" r:id="rId6" imgW="1816100" imgH="419100" progId="Equation.3">
              <p:embed/>
            </p:oleObj>
          </a:graphicData>
        </a:graphic>
      </p:graphicFrame>
      <p:sp>
        <p:nvSpPr>
          <p:cNvPr id="413729" name="Text Box 33"/>
          <p:cNvSpPr txBox="1">
            <a:spLocks noChangeArrowheads="1"/>
          </p:cNvSpPr>
          <p:nvPr/>
        </p:nvSpPr>
        <p:spPr bwMode="auto">
          <a:xfrm>
            <a:off x="4154488" y="4181475"/>
            <a:ext cx="2819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可写成一般方程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364163" y="92075"/>
            <a:ext cx="3311525" cy="765175"/>
            <a:chOff x="960" y="2880"/>
            <a:chExt cx="2448" cy="624"/>
          </a:xfrm>
        </p:grpSpPr>
        <p:sp>
          <p:nvSpPr>
            <p:cNvPr id="413731" name="AutoShape 35"/>
            <p:cNvSpPr>
              <a:spLocks noChangeArrowheads="1"/>
            </p:cNvSpPr>
            <p:nvPr/>
          </p:nvSpPr>
          <p:spPr bwMode="auto">
            <a:xfrm>
              <a:off x="960" y="2880"/>
              <a:ext cx="2448" cy="62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9233" name="Object 15"/>
            <p:cNvGraphicFramePr>
              <a:graphicFrameLocks noChangeAspect="1"/>
            </p:cNvGraphicFramePr>
            <p:nvPr/>
          </p:nvGraphicFramePr>
          <p:xfrm>
            <a:off x="1056" y="2896"/>
            <a:ext cx="2304" cy="608"/>
          </p:xfrm>
          <a:graphic>
            <a:graphicData uri="http://schemas.openxmlformats.org/presentationml/2006/ole">
              <p:oleObj spid="_x0000_s9366" name="公式" r:id="rId7" imgW="4869000" imgH="1269000" progId="Equation.3">
                <p:embed/>
              </p:oleObj>
            </a:graphicData>
          </a:graphic>
        </p:graphicFrame>
      </p:grpSp>
      <p:graphicFrame>
        <p:nvGraphicFramePr>
          <p:cNvPr id="456708" name="Object 4"/>
          <p:cNvGraphicFramePr>
            <a:graphicFrameLocks noChangeAspect="1"/>
          </p:cNvGraphicFramePr>
          <p:nvPr/>
        </p:nvGraphicFramePr>
        <p:xfrm>
          <a:off x="3132138" y="3141663"/>
          <a:ext cx="1143000" cy="285750"/>
        </p:xfrm>
        <a:graphic>
          <a:graphicData uri="http://schemas.openxmlformats.org/presentationml/2006/ole">
            <p:oleObj spid="_x0000_s9367" name="Equation" r:id="rId8" imgW="1269449" imgH="317362" progId="Equation.3">
              <p:embed/>
            </p:oleObj>
          </a:graphicData>
        </a:graphic>
      </p:graphicFrame>
      <p:graphicFrame>
        <p:nvGraphicFramePr>
          <p:cNvPr id="456709" name="Object 5"/>
          <p:cNvGraphicFramePr>
            <a:graphicFrameLocks noChangeAspect="1"/>
          </p:cNvGraphicFramePr>
          <p:nvPr/>
        </p:nvGraphicFramePr>
        <p:xfrm>
          <a:off x="3081338" y="3579813"/>
          <a:ext cx="1727200" cy="393700"/>
        </p:xfrm>
        <a:graphic>
          <a:graphicData uri="http://schemas.openxmlformats.org/presentationml/2006/ole">
            <p:oleObj spid="_x0000_s9368" name="Equation" r:id="rId9" imgW="1726451" imgH="393529" progId="Equation.3">
              <p:embed/>
            </p:oleObj>
          </a:graphicData>
        </a:graphic>
      </p:graphicFrame>
      <p:graphicFrame>
        <p:nvGraphicFramePr>
          <p:cNvPr id="456710" name="Object 6"/>
          <p:cNvGraphicFramePr>
            <a:graphicFrameLocks noChangeAspect="1"/>
          </p:cNvGraphicFramePr>
          <p:nvPr/>
        </p:nvGraphicFramePr>
        <p:xfrm>
          <a:off x="6821488" y="4090988"/>
          <a:ext cx="325437" cy="838200"/>
        </p:xfrm>
        <a:graphic>
          <a:graphicData uri="http://schemas.openxmlformats.org/presentationml/2006/ole">
            <p:oleObj spid="_x0000_s9369" name="Equation" r:id="rId10" imgW="381000" imgH="977900" progId="Equation.3">
              <p:embed/>
            </p:oleObj>
          </a:graphicData>
        </a:graphic>
      </p:graphicFrame>
      <p:graphicFrame>
        <p:nvGraphicFramePr>
          <p:cNvPr id="456711" name="Object 7"/>
          <p:cNvGraphicFramePr>
            <a:graphicFrameLocks noChangeAspect="1"/>
          </p:cNvGraphicFramePr>
          <p:nvPr/>
        </p:nvGraphicFramePr>
        <p:xfrm>
          <a:off x="7050088" y="4078288"/>
          <a:ext cx="762000" cy="317500"/>
        </p:xfrm>
        <a:graphic>
          <a:graphicData uri="http://schemas.openxmlformats.org/presentationml/2006/ole">
            <p:oleObj spid="_x0000_s9370" name="Equation" r:id="rId11" imgW="761669" imgH="317362" progId="Equation.3">
              <p:embed/>
            </p:oleObj>
          </a:graphicData>
        </a:graphic>
      </p:graphicFrame>
      <p:graphicFrame>
        <p:nvGraphicFramePr>
          <p:cNvPr id="456712" name="Object 8"/>
          <p:cNvGraphicFramePr>
            <a:graphicFrameLocks noChangeAspect="1"/>
          </p:cNvGraphicFramePr>
          <p:nvPr/>
        </p:nvGraphicFramePr>
        <p:xfrm>
          <a:off x="7050088" y="4573588"/>
          <a:ext cx="762000" cy="393700"/>
        </p:xfrm>
        <a:graphic>
          <a:graphicData uri="http://schemas.openxmlformats.org/presentationml/2006/ole">
            <p:oleObj spid="_x0000_s9371" name="Equation" r:id="rId12" imgW="761669" imgH="393529" progId="Equation.3">
              <p:embed/>
            </p:oleObj>
          </a:graphicData>
        </a:graphic>
      </p:graphicFrame>
      <p:sp>
        <p:nvSpPr>
          <p:cNvPr id="413738" name="Rectangle 42"/>
          <p:cNvSpPr>
            <a:spLocks noChangeArrowheads="1"/>
          </p:cNvSpPr>
          <p:nvPr/>
        </p:nvSpPr>
        <p:spPr bwMode="auto">
          <a:xfrm>
            <a:off x="3657600" y="836613"/>
            <a:ext cx="2684463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化为一般方程吗</a:t>
            </a:r>
          </a:p>
        </p:txBody>
      </p:sp>
      <p:sp>
        <p:nvSpPr>
          <p:cNvPr id="9245" name="Text Box 43"/>
          <p:cNvSpPr txBox="1">
            <a:spLocks noChangeArrowheads="1"/>
          </p:cNvSpPr>
          <p:nvPr/>
        </p:nvSpPr>
        <p:spPr bwMode="auto">
          <a:xfrm>
            <a:off x="179388" y="188913"/>
            <a:ext cx="3505200" cy="519112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各类直线方程的互换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372225" y="981075"/>
            <a:ext cx="2438400" cy="2362200"/>
            <a:chOff x="3072" y="2352"/>
            <a:chExt cx="1536" cy="1488"/>
          </a:xfrm>
        </p:grpSpPr>
        <p:sp>
          <p:nvSpPr>
            <p:cNvPr id="9250" name="Line 50"/>
            <p:cNvSpPr>
              <a:spLocks noChangeShapeType="1"/>
            </p:cNvSpPr>
            <p:nvPr/>
          </p:nvSpPr>
          <p:spPr bwMode="auto">
            <a:xfrm flipH="1">
              <a:off x="3072" y="3328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51"/>
            <p:cNvSpPr>
              <a:spLocks noChangeShapeType="1"/>
            </p:cNvSpPr>
            <p:nvPr/>
          </p:nvSpPr>
          <p:spPr bwMode="auto">
            <a:xfrm>
              <a:off x="3504" y="3328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52"/>
            <p:cNvSpPr>
              <a:spLocks noChangeShapeType="1"/>
            </p:cNvSpPr>
            <p:nvPr/>
          </p:nvSpPr>
          <p:spPr bwMode="auto">
            <a:xfrm flipV="1">
              <a:off x="3504" y="2352"/>
              <a:ext cx="0" cy="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9" name="Object 11"/>
            <p:cNvGraphicFramePr>
              <a:graphicFrameLocks noChangeAspect="1"/>
            </p:cNvGraphicFramePr>
            <p:nvPr/>
          </p:nvGraphicFramePr>
          <p:xfrm>
            <a:off x="3138" y="3664"/>
            <a:ext cx="174" cy="176"/>
          </p:xfrm>
          <a:graphic>
            <a:graphicData uri="http://schemas.openxmlformats.org/presentationml/2006/ole">
              <p:oleObj spid="_x0000_s9372" name="Equation" r:id="rId13" imgW="139700" imgH="139700" progId="Equation.3">
                <p:embed/>
              </p:oleObj>
            </a:graphicData>
          </a:graphic>
        </p:graphicFrame>
        <p:graphicFrame>
          <p:nvGraphicFramePr>
            <p:cNvPr id="9230" name="Object 12"/>
            <p:cNvGraphicFramePr>
              <a:graphicFrameLocks noChangeAspect="1"/>
            </p:cNvGraphicFramePr>
            <p:nvPr/>
          </p:nvGraphicFramePr>
          <p:xfrm>
            <a:off x="4416" y="3376"/>
            <a:ext cx="173" cy="208"/>
          </p:xfrm>
          <a:graphic>
            <a:graphicData uri="http://schemas.openxmlformats.org/presentationml/2006/ole">
              <p:oleObj spid="_x0000_s9373" name="Equation" r:id="rId14" imgW="139579" imgH="164957" progId="Equation.3">
                <p:embed/>
              </p:oleObj>
            </a:graphicData>
          </a:graphic>
        </p:graphicFrame>
        <p:graphicFrame>
          <p:nvGraphicFramePr>
            <p:cNvPr id="9231" name="Object 13"/>
            <p:cNvGraphicFramePr>
              <a:graphicFrameLocks noChangeAspect="1"/>
            </p:cNvGraphicFramePr>
            <p:nvPr/>
          </p:nvGraphicFramePr>
          <p:xfrm>
            <a:off x="3330" y="2352"/>
            <a:ext cx="142" cy="176"/>
          </p:xfrm>
          <a:graphic>
            <a:graphicData uri="http://schemas.openxmlformats.org/presentationml/2006/ole">
              <p:oleObj spid="_x0000_s9374" name="Equation" r:id="rId15" imgW="114201" imgH="139579" progId="Equation.3">
                <p:embed/>
              </p:oleObj>
            </a:graphicData>
          </a:graphic>
        </p:graphicFrame>
        <p:graphicFrame>
          <p:nvGraphicFramePr>
            <p:cNvPr id="9232" name="Object 14"/>
            <p:cNvGraphicFramePr>
              <a:graphicFrameLocks noChangeAspect="1"/>
            </p:cNvGraphicFramePr>
            <p:nvPr/>
          </p:nvGraphicFramePr>
          <p:xfrm>
            <a:off x="3456" y="3318"/>
            <a:ext cx="184" cy="202"/>
          </p:xfrm>
          <a:graphic>
            <a:graphicData uri="http://schemas.openxmlformats.org/presentationml/2006/ole">
              <p:oleObj spid="_x0000_s9375" name="Equation" r:id="rId16" imgW="164814" imgH="177492" progId="Equation.3">
                <p:embed/>
              </p:oleObj>
            </a:graphicData>
          </a:graphic>
        </p:graphicFrame>
      </p:grpSp>
      <p:graphicFrame>
        <p:nvGraphicFramePr>
          <p:cNvPr id="456713" name="Object 9"/>
          <p:cNvGraphicFramePr>
            <a:graphicFrameLocks noChangeAspect="1"/>
          </p:cNvGraphicFramePr>
          <p:nvPr/>
        </p:nvGraphicFramePr>
        <p:xfrm>
          <a:off x="6467475" y="2698750"/>
          <a:ext cx="153988" cy="263525"/>
        </p:xfrm>
        <a:graphic>
          <a:graphicData uri="http://schemas.openxmlformats.org/presentationml/2006/ole">
            <p:oleObj spid="_x0000_s9376" name="Equation" r:id="rId17" imgW="177569" imgH="304404" progId="Equation.3">
              <p:embed/>
            </p:oleObj>
          </a:graphicData>
        </a:graphic>
      </p:graphicFrame>
      <p:sp>
        <p:nvSpPr>
          <p:cNvPr id="413760" name="Freeform 64"/>
          <p:cNvSpPr>
            <a:spLocks/>
          </p:cNvSpPr>
          <p:nvPr/>
        </p:nvSpPr>
        <p:spPr bwMode="auto">
          <a:xfrm>
            <a:off x="7805738" y="1509713"/>
            <a:ext cx="384175" cy="1384300"/>
          </a:xfrm>
          <a:custGeom>
            <a:avLst/>
            <a:gdLst/>
            <a:ahLst/>
            <a:cxnLst>
              <a:cxn ang="0">
                <a:pos x="4" y="872"/>
              </a:cxn>
              <a:cxn ang="0">
                <a:pos x="242" y="634"/>
              </a:cxn>
              <a:cxn ang="0">
                <a:pos x="241" y="0"/>
              </a:cxn>
              <a:cxn ang="0">
                <a:pos x="0" y="243"/>
              </a:cxn>
            </a:cxnLst>
            <a:rect l="0" t="0" r="r" b="b"/>
            <a:pathLst>
              <a:path w="242" h="872">
                <a:moveTo>
                  <a:pt x="4" y="872"/>
                </a:moveTo>
                <a:lnTo>
                  <a:pt x="242" y="634"/>
                </a:lnTo>
                <a:lnTo>
                  <a:pt x="241" y="0"/>
                </a:lnTo>
                <a:lnTo>
                  <a:pt x="0" y="243"/>
                </a:lnTo>
              </a:path>
            </a:pathLst>
          </a:custGeom>
          <a:gradFill rotWithShape="0">
            <a:gsLst>
              <a:gs pos="0">
                <a:srgbClr val="33CCCC"/>
              </a:gs>
              <a:gs pos="50000">
                <a:schemeClr val="bg1"/>
              </a:gs>
              <a:gs pos="100000">
                <a:srgbClr val="33CCCC"/>
              </a:gs>
            </a:gsLst>
            <a:lin ang="0" scaled="1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56714" name="Object 10"/>
          <p:cNvGraphicFramePr>
            <a:graphicFrameLocks noChangeAspect="1"/>
          </p:cNvGraphicFramePr>
          <p:nvPr/>
        </p:nvGraphicFramePr>
        <p:xfrm>
          <a:off x="8201025" y="2581275"/>
          <a:ext cx="153988" cy="263525"/>
        </p:xfrm>
        <a:graphic>
          <a:graphicData uri="http://schemas.openxmlformats.org/presentationml/2006/ole">
            <p:oleObj spid="_x0000_s9377" name="Equation" r:id="rId18" imgW="177569" imgH="304404" progId="Equation.3">
              <p:embed/>
            </p:oleObj>
          </a:graphicData>
        </a:graphic>
      </p:graphicFrame>
      <p:sp>
        <p:nvSpPr>
          <p:cNvPr id="413759" name="Freeform 63"/>
          <p:cNvSpPr>
            <a:spLocks/>
          </p:cNvSpPr>
          <p:nvPr/>
        </p:nvSpPr>
        <p:spPr bwMode="auto">
          <a:xfrm>
            <a:off x="6677025" y="1895475"/>
            <a:ext cx="1143000" cy="990600"/>
          </a:xfrm>
          <a:custGeom>
            <a:avLst/>
            <a:gdLst>
              <a:gd name="T0" fmla="*/ 0 w 720"/>
              <a:gd name="T1" fmla="*/ 2147483647 h 624"/>
              <a:gd name="T2" fmla="*/ 2147483647 w 720"/>
              <a:gd name="T3" fmla="*/ 2147483647 h 624"/>
              <a:gd name="T4" fmla="*/ 2147483647 w 720"/>
              <a:gd name="T5" fmla="*/ 0 h 624"/>
              <a:gd name="T6" fmla="*/ 0 w 720"/>
              <a:gd name="T7" fmla="*/ 0 h 624"/>
              <a:gd name="T8" fmla="*/ 0 w 72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624"/>
              <a:gd name="T17" fmla="*/ 720 w 72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624">
                <a:moveTo>
                  <a:pt x="0" y="624"/>
                </a:moveTo>
                <a:lnTo>
                  <a:pt x="720" y="624"/>
                </a:lnTo>
                <a:lnTo>
                  <a:pt x="720" y="0"/>
                </a:lnTo>
                <a:lnTo>
                  <a:pt x="0" y="0"/>
                </a:lnTo>
                <a:lnTo>
                  <a:pt x="0" y="624"/>
                </a:lnTo>
                <a:close/>
              </a:path>
            </a:pathLst>
          </a:custGeom>
          <a:solidFill>
            <a:srgbClr val="00FF99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3758" name="Line 62"/>
          <p:cNvSpPr>
            <a:spLocks noChangeShapeType="1"/>
          </p:cNvSpPr>
          <p:nvPr/>
        </p:nvSpPr>
        <p:spPr bwMode="auto">
          <a:xfrm flipV="1">
            <a:off x="7820025" y="1895475"/>
            <a:ext cx="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1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3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13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utoUpdateAnimBg="0"/>
      <p:bldP spid="413699" grpId="0" autoUpdateAnimBg="0"/>
      <p:bldP spid="413701" grpId="0" autoUpdateAnimBg="0"/>
      <p:bldP spid="413702" grpId="0" autoUpdateAnimBg="0"/>
      <p:bldP spid="413703" grpId="0" autoUpdateAnimBg="0"/>
      <p:bldP spid="413723" grpId="0" animBg="1"/>
      <p:bldP spid="413729" grpId="0" autoUpdateAnimBg="0"/>
      <p:bldP spid="413738" grpId="0" autoUpdateAnimBg="0"/>
      <p:bldP spid="413759" grpId="0" animBg="1"/>
      <p:bldP spid="41375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</TotalTime>
  <Words>1643</Words>
  <Application>Microsoft Office PowerPoint</Application>
  <PresentationFormat>On-screen Show (4:3)</PresentationFormat>
  <Paragraphs>319</Paragraphs>
  <Slides>37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  <vt:variant>
        <vt:lpstr>Custom Shows</vt:lpstr>
      </vt:variant>
      <vt:variant>
        <vt:i4>3</vt:i4>
      </vt:variant>
    </vt:vector>
  </HeadingPairs>
  <TitlesOfParts>
    <vt:vector size="44" baseType="lpstr">
      <vt:lpstr>Office 主题​​</vt:lpstr>
      <vt:lpstr>Equation</vt:lpstr>
      <vt:lpstr>公式</vt:lpstr>
      <vt:lpstr>Microsoft Equation 3.0</vt:lpstr>
      <vt:lpstr>Slide 1</vt:lpstr>
      <vt:lpstr>一、空间直线的一般方程</vt:lpstr>
      <vt:lpstr>二、空间直线的对称式方程与参数方程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三、两直线的夹角</vt:lpstr>
      <vt:lpstr>Slide 20</vt:lpstr>
      <vt:lpstr>Slide 21</vt:lpstr>
      <vt:lpstr>Slide 22</vt:lpstr>
      <vt:lpstr>Slide 23</vt:lpstr>
      <vt:lpstr>Slide 24</vt:lpstr>
      <vt:lpstr>Slide 25</vt:lpstr>
      <vt:lpstr>四、直线与平面的夹角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五、小结</vt:lpstr>
      <vt:lpstr>Slide 36</vt:lpstr>
      <vt:lpstr>Slide 37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ZGF</cp:lastModifiedBy>
  <cp:revision>549</cp:revision>
  <cp:lastPrinted>1999-09-15T08:06:35Z</cp:lastPrinted>
  <dcterms:created xsi:type="dcterms:W3CDTF">1997-01-23T06:06:41Z</dcterms:created>
  <dcterms:modified xsi:type="dcterms:W3CDTF">2018-02-23T12:05:32Z</dcterms:modified>
</cp:coreProperties>
</file>