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315" r:id="rId22"/>
    <p:sldId id="316" r:id="rId23"/>
    <p:sldId id="276" r:id="rId24"/>
    <p:sldId id="277" r:id="rId25"/>
    <p:sldId id="278" r:id="rId26"/>
    <p:sldId id="320" r:id="rId27"/>
    <p:sldId id="32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3" r:id="rId44"/>
    <p:sldId id="294" r:id="rId45"/>
    <p:sldId id="295" r:id="rId46"/>
    <p:sldId id="296" r:id="rId47"/>
    <p:sldId id="297" r:id="rId48"/>
    <p:sldId id="319" r:id="rId49"/>
    <p:sldId id="298" r:id="rId50"/>
    <p:sldId id="299" r:id="rId51"/>
    <p:sldId id="318" r:id="rId52"/>
    <p:sldId id="300" r:id="rId53"/>
    <p:sldId id="301" r:id="rId54"/>
    <p:sldId id="304" r:id="rId55"/>
    <p:sldId id="302" r:id="rId56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01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00"/>
    <a:srgbClr val="CC1818"/>
    <a:srgbClr val="0033CC"/>
    <a:srgbClr val="00FF99"/>
    <a:srgbClr val="0000FF"/>
    <a:srgbClr val="FF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8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9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5" Type="http://schemas.openxmlformats.org/officeDocument/2006/relationships/image" Target="../media/image133.wmf"/><Relationship Id="rId4" Type="http://schemas.openxmlformats.org/officeDocument/2006/relationships/image" Target="../media/image18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182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13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29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52813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51838"/>
            <a:ext cx="2641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52813" y="8351838"/>
            <a:ext cx="2641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1E3F3202-7A6D-4336-994D-F5E245997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23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1600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452813" y="0"/>
            <a:ext cx="2641600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19ED5-541D-43B8-A5BC-6CFB8F4C5881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9313" y="658813"/>
            <a:ext cx="4397375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09600" y="4176713"/>
            <a:ext cx="4876800" cy="3957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351838"/>
            <a:ext cx="2641600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452813" y="8351838"/>
            <a:ext cx="2641600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62072-4B6B-4CC0-B2F1-C8E18D6B7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1A0A0-8582-442B-852C-DE4FFF9A70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0B834-A708-4D42-9838-BDE5E69ECD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0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CBF34-54C5-47B7-836A-B23A911CBD1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5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3BFCA-EB11-49F5-A8B7-ADC426304D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0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10C9D-F7E8-4C65-A26C-866690589D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7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996A2-C44E-4A58-B519-7E0878FF7F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CED76-A4E0-4C63-8AEC-5F595ED671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6AB80-A472-4199-8EDD-A3D6B5A1697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8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08BE-D579-485F-90D0-95A62B16EA7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1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48C70-5FD6-4370-9E29-DEC74AD103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76E19-AD44-4F0F-96B6-69F5FBEA84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63E6A-A305-4880-A1BF-B060E2FBC4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18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60.png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3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89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88.png"/><Relationship Id="rId2" Type="http://schemas.openxmlformats.org/officeDocument/2006/relationships/tags" Target="../tags/tag12.xml"/><Relationship Id="rId16" Type="http://schemas.openxmlformats.org/officeDocument/2006/relationships/image" Target="../media/image92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image" Target="../media/image91.pn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94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93.png"/><Relationship Id="rId2" Type="http://schemas.openxmlformats.org/officeDocument/2006/relationships/tags" Target="../tags/tag22.xml"/><Relationship Id="rId16" Type="http://schemas.openxmlformats.org/officeDocument/2006/relationships/image" Target="../media/image97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5" Type="http://schemas.openxmlformats.org/officeDocument/2006/relationships/image" Target="../media/image96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01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00.png"/><Relationship Id="rId2" Type="http://schemas.openxmlformats.org/officeDocument/2006/relationships/tags" Target="../tags/tag32.xml"/><Relationship Id="rId16" Type="http://schemas.openxmlformats.org/officeDocument/2006/relationships/image" Target="../media/image104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5" Type="http://schemas.openxmlformats.org/officeDocument/2006/relationships/image" Target="../media/image103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5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83.bin"/><Relationship Id="rId18" Type="http://schemas.openxmlformats.org/officeDocument/2006/relationships/oleObject" Target="../embeddings/oleObject186.bin"/><Relationship Id="rId3" Type="http://schemas.openxmlformats.org/officeDocument/2006/relationships/oleObject" Target="../embeddings/oleObject178.bin"/><Relationship Id="rId21" Type="http://schemas.openxmlformats.org/officeDocument/2006/relationships/image" Target="../media/image179.wmf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oleObject" Target="../embeddings/oleObject18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74.wmf"/><Relationship Id="rId19" Type="http://schemas.openxmlformats.org/officeDocument/2006/relationships/image" Target="../media/image178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7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9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88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196.wmf"/><Relationship Id="rId26" Type="http://schemas.openxmlformats.org/officeDocument/2006/relationships/image" Target="../media/image200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1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1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21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8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25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2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227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0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226.wmf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23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8.png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image" Target="../media/image31.wmf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8.bin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31" Type="http://schemas.openxmlformats.org/officeDocument/2006/relationships/image" Target="../media/image3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Relationship Id="rId27" Type="http://schemas.openxmlformats.org/officeDocument/2006/relationships/oleObject" Target="../embeddings/oleObject37.bin"/><Relationship Id="rId30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950AF-2FBE-401B-AB44-98AA99A9C5F8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549275"/>
            <a:ext cx="8001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第九章  多元函数微分法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及其应用</a:t>
            </a:r>
          </a:p>
        </p:txBody>
      </p:sp>
      <p:grpSp>
        <p:nvGrpSpPr>
          <p:cNvPr id="1038" name="Group 4"/>
          <p:cNvGrpSpPr>
            <a:grpSpLocks/>
          </p:cNvGrpSpPr>
          <p:nvPr/>
        </p:nvGrpSpPr>
        <p:grpSpPr bwMode="auto">
          <a:xfrm>
            <a:off x="2590800" y="2530475"/>
            <a:ext cx="4038600" cy="2971800"/>
            <a:chOff x="0" y="0"/>
            <a:chExt cx="3408" cy="2208"/>
          </a:xfrm>
        </p:grpSpPr>
        <p:sp>
          <p:nvSpPr>
            <p:cNvPr id="1039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3408" cy="2208"/>
            </a:xfrm>
            <a:prstGeom prst="bevel">
              <a:avLst>
                <a:gd name="adj" fmla="val 2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0" name="Group 6"/>
            <p:cNvGrpSpPr>
              <a:grpSpLocks/>
            </p:cNvGrpSpPr>
            <p:nvPr/>
          </p:nvGrpSpPr>
          <p:grpSpPr bwMode="auto">
            <a:xfrm>
              <a:off x="144" y="26"/>
              <a:ext cx="3072" cy="2134"/>
              <a:chOff x="0" y="0"/>
              <a:chExt cx="3072" cy="2134"/>
            </a:xfrm>
          </p:grpSpPr>
          <p:grpSp>
            <p:nvGrpSpPr>
              <p:cNvPr id="1041" name="Group 7"/>
              <p:cNvGrpSpPr>
                <a:grpSpLocks/>
              </p:cNvGrpSpPr>
              <p:nvPr/>
            </p:nvGrpSpPr>
            <p:grpSpPr bwMode="auto">
              <a:xfrm>
                <a:off x="0" y="22"/>
                <a:ext cx="3072" cy="2112"/>
                <a:chOff x="0" y="0"/>
                <a:chExt cx="3600" cy="2828"/>
              </a:xfrm>
            </p:grpSpPr>
            <p:sp>
              <p:nvSpPr>
                <p:cNvPr id="1042" name="AutoShape 8"/>
                <p:cNvSpPr>
                  <a:spLocks noChangeArrowheads="1"/>
                </p:cNvSpPr>
                <p:nvPr/>
              </p:nvSpPr>
              <p:spPr bwMode="auto">
                <a:xfrm>
                  <a:off x="576" y="1920"/>
                  <a:ext cx="2640" cy="864"/>
                </a:xfrm>
                <a:prstGeom prst="parallelogram">
                  <a:avLst>
                    <a:gd name="adj" fmla="val 99772"/>
                  </a:avLst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43" name="Group 9"/>
                <p:cNvGrpSpPr>
                  <a:grpSpLocks/>
                </p:cNvGrpSpPr>
                <p:nvPr/>
              </p:nvGrpSpPr>
              <p:grpSpPr bwMode="auto">
                <a:xfrm>
                  <a:off x="576" y="432"/>
                  <a:ext cx="2640" cy="2352"/>
                  <a:chOff x="0" y="0"/>
                  <a:chExt cx="2640" cy="2352"/>
                </a:xfrm>
              </p:grpSpPr>
              <p:sp>
                <p:nvSpPr>
                  <p:cNvPr id="105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0"/>
                    <a:ext cx="0" cy="1632"/>
                  </a:xfrm>
                  <a:prstGeom prst="line">
                    <a:avLst/>
                  </a:prstGeom>
                  <a:noFill/>
                  <a:ln w="22225">
                    <a:solidFill>
                      <a:srgbClr val="FF00F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720"/>
                    <a:ext cx="0" cy="1632"/>
                  </a:xfrm>
                  <a:prstGeom prst="line">
                    <a:avLst/>
                  </a:prstGeom>
                  <a:noFill/>
                  <a:ln w="22225">
                    <a:solidFill>
                      <a:srgbClr val="FF00F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0"/>
                    <a:ext cx="0" cy="1488"/>
                  </a:xfrm>
                  <a:prstGeom prst="line">
                    <a:avLst/>
                  </a:prstGeom>
                  <a:noFill/>
                  <a:ln w="22225">
                    <a:solidFill>
                      <a:srgbClr val="FF00F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505"/>
                    <a:ext cx="0" cy="986"/>
                  </a:xfrm>
                  <a:prstGeom prst="line">
                    <a:avLst/>
                  </a:prstGeom>
                  <a:noFill/>
                  <a:ln w="22225">
                    <a:solidFill>
                      <a:srgbClr val="FF00F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027" name="Object 14"/>
                <p:cNvGraphicFramePr>
                  <a:graphicFrameLocks/>
                </p:cNvGraphicFramePr>
                <p:nvPr/>
              </p:nvGraphicFramePr>
              <p:xfrm>
                <a:off x="2444" y="2160"/>
                <a:ext cx="196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06" r:id="rId3" imgW="164885" imgH="164885" progId="Equation.3">
                        <p:embed/>
                      </p:oleObj>
                    </mc:Choice>
                    <mc:Fallback>
                      <p:oleObj r:id="rId3" imgW="164885" imgH="164885" progId="Equation.3">
                        <p:embed/>
                        <p:pic>
                          <p:nvPicPr>
                            <p:cNvPr id="0" name="Picture 36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4" y="2160"/>
                              <a:ext cx="196" cy="1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44" name="Freeform 15"/>
                <p:cNvSpPr>
                  <a:spLocks/>
                </p:cNvSpPr>
                <p:nvPr/>
              </p:nvSpPr>
              <p:spPr bwMode="auto">
                <a:xfrm>
                  <a:off x="576" y="144"/>
                  <a:ext cx="2645" cy="1029"/>
                </a:xfrm>
                <a:custGeom>
                  <a:avLst/>
                  <a:gdLst>
                    <a:gd name="T0" fmla="*/ 0 w 2645"/>
                    <a:gd name="T1" fmla="*/ 1024 h 1029"/>
                    <a:gd name="T2" fmla="*/ 286 w 2645"/>
                    <a:gd name="T3" fmla="*/ 901 h 1029"/>
                    <a:gd name="T4" fmla="*/ 441 w 2645"/>
                    <a:gd name="T5" fmla="*/ 846 h 1029"/>
                    <a:gd name="T6" fmla="*/ 661 w 2645"/>
                    <a:gd name="T7" fmla="*/ 800 h 1029"/>
                    <a:gd name="T8" fmla="*/ 816 w 2645"/>
                    <a:gd name="T9" fmla="*/ 773 h 1029"/>
                    <a:gd name="T10" fmla="*/ 944 w 2645"/>
                    <a:gd name="T11" fmla="*/ 763 h 1029"/>
                    <a:gd name="T12" fmla="*/ 1104 w 2645"/>
                    <a:gd name="T13" fmla="*/ 784 h 1029"/>
                    <a:gd name="T14" fmla="*/ 1483 w 2645"/>
                    <a:gd name="T15" fmla="*/ 901 h 1029"/>
                    <a:gd name="T16" fmla="*/ 1767 w 2645"/>
                    <a:gd name="T17" fmla="*/ 1029 h 1029"/>
                    <a:gd name="T18" fmla="*/ 1886 w 2645"/>
                    <a:gd name="T19" fmla="*/ 827 h 1029"/>
                    <a:gd name="T20" fmla="*/ 2023 w 2645"/>
                    <a:gd name="T21" fmla="*/ 654 h 1029"/>
                    <a:gd name="T22" fmla="*/ 2206 w 2645"/>
                    <a:gd name="T23" fmla="*/ 526 h 1029"/>
                    <a:gd name="T24" fmla="*/ 2400 w 2645"/>
                    <a:gd name="T25" fmla="*/ 400 h 1029"/>
                    <a:gd name="T26" fmla="*/ 2645 w 2645"/>
                    <a:gd name="T27" fmla="*/ 297 h 1029"/>
                    <a:gd name="T28" fmla="*/ 2448 w 2645"/>
                    <a:gd name="T29" fmla="*/ 208 h 1029"/>
                    <a:gd name="T30" fmla="*/ 2315 w 2645"/>
                    <a:gd name="T31" fmla="*/ 151 h 1029"/>
                    <a:gd name="T32" fmla="*/ 2096 w 2645"/>
                    <a:gd name="T33" fmla="*/ 87 h 1029"/>
                    <a:gd name="T34" fmla="*/ 1767 w 2645"/>
                    <a:gd name="T35" fmla="*/ 32 h 1029"/>
                    <a:gd name="T36" fmla="*/ 1630 w 2645"/>
                    <a:gd name="T37" fmla="*/ 10 h 1029"/>
                    <a:gd name="T38" fmla="*/ 1529 w 2645"/>
                    <a:gd name="T39" fmla="*/ 0 h 1029"/>
                    <a:gd name="T40" fmla="*/ 1438 w 2645"/>
                    <a:gd name="T41" fmla="*/ 10 h 1029"/>
                    <a:gd name="T42" fmla="*/ 1296 w 2645"/>
                    <a:gd name="T43" fmla="*/ 16 h 1029"/>
                    <a:gd name="T44" fmla="*/ 1191 w 2645"/>
                    <a:gd name="T45" fmla="*/ 41 h 1029"/>
                    <a:gd name="T46" fmla="*/ 1017 w 2645"/>
                    <a:gd name="T47" fmla="*/ 78 h 1029"/>
                    <a:gd name="T48" fmla="*/ 853 w 2645"/>
                    <a:gd name="T49" fmla="*/ 123 h 1029"/>
                    <a:gd name="T50" fmla="*/ 624 w 2645"/>
                    <a:gd name="T51" fmla="*/ 256 h 1029"/>
                    <a:gd name="T52" fmla="*/ 441 w 2645"/>
                    <a:gd name="T53" fmla="*/ 398 h 1029"/>
                    <a:gd name="T54" fmla="*/ 304 w 2645"/>
                    <a:gd name="T55" fmla="*/ 544 h 1029"/>
                    <a:gd name="T56" fmla="*/ 167 w 2645"/>
                    <a:gd name="T57" fmla="*/ 754 h 1029"/>
                    <a:gd name="T58" fmla="*/ 85 w 2645"/>
                    <a:gd name="T59" fmla="*/ 882 h 1029"/>
                    <a:gd name="T60" fmla="*/ 0 w 2645"/>
                    <a:gd name="T61" fmla="*/ 1024 h 102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645"/>
                    <a:gd name="T94" fmla="*/ 0 h 1029"/>
                    <a:gd name="T95" fmla="*/ 2645 w 2645"/>
                    <a:gd name="T96" fmla="*/ 1029 h 102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645" h="1029">
                      <a:moveTo>
                        <a:pt x="0" y="1024"/>
                      </a:moveTo>
                      <a:lnTo>
                        <a:pt x="286" y="901"/>
                      </a:lnTo>
                      <a:lnTo>
                        <a:pt x="441" y="846"/>
                      </a:lnTo>
                      <a:lnTo>
                        <a:pt x="661" y="800"/>
                      </a:lnTo>
                      <a:lnTo>
                        <a:pt x="816" y="773"/>
                      </a:lnTo>
                      <a:lnTo>
                        <a:pt x="944" y="763"/>
                      </a:lnTo>
                      <a:lnTo>
                        <a:pt x="1104" y="784"/>
                      </a:lnTo>
                      <a:lnTo>
                        <a:pt x="1483" y="901"/>
                      </a:lnTo>
                      <a:lnTo>
                        <a:pt x="1767" y="1029"/>
                      </a:lnTo>
                      <a:lnTo>
                        <a:pt x="1886" y="827"/>
                      </a:lnTo>
                      <a:lnTo>
                        <a:pt x="2023" y="654"/>
                      </a:lnTo>
                      <a:lnTo>
                        <a:pt x="2206" y="526"/>
                      </a:lnTo>
                      <a:lnTo>
                        <a:pt x="2400" y="400"/>
                      </a:lnTo>
                      <a:lnTo>
                        <a:pt x="2645" y="297"/>
                      </a:lnTo>
                      <a:lnTo>
                        <a:pt x="2448" y="208"/>
                      </a:lnTo>
                      <a:lnTo>
                        <a:pt x="2315" y="151"/>
                      </a:lnTo>
                      <a:lnTo>
                        <a:pt x="2096" y="87"/>
                      </a:lnTo>
                      <a:lnTo>
                        <a:pt x="1767" y="32"/>
                      </a:lnTo>
                      <a:lnTo>
                        <a:pt x="1630" y="10"/>
                      </a:lnTo>
                      <a:lnTo>
                        <a:pt x="1529" y="0"/>
                      </a:lnTo>
                      <a:lnTo>
                        <a:pt x="1438" y="10"/>
                      </a:lnTo>
                      <a:lnTo>
                        <a:pt x="1296" y="16"/>
                      </a:lnTo>
                      <a:lnTo>
                        <a:pt x="1191" y="41"/>
                      </a:lnTo>
                      <a:lnTo>
                        <a:pt x="1017" y="78"/>
                      </a:lnTo>
                      <a:lnTo>
                        <a:pt x="853" y="123"/>
                      </a:lnTo>
                      <a:lnTo>
                        <a:pt x="624" y="256"/>
                      </a:lnTo>
                      <a:lnTo>
                        <a:pt x="441" y="398"/>
                      </a:lnTo>
                      <a:lnTo>
                        <a:pt x="304" y="544"/>
                      </a:lnTo>
                      <a:lnTo>
                        <a:pt x="167" y="754"/>
                      </a:lnTo>
                      <a:lnTo>
                        <a:pt x="85" y="882"/>
                      </a:lnTo>
                      <a:lnTo>
                        <a:pt x="0" y="102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99"/>
                    </a:gs>
                    <a:gs pos="50000">
                      <a:srgbClr val="00FF00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45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0" cy="2828"/>
                  <a:chOff x="0" y="0"/>
                  <a:chExt cx="3600" cy="2828"/>
                </a:xfrm>
              </p:grpSpPr>
              <p:graphicFrame>
                <p:nvGraphicFramePr>
                  <p:cNvPr id="1032" name="Object 17"/>
                  <p:cNvGraphicFramePr>
                    <a:graphicFrameLocks/>
                  </p:cNvGraphicFramePr>
                  <p:nvPr/>
                </p:nvGraphicFramePr>
                <p:xfrm>
                  <a:off x="100" y="2640"/>
                  <a:ext cx="188" cy="1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07" r:id="rId5" imgW="139700" imgH="139700" progId="Equation.3">
                          <p:embed/>
                        </p:oleObj>
                      </mc:Choice>
                      <mc:Fallback>
                        <p:oleObj r:id="rId5" imgW="139700" imgH="139700" progId="Equation.3">
                          <p:embed/>
                          <p:pic>
                            <p:nvPicPr>
                              <p:cNvPr id="0" name="Picture 363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" y="2640"/>
                                <a:ext cx="188" cy="1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33" name="Object 18"/>
                  <p:cNvGraphicFramePr>
                    <a:graphicFrameLocks/>
                  </p:cNvGraphicFramePr>
                  <p:nvPr/>
                </p:nvGraphicFramePr>
                <p:xfrm>
                  <a:off x="3408" y="1776"/>
                  <a:ext cx="188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08" r:id="rId7" imgW="139518" imgH="164885" progId="Equation.3">
                          <p:embed/>
                        </p:oleObj>
                      </mc:Choice>
                      <mc:Fallback>
                        <p:oleObj r:id="rId7" imgW="139518" imgH="164885" progId="Equation.3">
                          <p:embed/>
                          <p:pic>
                            <p:nvPicPr>
                              <p:cNvPr id="0" name="Picture 36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8" y="1776"/>
                                <a:ext cx="188" cy="22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34" name="Object 19"/>
                  <p:cNvGraphicFramePr>
                    <a:graphicFrameLocks/>
                  </p:cNvGraphicFramePr>
                  <p:nvPr/>
                </p:nvGraphicFramePr>
                <p:xfrm>
                  <a:off x="929" y="4"/>
                  <a:ext cx="154" cy="1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09" r:id="rId9" imgW="114102" imgH="139458" progId="Equation.3">
                          <p:embed/>
                        </p:oleObj>
                      </mc:Choice>
                      <mc:Fallback>
                        <p:oleObj r:id="rId9" imgW="114102" imgH="139458" progId="Equation.3">
                          <p:embed/>
                          <p:pic>
                            <p:nvPicPr>
                              <p:cNvPr id="0" name="Picture 36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29" y="4"/>
                                <a:ext cx="154" cy="1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35" name="Object 20"/>
                  <p:cNvGraphicFramePr>
                    <a:graphicFrameLocks/>
                  </p:cNvGraphicFramePr>
                  <p:nvPr/>
                </p:nvGraphicFramePr>
                <p:xfrm>
                  <a:off x="1052" y="1750"/>
                  <a:ext cx="203" cy="21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10" r:id="rId11" imgW="164814" imgH="177492" progId="Equation.3">
                          <p:embed/>
                        </p:oleObj>
                      </mc:Choice>
                      <mc:Fallback>
                        <p:oleObj r:id="rId11" imgW="164814" imgH="177492" progId="Equation.3">
                          <p:embed/>
                          <p:pic>
                            <p:nvPicPr>
                              <p:cNvPr id="0" name="Picture 366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52" y="1750"/>
                                <a:ext cx="203" cy="21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05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728"/>
                    <a:ext cx="2112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6" y="1728"/>
                    <a:ext cx="528" cy="486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480"/>
                    <a:ext cx="0" cy="124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0"/>
                    <a:ext cx="0" cy="48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728"/>
                    <a:ext cx="384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2208"/>
                    <a:ext cx="576" cy="532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46" name="Group 27"/>
                <p:cNvGrpSpPr>
                  <a:grpSpLocks/>
                </p:cNvGrpSpPr>
                <p:nvPr/>
              </p:nvGrpSpPr>
              <p:grpSpPr bwMode="auto">
                <a:xfrm>
                  <a:off x="336" y="480"/>
                  <a:ext cx="2256" cy="1936"/>
                  <a:chOff x="0" y="0"/>
                  <a:chExt cx="2256" cy="1936"/>
                </a:xfrm>
              </p:grpSpPr>
              <p:grpSp>
                <p:nvGrpSpPr>
                  <p:cNvPr id="1047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256" cy="1936"/>
                    <a:chOff x="0" y="0"/>
                    <a:chExt cx="2256" cy="1936"/>
                  </a:xfrm>
                </p:grpSpPr>
                <p:grpSp>
                  <p:nvGrpSpPr>
                    <p:cNvPr id="1049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256" cy="1840"/>
                      <a:chOff x="0" y="0"/>
                      <a:chExt cx="2256" cy="1840"/>
                    </a:xfrm>
                  </p:grpSpPr>
                  <p:graphicFrame>
                    <p:nvGraphicFramePr>
                      <p:cNvPr id="1029" name="Object 30"/>
                      <p:cNvGraphicFramePr>
                        <a:graphicFrameLocks/>
                      </p:cNvGraphicFramePr>
                      <p:nvPr/>
                    </p:nvGraphicFramePr>
                    <p:xfrm>
                      <a:off x="1440" y="0"/>
                      <a:ext cx="288" cy="19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411" r:id="rId13" imgW="304536" imgH="203024" progId="Equation.3">
                              <p:embed/>
                            </p:oleObj>
                          </mc:Choice>
                          <mc:Fallback>
                            <p:oleObj r:id="rId13" imgW="304536" imgH="203024" progId="Equation.3">
                              <p:embed/>
                              <p:pic>
                                <p:nvPicPr>
                                  <p:cNvPr id="0" name="Picture 367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1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440" y="0"/>
                                    <a:ext cx="288" cy="19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1050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0" y="1744"/>
                        <a:ext cx="1248" cy="0"/>
                      </a:xfrm>
                      <a:prstGeom prst="line">
                        <a:avLst/>
                      </a:prstGeom>
                      <a:noFill/>
                      <a:ln w="22225">
                        <a:solidFill>
                          <a:srgbClr val="339966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51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88" y="1264"/>
                        <a:ext cx="576" cy="480"/>
                      </a:xfrm>
                      <a:prstGeom prst="line">
                        <a:avLst/>
                      </a:prstGeom>
                      <a:noFill/>
                      <a:ln w="22225">
                        <a:solidFill>
                          <a:srgbClr val="339966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52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496"/>
                        <a:ext cx="0" cy="1248"/>
                      </a:xfrm>
                      <a:prstGeom prst="line">
                        <a:avLst/>
                      </a:prstGeom>
                      <a:noFill/>
                      <a:ln w="22225">
                        <a:solidFill>
                          <a:srgbClr val="008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aphicFrame>
                    <p:nvGraphicFramePr>
                      <p:cNvPr id="1030" name="Object 34"/>
                      <p:cNvGraphicFramePr>
                        <a:graphicFrameLocks/>
                      </p:cNvGraphicFramePr>
                      <p:nvPr/>
                    </p:nvGraphicFramePr>
                    <p:xfrm>
                      <a:off x="0" y="1652"/>
                      <a:ext cx="188" cy="18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412" r:id="rId15" imgW="139700" imgH="139700" progId="Equation.3">
                              <p:embed/>
                            </p:oleObj>
                          </mc:Choice>
                          <mc:Fallback>
                            <p:oleObj r:id="rId15" imgW="139700" imgH="139700" progId="Equation.3">
                              <p:embed/>
                              <p:pic>
                                <p:nvPicPr>
                                  <p:cNvPr id="0" name="Picture 368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1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0" y="1652"/>
                                    <a:ext cx="188" cy="1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031" name="Object 35"/>
                      <p:cNvGraphicFramePr>
                        <a:graphicFrameLocks/>
                      </p:cNvGraphicFramePr>
                      <p:nvPr/>
                    </p:nvGraphicFramePr>
                    <p:xfrm>
                      <a:off x="2068" y="1024"/>
                      <a:ext cx="188" cy="22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413" r:id="rId17" imgW="139518" imgH="164885" progId="Equation.3">
                              <p:embed/>
                            </p:oleObj>
                          </mc:Choice>
                          <mc:Fallback>
                            <p:oleObj r:id="rId17" imgW="139518" imgH="164885" progId="Equation.3">
                              <p:embed/>
                              <p:pic>
                                <p:nvPicPr>
                                  <p:cNvPr id="0" name="Picture 369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068" y="1024"/>
                                    <a:ext cx="188" cy="2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graphicFrame>
                  <p:nvGraphicFramePr>
                    <p:cNvPr id="1028" name="Object 36"/>
                    <p:cNvGraphicFramePr>
                      <a:graphicFrameLocks/>
                    </p:cNvGraphicFramePr>
                    <p:nvPr/>
                  </p:nvGraphicFramePr>
                  <p:xfrm>
                    <a:off x="1392" y="1740"/>
                    <a:ext cx="196" cy="19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14" r:id="rId18" imgW="164885" imgH="164885" progId="Equation.3">
                            <p:embed/>
                          </p:oleObj>
                        </mc:Choice>
                        <mc:Fallback>
                          <p:oleObj r:id="rId18" imgW="164885" imgH="164885" progId="Equation.3">
                            <p:embed/>
                            <p:pic>
                              <p:nvPicPr>
                                <p:cNvPr id="0" name="Picture 370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392" y="1740"/>
                                  <a:ext cx="196" cy="19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048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8" y="96"/>
                    <a:ext cx="0" cy="365"/>
                  </a:xfrm>
                  <a:prstGeom prst="line">
                    <a:avLst/>
                  </a:prstGeom>
                  <a:noFill/>
                  <a:ln w="28575">
                    <a:solidFill>
                      <a:srgbClr val="339966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026" name="Object 38"/>
              <p:cNvGraphicFramePr>
                <a:graphicFrameLocks/>
              </p:cNvGraphicFramePr>
              <p:nvPr/>
            </p:nvGraphicFramePr>
            <p:xfrm>
              <a:off x="2216" y="0"/>
              <a:ext cx="808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5" r:id="rId20" imgW="748650" imgH="203024" progId="Equation.3">
                      <p:embed/>
                    </p:oleObj>
                  </mc:Choice>
                  <mc:Fallback>
                    <p:oleObj r:id="rId20" imgW="748650" imgH="203024" progId="Equation.3">
                      <p:embed/>
                      <p:pic>
                        <p:nvPicPr>
                          <p:cNvPr id="0" name="Picture 3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6" y="0"/>
                            <a:ext cx="808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08BE-D579-485F-90D0-95A62B16EA7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开集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闭集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3608" y="537835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不确定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456359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均不是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0" y="1052736"/>
            <a:ext cx="7995718" cy="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40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BD8B0-FC70-4201-A0FF-6800E2A3BBD1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66" name="AutoShape 2" descr="宽上对角线"/>
          <p:cNvSpPr>
            <a:spLocks noChangeArrowheads="1"/>
          </p:cNvSpPr>
          <p:nvPr/>
        </p:nvSpPr>
        <p:spPr bwMode="auto">
          <a:xfrm rot="10758544">
            <a:off x="3563938" y="3500438"/>
            <a:ext cx="1828800" cy="1752600"/>
          </a:xfrm>
          <a:prstGeom prst="rtTriangl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7667625" y="2205038"/>
            <a:ext cx="1295400" cy="1143000"/>
          </a:xfrm>
          <a:custGeom>
            <a:avLst/>
            <a:gdLst>
              <a:gd name="T0" fmla="*/ 38844009 w 21600"/>
              <a:gd name="T1" fmla="*/ 0 h 21600"/>
              <a:gd name="T2" fmla="*/ 11376250 w 21600"/>
              <a:gd name="T3" fmla="*/ 8856927 h 21600"/>
              <a:gd name="T4" fmla="*/ 0 w 21600"/>
              <a:gd name="T5" fmla="*/ 30241877 h 21600"/>
              <a:gd name="T6" fmla="*/ 11376250 w 21600"/>
              <a:gd name="T7" fmla="*/ 51626817 h 21600"/>
              <a:gd name="T8" fmla="*/ 38844009 w 21600"/>
              <a:gd name="T9" fmla="*/ 60483755 h 21600"/>
              <a:gd name="T10" fmla="*/ 66311772 w 21600"/>
              <a:gd name="T11" fmla="*/ 51626817 h 21600"/>
              <a:gd name="T12" fmla="*/ 77688019 w 21600"/>
              <a:gd name="T13" fmla="*/ 30241877 h 21600"/>
              <a:gd name="T14" fmla="*/ 66311772 w 21600"/>
              <a:gd name="T15" fmla="*/ 88569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125" y="10800"/>
                </a:moveTo>
                <a:cubicBezTo>
                  <a:pt x="7125" y="12830"/>
                  <a:pt x="8770" y="14475"/>
                  <a:pt x="10800" y="14475"/>
                </a:cubicBezTo>
                <a:cubicBezTo>
                  <a:pt x="12830" y="14475"/>
                  <a:pt x="14475" y="12830"/>
                  <a:pt x="14475" y="10800"/>
                </a:cubicBezTo>
                <a:cubicBezTo>
                  <a:pt x="14475" y="8770"/>
                  <a:pt x="12830" y="7125"/>
                  <a:pt x="10800" y="7125"/>
                </a:cubicBezTo>
                <a:cubicBezTo>
                  <a:pt x="8770" y="7125"/>
                  <a:pt x="7125" y="8770"/>
                  <a:pt x="7125" y="10800"/>
                </a:cubicBez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767263" y="2501900"/>
            <a:ext cx="2743200" cy="457200"/>
          </a:xfrm>
          <a:prstGeom prst="parallelogram">
            <a:avLst>
              <a:gd name="adj" fmla="val 13417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平面区域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重要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endParaRPr lang="en-US" altLang="zh-CN" sz="2800" b="0">
              <a:solidFill>
                <a:srgbClr val="FF0000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50825" y="1916113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连通的开集称</a:t>
            </a:r>
            <a:r>
              <a:rPr lang="zh-CN" altLang="en-US" sz="2800">
                <a:solidFill>
                  <a:srgbClr val="0000FF"/>
                </a:solidFill>
              </a:rPr>
              <a:t>区域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4572000" y="3789363"/>
            <a:ext cx="1524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572000" y="4094163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5054600" y="4094163"/>
            <a:ext cx="203200" cy="2714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351338" y="3789363"/>
            <a:ext cx="3730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7972425" y="2586038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8048625" y="2357438"/>
            <a:ext cx="3048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8353425" y="2357438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56325" y="1325563"/>
            <a:ext cx="2166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连通的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23850" y="836613"/>
            <a:ext cx="467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如对点集</a:t>
            </a:r>
            <a:r>
              <a:rPr lang="en-US" altLang="zh-CN" sz="2800" i="1"/>
              <a:t>D</a:t>
            </a:r>
            <a:r>
              <a:rPr lang="zh-CN" altLang="en-US" sz="2800"/>
              <a:t>内任何两点</a:t>
            </a:r>
            <a:r>
              <a:rPr lang="en-US" altLang="zh-CN" sz="2800"/>
              <a:t>,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995738" y="8366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都可用折线连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50825" y="1341438"/>
            <a:ext cx="4567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且该折线上的点都属于</a:t>
            </a:r>
            <a:r>
              <a:rPr lang="en-US" altLang="zh-CN" sz="2800" i="1"/>
              <a:t>D</a:t>
            </a:r>
            <a:r>
              <a:rPr lang="en-US" altLang="zh-CN" sz="2800"/>
              <a:t>,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356100" y="132556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称开集</a:t>
            </a:r>
            <a:r>
              <a:rPr lang="en-US" altLang="zh-CN" sz="2800" i="1"/>
              <a:t>D</a:t>
            </a:r>
            <a:r>
              <a:rPr lang="zh-CN" altLang="en-US" sz="2800"/>
              <a:t>是</a:t>
            </a:r>
          </a:p>
        </p:txBody>
      </p:sp>
      <p:graphicFrame>
        <p:nvGraphicFramePr>
          <p:cNvPr id="11283" name="Object 19"/>
          <p:cNvGraphicFramePr>
            <a:graphicFrameLocks/>
          </p:cNvGraphicFramePr>
          <p:nvPr/>
        </p:nvGraphicFramePr>
        <p:xfrm>
          <a:off x="7885113" y="299720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r:id="rId4" imgW="203024" imgH="203024" progId="Equation.3">
                  <p:embed/>
                </p:oleObj>
              </mc:Choice>
              <mc:Fallback>
                <p:oleObj r:id="rId4" imgW="203024" imgH="203024" progId="Equation.3">
                  <p:embed/>
                  <p:pic>
                    <p:nvPicPr>
                      <p:cNvPr id="0" name="Picture 39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99720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160713" y="19304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  <a:r>
              <a:rPr lang="zh-CN" altLang="en-US" sz="2800">
                <a:solidFill>
                  <a:srgbClr val="0000FF"/>
                </a:solidFill>
              </a:rPr>
              <a:t>开区域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17500" y="24082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ea typeface="黑体" pitchFamily="2" charset="-122"/>
              </a:rPr>
              <a:t>如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50825" y="30686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都是区域</a:t>
            </a:r>
            <a:r>
              <a:rPr lang="en-US" altLang="zh-CN" sz="2800"/>
              <a:t>.</a:t>
            </a:r>
          </a:p>
        </p:txBody>
      </p:sp>
      <p:graphicFrame>
        <p:nvGraphicFramePr>
          <p:cNvPr id="11287" name="Object 23"/>
          <p:cNvGraphicFramePr>
            <a:graphicFrameLocks/>
          </p:cNvGraphicFramePr>
          <p:nvPr/>
        </p:nvGraphicFramePr>
        <p:xfrm>
          <a:off x="1042988" y="2420938"/>
          <a:ext cx="35417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r:id="rId6" imgW="3351345" imgH="482391" progId="Equation.3">
                  <p:embed/>
                </p:oleObj>
              </mc:Choice>
              <mc:Fallback>
                <p:oleObj r:id="rId6" imgW="3351345" imgH="482391" progId="Equation.3">
                  <p:embed/>
                  <p:pic>
                    <p:nvPicPr>
                      <p:cNvPr id="0" name="Picture 39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938"/>
                        <a:ext cx="35417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/>
          </p:cNvGraphicFramePr>
          <p:nvPr/>
        </p:nvGraphicFramePr>
        <p:xfrm>
          <a:off x="4859338" y="2463800"/>
          <a:ext cx="2587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" r:id="rId8" imgW="2450037" imgH="444307" progId="Equation.3">
                  <p:embed/>
                </p:oleObj>
              </mc:Choice>
              <mc:Fallback>
                <p:oleObj r:id="rId8" imgW="2450037" imgH="444307" progId="Equation.3">
                  <p:embed/>
                  <p:pic>
                    <p:nvPicPr>
                      <p:cNvPr id="0" name="Picture 40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63800"/>
                        <a:ext cx="25876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/>
          </p:cNvGraphicFramePr>
          <p:nvPr/>
        </p:nvGraphicFramePr>
        <p:xfrm>
          <a:off x="5646738" y="3576638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" r:id="rId10" imgW="1345616" imgH="393529" progId="Equation.3">
                  <p:embed/>
                </p:oleObj>
              </mc:Choice>
              <mc:Fallback>
                <p:oleObj r:id="rId10" imgW="1345616" imgH="393529" progId="Equation.3">
                  <p:embed/>
                  <p:pic>
                    <p:nvPicPr>
                      <p:cNvPr id="0" name="Picture 40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3576638"/>
                        <a:ext cx="134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58938" y="3640138"/>
            <a:ext cx="2133600" cy="393700"/>
            <a:chOff x="0" y="0"/>
            <a:chExt cx="1344" cy="248"/>
          </a:xfrm>
        </p:grpSpPr>
        <p:sp>
          <p:nvSpPr>
            <p:cNvPr id="9256" name="Line 27"/>
            <p:cNvSpPr>
              <a:spLocks noChangeShapeType="1"/>
            </p:cNvSpPr>
            <p:nvPr/>
          </p:nvSpPr>
          <p:spPr bwMode="auto">
            <a:xfrm>
              <a:off x="912" y="104"/>
              <a:ext cx="432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28"/>
            <p:cNvGraphicFramePr>
              <a:graphicFrameLocks/>
            </p:cNvGraphicFramePr>
            <p:nvPr/>
          </p:nvGraphicFramePr>
          <p:xfrm>
            <a:off x="0" y="0"/>
            <a:ext cx="8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0" r:id="rId12" imgW="1345616" imgH="393529" progId="Equation.3">
                    <p:embed/>
                  </p:oleObj>
                </mc:Choice>
                <mc:Fallback>
                  <p:oleObj r:id="rId12" imgW="1345616" imgH="393529" progId="Equation.3">
                    <p:embed/>
                    <p:pic>
                      <p:nvPicPr>
                        <p:cNvPr id="0" name="Picture 4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4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59138" y="3195638"/>
            <a:ext cx="2819400" cy="2133600"/>
            <a:chOff x="0" y="0"/>
            <a:chExt cx="1776" cy="1344"/>
          </a:xfrm>
        </p:grpSpPr>
        <p:sp>
          <p:nvSpPr>
            <p:cNvPr id="9254" name="Line 30"/>
            <p:cNvSpPr>
              <a:spLocks noChangeShapeType="1"/>
            </p:cNvSpPr>
            <p:nvPr/>
          </p:nvSpPr>
          <p:spPr bwMode="auto">
            <a:xfrm>
              <a:off x="0" y="76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31"/>
            <p:cNvSpPr>
              <a:spLocks noChangeShapeType="1"/>
            </p:cNvSpPr>
            <p:nvPr/>
          </p:nvSpPr>
          <p:spPr bwMode="auto">
            <a:xfrm flipV="1">
              <a:off x="768" y="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5" name="Object 32"/>
            <p:cNvGraphicFramePr>
              <a:graphicFrameLocks/>
            </p:cNvGraphicFramePr>
            <p:nvPr/>
          </p:nvGraphicFramePr>
          <p:xfrm>
            <a:off x="618" y="768"/>
            <a:ext cx="15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" r:id="rId14" imgW="291847" imgH="317225" progId="Equation.3">
                    <p:embed/>
                  </p:oleObj>
                </mc:Choice>
                <mc:Fallback>
                  <p:oleObj r:id="rId14" imgW="291847" imgH="317225" progId="Equation.3">
                    <p:embed/>
                    <p:pic>
                      <p:nvPicPr>
                        <p:cNvPr id="0" name="Picture 4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768"/>
                          <a:ext cx="150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33"/>
            <p:cNvGraphicFramePr>
              <a:graphicFrameLocks/>
            </p:cNvGraphicFramePr>
            <p:nvPr/>
          </p:nvGraphicFramePr>
          <p:xfrm>
            <a:off x="1646" y="836"/>
            <a:ext cx="130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2" r:id="rId16" imgW="253780" imgH="241091" progId="Equation.3">
                    <p:embed/>
                  </p:oleObj>
                </mc:Choice>
                <mc:Fallback>
                  <p:oleObj r:id="rId16" imgW="253780" imgH="241091" progId="Equation.3">
                    <p:embed/>
                    <p:pic>
                      <p:nvPicPr>
                        <p:cNvPr id="0" name="Picture 4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836"/>
                          <a:ext cx="130" cy="1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34"/>
            <p:cNvGraphicFramePr>
              <a:graphicFrameLocks/>
            </p:cNvGraphicFramePr>
            <p:nvPr/>
          </p:nvGraphicFramePr>
          <p:xfrm>
            <a:off x="816" y="0"/>
            <a:ext cx="13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3" r:id="rId18" imgW="253780" imgH="317225" progId="Equation.3">
                    <p:embed/>
                  </p:oleObj>
                </mc:Choice>
                <mc:Fallback>
                  <p:oleObj r:id="rId18" imgW="253780" imgH="317225" progId="Equation.3">
                    <p:embed/>
                    <p:pic>
                      <p:nvPicPr>
                        <p:cNvPr id="0" name="Picture 4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0"/>
                          <a:ext cx="130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143625" y="83661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结起来</a:t>
            </a:r>
            <a:r>
              <a:rPr lang="en-US" altLang="zh-CN" sz="2800"/>
              <a:t>,</a:t>
            </a:r>
          </a:p>
        </p:txBody>
      </p:sp>
      <p:graphicFrame>
        <p:nvGraphicFramePr>
          <p:cNvPr id="11300" name="Object 36"/>
          <p:cNvGraphicFramePr>
            <a:graphicFrameLocks/>
          </p:cNvGraphicFramePr>
          <p:nvPr/>
        </p:nvGraphicFramePr>
        <p:xfrm>
          <a:off x="8675688" y="2708275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" r:id="rId20" imgW="203024" imgH="203024" progId="Equation.3">
                  <p:embed/>
                </p:oleObj>
              </mc:Choice>
              <mc:Fallback>
                <p:oleObj r:id="rId20" imgW="203024" imgH="203024" progId="Equation.3">
                  <p:embed/>
                  <p:pic>
                    <p:nvPicPr>
                      <p:cNvPr id="0" name="Picture 40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8" y="2708275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/>
          <p:cNvGraphicFramePr>
            <a:graphicFrameLocks/>
          </p:cNvGraphicFramePr>
          <p:nvPr/>
        </p:nvGraphicFramePr>
        <p:xfrm>
          <a:off x="4932363" y="429260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" r:id="rId21" imgW="203024" imgH="203024" progId="Equation.3">
                  <p:embed/>
                </p:oleObj>
              </mc:Choice>
              <mc:Fallback>
                <p:oleObj r:id="rId21" imgW="203024" imgH="203024" progId="Equation.3">
                  <p:embed/>
                  <p:pic>
                    <p:nvPicPr>
                      <p:cNvPr id="0" name="Picture 40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29260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/>
          </p:cNvGraphicFramePr>
          <p:nvPr/>
        </p:nvGraphicFramePr>
        <p:xfrm>
          <a:off x="4267200" y="3713163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" r:id="rId22" imgW="203024" imgH="203024" progId="Equation.3">
                  <p:embed/>
                </p:oleObj>
              </mc:Choice>
              <mc:Fallback>
                <p:oleObj r:id="rId22" imgW="203024" imgH="203024" progId="Equation.3">
                  <p:embed/>
                  <p:pic>
                    <p:nvPicPr>
                      <p:cNvPr id="0" name="Picture 40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13163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3563938" y="3500438"/>
            <a:ext cx="1828800" cy="17526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utoUpdateAnimBg="0"/>
      <p:bldP spid="11270" grpId="0" autoUpdateAnimBg="0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11278" grpId="0" autoUpdateAnimBg="0"/>
      <p:bldP spid="11279" grpId="0" autoUpdateAnimBg="0"/>
      <p:bldP spid="11280" grpId="0" autoUpdateAnimBg="0"/>
      <p:bldP spid="11281" grpId="0" autoUpdateAnimBg="0"/>
      <p:bldP spid="11282" grpId="0" autoUpdateAnimBg="0"/>
      <p:bldP spid="11284" grpId="0" autoUpdateAnimBg="0"/>
      <p:bldP spid="11285" grpId="0" autoUpdateAnimBg="0"/>
      <p:bldP spid="11286" grpId="0" autoUpdateAnimBg="0"/>
      <p:bldP spid="11299" grpId="0" autoUpdateAnimBg="0"/>
      <p:bldP spid="113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C1B24-847F-4B1E-8887-4D13D4FD5179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2819400" y="1008063"/>
            <a:ext cx="457200" cy="304800"/>
          </a:xfrm>
          <a:prstGeom prst="parallelogram">
            <a:avLst>
              <a:gd name="adj" fmla="val 37500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7010400" y="1008063"/>
            <a:ext cx="457200" cy="304800"/>
          </a:xfrm>
          <a:prstGeom prst="parallelogram">
            <a:avLst>
              <a:gd name="adj" fmla="val 37500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267200" y="1008063"/>
            <a:ext cx="457200" cy="304800"/>
          </a:xfrm>
          <a:prstGeom prst="parallelogram">
            <a:avLst>
              <a:gd name="adj" fmla="val 37500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914400" y="26035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开区域连同其边界</a:t>
            </a:r>
            <a:r>
              <a:rPr lang="en-US" altLang="zh-CN" sz="2800"/>
              <a:t>,</a:t>
            </a:r>
            <a:r>
              <a:rPr lang="zh-CN" altLang="en-US" sz="2800"/>
              <a:t>称为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90600" y="216535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有界区域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23925" y="3908425"/>
            <a:ext cx="18288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否则称为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990600" y="1522413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都是闭区域 </a:t>
            </a:r>
            <a:r>
              <a:rPr lang="en-US" altLang="zh-CN" sz="2800"/>
              <a:t>.</a:t>
            </a:r>
          </a:p>
        </p:txBody>
      </p:sp>
      <p:graphicFrame>
        <p:nvGraphicFramePr>
          <p:cNvPr id="12297" name="Object 9"/>
          <p:cNvGraphicFramePr>
            <a:graphicFrameLocks/>
          </p:cNvGraphicFramePr>
          <p:nvPr/>
        </p:nvGraphicFramePr>
        <p:xfrm>
          <a:off x="1600200" y="882650"/>
          <a:ext cx="35417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r:id="rId3" imgW="3351345" imgH="482391" progId="Equation.3">
                  <p:embed/>
                </p:oleObj>
              </mc:Choice>
              <mc:Fallback>
                <p:oleObj r:id="rId3" imgW="3351345" imgH="482391" progId="Equation.3">
                  <p:embed/>
                  <p:pic>
                    <p:nvPicPr>
                      <p:cNvPr id="0" name="Picture 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82650"/>
                        <a:ext cx="354171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/>
          </p:cNvGraphicFramePr>
          <p:nvPr/>
        </p:nvGraphicFramePr>
        <p:xfrm>
          <a:off x="5181600" y="922338"/>
          <a:ext cx="2587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r:id="rId5" imgW="2450037" imgH="444307" progId="Equation.3">
                  <p:embed/>
                </p:oleObj>
              </mc:Choice>
              <mc:Fallback>
                <p:oleObj r:id="rId5" imgW="2450037" imgH="444307" progId="Equation.3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22338"/>
                        <a:ext cx="25876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133475" y="869950"/>
            <a:ext cx="847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ea typeface="黑体" pitchFamily="2" charset="-122"/>
              </a:rPr>
              <a:t>如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685925" y="276066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总可以被包围在一个以原点为中心、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923925" y="338455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适当大的圆内的区域</a:t>
            </a:r>
            <a:r>
              <a:rPr lang="en-US" altLang="zh-CN" sz="2800"/>
              <a:t>,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313238" y="3370263"/>
            <a:ext cx="2130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称此区域为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185025" y="27749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半径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840163" y="3875088"/>
            <a:ext cx="49228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(</a:t>
            </a:r>
            <a:r>
              <a:rPr lang="zh-CN" altLang="en-US" sz="2800"/>
              <a:t>可伸展到无限远处的区域 </a:t>
            </a:r>
            <a:r>
              <a:rPr lang="en-US" altLang="zh-CN" sz="2800"/>
              <a:t>).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800600" y="26035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闭区域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149975" y="3370263"/>
            <a:ext cx="193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有界区域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71725" y="39401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无界区域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0248" grpId="0"/>
      <p:bldP spid="12294" grpId="0" autoUpdateAnimBg="0"/>
      <p:bldP spid="12295" grpId="0" autoUpdateAnimBg="0"/>
      <p:bldP spid="12296" grpId="0" autoUpdateAnimBg="0"/>
      <p:bldP spid="12299" grpId="0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4" grpId="0" autoUpdateAnimBg="0"/>
      <p:bldP spid="12305" grpId="0" autoUpdateAnimBg="0"/>
      <p:bldP spid="12306" grpId="0" autoUpdateAnimBg="0"/>
      <p:bldP spid="123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6A334-DE77-4A1D-BB84-F2E37408F6D7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41987" name="Group 2"/>
          <p:cNvGrpSpPr>
            <a:grpSpLocks/>
          </p:cNvGrpSpPr>
          <p:nvPr/>
        </p:nvGrpSpPr>
        <p:grpSpPr bwMode="auto">
          <a:xfrm>
            <a:off x="1042988" y="-100013"/>
            <a:ext cx="3276600" cy="2225676"/>
            <a:chOff x="0" y="0"/>
            <a:chExt cx="2064" cy="1402"/>
          </a:xfrm>
        </p:grpSpPr>
        <p:sp>
          <p:nvSpPr>
            <p:cNvPr id="42023" name="Rectangle 3"/>
            <p:cNvSpPr>
              <a:spLocks noChangeArrowheads="1"/>
            </p:cNvSpPr>
            <p:nvPr/>
          </p:nvSpPr>
          <p:spPr bwMode="auto">
            <a:xfrm>
              <a:off x="432" y="384"/>
              <a:ext cx="960" cy="6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FF006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24" name="Group 4"/>
            <p:cNvGrpSpPr>
              <a:grpSpLocks/>
            </p:cNvGrpSpPr>
            <p:nvPr/>
          </p:nvGrpSpPr>
          <p:grpSpPr bwMode="auto">
            <a:xfrm>
              <a:off x="0" y="0"/>
              <a:ext cx="2064" cy="1402"/>
              <a:chOff x="0" y="0"/>
              <a:chExt cx="2064" cy="1402"/>
            </a:xfrm>
          </p:grpSpPr>
          <p:sp>
            <p:nvSpPr>
              <p:cNvPr id="42025" name="Line 5"/>
              <p:cNvSpPr>
                <a:spLocks noChangeShapeType="1"/>
              </p:cNvSpPr>
              <p:nvPr/>
            </p:nvSpPr>
            <p:spPr bwMode="auto">
              <a:xfrm>
                <a:off x="240" y="124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6" name="Line 6"/>
              <p:cNvSpPr>
                <a:spLocks noChangeShapeType="1"/>
              </p:cNvSpPr>
              <p:nvPr/>
            </p:nvSpPr>
            <p:spPr bwMode="auto">
              <a:xfrm flipV="1">
                <a:off x="240" y="192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7" name="Text Box 7"/>
              <p:cNvSpPr txBox="1">
                <a:spLocks noChangeArrowheads="1"/>
              </p:cNvSpPr>
              <p:nvPr/>
            </p:nvSpPr>
            <p:spPr bwMode="auto">
              <a:xfrm>
                <a:off x="0" y="1152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/>
                  <a:t>O</a:t>
                </a:r>
                <a:endParaRPr lang="en-US" altLang="zh-CN" sz="2800" b="0"/>
              </a:p>
            </p:txBody>
          </p:sp>
          <p:sp>
            <p:nvSpPr>
              <p:cNvPr id="42028" name="Text Box 8"/>
              <p:cNvSpPr txBox="1">
                <a:spLocks noChangeArrowheads="1"/>
              </p:cNvSpPr>
              <p:nvPr/>
            </p:nvSpPr>
            <p:spPr bwMode="auto">
              <a:xfrm>
                <a:off x="1632" y="1056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/>
              </a:p>
            </p:txBody>
          </p:sp>
          <p:sp>
            <p:nvSpPr>
              <p:cNvPr id="42029" name="Text Box 9"/>
              <p:cNvSpPr txBox="1">
                <a:spLocks noChangeArrowheads="1"/>
              </p:cNvSpPr>
              <p:nvPr/>
            </p:nvSpPr>
            <p:spPr bwMode="auto">
              <a:xfrm>
                <a:off x="288" y="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y</a:t>
                </a:r>
                <a:endParaRPr lang="en-US" altLang="zh-CN" sz="2800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52988" y="-100013"/>
            <a:ext cx="3276600" cy="2225676"/>
            <a:chOff x="0" y="0"/>
            <a:chExt cx="2064" cy="1402"/>
          </a:xfrm>
        </p:grpSpPr>
        <p:sp>
          <p:nvSpPr>
            <p:cNvPr id="42016" name="Oval 11"/>
            <p:cNvSpPr>
              <a:spLocks noChangeArrowheads="1"/>
            </p:cNvSpPr>
            <p:nvPr/>
          </p:nvSpPr>
          <p:spPr bwMode="auto">
            <a:xfrm>
              <a:off x="480" y="394"/>
              <a:ext cx="960" cy="720"/>
            </a:xfrm>
            <a:prstGeom prst="ellipse">
              <a:avLst/>
            </a:prstGeom>
            <a:gradFill rotWithShape="0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17" name="Group 12"/>
            <p:cNvGrpSpPr>
              <a:grpSpLocks/>
            </p:cNvGrpSpPr>
            <p:nvPr/>
          </p:nvGrpSpPr>
          <p:grpSpPr bwMode="auto">
            <a:xfrm>
              <a:off x="0" y="0"/>
              <a:ext cx="2064" cy="1402"/>
              <a:chOff x="0" y="0"/>
              <a:chExt cx="2064" cy="1402"/>
            </a:xfrm>
          </p:grpSpPr>
          <p:sp>
            <p:nvSpPr>
              <p:cNvPr id="42018" name="Line 13"/>
              <p:cNvSpPr>
                <a:spLocks noChangeShapeType="1"/>
              </p:cNvSpPr>
              <p:nvPr/>
            </p:nvSpPr>
            <p:spPr bwMode="auto">
              <a:xfrm>
                <a:off x="240" y="124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9" name="Line 14"/>
              <p:cNvSpPr>
                <a:spLocks noChangeShapeType="1"/>
              </p:cNvSpPr>
              <p:nvPr/>
            </p:nvSpPr>
            <p:spPr bwMode="auto">
              <a:xfrm flipV="1">
                <a:off x="240" y="192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0" name="Text Box 15"/>
              <p:cNvSpPr txBox="1">
                <a:spLocks noChangeArrowheads="1"/>
              </p:cNvSpPr>
              <p:nvPr/>
            </p:nvSpPr>
            <p:spPr bwMode="auto">
              <a:xfrm>
                <a:off x="0" y="1152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/>
                  <a:t>O</a:t>
                </a:r>
                <a:endParaRPr lang="en-US" altLang="zh-CN" sz="2800" b="0"/>
              </a:p>
            </p:txBody>
          </p:sp>
          <p:sp>
            <p:nvSpPr>
              <p:cNvPr id="42021" name="Text Box 16"/>
              <p:cNvSpPr txBox="1">
                <a:spLocks noChangeArrowheads="1"/>
              </p:cNvSpPr>
              <p:nvPr/>
            </p:nvSpPr>
            <p:spPr bwMode="auto">
              <a:xfrm>
                <a:off x="1632" y="1056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/>
              </a:p>
            </p:txBody>
          </p:sp>
          <p:sp>
            <p:nvSpPr>
              <p:cNvPr id="42022" name="Text Box 17"/>
              <p:cNvSpPr txBox="1">
                <a:spLocks noChangeArrowheads="1"/>
              </p:cNvSpPr>
              <p:nvPr/>
            </p:nvSpPr>
            <p:spPr bwMode="auto">
              <a:xfrm>
                <a:off x="288" y="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y</a:t>
                </a:r>
                <a:endParaRPr lang="en-US" altLang="zh-CN" sz="2800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042988" y="2659063"/>
            <a:ext cx="3276600" cy="2225675"/>
            <a:chOff x="0" y="0"/>
            <a:chExt cx="2064" cy="1402"/>
          </a:xfrm>
        </p:grpSpPr>
        <p:grpSp>
          <p:nvGrpSpPr>
            <p:cNvPr id="42007" name="Group 19"/>
            <p:cNvGrpSpPr>
              <a:grpSpLocks/>
            </p:cNvGrpSpPr>
            <p:nvPr/>
          </p:nvGrpSpPr>
          <p:grpSpPr bwMode="auto">
            <a:xfrm>
              <a:off x="0" y="0"/>
              <a:ext cx="2064" cy="1402"/>
              <a:chOff x="0" y="0"/>
              <a:chExt cx="2064" cy="1402"/>
            </a:xfrm>
          </p:grpSpPr>
          <p:sp>
            <p:nvSpPr>
              <p:cNvPr id="42009" name="Oval 20"/>
              <p:cNvSpPr>
                <a:spLocks noChangeArrowheads="1"/>
              </p:cNvSpPr>
              <p:nvPr/>
            </p:nvSpPr>
            <p:spPr bwMode="auto">
              <a:xfrm>
                <a:off x="432" y="240"/>
                <a:ext cx="1056" cy="960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010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2064" cy="1402"/>
                <a:chOff x="0" y="0"/>
                <a:chExt cx="2064" cy="1402"/>
              </a:xfrm>
            </p:grpSpPr>
            <p:sp>
              <p:nvSpPr>
                <p:cNvPr id="42011" name="Line 22"/>
                <p:cNvSpPr>
                  <a:spLocks noChangeShapeType="1"/>
                </p:cNvSpPr>
                <p:nvPr/>
              </p:nvSpPr>
              <p:spPr bwMode="auto">
                <a:xfrm>
                  <a:off x="240" y="124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40" y="192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1152"/>
                  <a:ext cx="3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i="1"/>
                    <a:t>O</a:t>
                  </a:r>
                  <a:endParaRPr lang="en-US" altLang="zh-CN" sz="2800" b="0"/>
                </a:p>
              </p:txBody>
            </p:sp>
            <p:sp>
              <p:nvSpPr>
                <p:cNvPr id="4201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32" y="1056"/>
                  <a:ext cx="43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800" i="1"/>
                    <a:t>x</a:t>
                  </a:r>
                  <a:endParaRPr lang="en-US" altLang="zh-CN" sz="2800"/>
                </a:p>
              </p:txBody>
            </p:sp>
            <p:sp>
              <p:nvSpPr>
                <p:cNvPr id="4201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88" y="0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800" i="1"/>
                    <a:t>y</a:t>
                  </a:r>
                  <a:endParaRPr lang="en-US" altLang="zh-CN" sz="2800"/>
                </a:p>
              </p:txBody>
            </p:sp>
          </p:grpSp>
        </p:grpSp>
        <p:sp>
          <p:nvSpPr>
            <p:cNvPr id="42008" name="Oval 27"/>
            <p:cNvSpPr>
              <a:spLocks noChangeArrowheads="1"/>
            </p:cNvSpPr>
            <p:nvPr/>
          </p:nvSpPr>
          <p:spPr bwMode="auto">
            <a:xfrm>
              <a:off x="768" y="528"/>
              <a:ext cx="432" cy="384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 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4929188" y="2659063"/>
            <a:ext cx="3276600" cy="2225675"/>
            <a:chOff x="0" y="0"/>
            <a:chExt cx="2064" cy="1402"/>
          </a:xfrm>
        </p:grpSpPr>
        <p:grpSp>
          <p:nvGrpSpPr>
            <p:cNvPr id="41995" name="Group 29"/>
            <p:cNvGrpSpPr>
              <a:grpSpLocks/>
            </p:cNvGrpSpPr>
            <p:nvPr/>
          </p:nvGrpSpPr>
          <p:grpSpPr bwMode="auto">
            <a:xfrm>
              <a:off x="0" y="0"/>
              <a:ext cx="2064" cy="1402"/>
              <a:chOff x="0" y="0"/>
              <a:chExt cx="2064" cy="1402"/>
            </a:xfrm>
          </p:grpSpPr>
          <p:sp>
            <p:nvSpPr>
              <p:cNvPr id="42002" name="Line 30"/>
              <p:cNvSpPr>
                <a:spLocks noChangeShapeType="1"/>
              </p:cNvSpPr>
              <p:nvPr/>
            </p:nvSpPr>
            <p:spPr bwMode="auto">
              <a:xfrm>
                <a:off x="240" y="124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3" name="Line 31"/>
              <p:cNvSpPr>
                <a:spLocks noChangeShapeType="1"/>
              </p:cNvSpPr>
              <p:nvPr/>
            </p:nvSpPr>
            <p:spPr bwMode="auto">
              <a:xfrm flipV="1">
                <a:off x="240" y="192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Text Box 32"/>
              <p:cNvSpPr txBox="1">
                <a:spLocks noChangeArrowheads="1"/>
              </p:cNvSpPr>
              <p:nvPr/>
            </p:nvSpPr>
            <p:spPr bwMode="auto">
              <a:xfrm>
                <a:off x="0" y="1152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/>
                  <a:t>O</a:t>
                </a:r>
                <a:endParaRPr lang="en-US" altLang="zh-CN" sz="2800" b="0"/>
              </a:p>
            </p:txBody>
          </p:sp>
          <p:sp>
            <p:nvSpPr>
              <p:cNvPr id="42005" name="Text Box 33"/>
              <p:cNvSpPr txBox="1">
                <a:spLocks noChangeArrowheads="1"/>
              </p:cNvSpPr>
              <p:nvPr/>
            </p:nvSpPr>
            <p:spPr bwMode="auto">
              <a:xfrm>
                <a:off x="1632" y="1056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/>
              </a:p>
            </p:txBody>
          </p:sp>
          <p:sp>
            <p:nvSpPr>
              <p:cNvPr id="42006" name="Text Box 34"/>
              <p:cNvSpPr txBox="1">
                <a:spLocks noChangeArrowheads="1"/>
              </p:cNvSpPr>
              <p:nvPr/>
            </p:nvSpPr>
            <p:spPr bwMode="auto">
              <a:xfrm>
                <a:off x="288" y="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y</a:t>
                </a:r>
                <a:endParaRPr lang="en-US" altLang="zh-CN" sz="2800"/>
              </a:p>
            </p:txBody>
          </p:sp>
        </p:grpSp>
        <p:sp>
          <p:nvSpPr>
            <p:cNvPr id="41996" name="Line 35"/>
            <p:cNvSpPr>
              <a:spLocks noChangeShapeType="1"/>
            </p:cNvSpPr>
            <p:nvPr/>
          </p:nvSpPr>
          <p:spPr bwMode="auto">
            <a:xfrm rot="337115" flipV="1">
              <a:off x="288" y="768"/>
              <a:ext cx="120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36"/>
            <p:cNvSpPr>
              <a:spLocks noChangeShapeType="1"/>
            </p:cNvSpPr>
            <p:nvPr/>
          </p:nvSpPr>
          <p:spPr bwMode="auto">
            <a:xfrm flipV="1">
              <a:off x="240" y="192"/>
              <a:ext cx="610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37"/>
            <p:cNvSpPr>
              <a:spLocks noChangeShapeType="1"/>
            </p:cNvSpPr>
            <p:nvPr/>
          </p:nvSpPr>
          <p:spPr bwMode="auto">
            <a:xfrm flipV="1">
              <a:off x="240" y="336"/>
              <a:ext cx="912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38"/>
            <p:cNvSpPr>
              <a:spLocks noChangeShapeType="1"/>
            </p:cNvSpPr>
            <p:nvPr/>
          </p:nvSpPr>
          <p:spPr bwMode="auto">
            <a:xfrm rot="616452" flipV="1">
              <a:off x="336" y="432"/>
              <a:ext cx="864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39"/>
            <p:cNvSpPr>
              <a:spLocks noChangeShapeType="1"/>
            </p:cNvSpPr>
            <p:nvPr/>
          </p:nvSpPr>
          <p:spPr bwMode="auto">
            <a:xfrm rot="1058912" flipV="1">
              <a:off x="384" y="480"/>
              <a:ext cx="912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Line 40"/>
            <p:cNvSpPr>
              <a:spLocks noChangeShapeType="1"/>
            </p:cNvSpPr>
            <p:nvPr/>
          </p:nvSpPr>
          <p:spPr bwMode="auto">
            <a:xfrm rot="21140537" flipV="1">
              <a:off x="198" y="293"/>
              <a:ext cx="864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1500188" y="204946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有界开区域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1295400" y="501332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有界半开半闭区域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5435600" y="206057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有界闭区域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5410200" y="50276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无界闭区域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" grpId="0" autoUpdateAnimBg="0"/>
      <p:bldP spid="13354" grpId="0" autoUpdateAnimBg="0"/>
      <p:bldP spid="13355" grpId="0" autoUpdateAnimBg="0"/>
      <p:bldP spid="133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05FBA-BEB9-411A-984F-427DFE9C2455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95600" y="5334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n </a:t>
            </a:r>
            <a:r>
              <a:rPr lang="zh-CN" altLang="en-US" sz="2800">
                <a:latin typeface="宋体" charset="-122"/>
              </a:rPr>
              <a:t>元有序数组</a:t>
            </a:r>
          </a:p>
        </p:txBody>
      </p:sp>
      <p:graphicFrame>
        <p:nvGraphicFramePr>
          <p:cNvPr id="14339" name="Object 3"/>
          <p:cNvGraphicFramePr>
            <a:graphicFrameLocks/>
          </p:cNvGraphicFramePr>
          <p:nvPr/>
        </p:nvGraphicFramePr>
        <p:xfrm>
          <a:off x="5105400" y="547688"/>
          <a:ext cx="2133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r:id="rId3" imgW="2069202" imgH="431613" progId="Equation.3">
                  <p:embed/>
                </p:oleObj>
              </mc:Choice>
              <mc:Fallback>
                <p:oleObj r:id="rId3" imgW="2069202" imgH="431613" progId="Equation.3">
                  <p:embed/>
                  <p:pic>
                    <p:nvPicPr>
                      <p:cNvPr id="0" name="Picture 2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7688"/>
                        <a:ext cx="21336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/>
          </p:cNvGraphicFramePr>
          <p:nvPr/>
        </p:nvGraphicFramePr>
        <p:xfrm>
          <a:off x="4619625" y="2209800"/>
          <a:ext cx="2162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r:id="rId5" imgW="2069202" imgH="431613" progId="Equation.3">
                  <p:embed/>
                </p:oleObj>
              </mc:Choice>
              <mc:Fallback>
                <p:oleObj r:id="rId5" imgW="2069202" imgH="431613" progId="Equation.3">
                  <p:embed/>
                  <p:pic>
                    <p:nvPicPr>
                      <p:cNvPr id="0" name="Picture 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209800"/>
                        <a:ext cx="21621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162800" y="4714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的全体</a:t>
            </a:r>
          </a:p>
        </p:txBody>
      </p:sp>
      <p:graphicFrame>
        <p:nvGraphicFramePr>
          <p:cNvPr id="14342" name="Object 6"/>
          <p:cNvGraphicFramePr>
            <a:graphicFrameLocks/>
          </p:cNvGraphicFramePr>
          <p:nvPr/>
        </p:nvGraphicFramePr>
        <p:xfrm>
          <a:off x="3810000" y="1085850"/>
          <a:ext cx="609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r:id="rId7" imgW="545863" imgH="444307" progId="Equation.3">
                  <p:embed/>
                </p:oleObj>
              </mc:Choice>
              <mc:Fallback>
                <p:oleObj r:id="rId7" imgW="545863" imgH="444307" progId="Equation.3">
                  <p:embed/>
                  <p:pic>
                    <p:nvPicPr>
                      <p:cNvPr id="0" name="Picture 2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85850"/>
                        <a:ext cx="6096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57200" y="2217738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latin typeface="宋体" charset="-122"/>
              </a:rPr>
              <a:t> </a:t>
            </a:r>
            <a:r>
              <a:rPr lang="en-US" altLang="zh-CN" sz="2800" i="1"/>
              <a:t>n </a:t>
            </a:r>
            <a:r>
              <a:rPr lang="zh-CN" altLang="en-US" sz="2800">
                <a:latin typeface="宋体" charset="-122"/>
              </a:rPr>
              <a:t>维空间中的每一个元素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705600" y="21478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称为空间中 </a:t>
            </a:r>
          </a:p>
        </p:txBody>
      </p:sp>
      <p:graphicFrame>
        <p:nvGraphicFramePr>
          <p:cNvPr id="14345" name="Object 9"/>
          <p:cNvGraphicFramePr>
            <a:graphicFrameLocks/>
          </p:cNvGraphicFramePr>
          <p:nvPr/>
        </p:nvGraphicFramePr>
        <p:xfrm>
          <a:off x="2259013" y="2752725"/>
          <a:ext cx="741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r:id="rId9" imgW="698500" imgH="457200" progId="Equation.3">
                  <p:embed/>
                </p:oleObj>
              </mc:Choice>
              <mc:Fallback>
                <p:oleObj r:id="rId9" imgW="698500" imgH="457200" progId="Equation.3">
                  <p:embed/>
                  <p:pic>
                    <p:nvPicPr>
                      <p:cNvPr id="0" name="Picture 2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752725"/>
                        <a:ext cx="7413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895600" y="268128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称为该点的第</a:t>
            </a:r>
            <a:r>
              <a:rPr lang="en-US" altLang="zh-CN" sz="2800" i="1"/>
              <a:t>k</a:t>
            </a:r>
            <a:r>
              <a:rPr lang="zh-CN" altLang="en-US" sz="2800">
                <a:latin typeface="宋体" charset="-122"/>
              </a:rPr>
              <a:t>个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坐标</a:t>
            </a:r>
            <a:r>
              <a:rPr lang="en-US" altLang="zh-CN" sz="2800">
                <a:solidFill>
                  <a:schemeClr val="tx2"/>
                </a:solidFill>
                <a:latin typeface="宋体" charset="-122"/>
              </a:rPr>
              <a:t>.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971800" y="1066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记作</a:t>
            </a:r>
          </a:p>
        </p:txBody>
      </p:sp>
      <p:sp>
        <p:nvSpPr>
          <p:cNvPr id="11279" name="Text Box 12"/>
          <p:cNvSpPr txBox="1">
            <a:spLocks noChangeArrowheads="1"/>
          </p:cNvSpPr>
          <p:nvPr/>
        </p:nvSpPr>
        <p:spPr bwMode="auto">
          <a:xfrm>
            <a:off x="685800" y="5476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(2)  </a:t>
            </a:r>
            <a:r>
              <a:rPr lang="en-US" altLang="zh-CN" sz="2800" i="1">
                <a:solidFill>
                  <a:srgbClr val="0000FF"/>
                </a:solidFill>
              </a:rPr>
              <a:t>n </a:t>
            </a:r>
            <a:r>
              <a:rPr lang="zh-CN" altLang="en-US" sz="2800">
                <a:solidFill>
                  <a:srgbClr val="0000FF"/>
                </a:solidFill>
              </a:rPr>
              <a:t>维空间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447800" y="10668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n </a:t>
            </a:r>
            <a:r>
              <a:rPr lang="zh-CN" altLang="en-US" sz="2800">
                <a:solidFill>
                  <a:srgbClr val="0000FF"/>
                </a:solidFill>
              </a:rPr>
              <a:t>维空间</a:t>
            </a:r>
            <a:r>
              <a:rPr lang="en-US" altLang="zh-CN" sz="2800" b="0">
                <a:solidFill>
                  <a:srgbClr val="0000FF"/>
                </a:solidFill>
              </a:rPr>
              <a:t>.</a:t>
            </a:r>
            <a:endParaRPr lang="en-US" altLang="zh-CN" sz="2800">
              <a:latin typeface="宋体" charset="-122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85800" y="1066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称为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419600" y="10810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即</a:t>
            </a:r>
          </a:p>
        </p:txBody>
      </p:sp>
      <p:graphicFrame>
        <p:nvGraphicFramePr>
          <p:cNvPr id="14352" name="Object 16"/>
          <p:cNvGraphicFramePr>
            <a:graphicFrameLocks/>
          </p:cNvGraphicFramePr>
          <p:nvPr/>
        </p:nvGraphicFramePr>
        <p:xfrm>
          <a:off x="3754438" y="1674813"/>
          <a:ext cx="48561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r:id="rId11" imgW="4737100" imgH="469900" progId="Equation.3">
                  <p:embed/>
                </p:oleObj>
              </mc:Choice>
              <mc:Fallback>
                <p:oleObj r:id="rId11" imgW="4737100" imgH="469900" progId="Equation.3">
                  <p:embed/>
                  <p:pic>
                    <p:nvPicPr>
                      <p:cNvPr id="0" name="Picture 2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1674813"/>
                        <a:ext cx="485616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66738" y="268763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的一个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点</a:t>
            </a:r>
            <a:r>
              <a:rPr lang="en-US" altLang="zh-CN" sz="2800">
                <a:latin typeface="宋体" charset="-122"/>
              </a:rPr>
              <a:t>, </a:t>
            </a:r>
          </a:p>
        </p:txBody>
      </p:sp>
      <p:graphicFrame>
        <p:nvGraphicFramePr>
          <p:cNvPr id="14354" name="Object 18"/>
          <p:cNvGraphicFramePr>
            <a:graphicFrameLocks/>
          </p:cNvGraphicFramePr>
          <p:nvPr/>
        </p:nvGraphicFramePr>
        <p:xfrm>
          <a:off x="609600" y="1676400"/>
          <a:ext cx="31511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r:id="rId13" imgW="3072067" imgH="380835" progId="Equation.3">
                  <p:embed/>
                </p:oleObj>
              </mc:Choice>
              <mc:Fallback>
                <p:oleObj r:id="rId13" imgW="3072067" imgH="380835" progId="Equation.3">
                  <p:embed/>
                  <p:pic>
                    <p:nvPicPr>
                      <p:cNvPr id="0" name="Picture 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1511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1" grpId="0" autoUpdateAnimBg="0"/>
      <p:bldP spid="14343" grpId="0" autoUpdateAnimBg="0"/>
      <p:bldP spid="14344" grpId="0" autoUpdateAnimBg="0"/>
      <p:bldP spid="14346" grpId="0" autoUpdateAnimBg="0"/>
      <p:bldP spid="14347" grpId="0" autoUpdateAnimBg="0"/>
      <p:bldP spid="14349" grpId="0" autoUpdateAnimBg="0"/>
      <p:bldP spid="14350" grpId="0" autoUpdateAnimBg="0"/>
      <p:bldP spid="14351" grpId="0" autoUpdateAnimBg="0"/>
      <p:bldP spid="1435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D79FB-E55F-453D-AC81-4A10873286A9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n</a:t>
            </a:r>
            <a:r>
              <a:rPr lang="zh-CN" altLang="en-US" sz="2800">
                <a:latin typeface="宋体" charset="-122"/>
              </a:rPr>
              <a:t>维空间中两点</a:t>
            </a:r>
          </a:p>
        </p:txBody>
      </p:sp>
      <p:graphicFrame>
        <p:nvGraphicFramePr>
          <p:cNvPr id="15363" name="Object 3"/>
          <p:cNvGraphicFramePr>
            <a:graphicFrameLocks/>
          </p:cNvGraphicFramePr>
          <p:nvPr/>
        </p:nvGraphicFramePr>
        <p:xfrm>
          <a:off x="2978150" y="328613"/>
          <a:ext cx="2444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r:id="rId3" imgW="2335786" imgH="431613" progId="Equation.3">
                  <p:embed/>
                </p:oleObj>
              </mc:Choice>
              <mc:Fallback>
                <p:oleObj r:id="rId3" imgW="2335786" imgH="431613" progId="Equation.3">
                  <p:embed/>
                  <p:pic>
                    <p:nvPicPr>
                      <p:cNvPr id="0" name="Picture 18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28613"/>
                        <a:ext cx="24447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3550" y="71755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的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距离</a:t>
            </a:r>
            <a:r>
              <a:rPr lang="zh-CN" altLang="en-US" sz="2800">
                <a:latin typeface="宋体" charset="-122"/>
              </a:rPr>
              <a:t>定义为</a:t>
            </a:r>
          </a:p>
        </p:txBody>
      </p:sp>
      <p:graphicFrame>
        <p:nvGraphicFramePr>
          <p:cNvPr id="15365" name="Object 5"/>
          <p:cNvGraphicFramePr>
            <a:graphicFrameLocks/>
          </p:cNvGraphicFramePr>
          <p:nvPr/>
        </p:nvGraphicFramePr>
        <p:xfrm>
          <a:off x="996950" y="1312863"/>
          <a:ext cx="7086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r:id="rId5" imgW="6816941" imgH="533169" progId="Equation.3">
                  <p:embed/>
                </p:oleObj>
              </mc:Choice>
              <mc:Fallback>
                <p:oleObj r:id="rId5" imgW="6816941" imgH="533169" progId="Equation.3">
                  <p:embed/>
                  <p:pic>
                    <p:nvPicPr>
                      <p:cNvPr id="0" name="Picture 18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312863"/>
                        <a:ext cx="7086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5950" y="19367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n </a:t>
            </a:r>
            <a:r>
              <a:rPr lang="zh-CN" altLang="en-US" sz="2800">
                <a:latin typeface="宋体" charset="-122"/>
              </a:rPr>
              <a:t>维空间中点</a:t>
            </a:r>
          </a:p>
        </p:txBody>
      </p:sp>
      <p:graphicFrame>
        <p:nvGraphicFramePr>
          <p:cNvPr id="15367" name="Object 7"/>
          <p:cNvGraphicFramePr>
            <a:graphicFrameLocks/>
          </p:cNvGraphicFramePr>
          <p:nvPr/>
        </p:nvGraphicFramePr>
        <p:xfrm>
          <a:off x="2825750" y="2016125"/>
          <a:ext cx="3444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r:id="rId7" imgW="342751" imgH="431613" progId="Equation.3">
                  <p:embed/>
                </p:oleObj>
              </mc:Choice>
              <mc:Fallback>
                <p:oleObj r:id="rId7" imgW="342751" imgH="431613" progId="Equation.3">
                  <p:embed/>
                  <p:pic>
                    <p:nvPicPr>
                      <p:cNvPr id="0" name="Picture 1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016125"/>
                        <a:ext cx="34448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340350" y="24606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及</a:t>
            </a:r>
          </a:p>
        </p:txBody>
      </p:sp>
      <p:graphicFrame>
        <p:nvGraphicFramePr>
          <p:cNvPr id="15369" name="Object 9"/>
          <p:cNvGraphicFramePr>
            <a:graphicFrameLocks/>
          </p:cNvGraphicFramePr>
          <p:nvPr/>
        </p:nvGraphicFramePr>
        <p:xfrm>
          <a:off x="5748338" y="300038"/>
          <a:ext cx="26400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r:id="rId9" imgW="2373870" imgH="431613" progId="Equation.3">
                  <p:embed/>
                </p:oleObj>
              </mc:Choice>
              <mc:Fallback>
                <p:oleObj r:id="rId9" imgW="2373870" imgH="431613" progId="Equation.3">
                  <p:embed/>
                  <p:pic>
                    <p:nvPicPr>
                      <p:cNvPr id="0" name="Picture 18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00038"/>
                        <a:ext cx="26400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/>
          </p:cNvGraphicFramePr>
          <p:nvPr/>
        </p:nvGraphicFramePr>
        <p:xfrm>
          <a:off x="1909763" y="2532063"/>
          <a:ext cx="51831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r:id="rId11" imgW="4861990" imgH="495085" progId="Equation.3">
                  <p:embed/>
                </p:oleObj>
              </mc:Choice>
              <mc:Fallback>
                <p:oleObj r:id="rId11" imgW="4861990" imgH="495085" progId="Equation.3">
                  <p:embed/>
                  <p:pic>
                    <p:nvPicPr>
                      <p:cNvPr id="0" name="Picture 18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532063"/>
                        <a:ext cx="518318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130550" y="1922463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的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邻域</a:t>
            </a:r>
            <a:r>
              <a:rPr lang="zh-CN" altLang="en-US" sz="2800">
                <a:latin typeface="宋体" charset="-122"/>
                <a:sym typeface="Symbol" pitchFamily="18" charset="2"/>
              </a:rPr>
              <a:t>为</a:t>
            </a:r>
            <a:endParaRPr lang="zh-CN" altLang="en-US" sz="280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4" grpId="0" autoUpdateAnimBg="0"/>
      <p:bldP spid="15366" grpId="0" autoUpdateAnimBg="0"/>
      <p:bldP spid="15368" grpId="0" autoUpdateAnimBg="0"/>
      <p:bldP spid="153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5FF8B-346E-49DB-B0A9-A3E1115894DD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二、多元函数的概念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8778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chemeClr val="accent2"/>
                </a:solidFill>
              </a:rPr>
              <a:t>二元函数的定义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0" y="2041525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 理想气体的状态方程是      </a:t>
            </a:r>
          </a:p>
        </p:txBody>
      </p:sp>
      <p:graphicFrame>
        <p:nvGraphicFramePr>
          <p:cNvPr id="16389" name="Object 5"/>
          <p:cNvGraphicFramePr>
            <a:graphicFrameLocks/>
          </p:cNvGraphicFramePr>
          <p:nvPr/>
        </p:nvGraphicFramePr>
        <p:xfrm>
          <a:off x="3708400" y="3644900"/>
          <a:ext cx="1352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r:id="rId3" imgW="571004" imgH="406048" progId="Equation.3">
                  <p:embed/>
                </p:oleObj>
              </mc:Choice>
              <mc:Fallback>
                <p:oleObj r:id="rId3" imgW="571004" imgH="406048" progId="Equation.3">
                  <p:embed/>
                  <p:pic>
                    <p:nvPicPr>
                      <p:cNvPr id="0" name="Picture 14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44900"/>
                        <a:ext cx="13525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2600" y="4576963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称 </a:t>
            </a:r>
            <a:r>
              <a:rPr lang="en-US" altLang="zh-CN" sz="2800" i="1"/>
              <a:t>p</a:t>
            </a:r>
            <a:r>
              <a:rPr lang="zh-CN" altLang="en-US" sz="2800"/>
              <a:t>为两个变量</a:t>
            </a:r>
            <a:r>
              <a:rPr lang="en-US" altLang="zh-CN" sz="2800" i="1"/>
              <a:t>T</a:t>
            </a:r>
            <a:r>
              <a:rPr lang="en-US" altLang="zh-CN" sz="2800"/>
              <a:t>,</a:t>
            </a:r>
            <a:r>
              <a:rPr lang="en-US" altLang="zh-CN" sz="2800" i="1"/>
              <a:t>V </a:t>
            </a:r>
            <a:r>
              <a:rPr lang="zh-CN" altLang="en-US" sz="2800"/>
              <a:t>的函数</a:t>
            </a:r>
            <a:r>
              <a:rPr lang="en-US" altLang="zh-CN" sz="2800"/>
              <a:t>,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356100" y="458152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  <a:endParaRPr lang="zh-CN" altLang="en-US" sz="2800" b="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6200" y="142557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(1) </a:t>
            </a:r>
            <a:r>
              <a:rPr lang="zh-CN" altLang="en-US" sz="2800">
                <a:solidFill>
                  <a:srgbClr val="CC0000"/>
                </a:solidFill>
              </a:rPr>
              <a:t>定义</a:t>
            </a:r>
            <a:endParaRPr lang="zh-CN" altLang="en-US" sz="2800" b="0">
              <a:solidFill>
                <a:srgbClr val="CC0000"/>
              </a:solidFill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6200" y="3125788"/>
            <a:ext cx="7696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如温度</a:t>
            </a:r>
            <a:r>
              <a:rPr lang="en-US" altLang="zh-CN" sz="2800" i="1"/>
              <a:t>T</a:t>
            </a:r>
            <a:r>
              <a:rPr lang="zh-CN" altLang="en-US" sz="2800"/>
              <a:t>、体积</a:t>
            </a:r>
            <a:r>
              <a:rPr lang="en-US" altLang="zh-CN" sz="2800" i="1"/>
              <a:t>V</a:t>
            </a:r>
            <a:r>
              <a:rPr lang="zh-CN" altLang="en-US" sz="2800"/>
              <a:t>都在变化</a:t>
            </a:r>
            <a:r>
              <a:rPr lang="en-US" altLang="zh-CN" sz="2800"/>
              <a:t>, </a:t>
            </a:r>
            <a:r>
              <a:rPr lang="zh-CN" altLang="en-US" sz="2800"/>
              <a:t>则压强 </a:t>
            </a:r>
            <a:r>
              <a:rPr lang="en-US" altLang="zh-CN" sz="2800" i="1"/>
              <a:t>p</a:t>
            </a:r>
            <a:r>
              <a:rPr lang="zh-CN" altLang="en-US" sz="2800"/>
              <a:t>依赖</a:t>
            </a:r>
            <a:endParaRPr lang="zh-CN" altLang="en-US" sz="2800" b="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778500" y="1992313"/>
            <a:ext cx="1730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zh-CN" altLang="en-US" sz="2800"/>
              <a:t>为常数</a:t>
            </a:r>
            <a:r>
              <a:rPr lang="en-US" altLang="zh-CN" sz="2800"/>
              <a:t>)</a:t>
            </a:r>
          </a:p>
        </p:txBody>
      </p:sp>
      <p:graphicFrame>
        <p:nvGraphicFramePr>
          <p:cNvPr id="16395" name="Object 11"/>
          <p:cNvGraphicFramePr>
            <a:graphicFrameLocks/>
          </p:cNvGraphicFramePr>
          <p:nvPr/>
        </p:nvGraphicFramePr>
        <p:xfrm>
          <a:off x="4318000" y="2154238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r:id="rId5" imgW="1434477" imgH="380835" progId="Equation.3">
                  <p:embed/>
                </p:oleObj>
              </mc:Choice>
              <mc:Fallback>
                <p:oleObj r:id="rId5" imgW="1434477" imgH="380835" progId="Equation.3">
                  <p:embed/>
                  <p:pic>
                    <p:nvPicPr>
                      <p:cNvPr id="0" name="Picture 14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2154238"/>
                        <a:ext cx="1435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6200" y="2644775"/>
            <a:ext cx="223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其中</a:t>
            </a:r>
            <a:r>
              <a:rPr lang="en-US" altLang="zh-CN" sz="2800" i="1"/>
              <a:t>p</a:t>
            </a:r>
            <a:r>
              <a:rPr lang="zh-CN" altLang="en-US" sz="2800"/>
              <a:t>为压强</a:t>
            </a:r>
            <a:r>
              <a:rPr lang="en-US" altLang="zh-CN" sz="2800"/>
              <a:t>,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209800" y="2630488"/>
            <a:ext cx="1581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i="1"/>
              <a:t>V</a:t>
            </a:r>
            <a:r>
              <a:rPr lang="zh-CN" altLang="en-US" sz="2800"/>
              <a:t>为体积</a:t>
            </a:r>
            <a:r>
              <a:rPr lang="en-US" altLang="zh-CN" sz="2800"/>
              <a:t>,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690938" y="2630488"/>
            <a:ext cx="156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i="1"/>
              <a:t>T</a:t>
            </a:r>
            <a:r>
              <a:rPr lang="zh-CN" altLang="en-US" sz="2800"/>
              <a:t>为温度</a:t>
            </a:r>
            <a:r>
              <a:rPr lang="en-US" altLang="zh-CN" sz="2800"/>
              <a:t>.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79388" y="3716338"/>
            <a:ext cx="2743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于</a:t>
            </a:r>
            <a:r>
              <a:rPr lang="en-US" altLang="zh-CN" sz="2800" i="1"/>
              <a:t>T</a:t>
            </a:r>
            <a:r>
              <a:rPr lang="en-US" altLang="zh-CN" sz="2800"/>
              <a:t>,</a:t>
            </a:r>
            <a:r>
              <a:rPr lang="en-US" altLang="zh-CN" sz="2800" i="1"/>
              <a:t>V </a:t>
            </a:r>
            <a:r>
              <a:rPr lang="zh-CN" altLang="en-US" sz="2800"/>
              <a:t>的关系是</a:t>
            </a:r>
          </a:p>
        </p:txBody>
      </p:sp>
      <p:graphicFrame>
        <p:nvGraphicFramePr>
          <p:cNvPr id="16400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406365"/>
              </p:ext>
            </p:extLst>
          </p:nvPr>
        </p:nvGraphicFramePr>
        <p:xfrm>
          <a:off x="5258000" y="4699436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r:id="rId7" imgW="1789923" imgH="393529" progId="Equation.3">
                  <p:embed/>
                </p:oleObj>
              </mc:Choice>
              <mc:Fallback>
                <p:oleObj r:id="rId7" imgW="1789923" imgH="393529" progId="Equation.3">
                  <p:embed/>
                  <p:pic>
                    <p:nvPicPr>
                      <p:cNvPr id="0" name="Picture 14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000" y="4699436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633950"/>
              </p:ext>
            </p:extLst>
          </p:nvPr>
        </p:nvGraphicFramePr>
        <p:xfrm>
          <a:off x="7058225" y="4699436"/>
          <a:ext cx="173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r:id="rId9" imgW="1738391" imgH="317225" progId="Equation.3">
                  <p:embed/>
                </p:oleObj>
              </mc:Choice>
              <mc:Fallback>
                <p:oleObj r:id="rId9" imgW="1738391" imgH="317225" progId="Equation.3">
                  <p:embed/>
                  <p:pic>
                    <p:nvPicPr>
                      <p:cNvPr id="0" name="Picture 14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225" y="4699436"/>
                        <a:ext cx="1739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90" grpId="0" autoUpdateAnimBg="0"/>
      <p:bldP spid="16391" grpId="0" autoUpdateAnimBg="0"/>
      <p:bldP spid="16392" grpId="0" autoUpdateAnimBg="0"/>
      <p:bldP spid="16393" grpId="0" autoUpdateAnimBg="0"/>
      <p:bldP spid="16394" grpId="0" autoUpdateAnimBg="0"/>
      <p:bldP spid="16396" grpId="0" autoUpdateAnimBg="0"/>
      <p:bldP spid="16397" grpId="0" autoUpdateAnimBg="0"/>
      <p:bldP spid="16398" grpId="0" autoUpdateAnimBg="0"/>
      <p:bldP spid="163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B8AE2-42F9-4FE6-A06E-430C6A415C28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113213" y="139382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按着这个关系有确定的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951413" y="3298825"/>
            <a:ext cx="3581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点集</a:t>
            </a:r>
            <a:r>
              <a:rPr lang="en-US" altLang="zh-CN" sz="2800" i="1"/>
              <a:t>D</a:t>
            </a:r>
            <a:r>
              <a:rPr lang="zh-CN" altLang="en-US" sz="2800"/>
              <a:t>称为该函数</a:t>
            </a:r>
          </a:p>
        </p:txBody>
      </p:sp>
      <p:graphicFrame>
        <p:nvGraphicFramePr>
          <p:cNvPr id="17412" name="Object 4"/>
          <p:cNvGraphicFramePr>
            <a:graphicFrameLocks/>
          </p:cNvGraphicFramePr>
          <p:nvPr/>
        </p:nvGraphicFramePr>
        <p:xfrm>
          <a:off x="2208213" y="2741613"/>
          <a:ext cx="1784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r:id="rId3" imgW="748650" imgH="203024" progId="Equation.3">
                  <p:embed/>
                </p:oleObj>
              </mc:Choice>
              <mc:Fallback>
                <p:oleObj r:id="rId3" imgW="748650" imgH="203024" progId="Equation.3">
                  <p:embed/>
                  <p:pic>
                    <p:nvPicPr>
                      <p:cNvPr id="0" name="Picture 1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741613"/>
                        <a:ext cx="17843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/>
          </p:cNvGraphicFramePr>
          <p:nvPr/>
        </p:nvGraphicFramePr>
        <p:xfrm>
          <a:off x="4086225" y="2711450"/>
          <a:ext cx="2116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r:id="rId5" imgW="887844" imgH="215619" progId="Equation.3">
                  <p:embed/>
                </p:oleObj>
              </mc:Choice>
              <mc:Fallback>
                <p:oleObj r:id="rId5" imgW="887844" imgH="215619" progId="Equation.3">
                  <p:embed/>
                  <p:pic>
                    <p:nvPicPr>
                      <p:cNvPr id="0" name="Picture 1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2711450"/>
                        <a:ext cx="21161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31813" y="4441825"/>
            <a:ext cx="2730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称为该函数的</a:t>
            </a:r>
          </a:p>
        </p:txBody>
      </p:sp>
      <p:graphicFrame>
        <p:nvGraphicFramePr>
          <p:cNvPr id="17415" name="Object 7"/>
          <p:cNvGraphicFramePr>
            <a:graphicFrameLocks/>
          </p:cNvGraphicFramePr>
          <p:nvPr/>
        </p:nvGraphicFramePr>
        <p:xfrm>
          <a:off x="3046413" y="3984625"/>
          <a:ext cx="39592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r:id="rId7" imgW="1612200" imgH="241195" progId="Equation.3">
                  <p:embed/>
                </p:oleObj>
              </mc:Choice>
              <mc:Fallback>
                <p:oleObj r:id="rId7" imgW="1612200" imgH="241195" progId="Equation.3">
                  <p:embed/>
                  <p:pic>
                    <p:nvPicPr>
                      <p:cNvPr id="0" name="Picture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3984625"/>
                        <a:ext cx="39592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665413" y="20177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则称</a:t>
            </a:r>
            <a:r>
              <a:rPr lang="en-US" altLang="zh-CN" sz="2800" i="1"/>
              <a:t>z</a:t>
            </a:r>
            <a:r>
              <a:rPr lang="zh-CN" altLang="en-US" sz="2800"/>
              <a:t>是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zh-CN" altLang="en-US" sz="2800"/>
              <a:t>的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595313" y="1524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688013" y="174625"/>
            <a:ext cx="231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若变量</a:t>
            </a:r>
            <a:r>
              <a:rPr lang="en-US" altLang="zh-CN" sz="2800" i="1"/>
              <a:t>z</a:t>
            </a:r>
            <a:r>
              <a:rPr lang="zh-CN" altLang="en-US" sz="2800"/>
              <a:t>与</a:t>
            </a:r>
            <a:r>
              <a:rPr lang="en-US" altLang="zh-CN" sz="2800" i="1"/>
              <a:t>D</a:t>
            </a:r>
            <a:endParaRPr lang="en-US" altLang="zh-CN" sz="280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31813" y="798513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中的变量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zh-CN" altLang="en-US" sz="2800"/>
              <a:t>之间有一个依赖关系</a:t>
            </a:r>
            <a:r>
              <a:rPr lang="en-US" altLang="zh-CN" sz="2800"/>
              <a:t>,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827213" y="188913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</a:t>
            </a:r>
            <a:r>
              <a:rPr lang="en-US" altLang="zh-CN" sz="2800" i="1"/>
              <a:t>D</a:t>
            </a:r>
            <a:r>
              <a:rPr lang="zh-CN" altLang="en-US" sz="2800"/>
              <a:t>是</a:t>
            </a:r>
            <a:r>
              <a:rPr lang="en-US" altLang="zh-CN" sz="2800" i="1"/>
              <a:t>xOy</a:t>
            </a:r>
            <a:r>
              <a:rPr lang="zh-CN" altLang="en-US" sz="2800"/>
              <a:t>平面上的点集</a:t>
            </a:r>
            <a:r>
              <a:rPr lang="en-US" altLang="zh-CN" sz="2800"/>
              <a:t>,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849938" y="784225"/>
            <a:ext cx="207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使得在</a:t>
            </a:r>
            <a:r>
              <a:rPr lang="en-US" altLang="zh-CN" sz="2800" i="1"/>
              <a:t>D</a:t>
            </a:r>
            <a:r>
              <a:rPr lang="zh-CN" altLang="en-US" sz="2800"/>
              <a:t>内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31813" y="1408113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每取定一个点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08013" y="2003425"/>
            <a:ext cx="265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i="1"/>
              <a:t>z</a:t>
            </a:r>
            <a:r>
              <a:rPr lang="zh-CN" altLang="en-US" sz="2800"/>
              <a:t>值与之对应</a:t>
            </a:r>
            <a:r>
              <a:rPr lang="en-US" altLang="zh-CN" sz="2800"/>
              <a:t>,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932613" y="2003425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记为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31813" y="337502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称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zh-CN" altLang="en-US" sz="2800"/>
              <a:t>为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531813" y="4005263"/>
            <a:ext cx="766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的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2208213" y="3998913"/>
            <a:ext cx="1587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数集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4729163" y="2003425"/>
            <a:ext cx="250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二元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点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2894013" y="33829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称</a:t>
            </a:r>
            <a:r>
              <a:rPr lang="en-US" altLang="zh-CN" sz="2800" i="1"/>
              <a:t>z</a:t>
            </a:r>
            <a:r>
              <a:rPr lang="zh-CN" altLang="en-US" sz="2800"/>
              <a:t>为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1751013" y="337502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自变量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754438" y="3375025"/>
            <a:ext cx="173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因变量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963613" y="4005263"/>
            <a:ext cx="173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定义域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741613" y="4441825"/>
            <a:ext cx="1371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值域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4" grpId="0" autoUpdateAnimBg="0"/>
      <p:bldP spid="17416" grpId="0" autoUpdateAnimBg="0"/>
      <p:bldP spid="17418" grpId="0" autoUpdateAnimBg="0"/>
      <p:bldP spid="17419" grpId="0" autoUpdateAnimBg="0"/>
      <p:bldP spid="17420" grpId="0" autoUpdateAnimBg="0"/>
      <p:bldP spid="17421" grpId="0" autoUpdateAnimBg="0"/>
      <p:bldP spid="17422" grpId="0" autoUpdateAnimBg="0"/>
      <p:bldP spid="17423" grpId="0" autoUpdateAnimBg="0"/>
      <p:bldP spid="17424" grpId="0" autoUpdateAnimBg="0"/>
      <p:bldP spid="17425" grpId="0" autoUpdateAnimBg="0"/>
      <p:bldP spid="17426" grpId="0" autoUpdateAnimBg="0"/>
      <p:bldP spid="17427" grpId="0" autoUpdateAnimBg="0"/>
      <p:bldP spid="17428" grpId="0" autoUpdateAnimBg="0"/>
      <p:bldP spid="17429" grpId="0" autoUpdateAnimBg="0"/>
      <p:bldP spid="17430" grpId="0" autoUpdateAnimBg="0"/>
      <p:bldP spid="17431" grpId="0" autoUpdateAnimBg="0"/>
      <p:bldP spid="17432" grpId="0" autoUpdateAnimBg="0"/>
      <p:bldP spid="174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722CD-DC48-43CE-9992-492FCECC73B9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27088" y="2205038"/>
            <a:ext cx="5181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二元及二元以上的函</a:t>
            </a:r>
            <a:r>
              <a:rPr lang="zh-CN" altLang="en-US" sz="2800"/>
              <a:t>数统称为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77050" y="1889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记为</a:t>
            </a:r>
          </a:p>
        </p:txBody>
      </p:sp>
      <p:grpSp>
        <p:nvGrpSpPr>
          <p:cNvPr id="15369" name="Group 4"/>
          <p:cNvGrpSpPr>
            <a:grpSpLocks/>
          </p:cNvGrpSpPr>
          <p:nvPr/>
        </p:nvGrpSpPr>
        <p:grpSpPr bwMode="auto">
          <a:xfrm>
            <a:off x="0" y="115888"/>
            <a:ext cx="7620000" cy="690562"/>
            <a:chOff x="0" y="0"/>
            <a:chExt cx="4800" cy="435"/>
          </a:xfrm>
        </p:grpSpPr>
        <p:sp>
          <p:nvSpPr>
            <p:cNvPr id="15374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480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800" b="0"/>
                <a:t>    </a:t>
              </a:r>
              <a:r>
                <a:rPr lang="zh-CN" altLang="en-US" sz="2800"/>
                <a:t>函数                     在点                处的函数值</a:t>
              </a:r>
            </a:p>
          </p:txBody>
        </p:sp>
        <p:graphicFrame>
          <p:nvGraphicFramePr>
            <p:cNvPr id="15364" name="Object 6"/>
            <p:cNvGraphicFramePr>
              <a:graphicFrameLocks/>
            </p:cNvGraphicFramePr>
            <p:nvPr/>
          </p:nvGraphicFramePr>
          <p:xfrm>
            <a:off x="720" y="96"/>
            <a:ext cx="119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r:id="rId3" imgW="748650" imgH="203024" progId="Equation.3">
                    <p:embed/>
                  </p:oleObj>
                </mc:Choice>
                <mc:Fallback>
                  <p:oleObj r:id="rId3" imgW="748650" imgH="203024" progId="Equation.3">
                    <p:embed/>
                    <p:pic>
                      <p:nvPicPr>
                        <p:cNvPr id="0" name="Picture 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6"/>
                          <a:ext cx="1191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7"/>
            <p:cNvGraphicFramePr>
              <a:graphicFrameLocks/>
            </p:cNvGraphicFramePr>
            <p:nvPr/>
          </p:nvGraphicFramePr>
          <p:xfrm>
            <a:off x="2325" y="68"/>
            <a:ext cx="98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5" r:id="rId5" imgW="622030" imgH="228501" progId="Equation.3">
                    <p:embed/>
                  </p:oleObj>
                </mc:Choice>
                <mc:Fallback>
                  <p:oleObj r:id="rId5" imgW="622030" imgH="228501" progId="Equation.3">
                    <p:embed/>
                    <p:pic>
                      <p:nvPicPr>
                        <p:cNvPr id="0" name="Picture 1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68"/>
                          <a:ext cx="987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0" name="Object 8"/>
          <p:cNvGraphicFramePr>
            <a:graphicFrameLocks/>
          </p:cNvGraphicFramePr>
          <p:nvPr/>
        </p:nvGraphicFramePr>
        <p:xfrm>
          <a:off x="539750" y="908050"/>
          <a:ext cx="14906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r:id="rId7" imgW="1383699" imgH="431613" progId="Equation.3">
                  <p:embed/>
                </p:oleObj>
              </mc:Choice>
              <mc:Fallback>
                <p:oleObj r:id="rId7" imgW="1383699" imgH="431613" progId="Equation.3">
                  <p:embed/>
                  <p:pic>
                    <p:nvPicPr>
                      <p:cNvPr id="0" name="Picture 14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14906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/>
          </p:cNvGraphicFramePr>
          <p:nvPr/>
        </p:nvGraphicFramePr>
        <p:xfrm>
          <a:off x="2508250" y="898525"/>
          <a:ext cx="1066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r:id="rId9" imgW="977476" imgH="431613" progId="Equation.3">
                  <p:embed/>
                </p:oleObj>
              </mc:Choice>
              <mc:Fallback>
                <p:oleObj r:id="rId9" imgW="977476" imgH="431613" progId="Equation.3">
                  <p:embed/>
                  <p:pic>
                    <p:nvPicPr>
                      <p:cNvPr id="0" name="Picture 14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898525"/>
                        <a:ext cx="1066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051050" y="8366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或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39750" y="16287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类似</a:t>
            </a:r>
            <a:r>
              <a:rPr lang="en-US" altLang="zh-CN" sz="2800"/>
              <a:t>,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454150" y="162877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可定义</a:t>
            </a:r>
            <a:r>
              <a:rPr lang="en-US" altLang="zh-CN" sz="2800" i="1"/>
              <a:t>n</a:t>
            </a:r>
            <a:r>
              <a:rPr lang="zh-CN" altLang="en-US" sz="2800"/>
              <a:t>元函数</a:t>
            </a:r>
            <a:r>
              <a:rPr lang="en-US" altLang="zh-CN" sz="2800"/>
              <a:t>.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580063" y="2205038"/>
            <a:ext cx="2530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多元函数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42" grpId="0" autoUpdateAnimBg="0"/>
      <p:bldP spid="18443" grpId="0" autoUpdateAnimBg="0"/>
      <p:bldP spid="18444" grpId="0" autoUpdateAnimBg="0"/>
      <p:bldP spid="1844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EA378C-8337-49B0-A2EE-4BF7F569BDC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6238" y="18891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(2) </a:t>
            </a:r>
            <a:r>
              <a:rPr lang="zh-CN" altLang="en-US" sz="2800">
                <a:solidFill>
                  <a:srgbClr val="CC0000"/>
                </a:solidFill>
              </a:rPr>
              <a:t>多元函数定义域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541713" y="727075"/>
            <a:ext cx="43434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定义域为</a:t>
            </a:r>
            <a:r>
              <a:rPr lang="zh-CN" altLang="en-US" sz="2800">
                <a:solidFill>
                  <a:srgbClr val="0000FF"/>
                </a:solidFill>
              </a:rPr>
              <a:t>符合实际意义</a:t>
            </a:r>
            <a:r>
              <a:rPr lang="zh-CN" altLang="en-US" sz="2800"/>
              <a:t>的</a:t>
            </a:r>
            <a:endParaRPr lang="zh-CN" altLang="en-US" sz="2800" b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76238" y="2479675"/>
            <a:ext cx="35814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自变量取值的全体</a:t>
            </a:r>
            <a:r>
              <a:rPr lang="en-US" altLang="zh-CN" sz="2800"/>
              <a:t>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76238" y="798513"/>
            <a:ext cx="354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0000FF"/>
                </a:solidFill>
              </a:rPr>
              <a:t>实际问题中的函数</a:t>
            </a:r>
            <a:r>
              <a:rPr lang="en-US" altLang="zh-CN" sz="2800" i="1" u="sng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76238" y="1260475"/>
            <a:ext cx="39624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自变量取值的全体</a:t>
            </a:r>
            <a:r>
              <a:rPr lang="en-US" altLang="zh-CN" sz="2800"/>
              <a:t>.</a:t>
            </a:r>
            <a:endParaRPr lang="en-US" altLang="zh-CN" sz="2800" b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6238" y="1955800"/>
            <a:ext cx="3394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0000FF"/>
                </a:solidFill>
              </a:rPr>
              <a:t>纯数学问题的函数</a:t>
            </a:r>
            <a:r>
              <a:rPr lang="en-US" altLang="zh-CN" sz="2800" i="1" u="sng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76638" y="1955800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定义域为使</a:t>
            </a:r>
            <a:r>
              <a:rPr lang="zh-CN" altLang="en-US" sz="2800">
                <a:solidFill>
                  <a:srgbClr val="0000FF"/>
                </a:solidFill>
              </a:rPr>
              <a:t>运算有意义</a:t>
            </a:r>
            <a:r>
              <a:rPr lang="zh-CN" altLang="en-US" sz="2800"/>
              <a:t>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  <p:bldP spid="19461" grpId="0" autoUpdateAnimBg="0"/>
      <p:bldP spid="19462" grpId="0" autoUpdateAnimBg="0"/>
      <p:bldP spid="19463" grpId="0" autoUpdateAnimBg="0"/>
      <p:bldP spid="194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E4F7D-FF2B-48F2-B5C7-58036AF6C6E9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066800" y="677863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800" b="0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>
                <a:latin typeface="宋体" charset="-122"/>
              </a:rPr>
              <a:t>第一节 </a:t>
            </a:r>
            <a:r>
              <a:rPr lang="zh-CN" altLang="en-US" sz="4400">
                <a:solidFill>
                  <a:srgbClr val="0000FF"/>
                </a:solidFill>
                <a:latin typeface="宋体" charset="-122"/>
              </a:rPr>
              <a:t>多元函数</a:t>
            </a:r>
            <a:r>
              <a:rPr lang="zh-CN" altLang="en-US" sz="4400">
                <a:latin typeface="宋体" charset="-122"/>
              </a:rPr>
              <a:t>的基本概念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411413" y="1268413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预备知识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11413" y="2014538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多元函数的概念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11413" y="2700338"/>
            <a:ext cx="449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多元函数的极限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11413" y="3386138"/>
            <a:ext cx="541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多元函数的连续性</a:t>
            </a:r>
          </a:p>
        </p:txBody>
      </p:sp>
      <p:pic>
        <p:nvPicPr>
          <p:cNvPr id="3080" name="Picture 8" descr="BD1451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613" y="14049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BD1451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613" y="21351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BD1451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613" y="2852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BD1451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613" y="35385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73" name="Group 12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40974" name="Picture 13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5" name="Text Box 14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第九章 多元函数微分法及其应用</a:t>
              </a:r>
              <a:endParaRPr kumimoji="1"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7" grpId="0" autoUpdateAnimBg="0"/>
      <p:bldP spid="3078" grpId="0" autoUpdateAnimBg="0"/>
      <p:bldP spid="30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74E9FE-9100-4E68-A3F5-9A738449254B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6" name="Freeform 2"/>
          <p:cNvSpPr>
            <a:spLocks/>
          </p:cNvSpPr>
          <p:nvPr/>
        </p:nvSpPr>
        <p:spPr bwMode="auto">
          <a:xfrm>
            <a:off x="4437063" y="3322638"/>
            <a:ext cx="1012825" cy="1295400"/>
          </a:xfrm>
          <a:custGeom>
            <a:avLst/>
            <a:gdLst>
              <a:gd name="T0" fmla="*/ 0 w 638"/>
              <a:gd name="T1" fmla="*/ 76200 h 816"/>
              <a:gd name="T2" fmla="*/ 228600 w 638"/>
              <a:gd name="T3" fmla="*/ 304800 h 816"/>
              <a:gd name="T4" fmla="*/ 304800 w 638"/>
              <a:gd name="T5" fmla="*/ 533400 h 816"/>
              <a:gd name="T6" fmla="*/ 304800 w 638"/>
              <a:gd name="T7" fmla="*/ 762000 h 816"/>
              <a:gd name="T8" fmla="*/ 271462 w 638"/>
              <a:gd name="T9" fmla="*/ 914400 h 816"/>
              <a:gd name="T10" fmla="*/ 76200 w 638"/>
              <a:gd name="T11" fmla="*/ 1143000 h 816"/>
              <a:gd name="T12" fmla="*/ 0 w 638"/>
              <a:gd name="T13" fmla="*/ 1219200 h 816"/>
              <a:gd name="T14" fmla="*/ 185737 w 638"/>
              <a:gd name="T15" fmla="*/ 1262063 h 816"/>
              <a:gd name="T16" fmla="*/ 381000 w 638"/>
              <a:gd name="T17" fmla="*/ 1295400 h 816"/>
              <a:gd name="T18" fmla="*/ 576262 w 638"/>
              <a:gd name="T19" fmla="*/ 1233488 h 816"/>
              <a:gd name="T20" fmla="*/ 762000 w 638"/>
              <a:gd name="T21" fmla="*/ 1143000 h 816"/>
              <a:gd name="T22" fmla="*/ 896938 w 638"/>
              <a:gd name="T23" fmla="*/ 1001713 h 816"/>
              <a:gd name="T24" fmla="*/ 968375 w 638"/>
              <a:gd name="T25" fmla="*/ 841375 h 816"/>
              <a:gd name="T26" fmla="*/ 1012825 w 638"/>
              <a:gd name="T27" fmla="*/ 682625 h 816"/>
              <a:gd name="T28" fmla="*/ 990600 w 638"/>
              <a:gd name="T29" fmla="*/ 533400 h 816"/>
              <a:gd name="T30" fmla="*/ 914400 w 638"/>
              <a:gd name="T31" fmla="*/ 304800 h 816"/>
              <a:gd name="T32" fmla="*/ 762000 w 638"/>
              <a:gd name="T33" fmla="*/ 152400 h 816"/>
              <a:gd name="T34" fmla="*/ 457200 w 638"/>
              <a:gd name="T35" fmla="*/ 0 h 816"/>
              <a:gd name="T36" fmla="*/ 152400 w 638"/>
              <a:gd name="T37" fmla="*/ 0 h 816"/>
              <a:gd name="T38" fmla="*/ 0 w 638"/>
              <a:gd name="T39" fmla="*/ 76200 h 8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38"/>
              <a:gd name="T61" fmla="*/ 0 h 816"/>
              <a:gd name="T62" fmla="*/ 638 w 638"/>
              <a:gd name="T63" fmla="*/ 816 h 81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38" h="816">
                <a:moveTo>
                  <a:pt x="0" y="48"/>
                </a:moveTo>
                <a:lnTo>
                  <a:pt x="144" y="192"/>
                </a:lnTo>
                <a:lnTo>
                  <a:pt x="192" y="336"/>
                </a:lnTo>
                <a:lnTo>
                  <a:pt x="192" y="480"/>
                </a:lnTo>
                <a:lnTo>
                  <a:pt x="171" y="576"/>
                </a:lnTo>
                <a:lnTo>
                  <a:pt x="48" y="720"/>
                </a:lnTo>
                <a:lnTo>
                  <a:pt x="0" y="768"/>
                </a:lnTo>
                <a:lnTo>
                  <a:pt x="117" y="795"/>
                </a:lnTo>
                <a:lnTo>
                  <a:pt x="240" y="816"/>
                </a:lnTo>
                <a:lnTo>
                  <a:pt x="363" y="777"/>
                </a:lnTo>
                <a:lnTo>
                  <a:pt x="480" y="720"/>
                </a:lnTo>
                <a:lnTo>
                  <a:pt x="565" y="631"/>
                </a:lnTo>
                <a:lnTo>
                  <a:pt x="610" y="530"/>
                </a:lnTo>
                <a:lnTo>
                  <a:pt x="638" y="430"/>
                </a:lnTo>
                <a:lnTo>
                  <a:pt x="624" y="336"/>
                </a:lnTo>
                <a:lnTo>
                  <a:pt x="576" y="192"/>
                </a:lnTo>
                <a:lnTo>
                  <a:pt x="480" y="96"/>
                </a:lnTo>
                <a:lnTo>
                  <a:pt x="288" y="0"/>
                </a:lnTo>
                <a:lnTo>
                  <a:pt x="96" y="0"/>
                </a:lnTo>
                <a:lnTo>
                  <a:pt x="0" y="48"/>
                </a:lnTo>
                <a:close/>
              </a:path>
            </a:pathLst>
          </a:custGeom>
          <a:gradFill rotWithShape="0">
            <a:gsLst>
              <a:gs pos="0">
                <a:srgbClr val="00CC00"/>
              </a:gs>
              <a:gs pos="50000">
                <a:srgbClr val="FF99FF"/>
              </a:gs>
              <a:gs pos="100000">
                <a:srgbClr val="00CC00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32263" y="3322638"/>
            <a:ext cx="1295400" cy="1295400"/>
            <a:chOff x="0" y="0"/>
            <a:chExt cx="816" cy="816"/>
          </a:xfrm>
        </p:grpSpPr>
        <p:sp>
          <p:nvSpPr>
            <p:cNvPr id="16405" name="Oval 4"/>
            <p:cNvSpPr>
              <a:spLocks noChangeArrowheads="1"/>
            </p:cNvSpPr>
            <p:nvPr/>
          </p:nvSpPr>
          <p:spPr bwMode="auto">
            <a:xfrm>
              <a:off x="0" y="0"/>
              <a:ext cx="816" cy="81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89" name="Object 5"/>
            <p:cNvGraphicFramePr>
              <a:graphicFrameLocks/>
            </p:cNvGraphicFramePr>
            <p:nvPr/>
          </p:nvGraphicFramePr>
          <p:xfrm>
            <a:off x="360" y="384"/>
            <a:ext cx="7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8" r:id="rId3" imgW="177492" imgH="557832" progId="Equation.3">
                    <p:embed/>
                  </p:oleObj>
                </mc:Choice>
                <mc:Fallback>
                  <p:oleObj r:id="rId3" imgW="177492" imgH="557832" progId="Equation.3">
                    <p:embed/>
                    <p:pic>
                      <p:nvPicPr>
                        <p:cNvPr id="0" name="Picture 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384"/>
                          <a:ext cx="7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55663" y="172243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446463" y="3322638"/>
            <a:ext cx="1295400" cy="1295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55863" y="2255838"/>
            <a:ext cx="4191000" cy="2895600"/>
            <a:chOff x="0" y="0"/>
            <a:chExt cx="2640" cy="1824"/>
          </a:xfrm>
        </p:grpSpPr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0" y="1104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 flipV="1">
              <a:off x="1056" y="96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Text Box 11"/>
            <p:cNvSpPr txBox="1">
              <a:spLocks noChangeArrowheads="1"/>
            </p:cNvSpPr>
            <p:nvPr/>
          </p:nvSpPr>
          <p:spPr bwMode="auto">
            <a:xfrm>
              <a:off x="768" y="1065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O</a:t>
              </a:r>
              <a:endParaRPr lang="en-US" altLang="zh-CN" sz="2400" b="0"/>
            </a:p>
          </p:txBody>
        </p:sp>
        <p:sp>
          <p:nvSpPr>
            <p:cNvPr id="16403" name="Text Box 12"/>
            <p:cNvSpPr txBox="1">
              <a:spLocks noChangeArrowheads="1"/>
            </p:cNvSpPr>
            <p:nvPr/>
          </p:nvSpPr>
          <p:spPr bwMode="auto">
            <a:xfrm>
              <a:off x="2208" y="106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x</a:t>
              </a:r>
              <a:endParaRPr lang="en-US" altLang="zh-CN" sz="2400" b="0"/>
            </a:p>
          </p:txBody>
        </p:sp>
        <p:sp>
          <p:nvSpPr>
            <p:cNvPr id="16404" name="Text Box 13"/>
            <p:cNvSpPr txBox="1">
              <a:spLocks noChangeArrowheads="1"/>
            </p:cNvSpPr>
            <p:nvPr/>
          </p:nvSpPr>
          <p:spPr bwMode="auto">
            <a:xfrm>
              <a:off x="864" y="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y</a:t>
              </a:r>
              <a:endParaRPr lang="en-US" altLang="zh-CN" sz="2400"/>
            </a:p>
          </p:txBody>
        </p:sp>
      </p:grpSp>
      <p:graphicFrame>
        <p:nvGraphicFramePr>
          <p:cNvPr id="21519" name="Object 15"/>
          <p:cNvGraphicFramePr>
            <a:graphicFrameLocks/>
          </p:cNvGraphicFramePr>
          <p:nvPr/>
        </p:nvGraphicFramePr>
        <p:xfrm>
          <a:off x="2989263" y="1700213"/>
          <a:ext cx="24955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r:id="rId5" imgW="1028700" imgH="228600" progId="Equation.3">
                  <p:embed/>
                </p:oleObj>
              </mc:Choice>
              <mc:Fallback>
                <p:oleObj r:id="rId5" imgW="1028700" imgH="228600" progId="Equation.3">
                  <p:embed/>
                  <p:pic>
                    <p:nvPicPr>
                      <p:cNvPr id="0" name="Picture 14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1700213"/>
                        <a:ext cx="24955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389063" y="172243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定义域是</a:t>
            </a:r>
          </a:p>
        </p:txBody>
      </p:sp>
      <p:graphicFrame>
        <p:nvGraphicFramePr>
          <p:cNvPr id="21521" name="Object 17"/>
          <p:cNvGraphicFramePr>
            <a:graphicFrameLocks/>
          </p:cNvGraphicFramePr>
          <p:nvPr/>
        </p:nvGraphicFramePr>
        <p:xfrm>
          <a:off x="5427663" y="1722438"/>
          <a:ext cx="2089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r:id="rId7" imgW="863225" imgH="228501" progId="Equation.3">
                  <p:embed/>
                </p:oleObj>
              </mc:Choice>
              <mc:Fallback>
                <p:oleObj r:id="rId7" imgW="863225" imgH="228501" progId="Equation.3">
                  <p:embed/>
                  <p:pic>
                    <p:nvPicPr>
                      <p:cNvPr id="0" name="Picture 14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1722438"/>
                        <a:ext cx="20891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865688" y="25654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有界半开半闭区域</a:t>
            </a:r>
          </a:p>
        </p:txBody>
      </p:sp>
      <p:grpSp>
        <p:nvGrpSpPr>
          <p:cNvPr id="16398" name="Group 20"/>
          <p:cNvGrpSpPr>
            <a:grpSpLocks/>
          </p:cNvGrpSpPr>
          <p:nvPr/>
        </p:nvGrpSpPr>
        <p:grpSpPr bwMode="auto">
          <a:xfrm>
            <a:off x="900113" y="404813"/>
            <a:ext cx="6551612" cy="1239837"/>
            <a:chOff x="567" y="255"/>
            <a:chExt cx="4127" cy="781"/>
          </a:xfrm>
        </p:grpSpPr>
        <p:graphicFrame>
          <p:nvGraphicFramePr>
            <p:cNvPr id="16388" name="Object 14"/>
            <p:cNvGraphicFramePr>
              <a:graphicFrameLocks/>
            </p:cNvGraphicFramePr>
            <p:nvPr/>
          </p:nvGraphicFramePr>
          <p:xfrm>
            <a:off x="1701" y="255"/>
            <a:ext cx="1361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1" name="公式" r:id="rId9" imgW="1231366" imgH="533169" progId="Equation.3">
                    <p:embed/>
                  </p:oleObj>
                </mc:Choice>
                <mc:Fallback>
                  <p:oleObj name="公式" r:id="rId9" imgW="1231366" imgH="533169" progId="Equation.3">
                    <p:embed/>
                    <p:pic>
                      <p:nvPicPr>
                        <p:cNvPr id="0" name="Picture 1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55"/>
                          <a:ext cx="1361" cy="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Text Box 19"/>
            <p:cNvSpPr txBox="1">
              <a:spLocks noChangeArrowheads="1"/>
            </p:cNvSpPr>
            <p:nvPr/>
          </p:nvSpPr>
          <p:spPr bwMode="auto">
            <a:xfrm>
              <a:off x="567" y="472"/>
              <a:ext cx="41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例</a:t>
              </a:r>
              <a:r>
                <a:rPr lang="zh-CN" altLang="en-US" sz="2800"/>
                <a:t>   求函数                         的定义域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10" grpId="0" autoUpdateAnimBg="0"/>
      <p:bldP spid="21511" grpId="0" animBg="1"/>
      <p:bldP spid="21520" grpId="0" autoUpdateAnimBg="0"/>
      <p:bldP spid="215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08BE-D579-485F-90D0-95A62B16EA7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5787824" cy="50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40841"/>
            <a:ext cx="2421455" cy="39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50" y="3773551"/>
            <a:ext cx="2928566" cy="44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77" y="4677852"/>
            <a:ext cx="2446811" cy="38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99825"/>
            <a:ext cx="2713044" cy="43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0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08BE-D579-485F-90D0-95A62B16EA7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03" y="1061798"/>
            <a:ext cx="6472409" cy="77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79684"/>
            <a:ext cx="3006661" cy="5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47" y="3710171"/>
            <a:ext cx="2776561" cy="5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81128"/>
            <a:ext cx="2515778" cy="5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5" y="5406745"/>
            <a:ext cx="3482205" cy="5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5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944D8-E0CC-44DE-9953-A46BDB710CA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2057400" y="3843338"/>
            <a:ext cx="4191000" cy="1371600"/>
          </a:xfrm>
          <a:prstGeom prst="parallelogram">
            <a:avLst>
              <a:gd name="adj" fmla="val 99772"/>
            </a:avLst>
          </a:prstGeom>
          <a:gradFill rotWithShape="0">
            <a:gsLst>
              <a:gs pos="0">
                <a:schemeClr val="bg1"/>
              </a:gs>
              <a:gs pos="100000">
                <a:srgbClr val="FF99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Text Box 3"/>
          <p:cNvSpPr txBox="1">
            <a:spLocks noChangeArrowheads="1"/>
          </p:cNvSpPr>
          <p:nvPr/>
        </p:nvSpPr>
        <p:spPr bwMode="auto">
          <a:xfrm>
            <a:off x="990600" y="47625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二元函数的几何意义</a:t>
            </a:r>
            <a:endParaRPr lang="zh-CN" altLang="en-US" sz="2800" b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1481138"/>
            <a:ext cx="4191000" cy="3733800"/>
            <a:chOff x="0" y="0"/>
            <a:chExt cx="2640" cy="2352"/>
          </a:xfrm>
        </p:grpSpPr>
        <p:sp>
          <p:nvSpPr>
            <p:cNvPr id="17441" name="Line 5"/>
            <p:cNvSpPr>
              <a:spLocks noChangeShapeType="1"/>
            </p:cNvSpPr>
            <p:nvPr/>
          </p:nvSpPr>
          <p:spPr bwMode="auto">
            <a:xfrm>
              <a:off x="0" y="720"/>
              <a:ext cx="0" cy="1632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6"/>
            <p:cNvSpPr>
              <a:spLocks noChangeShapeType="1"/>
            </p:cNvSpPr>
            <p:nvPr/>
          </p:nvSpPr>
          <p:spPr bwMode="auto">
            <a:xfrm>
              <a:off x="1776" y="720"/>
              <a:ext cx="0" cy="1632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7"/>
            <p:cNvSpPr>
              <a:spLocks noChangeShapeType="1"/>
            </p:cNvSpPr>
            <p:nvPr/>
          </p:nvSpPr>
          <p:spPr bwMode="auto">
            <a:xfrm>
              <a:off x="2640" y="0"/>
              <a:ext cx="0" cy="1488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8"/>
            <p:cNvSpPr>
              <a:spLocks noChangeShapeType="1"/>
            </p:cNvSpPr>
            <p:nvPr/>
          </p:nvSpPr>
          <p:spPr bwMode="auto">
            <a:xfrm>
              <a:off x="864" y="505"/>
              <a:ext cx="0" cy="986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37" name="Object 9"/>
          <p:cNvGraphicFramePr>
            <a:graphicFrameLocks/>
          </p:cNvGraphicFramePr>
          <p:nvPr/>
        </p:nvGraphicFramePr>
        <p:xfrm>
          <a:off x="4356100" y="636588"/>
          <a:ext cx="14351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r:id="rId3" imgW="748650" imgH="203024" progId="Equation.3">
                  <p:embed/>
                </p:oleObj>
              </mc:Choice>
              <mc:Fallback>
                <p:oleObj r:id="rId3" imgW="748650" imgH="203024" progId="Equation.3">
                  <p:embed/>
                  <p:pic>
                    <p:nvPicPr>
                      <p:cNvPr id="0" name="Picture 36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36588"/>
                        <a:ext cx="14351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/>
          </p:cNvGraphicFramePr>
          <p:nvPr/>
        </p:nvGraphicFramePr>
        <p:xfrm>
          <a:off x="5022850" y="4224338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r:id="rId5" imgW="164885" imgH="164885" progId="Equation.3">
                  <p:embed/>
                </p:oleObj>
              </mc:Choice>
              <mc:Fallback>
                <p:oleObj r:id="rId5" imgW="164885" imgH="164885" progId="Equation.3">
                  <p:embed/>
                  <p:pic>
                    <p:nvPicPr>
                      <p:cNvPr id="0" name="Picture 36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224338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Freeform 11"/>
          <p:cNvSpPr>
            <a:spLocks/>
          </p:cNvSpPr>
          <p:nvPr/>
        </p:nvSpPr>
        <p:spPr bwMode="auto">
          <a:xfrm>
            <a:off x="2057400" y="1023938"/>
            <a:ext cx="4198938" cy="1633537"/>
          </a:xfrm>
          <a:custGeom>
            <a:avLst/>
            <a:gdLst>
              <a:gd name="T0" fmla="*/ 0 w 2645"/>
              <a:gd name="T1" fmla="*/ 1625600 h 1029"/>
              <a:gd name="T2" fmla="*/ 454025 w 2645"/>
              <a:gd name="T3" fmla="*/ 1430337 h 1029"/>
              <a:gd name="T4" fmla="*/ 700088 w 2645"/>
              <a:gd name="T5" fmla="*/ 1343024 h 1029"/>
              <a:gd name="T6" fmla="*/ 1049338 w 2645"/>
              <a:gd name="T7" fmla="*/ 1269999 h 1029"/>
              <a:gd name="T8" fmla="*/ 1295400 w 2645"/>
              <a:gd name="T9" fmla="*/ 1227137 h 1029"/>
              <a:gd name="T10" fmla="*/ 1498600 w 2645"/>
              <a:gd name="T11" fmla="*/ 1211262 h 1029"/>
              <a:gd name="T12" fmla="*/ 1752600 w 2645"/>
              <a:gd name="T13" fmla="*/ 1244599 h 1029"/>
              <a:gd name="T14" fmla="*/ 2354263 w 2645"/>
              <a:gd name="T15" fmla="*/ 1430337 h 1029"/>
              <a:gd name="T16" fmla="*/ 2805113 w 2645"/>
              <a:gd name="T17" fmla="*/ 1633537 h 1029"/>
              <a:gd name="T18" fmla="*/ 2994025 w 2645"/>
              <a:gd name="T19" fmla="*/ 1312862 h 1029"/>
              <a:gd name="T20" fmla="*/ 3211512 w 2645"/>
              <a:gd name="T21" fmla="*/ 1038225 h 1029"/>
              <a:gd name="T22" fmla="*/ 3502026 w 2645"/>
              <a:gd name="T23" fmla="*/ 835025 h 1029"/>
              <a:gd name="T24" fmla="*/ 3810001 w 2645"/>
              <a:gd name="T25" fmla="*/ 635000 h 1029"/>
              <a:gd name="T26" fmla="*/ 4198938 w 2645"/>
              <a:gd name="T27" fmla="*/ 471487 h 1029"/>
              <a:gd name="T28" fmla="*/ 3886201 w 2645"/>
              <a:gd name="T29" fmla="*/ 330200 h 1029"/>
              <a:gd name="T30" fmla="*/ 3675063 w 2645"/>
              <a:gd name="T31" fmla="*/ 239712 h 1029"/>
              <a:gd name="T32" fmla="*/ 3327401 w 2645"/>
              <a:gd name="T33" fmla="*/ 138112 h 1029"/>
              <a:gd name="T34" fmla="*/ 2805113 w 2645"/>
              <a:gd name="T35" fmla="*/ 50800 h 1029"/>
              <a:gd name="T36" fmla="*/ 2587625 w 2645"/>
              <a:gd name="T37" fmla="*/ 15875 h 1029"/>
              <a:gd name="T38" fmla="*/ 2427288 w 2645"/>
              <a:gd name="T39" fmla="*/ 0 h 1029"/>
              <a:gd name="T40" fmla="*/ 2282825 w 2645"/>
              <a:gd name="T41" fmla="*/ 15875 h 1029"/>
              <a:gd name="T42" fmla="*/ 2057400 w 2645"/>
              <a:gd name="T43" fmla="*/ 25400 h 1029"/>
              <a:gd name="T44" fmla="*/ 1890713 w 2645"/>
              <a:gd name="T45" fmla="*/ 65087 h 1029"/>
              <a:gd name="T46" fmla="*/ 1614487 w 2645"/>
              <a:gd name="T47" fmla="*/ 123825 h 1029"/>
              <a:gd name="T48" fmla="*/ 1354138 w 2645"/>
              <a:gd name="T49" fmla="*/ 195262 h 1029"/>
              <a:gd name="T50" fmla="*/ 990600 w 2645"/>
              <a:gd name="T51" fmla="*/ 406400 h 1029"/>
              <a:gd name="T52" fmla="*/ 700088 w 2645"/>
              <a:gd name="T53" fmla="*/ 631825 h 1029"/>
              <a:gd name="T54" fmla="*/ 482600 w 2645"/>
              <a:gd name="T55" fmla="*/ 863600 h 1029"/>
              <a:gd name="T56" fmla="*/ 265113 w 2645"/>
              <a:gd name="T57" fmla="*/ 1196974 h 1029"/>
              <a:gd name="T58" fmla="*/ 134938 w 2645"/>
              <a:gd name="T59" fmla="*/ 1400174 h 1029"/>
              <a:gd name="T60" fmla="*/ 0 w 2645"/>
              <a:gd name="T61" fmla="*/ 1625600 h 102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45"/>
              <a:gd name="T94" fmla="*/ 0 h 1029"/>
              <a:gd name="T95" fmla="*/ 2645 w 2645"/>
              <a:gd name="T96" fmla="*/ 1029 h 102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45" h="1029">
                <a:moveTo>
                  <a:pt x="0" y="1024"/>
                </a:moveTo>
                <a:lnTo>
                  <a:pt x="286" y="901"/>
                </a:lnTo>
                <a:lnTo>
                  <a:pt x="441" y="846"/>
                </a:lnTo>
                <a:lnTo>
                  <a:pt x="661" y="800"/>
                </a:lnTo>
                <a:lnTo>
                  <a:pt x="816" y="773"/>
                </a:lnTo>
                <a:lnTo>
                  <a:pt x="944" y="763"/>
                </a:lnTo>
                <a:lnTo>
                  <a:pt x="1104" y="784"/>
                </a:lnTo>
                <a:lnTo>
                  <a:pt x="1483" y="901"/>
                </a:lnTo>
                <a:lnTo>
                  <a:pt x="1767" y="1029"/>
                </a:lnTo>
                <a:lnTo>
                  <a:pt x="1886" y="827"/>
                </a:lnTo>
                <a:lnTo>
                  <a:pt x="2023" y="654"/>
                </a:lnTo>
                <a:lnTo>
                  <a:pt x="2206" y="526"/>
                </a:lnTo>
                <a:lnTo>
                  <a:pt x="2400" y="400"/>
                </a:lnTo>
                <a:lnTo>
                  <a:pt x="2645" y="297"/>
                </a:lnTo>
                <a:lnTo>
                  <a:pt x="2448" y="208"/>
                </a:lnTo>
                <a:lnTo>
                  <a:pt x="2315" y="151"/>
                </a:lnTo>
                <a:lnTo>
                  <a:pt x="2096" y="87"/>
                </a:lnTo>
                <a:lnTo>
                  <a:pt x="1767" y="32"/>
                </a:lnTo>
                <a:lnTo>
                  <a:pt x="1630" y="10"/>
                </a:lnTo>
                <a:lnTo>
                  <a:pt x="1529" y="0"/>
                </a:lnTo>
                <a:lnTo>
                  <a:pt x="1438" y="10"/>
                </a:lnTo>
                <a:lnTo>
                  <a:pt x="1296" y="16"/>
                </a:lnTo>
                <a:lnTo>
                  <a:pt x="1191" y="41"/>
                </a:lnTo>
                <a:lnTo>
                  <a:pt x="1017" y="78"/>
                </a:lnTo>
                <a:lnTo>
                  <a:pt x="853" y="123"/>
                </a:lnTo>
                <a:lnTo>
                  <a:pt x="624" y="256"/>
                </a:lnTo>
                <a:lnTo>
                  <a:pt x="441" y="398"/>
                </a:lnTo>
                <a:lnTo>
                  <a:pt x="304" y="544"/>
                </a:lnTo>
                <a:lnTo>
                  <a:pt x="167" y="754"/>
                </a:lnTo>
                <a:lnTo>
                  <a:pt x="85" y="882"/>
                </a:lnTo>
                <a:lnTo>
                  <a:pt x="0" y="1024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50000">
                <a:srgbClr val="00FF00"/>
              </a:gs>
              <a:gs pos="100000">
                <a:srgbClr val="FFFF99"/>
              </a:gs>
            </a:gsLst>
            <a:lin ang="2700000" scaled="1"/>
          </a:gradFill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25" name="Group 12"/>
          <p:cNvGrpSpPr>
            <a:grpSpLocks/>
          </p:cNvGrpSpPr>
          <p:nvPr/>
        </p:nvGrpSpPr>
        <p:grpSpPr bwMode="auto">
          <a:xfrm>
            <a:off x="1143000" y="795338"/>
            <a:ext cx="5715000" cy="4489450"/>
            <a:chOff x="0" y="0"/>
            <a:chExt cx="3600" cy="2828"/>
          </a:xfrm>
        </p:grpSpPr>
        <p:graphicFrame>
          <p:nvGraphicFramePr>
            <p:cNvPr id="17416" name="Object 13"/>
            <p:cNvGraphicFramePr>
              <a:graphicFrameLocks/>
            </p:cNvGraphicFramePr>
            <p:nvPr/>
          </p:nvGraphicFramePr>
          <p:xfrm>
            <a:off x="100" y="2640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2" r:id="rId7" imgW="139700" imgH="139700" progId="Equation.3">
                    <p:embed/>
                  </p:oleObj>
                </mc:Choice>
                <mc:Fallback>
                  <p:oleObj r:id="rId7" imgW="139700" imgH="139700" progId="Equation.3">
                    <p:embed/>
                    <p:pic>
                      <p:nvPicPr>
                        <p:cNvPr id="0" name="Picture 3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" y="2640"/>
                          <a:ext cx="188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14"/>
            <p:cNvGraphicFramePr>
              <a:graphicFrameLocks/>
            </p:cNvGraphicFramePr>
            <p:nvPr/>
          </p:nvGraphicFramePr>
          <p:xfrm>
            <a:off x="3408" y="1776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3" r:id="rId9" imgW="139518" imgH="164885" progId="Equation.3">
                    <p:embed/>
                  </p:oleObj>
                </mc:Choice>
                <mc:Fallback>
                  <p:oleObj r:id="rId9" imgW="139518" imgH="164885" progId="Equation.3">
                    <p:embed/>
                    <p:pic>
                      <p:nvPicPr>
                        <p:cNvPr id="0" name="Picture 3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776"/>
                          <a:ext cx="18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5"/>
            <p:cNvGraphicFramePr>
              <a:graphicFrameLocks/>
            </p:cNvGraphicFramePr>
            <p:nvPr/>
          </p:nvGraphicFramePr>
          <p:xfrm>
            <a:off x="929" y="4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4" r:id="rId11" imgW="114102" imgH="139458" progId="Equation.3">
                    <p:embed/>
                  </p:oleObj>
                </mc:Choice>
                <mc:Fallback>
                  <p:oleObj r:id="rId11" imgW="114102" imgH="139458" progId="Equation.3">
                    <p:embed/>
                    <p:pic>
                      <p:nvPicPr>
                        <p:cNvPr id="0" name="Picture 3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4"/>
                          <a:ext cx="154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6"/>
            <p:cNvGraphicFramePr>
              <a:graphicFrameLocks/>
            </p:cNvGraphicFramePr>
            <p:nvPr/>
          </p:nvGraphicFramePr>
          <p:xfrm>
            <a:off x="1052" y="1750"/>
            <a:ext cx="20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5" r:id="rId13" imgW="164814" imgH="177492" progId="Equation.3">
                    <p:embed/>
                  </p:oleObj>
                </mc:Choice>
                <mc:Fallback>
                  <p:oleObj r:id="rId13" imgW="164814" imgH="177492" progId="Equation.3">
                    <p:embed/>
                    <p:pic>
                      <p:nvPicPr>
                        <p:cNvPr id="0" name="Picture 3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1750"/>
                          <a:ext cx="20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Line 17"/>
            <p:cNvSpPr>
              <a:spLocks noChangeShapeType="1"/>
            </p:cNvSpPr>
            <p:nvPr/>
          </p:nvSpPr>
          <p:spPr bwMode="auto">
            <a:xfrm>
              <a:off x="1104" y="1728"/>
              <a:ext cx="21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18"/>
            <p:cNvSpPr>
              <a:spLocks noChangeShapeType="1"/>
            </p:cNvSpPr>
            <p:nvPr/>
          </p:nvSpPr>
          <p:spPr bwMode="auto">
            <a:xfrm flipH="1">
              <a:off x="576" y="1728"/>
              <a:ext cx="528" cy="48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19"/>
            <p:cNvSpPr>
              <a:spLocks noChangeShapeType="1"/>
            </p:cNvSpPr>
            <p:nvPr/>
          </p:nvSpPr>
          <p:spPr bwMode="auto">
            <a:xfrm flipV="1">
              <a:off x="1104" y="480"/>
              <a:ext cx="0" cy="12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20"/>
            <p:cNvSpPr>
              <a:spLocks noChangeShapeType="1"/>
            </p:cNvSpPr>
            <p:nvPr/>
          </p:nvSpPr>
          <p:spPr bwMode="auto">
            <a:xfrm flipV="1">
              <a:off x="1104" y="0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1"/>
            <p:cNvSpPr>
              <a:spLocks noChangeShapeType="1"/>
            </p:cNvSpPr>
            <p:nvPr/>
          </p:nvSpPr>
          <p:spPr bwMode="auto">
            <a:xfrm>
              <a:off x="3216" y="1728"/>
              <a:ext cx="38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22"/>
            <p:cNvSpPr>
              <a:spLocks noChangeShapeType="1"/>
            </p:cNvSpPr>
            <p:nvPr/>
          </p:nvSpPr>
          <p:spPr bwMode="auto">
            <a:xfrm flipH="1">
              <a:off x="0" y="2208"/>
              <a:ext cx="576" cy="5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676400" y="1557338"/>
            <a:ext cx="3581400" cy="3073400"/>
            <a:chOff x="0" y="0"/>
            <a:chExt cx="2256" cy="1936"/>
          </a:xfrm>
        </p:grpSpPr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0" y="0"/>
              <a:ext cx="2256" cy="1936"/>
              <a:chOff x="0" y="0"/>
              <a:chExt cx="2256" cy="1936"/>
            </a:xfrm>
          </p:grpSpPr>
          <p:grpSp>
            <p:nvGrpSpPr>
              <p:cNvPr id="17431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2256" cy="1840"/>
                <a:chOff x="0" y="0"/>
                <a:chExt cx="2256" cy="1840"/>
              </a:xfrm>
            </p:grpSpPr>
            <p:graphicFrame>
              <p:nvGraphicFramePr>
                <p:cNvPr id="17413" name="Object 26"/>
                <p:cNvGraphicFramePr>
                  <a:graphicFrameLocks/>
                </p:cNvGraphicFramePr>
                <p:nvPr/>
              </p:nvGraphicFramePr>
              <p:xfrm>
                <a:off x="1440" y="0"/>
                <a:ext cx="28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96" r:id="rId15" imgW="304536" imgH="203024" progId="Equation.3">
                        <p:embed/>
                      </p:oleObj>
                    </mc:Choice>
                    <mc:Fallback>
                      <p:oleObj r:id="rId15" imgW="304536" imgH="203024" progId="Equation.3">
                        <p:embed/>
                        <p:pic>
                          <p:nvPicPr>
                            <p:cNvPr id="0" name="Picture 36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0" y="0"/>
                              <a:ext cx="288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43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40" y="1744"/>
                  <a:ext cx="1248" cy="0"/>
                </a:xfrm>
                <a:prstGeom prst="line">
                  <a:avLst/>
                </a:prstGeom>
                <a:noFill/>
                <a:ln w="22225">
                  <a:solidFill>
                    <a:srgbClr val="339966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488" y="1264"/>
                  <a:ext cx="576" cy="480"/>
                </a:xfrm>
                <a:prstGeom prst="line">
                  <a:avLst/>
                </a:prstGeom>
                <a:noFill/>
                <a:ln w="22225">
                  <a:solidFill>
                    <a:srgbClr val="339966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4" name="Line 29"/>
                <p:cNvSpPr>
                  <a:spLocks noChangeShapeType="1"/>
                </p:cNvSpPr>
                <p:nvPr/>
              </p:nvSpPr>
              <p:spPr bwMode="auto">
                <a:xfrm>
                  <a:off x="1488" y="496"/>
                  <a:ext cx="0" cy="1248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7414" name="Object 30"/>
                <p:cNvGraphicFramePr>
                  <a:graphicFrameLocks/>
                </p:cNvGraphicFramePr>
                <p:nvPr/>
              </p:nvGraphicFramePr>
              <p:xfrm>
                <a:off x="0" y="1652"/>
                <a:ext cx="188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97" r:id="rId17" imgW="139700" imgH="139700" progId="Equation.3">
                        <p:embed/>
                      </p:oleObj>
                    </mc:Choice>
                    <mc:Fallback>
                      <p:oleObj r:id="rId17" imgW="139700" imgH="139700" progId="Equation.3">
                        <p:embed/>
                        <p:pic>
                          <p:nvPicPr>
                            <p:cNvPr id="0" name="Picture 36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652"/>
                              <a:ext cx="188" cy="1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415" name="Object 31"/>
                <p:cNvGraphicFramePr>
                  <a:graphicFrameLocks/>
                </p:cNvGraphicFramePr>
                <p:nvPr/>
              </p:nvGraphicFramePr>
              <p:xfrm>
                <a:off x="2068" y="1024"/>
                <a:ext cx="188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98" r:id="rId19" imgW="139518" imgH="164885" progId="Equation.3">
                        <p:embed/>
                      </p:oleObj>
                    </mc:Choice>
                    <mc:Fallback>
                      <p:oleObj r:id="rId19" imgW="139518" imgH="164885" progId="Equation.3">
                        <p:embed/>
                        <p:pic>
                          <p:nvPicPr>
                            <p:cNvPr id="0" name="Picture 37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68" y="1024"/>
                              <a:ext cx="188" cy="2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412" name="Object 32"/>
              <p:cNvGraphicFramePr>
                <a:graphicFrameLocks/>
              </p:cNvGraphicFramePr>
              <p:nvPr/>
            </p:nvGraphicFramePr>
            <p:xfrm>
              <a:off x="1392" y="1740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99" r:id="rId20" imgW="164885" imgH="164885" progId="Equation.3">
                      <p:embed/>
                    </p:oleObj>
                  </mc:Choice>
                  <mc:Fallback>
                    <p:oleObj r:id="rId20" imgW="164885" imgH="164885" progId="Equation.3">
                      <p:embed/>
                      <p:pic>
                        <p:nvPicPr>
                          <p:cNvPr id="0" name="Picture 3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40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30" name="Line 33"/>
            <p:cNvSpPr>
              <a:spLocks noChangeShapeType="1"/>
            </p:cNvSpPr>
            <p:nvPr/>
          </p:nvSpPr>
          <p:spPr bwMode="auto">
            <a:xfrm flipV="1">
              <a:off x="1488" y="96"/>
              <a:ext cx="0" cy="36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451725" y="-26988"/>
            <a:ext cx="611188" cy="430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/>
              <a:t>二元函数的图形通常是一张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7416800" y="4356100"/>
            <a:ext cx="6111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曲面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9" grpId="0" animBg="1"/>
      <p:bldP spid="22562" grpId="0" autoUpdateAnimBg="0"/>
      <p:bldP spid="22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EAB408-51C7-4855-94E8-950104A0CAAC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3554" name="Object 2"/>
          <p:cNvGraphicFramePr>
            <a:graphicFrameLocks/>
          </p:cNvGraphicFramePr>
          <p:nvPr/>
        </p:nvGraphicFramePr>
        <p:xfrm>
          <a:off x="2593975" y="784225"/>
          <a:ext cx="2832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r:id="rId3" imgW="1168400" imgH="279400" progId="Equation.3">
                  <p:embed/>
                </p:oleObj>
              </mc:Choice>
              <mc:Fallback>
                <p:oleObj r:id="rId3" imgW="1168400" imgH="279400" progId="Equation.3">
                  <p:embed/>
                  <p:pic>
                    <p:nvPicPr>
                      <p:cNvPr id="0" name="Picture 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784225"/>
                        <a:ext cx="28321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48000" y="2025650"/>
            <a:ext cx="367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/>
              <a:t> </a:t>
            </a:r>
            <a:r>
              <a:rPr lang="zh-CN" altLang="en-US" sz="2800"/>
              <a:t>的图形是双曲抛物面</a:t>
            </a:r>
            <a:r>
              <a:rPr lang="en-US" altLang="zh-CN" sz="2800"/>
              <a:t>.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235075" y="174625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692275" y="18891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由空间解析几何知</a:t>
            </a:r>
            <a:r>
              <a:rPr lang="en-US" altLang="zh-CN" sz="2800"/>
              <a:t>,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740275" y="17462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函数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73075" y="1470025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的图形是以原点为中心</a:t>
            </a:r>
            <a:r>
              <a:rPr lang="en-US" altLang="zh-CN" sz="2800"/>
              <a:t>, 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206875" y="1484313"/>
            <a:ext cx="3367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i="1"/>
              <a:t>R</a:t>
            </a:r>
            <a:r>
              <a:rPr lang="zh-CN" altLang="en-US" sz="2800"/>
              <a:t>为半径的上半球面</a:t>
            </a:r>
            <a:r>
              <a:rPr lang="en-US" altLang="zh-CN" sz="2800"/>
              <a:t>.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222375" y="200342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latin typeface="黑体" pitchFamily="2" charset="-122"/>
                <a:ea typeface="黑体" pitchFamily="2" charset="-122"/>
              </a:rPr>
              <a:t>又如</a:t>
            </a:r>
            <a:r>
              <a:rPr lang="en-US" altLang="zh-CN" sz="2800" i="1"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graphicFrame>
        <p:nvGraphicFramePr>
          <p:cNvPr id="23562" name="Object 10"/>
          <p:cNvGraphicFramePr>
            <a:graphicFrameLocks/>
          </p:cNvGraphicFramePr>
          <p:nvPr/>
        </p:nvGraphicFramePr>
        <p:xfrm>
          <a:off x="2181225" y="2032000"/>
          <a:ext cx="10080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公式" r:id="rId5" imgW="723586" imgH="228501" progId="Equation.3">
                  <p:embed/>
                </p:oleObj>
              </mc:Choice>
              <mc:Fallback>
                <p:oleObj name="公式" r:id="rId5" imgW="723586" imgH="228501" progId="Equation.3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032000"/>
                        <a:ext cx="10080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7" grpId="0" autoUpdateAnimBg="0"/>
      <p:bldP spid="23558" grpId="0" autoUpdateAnimBg="0"/>
      <p:bldP spid="23559" grpId="0" autoUpdateAnimBg="0"/>
      <p:bldP spid="23560" grpId="0" autoUpdateAnimBg="0"/>
      <p:bldP spid="2356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BFA78-A47D-49C8-8A88-72F9146F698B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696913" y="44450"/>
            <a:ext cx="7467600" cy="2667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00185E"/>
              </a:gs>
              <a:gs pos="50000">
                <a:srgbClr val="0033CC"/>
              </a:gs>
              <a:gs pos="100000">
                <a:srgbClr val="00185E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03363" y="34925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最后指出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092450" y="349250"/>
            <a:ext cx="384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从一元函数到二元函数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27838" y="339725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dirty="0">
                <a:solidFill>
                  <a:schemeClr val="bg1"/>
                </a:solidFill>
              </a:rPr>
              <a:t>在内容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35013" y="896938"/>
            <a:ext cx="598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和方法上都会出现一些实质性的差别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792913" y="8969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而多元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73113" y="1452563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函数之间差异不大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762375" y="1430338"/>
            <a:ext cx="3487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因此研究多元函数时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173913" y="1416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将以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73113" y="1963738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二元函数为主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utoUpdateAnimBg="0"/>
      <p:bldP spid="24580" grpId="0" autoUpdateAnimBg="0"/>
      <p:bldP spid="24581" grpId="0" autoUpdateAnimBg="0"/>
      <p:bldP spid="24582" grpId="0" autoUpdateAnimBg="0"/>
      <p:bldP spid="24583" grpId="0" autoUpdateAnimBg="0"/>
      <p:bldP spid="24584" grpId="0" autoUpdateAnimBg="0"/>
      <p:bldP spid="24585" grpId="0" autoUpdateAnimBg="0"/>
      <p:bldP spid="24586" grpId="0" autoUpdateAnimBg="0"/>
      <p:bldP spid="2458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08BE-D579-485F-90D0-95A62B16EA7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01918" y="428625"/>
            <a:ext cx="6306386" cy="2143125"/>
            <a:chOff x="569870" y="428625"/>
            <a:chExt cx="6306386" cy="2143125"/>
          </a:xfrm>
        </p:grpSpPr>
        <p:sp>
          <p:nvSpPr>
            <p:cNvPr id="4" name="矩形 3"/>
            <p:cNvSpPr/>
            <p:nvPr/>
          </p:nvSpPr>
          <p:spPr>
            <a:xfrm>
              <a:off x="5961856" y="428625"/>
              <a:ext cx="914400" cy="21431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dirty="0" smtClean="0">
                  <a:solidFill>
                    <a:srgbClr val="000000"/>
                  </a:solidFill>
                </a:rPr>
                <a:t>（  ）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70" y="1192960"/>
              <a:ext cx="5669704" cy="607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25" y="2785310"/>
            <a:ext cx="1164315" cy="64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35" y="3681025"/>
            <a:ext cx="1058468" cy="5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92" y="4581128"/>
            <a:ext cx="1764112" cy="46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46324"/>
            <a:ext cx="1119829" cy="67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7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6CB4D8-4F72-4328-A42E-88BC1128DB20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136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解：令       </a:t>
            </a:r>
            <a:endParaRPr lang="zh-CN" altLang="en-US" sz="2800" dirty="0"/>
          </a:p>
        </p:txBody>
      </p:sp>
      <p:graphicFrame>
        <p:nvGraphicFramePr>
          <p:cNvPr id="2560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178862"/>
              </p:ext>
            </p:extLst>
          </p:nvPr>
        </p:nvGraphicFramePr>
        <p:xfrm>
          <a:off x="1666429" y="1085504"/>
          <a:ext cx="30495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3" imgW="1231560" imgH="177480" progId="Equation.DSMT4">
                  <p:embed/>
                </p:oleObj>
              </mc:Choice>
              <mc:Fallback>
                <p:oleObj name="Equation" r:id="rId3" imgW="1231560" imgH="177480" progId="Equation.DSMT4">
                  <p:embed/>
                  <p:pic>
                    <p:nvPicPr>
                      <p:cNvPr id="0" name="Picture 8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429" y="1085504"/>
                        <a:ext cx="304958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376" y="1988840"/>
            <a:ext cx="136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可知       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405083"/>
              </p:ext>
            </p:extLst>
          </p:nvPr>
        </p:nvGraphicFramePr>
        <p:xfrm>
          <a:off x="2411760" y="1735533"/>
          <a:ext cx="3143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Equation" r:id="rId5" imgW="1269720" imgH="406080" progId="Equation.DSMT4">
                  <p:embed/>
                </p:oleObj>
              </mc:Choice>
              <mc:Fallback>
                <p:oleObj name="Equation" r:id="rId5" imgW="1269720" imgH="406080" progId="Equation.DSMT4">
                  <p:embed/>
                  <p:pic>
                    <p:nvPicPr>
                      <p:cNvPr id="0" name="Picture 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35533"/>
                        <a:ext cx="314325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87376" y="3020641"/>
            <a:ext cx="136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则       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81240"/>
              </p:ext>
            </p:extLst>
          </p:nvPr>
        </p:nvGraphicFramePr>
        <p:xfrm>
          <a:off x="2268538" y="2781300"/>
          <a:ext cx="43068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7" imgW="1739880" imgH="406080" progId="Equation.DSMT4">
                  <p:embed/>
                </p:oleObj>
              </mc:Choice>
              <mc:Fallback>
                <p:oleObj name="Equation" r:id="rId7" imgW="1739880" imgH="406080" progId="Equation.DSMT4">
                  <p:embed/>
                  <p:pic>
                    <p:nvPicPr>
                      <p:cNvPr id="0" name="Picture 9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81300"/>
                        <a:ext cx="4306887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010485"/>
              </p:ext>
            </p:extLst>
          </p:nvPr>
        </p:nvGraphicFramePr>
        <p:xfrm>
          <a:off x="830263" y="3789363"/>
          <a:ext cx="76057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9" imgW="3073320" imgH="406080" progId="Equation.DSMT4">
                  <p:embed/>
                </p:oleObj>
              </mc:Choice>
              <mc:Fallback>
                <p:oleObj name="Equation" r:id="rId9" imgW="3073320" imgH="406080" progId="Equation.DSMT4">
                  <p:embed/>
                  <p:pic>
                    <p:nvPicPr>
                      <p:cNvPr id="0" name="Picture 9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789363"/>
                        <a:ext cx="7605712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033480"/>
              </p:ext>
            </p:extLst>
          </p:nvPr>
        </p:nvGraphicFramePr>
        <p:xfrm>
          <a:off x="827584" y="4869160"/>
          <a:ext cx="238918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11" imgW="965160" imgH="406080" progId="Equation.DSMT4">
                  <p:embed/>
                </p:oleObj>
              </mc:Choice>
              <mc:Fallback>
                <p:oleObj name="Equation" r:id="rId11" imgW="965160" imgH="406080" progId="Equation.DSMT4">
                  <p:embed/>
                  <p:pic>
                    <p:nvPicPr>
                      <p:cNvPr id="0" name="Picture 9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69160"/>
                        <a:ext cx="2389187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6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10" grpId="0" autoUpdateAnimBg="0"/>
      <p:bldP spid="1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6CB4D8-4F72-4328-A42E-88BC1128DB20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609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三、多元函数的极限</a:t>
            </a:r>
            <a:endParaRPr lang="zh-CN" altLang="en-US" sz="3600">
              <a:ea typeface="黑体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 </a:t>
            </a:r>
            <a:r>
              <a:rPr lang="zh-CN" altLang="en-US" sz="2800"/>
              <a:t>讨论二元函数     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188" y="242093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800">
                <a:solidFill>
                  <a:schemeClr val="accent2"/>
                </a:solidFill>
              </a:rPr>
              <a:t>怎样描述呢</a:t>
            </a:r>
            <a:r>
              <a:rPr lang="en-US" altLang="zh-CN" sz="2800">
                <a:solidFill>
                  <a:schemeClr val="accent2"/>
                </a:solidFill>
              </a:rPr>
              <a:t>? </a:t>
            </a:r>
            <a:endParaRPr lang="en-US" altLang="zh-CN" sz="2800"/>
          </a:p>
        </p:txBody>
      </p:sp>
      <p:graphicFrame>
        <p:nvGraphicFramePr>
          <p:cNvPr id="25605" name="Object 5"/>
          <p:cNvGraphicFramePr>
            <a:graphicFrameLocks/>
          </p:cNvGraphicFramePr>
          <p:nvPr/>
        </p:nvGraphicFramePr>
        <p:xfrm>
          <a:off x="3138488" y="981075"/>
          <a:ext cx="1949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r:id="rId3" imgW="786717" imgH="203024" progId="Equation.3">
                  <p:embed/>
                </p:oleObj>
              </mc:Choice>
              <mc:Fallback>
                <p:oleObj r:id="rId3" imgW="786717" imgH="203024" progId="Equation.3">
                  <p:embed/>
                  <p:pic>
                    <p:nvPicPr>
                      <p:cNvPr id="0" name="Picture 1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981075"/>
                        <a:ext cx="19494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/>
          </p:cNvGraphicFramePr>
          <p:nvPr/>
        </p:nvGraphicFramePr>
        <p:xfrm>
          <a:off x="971550" y="1628775"/>
          <a:ext cx="52482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r:id="rId5" imgW="2120900" imgH="228600" progId="Equation.3">
                  <p:embed/>
                </p:oleObj>
              </mc:Choice>
              <mc:Fallback>
                <p:oleObj r:id="rId5" imgW="2120900" imgH="228600" progId="Equation.3">
                  <p:embed/>
                  <p:pic>
                    <p:nvPicPr>
                      <p:cNvPr id="0" name="Picture 1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524827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419475" y="2420938"/>
            <a:ext cx="4138613" cy="519112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5E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回忆</a:t>
            </a:r>
            <a:r>
              <a:rPr lang="en-US" altLang="zh-CN" sz="2800">
                <a:solidFill>
                  <a:schemeClr val="bg1"/>
                </a:solidFill>
              </a:rPr>
              <a:t>: </a:t>
            </a:r>
            <a:r>
              <a:rPr lang="zh-CN" altLang="en-US" sz="2800">
                <a:solidFill>
                  <a:schemeClr val="bg1"/>
                </a:solidFill>
              </a:rPr>
              <a:t>一元函数的极限</a:t>
            </a:r>
            <a:r>
              <a:rPr lang="zh-CN" altLang="en-US" sz="2800"/>
              <a:t>      </a:t>
            </a:r>
          </a:p>
        </p:txBody>
      </p:sp>
      <p:graphicFrame>
        <p:nvGraphicFramePr>
          <p:cNvPr id="25608" name="Object 8"/>
          <p:cNvGraphicFramePr>
            <a:graphicFrameLocks/>
          </p:cNvGraphicFramePr>
          <p:nvPr/>
        </p:nvGraphicFramePr>
        <p:xfrm>
          <a:off x="5043488" y="979488"/>
          <a:ext cx="28194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r:id="rId7" imgW="1206500" imgH="228600" progId="Equation.3">
                  <p:embed/>
                </p:oleObj>
              </mc:Choice>
              <mc:Fallback>
                <p:oleObj r:id="rId7" imgW="1206500" imgH="228600" progId="Equation.3">
                  <p:embed/>
                  <p:pic>
                    <p:nvPicPr>
                      <p:cNvPr id="0" name="Picture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979488"/>
                        <a:ext cx="28194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0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64A9D7-103F-4B2A-AEC1-0B6D0A0DA032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30313" y="1225550"/>
            <a:ext cx="3276600" cy="2119313"/>
            <a:chOff x="0" y="0"/>
            <a:chExt cx="2064" cy="1335"/>
          </a:xfrm>
        </p:grpSpPr>
        <p:grpSp>
          <p:nvGrpSpPr>
            <p:cNvPr id="20532" name="Group 3"/>
            <p:cNvGrpSpPr>
              <a:grpSpLocks/>
            </p:cNvGrpSpPr>
            <p:nvPr/>
          </p:nvGrpSpPr>
          <p:grpSpPr bwMode="auto">
            <a:xfrm>
              <a:off x="0" y="135"/>
              <a:ext cx="2064" cy="1200"/>
              <a:chOff x="0" y="0"/>
              <a:chExt cx="2064" cy="1200"/>
            </a:xfrm>
          </p:grpSpPr>
          <p:grpSp>
            <p:nvGrpSpPr>
              <p:cNvPr id="2053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824" cy="1161"/>
                <a:chOff x="0" y="0"/>
                <a:chExt cx="1824" cy="1161"/>
              </a:xfrm>
            </p:grpSpPr>
            <p:grpSp>
              <p:nvGrpSpPr>
                <p:cNvPr id="20536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824" cy="1104"/>
                  <a:chOff x="0" y="0"/>
                  <a:chExt cx="1824" cy="1104"/>
                </a:xfrm>
              </p:grpSpPr>
              <p:sp>
                <p:nvSpPr>
                  <p:cNvPr id="20538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0" y="912"/>
                    <a:ext cx="18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9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" y="0"/>
                    <a:ext cx="0" cy="11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" y="873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i="1"/>
                    <a:t>O</a:t>
                  </a:r>
                </a:p>
              </p:txBody>
            </p:sp>
          </p:grpSp>
          <p:sp>
            <p:nvSpPr>
              <p:cNvPr id="20535" name="Text Box 9"/>
              <p:cNvSpPr txBox="1">
                <a:spLocks noChangeArrowheads="1"/>
              </p:cNvSpPr>
              <p:nvPr/>
            </p:nvSpPr>
            <p:spPr bwMode="auto">
              <a:xfrm>
                <a:off x="1632" y="873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 b="0"/>
              </a:p>
            </p:txBody>
          </p:sp>
        </p:grpSp>
        <p:sp>
          <p:nvSpPr>
            <p:cNvPr id="20533" name="Text Box 10"/>
            <p:cNvSpPr txBox="1">
              <a:spLocks noChangeArrowheads="1"/>
            </p:cNvSpPr>
            <p:nvPr/>
          </p:nvSpPr>
          <p:spPr bwMode="auto">
            <a:xfrm>
              <a:off x="48" y="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 b="0"/>
            </a:p>
          </p:txBody>
        </p:sp>
      </p:grp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849313" y="115888"/>
            <a:ext cx="4724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(1) 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趋向于</a:t>
            </a: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的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382713" y="649288"/>
            <a:ext cx="3886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路径又是多种多样的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15913" y="174625"/>
            <a:ext cx="609600" cy="579438"/>
            <a:chOff x="0" y="0"/>
            <a:chExt cx="384" cy="365"/>
          </a:xfrm>
        </p:grpSpPr>
        <p:sp>
          <p:nvSpPr>
            <p:cNvPr id="20530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384" cy="365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66FF33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200">
                  <a:solidFill>
                    <a:srgbClr val="FF0000"/>
                  </a:solidFill>
                  <a:ea typeface="隶书" pitchFamily="49" charset="-122"/>
                </a:rPr>
                <a:t>注</a:t>
              </a:r>
            </a:p>
          </p:txBody>
        </p:sp>
      </p:grp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5192713" y="1587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方向有任意多个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678113" y="2108200"/>
            <a:ext cx="762000" cy="374650"/>
            <a:chOff x="0" y="0"/>
            <a:chExt cx="480" cy="236"/>
          </a:xfrm>
        </p:grpSpPr>
        <p:graphicFrame>
          <p:nvGraphicFramePr>
            <p:cNvPr id="20493" name="Object 18"/>
            <p:cNvGraphicFramePr>
              <a:graphicFrameLocks/>
            </p:cNvGraphicFramePr>
            <p:nvPr/>
          </p:nvGraphicFramePr>
          <p:xfrm>
            <a:off x="0" y="0"/>
            <a:ext cx="9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6" r:id="rId3" imgW="114102" imgH="114102" progId="Equation.3">
                    <p:embed/>
                  </p:oleObj>
                </mc:Choice>
                <mc:Fallback>
                  <p:oleObj r:id="rId3" imgW="114102" imgH="114102" progId="Equation.3">
                    <p:embed/>
                    <p:pic>
                      <p:nvPicPr>
                        <p:cNvPr id="0" name="Picture 4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6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9"/>
            <p:cNvGraphicFramePr>
              <a:graphicFrameLocks/>
            </p:cNvGraphicFramePr>
            <p:nvPr/>
          </p:nvGraphicFramePr>
          <p:xfrm>
            <a:off x="0" y="48"/>
            <a:ext cx="4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7" r:id="rId5" imgW="1104421" imgH="431613" progId="Equation.3">
                    <p:embed/>
                  </p:oleObj>
                </mc:Choice>
                <mc:Fallback>
                  <p:oleObj r:id="rId5" imgW="1104421" imgH="431613" progId="Equation.3">
                    <p:embed/>
                    <p:pic>
                      <p:nvPicPr>
                        <p:cNvPr id="0" name="Picture 4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480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2754313" y="1422400"/>
            <a:ext cx="762000" cy="623888"/>
            <a:chOff x="0" y="0"/>
            <a:chExt cx="480" cy="393"/>
          </a:xfrm>
        </p:grpSpPr>
        <p:sp>
          <p:nvSpPr>
            <p:cNvPr id="20529" name="Line 21"/>
            <p:cNvSpPr>
              <a:spLocks noChangeShapeType="1"/>
            </p:cNvSpPr>
            <p:nvPr/>
          </p:nvSpPr>
          <p:spPr bwMode="auto">
            <a:xfrm flipH="1">
              <a:off x="0" y="201"/>
              <a:ext cx="192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2" name="Object 22"/>
            <p:cNvGraphicFramePr>
              <a:graphicFrameLocks/>
            </p:cNvGraphicFramePr>
            <p:nvPr/>
          </p:nvGraphicFramePr>
          <p:xfrm>
            <a:off x="48" y="0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8" r:id="rId7" imgW="837836" imgH="393529" progId="Equation.3">
                    <p:embed/>
                  </p:oleObj>
                </mc:Choice>
                <mc:Fallback>
                  <p:oleObj r:id="rId7" imgW="837836" imgH="393529" progId="Equation.3">
                    <p:embed/>
                    <p:pic>
                      <p:nvPicPr>
                        <p:cNvPr id="0" name="Picture 4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2830513" y="1801813"/>
            <a:ext cx="1066800" cy="323850"/>
            <a:chOff x="0" y="0"/>
            <a:chExt cx="672" cy="204"/>
          </a:xfrm>
        </p:grpSpPr>
        <p:sp>
          <p:nvSpPr>
            <p:cNvPr id="20528" name="Line 24"/>
            <p:cNvSpPr>
              <a:spLocks noChangeShapeType="1"/>
            </p:cNvSpPr>
            <p:nvPr/>
          </p:nvSpPr>
          <p:spPr bwMode="auto">
            <a:xfrm rot="19957792" flipH="1">
              <a:off x="0" y="192"/>
              <a:ext cx="240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25"/>
            <p:cNvGraphicFramePr>
              <a:graphicFrameLocks/>
            </p:cNvGraphicFramePr>
            <p:nvPr/>
          </p:nvGraphicFramePr>
          <p:xfrm>
            <a:off x="240" y="0"/>
            <a:ext cx="43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9" r:id="rId9" imgW="837836" imgH="393529" progId="Equation.3">
                    <p:embed/>
                  </p:oleObj>
                </mc:Choice>
                <mc:Fallback>
                  <p:oleObj r:id="rId9" imgW="837836" imgH="393529" progId="Equation.3">
                    <p:embed/>
                    <p:pic>
                      <p:nvPicPr>
                        <p:cNvPr id="0" name="Picture 4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0"/>
                          <a:ext cx="432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2068513" y="1422400"/>
            <a:ext cx="685800" cy="700088"/>
            <a:chOff x="0" y="0"/>
            <a:chExt cx="432" cy="441"/>
          </a:xfrm>
        </p:grpSpPr>
        <p:sp>
          <p:nvSpPr>
            <p:cNvPr id="20527" name="Line 27"/>
            <p:cNvSpPr>
              <a:spLocks noChangeShapeType="1"/>
            </p:cNvSpPr>
            <p:nvPr/>
          </p:nvSpPr>
          <p:spPr bwMode="auto">
            <a:xfrm>
              <a:off x="240" y="201"/>
              <a:ext cx="144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0" name="Object 28"/>
            <p:cNvGraphicFramePr>
              <a:graphicFrameLocks/>
            </p:cNvGraphicFramePr>
            <p:nvPr/>
          </p:nvGraphicFramePr>
          <p:xfrm>
            <a:off x="0" y="0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0" r:id="rId11" imgW="837836" imgH="393529" progId="Equation.3">
                    <p:embed/>
                  </p:oleObj>
                </mc:Choice>
                <mc:Fallback>
                  <p:oleObj r:id="rId11" imgW="837836" imgH="393529" progId="Equation.3">
                    <p:embed/>
                    <p:pic>
                      <p:nvPicPr>
                        <p:cNvPr id="0" name="Picture 4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687513" y="1862138"/>
            <a:ext cx="990600" cy="336550"/>
            <a:chOff x="0" y="0"/>
            <a:chExt cx="624" cy="212"/>
          </a:xfrm>
        </p:grpSpPr>
        <p:sp>
          <p:nvSpPr>
            <p:cNvPr id="20526" name="Line 30"/>
            <p:cNvSpPr>
              <a:spLocks noChangeShapeType="1"/>
            </p:cNvSpPr>
            <p:nvPr/>
          </p:nvSpPr>
          <p:spPr bwMode="auto">
            <a:xfrm>
              <a:off x="336" y="212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9" name="Object 31"/>
            <p:cNvGraphicFramePr>
              <a:graphicFrameLocks/>
            </p:cNvGraphicFramePr>
            <p:nvPr/>
          </p:nvGraphicFramePr>
          <p:xfrm>
            <a:off x="0" y="0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1" r:id="rId13" imgW="837836" imgH="393529" progId="Equation.3">
                    <p:embed/>
                  </p:oleObj>
                </mc:Choice>
                <mc:Fallback>
                  <p:oleObj r:id="rId13" imgW="837836" imgH="393529" progId="Equation.3">
                    <p:embed/>
                    <p:pic>
                      <p:nvPicPr>
                        <p:cNvPr id="0" name="Picture 4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992313" y="2274888"/>
            <a:ext cx="685800" cy="612775"/>
            <a:chOff x="0" y="0"/>
            <a:chExt cx="432" cy="386"/>
          </a:xfrm>
        </p:grpSpPr>
        <p:sp>
          <p:nvSpPr>
            <p:cNvPr id="20525" name="Line 33"/>
            <p:cNvSpPr>
              <a:spLocks noChangeShapeType="1"/>
            </p:cNvSpPr>
            <p:nvPr/>
          </p:nvSpPr>
          <p:spPr bwMode="auto">
            <a:xfrm flipV="1">
              <a:off x="240" y="0"/>
              <a:ext cx="192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8" name="Object 34"/>
            <p:cNvGraphicFramePr>
              <a:graphicFrameLocks/>
            </p:cNvGraphicFramePr>
            <p:nvPr/>
          </p:nvGraphicFramePr>
          <p:xfrm>
            <a:off x="0" y="183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2" r:id="rId14" imgW="837836" imgH="393529" progId="Equation.3">
                    <p:embed/>
                  </p:oleObj>
                </mc:Choice>
                <mc:Fallback>
                  <p:oleObj r:id="rId14" imgW="837836" imgH="393529" progId="Equation.3">
                    <p:embed/>
                    <p:pic>
                      <p:nvPicPr>
                        <p:cNvPr id="0" name="Picture 4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3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6030913" y="1498600"/>
            <a:ext cx="1066800" cy="550863"/>
            <a:chOff x="0" y="0"/>
            <a:chExt cx="672" cy="347"/>
          </a:xfrm>
        </p:grpSpPr>
        <p:sp>
          <p:nvSpPr>
            <p:cNvPr id="20524" name="Arc 36"/>
            <p:cNvSpPr>
              <a:spLocks/>
            </p:cNvSpPr>
            <p:nvPr/>
          </p:nvSpPr>
          <p:spPr bwMode="auto">
            <a:xfrm flipH="1">
              <a:off x="0" y="10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7" name="Object 37"/>
            <p:cNvGraphicFramePr>
              <a:graphicFrameLocks/>
            </p:cNvGraphicFramePr>
            <p:nvPr/>
          </p:nvGraphicFramePr>
          <p:xfrm>
            <a:off x="240" y="0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3" r:id="rId15" imgW="837836" imgH="393529" progId="Equation.3">
                    <p:embed/>
                  </p:oleObj>
                </mc:Choice>
                <mc:Fallback>
                  <p:oleObj r:id="rId15" imgW="837836" imgH="393529" progId="Equation.3">
                    <p:embed/>
                    <p:pic>
                      <p:nvPicPr>
                        <p:cNvPr id="0" name="Picture 4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0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954713" y="2049463"/>
            <a:ext cx="762000" cy="381000"/>
            <a:chOff x="0" y="0"/>
            <a:chExt cx="480" cy="240"/>
          </a:xfrm>
        </p:grpSpPr>
        <p:graphicFrame>
          <p:nvGraphicFramePr>
            <p:cNvPr id="20485" name="Object 39"/>
            <p:cNvGraphicFramePr>
              <a:graphicFrameLocks/>
            </p:cNvGraphicFramePr>
            <p:nvPr/>
          </p:nvGraphicFramePr>
          <p:xfrm>
            <a:off x="0" y="0"/>
            <a:ext cx="84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4" r:id="rId16" imgW="114102" imgH="114102" progId="Equation.3">
                    <p:embed/>
                  </p:oleObj>
                </mc:Choice>
                <mc:Fallback>
                  <p:oleObj r:id="rId16" imgW="114102" imgH="114102" progId="Equation.3">
                    <p:embed/>
                    <p:pic>
                      <p:nvPicPr>
                        <p:cNvPr id="0" name="Picture 4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4" cy="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40"/>
            <p:cNvGraphicFramePr>
              <a:graphicFrameLocks/>
            </p:cNvGraphicFramePr>
            <p:nvPr/>
          </p:nvGraphicFramePr>
          <p:xfrm>
            <a:off x="0" y="52"/>
            <a:ext cx="4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5" r:id="rId17" imgW="1104421" imgH="431613" progId="Equation.3">
                    <p:embed/>
                  </p:oleObj>
                </mc:Choice>
                <mc:Fallback>
                  <p:oleObj r:id="rId17" imgW="1104421" imgH="431613" progId="Equation.3">
                    <p:embed/>
                    <p:pic>
                      <p:nvPicPr>
                        <p:cNvPr id="0" name="Picture 4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2"/>
                          <a:ext cx="480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6107113" y="1897063"/>
            <a:ext cx="1219200" cy="322262"/>
            <a:chOff x="0" y="0"/>
            <a:chExt cx="768" cy="203"/>
          </a:xfrm>
        </p:grpSpPr>
        <p:sp>
          <p:nvSpPr>
            <p:cNvPr id="20523" name="Arc 42"/>
            <p:cNvSpPr>
              <a:spLocks/>
            </p:cNvSpPr>
            <p:nvPr/>
          </p:nvSpPr>
          <p:spPr bwMode="auto">
            <a:xfrm flipH="1">
              <a:off x="0" y="96"/>
              <a:ext cx="288" cy="4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4" name="Object 43"/>
            <p:cNvGraphicFramePr>
              <a:graphicFrameLocks/>
            </p:cNvGraphicFramePr>
            <p:nvPr/>
          </p:nvGraphicFramePr>
          <p:xfrm>
            <a:off x="336" y="0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6" r:id="rId19" imgW="837836" imgH="393529" progId="Equation.3">
                    <p:embed/>
                  </p:oleObj>
                </mc:Choice>
                <mc:Fallback>
                  <p:oleObj r:id="rId19" imgW="837836" imgH="393529" progId="Equation.3">
                    <p:embed/>
                    <p:pic>
                      <p:nvPicPr>
                        <p:cNvPr id="0" name="Picture 4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5345113" y="1498600"/>
            <a:ext cx="685800" cy="550863"/>
            <a:chOff x="0" y="0"/>
            <a:chExt cx="432" cy="347"/>
          </a:xfrm>
        </p:grpSpPr>
        <p:sp>
          <p:nvSpPr>
            <p:cNvPr id="20522" name="Arc 45"/>
            <p:cNvSpPr>
              <a:spLocks/>
            </p:cNvSpPr>
            <p:nvPr/>
          </p:nvSpPr>
          <p:spPr bwMode="auto">
            <a:xfrm>
              <a:off x="96" y="203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3" name="Object 46"/>
            <p:cNvGraphicFramePr>
              <a:graphicFrameLocks/>
            </p:cNvGraphicFramePr>
            <p:nvPr/>
          </p:nvGraphicFramePr>
          <p:xfrm>
            <a:off x="0" y="0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7" r:id="rId20" imgW="837836" imgH="393529" progId="Equation.3">
                    <p:embed/>
                  </p:oleObj>
                </mc:Choice>
                <mc:Fallback>
                  <p:oleObj r:id="rId20" imgW="837836" imgH="393529" progId="Equation.3">
                    <p:embed/>
                    <p:pic>
                      <p:nvPicPr>
                        <p:cNvPr id="0" name="Picture 4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345113" y="2125663"/>
            <a:ext cx="685800" cy="533400"/>
            <a:chOff x="0" y="0"/>
            <a:chExt cx="432" cy="336"/>
          </a:xfrm>
        </p:grpSpPr>
        <p:sp>
          <p:nvSpPr>
            <p:cNvPr id="20521" name="Arc 48"/>
            <p:cNvSpPr>
              <a:spLocks/>
            </p:cNvSpPr>
            <p:nvPr/>
          </p:nvSpPr>
          <p:spPr bwMode="auto">
            <a:xfrm flipV="1">
              <a:off x="144" y="0"/>
              <a:ext cx="240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2" name="Object 49"/>
            <p:cNvGraphicFramePr>
              <a:graphicFrameLocks/>
            </p:cNvGraphicFramePr>
            <p:nvPr/>
          </p:nvGraphicFramePr>
          <p:xfrm>
            <a:off x="0" y="133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8" r:id="rId21" imgW="837836" imgH="393529" progId="Equation.3">
                    <p:embed/>
                  </p:oleObj>
                </mc:Choice>
                <mc:Fallback>
                  <p:oleObj r:id="rId21" imgW="837836" imgH="393529" progId="Equation.3">
                    <p:embed/>
                    <p:pic>
                      <p:nvPicPr>
                        <p:cNvPr id="0" name="Picture 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3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4659313" y="1225550"/>
            <a:ext cx="3276600" cy="2119313"/>
            <a:chOff x="0" y="0"/>
            <a:chExt cx="2064" cy="1335"/>
          </a:xfrm>
        </p:grpSpPr>
        <p:grpSp>
          <p:nvGrpSpPr>
            <p:cNvPr id="20513" name="Group 51"/>
            <p:cNvGrpSpPr>
              <a:grpSpLocks/>
            </p:cNvGrpSpPr>
            <p:nvPr/>
          </p:nvGrpSpPr>
          <p:grpSpPr bwMode="auto">
            <a:xfrm>
              <a:off x="0" y="135"/>
              <a:ext cx="2064" cy="1200"/>
              <a:chOff x="0" y="0"/>
              <a:chExt cx="2064" cy="1200"/>
            </a:xfrm>
          </p:grpSpPr>
          <p:grpSp>
            <p:nvGrpSpPr>
              <p:cNvPr id="20515" name="Group 52"/>
              <p:cNvGrpSpPr>
                <a:grpSpLocks/>
              </p:cNvGrpSpPr>
              <p:nvPr/>
            </p:nvGrpSpPr>
            <p:grpSpPr bwMode="auto">
              <a:xfrm>
                <a:off x="0" y="0"/>
                <a:ext cx="1824" cy="1161"/>
                <a:chOff x="0" y="0"/>
                <a:chExt cx="1824" cy="1161"/>
              </a:xfrm>
            </p:grpSpPr>
            <p:grpSp>
              <p:nvGrpSpPr>
                <p:cNvPr id="20517" name="Group 5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824" cy="1104"/>
                  <a:chOff x="0" y="0"/>
                  <a:chExt cx="1824" cy="1104"/>
                </a:xfrm>
              </p:grpSpPr>
              <p:sp>
                <p:nvSpPr>
                  <p:cNvPr id="2051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912"/>
                    <a:ext cx="18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20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" y="0"/>
                    <a:ext cx="0" cy="11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1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8" y="873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i="1"/>
                    <a:t>O</a:t>
                  </a:r>
                </a:p>
              </p:txBody>
            </p:sp>
          </p:grpSp>
          <p:sp>
            <p:nvSpPr>
              <p:cNvPr id="20516" name="Text Box 57"/>
              <p:cNvSpPr txBox="1">
                <a:spLocks noChangeArrowheads="1"/>
              </p:cNvSpPr>
              <p:nvPr/>
            </p:nvSpPr>
            <p:spPr bwMode="auto">
              <a:xfrm>
                <a:off x="1632" y="873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 b="0"/>
              </a:p>
            </p:txBody>
          </p:sp>
        </p:grpSp>
        <p:sp>
          <p:nvSpPr>
            <p:cNvPr id="20514" name="Text Box 58"/>
            <p:cNvSpPr txBox="1">
              <a:spLocks noChangeArrowheads="1"/>
            </p:cNvSpPr>
            <p:nvPr/>
          </p:nvSpPr>
          <p:spPr bwMode="auto">
            <a:xfrm>
              <a:off x="48" y="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utoUpdateAnimBg="0"/>
      <p:bldP spid="26636" grpId="0" autoUpdateAnimBg="0"/>
      <p:bldP spid="266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4D7B7-44E0-41C1-94FA-D13B500C3A1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一、预备知识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10810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1. </a:t>
            </a:r>
            <a:r>
              <a:rPr lang="zh-CN" altLang="en-US" sz="2800">
                <a:solidFill>
                  <a:srgbClr val="0000FF"/>
                </a:solidFill>
              </a:rPr>
              <a:t>平面点集    </a:t>
            </a:r>
            <a:r>
              <a:rPr lang="en-US" altLang="zh-CN" sz="2800" i="1">
                <a:solidFill>
                  <a:srgbClr val="0000FF"/>
                </a:solidFill>
              </a:rPr>
              <a:t>n </a:t>
            </a:r>
            <a:r>
              <a:rPr lang="zh-CN" altLang="en-US" sz="2800">
                <a:solidFill>
                  <a:srgbClr val="0000FF"/>
                </a:solidFill>
              </a:rPr>
              <a:t>维空间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00200"/>
            <a:ext cx="3810000" cy="533400"/>
            <a:chOff x="0" y="0"/>
            <a:chExt cx="2400" cy="336"/>
          </a:xfrm>
        </p:grpSpPr>
        <p:sp>
          <p:nvSpPr>
            <p:cNvPr id="206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240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48" y="0"/>
              <a:ext cx="480" cy="28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99" lon="1080000" rev="0"/>
                </a:camera>
                <a:lightRig rig="legacyFlat1" dir="r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>
                <a:defRPr/>
              </a:pPr>
              <a:r>
                <a:rPr lang="zh-CN" altLang="en-US" sz="360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华文行楷"/>
                  <a:ea typeface="华文行楷"/>
                </a:rPr>
                <a:t>回忆</a:t>
              </a:r>
            </a:p>
          </p:txBody>
        </p:sp>
      </p:grp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828800" y="15382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一元函数</a:t>
            </a:r>
            <a:endParaRPr lang="zh-CN" altLang="en-US" sz="2800" b="0">
              <a:solidFill>
                <a:schemeClr val="tx2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429000" y="18288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5" name="Object 9"/>
          <p:cNvGraphicFramePr>
            <a:graphicFrameLocks/>
          </p:cNvGraphicFramePr>
          <p:nvPr/>
        </p:nvGraphicFramePr>
        <p:xfrm>
          <a:off x="4178300" y="16002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r:id="rId3" imgW="393529" imgH="380835" progId="Equation.3">
                  <p:embed/>
                </p:oleObj>
              </mc:Choice>
              <mc:Fallback>
                <p:oleObj r:id="rId3" imgW="393529" imgH="380835" progId="Equation.3">
                  <p:embed/>
                  <p:pic>
                    <p:nvPicPr>
                      <p:cNvPr id="0" name="Picture 1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600200"/>
                        <a:ext cx="393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752600" y="20716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平面点集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429000" y="23622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8" name="Object 12"/>
          <p:cNvGraphicFramePr>
            <a:graphicFrameLocks/>
          </p:cNvGraphicFramePr>
          <p:nvPr/>
        </p:nvGraphicFramePr>
        <p:xfrm>
          <a:off x="4191000" y="21336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r:id="rId5" imgW="418918" imgH="380835" progId="Equation.3">
                  <p:embed/>
                </p:oleObj>
              </mc:Choice>
              <mc:Fallback>
                <p:oleObj r:id="rId5" imgW="418918" imgH="380835" progId="Equation.3">
                  <p:embed/>
                  <p:pic>
                    <p:nvPicPr>
                      <p:cNvPr id="0" name="Picture 1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419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31950" y="254476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  </a:t>
            </a:r>
            <a:r>
              <a:rPr lang="en-US" altLang="zh-CN" sz="2800" i="1">
                <a:solidFill>
                  <a:schemeClr val="tx2"/>
                </a:solidFill>
              </a:rPr>
              <a:t>n </a:t>
            </a:r>
            <a:r>
              <a:rPr lang="zh-CN" altLang="en-US" sz="2800">
                <a:solidFill>
                  <a:schemeClr val="tx2"/>
                </a:solidFill>
              </a:rPr>
              <a:t>维空间</a:t>
            </a:r>
            <a:endParaRPr lang="zh-CN" altLang="en-US" sz="2800" b="0">
              <a:solidFill>
                <a:schemeClr val="tx2"/>
              </a:solidFill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460750" y="2849563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11" name="Object 15"/>
          <p:cNvGraphicFramePr>
            <a:graphicFrameLocks/>
          </p:cNvGraphicFramePr>
          <p:nvPr/>
        </p:nvGraphicFramePr>
        <p:xfrm>
          <a:off x="42164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r:id="rId7" imgW="431613" imgH="380835" progId="Equation.3">
                  <p:embed/>
                </p:oleObj>
              </mc:Choice>
              <mc:Fallback>
                <p:oleObj r:id="rId7" imgW="431613" imgH="380835" progId="Equation.3">
                  <p:embed/>
                  <p:pic>
                    <p:nvPicPr>
                      <p:cNvPr id="0" name="Picture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3" grpId="0" autoUpdateAnimBg="0"/>
      <p:bldP spid="4104" grpId="0" animBg="1"/>
      <p:bldP spid="4106" grpId="0" autoUpdateAnimBg="0"/>
      <p:bldP spid="4107" grpId="0" animBg="1"/>
      <p:bldP spid="4109" grpId="0" autoUpdateAnimBg="0"/>
      <p:bldP spid="4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31D52-9086-408B-A52E-BCE4E94FBBFC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13" name="Text Box 2"/>
          <p:cNvSpPr txBox="1">
            <a:spLocks noChangeArrowheads="1"/>
          </p:cNvSpPr>
          <p:nvPr/>
        </p:nvSpPr>
        <p:spPr bwMode="auto">
          <a:xfrm>
            <a:off x="338138" y="174625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(2)</a:t>
            </a:r>
            <a:r>
              <a:rPr lang="en-US" altLang="zh-CN" sz="2800"/>
              <a:t> </a:t>
            </a:r>
            <a:r>
              <a:rPr lang="zh-CN" altLang="en-US" sz="2800"/>
              <a:t>变点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x,y</a:t>
            </a:r>
            <a:r>
              <a:rPr lang="en-US" altLang="zh-CN" sz="2800"/>
              <a:t>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3644900"/>
            <a:ext cx="6629400" cy="1031875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        </a:t>
            </a:r>
            <a:r>
              <a:rPr lang="zh-CN" altLang="en-US" sz="2800">
                <a:solidFill>
                  <a:schemeClr val="bg1"/>
                </a:solidFill>
              </a:rPr>
              <a:t>这样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可以在一元函数的基础上得出二元函数极限的一般定义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  <a:endParaRPr lang="en-US" altLang="zh-CN" sz="2800" b="0">
              <a:solidFill>
                <a:schemeClr val="bg1"/>
              </a:solidFill>
            </a:endParaRPr>
          </a:p>
        </p:txBody>
      </p:sp>
      <p:graphicFrame>
        <p:nvGraphicFramePr>
          <p:cNvPr id="27652" name="Object 4"/>
          <p:cNvGraphicFramePr>
            <a:graphicFrameLocks/>
          </p:cNvGraphicFramePr>
          <p:nvPr/>
        </p:nvGraphicFramePr>
        <p:xfrm>
          <a:off x="1265238" y="931863"/>
          <a:ext cx="4178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r:id="rId3" imgW="4113015" imgH="533169" progId="Equation.3">
                  <p:embed/>
                </p:oleObj>
              </mc:Choice>
              <mc:Fallback>
                <p:oleObj r:id="rId3" imgW="4113015" imgH="533169" progId="Equation.3">
                  <p:embed/>
                  <p:pic>
                    <p:nvPicPr>
                      <p:cNvPr id="0" name="Picture 2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931863"/>
                        <a:ext cx="41783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/>
          </p:cNvGraphicFramePr>
          <p:nvPr/>
        </p:nvGraphicFramePr>
        <p:xfrm>
          <a:off x="2111375" y="2960688"/>
          <a:ext cx="33321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r:id="rId5" imgW="1346200" imgH="228600" progId="Equation.3">
                  <p:embed/>
                </p:oleObj>
              </mc:Choice>
              <mc:Fallback>
                <p:oleObj r:id="rId5" imgW="1346200" imgH="228600" progId="Equation.3">
                  <p:embed/>
                  <p:pic>
                    <p:nvPicPr>
                      <p:cNvPr id="0" name="Picture 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960688"/>
                        <a:ext cx="3332163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/>
          </p:cNvGraphicFramePr>
          <p:nvPr/>
        </p:nvGraphicFramePr>
        <p:xfrm>
          <a:off x="7272338" y="246063"/>
          <a:ext cx="355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r:id="rId7" imgW="152202" imgH="164885" progId="Equation.3">
                  <p:embed/>
                </p:oleObj>
              </mc:Choice>
              <mc:Fallback>
                <p:oleObj r:id="rId7" imgW="152202" imgH="164885" progId="Equation.3">
                  <p:embed/>
                  <p:pic>
                    <p:nvPicPr>
                      <p:cNvPr id="0" name="Picture 2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46063"/>
                        <a:ext cx="3556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/>
          </p:cNvGraphicFramePr>
          <p:nvPr/>
        </p:nvGraphicFramePr>
        <p:xfrm>
          <a:off x="1862138" y="2466975"/>
          <a:ext cx="990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r:id="rId9" imgW="444114" imgH="203024" progId="Equation.3">
                  <p:embed/>
                </p:oleObj>
              </mc:Choice>
              <mc:Fallback>
                <p:oleObj r:id="rId9" imgW="444114" imgH="203024" progId="Equation.3">
                  <p:embed/>
                  <p:pic>
                    <p:nvPicPr>
                      <p:cNvPr id="0" name="Picture 2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466975"/>
                        <a:ext cx="9906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/>
          </p:cNvGraphicFramePr>
          <p:nvPr/>
        </p:nvGraphicFramePr>
        <p:xfrm>
          <a:off x="5503863" y="974725"/>
          <a:ext cx="701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r:id="rId11" imgW="660113" imgH="469696" progId="Equation.3">
                  <p:embed/>
                </p:oleObj>
              </mc:Choice>
              <mc:Fallback>
                <p:oleObj r:id="rId11" imgW="660113" imgH="469696" progId="Equation.3">
                  <p:embed/>
                  <p:pic>
                    <p:nvPicPr>
                      <p:cNvPr id="0" name="Picture 2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974725"/>
                        <a:ext cx="7016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38138" y="2312988"/>
            <a:ext cx="22558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总可以用</a:t>
            </a:r>
            <a:endParaRPr lang="zh-CN" altLang="en-US" sz="2800">
              <a:sym typeface="Monotype Sorts" pitchFamily="2" charset="2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781300" y="2232025"/>
            <a:ext cx="2803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ym typeface="Monotype Sorts" pitchFamily="2" charset="2"/>
              </a:rPr>
              <a:t>来表示极限过程</a:t>
            </a:r>
            <a:r>
              <a:rPr lang="en-US" altLang="zh-CN" sz="2800">
                <a:sym typeface="Monotype Sorts" pitchFamily="2" charset="2"/>
              </a:rPr>
              <a:t>: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411413" y="188913"/>
            <a:ext cx="499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与定点</a:t>
            </a: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之间的距离记为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23938" y="17129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不论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291138" y="1546225"/>
            <a:ext cx="24161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/>
              <a:t>的过程多复杂</a:t>
            </a:r>
            <a:r>
              <a:rPr lang="en-US" altLang="zh-CN" sz="2800"/>
              <a:t>,</a:t>
            </a:r>
          </a:p>
        </p:txBody>
      </p:sp>
      <p:graphicFrame>
        <p:nvGraphicFramePr>
          <p:cNvPr id="27662" name="Object 14"/>
          <p:cNvGraphicFramePr>
            <a:graphicFrameLocks/>
          </p:cNvGraphicFramePr>
          <p:nvPr/>
        </p:nvGraphicFramePr>
        <p:xfrm>
          <a:off x="1862138" y="1774825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r:id="rId13" imgW="3505200" imgH="457200" progId="Equation.3">
                  <p:embed/>
                </p:oleObj>
              </mc:Choice>
              <mc:Fallback>
                <p:oleObj r:id="rId13" imgW="3505200" imgH="457200" progId="Equation.3">
                  <p:embed/>
                  <p:pic>
                    <p:nvPicPr>
                      <p:cNvPr id="0" name="Picture 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774825"/>
                        <a:ext cx="350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7" grpId="0" autoUpdateAnimBg="0"/>
      <p:bldP spid="27658" grpId="0" autoUpdateAnimBg="0"/>
      <p:bldP spid="27659" grpId="0" autoUpdateAnimBg="0"/>
      <p:bldP spid="27660" grpId="0" autoUpdateAnimBg="0"/>
      <p:bldP spid="276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0E3CE4-1B6E-4651-8D97-E4A0C0DE47B2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8674" name="Object 2"/>
          <p:cNvGraphicFramePr>
            <a:graphicFrameLocks/>
          </p:cNvGraphicFramePr>
          <p:nvPr/>
        </p:nvGraphicFramePr>
        <p:xfrm>
          <a:off x="255588" y="1355725"/>
          <a:ext cx="1212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6" r:id="rId3" imgW="507559" imgH="203024" progId="Equation.3">
                  <p:embed/>
                </p:oleObj>
              </mc:Choice>
              <mc:Fallback>
                <p:oleObj r:id="rId3" imgW="507559" imgH="203024" progId="Equation.3">
                  <p:embed/>
                  <p:pic>
                    <p:nvPicPr>
                      <p:cNvPr id="0" name="Picture 4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55725"/>
                        <a:ext cx="12128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/>
          </p:cNvGraphicFramePr>
          <p:nvPr/>
        </p:nvGraphicFramePr>
        <p:xfrm>
          <a:off x="2617788" y="1219200"/>
          <a:ext cx="4953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" r:id="rId5" imgW="2069202" imgH="291973" progId="Equation.3">
                  <p:embed/>
                </p:oleObj>
              </mc:Choice>
              <mc:Fallback>
                <p:oleObj r:id="rId5" imgW="2069202" imgH="291973" progId="Equation.3">
                  <p:embed/>
                  <p:pic>
                    <p:nvPicPr>
                      <p:cNvPr id="0" name="Picture 4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219200"/>
                        <a:ext cx="49530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/>
          </p:cNvGraphicFramePr>
          <p:nvPr/>
        </p:nvGraphicFramePr>
        <p:xfrm>
          <a:off x="1398588" y="1371600"/>
          <a:ext cx="1212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" r:id="rId7" imgW="507559" imgH="203024" progId="Equation.3">
                  <p:embed/>
                </p:oleObj>
              </mc:Choice>
              <mc:Fallback>
                <p:oleObj r:id="rId7" imgW="507559" imgH="203024" progId="Equation.3">
                  <p:embed/>
                  <p:pic>
                    <p:nvPicPr>
                      <p:cNvPr id="0" name="Picture 43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371600"/>
                        <a:ext cx="12128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/>
          </p:cNvGraphicFramePr>
          <p:nvPr/>
        </p:nvGraphicFramePr>
        <p:xfrm>
          <a:off x="323850" y="2636838"/>
          <a:ext cx="2971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" r:id="rId9" imgW="2945122" imgH="431613" progId="Equation.3">
                  <p:embed/>
                </p:oleObj>
              </mc:Choice>
              <mc:Fallback>
                <p:oleObj r:id="rId9" imgW="2945122" imgH="431613" progId="Equation.3">
                  <p:embed/>
                  <p:pic>
                    <p:nvPicPr>
                      <p:cNvPr id="0" name="Picture 43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6838"/>
                        <a:ext cx="29718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/>
          </p:cNvGraphicFramePr>
          <p:nvPr/>
        </p:nvGraphicFramePr>
        <p:xfrm>
          <a:off x="658813" y="3308350"/>
          <a:ext cx="34210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0" r:id="rId11" imgW="3213100" imgH="609600" progId="Equation.3">
                  <p:embed/>
                </p:oleObj>
              </mc:Choice>
              <mc:Fallback>
                <p:oleObj r:id="rId11" imgW="3213100" imgH="609600" progId="Equation.3">
                  <p:embed/>
                  <p:pic>
                    <p:nvPicPr>
                      <p:cNvPr id="0" name="Picture 43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308350"/>
                        <a:ext cx="342106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740650" y="2559050"/>
            <a:ext cx="979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记作</a:t>
            </a:r>
            <a:endParaRPr lang="zh-CN" altLang="en-US" sz="2800" b="0" dirty="0"/>
          </a:p>
        </p:txBody>
      </p:sp>
      <p:graphicFrame>
        <p:nvGraphicFramePr>
          <p:cNvPr id="28680" name="Object 8"/>
          <p:cNvGraphicFramePr>
            <a:graphicFrameLocks/>
          </p:cNvGraphicFramePr>
          <p:nvPr/>
        </p:nvGraphicFramePr>
        <p:xfrm>
          <a:off x="4500563" y="3284538"/>
          <a:ext cx="36401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1" r:id="rId13" imgW="1572752" imgH="215619" progId="Equation.3">
                  <p:embed/>
                </p:oleObj>
              </mc:Choice>
              <mc:Fallback>
                <p:oleObj r:id="rId13" imgW="1572752" imgH="215619" progId="Equation.3">
                  <p:embed/>
                  <p:pic>
                    <p:nvPicPr>
                      <p:cNvPr id="0" name="Picture 43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284538"/>
                        <a:ext cx="364013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/>
          </p:cNvGraphicFramePr>
          <p:nvPr/>
        </p:nvGraphicFramePr>
        <p:xfrm>
          <a:off x="1289050" y="161925"/>
          <a:ext cx="11763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2" r:id="rId15" imgW="1028254" imgH="393529" progId="Equation.3">
                  <p:embed/>
                </p:oleObj>
              </mc:Choice>
              <mc:Fallback>
                <p:oleObj r:id="rId15" imgW="1028254" imgH="393529" progId="Equation.3">
                  <p:embed/>
                  <p:pic>
                    <p:nvPicPr>
                      <p:cNvPr id="0" name="Picture 44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61925"/>
                        <a:ext cx="11763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0"/>
          <p:cNvSpPr txBox="1">
            <a:spLocks noChangeArrowheads="1"/>
          </p:cNvSpPr>
          <p:nvPr/>
        </p:nvSpPr>
        <p:spPr bwMode="auto">
          <a:xfrm>
            <a:off x="179388" y="762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79388" y="193675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011863" y="198913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成立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443663" y="2565400"/>
            <a:ext cx="174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的极限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28686" name="Object 14"/>
          <p:cNvGraphicFramePr>
            <a:graphicFrameLocks/>
          </p:cNvGraphicFramePr>
          <p:nvPr/>
        </p:nvGraphicFramePr>
        <p:xfrm>
          <a:off x="3348038" y="2636838"/>
          <a:ext cx="31035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3" r:id="rId17" imgW="3084761" imgH="444307" progId="Equation.3">
                  <p:embed/>
                </p:oleObj>
              </mc:Choice>
              <mc:Fallback>
                <p:oleObj r:id="rId17" imgW="3084761" imgH="444307" progId="Equation.3">
                  <p:embed/>
                  <p:pic>
                    <p:nvPicPr>
                      <p:cNvPr id="0" name="Picture 44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636838"/>
                        <a:ext cx="31035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73288" y="4763"/>
            <a:ext cx="227330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设二元函数 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627188" y="533400"/>
            <a:ext cx="33528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是</a:t>
            </a:r>
            <a:r>
              <a:rPr lang="en-US" altLang="zh-CN" sz="2800" i="1"/>
              <a:t>D</a:t>
            </a:r>
            <a:r>
              <a:rPr lang="zh-CN" altLang="en-US" sz="2800"/>
              <a:t>的聚点</a:t>
            </a:r>
            <a:r>
              <a:rPr lang="en-US" altLang="zh-CN" sz="2800"/>
              <a:t>.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288088" y="0"/>
            <a:ext cx="15113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的定义 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28690" name="Object 18"/>
          <p:cNvGraphicFramePr>
            <a:graphicFrameLocks/>
          </p:cNvGraphicFramePr>
          <p:nvPr/>
        </p:nvGraphicFramePr>
        <p:xfrm>
          <a:off x="4230688" y="220663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4" r:id="rId19" imgW="2272314" imgH="393529" progId="Equation.3">
                  <p:embed/>
                </p:oleObj>
              </mc:Choice>
              <mc:Fallback>
                <p:oleObj r:id="rId19" imgW="2272314" imgH="393529" progId="Equation.3">
                  <p:embed/>
                  <p:pic>
                    <p:nvPicPr>
                      <p:cNvPr id="0" name="Picture 44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220663"/>
                        <a:ext cx="227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03188" y="528638"/>
            <a:ext cx="257810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义域为</a:t>
            </a:r>
            <a:r>
              <a:rPr lang="en-US" altLang="zh-CN" sz="2800" i="1"/>
              <a:t>D</a:t>
            </a:r>
            <a:r>
              <a:rPr lang="en-US" altLang="zh-CN" sz="2800"/>
              <a:t>, 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4827588" y="533400"/>
            <a:ext cx="33528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如果存在常数 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endParaRPr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28693" name="Object 21"/>
          <p:cNvGraphicFramePr>
            <a:graphicFrameLocks/>
          </p:cNvGraphicFramePr>
          <p:nvPr/>
        </p:nvGraphicFramePr>
        <p:xfrm>
          <a:off x="1474788" y="2054225"/>
          <a:ext cx="4191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5" r:id="rId21" imgW="4214571" imgH="444307" progId="Equation.3">
                  <p:embed/>
                </p:oleObj>
              </mc:Choice>
              <mc:Fallback>
                <p:oleObj r:id="rId21" imgW="4214571" imgH="444307" progId="Equation.3">
                  <p:embed/>
                  <p:pic>
                    <p:nvPicPr>
                      <p:cNvPr id="0" name="Picture 4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054225"/>
                        <a:ext cx="4191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/>
          </p:cNvGraphicFramePr>
          <p:nvPr/>
        </p:nvGraphicFramePr>
        <p:xfrm>
          <a:off x="1608138" y="4149725"/>
          <a:ext cx="22320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6" r:id="rId23" imgW="2095500" imgH="609600" progId="Equation.3">
                  <p:embed/>
                </p:oleObj>
              </mc:Choice>
              <mc:Fallback>
                <p:oleObj r:id="rId23" imgW="2095500" imgH="609600" progId="Equation.3">
                  <p:embed/>
                  <p:pic>
                    <p:nvPicPr>
                      <p:cNvPr id="0" name="Picture 44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149725"/>
                        <a:ext cx="22320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79388" y="414972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也记作</a:t>
            </a:r>
            <a:endParaRPr lang="zh-CN" altLang="en-US" sz="2800" b="0"/>
          </a:p>
        </p:txBody>
      </p:sp>
      <p:graphicFrame>
        <p:nvGraphicFramePr>
          <p:cNvPr id="28696" name="Object 24"/>
          <p:cNvGraphicFramePr>
            <a:graphicFrameLocks/>
          </p:cNvGraphicFramePr>
          <p:nvPr/>
        </p:nvGraphicFramePr>
        <p:xfrm>
          <a:off x="3924300" y="4149725"/>
          <a:ext cx="36972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" r:id="rId25" imgW="3529068" imgH="444307" progId="Equation.3">
                  <p:embed/>
                </p:oleObj>
              </mc:Choice>
              <mc:Fallback>
                <p:oleObj r:id="rId25" imgW="3529068" imgH="444307" progId="Equation.3">
                  <p:embed/>
                  <p:pic>
                    <p:nvPicPr>
                      <p:cNvPr id="0" name="Picture 44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49725"/>
                        <a:ext cx="369728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3" grpId="0" autoUpdateAnimBg="0"/>
      <p:bldP spid="28684" grpId="0" autoUpdateAnimBg="0"/>
      <p:bldP spid="28685" grpId="0" autoUpdateAnimBg="0"/>
      <p:bldP spid="28687" grpId="0" autoUpdateAnimBg="0"/>
      <p:bldP spid="28688" grpId="0" autoUpdateAnimBg="0"/>
      <p:bldP spid="28689" grpId="0" autoUpdateAnimBg="0"/>
      <p:bldP spid="28691" grpId="0" autoUpdateAnimBg="0"/>
      <p:bldP spid="28692" grpId="0" autoUpdateAnimBg="0"/>
      <p:bldP spid="2869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4655D-1AB5-4E73-9156-FC3B64162899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19200" y="1504950"/>
            <a:ext cx="1447800" cy="579438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ea typeface="黑体" pitchFamily="2" charset="-122"/>
              </a:rPr>
              <a:t>  </a:t>
            </a:r>
            <a:r>
              <a:rPr lang="zh-CN" altLang="en-US" sz="3200">
                <a:ea typeface="黑体" pitchFamily="2" charset="-122"/>
              </a:rPr>
              <a:t>说明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19200" y="23891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  </a:t>
            </a:r>
            <a:r>
              <a:rPr lang="zh-CN" altLang="en-US" sz="2800"/>
              <a:t>定义中</a:t>
            </a:r>
          </a:p>
        </p:txBody>
      </p:sp>
      <p:graphicFrame>
        <p:nvGraphicFramePr>
          <p:cNvPr id="29700" name="Object 4"/>
          <p:cNvGraphicFramePr>
            <a:graphicFrameLocks/>
          </p:cNvGraphicFramePr>
          <p:nvPr/>
        </p:nvGraphicFramePr>
        <p:xfrm>
          <a:off x="3009900" y="2451100"/>
          <a:ext cx="118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r:id="rId3" imgW="1180588" imgH="457002" progId="Equation.3">
                  <p:embed/>
                </p:oleObj>
              </mc:Choice>
              <mc:Fallback>
                <p:oleObj r:id="rId3" imgW="1180588" imgH="457002" progId="Equation.3">
                  <p:embed/>
                  <p:pic>
                    <p:nvPicPr>
                      <p:cNvPr id="0" name="Picture 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451100"/>
                        <a:ext cx="1181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19200" y="3227388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  </a:t>
            </a:r>
            <a:r>
              <a:rPr lang="zh-CN" altLang="en-US" sz="2800"/>
              <a:t>二元函数的极限也叫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23560" name="Group 12"/>
          <p:cNvGrpSpPr>
            <a:grpSpLocks/>
          </p:cNvGrpSpPr>
          <p:nvPr/>
        </p:nvGrpSpPr>
        <p:grpSpPr bwMode="auto">
          <a:xfrm>
            <a:off x="2484438" y="44450"/>
            <a:ext cx="4095750" cy="1371600"/>
            <a:chOff x="1565" y="164"/>
            <a:chExt cx="2580" cy="864"/>
          </a:xfrm>
        </p:grpSpPr>
        <p:sp>
          <p:nvSpPr>
            <p:cNvPr id="23564" name="Oval 7"/>
            <p:cNvSpPr>
              <a:spLocks noChangeArrowheads="1"/>
            </p:cNvSpPr>
            <p:nvPr/>
          </p:nvSpPr>
          <p:spPr bwMode="auto">
            <a:xfrm>
              <a:off x="1565" y="164"/>
              <a:ext cx="2580" cy="864"/>
            </a:xfrm>
            <a:prstGeom prst="ellipse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FFFF"/>
                </a:gs>
                <a:gs pos="100000">
                  <a:srgbClr val="FF99CC"/>
                </a:gs>
              </a:gsLst>
              <a:lin ang="5400000" scaled="1"/>
            </a:gra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5" name="Object 8"/>
            <p:cNvGraphicFramePr>
              <a:graphicFrameLocks/>
            </p:cNvGraphicFramePr>
            <p:nvPr/>
          </p:nvGraphicFramePr>
          <p:xfrm>
            <a:off x="1927" y="364"/>
            <a:ext cx="167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1" r:id="rId5" imgW="1066337" imgH="291973" progId="Equation.DSMT4">
                    <p:embed/>
                  </p:oleObj>
                </mc:Choice>
                <mc:Fallback>
                  <p:oleObj r:id="rId5" imgW="1066337" imgH="291973" progId="Equation.DSMT4">
                    <p:embed/>
                    <p:pic>
                      <p:nvPicPr>
                        <p:cNvPr id="0" name="Picture 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64"/>
                          <a:ext cx="1678" cy="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029200" y="376078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(double  limit)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108450" y="238918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的方式是任意的；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029200" y="3227388"/>
            <a:ext cx="245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二重极限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699" grpId="0" autoUpdateAnimBg="0"/>
      <p:bldP spid="29701" grpId="0" autoUpdateAnimBg="0"/>
      <p:bldP spid="29705" grpId="0" autoUpdateAnimBg="0"/>
      <p:bldP spid="29706" grpId="0" autoUpdateAnimBg="0"/>
      <p:bldP spid="297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324E06-8AD5-4FEE-8BEA-03521ADD2685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4038600" y="1066800"/>
            <a:ext cx="762000" cy="457200"/>
          </a:xfrm>
          <a:prstGeom prst="parallelogram">
            <a:avLst>
              <a:gd name="adj" fmla="val 41667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8" name="Object 3"/>
          <p:cNvGraphicFramePr>
            <a:graphicFrameLocks/>
          </p:cNvGraphicFramePr>
          <p:nvPr/>
        </p:nvGraphicFramePr>
        <p:xfrm>
          <a:off x="1447800" y="490538"/>
          <a:ext cx="67056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r:id="rId3" imgW="6740774" imgH="1040948" progId="Equation.3">
                  <p:embed/>
                </p:oleObj>
              </mc:Choice>
              <mc:Fallback>
                <p:oleObj r:id="rId3" imgW="6740774" imgH="1040948" progId="Equation.3">
                  <p:embed/>
                  <p:pic>
                    <p:nvPicPr>
                      <p:cNvPr id="0" name="Picture 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0538"/>
                        <a:ext cx="670560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838200" y="6238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24579" name="Object 5"/>
          <p:cNvGraphicFramePr>
            <a:graphicFrameLocks/>
          </p:cNvGraphicFramePr>
          <p:nvPr/>
        </p:nvGraphicFramePr>
        <p:xfrm>
          <a:off x="1524000" y="1524000"/>
          <a:ext cx="1828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r:id="rId5" imgW="1892300" imgH="469900" progId="Equation.3">
                  <p:embed/>
                </p:oleObj>
              </mc:Choice>
              <mc:Fallback>
                <p:oleObj r:id="rId5" imgW="1892300" imgH="469900" progId="Equation.3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18288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700ED-AB3A-4BB6-9E81-BE0AE5A10496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6394450" y="1789113"/>
            <a:ext cx="533400" cy="457200"/>
          </a:xfrm>
          <a:prstGeom prst="wedgeRoundRectCallout">
            <a:avLst>
              <a:gd name="adj1" fmla="val 90181"/>
              <a:gd name="adj2" fmla="val -47569"/>
              <a:gd name="adj3" fmla="val 16667"/>
            </a:avLst>
          </a:prstGeom>
          <a:solidFill>
            <a:srgbClr val="FF99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55650" y="246062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则当</a:t>
            </a:r>
          </a:p>
        </p:txBody>
      </p:sp>
      <p:graphicFrame>
        <p:nvGraphicFramePr>
          <p:cNvPr id="31748" name="Object 4"/>
          <p:cNvGraphicFramePr>
            <a:graphicFrameLocks/>
          </p:cNvGraphicFramePr>
          <p:nvPr/>
        </p:nvGraphicFramePr>
        <p:xfrm>
          <a:off x="1746250" y="2398713"/>
          <a:ext cx="4191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8" r:id="rId3" imgW="1739900" imgH="279400" progId="Equation.3">
                  <p:embed/>
                </p:oleObj>
              </mc:Choice>
              <mc:Fallback>
                <p:oleObj r:id="rId3" imgW="1739900" imgH="279400" progId="Equation.3">
                  <p:embed/>
                  <p:pic>
                    <p:nvPicPr>
                      <p:cNvPr id="0" name="Picture 4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398713"/>
                        <a:ext cx="41910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/>
          </p:cNvGraphicFramePr>
          <p:nvPr/>
        </p:nvGraphicFramePr>
        <p:xfrm>
          <a:off x="908050" y="1914525"/>
          <a:ext cx="1114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9" r:id="rId5" imgW="1117600" imgH="368300" progId="Equation.3">
                  <p:embed/>
                </p:oleObj>
              </mc:Choice>
              <mc:Fallback>
                <p:oleObj r:id="rId5" imgW="1117600" imgH="368300" progId="Equation.3">
                  <p:embed/>
                  <p:pic>
                    <p:nvPicPr>
                      <p:cNvPr id="0" name="Picture 4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914525"/>
                        <a:ext cx="11144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22250" y="431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graphicFrame>
        <p:nvGraphicFramePr>
          <p:cNvPr id="31751" name="Object 7"/>
          <p:cNvGraphicFramePr>
            <a:graphicFrameLocks/>
          </p:cNvGraphicFramePr>
          <p:nvPr/>
        </p:nvGraphicFramePr>
        <p:xfrm>
          <a:off x="755650" y="188913"/>
          <a:ext cx="40386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0" r:id="rId7" imgW="4114800" imgH="977900" progId="Equation.3">
                  <p:embed/>
                </p:oleObj>
              </mc:Choice>
              <mc:Fallback>
                <p:oleObj r:id="rId7" imgW="4114800" imgH="977900" progId="Equation.3">
                  <p:embed/>
                  <p:pic>
                    <p:nvPicPr>
                      <p:cNvPr id="0" name="Picture 43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8913"/>
                        <a:ext cx="403860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/>
          </p:cNvGraphicFramePr>
          <p:nvPr/>
        </p:nvGraphicFramePr>
        <p:xfrm>
          <a:off x="908050" y="1198563"/>
          <a:ext cx="1600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" r:id="rId9" imgW="622030" imgH="228501" progId="Equation.3">
                  <p:embed/>
                </p:oleObj>
              </mc:Choice>
              <mc:Fallback>
                <p:oleObj r:id="rId9" imgW="622030" imgH="228501" progId="Equation.3">
                  <p:embed/>
                  <p:pic>
                    <p:nvPicPr>
                      <p:cNvPr id="0" name="Picture 43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98563"/>
                        <a:ext cx="16002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/>
          </p:cNvGraphicFramePr>
          <p:nvPr/>
        </p:nvGraphicFramePr>
        <p:xfrm>
          <a:off x="2432050" y="1220788"/>
          <a:ext cx="30480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" r:id="rId11" imgW="1257300" imgH="228600" progId="Equation.3">
                  <p:embed/>
                </p:oleObj>
              </mc:Choice>
              <mc:Fallback>
                <p:oleObj r:id="rId11" imgW="1257300" imgH="228600" progId="Equation.3">
                  <p:embed/>
                  <p:pic>
                    <p:nvPicPr>
                      <p:cNvPr id="0" name="Picture 43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220788"/>
                        <a:ext cx="30480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/>
          </p:cNvGraphicFramePr>
          <p:nvPr/>
        </p:nvGraphicFramePr>
        <p:xfrm>
          <a:off x="5403850" y="1255713"/>
          <a:ext cx="762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" r:id="rId13" imgW="330057" imgH="228501" progId="Equation.3">
                  <p:embed/>
                </p:oleObj>
              </mc:Choice>
              <mc:Fallback>
                <p:oleObj r:id="rId13" imgW="330057" imgH="228501" progId="Equation.3">
                  <p:embed/>
                  <p:pic>
                    <p:nvPicPr>
                      <p:cNvPr id="0" name="Picture 43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1255713"/>
                        <a:ext cx="7620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/>
          </p:cNvGraphicFramePr>
          <p:nvPr/>
        </p:nvGraphicFramePr>
        <p:xfrm>
          <a:off x="2584450" y="1789113"/>
          <a:ext cx="11620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4" r:id="rId15" imgW="495085" imgH="228501" progId="Equation.3">
                  <p:embed/>
                </p:oleObj>
              </mc:Choice>
              <mc:Fallback>
                <p:oleObj r:id="rId15" imgW="495085" imgH="228501" progId="Equation.3">
                  <p:embed/>
                  <p:pic>
                    <p:nvPicPr>
                      <p:cNvPr id="0" name="Picture 44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789113"/>
                        <a:ext cx="11620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127250" y="1803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取</a:t>
            </a:r>
          </a:p>
        </p:txBody>
      </p:sp>
      <p:graphicFrame>
        <p:nvGraphicFramePr>
          <p:cNvPr id="31757" name="Object 13"/>
          <p:cNvGraphicFramePr>
            <a:graphicFrameLocks/>
          </p:cNvGraphicFramePr>
          <p:nvPr/>
        </p:nvGraphicFramePr>
        <p:xfrm>
          <a:off x="1746250" y="3160713"/>
          <a:ext cx="43386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5" r:id="rId17" imgW="1816100" imgH="469900" progId="Equation.3">
                  <p:embed/>
                </p:oleObj>
              </mc:Choice>
              <mc:Fallback>
                <p:oleObj r:id="rId17" imgW="1816100" imgH="469900" progId="Equation.3">
                  <p:embed/>
                  <p:pic>
                    <p:nvPicPr>
                      <p:cNvPr id="0" name="Picture 44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160713"/>
                        <a:ext cx="4338638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55650" y="3327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有</a:t>
            </a:r>
            <a:endParaRPr lang="zh-CN" altLang="en-US" sz="2800" b="0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318250" y="34655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证毕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1760" name="Object 16"/>
          <p:cNvGraphicFramePr>
            <a:graphicFrameLocks/>
          </p:cNvGraphicFramePr>
          <p:nvPr/>
        </p:nvGraphicFramePr>
        <p:xfrm>
          <a:off x="4757738" y="188913"/>
          <a:ext cx="27908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6" r:id="rId19" imgW="2908300" imgH="977900" progId="Equation.3">
                  <p:embed/>
                </p:oleObj>
              </mc:Choice>
              <mc:Fallback>
                <p:oleObj r:id="rId19" imgW="2908300" imgH="977900" progId="Equation.3">
                  <p:embed/>
                  <p:pic>
                    <p:nvPicPr>
                      <p:cNvPr id="0" name="Picture 44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188913"/>
                        <a:ext cx="27908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/>
          </p:cNvGraphicFramePr>
          <p:nvPr/>
        </p:nvGraphicFramePr>
        <p:xfrm>
          <a:off x="6191250" y="140811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7" r:id="rId21" imgW="507780" imgH="241195" progId="Equation.3">
                  <p:embed/>
                </p:oleObj>
              </mc:Choice>
              <mc:Fallback>
                <p:oleObj r:id="rId21" imgW="507780" imgH="241195" progId="Equation.3">
                  <p:embed/>
                  <p:pic>
                    <p:nvPicPr>
                      <p:cNvPr id="0" name="Picture 4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408113"/>
                        <a:ext cx="508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/>
          </p:cNvGraphicFramePr>
          <p:nvPr/>
        </p:nvGraphicFramePr>
        <p:xfrm>
          <a:off x="5327650" y="17891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8" r:id="rId23" imgW="1523339" imgH="444307" progId="Equation.3">
                  <p:embed/>
                </p:oleObj>
              </mc:Choice>
              <mc:Fallback>
                <p:oleObj r:id="rId23" imgW="1523339" imgH="444307" progId="Equation.3">
                  <p:embed/>
                  <p:pic>
                    <p:nvPicPr>
                      <p:cNvPr id="0" name="Picture 44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1789113"/>
                        <a:ext cx="1524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/>
          </p:cNvGraphicFramePr>
          <p:nvPr/>
        </p:nvGraphicFramePr>
        <p:xfrm>
          <a:off x="7207250" y="1712913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9" r:id="rId25" imgW="253780" imgH="317225" progId="Equation.3">
                  <p:embed/>
                </p:oleObj>
              </mc:Choice>
              <mc:Fallback>
                <p:oleObj r:id="rId25" imgW="253780" imgH="317225" progId="Equation.3">
                  <p:embed/>
                  <p:pic>
                    <p:nvPicPr>
                      <p:cNvPr id="0" name="Picture 44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1712913"/>
                        <a:ext cx="254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 autoUpdateAnimBg="0"/>
      <p:bldP spid="31747" grpId="0" autoUpdateAnimBg="0"/>
      <p:bldP spid="31750" grpId="0" autoUpdateAnimBg="0"/>
      <p:bldP spid="31756" grpId="0" autoUpdateAnimBg="0"/>
      <p:bldP spid="31758" grpId="0" autoUpdateAnimBg="0"/>
      <p:bldP spid="3175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994A4-07E6-4E87-8BE1-9354B6B69D0A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12775" y="836613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差异</a:t>
            </a:r>
            <a:r>
              <a:rPr lang="zh-CN" altLang="en-US" sz="2800"/>
              <a:t>是什么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0825" y="1412875"/>
            <a:ext cx="18288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C6600"/>
                </a:solidFill>
              </a:rPr>
              <a:t>   </a:t>
            </a:r>
            <a:r>
              <a:rPr lang="zh-CN" altLang="en-US" sz="2800" i="1" u="sng">
                <a:solidFill>
                  <a:srgbClr val="0000FF"/>
                </a:solidFill>
              </a:rPr>
              <a:t>相同点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593725" y="163513"/>
            <a:ext cx="6781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多元函数的极限与一元函数的极限的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35150" y="1916113"/>
            <a:ext cx="5638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一元函数</a:t>
            </a:r>
            <a:r>
              <a:rPr lang="zh-CN" altLang="en-US" sz="2800"/>
              <a:t>在某点的极限存在的充要</a:t>
            </a:r>
          </a:p>
        </p:txBody>
      </p:sp>
      <p:sp>
        <p:nvSpPr>
          <p:cNvPr id="32773" name="WordArt 5"/>
          <p:cNvSpPr>
            <a:spLocks noChangeArrowheads="1" noChangeShapeType="1" noTextEdit="1"/>
          </p:cNvSpPr>
          <p:nvPr/>
        </p:nvSpPr>
        <p:spPr bwMode="auto">
          <a:xfrm>
            <a:off x="2700338" y="765175"/>
            <a:ext cx="381000" cy="68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>
              <a:defRPr/>
            </a:pPr>
            <a:r>
              <a:rPr lang="en-US" altLang="zh-CN" sz="360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黑体"/>
                <a:ea typeface="黑体"/>
              </a:rPr>
              <a:t>?</a:t>
            </a:r>
            <a:endParaRPr lang="zh-CN" altLang="en-US" sz="360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774825" y="1484313"/>
            <a:ext cx="170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定义相同</a:t>
            </a:r>
            <a:r>
              <a:rPr lang="en-US" altLang="zh-CN" sz="2800"/>
              <a:t>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9750" y="21336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i="1" u="sng">
                <a:solidFill>
                  <a:srgbClr val="0000FF"/>
                </a:solidFill>
              </a:rPr>
              <a:t>差异为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39750" y="2897188"/>
            <a:ext cx="71628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800"/>
              <a:t>必需是点</a:t>
            </a:r>
            <a:r>
              <a:rPr lang="en-US" altLang="zh-CN" sz="2800" i="1"/>
              <a:t>P</a:t>
            </a:r>
            <a:r>
              <a:rPr lang="zh-CN" altLang="en-US" sz="2800"/>
              <a:t>在定义域内以</a:t>
            </a:r>
            <a:r>
              <a:rPr lang="zh-CN" altLang="en-US" sz="2800">
                <a:solidFill>
                  <a:schemeClr val="tx2"/>
                </a:solidFill>
              </a:rPr>
              <a:t>任何方式和途径</a:t>
            </a:r>
            <a:r>
              <a:rPr lang="zh-CN" altLang="en-US" sz="2800"/>
              <a:t>趋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416550" y="2516188"/>
            <a:ext cx="218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而</a:t>
            </a:r>
            <a:r>
              <a:rPr lang="zh-CN" altLang="en-US" sz="2800">
                <a:solidFill>
                  <a:srgbClr val="FF0000"/>
                </a:solidFill>
              </a:rPr>
              <a:t>多元函数</a:t>
            </a:r>
            <a:endParaRPr lang="zh-CN" altLang="en-US" sz="2800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527050" y="3713163"/>
            <a:ext cx="191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于</a:t>
            </a: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25463" y="2363788"/>
            <a:ext cx="50434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/>
              <a:t>条件是</a:t>
            </a:r>
            <a:r>
              <a:rPr lang="zh-CN" altLang="en-US" sz="2800">
                <a:solidFill>
                  <a:schemeClr val="tx2"/>
                </a:solidFill>
              </a:rPr>
              <a:t>左右极限都</a:t>
            </a:r>
            <a:r>
              <a:rPr lang="zh-CN" altLang="en-US" sz="2800"/>
              <a:t>存在且相等</a:t>
            </a:r>
            <a:r>
              <a:rPr lang="en-US" altLang="zh-CN" sz="2800"/>
              <a:t>;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520950" y="372745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都有极限</a:t>
            </a:r>
            <a:r>
              <a:rPr lang="en-US" altLang="zh-CN" sz="2800"/>
              <a:t>,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4044950" y="37353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且相等</a:t>
            </a:r>
            <a:r>
              <a:rPr lang="en-US" altLang="zh-CN" sz="2800"/>
              <a:t>.</a:t>
            </a:r>
          </a:p>
        </p:txBody>
      </p:sp>
      <p:graphicFrame>
        <p:nvGraphicFramePr>
          <p:cNvPr id="32783" name="Object 15"/>
          <p:cNvGraphicFramePr>
            <a:graphicFrameLocks/>
          </p:cNvGraphicFramePr>
          <p:nvPr/>
        </p:nvGraphicFramePr>
        <p:xfrm>
          <a:off x="1763713" y="382905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r:id="rId3" imgW="825142" imgH="393529" progId="Equation.3">
                  <p:embed/>
                </p:oleObj>
              </mc:Choice>
              <mc:Fallback>
                <p:oleObj r:id="rId3" imgW="825142" imgH="393529" progId="Equation.3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829050"/>
                        <a:ext cx="825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300788" y="188913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相同点</a:t>
            </a:r>
            <a:r>
              <a:rPr lang="zh-CN" altLang="en-US" sz="2800"/>
              <a:t>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autoUpdateAnimBg="0"/>
      <p:bldP spid="32770" grpId="0" autoUpdateAnimBg="0"/>
      <p:bldP spid="32772" grpId="0" autoUpdateAnimBg="0"/>
      <p:bldP spid="32774" grpId="0" autoUpdateAnimBg="0"/>
      <p:bldP spid="32775" grpId="0" autoUpdateAnimBg="0"/>
      <p:bldP spid="32776" grpId="0" autoUpdateAnimBg="0"/>
      <p:bldP spid="32777" grpId="0" autoUpdateAnimBg="0"/>
      <p:bldP spid="32778" grpId="0" autoUpdateAnimBg="0"/>
      <p:bldP spid="32780" grpId="0" autoUpdateAnimBg="0"/>
      <p:bldP spid="32781" grpId="0" autoUpdateAnimBg="0"/>
      <p:bldP spid="32782" grpId="0" autoUpdateAnimBg="0"/>
      <p:bldP spid="3278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787FEE-685C-4491-A3FD-6B8A024FAE27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7" name="Text Box 2"/>
          <p:cNvSpPr txBox="1">
            <a:spLocks noChangeArrowheads="1"/>
          </p:cNvSpPr>
          <p:nvPr/>
        </p:nvSpPr>
        <p:spPr bwMode="auto">
          <a:xfrm>
            <a:off x="298450" y="1428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确定极限</a:t>
            </a:r>
            <a:endParaRPr lang="zh-CN" altLang="en-US" sz="320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01688" y="4076700"/>
            <a:ext cx="7010400" cy="946150"/>
          </a:xfrm>
          <a:prstGeom prst="rect">
            <a:avLst/>
          </a:prstGeom>
          <a:gradFill rotWithShape="0">
            <a:gsLst>
              <a:gs pos="0">
                <a:srgbClr val="FF66FF"/>
              </a:gs>
              <a:gs pos="50000">
                <a:srgbClr val="CCFFCC"/>
              </a:gs>
              <a:gs pos="100000">
                <a:srgbClr val="FF66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>
                <a:solidFill>
                  <a:schemeClr val="tx2"/>
                </a:solidFill>
              </a:rPr>
              <a:t>关于二元函数的极限概念可相应地推广到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zh-CN" altLang="en-US" sz="2800">
                <a:solidFill>
                  <a:schemeClr val="tx2"/>
                </a:solidFill>
              </a:rPr>
              <a:t>元函数上去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  <a:endParaRPr lang="en-US" altLang="zh-CN" sz="2800" b="0">
              <a:solidFill>
                <a:schemeClr val="tx2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46250" y="0"/>
            <a:ext cx="141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0000FF"/>
                </a:solidFill>
              </a:rPr>
              <a:t>不存在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33713" y="0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的方法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03650" y="12192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则可断言极限不存在</a:t>
            </a:r>
            <a:r>
              <a:rPr lang="en-US" altLang="zh-CN" sz="2800"/>
              <a:t>;</a:t>
            </a:r>
          </a:p>
        </p:txBody>
      </p:sp>
      <p:graphicFrame>
        <p:nvGraphicFramePr>
          <p:cNvPr id="33799" name="Object 7"/>
          <p:cNvGraphicFramePr>
            <a:graphicFrameLocks/>
          </p:cNvGraphicFramePr>
          <p:nvPr/>
        </p:nvGraphicFramePr>
        <p:xfrm>
          <a:off x="844550" y="779463"/>
          <a:ext cx="1435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8" r:id="rId3" imgW="1447172" imgH="444307" progId="Equation.3">
                  <p:embed/>
                </p:oleObj>
              </mc:Choice>
              <mc:Fallback>
                <p:oleObj r:id="rId3" imgW="1447172" imgH="444307" progId="Equation.3">
                  <p:embed/>
                  <p:pic>
                    <p:nvPicPr>
                      <p:cNvPr id="0" name="Picture 2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779463"/>
                        <a:ext cx="14351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55650" y="12334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若极限值与 </a:t>
            </a:r>
            <a:r>
              <a:rPr lang="en-US" altLang="zh-CN" sz="2800" i="1"/>
              <a:t>k </a:t>
            </a:r>
            <a:r>
              <a:rPr lang="zh-CN" altLang="en-US" sz="2800"/>
              <a:t>有关</a:t>
            </a:r>
            <a:r>
              <a:rPr lang="en-US" altLang="zh-CN" sz="2800"/>
              <a:t>,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98450" y="685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98450" y="1905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(2)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117850" y="28956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此时也可断言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831850" y="19812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找两种不同趋近方式</a:t>
            </a:r>
            <a:r>
              <a:rPr lang="en-US" altLang="zh-CN" sz="2800"/>
              <a:t>,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55650" y="29098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但两者不相等</a:t>
            </a:r>
            <a:r>
              <a:rPr lang="en-US" altLang="zh-CN" sz="2800"/>
              <a:t>,</a:t>
            </a:r>
          </a:p>
        </p:txBody>
      </p:sp>
      <p:graphicFrame>
        <p:nvGraphicFramePr>
          <p:cNvPr id="33806" name="Object 14"/>
          <p:cNvGraphicFramePr>
            <a:graphicFrameLocks/>
          </p:cNvGraphicFramePr>
          <p:nvPr/>
        </p:nvGraphicFramePr>
        <p:xfrm>
          <a:off x="4260850" y="2057400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" r:id="rId5" imgW="2132674" imgH="850531" progId="Equation.3">
                  <p:embed/>
                </p:oleObj>
              </mc:Choice>
              <mc:Fallback>
                <p:oleObj r:id="rId5" imgW="2132674" imgH="850531" progId="Equation.3">
                  <p:embed/>
                  <p:pic>
                    <p:nvPicPr>
                      <p:cNvPr id="0" name="Picture 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057400"/>
                        <a:ext cx="2133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203450" y="34432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处极限不存在</a:t>
            </a:r>
            <a:r>
              <a:rPr lang="en-US" altLang="zh-CN" sz="2800"/>
              <a:t>.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330950" y="1981200"/>
            <a:ext cx="1206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存在</a:t>
            </a:r>
            <a:r>
              <a:rPr lang="en-US" altLang="zh-CN" sz="2800"/>
              <a:t>,</a:t>
            </a:r>
          </a:p>
        </p:txBody>
      </p:sp>
      <p:graphicFrame>
        <p:nvGraphicFramePr>
          <p:cNvPr id="33809" name="Object 17"/>
          <p:cNvGraphicFramePr>
            <a:graphicFrameLocks/>
          </p:cNvGraphicFramePr>
          <p:nvPr/>
        </p:nvGraphicFramePr>
        <p:xfrm>
          <a:off x="5264150" y="2971800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r:id="rId7" imgW="1815312" imgH="431613" progId="Equation.3">
                  <p:embed/>
                </p:oleObj>
              </mc:Choice>
              <mc:Fallback>
                <p:oleObj r:id="rId7" imgW="1815312" imgH="431613" progId="Equation.3">
                  <p:embed/>
                  <p:pic>
                    <p:nvPicPr>
                      <p:cNvPr id="0" name="Picture 2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2971800"/>
                        <a:ext cx="1816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/>
          </p:cNvGraphicFramePr>
          <p:nvPr/>
        </p:nvGraphicFramePr>
        <p:xfrm>
          <a:off x="831850" y="3468688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1" r:id="rId9" imgW="1447172" imgH="431613" progId="Equation.3">
                  <p:embed/>
                </p:oleObj>
              </mc:Choice>
              <mc:Fallback>
                <p:oleObj r:id="rId9" imgW="1447172" imgH="431613" progId="Equation.3">
                  <p:embed/>
                  <p:pic>
                    <p:nvPicPr>
                      <p:cNvPr id="0" name="Picture 2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468688"/>
                        <a:ext cx="1447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19"/>
          <p:cNvGraphicFramePr>
            <a:graphicFrameLocks/>
          </p:cNvGraphicFramePr>
          <p:nvPr/>
        </p:nvGraphicFramePr>
        <p:xfrm>
          <a:off x="3422650" y="74930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" r:id="rId11" imgW="990170" imgH="393529" progId="Equation.3">
                  <p:embed/>
                </p:oleObj>
              </mc:Choice>
              <mc:Fallback>
                <p:oleObj r:id="rId11" imgW="990170" imgH="393529" progId="Equation.3">
                  <p:embed/>
                  <p:pic>
                    <p:nvPicPr>
                      <p:cNvPr id="0" name="Picture 2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749300"/>
                        <a:ext cx="99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/>
          </p:cNvGraphicFramePr>
          <p:nvPr/>
        </p:nvGraphicFramePr>
        <p:xfrm>
          <a:off x="4546600" y="69215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r:id="rId13" imgW="2590800" imgH="457200" progId="Equation.3">
                  <p:embed/>
                </p:oleObj>
              </mc:Choice>
              <mc:Fallback>
                <p:oleObj r:id="rId13" imgW="2590800" imgH="457200" progId="Equation.3">
                  <p:embed/>
                  <p:pic>
                    <p:nvPicPr>
                      <p:cNvPr id="0" name="Picture 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692150"/>
                        <a:ext cx="259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03450" y="6858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沿直线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6" grpId="0" autoUpdateAnimBg="0"/>
      <p:bldP spid="33797" grpId="0" autoUpdateAnimBg="0"/>
      <p:bldP spid="33798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  <p:bldP spid="33807" grpId="0" autoUpdateAnimBg="0"/>
      <p:bldP spid="33808" grpId="0" autoUpdateAnimBg="0"/>
      <p:bldP spid="338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71470-E941-465D-9474-3F2EA6B0A52E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85875" y="7223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设函数</a:t>
            </a:r>
            <a:endParaRPr lang="zh-CN" altLang="en-US" sz="2800" b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28675" y="201771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62075" y="2703513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当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沿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/>
              <a:t>的方向</a:t>
            </a:r>
            <a:endParaRPr lang="zh-CN" altLang="en-US" sz="2800" b="0"/>
          </a:p>
        </p:txBody>
      </p:sp>
      <p:graphicFrame>
        <p:nvGraphicFramePr>
          <p:cNvPr id="34821" name="Object 5"/>
          <p:cNvGraphicFramePr>
            <a:graphicFrameLocks/>
          </p:cNvGraphicFramePr>
          <p:nvPr/>
        </p:nvGraphicFramePr>
        <p:xfrm>
          <a:off x="1438275" y="3429000"/>
          <a:ext cx="16462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r:id="rId3" imgW="710891" imgH="279279" progId="Equation.3">
                  <p:embed/>
                </p:oleObj>
              </mc:Choice>
              <mc:Fallback>
                <p:oleObj r:id="rId3" imgW="710891" imgH="279279" progId="Equation.3">
                  <p:embed/>
                  <p:pic>
                    <p:nvPicPr>
                      <p:cNvPr id="0" name="Picture 18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429000"/>
                        <a:ext cx="164623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/>
          </p:cNvGraphicFramePr>
          <p:nvPr/>
        </p:nvGraphicFramePr>
        <p:xfrm>
          <a:off x="2441575" y="188913"/>
          <a:ext cx="501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r:id="rId5" imgW="5016500" imgH="1612900" progId="Equation.3">
                  <p:embed/>
                </p:oleObj>
              </mc:Choice>
              <mc:Fallback>
                <p:oleObj r:id="rId5" imgW="5016500" imgH="1612900" progId="Equation.3">
                  <p:embed/>
                  <p:pic>
                    <p:nvPicPr>
                      <p:cNvPr id="0" name="Picture 18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188913"/>
                        <a:ext cx="5016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828675" y="270351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graphicFrame>
        <p:nvGraphicFramePr>
          <p:cNvPr id="34824" name="Object 8"/>
          <p:cNvGraphicFramePr>
            <a:graphicFrameLocks/>
          </p:cNvGraphicFramePr>
          <p:nvPr/>
        </p:nvGraphicFramePr>
        <p:xfrm>
          <a:off x="3038475" y="3214688"/>
          <a:ext cx="20256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r:id="rId7" imgW="875540" imgH="406048" progId="Equation.3">
                  <p:embed/>
                </p:oleObj>
              </mc:Choice>
              <mc:Fallback>
                <p:oleObj r:id="rId7" imgW="875540" imgH="406048" progId="Equation.3">
                  <p:embed/>
                  <p:pic>
                    <p:nvPicPr>
                      <p:cNvPr id="0" name="Picture 1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214688"/>
                        <a:ext cx="202565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/>
          </p:cNvGraphicFramePr>
          <p:nvPr/>
        </p:nvGraphicFramePr>
        <p:xfrm>
          <a:off x="5019675" y="3465513"/>
          <a:ext cx="16462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r:id="rId9" imgW="710891" imgH="279279" progId="Equation.3">
                  <p:embed/>
                </p:oleObj>
              </mc:Choice>
              <mc:Fallback>
                <p:oleObj r:id="rId9" imgW="710891" imgH="279279" progId="Equation.3">
                  <p:embed/>
                  <p:pic>
                    <p:nvPicPr>
                      <p:cNvPr id="0" name="Picture 18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3465513"/>
                        <a:ext cx="1646238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552950" y="2032000"/>
            <a:ext cx="3209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函数的极限不存在</a:t>
            </a:r>
            <a:r>
              <a:rPr lang="en-US" altLang="zh-CN" sz="2800"/>
              <a:t>.</a:t>
            </a:r>
          </a:p>
        </p:txBody>
      </p:sp>
      <p:graphicFrame>
        <p:nvGraphicFramePr>
          <p:cNvPr id="34827" name="Object 11"/>
          <p:cNvGraphicFramePr>
            <a:graphicFrameLocks/>
          </p:cNvGraphicFramePr>
          <p:nvPr/>
        </p:nvGraphicFramePr>
        <p:xfrm>
          <a:off x="1819275" y="2093913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r:id="rId11" imgW="2767399" imgH="431613" progId="Equation.3">
                  <p:embed/>
                </p:oleObj>
              </mc:Choice>
              <mc:Fallback>
                <p:oleObj r:id="rId11" imgW="2767399" imgH="431613" progId="Equation.3">
                  <p:embed/>
                  <p:pic>
                    <p:nvPicPr>
                      <p:cNvPr id="0" name="Picture 18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093913"/>
                        <a:ext cx="276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654550" y="2703513"/>
            <a:ext cx="309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无限接近点</a:t>
            </a:r>
            <a:r>
              <a:rPr lang="en-US" altLang="zh-CN" sz="2800"/>
              <a:t>(0,0)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827088" y="722313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3" grpId="0" autoUpdateAnimBg="0"/>
      <p:bldP spid="34826" grpId="0" autoUpdateAnimBg="0"/>
      <p:bldP spid="3482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DC95D-23D2-4A40-BF3B-FE2A97953900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450975" y="26035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当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沿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/>
              <a:t>的方向</a:t>
            </a:r>
          </a:p>
        </p:txBody>
      </p:sp>
      <p:graphicFrame>
        <p:nvGraphicFramePr>
          <p:cNvPr id="35843" name="Object 3"/>
          <p:cNvGraphicFramePr>
            <a:graphicFrameLocks/>
          </p:cNvGraphicFramePr>
          <p:nvPr/>
        </p:nvGraphicFramePr>
        <p:xfrm>
          <a:off x="1374775" y="1022350"/>
          <a:ext cx="16716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6" r:id="rId3" imgW="723586" imgH="291973" progId="Equation.3">
                  <p:embed/>
                </p:oleObj>
              </mc:Choice>
              <mc:Fallback>
                <p:oleObj r:id="rId3" imgW="723586" imgH="291973" progId="Equation.3">
                  <p:embed/>
                  <p:pic>
                    <p:nvPicPr>
                      <p:cNvPr id="0" name="Picture 2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022350"/>
                        <a:ext cx="167163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6575" y="94615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也有</a:t>
            </a:r>
          </a:p>
        </p:txBody>
      </p:sp>
      <p:graphicFrame>
        <p:nvGraphicFramePr>
          <p:cNvPr id="35845" name="Object 5"/>
          <p:cNvGraphicFramePr>
            <a:graphicFrameLocks/>
          </p:cNvGraphicFramePr>
          <p:nvPr/>
        </p:nvGraphicFramePr>
        <p:xfrm>
          <a:off x="3051175" y="869950"/>
          <a:ext cx="18288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r:id="rId5" imgW="1905000" imgH="914400" progId="Equation.3">
                  <p:embed/>
                </p:oleObj>
              </mc:Choice>
              <mc:Fallback>
                <p:oleObj r:id="rId5" imgW="1905000" imgH="914400" progId="Equation.3">
                  <p:embed/>
                  <p:pic>
                    <p:nvPicPr>
                      <p:cNvPr id="0" name="Picture 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869950"/>
                        <a:ext cx="18288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/>
          </p:cNvGraphicFramePr>
          <p:nvPr/>
        </p:nvGraphicFramePr>
        <p:xfrm>
          <a:off x="4879975" y="1022350"/>
          <a:ext cx="16446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8" r:id="rId7" imgW="710891" imgH="291973" progId="Equation.3">
                  <p:embed/>
                </p:oleObj>
              </mc:Choice>
              <mc:Fallback>
                <p:oleObj r:id="rId7" imgW="710891" imgH="291973" progId="Equation.3">
                  <p:embed/>
                  <p:pic>
                    <p:nvPicPr>
                      <p:cNvPr id="0" name="Picture 2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1022350"/>
                        <a:ext cx="16446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12775" y="26035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同样</a:t>
            </a:r>
            <a:r>
              <a:rPr lang="en-US" altLang="zh-CN" sz="2800"/>
              <a:t>,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727575" y="26035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无限接近点</a:t>
            </a:r>
            <a:r>
              <a:rPr lang="en-US" altLang="zh-CN" sz="2800"/>
              <a:t>(0,0)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87375" y="1773238"/>
            <a:ext cx="5761038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但当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zh-CN" altLang="en-US" sz="2800"/>
              <a:t>沿直线 </a:t>
            </a:r>
            <a:r>
              <a:rPr lang="en-US" altLang="zh-CN" sz="2800" i="1"/>
              <a:t>y = kx</a:t>
            </a:r>
            <a:r>
              <a:rPr lang="en-US" altLang="zh-CN" sz="2800"/>
              <a:t> </a:t>
            </a:r>
            <a:r>
              <a:rPr lang="zh-CN" altLang="en-US" sz="2800"/>
              <a:t>的方向</a:t>
            </a:r>
          </a:p>
        </p:txBody>
      </p:sp>
      <p:graphicFrame>
        <p:nvGraphicFramePr>
          <p:cNvPr id="3585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661761"/>
              </p:ext>
            </p:extLst>
          </p:nvPr>
        </p:nvGraphicFramePr>
        <p:xfrm>
          <a:off x="467544" y="2406650"/>
          <a:ext cx="24749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Equation" r:id="rId9" imgW="1041120" imgH="431640" progId="Equation.DSMT4">
                  <p:embed/>
                </p:oleObj>
              </mc:Choice>
              <mc:Fallback>
                <p:oleObj name="Equation" r:id="rId9" imgW="1041120" imgH="431640" progId="Equation.DSMT4">
                  <p:embed/>
                  <p:pic>
                    <p:nvPicPr>
                      <p:cNvPr id="0" name="Picture 2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06650"/>
                        <a:ext cx="247491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72152"/>
              </p:ext>
            </p:extLst>
          </p:nvPr>
        </p:nvGraphicFramePr>
        <p:xfrm>
          <a:off x="2951163" y="2420938"/>
          <a:ext cx="29035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Equation" r:id="rId11" imgW="1320480" imgH="495000" progId="Equation.DSMT4">
                  <p:embed/>
                </p:oleObj>
              </mc:Choice>
              <mc:Fallback>
                <p:oleObj name="Equation" r:id="rId11" imgW="1320480" imgH="495000" progId="Equation.DSMT4">
                  <p:embed/>
                  <p:pic>
                    <p:nvPicPr>
                      <p:cNvPr id="0" name="Picture 2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420938"/>
                        <a:ext cx="2903537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/>
          </p:cNvGraphicFramePr>
          <p:nvPr/>
        </p:nvGraphicFramePr>
        <p:xfrm>
          <a:off x="5843588" y="2492375"/>
          <a:ext cx="1143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r:id="rId13" imgW="1257300" imgH="889000" progId="Equation.3">
                  <p:embed/>
                </p:oleObj>
              </mc:Choice>
              <mc:Fallback>
                <p:oleObj r:id="rId13" imgW="1257300" imgH="889000" progId="Equation.3">
                  <p:embed/>
                  <p:pic>
                    <p:nvPicPr>
                      <p:cNvPr id="0" name="Picture 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2492375"/>
                        <a:ext cx="11430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71475" y="371633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其值随</a:t>
            </a:r>
            <a:r>
              <a:rPr lang="en-US" altLang="zh-CN" sz="2800" i="1"/>
              <a:t>k</a:t>
            </a:r>
            <a:r>
              <a:rPr lang="zh-CN" altLang="en-US" sz="2800"/>
              <a:t>的不同而变化</a:t>
            </a:r>
            <a:r>
              <a:rPr lang="en-US" altLang="zh-CN" sz="2800"/>
              <a:t>.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933825" y="3716338"/>
            <a:ext cx="3130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所以</a:t>
            </a:r>
            <a:r>
              <a:rPr lang="en-US" altLang="zh-CN" sz="2800"/>
              <a:t>,</a:t>
            </a:r>
            <a:r>
              <a:rPr lang="zh-CN" altLang="en-US" sz="2800"/>
              <a:t>极限不存在．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772150" y="1773238"/>
            <a:ext cx="33369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无限接近点</a:t>
            </a:r>
            <a:r>
              <a:rPr lang="en-US" altLang="zh-CN" sz="2800"/>
              <a:t>(0,0)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autoUpdateAnimBg="0"/>
      <p:bldP spid="35847" grpId="0" autoUpdateAnimBg="0"/>
      <p:bldP spid="35848" grpId="0" autoUpdateAnimBg="0"/>
      <p:bldP spid="35849" grpId="0" autoUpdateAnimBg="0"/>
      <p:bldP spid="35853" grpId="0" autoUpdateAnimBg="0"/>
      <p:bldP spid="35854" grpId="0" autoUpdateAnimBg="0"/>
      <p:bldP spid="3585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3B477-7760-446F-AF1E-BA76E2AC5C87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30733" name="Group 2"/>
          <p:cNvGrpSpPr>
            <a:grpSpLocks/>
          </p:cNvGrpSpPr>
          <p:nvPr/>
        </p:nvGrpSpPr>
        <p:grpSpPr bwMode="auto">
          <a:xfrm>
            <a:off x="1746250" y="188913"/>
            <a:ext cx="5486400" cy="1239837"/>
            <a:chOff x="0" y="0"/>
            <a:chExt cx="3456" cy="781"/>
          </a:xfrm>
        </p:grpSpPr>
        <p:sp>
          <p:nvSpPr>
            <p:cNvPr id="30739" name="Text Box 3"/>
            <p:cNvSpPr txBox="1">
              <a:spLocks noChangeArrowheads="1"/>
            </p:cNvSpPr>
            <p:nvPr/>
          </p:nvSpPr>
          <p:spPr bwMode="auto">
            <a:xfrm>
              <a:off x="0" y="157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极限     </a:t>
              </a:r>
              <a:endParaRPr lang="zh-CN" altLang="en-US" sz="2800">
                <a:solidFill>
                  <a:srgbClr val="D60093"/>
                </a:solidFill>
              </a:endParaRPr>
            </a:p>
          </p:txBody>
        </p:sp>
        <p:sp>
          <p:nvSpPr>
            <p:cNvPr id="30740" name="Text Box 4"/>
            <p:cNvSpPr txBox="1">
              <a:spLocks noChangeArrowheads="1"/>
            </p:cNvSpPr>
            <p:nvPr/>
          </p:nvSpPr>
          <p:spPr bwMode="auto">
            <a:xfrm>
              <a:off x="1728" y="157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是否存在？</a:t>
              </a:r>
              <a:endParaRPr lang="zh-CN" altLang="en-US" sz="2800" b="0"/>
            </a:p>
          </p:txBody>
        </p:sp>
        <p:graphicFrame>
          <p:nvGraphicFramePr>
            <p:cNvPr id="30731" name="Object 5"/>
            <p:cNvGraphicFramePr>
              <a:graphicFrameLocks/>
            </p:cNvGraphicFramePr>
            <p:nvPr/>
          </p:nvGraphicFramePr>
          <p:xfrm>
            <a:off x="524" y="0"/>
            <a:ext cx="1204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2" r:id="rId3" imgW="761669" imgH="495085" progId="Equation.3">
                    <p:embed/>
                  </p:oleObj>
                </mc:Choice>
                <mc:Fallback>
                  <p:oleObj r:id="rId3" imgW="761669" imgH="495085" progId="Equation.3">
                    <p:embed/>
                    <p:pic>
                      <p:nvPicPr>
                        <p:cNvPr id="0" name="Picture 3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0"/>
                          <a:ext cx="1204" cy="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0" name="WordArt 6"/>
          <p:cNvSpPr>
            <a:spLocks noChangeArrowheads="1" noChangeShapeType="1" noTextEdit="1"/>
          </p:cNvSpPr>
          <p:nvPr/>
        </p:nvSpPr>
        <p:spPr bwMode="auto">
          <a:xfrm>
            <a:off x="831850" y="392113"/>
            <a:ext cx="838200" cy="731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>
              <a:defRPr/>
            </a:pPr>
            <a:r>
              <a:rPr lang="zh-CN" altLang="en-US" sz="360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12850" y="157797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</a:t>
            </a:r>
          </a:p>
        </p:txBody>
      </p:sp>
      <p:graphicFrame>
        <p:nvGraphicFramePr>
          <p:cNvPr id="36872" name="Object 8"/>
          <p:cNvGraphicFramePr>
            <a:graphicFrameLocks/>
          </p:cNvGraphicFramePr>
          <p:nvPr/>
        </p:nvGraphicFramePr>
        <p:xfrm>
          <a:off x="1670050" y="1657350"/>
          <a:ext cx="107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" r:id="rId5" imgW="1079032" imgH="393529" progId="Equation.3">
                  <p:embed/>
                </p:oleObj>
              </mc:Choice>
              <mc:Fallback>
                <p:oleObj r:id="rId5" imgW="1079032" imgH="393529" progId="Equation.3">
                  <p:embed/>
                  <p:pic>
                    <p:nvPicPr>
                      <p:cNvPr id="0" name="Picture 36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657350"/>
                        <a:ext cx="1079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55650" y="15636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36874" name="Object 10"/>
          <p:cNvGraphicFramePr>
            <a:graphicFrameLocks/>
          </p:cNvGraphicFramePr>
          <p:nvPr/>
        </p:nvGraphicFramePr>
        <p:xfrm>
          <a:off x="2813050" y="1374775"/>
          <a:ext cx="12319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4" r:id="rId7" imgW="533169" imgH="444307" progId="Equation.3">
                  <p:embed/>
                </p:oleObj>
              </mc:Choice>
              <mc:Fallback>
                <p:oleObj r:id="rId7" imgW="533169" imgH="444307" progId="Equation.3">
                  <p:embed/>
                  <p:pic>
                    <p:nvPicPr>
                      <p:cNvPr id="0" name="Picture 36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374775"/>
                        <a:ext cx="12319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/>
          </p:cNvGraphicFramePr>
          <p:nvPr/>
        </p:nvGraphicFramePr>
        <p:xfrm>
          <a:off x="1309688" y="2592388"/>
          <a:ext cx="2265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5" r:id="rId9" imgW="2348481" imgH="812447" progId="Equation.3">
                  <p:embed/>
                </p:oleObj>
              </mc:Choice>
              <mc:Fallback>
                <p:oleObj r:id="rId9" imgW="2348481" imgH="812447" progId="Equation.3">
                  <p:embed/>
                  <p:pic>
                    <p:nvPicPr>
                      <p:cNvPr id="0" name="Picture 36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592388"/>
                        <a:ext cx="2265362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/>
          </p:cNvGraphicFramePr>
          <p:nvPr/>
        </p:nvGraphicFramePr>
        <p:xfrm>
          <a:off x="4032250" y="1352550"/>
          <a:ext cx="33512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6" r:id="rId11" imgW="1447800" imgH="419100" progId="Equation.3">
                  <p:embed/>
                </p:oleObj>
              </mc:Choice>
              <mc:Fallback>
                <p:oleObj r:id="rId11" imgW="1447800" imgH="419100" progId="Equation.3">
                  <p:embed/>
                  <p:pic>
                    <p:nvPicPr>
                      <p:cNvPr id="0" name="Picture 36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352550"/>
                        <a:ext cx="335121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/>
          </p:cNvGraphicFramePr>
          <p:nvPr/>
        </p:nvGraphicFramePr>
        <p:xfrm>
          <a:off x="3651250" y="2381250"/>
          <a:ext cx="21891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7" r:id="rId13" imgW="2208841" imgH="1040948" progId="Equation.3">
                  <p:embed/>
                </p:oleObj>
              </mc:Choice>
              <mc:Fallback>
                <p:oleObj r:id="rId13" imgW="2208841" imgH="1040948" progId="Equation.3">
                  <p:embed/>
                  <p:pic>
                    <p:nvPicPr>
                      <p:cNvPr id="0" name="Picture 36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381250"/>
                        <a:ext cx="21891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546850" y="368617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>
                <a:solidFill>
                  <a:srgbClr val="0000FF"/>
                </a:solidFill>
              </a:rPr>
              <a:t>极限不存在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 b="0">
              <a:solidFill>
                <a:srgbClr val="0000FF"/>
              </a:solidFill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11263" y="362743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</a:t>
            </a:r>
          </a:p>
        </p:txBody>
      </p:sp>
      <p:graphicFrame>
        <p:nvGraphicFramePr>
          <p:cNvPr id="36880" name="Object 16"/>
          <p:cNvGraphicFramePr>
            <a:graphicFrameLocks/>
          </p:cNvGraphicFramePr>
          <p:nvPr/>
        </p:nvGraphicFramePr>
        <p:xfrm>
          <a:off x="1668463" y="3613150"/>
          <a:ext cx="11652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8" r:id="rId15" imgW="1079500" imgH="469900" progId="Equation.3">
                  <p:embed/>
                </p:oleObj>
              </mc:Choice>
              <mc:Fallback>
                <p:oleObj r:id="rId15" imgW="1079500" imgH="469900" progId="Equation.3">
                  <p:embed/>
                  <p:pic>
                    <p:nvPicPr>
                      <p:cNvPr id="0" name="Picture 36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613150"/>
                        <a:ext cx="11652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/>
          </p:cNvGraphicFramePr>
          <p:nvPr/>
        </p:nvGraphicFramePr>
        <p:xfrm>
          <a:off x="2963863" y="3435350"/>
          <a:ext cx="121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" r:id="rId17" imgW="533169" imgH="444307" progId="Equation.3">
                  <p:embed/>
                </p:oleObj>
              </mc:Choice>
              <mc:Fallback>
                <p:oleObj r:id="rId17" imgW="533169" imgH="444307" progId="Equation.3">
                  <p:embed/>
                  <p:pic>
                    <p:nvPicPr>
                      <p:cNvPr id="0" name="Picture 36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3435350"/>
                        <a:ext cx="1219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/>
          </p:cNvGraphicFramePr>
          <p:nvPr/>
        </p:nvGraphicFramePr>
        <p:xfrm>
          <a:off x="4181475" y="3465513"/>
          <a:ext cx="17541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0" r:id="rId18" imgW="1714500" imgH="889000" progId="Equation.3">
                  <p:embed/>
                </p:oleObj>
              </mc:Choice>
              <mc:Fallback>
                <p:oleObj r:id="rId18" imgW="1714500" imgH="889000" progId="Equation.3">
                  <p:embed/>
                  <p:pic>
                    <p:nvPicPr>
                      <p:cNvPr id="0" name="Picture 37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3465513"/>
                        <a:ext cx="1754188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/>
          </p:cNvGraphicFramePr>
          <p:nvPr/>
        </p:nvGraphicFramePr>
        <p:xfrm>
          <a:off x="6015038" y="3536950"/>
          <a:ext cx="2254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1" r:id="rId20" imgW="241195" imgH="825142" progId="Equation.3">
                  <p:embed/>
                </p:oleObj>
              </mc:Choice>
              <mc:Fallback>
                <p:oleObj r:id="rId20" imgW="241195" imgH="825142" progId="Equation.3">
                  <p:embed/>
                  <p:pic>
                    <p:nvPicPr>
                      <p:cNvPr id="0" name="Picture 37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3536950"/>
                        <a:ext cx="2254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3" grpId="0" autoUpdateAnimBg="0"/>
      <p:bldP spid="36878" grpId="0" autoUpdateAnimBg="0"/>
      <p:bldP spid="368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CB2E64-1D64-4653-89C9-57EFB16CEAF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9088" y="1117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实数组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的全体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367088" y="11223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5124" name="Object 4"/>
          <p:cNvGraphicFramePr>
            <a:graphicFrameLocks/>
          </p:cNvGraphicFramePr>
          <p:nvPr/>
        </p:nvGraphicFramePr>
        <p:xfrm>
          <a:off x="1081088" y="1687513"/>
          <a:ext cx="430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r:id="rId3" imgW="4303432" imgH="482391" progId="Equation.3">
                  <p:embed/>
                </p:oleObj>
              </mc:Choice>
              <mc:Fallback>
                <p:oleObj r:id="rId3" imgW="4303432" imgH="482391" progId="Equation.3">
                  <p:embed/>
                  <p:pic>
                    <p:nvPicPr>
                      <p:cNvPr id="0" name="Picture 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687513"/>
                        <a:ext cx="4305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309688" y="6604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建立了坐标系的平面称为坐标面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5508625" y="1916113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110288" y="1625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坐标面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81088" y="22606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坐标平面上具有某种性质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zh-CN" altLang="en-US" sz="2800">
                <a:solidFill>
                  <a:schemeClr val="tx2"/>
                </a:solidFill>
              </a:rPr>
              <a:t>的点的集合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195088" y="22629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称为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19088" y="27940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平面点集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919288" y="27797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记作</a:t>
            </a:r>
          </a:p>
        </p:txBody>
      </p:sp>
      <p:graphicFrame>
        <p:nvGraphicFramePr>
          <p:cNvPr id="5132" name="Object 12"/>
          <p:cNvGraphicFramePr>
            <a:graphicFrameLocks/>
          </p:cNvGraphicFramePr>
          <p:nvPr/>
        </p:nvGraphicFramePr>
        <p:xfrm>
          <a:off x="2833688" y="2855913"/>
          <a:ext cx="440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r:id="rId5" imgW="4406900" imgH="457200" progId="Equation.3">
                  <p:embed/>
                </p:oleObj>
              </mc:Choice>
              <mc:Fallback>
                <p:oleObj r:id="rId5" imgW="4406900" imgH="457200" progId="Equation.3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855913"/>
                        <a:ext cx="4406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95288" y="18891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(1) </a:t>
            </a:r>
            <a:r>
              <a:rPr lang="zh-CN" altLang="en-US" sz="2800">
                <a:solidFill>
                  <a:srgbClr val="0000FF"/>
                </a:solidFill>
              </a:rPr>
              <a:t>平面点集   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6491288" y="64611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二元有序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5" grpId="0" autoUpdateAnimBg="0"/>
      <p:bldP spid="5126" grpId="0" animBg="1"/>
      <p:bldP spid="5127" grpId="0" autoUpdateAnimBg="0"/>
      <p:bldP spid="5128" grpId="0" autoUpdateAnimBg="0"/>
      <p:bldP spid="5129" grpId="0" autoUpdateAnimBg="0"/>
      <p:bldP spid="5130" grpId="0" autoUpdateAnimBg="0"/>
      <p:bldP spid="5131" grpId="0" autoUpdateAnimBg="0"/>
      <p:bldP spid="5133" grpId="0" autoUpdateAnimBg="0"/>
      <p:bldP spid="513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35A369-0F1B-4793-A05D-D7DC19EDC3FE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52" name="Text Box 2"/>
          <p:cNvSpPr txBox="1">
            <a:spLocks noChangeArrowheads="1"/>
          </p:cNvSpPr>
          <p:nvPr/>
        </p:nvSpPr>
        <p:spPr bwMode="auto">
          <a:xfrm>
            <a:off x="565150" y="44450"/>
            <a:ext cx="556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四、多元函数的连续性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479550" y="685800"/>
            <a:ext cx="22733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设二元函数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88950" y="2743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则称函数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65150" y="815975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graphicFrame>
        <p:nvGraphicFramePr>
          <p:cNvPr id="37894" name="Object 6"/>
          <p:cNvGraphicFramePr>
            <a:graphicFrameLocks/>
          </p:cNvGraphicFramePr>
          <p:nvPr/>
        </p:nvGraphicFramePr>
        <p:xfrm>
          <a:off x="1708150" y="2081213"/>
          <a:ext cx="47196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6" r:id="rId3" imgW="4394200" imgH="825500" progId="Equation.3">
                  <p:embed/>
                </p:oleObj>
              </mc:Choice>
              <mc:Fallback>
                <p:oleObj r:id="rId3" imgW="4394200" imgH="825500" progId="Equation.3">
                  <p:embed/>
                  <p:pic>
                    <p:nvPicPr>
                      <p:cNvPr id="0" name="Picture 18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081213"/>
                        <a:ext cx="47196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65150" y="1290638"/>
            <a:ext cx="632460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为</a:t>
            </a:r>
            <a:r>
              <a:rPr lang="en-US" altLang="zh-CN" sz="2800" i="1"/>
              <a:t>D</a:t>
            </a:r>
            <a:r>
              <a:rPr lang="zh-CN" altLang="en-US" sz="2800"/>
              <a:t>的聚点</a:t>
            </a:r>
            <a:r>
              <a:rPr lang="en-US" altLang="zh-CN" sz="2800"/>
              <a:t>, </a:t>
            </a:r>
            <a:r>
              <a:rPr lang="zh-CN" altLang="en-US" sz="2800"/>
              <a:t>且 </a:t>
            </a: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en-US" altLang="zh-CN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462588" y="1412875"/>
            <a:ext cx="130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如果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137150" y="27574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连续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7898" name="Object 10"/>
          <p:cNvGraphicFramePr>
            <a:graphicFrameLocks/>
          </p:cNvGraphicFramePr>
          <p:nvPr/>
        </p:nvGraphicFramePr>
        <p:xfrm>
          <a:off x="1968500" y="2806700"/>
          <a:ext cx="323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r:id="rId5" imgW="3238500" imgH="457200" progId="Equation.3">
                  <p:embed/>
                </p:oleObj>
              </mc:Choice>
              <mc:Fallback>
                <p:oleObj r:id="rId5" imgW="3238500" imgH="457200" progId="Equation.3">
                  <p:embed/>
                  <p:pic>
                    <p:nvPicPr>
                      <p:cNvPr id="0" name="Picture 18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806700"/>
                        <a:ext cx="3238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854075" y="3429000"/>
            <a:ext cx="658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如果函数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zh-CN" altLang="en-US" sz="2800"/>
              <a:t>在</a:t>
            </a:r>
            <a:r>
              <a:rPr lang="en-US" altLang="zh-CN" sz="2800" i="1"/>
              <a:t>D</a:t>
            </a:r>
            <a:r>
              <a:rPr lang="zh-CN" altLang="en-US" sz="2800"/>
              <a:t>内的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788024" y="3429000"/>
            <a:ext cx="2339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每一点连续</a:t>
            </a:r>
            <a:r>
              <a:rPr lang="en-US" altLang="zh-CN" sz="2800"/>
              <a:t>,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854075" y="4005263"/>
            <a:ext cx="194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则称函数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444875" y="4078288"/>
            <a:ext cx="213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在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内连续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37903" name="Object 15"/>
          <p:cNvGraphicFramePr>
            <a:graphicFrameLocks/>
          </p:cNvGraphicFramePr>
          <p:nvPr/>
        </p:nvGraphicFramePr>
        <p:xfrm>
          <a:off x="2436813" y="414972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8" r:id="rId7" imgW="1117115" imgH="393529" progId="Equation.3">
                  <p:embed/>
                </p:oleObj>
              </mc:Choice>
              <mc:Fallback>
                <p:oleObj r:id="rId7" imgW="1117115" imgH="393529" progId="Equation.3">
                  <p:embed/>
                  <p:pic>
                    <p:nvPicPr>
                      <p:cNvPr id="0" name="Picture 1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149725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5534025" y="40782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或称函数</a:t>
            </a:r>
          </a:p>
        </p:txBody>
      </p:sp>
      <p:graphicFrame>
        <p:nvGraphicFramePr>
          <p:cNvPr id="37905" name="Object 17"/>
          <p:cNvGraphicFramePr>
            <a:graphicFrameLocks/>
          </p:cNvGraphicFramePr>
          <p:nvPr/>
        </p:nvGraphicFramePr>
        <p:xfrm>
          <a:off x="996950" y="472598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r:id="rId9" imgW="1117115" imgH="393529" progId="Equation.3">
                  <p:embed/>
                </p:oleObj>
              </mc:Choice>
              <mc:Fallback>
                <p:oleObj r:id="rId9" imgW="1117115" imgH="393529" progId="Equation.3">
                  <p:embed/>
                  <p:pic>
                    <p:nvPicPr>
                      <p:cNvPr id="0" name="Picture 18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725988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149475" y="4581525"/>
            <a:ext cx="3663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是 </a:t>
            </a:r>
            <a:r>
              <a:rPr lang="en-US" altLang="zh-CN" sz="2800" i="1">
                <a:solidFill>
                  <a:srgbClr val="0000FF"/>
                </a:solidFill>
              </a:rPr>
              <a:t>D</a:t>
            </a:r>
            <a:r>
              <a:rPr lang="zh-CN" altLang="en-US" sz="2800">
                <a:solidFill>
                  <a:srgbClr val="0000FF"/>
                </a:solidFill>
              </a:rPr>
              <a:t>内的连续函数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594350" y="681038"/>
            <a:ext cx="257810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的定义域为</a:t>
            </a:r>
            <a:r>
              <a:rPr lang="en-US" altLang="zh-CN" sz="2800" i="1"/>
              <a:t>D</a:t>
            </a:r>
            <a:r>
              <a:rPr lang="en-US" altLang="zh-CN" sz="2800"/>
              <a:t>, </a:t>
            </a:r>
            <a:endParaRPr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37908" name="Object 20"/>
          <p:cNvGraphicFramePr>
            <a:graphicFrameLocks/>
          </p:cNvGraphicFramePr>
          <p:nvPr/>
        </p:nvGraphicFramePr>
        <p:xfrm>
          <a:off x="3536950" y="901700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r:id="rId11" imgW="2272314" imgH="393529" progId="Equation.3">
                  <p:embed/>
                </p:oleObj>
              </mc:Choice>
              <mc:Fallback>
                <p:oleObj r:id="rId11" imgW="2272314" imgH="393529" progId="Equation.3">
                  <p:embed/>
                  <p:pic>
                    <p:nvPicPr>
                      <p:cNvPr id="0" name="Picture 18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901700"/>
                        <a:ext cx="227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3" grpId="0" autoUpdateAnimBg="0"/>
      <p:bldP spid="37895" grpId="0" autoUpdateAnimBg="0"/>
      <p:bldP spid="37896" grpId="0" autoUpdateAnimBg="0"/>
      <p:bldP spid="37897" grpId="0" autoUpdateAnimBg="0"/>
      <p:bldP spid="37899" grpId="0" autoUpdateAnimBg="0"/>
      <p:bldP spid="37900" grpId="0" autoUpdateAnimBg="0"/>
      <p:bldP spid="37901" grpId="0" autoUpdateAnimBg="0"/>
      <p:bldP spid="37902" grpId="0" autoUpdateAnimBg="0"/>
      <p:bldP spid="37904" grpId="0" autoUpdateAnimBg="0"/>
      <p:bldP spid="37906" grpId="0" autoUpdateAnimBg="0"/>
      <p:bldP spid="379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DDEF4-84FF-4710-BACA-6B0306B5CF6A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39800" y="1773238"/>
            <a:ext cx="5711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若函数             在</a:t>
            </a:r>
            <a:r>
              <a:rPr lang="zh-CN" altLang="en-US" sz="2800">
                <a:solidFill>
                  <a:schemeClr val="tx2"/>
                </a:solidFill>
              </a:rPr>
              <a:t>点 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不连续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00113" y="2389188"/>
            <a:ext cx="2230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称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zh-CN" altLang="en-US" sz="2800"/>
              <a:t>为函数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176713" y="2279650"/>
            <a:ext cx="16764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间断点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8917" name="Object 5"/>
          <p:cNvGraphicFramePr>
            <a:graphicFrameLocks/>
          </p:cNvGraphicFramePr>
          <p:nvPr/>
        </p:nvGraphicFramePr>
        <p:xfrm>
          <a:off x="2090738" y="1839913"/>
          <a:ext cx="1143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r:id="rId3" imgW="1117115" imgH="393529" progId="Equation.3">
                  <p:embed/>
                </p:oleObj>
              </mc:Choice>
              <mc:Fallback>
                <p:oleObj r:id="rId3" imgW="1117115" imgH="393529" progId="Equation.3">
                  <p:embed/>
                  <p:pic>
                    <p:nvPicPr>
                      <p:cNvPr id="0" name="Picture 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839913"/>
                        <a:ext cx="1143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499225" y="177323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38919" name="Object 7"/>
          <p:cNvGraphicFramePr>
            <a:graphicFrameLocks/>
          </p:cNvGraphicFramePr>
          <p:nvPr/>
        </p:nvGraphicFramePr>
        <p:xfrm>
          <a:off x="2817813" y="2433638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r:id="rId5" imgW="1434477" imgH="431613" progId="Equation.3">
                  <p:embed/>
                </p:oleObj>
              </mc:Choice>
              <mc:Fallback>
                <p:oleObj r:id="rId5" imgW="1434477" imgH="431613" progId="Equation.3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433638"/>
                        <a:ext cx="143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900113" y="404813"/>
            <a:ext cx="625633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一元基本初等函数看成二元或二元以上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6345238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函数时</a:t>
            </a:r>
            <a:r>
              <a:rPr lang="en-US" altLang="zh-CN" sz="2800"/>
              <a:t>,</a:t>
            </a:r>
            <a:r>
              <a:rPr lang="zh-CN" altLang="en-US" sz="2800"/>
              <a:t>他们在各自的定义域内是连续的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autoUpdateAnimBg="0"/>
      <p:bldP spid="38916" grpId="0" autoUpdateAnimBg="0"/>
      <p:bldP spid="38918" grpId="0" autoUpdateAnimBg="0"/>
      <p:bldP spid="38920" grpId="0"/>
      <p:bldP spid="389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7F212-E6F3-42E1-B7A7-FD0529190A37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14400" y="4038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在单位圆</a:t>
            </a:r>
            <a:endParaRPr lang="zh-CN" altLang="en-US" sz="2800" b="0"/>
          </a:p>
        </p:txBody>
      </p:sp>
      <p:graphicFrame>
        <p:nvGraphicFramePr>
          <p:cNvPr id="39939" name="Object 3"/>
          <p:cNvGraphicFramePr>
            <a:graphicFrameLocks/>
          </p:cNvGraphicFramePr>
          <p:nvPr/>
        </p:nvGraphicFramePr>
        <p:xfrm>
          <a:off x="2438400" y="4038600"/>
          <a:ext cx="18621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r:id="rId3" imgW="723586" imgH="228501" progId="Equation.3">
                  <p:embed/>
                </p:oleObj>
              </mc:Choice>
              <mc:Fallback>
                <p:oleObj r:id="rId3" imgW="723586" imgH="228501" progId="Equation.3">
                  <p:embed/>
                  <p:pic>
                    <p:nvPicPr>
                      <p:cNvPr id="0" name="Picture 14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86213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191000" y="40528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处处是</a:t>
            </a:r>
            <a:r>
              <a:rPr lang="zh-CN" altLang="en-US" sz="2800">
                <a:solidFill>
                  <a:srgbClr val="0000FF"/>
                </a:solidFill>
              </a:rPr>
              <a:t>间断点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 b="0">
              <a:solidFill>
                <a:srgbClr val="0000FF"/>
              </a:solidFill>
            </a:endParaRPr>
          </a:p>
        </p:txBody>
      </p:sp>
      <p:graphicFrame>
        <p:nvGraphicFramePr>
          <p:cNvPr id="39941" name="Object 5"/>
          <p:cNvGraphicFramePr>
            <a:graphicFrameLocks/>
          </p:cNvGraphicFramePr>
          <p:nvPr/>
        </p:nvGraphicFramePr>
        <p:xfrm>
          <a:off x="2514600" y="314325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r:id="rId5" imgW="3530600" imgH="914400" progId="Equation.3">
                  <p:embed/>
                </p:oleObj>
              </mc:Choice>
              <mc:Fallback>
                <p:oleObj r:id="rId5" imgW="3530600" imgH="914400" progId="Equation.3">
                  <p:embed/>
                  <p:pic>
                    <p:nvPicPr>
                      <p:cNvPr id="0" name="Picture 14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43250"/>
                        <a:ext cx="3505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676400" y="3248025"/>
            <a:ext cx="1212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函数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14400" y="200977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(0,0)</a:t>
            </a:r>
            <a:r>
              <a:rPr lang="zh-CN" altLang="en-US" sz="2800"/>
              <a:t>点是该函数的</a:t>
            </a:r>
            <a:r>
              <a:rPr lang="zh-CN" altLang="en-US" sz="2800">
                <a:solidFill>
                  <a:srgbClr val="0033CC"/>
                </a:solidFill>
              </a:rPr>
              <a:t>间断点</a:t>
            </a:r>
            <a:r>
              <a:rPr lang="en-US" altLang="zh-CN" sz="28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928688" y="8667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函数</a:t>
            </a:r>
            <a:endParaRPr lang="zh-CN" altLang="en-US" sz="2800" b="0"/>
          </a:p>
        </p:txBody>
      </p:sp>
      <p:graphicFrame>
        <p:nvGraphicFramePr>
          <p:cNvPr id="39945" name="Object 9"/>
          <p:cNvGraphicFramePr>
            <a:graphicFrameLocks/>
          </p:cNvGraphicFramePr>
          <p:nvPr/>
        </p:nvGraphicFramePr>
        <p:xfrm>
          <a:off x="2014538" y="333375"/>
          <a:ext cx="501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8" r:id="rId7" imgW="5016500" imgH="1612900" progId="Equation.3">
                  <p:embed/>
                </p:oleObj>
              </mc:Choice>
              <mc:Fallback>
                <p:oleObj r:id="rId7" imgW="5016500" imgH="1612900" progId="Equation.3">
                  <p:embed/>
                  <p:pic>
                    <p:nvPicPr>
                      <p:cNvPr id="0" name="Picture 14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33375"/>
                        <a:ext cx="5016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/>
          </p:cNvGraphicFramePr>
          <p:nvPr/>
        </p:nvGraphicFramePr>
        <p:xfrm>
          <a:off x="1066800" y="2586038"/>
          <a:ext cx="7315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9" r:id="rId9" imgW="3069403" imgH="215619" progId="Equation.3">
                  <p:embed/>
                </p:oleObj>
              </mc:Choice>
              <mc:Fallback>
                <p:oleObj r:id="rId9" imgW="3069403" imgH="215619" progId="Equation.3">
                  <p:embed/>
                  <p:pic>
                    <p:nvPicPr>
                      <p:cNvPr id="0" name="Picture 14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86038"/>
                        <a:ext cx="73152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40" grpId="0" autoUpdateAnimBg="0"/>
      <p:bldP spid="39942" grpId="0" autoUpdateAnimBg="0"/>
      <p:bldP spid="39943" grpId="0" autoUpdateAnimBg="0"/>
      <p:bldP spid="3380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4FA7E0-CD93-41C4-8BFF-AA9A4E9E0048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0075" y="930275"/>
            <a:ext cx="2286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不同在哪</a:t>
            </a:r>
            <a:r>
              <a:rPr lang="en-US" altLang="zh-CN" sz="2800"/>
              <a:t>?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904875" y="536575"/>
            <a:ext cx="1255713" cy="519113"/>
          </a:xfrm>
          <a:prstGeom prst="rect">
            <a:avLst/>
          </a:prstGeom>
          <a:gradFill rotWithShape="0">
            <a:gsLst>
              <a:gs pos="0">
                <a:srgbClr val="007647"/>
              </a:gs>
              <a:gs pos="50000">
                <a:srgbClr val="00FF99"/>
              </a:gs>
              <a:gs pos="100000">
                <a:srgbClr val="00764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</a:rPr>
              <a:t>想一想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124075" y="549275"/>
            <a:ext cx="666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二元函数的间断性与一元函数的间断性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nimBg="1" autoUpdateAnimBg="0"/>
      <p:bldP spid="5530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2990C8-BFD2-4BF4-85A4-1AF760799A48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914400" y="838200"/>
            <a:ext cx="7239000" cy="4038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43000" y="3424238"/>
            <a:ext cx="335280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称为多元初等函数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193800" y="1766888"/>
            <a:ext cx="670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积、商（分母不为零）及复合仍是连续的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258888" y="119697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同一元函数一样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995738" y="1196975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多元连续函数的和、差、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174750" y="2376488"/>
            <a:ext cx="697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每个自变量的基本初等函数经有限次四则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143000" y="29718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运算和有限次复合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152900" y="29718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由一个式子表达的函数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1111250" y="3957638"/>
            <a:ext cx="186055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连续的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152900" y="3424238"/>
            <a:ext cx="339883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在它们的定义域内是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utoUpdateAnimBg="0"/>
      <p:bldP spid="40966" grpId="0" autoUpdateAnimBg="0"/>
      <p:bldP spid="40967" grpId="0" autoUpdateAnimBg="0"/>
      <p:bldP spid="40968" grpId="0" autoUpdateAnimBg="0"/>
      <p:bldP spid="40969" grpId="0" autoUpdateAnimBg="0"/>
      <p:bldP spid="40970" grpId="0" autoUpdateAnimBg="0"/>
      <p:bldP spid="4097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DC0D84-32BF-4B27-AAFD-0BDF7B48C96B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31" name="Text Box 2"/>
          <p:cNvSpPr txBox="1">
            <a:spLocks noChangeArrowheads="1"/>
          </p:cNvSpPr>
          <p:nvPr/>
        </p:nvSpPr>
        <p:spPr bwMode="auto">
          <a:xfrm>
            <a:off x="323850" y="268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 求极限  </a:t>
            </a:r>
          </a:p>
        </p:txBody>
      </p:sp>
      <p:graphicFrame>
        <p:nvGraphicFramePr>
          <p:cNvPr id="34818" name="Object 3"/>
          <p:cNvGraphicFramePr>
            <a:graphicFrameLocks/>
          </p:cNvGraphicFramePr>
          <p:nvPr/>
        </p:nvGraphicFramePr>
        <p:xfrm>
          <a:off x="2228850" y="90488"/>
          <a:ext cx="195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" r:id="rId3" imgW="1955800" imgH="1054100" progId="Equation.3">
                  <p:embed/>
                </p:oleObj>
              </mc:Choice>
              <mc:Fallback>
                <p:oleObj r:id="rId3" imgW="1955800" imgH="1054100" progId="Equation.3">
                  <p:embed/>
                  <p:pic>
                    <p:nvPicPr>
                      <p:cNvPr id="0" name="Picture 4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90488"/>
                        <a:ext cx="1955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23850" y="13493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1989" name="Object 5"/>
          <p:cNvGraphicFramePr>
            <a:graphicFrameLocks/>
          </p:cNvGraphicFramePr>
          <p:nvPr/>
        </p:nvGraphicFramePr>
        <p:xfrm>
          <a:off x="1095375" y="1196975"/>
          <a:ext cx="19716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" r:id="rId5" imgW="2132674" imgH="1091726" progId="Equation.3">
                  <p:embed/>
                </p:oleObj>
              </mc:Choice>
              <mc:Fallback>
                <p:oleObj r:id="rId5" imgW="2132674" imgH="1091726" progId="Equation.3">
                  <p:embed/>
                  <p:pic>
                    <p:nvPicPr>
                      <p:cNvPr id="0" name="Picture 4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196975"/>
                        <a:ext cx="197167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33450" y="2621856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</a:p>
        </p:txBody>
      </p:sp>
      <p:graphicFrame>
        <p:nvGraphicFramePr>
          <p:cNvPr id="41991" name="Object 7"/>
          <p:cNvGraphicFramePr>
            <a:graphicFrameLocks/>
          </p:cNvGraphicFramePr>
          <p:nvPr/>
        </p:nvGraphicFramePr>
        <p:xfrm>
          <a:off x="1847850" y="2424113"/>
          <a:ext cx="18303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6" r:id="rId7" imgW="1980340" imgH="1129810" progId="Equation.3">
                  <p:embed/>
                </p:oleObj>
              </mc:Choice>
              <mc:Fallback>
                <p:oleObj r:id="rId7" imgW="1980340" imgH="1129810" progId="Equation.3">
                  <p:embed/>
                  <p:pic>
                    <p:nvPicPr>
                      <p:cNvPr id="0" name="Picture 43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424113"/>
                        <a:ext cx="183038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/>
          </p:cNvGraphicFramePr>
          <p:nvPr/>
        </p:nvGraphicFramePr>
        <p:xfrm>
          <a:off x="5276850" y="2468563"/>
          <a:ext cx="1244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7" r:id="rId9" imgW="1346200" imgH="889000" progId="Equation.3">
                  <p:embed/>
                </p:oleObj>
              </mc:Choice>
              <mc:Fallback>
                <p:oleObj r:id="rId9" imgW="1346200" imgH="889000" progId="Equation.3">
                  <p:embed/>
                  <p:pic>
                    <p:nvPicPr>
                      <p:cNvPr id="0" name="Picture 43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468563"/>
                        <a:ext cx="12446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/>
          </p:cNvGraphicFramePr>
          <p:nvPr/>
        </p:nvGraphicFramePr>
        <p:xfrm>
          <a:off x="6589713" y="2722563"/>
          <a:ext cx="5159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8" r:id="rId11" imgW="558800" imgH="368300" progId="Equation.3">
                  <p:embed/>
                </p:oleObj>
              </mc:Choice>
              <mc:Fallback>
                <p:oleObj r:id="rId11" imgW="558800" imgH="368300" progId="Equation.3">
                  <p:embed/>
                  <p:pic>
                    <p:nvPicPr>
                      <p:cNvPr id="0" name="Picture 43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722563"/>
                        <a:ext cx="51593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/>
          </p:cNvGraphicFramePr>
          <p:nvPr/>
        </p:nvGraphicFramePr>
        <p:xfrm>
          <a:off x="1162050" y="3535363"/>
          <a:ext cx="11985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9" r:id="rId13" imgW="1295400" imgH="1054100" progId="Equation.3">
                  <p:embed/>
                </p:oleObj>
              </mc:Choice>
              <mc:Fallback>
                <p:oleObj r:id="rId13" imgW="1295400" imgH="1054100" progId="Equation.3">
                  <p:embed/>
                  <p:pic>
                    <p:nvPicPr>
                      <p:cNvPr id="0" name="Picture 43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535363"/>
                        <a:ext cx="119856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/>
          </p:cNvGraphicFramePr>
          <p:nvPr/>
        </p:nvGraphicFramePr>
        <p:xfrm>
          <a:off x="4389438" y="3752850"/>
          <a:ext cx="15732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0" r:id="rId15" imgW="1536700" imgH="457200" progId="Equation.3">
                  <p:embed/>
                </p:oleObj>
              </mc:Choice>
              <mc:Fallback>
                <p:oleObj r:id="rId15" imgW="1536700" imgH="457200" progId="Equation.3">
                  <p:embed/>
                  <p:pic>
                    <p:nvPicPr>
                      <p:cNvPr id="0" name="Picture 44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752850"/>
                        <a:ext cx="157321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/>
          </p:cNvGraphicFramePr>
          <p:nvPr/>
        </p:nvGraphicFramePr>
        <p:xfrm>
          <a:off x="6156325" y="3448050"/>
          <a:ext cx="27781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1" r:id="rId17" imgW="2768600" imgH="1054100" progId="Equation.3">
                  <p:embed/>
                </p:oleObj>
              </mc:Choice>
              <mc:Fallback>
                <p:oleObj r:id="rId17" imgW="2768600" imgH="1054100" progId="Equation.3">
                  <p:embed/>
                  <p:pic>
                    <p:nvPicPr>
                      <p:cNvPr id="0" name="Picture 44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448050"/>
                        <a:ext cx="27781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29050" y="2325688"/>
            <a:ext cx="1316038" cy="609600"/>
            <a:chOff x="0" y="0"/>
            <a:chExt cx="829" cy="384"/>
          </a:xfrm>
        </p:grpSpPr>
        <p:graphicFrame>
          <p:nvGraphicFramePr>
            <p:cNvPr id="34829" name="Object 14"/>
            <p:cNvGraphicFramePr>
              <a:graphicFrameLocks/>
            </p:cNvGraphicFramePr>
            <p:nvPr/>
          </p:nvGraphicFramePr>
          <p:xfrm>
            <a:off x="48" y="0"/>
            <a:ext cx="78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2" r:id="rId19" imgW="1168400" imgH="469900" progId="Equation.3">
                    <p:embed/>
                  </p:oleObj>
                </mc:Choice>
                <mc:Fallback>
                  <p:oleObj r:id="rId19" imgW="1168400" imgH="469900" progId="Equation.3">
                    <p:embed/>
                    <p:pic>
                      <p:nvPicPr>
                        <p:cNvPr id="0" name="Picture 4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781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Line 15"/>
            <p:cNvSpPr>
              <a:spLocks noChangeShapeType="1"/>
            </p:cNvSpPr>
            <p:nvPr/>
          </p:nvSpPr>
          <p:spPr bwMode="auto">
            <a:xfrm>
              <a:off x="0" y="3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16"/>
            <p:cNvSpPr>
              <a:spLocks noChangeShapeType="1"/>
            </p:cNvSpPr>
            <p:nvPr/>
          </p:nvSpPr>
          <p:spPr bwMode="auto">
            <a:xfrm>
              <a:off x="0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01" name="Object 17"/>
          <p:cNvGraphicFramePr>
            <a:graphicFrameLocks/>
          </p:cNvGraphicFramePr>
          <p:nvPr/>
        </p:nvGraphicFramePr>
        <p:xfrm>
          <a:off x="2411413" y="3519488"/>
          <a:ext cx="19050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3" r:id="rId21" imgW="863225" imgH="482391" progId="Equation.3">
                  <p:embed/>
                </p:oleObj>
              </mc:Choice>
              <mc:Fallback>
                <p:oleObj r:id="rId21" imgW="863225" imgH="482391" progId="Equation.3">
                  <p:embed/>
                  <p:pic>
                    <p:nvPicPr>
                      <p:cNvPr id="0" name="Picture 4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19488"/>
                        <a:ext cx="19050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/>
          </p:cNvGraphicFramePr>
          <p:nvPr/>
        </p:nvGraphicFramePr>
        <p:xfrm>
          <a:off x="3143250" y="1157288"/>
          <a:ext cx="18764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4" r:id="rId23" imgW="1840701" imgH="1091726" progId="Equation.3">
                  <p:embed/>
                </p:oleObj>
              </mc:Choice>
              <mc:Fallback>
                <p:oleObj r:id="rId23" imgW="1840701" imgH="1091726" progId="Equation.3">
                  <p:embed/>
                  <p:pic>
                    <p:nvPicPr>
                      <p:cNvPr id="0" name="Picture 44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157288"/>
                        <a:ext cx="18764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/>
          </p:cNvGraphicFramePr>
          <p:nvPr/>
        </p:nvGraphicFramePr>
        <p:xfrm>
          <a:off x="5048250" y="1162050"/>
          <a:ext cx="14097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5" r:id="rId25" imgW="1384300" imgH="965200" progId="Equation.3">
                  <p:embed/>
                </p:oleObj>
              </mc:Choice>
              <mc:Fallback>
                <p:oleObj r:id="rId25" imgW="1384300" imgH="965200" progId="Equation.3">
                  <p:embed/>
                  <p:pic>
                    <p:nvPicPr>
                      <p:cNvPr id="0" name="Picture 44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162050"/>
                        <a:ext cx="14097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8A8C9-9AFE-42E9-8049-4726631E86B0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8" name="Text Box 2"/>
          <p:cNvSpPr txBox="1">
            <a:spLocks noChangeArrowheads="1"/>
          </p:cNvSpPr>
          <p:nvPr/>
        </p:nvSpPr>
        <p:spPr bwMode="auto">
          <a:xfrm>
            <a:off x="990600" y="115888"/>
            <a:ext cx="708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1" u="sng">
                <a:solidFill>
                  <a:schemeClr val="accent2"/>
                </a:solidFill>
              </a:rPr>
              <a:t>多元函数的极限的基本问题有两类</a:t>
            </a:r>
            <a:endParaRPr lang="zh-CN" altLang="en-US" sz="2800" i="1" u="sng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14400" y="71120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  </a:t>
            </a:r>
            <a:r>
              <a:rPr lang="zh-CN" altLang="en-US" sz="2800"/>
              <a:t>研究二元函数极限的存在性</a:t>
            </a:r>
            <a:r>
              <a:rPr lang="en-US" altLang="zh-CN" sz="2800"/>
              <a:t>.</a:t>
            </a:r>
            <a:endParaRPr lang="en-US" altLang="zh-CN" sz="2800" b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814888" y="26876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常研究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62000" y="354488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若其依赖于</a:t>
            </a:r>
            <a:r>
              <a:rPr lang="en-US" altLang="zh-CN" sz="2800" i="1"/>
              <a:t>k,</a:t>
            </a:r>
            <a:endParaRPr lang="en-US" altLang="zh-CN" sz="2800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895600" y="3530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524000" y="119221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欲证明极限存在</a:t>
            </a:r>
            <a:r>
              <a:rPr lang="en-US" altLang="zh-CN" sz="2800"/>
              <a:t>,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990600" y="1168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0">
                <a:solidFill>
                  <a:srgbClr val="FF0000"/>
                </a:solidFill>
              </a:rPr>
              <a:t>*</a:t>
            </a:r>
            <a:endParaRPr lang="en-US" altLang="zh-CN" sz="2800" b="0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24000" y="2616200"/>
            <a:ext cx="19192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特别对于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001713" y="167005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0">
                <a:solidFill>
                  <a:srgbClr val="FF0000"/>
                </a:solidFill>
              </a:rPr>
              <a:t>*</a:t>
            </a:r>
            <a:endParaRPr lang="en-US" altLang="zh-CN" sz="2800" b="0"/>
          </a:p>
        </p:txBody>
      </p:sp>
      <p:graphicFrame>
        <p:nvGraphicFramePr>
          <p:cNvPr id="43019" name="Object 11"/>
          <p:cNvGraphicFramePr>
            <a:graphicFrameLocks/>
          </p:cNvGraphicFramePr>
          <p:nvPr/>
        </p:nvGraphicFramePr>
        <p:xfrm>
          <a:off x="3046413" y="2709863"/>
          <a:ext cx="18446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r:id="rId3" imgW="787058" imgH="380835" progId="Equation.3">
                  <p:embed/>
                </p:oleObj>
              </mc:Choice>
              <mc:Fallback>
                <p:oleObj r:id="rId3" imgW="787058" imgH="380835" progId="Equation.3">
                  <p:embed/>
                  <p:pic>
                    <p:nvPicPr>
                      <p:cNvPr id="0" name="Picture 18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2709863"/>
                        <a:ext cx="18446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/>
          </p:cNvGraphicFramePr>
          <p:nvPr/>
        </p:nvGraphicFramePr>
        <p:xfrm>
          <a:off x="3352800" y="3530600"/>
          <a:ext cx="18288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r:id="rId5" imgW="748975" imgH="380835" progId="Equation.3">
                  <p:embed/>
                </p:oleObj>
              </mc:Choice>
              <mc:Fallback>
                <p:oleObj r:id="rId5" imgW="748975" imgH="380835" progId="Equation.3">
                  <p:embed/>
                  <p:pic>
                    <p:nvPicPr>
                      <p:cNvPr id="0" name="Picture 18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30600"/>
                        <a:ext cx="18288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5056188" y="3544888"/>
            <a:ext cx="1344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不存在</a:t>
            </a:r>
            <a:r>
              <a:rPr lang="en-US" altLang="zh-CN" sz="2800"/>
              <a:t>.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4194175" y="1200150"/>
            <a:ext cx="348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常用定义或夹逼定理</a:t>
            </a:r>
            <a:r>
              <a:rPr lang="en-US" altLang="zh-CN" sz="2800"/>
              <a:t>.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535113" y="16478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欲证明极限不存在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4456113" y="1670050"/>
            <a:ext cx="3011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/>
              <a:t>(</a:t>
            </a:r>
            <a:r>
              <a:rPr lang="zh-CN" altLang="en-US" sz="2800"/>
              <a:t>通过观察、猜测</a:t>
            </a:r>
            <a:r>
              <a:rPr lang="en-US" altLang="zh-CN" sz="2800"/>
              <a:t>),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1539875" y="2173288"/>
            <a:ext cx="411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常选择两条不同路径</a:t>
            </a:r>
            <a:r>
              <a:rPr lang="en-US" altLang="zh-CN" sz="2800"/>
              <a:t>,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946650" y="2159000"/>
            <a:ext cx="313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求出不同的极限值</a:t>
            </a:r>
            <a:r>
              <a:rPr lang="en-US" altLang="zh-CN" sz="2800"/>
              <a:t>.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990600" y="43068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 </a:t>
            </a:r>
            <a:r>
              <a:rPr lang="zh-CN" altLang="en-US" sz="2800"/>
              <a:t>求极限值</a:t>
            </a:r>
            <a:r>
              <a:rPr lang="en-US" altLang="zh-CN" sz="2800"/>
              <a:t>.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514600" y="4292600"/>
            <a:ext cx="5715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常按一元函数极限的求法求之</a:t>
            </a:r>
            <a:r>
              <a:rPr lang="en-US" altLang="zh-CN" sz="2800"/>
              <a:t>.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1524000" y="4749800"/>
            <a:ext cx="3200400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罗必达法则除外</a:t>
            </a:r>
            <a:r>
              <a:rPr lang="en-US" altLang="zh-CN" sz="2800" dirty="0"/>
              <a:t>)</a:t>
            </a:r>
          </a:p>
        </p:txBody>
      </p:sp>
      <p:graphicFrame>
        <p:nvGraphicFramePr>
          <p:cNvPr id="43030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61816"/>
              </p:ext>
            </p:extLst>
          </p:nvPr>
        </p:nvGraphicFramePr>
        <p:xfrm>
          <a:off x="6010275" y="2780946"/>
          <a:ext cx="1990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r:id="rId7" imgW="2005729" imgH="393529" progId="Equation.3">
                  <p:embed/>
                </p:oleObj>
              </mc:Choice>
              <mc:Fallback>
                <p:oleObj r:id="rId7" imgW="2005729" imgH="393529" progId="Equation.3">
                  <p:embed/>
                  <p:pic>
                    <p:nvPicPr>
                      <p:cNvPr id="0" name="Picture 1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2780946"/>
                        <a:ext cx="19907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809184"/>
              </p:ext>
            </p:extLst>
          </p:nvPr>
        </p:nvGraphicFramePr>
        <p:xfrm>
          <a:off x="6096000" y="3079396"/>
          <a:ext cx="533400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5" r:id="rId9" imgW="938985" imgH="317225" progId="Equation.3">
                  <p:embed/>
                </p:oleObj>
              </mc:Choice>
              <mc:Fallback>
                <p:oleObj r:id="rId9" imgW="938985" imgH="317225" progId="Equation.3">
                  <p:embed/>
                  <p:pic>
                    <p:nvPicPr>
                      <p:cNvPr id="0" name="Picture 18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79396"/>
                        <a:ext cx="533400" cy="17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730586"/>
              </p:ext>
            </p:extLst>
          </p:nvPr>
        </p:nvGraphicFramePr>
        <p:xfrm>
          <a:off x="6019800" y="3246083"/>
          <a:ext cx="9906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r:id="rId11" imgW="1675673" imgH="393529" progId="Equation.3">
                  <p:embed/>
                </p:oleObj>
              </mc:Choice>
              <mc:Fallback>
                <p:oleObj r:id="rId11" imgW="1675673" imgH="393529" progId="Equation.3">
                  <p:embed/>
                  <p:pic>
                    <p:nvPicPr>
                      <p:cNvPr id="0" name="Picture 18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46083"/>
                        <a:ext cx="990600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  <p:bldP spid="43021" grpId="0" autoUpdateAnimBg="0"/>
      <p:bldP spid="43022" grpId="0" autoUpdateAnimBg="0"/>
      <p:bldP spid="43023" grpId="0" autoUpdateAnimBg="0"/>
      <p:bldP spid="43024" grpId="0" autoUpdateAnimBg="0"/>
      <p:bldP spid="43025" grpId="0" autoUpdateAnimBg="0"/>
      <p:bldP spid="43026" grpId="0" autoUpdateAnimBg="0"/>
      <p:bldP spid="43027" grpId="0" autoUpdateAnimBg="0"/>
      <p:bldP spid="43028" grpId="0" autoUpdateAnimBg="0"/>
      <p:bldP spid="4302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B54B0-142F-4370-8668-019C76403D70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72" name="Text Box 2"/>
          <p:cNvSpPr txBox="1">
            <a:spLocks noChangeArrowheads="1"/>
          </p:cNvSpPr>
          <p:nvPr/>
        </p:nvSpPr>
        <p:spPr bwMode="auto">
          <a:xfrm>
            <a:off x="914400" y="3603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 求极限  </a:t>
            </a:r>
          </a:p>
        </p:txBody>
      </p:sp>
      <p:graphicFrame>
        <p:nvGraphicFramePr>
          <p:cNvPr id="36866" name="Object 3"/>
          <p:cNvGraphicFramePr>
            <a:graphicFrameLocks/>
          </p:cNvGraphicFramePr>
          <p:nvPr/>
        </p:nvGraphicFramePr>
        <p:xfrm>
          <a:off x="2755900" y="188913"/>
          <a:ext cx="234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r:id="rId3" imgW="2348481" imgH="1040948" progId="Equation.3">
                  <p:embed/>
                </p:oleObj>
              </mc:Choice>
              <mc:Fallback>
                <p:oleObj r:id="rId3" imgW="2348481" imgH="1040948" progId="Equation.3">
                  <p:embed/>
                  <p:pic>
                    <p:nvPicPr>
                      <p:cNvPr id="0" name="Picture 18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88913"/>
                        <a:ext cx="23495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14400" y="1339845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524000" y="132556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将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分母有理化</a:t>
            </a:r>
            <a:r>
              <a:rPr lang="en-US" altLang="zh-CN" sz="2800">
                <a:solidFill>
                  <a:srgbClr val="0000FF"/>
                </a:solidFill>
                <a:latin typeface="宋体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得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  </a:t>
            </a:r>
          </a:p>
        </p:txBody>
      </p:sp>
      <p:graphicFrame>
        <p:nvGraphicFramePr>
          <p:cNvPr id="44038" name="Object 6"/>
          <p:cNvGraphicFramePr>
            <a:graphicFrameLocks/>
          </p:cNvGraphicFramePr>
          <p:nvPr/>
        </p:nvGraphicFramePr>
        <p:xfrm>
          <a:off x="1524000" y="1884363"/>
          <a:ext cx="2527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r:id="rId5" imgW="2526204" imgH="1040948" progId="Equation.3">
                  <p:embed/>
                </p:oleObj>
              </mc:Choice>
              <mc:Fallback>
                <p:oleObj r:id="rId5" imgW="2526204" imgH="1040948" progId="Equation.3">
                  <p:embed/>
                  <p:pic>
                    <p:nvPicPr>
                      <p:cNvPr id="0" name="Picture 18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84363"/>
                        <a:ext cx="2527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/>
          </p:cNvGraphicFramePr>
          <p:nvPr/>
        </p:nvGraphicFramePr>
        <p:xfrm>
          <a:off x="4114800" y="1858963"/>
          <a:ext cx="287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r:id="rId7" imgW="2870200" imgH="1066800" progId="Equation.3">
                  <p:embed/>
                </p:oleObj>
              </mc:Choice>
              <mc:Fallback>
                <p:oleObj r:id="rId7" imgW="2870200" imgH="1066800" progId="Equation.3">
                  <p:embed/>
                  <p:pic>
                    <p:nvPicPr>
                      <p:cNvPr id="0" name="Picture 1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58963"/>
                        <a:ext cx="2870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/>
          </p:cNvGraphicFramePr>
          <p:nvPr/>
        </p:nvGraphicFramePr>
        <p:xfrm>
          <a:off x="3797300" y="3154363"/>
          <a:ext cx="313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r:id="rId9" imgW="3135539" imgH="850531" progId="Equation.3">
                  <p:embed/>
                </p:oleObj>
              </mc:Choice>
              <mc:Fallback>
                <p:oleObj r:id="rId9" imgW="3135539" imgH="850531" progId="Equation.3">
                  <p:embed/>
                  <p:pic>
                    <p:nvPicPr>
                      <p:cNvPr id="0" name="Picture 18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154363"/>
                        <a:ext cx="3136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/>
          </p:cNvGraphicFramePr>
          <p:nvPr/>
        </p:nvGraphicFramePr>
        <p:xfrm>
          <a:off x="3873500" y="4221163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r:id="rId11" imgW="697894" imgH="304536" progId="Equation.3">
                  <p:embed/>
                </p:oleObj>
              </mc:Choice>
              <mc:Fallback>
                <p:oleObj r:id="rId11" imgW="697894" imgH="304536" progId="Equation.3">
                  <p:embed/>
                  <p:pic>
                    <p:nvPicPr>
                      <p:cNvPr id="0" name="Picture 18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221163"/>
                        <a:ext cx="698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08BE-D579-485F-90D0-95A62B16EA7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7624" y="4509120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</a:rPr>
              <a:t>0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624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</a:rPr>
              <a:t>1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不存在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87624" y="428625"/>
            <a:ext cx="3709996" cy="2143125"/>
            <a:chOff x="2446180" y="428625"/>
            <a:chExt cx="3709996" cy="2143125"/>
          </a:xfrm>
        </p:grpSpPr>
        <p:sp>
          <p:nvSpPr>
            <p:cNvPr id="4" name="矩形 3"/>
            <p:cNvSpPr/>
            <p:nvPr/>
          </p:nvSpPr>
          <p:spPr>
            <a:xfrm>
              <a:off x="5090864" y="428625"/>
              <a:ext cx="1065312" cy="21431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dirty="0" smtClean="0">
                  <a:solidFill>
                    <a:srgbClr val="000000"/>
                  </a:solidFill>
                </a:rPr>
                <a:t>（   ）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180" y="1149645"/>
              <a:ext cx="2817979" cy="91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29524" cy="49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6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DCE30-2219-42D2-A4EE-D820B19969B7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7" name="Text Box 2"/>
          <p:cNvSpPr txBox="1">
            <a:spLocks noChangeArrowheads="1"/>
          </p:cNvSpPr>
          <p:nvPr/>
        </p:nvSpPr>
        <p:spPr bwMode="auto">
          <a:xfrm>
            <a:off x="323850" y="70802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想一想</a:t>
            </a:r>
            <a:r>
              <a:rPr lang="zh-CN" altLang="en-US" sz="2800"/>
              <a:t>  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90600" y="193675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如何证明 </a:t>
            </a:r>
            <a:r>
              <a:rPr lang="en-US" altLang="zh-CN" sz="2800" i="1"/>
              <a:t>f</a:t>
            </a:r>
            <a:r>
              <a:rPr lang="en-US" altLang="zh-CN" sz="2800"/>
              <a:t>(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5060" name="WordArt 4"/>
          <p:cNvSpPr>
            <a:spLocks noChangeArrowheads="1" noChangeShapeType="1" noTextEdit="1"/>
          </p:cNvSpPr>
          <p:nvPr/>
        </p:nvSpPr>
        <p:spPr bwMode="auto">
          <a:xfrm>
            <a:off x="1403350" y="492125"/>
            <a:ext cx="417513" cy="758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aphicFrame>
        <p:nvGraphicFramePr>
          <p:cNvPr id="37890" name="Object 5"/>
          <p:cNvGraphicFramePr>
            <a:graphicFrameLocks/>
          </p:cNvGraphicFramePr>
          <p:nvPr/>
        </p:nvGraphicFramePr>
        <p:xfrm>
          <a:off x="2133600" y="260350"/>
          <a:ext cx="601980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8" r:id="rId3" imgW="2540000" imgH="647700" progId="Equation.3">
                  <p:embed/>
                </p:oleObj>
              </mc:Choice>
              <mc:Fallback>
                <p:oleObj r:id="rId3" imgW="2540000" imgH="647700" progId="Equation.3">
                  <p:embed/>
                  <p:pic>
                    <p:nvPicPr>
                      <p:cNvPr id="0" name="Picture 2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0350"/>
                        <a:ext cx="6019800" cy="153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14400" y="262255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ea typeface="黑体" pitchFamily="2" charset="-122"/>
              </a:rPr>
              <a:t>证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45063" name="Object 7"/>
          <p:cNvGraphicFramePr>
            <a:graphicFrameLocks/>
          </p:cNvGraphicFramePr>
          <p:nvPr/>
        </p:nvGraphicFramePr>
        <p:xfrm>
          <a:off x="1600200" y="267335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9" r:id="rId5" imgW="2374900" imgH="469900" progId="Equation.3">
                  <p:embed/>
                </p:oleObj>
              </mc:Choice>
              <mc:Fallback>
                <p:oleObj r:id="rId5" imgW="2374900" imgH="469900" progId="Equation.3">
                  <p:embed/>
                  <p:pic>
                    <p:nvPicPr>
                      <p:cNvPr id="0" name="Picture 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73350"/>
                        <a:ext cx="2438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/>
          </p:cNvGraphicFramePr>
          <p:nvPr/>
        </p:nvGraphicFramePr>
        <p:xfrm>
          <a:off x="1447800" y="4298950"/>
          <a:ext cx="3124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0" r:id="rId7" imgW="3008594" imgH="431613" progId="Equation.3">
                  <p:embed/>
                </p:oleObj>
              </mc:Choice>
              <mc:Fallback>
                <p:oleObj r:id="rId7" imgW="3008594" imgH="431613" progId="Equation.3">
                  <p:embed/>
                  <p:pic>
                    <p:nvPicPr>
                      <p:cNvPr id="0" name="Picture 2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98950"/>
                        <a:ext cx="31242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/>
          </p:cNvGraphicFramePr>
          <p:nvPr/>
        </p:nvGraphicFramePr>
        <p:xfrm>
          <a:off x="1447800" y="5011738"/>
          <a:ext cx="4800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1" r:id="rId9" imgW="4760434" imgH="431613" progId="Equation.3">
                  <p:embed/>
                </p:oleObj>
              </mc:Choice>
              <mc:Fallback>
                <p:oleObj r:id="rId9" imgW="4760434" imgH="431613" progId="Equation.3">
                  <p:embed/>
                  <p:pic>
                    <p:nvPicPr>
                      <p:cNvPr id="0" name="Picture 2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11738"/>
                        <a:ext cx="48006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913188" y="1936750"/>
            <a:ext cx="309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xOy</a:t>
            </a:r>
            <a:r>
              <a:rPr lang="zh-CN" altLang="en-US" sz="2800">
                <a:solidFill>
                  <a:srgbClr val="0000FF"/>
                </a:solidFill>
              </a:rPr>
              <a:t>面上处处连续</a:t>
            </a:r>
            <a:r>
              <a:rPr lang="en-US" altLang="zh-CN" sz="2800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45067" name="Object 11"/>
          <p:cNvGraphicFramePr>
            <a:graphicFrameLocks/>
          </p:cNvGraphicFramePr>
          <p:nvPr/>
        </p:nvGraphicFramePr>
        <p:xfrm>
          <a:off x="1447800" y="3295650"/>
          <a:ext cx="3352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2" r:id="rId11" imgW="3378200" imgH="914400" progId="Equation.3">
                  <p:embed/>
                </p:oleObj>
              </mc:Choice>
              <mc:Fallback>
                <p:oleObj r:id="rId11" imgW="3378200" imgH="914400" progId="Equation.3">
                  <p:embed/>
                  <p:pic>
                    <p:nvPicPr>
                      <p:cNvPr id="0" name="Picture 2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95650"/>
                        <a:ext cx="33528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876800" y="34607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是</a:t>
            </a:r>
            <a:r>
              <a:rPr lang="zh-CN" altLang="en-US" sz="2800">
                <a:solidFill>
                  <a:srgbClr val="0000FF"/>
                </a:solidFill>
              </a:rPr>
              <a:t>初等函数，</a:t>
            </a:r>
          </a:p>
        </p:txBody>
      </p:sp>
      <p:graphicFrame>
        <p:nvGraphicFramePr>
          <p:cNvPr id="45069" name="Object 13"/>
          <p:cNvGraphicFramePr>
            <a:graphicFrameLocks/>
          </p:cNvGraphicFramePr>
          <p:nvPr/>
        </p:nvGraphicFramePr>
        <p:xfrm>
          <a:off x="4557713" y="4338638"/>
          <a:ext cx="11572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3" r:id="rId13" imgW="1117115" imgH="393529" progId="Equation.3">
                  <p:embed/>
                </p:oleObj>
              </mc:Choice>
              <mc:Fallback>
                <p:oleObj r:id="rId13" imgW="1117115" imgH="393529" progId="Equation.3">
                  <p:embed/>
                  <p:pic>
                    <p:nvPicPr>
                      <p:cNvPr id="0" name="Picture 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4338638"/>
                        <a:ext cx="11572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638800" y="42989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处处连续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nimBg="1"/>
      <p:bldP spid="45062" grpId="0" autoUpdateAnimBg="0"/>
      <p:bldP spid="45066" grpId="0" autoUpdateAnimBg="0"/>
      <p:bldP spid="45068" grpId="0" autoUpdateAnimBg="0"/>
      <p:bldP spid="450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44CD-3172-419A-A787-3D6FB69661D7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5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邻域</a:t>
            </a:r>
            <a:r>
              <a:rPr lang="zh-CN" altLang="en-US" sz="2800"/>
              <a:t>  </a:t>
            </a:r>
            <a:r>
              <a:rPr lang="en-US" altLang="zh-CN" sz="2800">
                <a:solidFill>
                  <a:srgbClr val="0000FF"/>
                </a:solidFill>
              </a:rPr>
              <a:t>(Neighborhood)</a:t>
            </a:r>
            <a:endParaRPr lang="en-US" altLang="zh-CN" sz="2800" b="0">
              <a:solidFill>
                <a:srgbClr val="0000FF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84188" y="7112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0"/>
              <a:t>  </a:t>
            </a:r>
            <a:r>
              <a:rPr lang="zh-CN" altLang="en-US" sz="2800"/>
              <a:t>设</a:t>
            </a:r>
            <a:r>
              <a:rPr lang="en-US" altLang="zh-CN" sz="2800" i="1"/>
              <a:t>P</a:t>
            </a:r>
            <a:r>
              <a:rPr lang="en-US" altLang="zh-CN" sz="2800" baseline="-25000"/>
              <a:t>0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是 </a:t>
            </a:r>
            <a:r>
              <a:rPr lang="en-US" altLang="zh-CN" sz="2800" i="1"/>
              <a:t>xOy </a:t>
            </a:r>
            <a:r>
              <a:rPr lang="zh-CN" altLang="en-US" sz="2800"/>
              <a:t>平面上的一个点</a:t>
            </a:r>
            <a:r>
              <a:rPr lang="en-US" altLang="zh-CN" sz="2800"/>
              <a:t>,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43000" y="300196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几何表示：</a:t>
            </a:r>
            <a:endParaRPr lang="zh-CN" altLang="en-US" sz="2800" b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29000" y="2819400"/>
            <a:ext cx="2743200" cy="1905000"/>
            <a:chOff x="0" y="0"/>
            <a:chExt cx="1728" cy="1200"/>
          </a:xfrm>
        </p:grpSpPr>
        <p:sp>
          <p:nvSpPr>
            <p:cNvPr id="4117" name="Line 6"/>
            <p:cNvSpPr>
              <a:spLocks noChangeShapeType="1"/>
            </p:cNvSpPr>
            <p:nvPr/>
          </p:nvSpPr>
          <p:spPr bwMode="auto">
            <a:xfrm>
              <a:off x="192" y="96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7"/>
            <p:cNvSpPr>
              <a:spLocks noChangeShapeType="1"/>
            </p:cNvSpPr>
            <p:nvPr/>
          </p:nvSpPr>
          <p:spPr bwMode="auto">
            <a:xfrm flipV="1">
              <a:off x="192" y="9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0" y="86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O</a:t>
              </a:r>
              <a:endParaRPr lang="en-US" altLang="zh-CN" sz="2800" b="0"/>
            </a:p>
          </p:txBody>
        </p:sp>
        <p:sp>
          <p:nvSpPr>
            <p:cNvPr id="4120" name="Text Box 9"/>
            <p:cNvSpPr txBox="1">
              <a:spLocks noChangeArrowheads="1"/>
            </p:cNvSpPr>
            <p:nvPr/>
          </p:nvSpPr>
          <p:spPr bwMode="auto">
            <a:xfrm>
              <a:off x="1296" y="95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x</a:t>
              </a:r>
              <a:endParaRPr lang="en-US" altLang="zh-CN"/>
            </a:p>
          </p:txBody>
        </p:sp>
        <p:sp>
          <p:nvSpPr>
            <p:cNvPr id="4121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y</a:t>
              </a:r>
              <a:endParaRPr lang="en-US" altLang="zh-CN"/>
            </a:p>
          </p:txBody>
        </p:sp>
      </p:grp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4038600" y="2895600"/>
            <a:ext cx="12192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419600" y="3200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.</a:t>
            </a:r>
            <a:r>
              <a:rPr lang="en-US" altLang="zh-CN" i="1"/>
              <a:t>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72000" y="3505200"/>
            <a:ext cx="4572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8" name="Object 14"/>
          <p:cNvGraphicFramePr>
            <a:graphicFrameLocks/>
          </p:cNvGraphicFramePr>
          <p:nvPr/>
        </p:nvGraphicFramePr>
        <p:xfrm>
          <a:off x="636588" y="1306513"/>
          <a:ext cx="6781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r:id="rId3" imgW="6474190" imgH="533169" progId="Equation.3">
                  <p:embed/>
                </p:oleObj>
              </mc:Choice>
              <mc:Fallback>
                <p:oleObj r:id="rId3" imgW="6474190" imgH="533169" progId="Equation.3">
                  <p:embed/>
                  <p:pic>
                    <p:nvPicPr>
                      <p:cNvPr id="0" name="Picture 2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306513"/>
                        <a:ext cx="6781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/>
          </p:cNvGraphicFramePr>
          <p:nvPr/>
        </p:nvGraphicFramePr>
        <p:xfrm>
          <a:off x="1322388" y="1976438"/>
          <a:ext cx="2133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r:id="rId5" imgW="889000" imgH="228600" progId="Equation.3">
                  <p:embed/>
                </p:oleObj>
              </mc:Choice>
              <mc:Fallback>
                <p:oleObj r:id="rId5" imgW="889000" imgH="228600" progId="Equation.3">
                  <p:embed/>
                  <p:pic>
                    <p:nvPicPr>
                      <p:cNvPr id="0" name="Picture 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976438"/>
                        <a:ext cx="21336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7104063" y="711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令</a:t>
            </a:r>
          </a:p>
        </p:txBody>
      </p:sp>
      <p:graphicFrame>
        <p:nvGraphicFramePr>
          <p:cNvPr id="6161" name="Object 17"/>
          <p:cNvGraphicFramePr>
            <a:graphicFrameLocks/>
          </p:cNvGraphicFramePr>
          <p:nvPr/>
        </p:nvGraphicFramePr>
        <p:xfrm>
          <a:off x="6275388" y="800100"/>
          <a:ext cx="87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r:id="rId7" imgW="876300" imgH="368300" progId="Equation.3">
                  <p:embed/>
                </p:oleObj>
              </mc:Choice>
              <mc:Fallback>
                <p:oleObj r:id="rId7" imgW="876300" imgH="368300" progId="Equation.3">
                  <p:embed/>
                  <p:pic>
                    <p:nvPicPr>
                      <p:cNvPr id="0" name="Picture 2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800100"/>
                        <a:ext cx="876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/>
          </p:cNvGraphicFramePr>
          <p:nvPr/>
        </p:nvGraphicFramePr>
        <p:xfrm>
          <a:off x="5283200" y="2046288"/>
          <a:ext cx="915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r:id="rId9" imgW="977476" imgH="431613" progId="Equation.3">
                  <p:embed/>
                </p:oleObj>
              </mc:Choice>
              <mc:Fallback>
                <p:oleObj r:id="rId9" imgW="977476" imgH="431613" progId="Equation.3">
                  <p:embed/>
                  <p:pic>
                    <p:nvPicPr>
                      <p:cNvPr id="0" name="Picture 2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046288"/>
                        <a:ext cx="9159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379788" y="191611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有时简记为</a:t>
            </a:r>
          </a:p>
        </p:txBody>
      </p:sp>
      <p:grpSp>
        <p:nvGrpSpPr>
          <p:cNvPr id="4114" name="Group 20"/>
          <p:cNvGrpSpPr>
            <a:grpSpLocks/>
          </p:cNvGrpSpPr>
          <p:nvPr/>
        </p:nvGrpSpPr>
        <p:grpSpPr bwMode="auto">
          <a:xfrm>
            <a:off x="7772400" y="76200"/>
            <a:ext cx="609600" cy="609600"/>
            <a:chOff x="0" y="0"/>
            <a:chExt cx="384" cy="384"/>
          </a:xfrm>
        </p:grpSpPr>
        <p:sp>
          <p:nvSpPr>
            <p:cNvPr id="4116" name="Oval 21"/>
            <p:cNvSpPr>
              <a:spLocks noChangeArrowheads="1"/>
            </p:cNvSpPr>
            <p:nvPr/>
          </p:nvSpPr>
          <p:spPr bwMode="auto">
            <a:xfrm>
              <a:off x="0" y="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76762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3" name="Object 22"/>
            <p:cNvGraphicFramePr>
              <a:graphicFrameLocks/>
            </p:cNvGraphicFramePr>
            <p:nvPr/>
          </p:nvGraphicFramePr>
          <p:xfrm>
            <a:off x="48" y="48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0" r:id="rId11" imgW="418918" imgH="380835" progId="Equation.3">
                    <p:embed/>
                  </p:oleObj>
                </mc:Choice>
                <mc:Fallback>
                  <p:oleObj r:id="rId11" imgW="418918" imgH="380835" progId="Equation.3">
                    <p:embed/>
                    <p:pic>
                      <p:nvPicPr>
                        <p:cNvPr id="0" name="Picture 2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8"/>
                          <a:ext cx="2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79388" y="19161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称之为</a:t>
            </a:r>
          </a:p>
        </p:txBody>
      </p:sp>
      <p:graphicFrame>
        <p:nvGraphicFramePr>
          <p:cNvPr id="6168" name="Object 24"/>
          <p:cNvGraphicFramePr>
            <a:graphicFrameLocks/>
          </p:cNvGraphicFramePr>
          <p:nvPr/>
        </p:nvGraphicFramePr>
        <p:xfrm>
          <a:off x="4495800" y="3644900"/>
          <a:ext cx="1936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r:id="rId13" imgW="253780" imgH="317225" progId="Equation.3">
                  <p:embed/>
                </p:oleObj>
              </mc:Choice>
              <mc:Fallback>
                <p:oleObj r:id="rId13" imgW="253780" imgH="317225" progId="Equation.3">
                  <p:embed/>
                  <p:pic>
                    <p:nvPicPr>
                      <p:cNvPr id="0" name="Picture 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44900"/>
                        <a:ext cx="19367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55" grpId="0" animBg="1"/>
      <p:bldP spid="6156" grpId="0" autoUpdateAnimBg="0"/>
      <p:bldP spid="6157" grpId="0" animBg="1"/>
      <p:bldP spid="6160" grpId="0" autoUpdateAnimBg="0"/>
      <p:bldP spid="6163" grpId="0" autoUpdateAnimBg="0"/>
      <p:bldP spid="616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DB4A6B-BB5A-4359-8D82-877863D56D9A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38200" y="239236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zh-CN" altLang="en-US" sz="2800">
                <a:solidFill>
                  <a:schemeClr val="tx2"/>
                </a:solidFill>
              </a:rPr>
              <a:t>又</a:t>
            </a:r>
          </a:p>
        </p:txBody>
      </p:sp>
      <p:graphicFrame>
        <p:nvGraphicFramePr>
          <p:cNvPr id="46083" name="Object 3"/>
          <p:cNvGraphicFramePr>
            <a:graphicFrameLocks/>
          </p:cNvGraphicFramePr>
          <p:nvPr/>
        </p:nvGraphicFramePr>
        <p:xfrm>
          <a:off x="1676400" y="2192338"/>
          <a:ext cx="22098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8" r:id="rId3" imgW="964781" imgH="482391" progId="Equation.3">
                  <p:embed/>
                </p:oleObj>
              </mc:Choice>
              <mc:Fallback>
                <p:oleObj r:id="rId3" imgW="964781" imgH="482391" progId="Equation.3">
                  <p:embed/>
                  <p:pic>
                    <p:nvPicPr>
                      <p:cNvPr id="0" name="Picture 29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92338"/>
                        <a:ext cx="22098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14400" y="34782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于是</a:t>
            </a:r>
          </a:p>
        </p:txBody>
      </p:sp>
      <p:graphicFrame>
        <p:nvGraphicFramePr>
          <p:cNvPr id="46085" name="Object 5"/>
          <p:cNvGraphicFramePr>
            <a:graphicFrameLocks/>
          </p:cNvGraphicFramePr>
          <p:nvPr/>
        </p:nvGraphicFramePr>
        <p:xfrm>
          <a:off x="2057400" y="3313113"/>
          <a:ext cx="28956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" r:id="rId5" imgW="3008594" imgH="1040948" progId="Equation.3">
                  <p:embed/>
                </p:oleObj>
              </mc:Choice>
              <mc:Fallback>
                <p:oleObj r:id="rId5" imgW="3008594" imgH="1040948" progId="Equation.3">
                  <p:embed/>
                  <p:pic>
                    <p:nvPicPr>
                      <p:cNvPr id="0" name="Picture 29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13113"/>
                        <a:ext cx="28956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/>
          </p:cNvGraphicFramePr>
          <p:nvPr/>
        </p:nvGraphicFramePr>
        <p:xfrm>
          <a:off x="998538" y="4325938"/>
          <a:ext cx="41830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" r:id="rId7" imgW="1724954" imgH="215619" progId="Equation.3">
                  <p:embed/>
                </p:oleObj>
              </mc:Choice>
              <mc:Fallback>
                <p:oleObj r:id="rId7" imgW="1724954" imgH="215619" progId="Equation.3">
                  <p:embed/>
                  <p:pic>
                    <p:nvPicPr>
                      <p:cNvPr id="0" name="Picture 29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325938"/>
                        <a:ext cx="4183062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914400" y="484505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即证明了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 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8926" name="Text Box 8"/>
          <p:cNvSpPr txBox="1">
            <a:spLocks noChangeArrowheads="1"/>
          </p:cNvSpPr>
          <p:nvPr/>
        </p:nvSpPr>
        <p:spPr bwMode="auto">
          <a:xfrm>
            <a:off x="990600" y="141605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由于</a:t>
            </a:r>
          </a:p>
        </p:txBody>
      </p:sp>
      <p:graphicFrame>
        <p:nvGraphicFramePr>
          <p:cNvPr id="46089" name="Object 9"/>
          <p:cNvGraphicFramePr>
            <a:graphicFrameLocks/>
          </p:cNvGraphicFramePr>
          <p:nvPr/>
        </p:nvGraphicFramePr>
        <p:xfrm>
          <a:off x="1828800" y="1196975"/>
          <a:ext cx="2057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" r:id="rId9" imgW="914400" imgH="469900" progId="Equation.3">
                  <p:embed/>
                </p:oleObj>
              </mc:Choice>
              <mc:Fallback>
                <p:oleObj r:id="rId9" imgW="914400" imgH="469900" progId="Equation.3">
                  <p:embed/>
                  <p:pic>
                    <p:nvPicPr>
                      <p:cNvPr id="0" name="Picture 29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96975"/>
                        <a:ext cx="20574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/>
          </p:cNvGraphicFramePr>
          <p:nvPr/>
        </p:nvGraphicFramePr>
        <p:xfrm>
          <a:off x="3886200" y="1220788"/>
          <a:ext cx="1981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2" r:id="rId11" imgW="838200" imgH="469900" progId="Equation.3">
                  <p:embed/>
                </p:oleObj>
              </mc:Choice>
              <mc:Fallback>
                <p:oleObj r:id="rId11" imgW="838200" imgH="469900" progId="Equation.3">
                  <p:embed/>
                  <p:pic>
                    <p:nvPicPr>
                      <p:cNvPr id="0" name="Picture 29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20788"/>
                        <a:ext cx="19812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/>
          </p:cNvGraphicFramePr>
          <p:nvPr/>
        </p:nvGraphicFramePr>
        <p:xfrm>
          <a:off x="5891213" y="1239838"/>
          <a:ext cx="13477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" r:id="rId13" imgW="571252" imgH="431613" progId="Equation.3">
                  <p:embed/>
                </p:oleObj>
              </mc:Choice>
              <mc:Fallback>
                <p:oleObj r:id="rId13" imgW="571252" imgH="431613" progId="Equation.3">
                  <p:embed/>
                  <p:pic>
                    <p:nvPicPr>
                      <p:cNvPr id="0" name="Picture 29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1239838"/>
                        <a:ext cx="1347787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/>
          </p:cNvGraphicFramePr>
          <p:nvPr/>
        </p:nvGraphicFramePr>
        <p:xfrm>
          <a:off x="4953000" y="3536950"/>
          <a:ext cx="12874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4" r:id="rId15" imgW="1282144" imgH="393529" progId="Equation.3">
                  <p:embed/>
                </p:oleObj>
              </mc:Choice>
              <mc:Fallback>
                <p:oleObj r:id="rId15" imgW="1282144" imgH="393529" progId="Equation.3">
                  <p:embed/>
                  <p:pic>
                    <p:nvPicPr>
                      <p:cNvPr id="0" name="Picture 29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36950"/>
                        <a:ext cx="12874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581400" y="484505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xOy</a:t>
            </a:r>
            <a:r>
              <a:rPr lang="zh-CN" altLang="en-US" sz="2800">
                <a:solidFill>
                  <a:srgbClr val="0000FF"/>
                </a:solidFill>
              </a:rPr>
              <a:t>面上处处连续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8921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382882"/>
              </p:ext>
            </p:extLst>
          </p:nvPr>
        </p:nvGraphicFramePr>
        <p:xfrm>
          <a:off x="4283968" y="0"/>
          <a:ext cx="47831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5" name="Equation" r:id="rId17" imgW="2412720" imgH="685800" progId="Equation.DSMT4">
                  <p:embed/>
                </p:oleObj>
              </mc:Choice>
              <mc:Fallback>
                <p:oleObj name="Equation" r:id="rId17" imgW="2412720" imgH="685800" progId="Equation.DSMT4">
                  <p:embed/>
                  <p:pic>
                    <p:nvPicPr>
                      <p:cNvPr id="0" name="Picture 29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0"/>
                        <a:ext cx="4783138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4" grpId="0" autoUpdateAnimBg="0"/>
      <p:bldP spid="46087" grpId="0" autoUpdateAnimBg="0"/>
      <p:bldP spid="4609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08BE-D579-485F-90D0-95A62B16EA7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处处连续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处处不连续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仅在（</a:t>
            </a:r>
            <a:r>
              <a:rPr lang="en-US" altLang="zh-CN" sz="2600" dirty="0" smtClean="0">
                <a:solidFill>
                  <a:srgbClr val="000000"/>
                </a:solidFill>
              </a:rPr>
              <a:t>0,0</a:t>
            </a:r>
            <a:r>
              <a:rPr lang="zh-CN" altLang="en-US" sz="2600" dirty="0" smtClean="0">
                <a:solidFill>
                  <a:srgbClr val="000000"/>
                </a:solidFill>
              </a:rPr>
              <a:t>）处连续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在</a:t>
            </a:r>
            <a:r>
              <a:rPr lang="zh-CN" altLang="en-US" sz="2600" dirty="0">
                <a:solidFill>
                  <a:srgbClr val="000000"/>
                </a:solidFill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</a:rPr>
              <a:t>0,0</a:t>
            </a:r>
            <a:r>
              <a:rPr lang="zh-CN" altLang="en-US" sz="2600" dirty="0">
                <a:solidFill>
                  <a:srgbClr val="000000"/>
                </a:solidFill>
              </a:rPr>
              <a:t>）</a:t>
            </a:r>
            <a:r>
              <a:rPr lang="zh-CN" altLang="en-US" sz="2600" dirty="0" smtClean="0">
                <a:solidFill>
                  <a:srgbClr val="000000"/>
                </a:solidFill>
              </a:rPr>
              <a:t>处不连续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4" y="836712"/>
            <a:ext cx="8371252" cy="14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610" name="Object 2"/>
          <p:cNvGraphicFramePr>
            <a:graphicFrameLocks/>
          </p:cNvGraphicFramePr>
          <p:nvPr/>
        </p:nvGraphicFramePr>
        <p:xfrm>
          <a:off x="5220072" y="2903859"/>
          <a:ext cx="3491880" cy="88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14" imgW="2209680" imgH="444240" progId="Equation.3">
                  <p:embed/>
                </p:oleObj>
              </mc:Choice>
              <mc:Fallback>
                <p:oleObj name="Equation" r:id="rId14" imgW="2209680" imgH="4442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903859"/>
                        <a:ext cx="3491880" cy="885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500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095D0-F3D3-4D88-B8E3-6DCB549FC667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55650" y="263525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1" u="sng">
                <a:solidFill>
                  <a:schemeClr val="accent2"/>
                </a:solidFill>
              </a:rPr>
              <a:t>有界闭区域</a:t>
            </a:r>
            <a:r>
              <a:rPr lang="zh-CN" altLang="en-US" sz="2800" i="1" u="sng"/>
              <a:t>上</a:t>
            </a:r>
            <a:r>
              <a:rPr lang="zh-CN" altLang="en-US" sz="2800" i="1" u="sng">
                <a:solidFill>
                  <a:schemeClr val="accent2"/>
                </a:solidFill>
              </a:rPr>
              <a:t>连续</a:t>
            </a:r>
            <a:r>
              <a:rPr lang="zh-CN" altLang="en-US" sz="2800" i="1" u="sng">
                <a:solidFill>
                  <a:schemeClr val="tx2"/>
                </a:solidFill>
              </a:rPr>
              <a:t>的多元函数的性质</a:t>
            </a:r>
            <a:endParaRPr lang="zh-CN" altLang="en-US" sz="2800" i="1" u="sng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31850" y="1985963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有界</a:t>
            </a:r>
            <a:r>
              <a:rPr lang="en-US" altLang="zh-CN" sz="2800">
                <a:latin typeface="宋体" charset="-122"/>
              </a:rPr>
              <a:t>,</a:t>
            </a:r>
            <a:r>
              <a:rPr lang="zh-CN" altLang="en-US" sz="2800">
                <a:latin typeface="宋体" charset="-122"/>
              </a:rPr>
              <a:t>且能取得它的最大值和最小值．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55650" y="919163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(1)  </a:t>
            </a:r>
            <a:r>
              <a:rPr lang="zh-CN" altLang="en-US" sz="2800">
                <a:solidFill>
                  <a:schemeClr val="accent2"/>
                </a:solidFill>
              </a:rPr>
              <a:t>最大值和最小值定理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55650" y="2595563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(2) </a:t>
            </a:r>
            <a:r>
              <a:rPr lang="zh-CN" altLang="en-US" sz="2800">
                <a:solidFill>
                  <a:schemeClr val="accent2"/>
                </a:solidFill>
              </a:rPr>
              <a:t>介值定理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593850" y="1514475"/>
            <a:ext cx="572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charset="-122"/>
              </a:rPr>
              <a:t>在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有界闭区域</a:t>
            </a:r>
            <a:r>
              <a:rPr lang="en-US" altLang="zh-CN" sz="2800" i="1"/>
              <a:t>D</a:t>
            </a:r>
            <a:r>
              <a:rPr lang="zh-CN" altLang="en-US" sz="2800">
                <a:latin typeface="宋体" charset="-122"/>
              </a:rPr>
              <a:t>上的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多元连续函数</a:t>
            </a:r>
            <a:r>
              <a:rPr lang="en-US" altLang="zh-CN" sz="2800">
                <a:solidFill>
                  <a:srgbClr val="0000FF"/>
                </a:solidFill>
                <a:latin typeface="宋体" charset="-122"/>
              </a:rPr>
              <a:t>,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991350" y="1514475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latin typeface="宋体" charset="-122"/>
              </a:rPr>
              <a:t>在</a:t>
            </a:r>
            <a:r>
              <a:rPr lang="en-US" altLang="zh-CN" sz="2800" i="1"/>
              <a:t>D</a:t>
            </a:r>
            <a:r>
              <a:rPr lang="zh-CN" altLang="en-US" sz="2800">
                <a:latin typeface="宋体" charset="-122"/>
              </a:rPr>
              <a:t>上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1460500" y="3124200"/>
            <a:ext cx="562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latin typeface="宋体" charset="-122"/>
              </a:rPr>
              <a:t>在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有界闭区域</a:t>
            </a:r>
            <a:r>
              <a:rPr lang="en-US" altLang="zh-CN" sz="2800" i="1"/>
              <a:t>D</a:t>
            </a:r>
            <a:r>
              <a:rPr lang="zh-CN" altLang="en-US" sz="2800">
                <a:latin typeface="宋体" charset="-122"/>
              </a:rPr>
              <a:t>上的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多元连续函数</a:t>
            </a:r>
            <a:r>
              <a:rPr lang="en-US" altLang="zh-CN" sz="2800">
                <a:solidFill>
                  <a:srgbClr val="0000FF"/>
                </a:solidFill>
                <a:latin typeface="宋体" charset="-122"/>
              </a:rPr>
              <a:t>,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7005638" y="3052763"/>
            <a:ext cx="105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charset="-122"/>
              </a:rPr>
              <a:t>必能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884238" y="3773488"/>
            <a:ext cx="5761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charset="-122"/>
              </a:rPr>
              <a:t>取得最大值和最小值之间的任何值</a:t>
            </a:r>
            <a:r>
              <a:rPr lang="en-US" altLang="zh-CN" sz="2800">
                <a:latin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4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4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7108" grpId="0" autoUpdateAnimBg="0"/>
      <p:bldP spid="47109" grpId="0" autoUpdateAnimBg="0"/>
      <p:bldP spid="47110" grpId="0" autoUpdateAnimBg="0"/>
      <p:bldP spid="47111" grpId="0" autoUpdateAnimBg="0"/>
      <p:bldP spid="47112" grpId="0" autoUpdateAnimBg="0"/>
      <p:bldP spid="47113" grpId="0" autoUpdateAnimBg="0"/>
      <p:bldP spid="4711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3564E-537A-4DA3-9966-3022EF1DF221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4213" y="115888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五、小结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4213" y="2189163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多元函数的极限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09613" y="3346450"/>
            <a:ext cx="363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多元函数连续性</a:t>
            </a:r>
            <a:endParaRPr lang="zh-CN" altLang="en-US" sz="320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84213" y="3941763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有界闭区域上连续多元函数的性质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84213" y="2722563"/>
            <a:ext cx="777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与一元函数的极限加以比较</a:t>
            </a:r>
            <a:r>
              <a:rPr lang="en-US" altLang="zh-CN" sz="2800">
                <a:solidFill>
                  <a:srgbClr val="0000FF"/>
                </a:solidFill>
              </a:rPr>
              <a:t>:</a:t>
            </a:r>
            <a:r>
              <a:rPr lang="zh-CN" altLang="en-US" sz="2800">
                <a:solidFill>
                  <a:srgbClr val="0000FF"/>
                </a:solidFill>
              </a:rPr>
              <a:t>注意相同点与差异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84213" y="1579563"/>
            <a:ext cx="287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多元函数的概念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4213" y="984250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预备知识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284413" y="98425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内点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zh-CN" altLang="en-US" sz="2800">
                <a:solidFill>
                  <a:srgbClr val="0000FF"/>
                </a:solidFill>
              </a:rPr>
              <a:t>边界点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zh-CN" altLang="en-US" sz="2800">
                <a:solidFill>
                  <a:srgbClr val="0000FF"/>
                </a:solidFill>
              </a:rPr>
              <a:t>聚点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zh-CN" altLang="en-US" sz="2800">
                <a:solidFill>
                  <a:srgbClr val="0000FF"/>
                </a:solidFill>
              </a:rPr>
              <a:t>开集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zh-CN" altLang="en-US" sz="2800">
                <a:solidFill>
                  <a:srgbClr val="0000FF"/>
                </a:solidFill>
              </a:rPr>
              <a:t>连通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zh-CN" altLang="en-US" sz="2800">
                <a:solidFill>
                  <a:srgbClr val="0000FF"/>
                </a:solidFill>
              </a:rPr>
              <a:t>区域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4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4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4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4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4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4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4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4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8132" grpId="0" autoUpdateAnimBg="0"/>
      <p:bldP spid="48133" grpId="0" autoUpdateAnimBg="0"/>
      <p:bldP spid="48134" grpId="0" autoUpdateAnimBg="0"/>
      <p:bldP spid="48135" grpId="0" autoUpdateAnimBg="0"/>
      <p:bldP spid="48136" grpId="0" autoUpdateAnimBg="0"/>
      <p:bldP spid="4813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58888" y="260350"/>
            <a:ext cx="4681537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182688" y="1174750"/>
            <a:ext cx="4191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§9.1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89050" y="2130425"/>
            <a:ext cx="7315200" cy="766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</a:rPr>
              <a:t>1</a:t>
            </a:r>
            <a:r>
              <a:rPr lang="en-US" altLang="zh-CN" sz="4000" dirty="0" smtClean="0">
                <a:solidFill>
                  <a:schemeClr val="tx2"/>
                </a:solidFill>
              </a:rPr>
              <a:t>,2,3(1)(2),4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5D53B-BC07-4720-A0A7-28F9EFF52F05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323975" y="476250"/>
            <a:ext cx="167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1323975" y="1525588"/>
            <a:ext cx="4619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9-1( 62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447800" y="2289175"/>
            <a:ext cx="640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5.(1) (4) (5) (6)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AFE0A-929E-4CEC-B641-55ABFB71DF2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4625" y="87471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① </a:t>
            </a:r>
            <a:r>
              <a:rPr lang="zh-CN" altLang="en-US" sz="2800"/>
              <a:t>将邻域去掉中心</a:t>
            </a:r>
            <a:r>
              <a:rPr lang="en-US" altLang="zh-CN" sz="2800"/>
              <a:t>,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825" y="188913"/>
            <a:ext cx="1066800" cy="661987"/>
            <a:chOff x="0" y="0"/>
            <a:chExt cx="672" cy="417"/>
          </a:xfrm>
        </p:grpSpPr>
        <p:sp>
          <p:nvSpPr>
            <p:cNvPr id="5136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432" cy="417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5E7618"/>
                </a:gs>
                <a:gs pos="100000">
                  <a:srgbClr val="CCFF33"/>
                </a:gs>
              </a:gsLst>
              <a:path path="rect">
                <a:fillToRect l="50000" t="50000" r="50000" b="50000"/>
              </a:path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Text Box 5"/>
            <p:cNvSpPr txBox="1">
              <a:spLocks noChangeArrowheads="1"/>
            </p:cNvSpPr>
            <p:nvPr/>
          </p:nvSpPr>
          <p:spPr bwMode="auto">
            <a:xfrm>
              <a:off x="48" y="0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</a:p>
          </p:txBody>
        </p:sp>
      </p:grp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75025" y="8747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称之为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441825" y="8747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去心邻域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18225" y="874713"/>
            <a:ext cx="1303338" cy="525462"/>
            <a:chOff x="0" y="0"/>
            <a:chExt cx="821" cy="331"/>
          </a:xfrm>
        </p:grpSpPr>
        <p:graphicFrame>
          <p:nvGraphicFramePr>
            <p:cNvPr id="5124" name="Object 9"/>
            <p:cNvGraphicFramePr>
              <a:graphicFrameLocks/>
            </p:cNvGraphicFramePr>
            <p:nvPr/>
          </p:nvGraphicFramePr>
          <p:xfrm>
            <a:off x="0" y="48"/>
            <a:ext cx="82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r:id="rId3" imgW="1244060" imgH="431613" progId="Equation.3">
                    <p:embed/>
                  </p:oleObj>
                </mc:Choice>
                <mc:Fallback>
                  <p:oleObj r:id="rId3" imgW="1244060" imgH="431613" progId="Equation.3">
                    <p:embed/>
                    <p:pic>
                      <p:nvPicPr>
                        <p:cNvPr id="0" name="Picture 1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821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96" y="0"/>
              <a:ext cx="48" cy="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11188" y="1382713"/>
            <a:ext cx="19050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任意一点</a:t>
            </a:r>
            <a:endParaRPr lang="zh-CN" altLang="en-US" sz="2800"/>
          </a:p>
        </p:txBody>
      </p:sp>
      <p:graphicFrame>
        <p:nvGraphicFramePr>
          <p:cNvPr id="7180" name="Object 12"/>
          <p:cNvGraphicFramePr>
            <a:graphicFrameLocks/>
          </p:cNvGraphicFramePr>
          <p:nvPr/>
        </p:nvGraphicFramePr>
        <p:xfrm>
          <a:off x="2173288" y="1458913"/>
          <a:ext cx="102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r:id="rId5" imgW="1028254" imgH="380835" progId="Equation.3">
                  <p:embed/>
                </p:oleObj>
              </mc:Choice>
              <mc:Fallback>
                <p:oleObj r:id="rId5" imgW="1028254" imgH="380835" progId="Equation.3">
                  <p:embed/>
                  <p:pic>
                    <p:nvPicPr>
                      <p:cNvPr id="0" name="Picture 1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458913"/>
                        <a:ext cx="1028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/>
          </p:cNvGraphicFramePr>
          <p:nvPr/>
        </p:nvGraphicFramePr>
        <p:xfrm>
          <a:off x="5360988" y="1449388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r:id="rId7" imgW="1117115" imgH="380835" progId="Equation.3">
                  <p:embed/>
                </p:oleObj>
              </mc:Choice>
              <mc:Fallback>
                <p:oleObj r:id="rId7" imgW="1117115" imgH="380835" progId="Equation.3">
                  <p:embed/>
                  <p:pic>
                    <p:nvPicPr>
                      <p:cNvPr id="0" name="Picture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1449388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3125788" y="1387475"/>
            <a:ext cx="28956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与任意一点集</a:t>
            </a:r>
            <a:endParaRPr lang="zh-CN" altLang="en-US" sz="2800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402388" y="1382713"/>
            <a:ext cx="1752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之间</a:t>
            </a:r>
            <a:endParaRPr lang="zh-CN" altLang="en-US" sz="2800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06425" y="1966913"/>
            <a:ext cx="53340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必有以下三种关系中的一种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4" grpId="0" autoUpdateAnimBg="0"/>
      <p:bldP spid="7175" grpId="0" autoUpdateAnimBg="0"/>
      <p:bldP spid="7179" grpId="0"/>
      <p:bldP spid="7182" grpId="0" autoUpdateAnimBg="0"/>
      <p:bldP spid="7183" grpId="0" autoUpdateAnimBg="0"/>
      <p:bldP spid="718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F03DEF-5115-42C1-928F-845A4117E05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6225" y="8731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(1) </a:t>
            </a:r>
            <a:r>
              <a:rPr lang="zh-CN" altLang="en-US" sz="2800" dirty="0">
                <a:solidFill>
                  <a:srgbClr val="0000FF"/>
                </a:solidFill>
              </a:rPr>
              <a:t>内点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2900" y="1120775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显然</a:t>
            </a:r>
            <a:r>
              <a:rPr lang="en-US" altLang="zh-CN" sz="2800"/>
              <a:t>, </a:t>
            </a:r>
            <a:r>
              <a:rPr lang="en-US" altLang="zh-CN" sz="2800" i="1"/>
              <a:t>E</a:t>
            </a:r>
            <a:r>
              <a:rPr lang="zh-CN" altLang="en-US" sz="2800"/>
              <a:t>的内点属于</a:t>
            </a:r>
            <a:r>
              <a:rPr lang="en-US" altLang="zh-CN" sz="2800" i="1"/>
              <a:t>E</a:t>
            </a:r>
            <a:r>
              <a:rPr lang="en-US" altLang="zh-CN" sz="2800"/>
              <a:t>.</a:t>
            </a:r>
          </a:p>
        </p:txBody>
      </p:sp>
      <p:graphicFrame>
        <p:nvGraphicFramePr>
          <p:cNvPr id="8196" name="Object 4"/>
          <p:cNvGraphicFramePr>
            <a:graphicFrameLocks/>
          </p:cNvGraphicFramePr>
          <p:nvPr/>
        </p:nvGraphicFramePr>
        <p:xfrm>
          <a:off x="4686300" y="14128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6" r:id="rId3" imgW="608807" imgH="215619" progId="Equation.3">
                  <p:embed/>
                </p:oleObj>
              </mc:Choice>
              <mc:Fallback>
                <p:oleObj r:id="rId3" imgW="608807" imgH="215619" progId="Equation.3">
                  <p:embed/>
                  <p:pic>
                    <p:nvPicPr>
                      <p:cNvPr id="0" name="Picture 54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4128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1290638" y="654050"/>
          <a:ext cx="2133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" r:id="rId5" imgW="887844" imgH="215619" progId="Equation.3">
                  <p:embed/>
                </p:oleObj>
              </mc:Choice>
              <mc:Fallback>
                <p:oleObj r:id="rId5" imgW="887844" imgH="215619" progId="Equation.3">
                  <p:embed/>
                  <p:pic>
                    <p:nvPicPr>
                      <p:cNvPr id="0" name="Picture 54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654050"/>
                        <a:ext cx="21336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78688" y="549275"/>
            <a:ext cx="1295400" cy="1752600"/>
            <a:chOff x="0" y="0"/>
            <a:chExt cx="816" cy="1104"/>
          </a:xfrm>
        </p:grpSpPr>
        <p:sp>
          <p:nvSpPr>
            <p:cNvPr id="6187" name="Oval 7"/>
            <p:cNvSpPr>
              <a:spLocks noChangeArrowheads="1"/>
            </p:cNvSpPr>
            <p:nvPr/>
          </p:nvSpPr>
          <p:spPr bwMode="auto">
            <a:xfrm rot="2169110">
              <a:off x="0" y="0"/>
              <a:ext cx="816" cy="110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33"/>
                </a:gs>
              </a:gsLst>
              <a:lin ang="27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0" name="Object 8"/>
            <p:cNvGraphicFramePr>
              <a:graphicFrameLocks/>
            </p:cNvGraphicFramePr>
            <p:nvPr/>
          </p:nvGraphicFramePr>
          <p:xfrm>
            <a:off x="184" y="820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" r:id="rId7" imgW="317225" imgH="291847" progId="Equation.3">
                    <p:embed/>
                  </p:oleObj>
                </mc:Choice>
                <mc:Fallback>
                  <p:oleObj r:id="rId7" imgW="317225" imgH="291847" progId="Equation.3">
                    <p:embed/>
                    <p:pic>
                      <p:nvPicPr>
                        <p:cNvPr id="0" name="Picture 5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820"/>
                          <a:ext cx="152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66700" y="173037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(2) </a:t>
            </a:r>
            <a:r>
              <a:rPr lang="zh-CN" altLang="en-US" sz="2800">
                <a:solidFill>
                  <a:srgbClr val="0000FF"/>
                </a:solidFill>
              </a:rPr>
              <a:t>外点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790700" y="1730375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如果存在点</a:t>
            </a:r>
            <a:r>
              <a:rPr lang="en-US" altLang="zh-CN" sz="2800" i="1"/>
              <a:t>P</a:t>
            </a:r>
            <a:r>
              <a:rPr lang="zh-CN" altLang="en-US" sz="2800"/>
              <a:t>的某个邻域</a:t>
            </a:r>
          </a:p>
        </p:txBody>
      </p:sp>
      <p:graphicFrame>
        <p:nvGraphicFramePr>
          <p:cNvPr id="8203" name="Object 11"/>
          <p:cNvGraphicFramePr>
            <a:graphicFrameLocks/>
          </p:cNvGraphicFramePr>
          <p:nvPr/>
        </p:nvGraphicFramePr>
        <p:xfrm>
          <a:off x="5753100" y="1868488"/>
          <a:ext cx="868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" r:id="rId9" imgW="914003" imgH="393529" progId="Equation.3">
                  <p:embed/>
                </p:oleObj>
              </mc:Choice>
              <mc:Fallback>
                <p:oleObj r:id="rId9" imgW="914003" imgH="393529" progId="Equation.3">
                  <p:embed/>
                  <p:pic>
                    <p:nvPicPr>
                      <p:cNvPr id="0" name="Picture 54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868488"/>
                        <a:ext cx="8683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238500" y="2263775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则称</a:t>
            </a:r>
            <a:r>
              <a:rPr lang="en-US" altLang="zh-CN" sz="2800" i="1"/>
              <a:t>P</a:t>
            </a:r>
            <a:r>
              <a:rPr lang="zh-CN" altLang="en-US" sz="2800"/>
              <a:t>为</a:t>
            </a:r>
            <a:r>
              <a:rPr lang="en-US" altLang="zh-CN" sz="2800" i="1"/>
              <a:t>E</a:t>
            </a:r>
            <a:r>
              <a:rPr lang="zh-CN" altLang="en-US" sz="2800"/>
              <a:t>的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067300" y="22637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外点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42900" y="28590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(3) </a:t>
            </a:r>
            <a:r>
              <a:rPr lang="zh-CN" altLang="en-US" sz="2800">
                <a:solidFill>
                  <a:srgbClr val="0000FF"/>
                </a:solidFill>
              </a:rPr>
              <a:t>边界点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485900" y="2830513"/>
            <a:ext cx="6553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/>
              <a:t>       </a:t>
            </a:r>
            <a:r>
              <a:rPr lang="zh-CN" altLang="en-US" sz="2800"/>
              <a:t>如点</a:t>
            </a:r>
            <a:r>
              <a:rPr lang="en-US" altLang="zh-CN" sz="2800" i="1"/>
              <a:t>P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任一</a:t>
            </a:r>
            <a:r>
              <a:rPr lang="zh-CN" altLang="en-US" sz="2800"/>
              <a:t>邻域内既有属于</a:t>
            </a:r>
            <a:r>
              <a:rPr lang="en-US" altLang="zh-CN" sz="2800" i="1"/>
              <a:t>E</a:t>
            </a:r>
            <a:r>
              <a:rPr lang="zh-CN" altLang="en-US" sz="2800"/>
              <a:t>的点</a:t>
            </a:r>
            <a:r>
              <a:rPr lang="en-US" altLang="zh-CN" sz="2800"/>
              <a:t>,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42900" y="339725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也有不属于</a:t>
            </a:r>
            <a:r>
              <a:rPr lang="en-US" altLang="zh-CN" sz="2800" i="1"/>
              <a:t>E</a:t>
            </a:r>
            <a:r>
              <a:rPr lang="zh-CN" altLang="en-US" sz="2800"/>
              <a:t>的点</a:t>
            </a:r>
            <a:r>
              <a:rPr lang="en-US" altLang="zh-CN" sz="2800"/>
              <a:t>,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238500" y="3359150"/>
            <a:ext cx="31242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称</a:t>
            </a:r>
            <a:r>
              <a:rPr lang="en-US" altLang="zh-CN" sz="2800" i="1" dirty="0"/>
              <a:t>P</a:t>
            </a:r>
            <a:r>
              <a:rPr lang="zh-CN" altLang="en-US" sz="2800" dirty="0"/>
              <a:t>为</a:t>
            </a:r>
            <a:r>
              <a:rPr lang="en-US" altLang="zh-CN" sz="2800" i="1" dirty="0"/>
              <a:t>E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accent2"/>
                </a:solidFill>
              </a:rPr>
              <a:t>边界点</a:t>
            </a:r>
            <a:r>
              <a:rPr lang="en-US" altLang="zh-CN" sz="2800" dirty="0">
                <a:solidFill>
                  <a:schemeClr val="accent2"/>
                </a:solidFill>
              </a:rPr>
              <a:t>.</a:t>
            </a:r>
            <a:endParaRPr lang="en-US" altLang="zh-CN" sz="2800" b="0" dirty="0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790700" y="1158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</a:t>
            </a:r>
            <a:r>
              <a:rPr lang="en-US" altLang="zh-CN" sz="2800" i="1"/>
              <a:t>E</a:t>
            </a:r>
            <a:r>
              <a:rPr lang="zh-CN" altLang="en-US" sz="2800"/>
              <a:t>为一平面点集</a:t>
            </a:r>
            <a:r>
              <a:rPr lang="en-US" altLang="zh-CN" sz="2800"/>
              <a:t>,</a:t>
            </a:r>
          </a:p>
        </p:txBody>
      </p:sp>
      <p:graphicFrame>
        <p:nvGraphicFramePr>
          <p:cNvPr id="8211" name="Object 19"/>
          <p:cNvGraphicFramePr>
            <a:graphicFrameLocks/>
          </p:cNvGraphicFramePr>
          <p:nvPr/>
        </p:nvGraphicFramePr>
        <p:xfrm>
          <a:off x="419100" y="712788"/>
          <a:ext cx="8969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0" r:id="rId11" imgW="876300" imgH="368300" progId="Equation.3">
                  <p:embed/>
                </p:oleObj>
              </mc:Choice>
              <mc:Fallback>
                <p:oleObj r:id="rId11" imgW="876300" imgH="368300" progId="Equation.3">
                  <p:embed/>
                  <p:pic>
                    <p:nvPicPr>
                      <p:cNvPr id="0" name="Picture 54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12788"/>
                        <a:ext cx="896938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057900" y="1158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若存在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348038" y="625475"/>
            <a:ext cx="1905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称</a:t>
            </a:r>
            <a:r>
              <a:rPr lang="en-US" altLang="zh-CN" sz="2800" i="1" dirty="0"/>
              <a:t>P</a:t>
            </a:r>
            <a:r>
              <a:rPr lang="zh-CN" altLang="en-US" sz="2800" dirty="0"/>
              <a:t>为</a:t>
            </a:r>
            <a:r>
              <a:rPr lang="en-US" altLang="zh-CN" sz="2800" i="1" dirty="0"/>
              <a:t>E</a:t>
            </a:r>
            <a:r>
              <a:rPr lang="zh-CN" altLang="en-US" sz="2800" dirty="0"/>
              <a:t>的</a:t>
            </a:r>
            <a:endParaRPr lang="zh-CN" altLang="en-US" sz="2800" b="0" dirty="0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762500" y="6492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内点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101013" y="1006475"/>
            <a:ext cx="523875" cy="304800"/>
            <a:chOff x="0" y="0"/>
            <a:chExt cx="330" cy="192"/>
          </a:xfrm>
        </p:grpSpPr>
        <p:sp>
          <p:nvSpPr>
            <p:cNvPr id="6186" name="Oval 24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25"/>
            <p:cNvGraphicFramePr>
              <a:graphicFrameLocks/>
            </p:cNvGraphicFramePr>
            <p:nvPr/>
          </p:nvGraphicFramePr>
          <p:xfrm>
            <a:off x="192" y="0"/>
            <a:ext cx="13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1" r:id="rId14" imgW="330057" imgH="418918" progId="Equation.3">
                    <p:embed/>
                  </p:oleObj>
                </mc:Choice>
                <mc:Fallback>
                  <p:oleObj r:id="rId14" imgW="330057" imgH="418918" progId="Equation.3">
                    <p:embed/>
                    <p:pic>
                      <p:nvPicPr>
                        <p:cNvPr id="0" name="Picture 5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0"/>
                          <a:ext cx="13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26"/>
            <p:cNvGraphicFramePr>
              <a:graphicFrameLocks/>
            </p:cNvGraphicFramePr>
            <p:nvPr/>
          </p:nvGraphicFramePr>
          <p:xfrm>
            <a:off x="72" y="48"/>
            <a:ext cx="72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2" r:id="rId16" imgW="190417" imgH="190417" progId="Equation.3">
                    <p:embed/>
                  </p:oleObj>
                </mc:Choice>
                <mc:Fallback>
                  <p:oleObj r:id="rId16" imgW="190417" imgH="190417" progId="Equation.3">
                    <p:embed/>
                    <p:pic>
                      <p:nvPicPr>
                        <p:cNvPr id="0" name="Picture 5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48"/>
                          <a:ext cx="72" cy="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9" name="Object 27"/>
          <p:cNvGraphicFramePr>
            <a:graphicFrameLocks/>
          </p:cNvGraphicFramePr>
          <p:nvPr/>
        </p:nvGraphicFramePr>
        <p:xfrm>
          <a:off x="5786438" y="730250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3" r:id="rId18" imgW="596900" imgH="419100" progId="Equation.3">
                  <p:embed/>
                </p:oleObj>
              </mc:Choice>
              <mc:Fallback>
                <p:oleObj r:id="rId18" imgW="596900" imgH="419100" progId="Equation.3">
                  <p:embed/>
                  <p:pic>
                    <p:nvPicPr>
                      <p:cNvPr id="0" name="Picture 54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730250"/>
                        <a:ext cx="596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/>
          </p:cNvGraphicFramePr>
          <p:nvPr/>
        </p:nvGraphicFramePr>
        <p:xfrm>
          <a:off x="6045200" y="2325688"/>
          <a:ext cx="62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4" r:id="rId20" imgW="622030" imgH="418918" progId="Equation.3">
                  <p:embed/>
                </p:oleObj>
              </mc:Choice>
              <mc:Fallback>
                <p:oleObj r:id="rId20" imgW="622030" imgH="418918" progId="Equation.3">
                  <p:embed/>
                  <p:pic>
                    <p:nvPicPr>
                      <p:cNvPr id="0" name="Picture 55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325688"/>
                        <a:ext cx="622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8507413" y="1920875"/>
            <a:ext cx="528637" cy="304800"/>
            <a:chOff x="0" y="0"/>
            <a:chExt cx="333" cy="192"/>
          </a:xfrm>
        </p:grpSpPr>
        <p:sp>
          <p:nvSpPr>
            <p:cNvPr id="6185" name="Oval 30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6" name="Object 31"/>
            <p:cNvGraphicFramePr>
              <a:graphicFrameLocks/>
            </p:cNvGraphicFramePr>
            <p:nvPr/>
          </p:nvGraphicFramePr>
          <p:xfrm>
            <a:off x="190" y="0"/>
            <a:ext cx="14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5" r:id="rId22" imgW="342751" imgH="418918" progId="Equation.3">
                    <p:embed/>
                  </p:oleObj>
                </mc:Choice>
                <mc:Fallback>
                  <p:oleObj r:id="rId22" imgW="342751" imgH="418918" progId="Equation.3">
                    <p:embed/>
                    <p:pic>
                      <p:nvPicPr>
                        <p:cNvPr id="0" name="Picture 5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0"/>
                          <a:ext cx="143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32"/>
            <p:cNvGraphicFramePr>
              <a:graphicFrameLocks/>
            </p:cNvGraphicFramePr>
            <p:nvPr/>
          </p:nvGraphicFramePr>
          <p:xfrm>
            <a:off x="72" y="48"/>
            <a:ext cx="72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6" r:id="rId24" imgW="190417" imgH="190417" progId="Equation.3">
                    <p:embed/>
                  </p:oleObj>
                </mc:Choice>
                <mc:Fallback>
                  <p:oleObj r:id="rId24" imgW="190417" imgH="190417" progId="Equation.3">
                    <p:embed/>
                    <p:pic>
                      <p:nvPicPr>
                        <p:cNvPr id="0" name="Picture 5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48"/>
                          <a:ext cx="72" cy="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975475" y="1006475"/>
            <a:ext cx="531813" cy="304800"/>
            <a:chOff x="0" y="0"/>
            <a:chExt cx="335" cy="192"/>
          </a:xfrm>
        </p:grpSpPr>
        <p:sp>
          <p:nvSpPr>
            <p:cNvPr id="6184" name="Oval 34" descr="宽上对角线"/>
            <p:cNvSpPr>
              <a:spLocks noChangeArrowheads="1"/>
            </p:cNvSpPr>
            <p:nvPr/>
          </p:nvSpPr>
          <p:spPr bwMode="auto">
            <a:xfrm>
              <a:off x="143" y="0"/>
              <a:ext cx="192" cy="192"/>
            </a:xfrm>
            <a:prstGeom prst="ellipse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4" name="Object 35"/>
            <p:cNvGraphicFramePr>
              <a:graphicFrameLocks/>
            </p:cNvGraphicFramePr>
            <p:nvPr/>
          </p:nvGraphicFramePr>
          <p:xfrm>
            <a:off x="0" y="10"/>
            <a:ext cx="14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7" r:id="rId25" imgW="342751" imgH="431613" progId="Equation.3">
                    <p:embed/>
                  </p:oleObj>
                </mc:Choice>
                <mc:Fallback>
                  <p:oleObj r:id="rId25" imgW="342751" imgH="431613" progId="Equation.3">
                    <p:embed/>
                    <p:pic>
                      <p:nvPicPr>
                        <p:cNvPr id="0" name="Picture 5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"/>
                          <a:ext cx="14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36"/>
            <p:cNvGraphicFramePr>
              <a:graphicFrameLocks/>
            </p:cNvGraphicFramePr>
            <p:nvPr/>
          </p:nvGraphicFramePr>
          <p:xfrm>
            <a:off x="191" y="64"/>
            <a:ext cx="72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" r:id="rId27" imgW="190417" imgH="190417" progId="Equation.3">
                    <p:embed/>
                  </p:oleObj>
                </mc:Choice>
                <mc:Fallback>
                  <p:oleObj r:id="rId27" imgW="190417" imgH="190417" progId="Equation.3">
                    <p:embed/>
                    <p:pic>
                      <p:nvPicPr>
                        <p:cNvPr id="0" name="Picture 5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64"/>
                          <a:ext cx="72" cy="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9" name="Object 37"/>
          <p:cNvGraphicFramePr>
            <a:graphicFrameLocks/>
          </p:cNvGraphicFramePr>
          <p:nvPr/>
        </p:nvGraphicFramePr>
        <p:xfrm>
          <a:off x="6045200" y="34290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9" r:id="rId28" imgW="622030" imgH="431613" progId="Equation.3">
                  <p:embed/>
                </p:oleObj>
              </mc:Choice>
              <mc:Fallback>
                <p:oleObj r:id="rId28" imgW="622030" imgH="431613" progId="Equation.3">
                  <p:embed/>
                  <p:pic>
                    <p:nvPicPr>
                      <p:cNvPr id="0" name="Picture 555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429000"/>
                        <a:ext cx="62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419100" y="3940175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E</a:t>
            </a:r>
            <a:r>
              <a:rPr lang="zh-CN" altLang="en-US" sz="2800"/>
              <a:t>的边界点的全体称为</a:t>
            </a:r>
            <a:r>
              <a:rPr lang="en-US" altLang="zh-CN" sz="2800" i="1">
                <a:solidFill>
                  <a:schemeClr val="tx2"/>
                </a:solidFill>
              </a:rPr>
              <a:t>E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4527550" y="3933825"/>
            <a:ext cx="1128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边界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5346700" y="3925888"/>
            <a:ext cx="112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记作</a:t>
            </a:r>
          </a:p>
        </p:txBody>
      </p:sp>
      <p:graphicFrame>
        <p:nvGraphicFramePr>
          <p:cNvPr id="8233" name="Object 41"/>
          <p:cNvGraphicFramePr>
            <a:graphicFrameLocks/>
          </p:cNvGraphicFramePr>
          <p:nvPr/>
        </p:nvGraphicFramePr>
        <p:xfrm>
          <a:off x="6183313" y="4005263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" r:id="rId30" imgW="558315" imgH="317225" progId="Equation.3">
                  <p:embed/>
                </p:oleObj>
              </mc:Choice>
              <mc:Fallback>
                <p:oleObj r:id="rId30" imgW="558315" imgH="317225" progId="Equation.3">
                  <p:embed/>
                  <p:pic>
                    <p:nvPicPr>
                      <p:cNvPr id="0" name="Picture 556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4005263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66700" y="22494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2"/>
                </a:solidFill>
              </a:rPr>
              <a:t>使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)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∩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= ,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201" grpId="0" autoUpdateAnimBg="0"/>
      <p:bldP spid="8202" grpId="0" autoUpdateAnimBg="0"/>
      <p:bldP spid="8204" grpId="0" autoUpdateAnimBg="0"/>
      <p:bldP spid="8205" grpId="0" autoUpdateAnimBg="0"/>
      <p:bldP spid="8206" grpId="0" autoUpdateAnimBg="0"/>
      <p:bldP spid="8207" grpId="0" autoUpdateAnimBg="0"/>
      <p:bldP spid="8208" grpId="0" autoUpdateAnimBg="0"/>
      <p:bldP spid="8209" grpId="0" autoUpdateAnimBg="0"/>
      <p:bldP spid="8210" grpId="0" autoUpdateAnimBg="0"/>
      <p:bldP spid="8212" grpId="0" autoUpdateAnimBg="0"/>
      <p:bldP spid="8213" grpId="0" autoUpdateAnimBg="0"/>
      <p:bldP spid="8214" grpId="0" autoUpdateAnimBg="0"/>
      <p:bldP spid="8230" grpId="0" autoUpdateAnimBg="0"/>
      <p:bldP spid="8231" grpId="0" autoUpdateAnimBg="0"/>
      <p:bldP spid="8232" grpId="0" autoUpdateAnimBg="0"/>
      <p:bldP spid="82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E7B205-0E6B-49DF-AC37-2C1887D89505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80" name="Text Box 2"/>
          <p:cNvSpPr txBox="1">
            <a:spLocks noChangeArrowheads="1"/>
          </p:cNvSpPr>
          <p:nvPr/>
        </p:nvSpPr>
        <p:spPr bwMode="auto">
          <a:xfrm>
            <a:off x="201613" y="2095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聚点</a:t>
            </a:r>
            <a:endParaRPr lang="zh-CN" altLang="en-US" sz="280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16013" y="20955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如果对于任意给定的</a:t>
            </a:r>
          </a:p>
        </p:txBody>
      </p:sp>
      <p:graphicFrame>
        <p:nvGraphicFramePr>
          <p:cNvPr id="9220" name="Object 4"/>
          <p:cNvGraphicFramePr>
            <a:graphicFrameLocks/>
          </p:cNvGraphicFramePr>
          <p:nvPr/>
        </p:nvGraphicFramePr>
        <p:xfrm>
          <a:off x="4486275" y="314325"/>
          <a:ext cx="8969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r:id="rId3" imgW="876300" imgH="368300" progId="Equation.3">
                  <p:embed/>
                </p:oleObj>
              </mc:Choice>
              <mc:Fallback>
                <p:oleObj r:id="rId3" imgW="876300" imgH="368300" progId="Equation.3">
                  <p:embed/>
                  <p:pic>
                    <p:nvPicPr>
                      <p:cNvPr id="0" name="Picture 32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14325"/>
                        <a:ext cx="89693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07013" y="22383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点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zh-CN" altLang="en-US" sz="2800">
                <a:solidFill>
                  <a:schemeClr val="tx2"/>
                </a:solidFill>
              </a:rPr>
              <a:t>的去心邻域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740650" y="247650"/>
            <a:ext cx="1262063" cy="504825"/>
            <a:chOff x="0" y="0"/>
            <a:chExt cx="795" cy="318"/>
          </a:xfrm>
        </p:grpSpPr>
        <p:graphicFrame>
          <p:nvGraphicFramePr>
            <p:cNvPr id="7178" name="Object 7"/>
            <p:cNvGraphicFramePr>
              <a:graphicFrameLocks/>
            </p:cNvGraphicFramePr>
            <p:nvPr/>
          </p:nvGraphicFramePr>
          <p:xfrm>
            <a:off x="0" y="60"/>
            <a:ext cx="79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3" r:id="rId5" imgW="1205977" imgH="393529" progId="Equation.3">
                    <p:embed/>
                  </p:oleObj>
                </mc:Choice>
                <mc:Fallback>
                  <p:oleObj r:id="rId5" imgW="1205977" imgH="393529" progId="Equation.3">
                    <p:embed/>
                    <p:pic>
                      <p:nvPicPr>
                        <p:cNvPr id="0" name="Picture 3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0"/>
                          <a:ext cx="79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Oval 8"/>
            <p:cNvSpPr>
              <a:spLocks noChangeArrowheads="1"/>
            </p:cNvSpPr>
            <p:nvPr/>
          </p:nvSpPr>
          <p:spPr bwMode="auto">
            <a:xfrm>
              <a:off x="83" y="0"/>
              <a:ext cx="48" cy="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187450" y="83026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内总有</a:t>
            </a:r>
            <a:r>
              <a:rPr lang="en-US" altLang="zh-CN" sz="2800" i="1">
                <a:solidFill>
                  <a:schemeClr val="tx2"/>
                </a:solidFill>
              </a:rPr>
              <a:t>E</a:t>
            </a:r>
            <a:r>
              <a:rPr lang="zh-CN" altLang="en-US" sz="2800">
                <a:solidFill>
                  <a:schemeClr val="tx2"/>
                </a:solidFill>
              </a:rPr>
              <a:t>中的点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187450" y="1438275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则称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zh-CN" altLang="en-US" sz="2800">
                <a:solidFill>
                  <a:schemeClr val="tx2"/>
                </a:solidFill>
              </a:rPr>
              <a:t>是</a:t>
            </a:r>
            <a:r>
              <a:rPr lang="en-US" altLang="zh-CN" sz="2800" i="1">
                <a:solidFill>
                  <a:schemeClr val="tx2"/>
                </a:solidFill>
              </a:rPr>
              <a:t>E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203575" y="14382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聚点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  <a:endParaRPr lang="en-US" altLang="zh-CN" sz="28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25413" y="19621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例如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zh-CN" altLang="en-US" sz="2800">
                <a:solidFill>
                  <a:schemeClr val="tx2"/>
                </a:solidFill>
              </a:rPr>
              <a:t>设点集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708400" y="83026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zh-CN" altLang="en-US" sz="2800">
                <a:solidFill>
                  <a:schemeClr val="tx2"/>
                </a:solidFill>
              </a:rPr>
              <a:t>本身可属于</a:t>
            </a:r>
            <a:r>
              <a:rPr lang="en-US" altLang="zh-CN" sz="2800" i="1">
                <a:solidFill>
                  <a:schemeClr val="tx2"/>
                </a:solidFill>
              </a:rPr>
              <a:t>E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也可不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7235825" y="8302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属于</a:t>
            </a:r>
            <a:r>
              <a:rPr lang="en-US" altLang="zh-CN" sz="2800" i="1">
                <a:solidFill>
                  <a:schemeClr val="tx2"/>
                </a:solidFill>
              </a:rPr>
              <a:t>E </a:t>
            </a:r>
            <a:r>
              <a:rPr lang="en-US" altLang="zh-CN" sz="2800">
                <a:solidFill>
                  <a:schemeClr val="tx2"/>
                </a:solidFill>
              </a:rPr>
              <a:t>),</a:t>
            </a:r>
          </a:p>
        </p:txBody>
      </p:sp>
      <p:graphicFrame>
        <p:nvGraphicFramePr>
          <p:cNvPr id="9231" name="Object 15"/>
          <p:cNvGraphicFramePr>
            <a:graphicFrameLocks/>
          </p:cNvGraphicFramePr>
          <p:nvPr/>
        </p:nvGraphicFramePr>
        <p:xfrm>
          <a:off x="2266950" y="1990725"/>
          <a:ext cx="42021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r:id="rId7" imgW="4011459" imgH="482391" progId="Equation.3">
                  <p:embed/>
                </p:oleObj>
              </mc:Choice>
              <mc:Fallback>
                <p:oleObj r:id="rId7" imgW="4011459" imgH="482391" progId="Equation.3">
                  <p:embed/>
                  <p:pic>
                    <p:nvPicPr>
                      <p:cNvPr id="0" name="Picture 32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990725"/>
                        <a:ext cx="42021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/>
          </p:cNvGraphicFramePr>
          <p:nvPr/>
        </p:nvGraphicFramePr>
        <p:xfrm>
          <a:off x="6508750" y="2011363"/>
          <a:ext cx="254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r:id="rId9" imgW="2538898" imgH="482391" progId="Equation.3">
                  <p:embed/>
                </p:oleObj>
              </mc:Choice>
              <mc:Fallback>
                <p:oleObj r:id="rId9" imgW="2538898" imgH="482391" progId="Equation.3">
                  <p:embed/>
                  <p:pic>
                    <p:nvPicPr>
                      <p:cNvPr id="0" name="Picture 32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2011363"/>
                        <a:ext cx="254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/>
          </p:cNvGraphicFramePr>
          <p:nvPr/>
        </p:nvGraphicFramePr>
        <p:xfrm>
          <a:off x="1042988" y="2559050"/>
          <a:ext cx="262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r:id="rId11" imgW="2627759" imgH="482391" progId="Equation.3">
                  <p:embed/>
                </p:oleObj>
              </mc:Choice>
              <mc:Fallback>
                <p:oleObj r:id="rId11" imgW="2627759" imgH="482391" progId="Equation.3">
                  <p:embed/>
                  <p:pic>
                    <p:nvPicPr>
                      <p:cNvPr id="0" name="Picture 33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59050"/>
                        <a:ext cx="2628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851275" y="2486025"/>
            <a:ext cx="270986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则</a:t>
            </a:r>
            <a:r>
              <a:rPr lang="en-US" altLang="zh-CN" sz="2800" i="1"/>
              <a:t>P</a:t>
            </a:r>
            <a:r>
              <a:rPr lang="zh-CN" altLang="en-US" sz="2800"/>
              <a:t>为</a:t>
            </a:r>
            <a:r>
              <a:rPr lang="en-US" altLang="zh-CN" sz="2800" i="1"/>
              <a:t>E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chemeClr val="tx2"/>
                </a:solidFill>
              </a:rPr>
              <a:t>内点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  <a:endParaRPr lang="en-US" altLang="zh-CN" sz="2800" b="0">
              <a:solidFill>
                <a:schemeClr val="tx2"/>
              </a:solidFill>
            </a:endParaRPr>
          </a:p>
        </p:txBody>
      </p:sp>
      <p:graphicFrame>
        <p:nvGraphicFramePr>
          <p:cNvPr id="9235" name="Object 19"/>
          <p:cNvGraphicFramePr>
            <a:graphicFrameLocks/>
          </p:cNvGraphicFramePr>
          <p:nvPr/>
        </p:nvGraphicFramePr>
        <p:xfrm>
          <a:off x="1042988" y="3133725"/>
          <a:ext cx="200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r:id="rId13" imgW="2005729" imgH="482391" progId="Equation.3">
                  <p:embed/>
                </p:oleObj>
              </mc:Choice>
              <mc:Fallback>
                <p:oleObj r:id="rId13" imgW="2005729" imgH="482391" progId="Equation.3">
                  <p:embed/>
                  <p:pic>
                    <p:nvPicPr>
                      <p:cNvPr id="0" name="Picture 33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33725"/>
                        <a:ext cx="2006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/>
          </p:cNvGraphicFramePr>
          <p:nvPr/>
        </p:nvGraphicFramePr>
        <p:xfrm>
          <a:off x="3132138" y="3133725"/>
          <a:ext cx="212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r:id="rId15" imgW="2119980" imgH="482391" progId="Equation.3">
                  <p:embed/>
                </p:oleObj>
              </mc:Choice>
              <mc:Fallback>
                <p:oleObj r:id="rId15" imgW="2119980" imgH="482391" progId="Equation.3">
                  <p:embed/>
                  <p:pic>
                    <p:nvPicPr>
                      <p:cNvPr id="0" name="Picture 33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33725"/>
                        <a:ext cx="2120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292725" y="3062288"/>
            <a:ext cx="3124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则</a:t>
            </a:r>
            <a:r>
              <a:rPr lang="en-US" altLang="zh-CN" sz="2800" i="1"/>
              <a:t>P</a:t>
            </a:r>
            <a:r>
              <a:rPr lang="zh-CN" altLang="en-US" sz="2800"/>
              <a:t>为</a:t>
            </a:r>
            <a:r>
              <a:rPr lang="en-US" altLang="zh-CN" sz="2800" i="1"/>
              <a:t>E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chemeClr val="tx2"/>
                </a:solidFill>
              </a:rPr>
              <a:t>边界点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endParaRPr lang="en-US" altLang="zh-CN" sz="2800" b="0">
              <a:solidFill>
                <a:schemeClr val="tx2"/>
              </a:solidFill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900113" y="3638550"/>
            <a:ext cx="22828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也是</a:t>
            </a:r>
            <a:r>
              <a:rPr lang="en-US" altLang="zh-CN" sz="2800" i="1"/>
              <a:t>E</a:t>
            </a:r>
            <a:r>
              <a:rPr lang="zh-CN" altLang="en-US" sz="2800"/>
              <a:t>的聚</a:t>
            </a:r>
            <a:r>
              <a:rPr lang="zh-CN" altLang="en-US" sz="2800">
                <a:solidFill>
                  <a:schemeClr val="tx2"/>
                </a:solidFill>
              </a:rPr>
              <a:t>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  <a:endParaRPr lang="en-US" altLang="zh-CN" sz="2800" b="0">
              <a:solidFill>
                <a:schemeClr val="tx2"/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87413" y="426243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E</a:t>
            </a:r>
            <a:r>
              <a:rPr lang="zh-CN" altLang="en-US" sz="2800"/>
              <a:t>的边界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9240" name="Object 24"/>
          <p:cNvGraphicFramePr>
            <a:graphicFrameLocks/>
          </p:cNvGraphicFramePr>
          <p:nvPr/>
        </p:nvGraphicFramePr>
        <p:xfrm>
          <a:off x="2335213" y="4386263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r:id="rId17" imgW="469492" imgH="317225" progId="Equation.3">
                  <p:embed/>
                </p:oleObj>
              </mc:Choice>
              <mc:Fallback>
                <p:oleObj r:id="rId17" imgW="469492" imgH="317225" progId="Equation.3">
                  <p:embed/>
                  <p:pic>
                    <p:nvPicPr>
                      <p:cNvPr id="0" name="Picture 33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4386263"/>
                        <a:ext cx="469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716213" y="426243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为集合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9242" name="Object 26"/>
          <p:cNvGraphicFramePr>
            <a:graphicFrameLocks/>
          </p:cNvGraphicFramePr>
          <p:nvPr/>
        </p:nvGraphicFramePr>
        <p:xfrm>
          <a:off x="1187450" y="4933950"/>
          <a:ext cx="61833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" r:id="rId19" imgW="5902938" imgH="482391" progId="Equation.3">
                  <p:embed/>
                </p:oleObj>
              </mc:Choice>
              <mc:Fallback>
                <p:oleObj r:id="rId19" imgW="5902938" imgH="482391" progId="Equation.3">
                  <p:embed/>
                  <p:pic>
                    <p:nvPicPr>
                      <p:cNvPr id="0" name="Picture 33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33950"/>
                        <a:ext cx="61833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1" grpId="0" autoUpdateAnimBg="0"/>
      <p:bldP spid="9225" grpId="0" autoUpdateAnimBg="0"/>
      <p:bldP spid="9226" grpId="0" autoUpdateAnimBg="0"/>
      <p:bldP spid="9227" grpId="0" autoUpdateAnimBg="0"/>
      <p:bldP spid="9228" grpId="0" autoUpdateAnimBg="0"/>
      <p:bldP spid="9229" grpId="0" autoUpdateAnimBg="0"/>
      <p:bldP spid="9230" grpId="0" autoUpdateAnimBg="0"/>
      <p:bldP spid="9234" grpId="0" autoUpdateAnimBg="0"/>
      <p:bldP spid="9237" grpId="0" autoUpdateAnimBg="0"/>
      <p:bldP spid="9238" grpId="0" autoUpdateAnimBg="0"/>
      <p:bldP spid="9239" grpId="0" autoUpdateAnimBg="0"/>
      <p:bldP spid="924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C3E6E-A3D0-447D-945B-512CA560FB79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00" name="Text Box 2"/>
          <p:cNvSpPr txBox="1">
            <a:spLocks noChangeArrowheads="1"/>
          </p:cNvSpPr>
          <p:nvPr/>
        </p:nvSpPr>
        <p:spPr bwMode="auto">
          <a:xfrm>
            <a:off x="762000" y="334963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开集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52600" y="3810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若</a:t>
            </a:r>
            <a:r>
              <a:rPr lang="en-US" altLang="zh-CN" sz="2800" i="1"/>
              <a:t>E</a:t>
            </a:r>
            <a:r>
              <a:rPr lang="zh-CN" altLang="en-US" sz="2800"/>
              <a:t>的任意一点</a:t>
            </a:r>
            <a:r>
              <a:rPr lang="zh-CN" altLang="en-US" sz="2800">
                <a:solidFill>
                  <a:srgbClr val="0000FF"/>
                </a:solidFill>
              </a:rPr>
              <a:t>都是内点</a:t>
            </a:r>
            <a:r>
              <a:rPr lang="en-US" altLang="zh-CN" sz="2800"/>
              <a:t>,</a:t>
            </a:r>
            <a:endParaRPr lang="en-US" altLang="zh-CN" sz="2800" b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14400" y="914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10245" name="Object 5"/>
          <p:cNvGraphicFramePr>
            <a:graphicFrameLocks/>
          </p:cNvGraphicFramePr>
          <p:nvPr/>
        </p:nvGraphicFramePr>
        <p:xfrm>
          <a:off x="1477963" y="941388"/>
          <a:ext cx="42370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r:id="rId3" imgW="4011459" imgH="482391" progId="Equation.3">
                  <p:embed/>
                </p:oleObj>
              </mc:Choice>
              <mc:Fallback>
                <p:oleObj r:id="rId3" imgW="4011459" imgH="482391" progId="Equation.3">
                  <p:embed/>
                  <p:pic>
                    <p:nvPicPr>
                      <p:cNvPr id="0" name="Picture 18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941388"/>
                        <a:ext cx="42370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/>
          </p:cNvGraphicFramePr>
          <p:nvPr/>
        </p:nvGraphicFramePr>
        <p:xfrm>
          <a:off x="5791200" y="1092200"/>
          <a:ext cx="4603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r:id="rId5" imgW="393529" imgH="241195" progId="Equation.3">
                  <p:embed/>
                </p:oleObj>
              </mc:Choice>
              <mc:Fallback>
                <p:oleObj r:id="rId5" imgW="393529" imgH="241195" progId="Equation.3">
                  <p:embed/>
                  <p:pic>
                    <p:nvPicPr>
                      <p:cNvPr id="0" name="Picture 18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092200"/>
                        <a:ext cx="4603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51513" y="381000"/>
            <a:ext cx="2173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称</a:t>
            </a:r>
            <a:r>
              <a:rPr lang="en-US" altLang="zh-CN" sz="2800" i="1"/>
              <a:t>E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chemeClr val="accent2"/>
                </a:solidFill>
              </a:rPr>
              <a:t>开集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208713" y="914400"/>
            <a:ext cx="2173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/>
              <a:t>E</a:t>
            </a:r>
            <a:r>
              <a:rPr lang="en-US" altLang="zh-CN" sz="2800" baseline="-25000"/>
              <a:t>1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chemeClr val="accent2"/>
                </a:solidFill>
              </a:rPr>
              <a:t>开集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205" name="Text Box 9"/>
          <p:cNvSpPr txBox="1">
            <a:spLocks noChangeArrowheads="1"/>
          </p:cNvSpPr>
          <p:nvPr/>
        </p:nvSpPr>
        <p:spPr bwMode="auto">
          <a:xfrm>
            <a:off x="839788" y="1595438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闭集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934313" y="229062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1025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76514"/>
              </p:ext>
            </p:extLst>
          </p:nvPr>
        </p:nvGraphicFramePr>
        <p:xfrm>
          <a:off x="1480350" y="2265098"/>
          <a:ext cx="41767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公式" r:id="rId7" imgW="1778000" imgH="241300" progId="Equation.3">
                  <p:embed/>
                </p:oleObj>
              </mc:Choice>
              <mc:Fallback>
                <p:oleObj name="公式" r:id="rId7" imgW="1778000" imgH="241300" progId="Equation.3">
                  <p:embed/>
                  <p:pic>
                    <p:nvPicPr>
                      <p:cNvPr id="0" name="Picture 1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350" y="2265098"/>
                        <a:ext cx="417671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04502"/>
              </p:ext>
            </p:extLst>
          </p:nvPr>
        </p:nvGraphicFramePr>
        <p:xfrm>
          <a:off x="5724128" y="2454672"/>
          <a:ext cx="4603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r:id="rId9" imgW="393529" imgH="241195" progId="Equation.3">
                  <p:embed/>
                </p:oleObj>
              </mc:Choice>
              <mc:Fallback>
                <p:oleObj r:id="rId9" imgW="393529" imgH="241195" progId="Equation.3">
                  <p:embed/>
                  <p:pic>
                    <p:nvPicPr>
                      <p:cNvPr id="0" name="Picture 18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454672"/>
                        <a:ext cx="4603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828188" y="1641475"/>
            <a:ext cx="2173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称</a:t>
            </a:r>
            <a:r>
              <a:rPr lang="en-US" altLang="zh-CN" sz="2800" i="1" dirty="0"/>
              <a:t>E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chemeClr val="accent2"/>
                </a:solidFill>
              </a:rPr>
              <a:t>闭集</a:t>
            </a:r>
            <a:r>
              <a:rPr lang="en-US" altLang="zh-CN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187940" y="2276872"/>
            <a:ext cx="2173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chemeClr val="accent2"/>
                </a:solidFill>
              </a:rPr>
              <a:t>闭集</a:t>
            </a:r>
            <a:r>
              <a:rPr lang="en-US" altLang="zh-CN" sz="2800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30388" y="1641475"/>
            <a:ext cx="4191000" cy="519113"/>
            <a:chOff x="1153" y="1034"/>
            <a:chExt cx="2640" cy="327"/>
          </a:xfrm>
        </p:grpSpPr>
        <p:sp>
          <p:nvSpPr>
            <p:cNvPr id="8210" name="Text Box 10"/>
            <p:cNvSpPr txBox="1">
              <a:spLocks noChangeArrowheads="1"/>
            </p:cNvSpPr>
            <p:nvPr/>
          </p:nvSpPr>
          <p:spPr bwMode="auto">
            <a:xfrm>
              <a:off x="1153" y="1034"/>
              <a:ext cx="2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若</a:t>
              </a:r>
              <a:r>
                <a:rPr lang="en-US" altLang="zh-CN" sz="2800" i="1"/>
                <a:t>E</a:t>
              </a:r>
              <a:r>
                <a:rPr lang="zh-CN" altLang="en-US" sz="2800"/>
                <a:t>的边界            </a:t>
              </a:r>
              <a:r>
                <a:rPr lang="en-US" altLang="zh-CN" sz="2800"/>
                <a:t>,</a:t>
              </a:r>
              <a:endParaRPr lang="en-US" altLang="zh-CN" sz="2800" b="0"/>
            </a:p>
          </p:txBody>
        </p:sp>
        <p:graphicFrame>
          <p:nvGraphicFramePr>
            <p:cNvPr id="8198" name="Object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96267675"/>
                </p:ext>
              </p:extLst>
            </p:nvPr>
          </p:nvGraphicFramePr>
          <p:xfrm>
            <a:off x="2297" y="1092"/>
            <a:ext cx="55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8" name="公式" r:id="rId10" imgW="532937" imgH="177646" progId="Equation.3">
                    <p:embed/>
                  </p:oleObj>
                </mc:Choice>
                <mc:Fallback>
                  <p:oleObj name="公式" r:id="rId10" imgW="532937" imgH="177646" progId="Equation.3">
                    <p:embed/>
                    <p:pic>
                      <p:nvPicPr>
                        <p:cNvPr id="0" name="Picture 1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1092"/>
                          <a:ext cx="550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10243" grpId="0" autoUpdateAnimBg="0"/>
      <p:bldP spid="10244" grpId="0" autoUpdateAnimBg="0"/>
      <p:bldP spid="10247" grpId="0" autoUpdateAnimBg="0"/>
      <p:bldP spid="10248" grpId="0" autoUpdateAnimBg="0"/>
      <p:bldP spid="8205" grpId="0"/>
      <p:bldP spid="10251" grpId="0" autoUpdateAnimBg="0"/>
      <p:bldP spid="10254" grpId="0" autoUpdateAnimBg="0"/>
      <p:bldP spid="10255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Pages>0</Pages>
  <Words>1998</Words>
  <Characters>0</Characters>
  <Application>Microsoft Office PowerPoint</Application>
  <DocSecurity>0</DocSecurity>
  <PresentationFormat>全屏显示(4:3)</PresentationFormat>
  <Lines>0</Lines>
  <Paragraphs>516</Paragraphs>
  <Slides>55</Slides>
  <Notes>0</Notes>
  <HiddenSlides>1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  <vt:variant>
        <vt:lpstr>自定义放映</vt:lpstr>
      </vt:variant>
      <vt:variant>
        <vt:i4>3</vt:i4>
      </vt:variant>
    </vt:vector>
  </HeadingPairs>
  <TitlesOfParts>
    <vt:vector size="63" baseType="lpstr">
      <vt:lpstr>Office 主题​​</vt:lpstr>
      <vt:lpstr>Microsoft 公式 3.0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596</cp:revision>
  <cp:lastPrinted>1999-09-15T08:06:35Z</cp:lastPrinted>
  <dcterms:created xsi:type="dcterms:W3CDTF">1997-01-23T06:06:41Z</dcterms:created>
  <dcterms:modified xsi:type="dcterms:W3CDTF">2018-03-28T02:36:33Z</dcterms:modified>
</cp:coreProperties>
</file>