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8229600" cx="14630400"/>
  <p:notesSz cx="8229600" cy="14630400"/>
  <p:embeddedFontLst>
    <p:embeddedFont>
      <p:font typeface="Inconsolata"/>
      <p:regular r:id="rId26"/>
      <p:bold r:id="rId27"/>
    </p:embeddedFont>
    <p:embeddedFont>
      <p:font typeface="Fira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consolata-regular.fntdata"/><Relationship Id="rId25" Type="http://schemas.openxmlformats.org/officeDocument/2006/relationships/slide" Target="slides/slide21.xml"/><Relationship Id="rId28" Type="http://schemas.openxmlformats.org/officeDocument/2006/relationships/font" Target="fonts/FiraSans-regular.fntdata"/><Relationship Id="rId27" Type="http://schemas.openxmlformats.org/officeDocument/2006/relationships/font" Target="fonts/Inconsolat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boldItalic.fntdata"/><Relationship Id="rId30" Type="http://schemas.openxmlformats.org/officeDocument/2006/relationships/font" Target="fonts/Fira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3dc5673ae_0_3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g1f3dc5673ae_0_3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6" name="Google Shape;86;g1f3dc5673ae_0_3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3dc5673ae_0_5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g1f3dc5673ae_0_5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 name="Google Shape;94;g1f3dc5673ae_0_5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3dc5673ae_0_6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g1f3dc5673ae_0_6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3" name="Google Shape;103;g1f3dc5673ae_0_6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0" name="Google Shape;110;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3dc5673ae_0_1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g1f3dc5673ae_0_1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4" name="Google Shape;154;g1f3dc5673ae_0_1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3dc5673ae_0_16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g1f3dc5673ae_0_16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200">
                <a:solidFill>
                  <a:srgbClr val="444444"/>
                </a:solidFill>
                <a:highlight>
                  <a:srgbClr val="FFFFFF"/>
                </a:highlight>
              </a:rPr>
              <a:t>Usar roupas é um exemplo de uso de decoradores. Quando você está com frio, você se enrola em um suéter. Se ainda estiver com frio com um suéter, você pode usar uma jaqueta por cima. Se estiver chovendo, você pode colocar uma capa de chuva. Todas essas peças de roupa “prolongam” seu comportamento básico, mas não fazem parte de você, e você pode facilmente tirar qualquer peça de roupa sempre que não precisar dela.</a:t>
            </a:r>
            <a:endParaRPr sz="1200">
              <a:solidFill>
                <a:srgbClr val="444444"/>
              </a:solidFill>
              <a:highlight>
                <a:srgbClr val="FFFFFF"/>
              </a:highlight>
            </a:endParaRPr>
          </a:p>
        </p:txBody>
      </p:sp>
      <p:sp>
        <p:nvSpPr>
          <p:cNvPr id="164" name="Google Shape;164;g1f3dc5673ae_0_16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3ea4011d8_0_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g1f3ea4011d8_0_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444444"/>
              </a:solidFill>
              <a:highlight>
                <a:srgbClr val="FFFFFF"/>
              </a:highlight>
            </a:endParaRPr>
          </a:p>
        </p:txBody>
      </p:sp>
      <p:sp>
        <p:nvSpPr>
          <p:cNvPr id="172" name="Google Shape;172;g1f3ea4011d8_0_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3e446f9d2_0_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g1f3e446f9d2_0_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200">
                <a:solidFill>
                  <a:schemeClr val="dk1"/>
                </a:solidFill>
                <a:latin typeface="Calibri"/>
                <a:ea typeface="Calibri"/>
                <a:cs typeface="Calibri"/>
                <a:sym typeface="Calibri"/>
              </a:rPr>
              <a:t>A  inicial biblioteca foi baseada na classe “Notificador” que tinha apenas alguns poucos campos, um construtor, e um único método “enviar”.</a:t>
            </a:r>
            <a:endParaRPr sz="1200">
              <a:solidFill>
                <a:schemeClr val="dk1"/>
              </a:solidFill>
              <a:latin typeface="Calibri"/>
              <a:ea typeface="Calibri"/>
              <a:cs typeface="Calibri"/>
              <a:sym typeface="Calibri"/>
            </a:endParaRPr>
          </a:p>
        </p:txBody>
      </p:sp>
      <p:sp>
        <p:nvSpPr>
          <p:cNvPr id="181" name="Google Shape;181;g1f3e446f9d2_0_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3e692350c_0_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g1f3e692350c_0_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200">
                <a:solidFill>
                  <a:srgbClr val="444444"/>
                </a:solidFill>
                <a:highlight>
                  <a:srgbClr val="FFFFFF"/>
                </a:highlight>
              </a:rPr>
              <a:t>Você estende a classe </a:t>
            </a:r>
            <a:r>
              <a:rPr lang="pt-BR" sz="1100">
                <a:solidFill>
                  <a:srgbClr val="444444"/>
                </a:solidFill>
                <a:highlight>
                  <a:srgbClr val="EEEEEE"/>
                </a:highlight>
                <a:latin typeface="Courier New"/>
                <a:ea typeface="Courier New"/>
                <a:cs typeface="Courier New"/>
                <a:sym typeface="Courier New"/>
              </a:rPr>
              <a:t>Notificador</a:t>
            </a:r>
            <a:r>
              <a:rPr lang="pt-BR" sz="1200">
                <a:solidFill>
                  <a:srgbClr val="444444"/>
                </a:solidFill>
                <a:highlight>
                  <a:srgbClr val="FFFFFF"/>
                </a:highlight>
              </a:rPr>
              <a:t> e coloca os métodos de notificação adicionais nas novas subclasses. Agora o cliente deve ser instanciado à classe de notificação que deseja e usar ela para todas as futura notificações.</a:t>
            </a:r>
            <a:endParaRPr sz="1200">
              <a:solidFill>
                <a:schemeClr val="dk1"/>
              </a:solidFill>
              <a:latin typeface="Calibri"/>
              <a:ea typeface="Calibri"/>
              <a:cs typeface="Calibri"/>
              <a:sym typeface="Calibri"/>
            </a:endParaRPr>
          </a:p>
        </p:txBody>
      </p:sp>
      <p:sp>
        <p:nvSpPr>
          <p:cNvPr id="191" name="Google Shape;191;g1f3e692350c_0_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3e692350c_0_1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g1f3e692350c_0_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200">
                <a:solidFill>
                  <a:schemeClr val="dk1"/>
                </a:solidFill>
                <a:latin typeface="Calibri"/>
                <a:ea typeface="Calibri"/>
                <a:cs typeface="Calibri"/>
                <a:sym typeface="Calibri"/>
              </a:rPr>
              <a:t>Relembrar o último ponto do tópico 2 (Aplicabilidade): “Quando estender múltiplas classes parecer ser algo não tão prático.”</a:t>
            </a:r>
            <a:endParaRPr sz="1200">
              <a:solidFill>
                <a:schemeClr val="dk1"/>
              </a:solidFill>
              <a:latin typeface="Calibri"/>
              <a:ea typeface="Calibri"/>
              <a:cs typeface="Calibri"/>
              <a:sym typeface="Calibri"/>
            </a:endParaRPr>
          </a:p>
        </p:txBody>
      </p:sp>
      <p:sp>
        <p:nvSpPr>
          <p:cNvPr id="200" name="Google Shape;200;g1f3e692350c_0_1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g1f3dc5673ae_0_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 name="Google Shape;16;g1f3dc5673ae_0_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200">
                <a:solidFill>
                  <a:schemeClr val="dk1"/>
                </a:solidFill>
                <a:latin typeface="Calibri"/>
                <a:ea typeface="Calibri"/>
                <a:cs typeface="Calibri"/>
                <a:sym typeface="Calibri"/>
              </a:rPr>
              <a:t>Pergunta após o final do slide: “Certo, mas como esse padrão faz isso?”</a:t>
            </a:r>
            <a:endParaRPr sz="1200">
              <a:solidFill>
                <a:schemeClr val="dk1"/>
              </a:solidFill>
              <a:latin typeface="Calibri"/>
              <a:ea typeface="Calibri"/>
              <a:cs typeface="Calibri"/>
              <a:sym typeface="Calibri"/>
            </a:endParaRPr>
          </a:p>
        </p:txBody>
      </p:sp>
      <p:sp>
        <p:nvSpPr>
          <p:cNvPr id="17" name="Google Shape;17;g1f3dc5673ae_0_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3e692350c_0_4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g1f3e692350c_0_4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9" name="Google Shape;209;g1f3e692350c_0_4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3d5724653_0_0: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f3d5724653_0_0: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 name="Google Shape;24;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200">
                <a:solidFill>
                  <a:schemeClr val="dk1"/>
                </a:solidFill>
                <a:latin typeface="Calibri"/>
                <a:ea typeface="Calibri"/>
                <a:cs typeface="Calibri"/>
                <a:sym typeface="Calibri"/>
              </a:rPr>
              <a:t>Resposta da pergunta anterior: “O objeto principal é colocado dentro de ‘wrappers’ (embrulhos), os quais </a:t>
            </a:r>
            <a:r>
              <a:rPr lang="pt-BR" sz="1200">
                <a:solidFill>
                  <a:schemeClr val="dk1"/>
                </a:solidFill>
                <a:latin typeface="Calibri"/>
                <a:ea typeface="Calibri"/>
                <a:cs typeface="Calibri"/>
                <a:sym typeface="Calibri"/>
              </a:rPr>
              <a:t>contém</a:t>
            </a:r>
            <a:r>
              <a:rPr lang="pt-BR" sz="1200">
                <a:solidFill>
                  <a:schemeClr val="dk1"/>
                </a:solidFill>
                <a:latin typeface="Calibri"/>
                <a:ea typeface="Calibri"/>
                <a:cs typeface="Calibri"/>
                <a:sym typeface="Calibri"/>
              </a:rPr>
              <a:t> as </a:t>
            </a:r>
            <a:r>
              <a:rPr lang="pt-BR" sz="1200">
                <a:solidFill>
                  <a:schemeClr val="dk1"/>
                </a:solidFill>
                <a:latin typeface="Calibri"/>
                <a:ea typeface="Calibri"/>
                <a:cs typeface="Calibri"/>
                <a:sym typeface="Calibri"/>
              </a:rPr>
              <a:t>funcionalidades</a:t>
            </a:r>
            <a:r>
              <a:rPr lang="pt-BR" sz="1200">
                <a:solidFill>
                  <a:schemeClr val="dk1"/>
                </a:solidFill>
                <a:latin typeface="Calibri"/>
                <a:ea typeface="Calibri"/>
                <a:cs typeface="Calibri"/>
                <a:sym typeface="Calibri"/>
              </a:rPr>
              <a:t> que você deseja que o objeto original faça”</a:t>
            </a:r>
            <a:endParaRPr sz="1200">
              <a:solidFill>
                <a:schemeClr val="dk1"/>
              </a:solidFill>
              <a:latin typeface="Calibri"/>
              <a:ea typeface="Calibri"/>
              <a:cs typeface="Calibri"/>
              <a:sym typeface="Calibri"/>
            </a:endParaRPr>
          </a:p>
        </p:txBody>
      </p:sp>
      <p:sp>
        <p:nvSpPr>
          <p:cNvPr id="25" name="Google Shape;25;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1f3dc5673ae_0_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 name="Google Shape;32;g1f3dc5673ae_0_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sz="1200">
                <a:solidFill>
                  <a:schemeClr val="dk1"/>
                </a:solidFill>
                <a:latin typeface="Calibri"/>
                <a:ea typeface="Calibri"/>
                <a:cs typeface="Calibri"/>
                <a:sym typeface="Calibri"/>
              </a:rPr>
              <a:t>Explicação do último ponto: “Às vezes, um grande número de extensões independentes é possível e isso poderia produzir uma explosão de subclasses para suportar cada combinação.” (Nesse caso, existiriam várias subclasses, cada uma com seus comportamentos definidos, para cada ‘comportamento’ diferente, teria uma subclasse, gerando tal explosão)</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 name="Google Shape;33;g1f3dc5673ae_0_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f3dc5673ae_0_9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g1f3dc5673ae_0_9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304800" lvl="0" marL="457200" marR="0" rtl="0" algn="l">
              <a:spcBef>
                <a:spcPts val="0"/>
              </a:spcBef>
              <a:spcAft>
                <a:spcPts val="0"/>
              </a:spcAft>
              <a:buClr>
                <a:schemeClr val="dk1"/>
              </a:buClr>
              <a:buSzPts val="1200"/>
              <a:buFont typeface="Calibri"/>
              <a:buAutoNum type="arabicPeriod"/>
            </a:pPr>
            <a:r>
              <a:rPr lang="pt-BR" sz="1200">
                <a:solidFill>
                  <a:schemeClr val="dk1"/>
                </a:solidFill>
                <a:latin typeface="Calibri"/>
                <a:ea typeface="Calibri"/>
                <a:cs typeface="Calibri"/>
                <a:sym typeface="Calibri"/>
              </a:rPr>
              <a:t>Isso significa que um decorador dá mais liberdade para mesclar funcionalidades, assim como também permite modificações em tempo de execução, diferentemente de uma herança ‘estática’;</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eriod"/>
            </a:pPr>
            <a:r>
              <a:rPr lang="pt-BR" sz="1200">
                <a:solidFill>
                  <a:schemeClr val="dk1"/>
                </a:solidFill>
                <a:latin typeface="Calibri"/>
                <a:ea typeface="Calibri"/>
                <a:cs typeface="Calibri"/>
                <a:sym typeface="Calibri"/>
              </a:rPr>
              <a:t>Decoradores são mais fáceis de manusear em termos de reutilização e recursividade, esse tipo de uso causaria excesso de código e, consequentemente, possíveis gargalos/lentidão e dificuldade de leitura;</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eriod"/>
            </a:pPr>
            <a:r>
              <a:rPr lang="pt-BR" sz="1200">
                <a:solidFill>
                  <a:schemeClr val="dk1"/>
                </a:solidFill>
                <a:latin typeface="Calibri"/>
                <a:ea typeface="Calibri"/>
                <a:cs typeface="Calibri"/>
                <a:sym typeface="Calibri"/>
              </a:rPr>
              <a:t>Ao utilizar decoradores, o identificador do objeto final é diferente do objeto base, isso significa que ao utilizar o mesmo objeto base em diferentes situações, o identificador será distinto para cada objeto;</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eriod"/>
            </a:pPr>
            <a:r>
              <a:rPr lang="pt-BR" sz="1200">
                <a:solidFill>
                  <a:schemeClr val="dk1"/>
                </a:solidFill>
                <a:latin typeface="Calibri"/>
                <a:ea typeface="Calibri"/>
                <a:cs typeface="Calibri"/>
                <a:sym typeface="Calibri"/>
              </a:rPr>
              <a:t>Decoradores são cadeias de instâncias, consequentemente é gerado vários objetos, o que pode causar dificuldade para compreender o código por quem não participou do desenvolvimento, uma vez que as classes serão as mesmas, mudando apenas de decoradores a depender do contexto.</a:t>
            </a:r>
            <a:endParaRPr sz="1200">
              <a:solidFill>
                <a:schemeClr val="dk1"/>
              </a:solidFill>
              <a:latin typeface="Calibri"/>
              <a:ea typeface="Calibri"/>
              <a:cs typeface="Calibri"/>
              <a:sym typeface="Calibri"/>
            </a:endParaRPr>
          </a:p>
        </p:txBody>
      </p:sp>
      <p:sp>
        <p:nvSpPr>
          <p:cNvPr id="42" name="Google Shape;42;g1f3dc5673ae_0_9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f3dc5673ae_0_10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g1f3dc5673ae_0_10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304800" lvl="0" marL="457200" marR="0" rtl="0" algn="l">
              <a:spcBef>
                <a:spcPts val="0"/>
              </a:spcBef>
              <a:spcAft>
                <a:spcPts val="0"/>
              </a:spcAft>
              <a:buClr>
                <a:schemeClr val="dk1"/>
              </a:buClr>
              <a:buSzPts val="1200"/>
              <a:buFont typeface="Calibri"/>
              <a:buAutoNum type="arabicPeriod"/>
            </a:pPr>
            <a:r>
              <a:rPr lang="pt-BR" sz="1200">
                <a:solidFill>
                  <a:schemeClr val="dk1"/>
                </a:solidFill>
                <a:latin typeface="Calibri"/>
                <a:ea typeface="Calibri"/>
                <a:cs typeface="Calibri"/>
                <a:sym typeface="Calibri"/>
              </a:rPr>
              <a:t>As interfaces entre o objeto base e o decorador devem estar em conformidade, no livro é ressaltado que em C++ as classes devem ser herdadas de uma classe em comum (para obter essa conformidade);</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eriod"/>
            </a:pPr>
            <a:r>
              <a:rPr lang="pt-BR" sz="1200">
                <a:solidFill>
                  <a:schemeClr val="dk1"/>
                </a:solidFill>
                <a:latin typeface="Calibri"/>
                <a:ea typeface="Calibri"/>
                <a:cs typeface="Calibri"/>
                <a:sym typeface="Calibri"/>
              </a:rPr>
              <a:t>Não é obrigatório adicionar uma classe abstrata ‘Decorator’, você pode atribuir a funcionalidade de repassar as solicitações ao próprio componente decorador (que irá compor a nova </a:t>
            </a:r>
            <a:r>
              <a:rPr lang="pt-BR" sz="1200">
                <a:solidFill>
                  <a:schemeClr val="dk1"/>
                </a:solidFill>
                <a:latin typeface="Calibri"/>
                <a:ea typeface="Calibri"/>
                <a:cs typeface="Calibri"/>
                <a:sym typeface="Calibri"/>
              </a:rPr>
              <a:t>responsabilidade</a:t>
            </a:r>
            <a:r>
              <a:rPr lang="pt-BR"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eriod"/>
            </a:pPr>
            <a:r>
              <a:rPr lang="pt-BR" sz="1200">
                <a:solidFill>
                  <a:schemeClr val="dk1"/>
                </a:solidFill>
                <a:latin typeface="Calibri"/>
                <a:ea typeface="Calibri"/>
                <a:cs typeface="Calibri"/>
                <a:sym typeface="Calibri"/>
              </a:rPr>
              <a:t>É ideal que mantenhamos a classe base limpa e leve, no sentido de não armazenar dados, essa classe deve existir apenas para conformidade das </a:t>
            </a:r>
            <a:r>
              <a:rPr lang="pt-BR" sz="1200">
                <a:solidFill>
                  <a:schemeClr val="dk1"/>
                </a:solidFill>
                <a:latin typeface="Calibri"/>
                <a:ea typeface="Calibri"/>
                <a:cs typeface="Calibri"/>
                <a:sym typeface="Calibri"/>
              </a:rPr>
              <a:t>interfaces</a:t>
            </a:r>
            <a:r>
              <a:rPr lang="pt-BR" sz="1200">
                <a:solidFill>
                  <a:schemeClr val="dk1"/>
                </a:solidFill>
                <a:latin typeface="Calibri"/>
                <a:ea typeface="Calibri"/>
                <a:cs typeface="Calibri"/>
                <a:sym typeface="Calibri"/>
              </a:rPr>
              <a:t>, caso contrário, contextos que exigem muitos decoradores podem se tornar lentos, pesados e sobrecarregados;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AutoNum type="arabicPeriod"/>
            </a:pPr>
            <a:r>
              <a:rPr lang="pt-BR" sz="1200">
                <a:solidFill>
                  <a:schemeClr val="dk1"/>
                </a:solidFill>
                <a:latin typeface="Calibri"/>
                <a:ea typeface="Calibri"/>
                <a:cs typeface="Calibri"/>
                <a:sym typeface="Calibri"/>
              </a:rPr>
              <a:t>O padrão ‘Decorator’ é utilizado para mudanças externas, uma vez que, </a:t>
            </a:r>
            <a:r>
              <a:rPr lang="pt-BR" sz="1200">
                <a:solidFill>
                  <a:schemeClr val="dk1"/>
                </a:solidFill>
                <a:latin typeface="Calibri"/>
                <a:ea typeface="Calibri"/>
                <a:cs typeface="Calibri"/>
                <a:sym typeface="Calibri"/>
              </a:rPr>
              <a:t>analogamente</a:t>
            </a:r>
            <a:r>
              <a:rPr lang="pt-BR" sz="1200">
                <a:solidFill>
                  <a:schemeClr val="dk1"/>
                </a:solidFill>
                <a:latin typeface="Calibri"/>
                <a:ea typeface="Calibri"/>
                <a:cs typeface="Calibri"/>
                <a:sym typeface="Calibri"/>
              </a:rPr>
              <a:t>, ele é igual uma ‘pele’, para casos em que desejamos modificar o interior dos objetos, o livro relata o padrão ‘Strategy’.</a:t>
            </a:r>
            <a:endParaRPr sz="1200">
              <a:solidFill>
                <a:schemeClr val="dk1"/>
              </a:solidFill>
              <a:latin typeface="Calibri"/>
              <a:ea typeface="Calibri"/>
              <a:cs typeface="Calibri"/>
              <a:sym typeface="Calibri"/>
            </a:endParaRPr>
          </a:p>
        </p:txBody>
      </p:sp>
      <p:sp>
        <p:nvSpPr>
          <p:cNvPr id="51" name="Google Shape;51;g1f3dc5673ae_0_10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3dc5673ae_0_7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g1f3dc5673ae_0_7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9" name="Google Shape;59;g1f3dc5673ae_0_7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3dc5673ae_0_2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g1f3dc5673ae_0_2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 name="Google Shape;68;g1f3dc5673ae_0_2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3dc5673ae_0_4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g1f3dc5673ae_0_4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7" name="Google Shape;77;g1f3dc5673ae_0_4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mc:AlternateContent>
    <mc:Choice Requires="p14">
      <p:transition spd="slow" p14:dur="2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0" name="Shape 10"/>
        <p:cNvGrpSpPr/>
        <p:nvPr/>
      </p:nvGrpSpPr>
      <p:grpSpPr>
        <a:xfrm>
          <a:off x="0" y="0"/>
          <a:ext cx="0" cy="0"/>
          <a:chOff x="0" y="0"/>
          <a:chExt cx="0" cy="0"/>
        </a:xfrm>
      </p:grpSpPr>
      <p:sp>
        <p:nvSpPr>
          <p:cNvPr id="11" name="Google Shape;11;p3"/>
          <p:cNvSpPr txBox="1"/>
          <p:nvPr/>
        </p:nvSpPr>
        <p:spPr>
          <a:xfrm>
            <a:off x="3786690" y="1625851"/>
            <a:ext cx="6347100" cy="3399000"/>
          </a:xfrm>
          <a:prstGeom prst="rect">
            <a:avLst/>
          </a:prstGeom>
          <a:noFill/>
          <a:ln>
            <a:noFill/>
          </a:ln>
        </p:spPr>
        <p:txBody>
          <a:bodyPr anchorCtr="0" anchor="t" bIns="45700" lIns="91425" spcFirstLastPara="1" rIns="91425" wrap="square" tIns="45700">
            <a:spAutoFit/>
          </a:bodyPr>
          <a:lstStyle/>
          <a:p>
            <a:pPr indent="0" lvl="0" marL="0" marR="0" rtl="0" algn="ctr">
              <a:lnSpc>
                <a:spcPct val="182250"/>
              </a:lnSpc>
              <a:spcBef>
                <a:spcPts val="0"/>
              </a:spcBef>
              <a:spcAft>
                <a:spcPts val="0"/>
              </a:spcAft>
              <a:buClr>
                <a:srgbClr val="01FF37"/>
              </a:buClr>
              <a:buSzPts val="3600"/>
              <a:buFont typeface="Inconsolata"/>
              <a:buNone/>
            </a:pPr>
            <a:r>
              <a:rPr b="1" i="0" lang="pt-BR" sz="3600" u="none" cap="none" strike="noStrike">
                <a:solidFill>
                  <a:srgbClr val="01FF37"/>
                </a:solidFill>
                <a:latin typeface="Inconsolata"/>
                <a:ea typeface="Inconsolata"/>
                <a:cs typeface="Inconsolata"/>
                <a:sym typeface="Inconsolata"/>
              </a:rPr>
              <a:t>Design Pattern</a:t>
            </a:r>
            <a:endParaRPr/>
          </a:p>
          <a:p>
            <a:pPr indent="0" lvl="0" marL="0" marR="0" rtl="0" algn="ctr">
              <a:lnSpc>
                <a:spcPct val="182250"/>
              </a:lnSpc>
              <a:spcBef>
                <a:spcPts val="0"/>
              </a:spcBef>
              <a:spcAft>
                <a:spcPts val="0"/>
              </a:spcAft>
              <a:buClr>
                <a:schemeClr val="dk1"/>
              </a:buClr>
              <a:buSzPts val="3600"/>
              <a:buFont typeface="Calibri"/>
              <a:buNone/>
            </a:pPr>
            <a:r>
              <a:t/>
            </a:r>
            <a:endParaRPr b="1" i="0" sz="3600" u="none" cap="none" strike="noStrike">
              <a:solidFill>
                <a:srgbClr val="01FF37"/>
              </a:solidFill>
              <a:latin typeface="Inconsolata"/>
              <a:ea typeface="Inconsolata"/>
              <a:cs typeface="Inconsolata"/>
              <a:sym typeface="Inconsolata"/>
            </a:endParaRPr>
          </a:p>
          <a:p>
            <a:pPr indent="0" lvl="0" marL="0" marR="0" rtl="0" algn="ctr">
              <a:lnSpc>
                <a:spcPct val="91125"/>
              </a:lnSpc>
              <a:spcBef>
                <a:spcPts val="0"/>
              </a:spcBef>
              <a:spcAft>
                <a:spcPts val="0"/>
              </a:spcAft>
              <a:buClr>
                <a:srgbClr val="01FF37"/>
              </a:buClr>
              <a:buSzPts val="7200"/>
              <a:buFont typeface="Inconsolata"/>
              <a:buNone/>
            </a:pPr>
            <a:r>
              <a:rPr b="1" i="0" lang="pt-BR" sz="7200" u="none" cap="none" strike="noStrike">
                <a:solidFill>
                  <a:srgbClr val="01FF37"/>
                </a:solidFill>
                <a:latin typeface="Inconsolata"/>
                <a:ea typeface="Inconsolata"/>
                <a:cs typeface="Inconsolata"/>
                <a:sym typeface="Inconsolata"/>
              </a:rPr>
              <a:t>Decorator</a:t>
            </a:r>
            <a:endParaRPr b="1" i="0" sz="5400" u="none" cap="none" strike="noStrike">
              <a:solidFill>
                <a:srgbClr val="01FF37"/>
              </a:solidFill>
              <a:latin typeface="Inconsolata"/>
              <a:ea typeface="Inconsolata"/>
              <a:cs typeface="Inconsolata"/>
              <a:sym typeface="Inconsolata"/>
            </a:endParaRPr>
          </a:p>
          <a:p>
            <a:pPr indent="0" lvl="0" marL="0" marR="0" rtl="0" algn="ctr">
              <a:lnSpc>
                <a:spcPct val="3645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 name="Google Shape;12;p3"/>
          <p:cNvSpPr txBox="1"/>
          <p:nvPr/>
        </p:nvSpPr>
        <p:spPr>
          <a:xfrm>
            <a:off x="4784462" y="6658489"/>
            <a:ext cx="4351500" cy="138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800">
                <a:solidFill>
                  <a:srgbClr val="359830"/>
                </a:solidFill>
                <a:latin typeface="Inconsolata"/>
                <a:ea typeface="Inconsolata"/>
                <a:cs typeface="Inconsolata"/>
                <a:sym typeface="Inconsolata"/>
              </a:rPr>
              <a:t>Por</a:t>
            </a:r>
            <a:br>
              <a:rPr b="1" i="0" lang="pt-BR" sz="2800" u="none" cap="none" strike="noStrike">
                <a:solidFill>
                  <a:srgbClr val="359830"/>
                </a:solidFill>
                <a:latin typeface="Inconsolata"/>
                <a:ea typeface="Inconsolata"/>
                <a:cs typeface="Inconsolata"/>
                <a:sym typeface="Inconsolata"/>
              </a:rPr>
            </a:br>
            <a:r>
              <a:rPr b="1" i="0" lang="pt-BR" sz="2800" u="none" cap="none" strike="noStrike">
                <a:solidFill>
                  <a:srgbClr val="359830"/>
                </a:solidFill>
                <a:latin typeface="Inconsolata"/>
                <a:ea typeface="Inconsolata"/>
                <a:cs typeface="Inconsolata"/>
                <a:sym typeface="Inconsolata"/>
              </a:rPr>
              <a:t>Igor Vinicius</a:t>
            </a:r>
            <a:br>
              <a:rPr b="1" i="0" lang="pt-BR" sz="2800" u="none" cap="none" strike="noStrike">
                <a:solidFill>
                  <a:srgbClr val="359830"/>
                </a:solidFill>
                <a:latin typeface="Inconsolata"/>
                <a:ea typeface="Inconsolata"/>
                <a:cs typeface="Inconsolata"/>
                <a:sym typeface="Inconsolata"/>
              </a:rPr>
            </a:br>
            <a:r>
              <a:rPr b="1" i="0" lang="pt-BR" sz="2800" u="none" cap="none" strike="noStrike">
                <a:solidFill>
                  <a:srgbClr val="359830"/>
                </a:solidFill>
                <a:latin typeface="Inconsolata"/>
                <a:ea typeface="Inconsolata"/>
                <a:cs typeface="Inconsolata"/>
                <a:sym typeface="Inconsolata"/>
              </a:rPr>
              <a:t>Luís Gonzaga</a:t>
            </a:r>
            <a:endParaRPr b="0" i="0" sz="1100" u="none" cap="none" strike="noStrike">
              <a:solidFill>
                <a:srgbClr val="359830"/>
              </a:solidFill>
              <a:latin typeface="Calibri"/>
              <a:ea typeface="Calibri"/>
              <a:cs typeface="Calibri"/>
              <a:sym typeface="Calibri"/>
            </a:endParaRPr>
          </a:p>
        </p:txBody>
      </p:sp>
      <p:pic>
        <p:nvPicPr>
          <p:cNvPr descr="Autenticação - IFRO" id="13" name="Google Shape;13;p3"/>
          <p:cNvPicPr preferRelativeResize="0"/>
          <p:nvPr/>
        </p:nvPicPr>
        <p:blipFill rotWithShape="1">
          <a:blip r:embed="rId3">
            <a:alphaModFix/>
          </a:blip>
          <a:srcRect b="0" l="0" r="0" t="0"/>
          <a:stretch/>
        </p:blipFill>
        <p:spPr>
          <a:xfrm>
            <a:off x="328246" y="410673"/>
            <a:ext cx="1215189" cy="12151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87" name="Shape 87"/>
        <p:cNvGrpSpPr/>
        <p:nvPr/>
      </p:nvGrpSpPr>
      <p:grpSpPr>
        <a:xfrm>
          <a:off x="0" y="0"/>
          <a:ext cx="0" cy="0"/>
          <a:chOff x="0" y="0"/>
          <a:chExt cx="0" cy="0"/>
        </a:xfrm>
      </p:grpSpPr>
      <p:sp>
        <p:nvSpPr>
          <p:cNvPr id="88" name="Google Shape;88;p12"/>
          <p:cNvSpPr/>
          <p:nvPr/>
        </p:nvSpPr>
        <p:spPr>
          <a:xfrm>
            <a:off x="1299686" y="5755958"/>
            <a:ext cx="1896300" cy="388800"/>
          </a:xfrm>
          <a:prstGeom prst="rect">
            <a:avLst/>
          </a:prstGeom>
          <a:noFill/>
          <a:ln>
            <a:noFill/>
          </a:ln>
        </p:spPr>
        <p:txBody>
          <a:bodyPr anchorCtr="0" anchor="t" bIns="45700" lIns="91425" spcFirstLastPara="1" rIns="91425" wrap="square" tIns="45700">
            <a:noAutofit/>
          </a:bodyPr>
          <a:lstStyle/>
          <a:p>
            <a:pPr indent="0" lvl="0" marL="0" marR="0" rtl="0" algn="l">
              <a:lnSpc>
                <a:spcPct val="140009"/>
              </a:lnSpc>
              <a:spcBef>
                <a:spcPts val="0"/>
              </a:spcBef>
              <a:spcAft>
                <a:spcPts val="0"/>
              </a:spcAft>
              <a:buClr>
                <a:schemeClr val="dk1"/>
              </a:buClr>
              <a:buSzPts val="2187"/>
              <a:buFont typeface="Calibri"/>
              <a:buNone/>
            </a:pPr>
            <a:r>
              <a:t/>
            </a:r>
            <a:endParaRPr sz="2187">
              <a:solidFill>
                <a:schemeClr val="dk1"/>
              </a:solidFill>
              <a:latin typeface="Calibri"/>
              <a:ea typeface="Calibri"/>
              <a:cs typeface="Calibri"/>
              <a:sym typeface="Calibri"/>
            </a:endParaRPr>
          </a:p>
        </p:txBody>
      </p:sp>
      <p:sp>
        <p:nvSpPr>
          <p:cNvPr id="89" name="Google Shape;89;p12"/>
          <p:cNvSpPr txBox="1"/>
          <p:nvPr/>
        </p:nvSpPr>
        <p:spPr>
          <a:xfrm>
            <a:off x="4141640" y="3298951"/>
            <a:ext cx="63471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91125"/>
              </a:lnSpc>
              <a:spcBef>
                <a:spcPts val="0"/>
              </a:spcBef>
              <a:spcAft>
                <a:spcPts val="0"/>
              </a:spcAft>
              <a:buClr>
                <a:srgbClr val="01FF37"/>
              </a:buClr>
              <a:buSzPts val="7200"/>
              <a:buFont typeface="Inconsolata"/>
              <a:buNone/>
            </a:pPr>
            <a:r>
              <a:rPr b="1" i="0" lang="pt-BR" sz="9000" u="none" cap="none" strike="noStrike">
                <a:solidFill>
                  <a:srgbClr val="01FF37"/>
                </a:solidFill>
                <a:latin typeface="Inconsolata"/>
                <a:ea typeface="Inconsolata"/>
                <a:cs typeface="Inconsolata"/>
                <a:sym typeface="Inconsolata"/>
              </a:rPr>
              <a:t>Decorator</a:t>
            </a:r>
            <a:endParaRPr b="1" i="0" sz="7200" u="none" cap="none" strike="noStrike">
              <a:solidFill>
                <a:srgbClr val="01FF37"/>
              </a:solidFill>
              <a:latin typeface="Inconsolata"/>
              <a:ea typeface="Inconsolata"/>
              <a:cs typeface="Inconsolata"/>
              <a:sym typeface="Inconsolata"/>
            </a:endParaRPr>
          </a:p>
          <a:p>
            <a:pPr indent="0" lvl="0" marL="0" marR="0" rtl="0" algn="ctr">
              <a:lnSpc>
                <a:spcPct val="3645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descr="Autenticação - IFRO" id="90" name="Google Shape;90;p12"/>
          <p:cNvPicPr preferRelativeResize="0"/>
          <p:nvPr/>
        </p:nvPicPr>
        <p:blipFill rotWithShape="1">
          <a:blip r:embed="rId3">
            <a:alphaModFix/>
          </a:blip>
          <a:srcRect b="0" l="0" r="0" t="0"/>
          <a:stretch/>
        </p:blipFill>
        <p:spPr>
          <a:xfrm>
            <a:off x="376346" y="6647348"/>
            <a:ext cx="1215189" cy="1215189"/>
          </a:xfrm>
          <a:prstGeom prst="rect">
            <a:avLst/>
          </a:prstGeom>
          <a:noFill/>
          <a:ln>
            <a:noFill/>
          </a:ln>
        </p:spPr>
      </p:pic>
    </p:spTree>
  </p:cSld>
  <p:clrMapOvr>
    <a:masterClrMapping/>
  </p:clrMapOvr>
  <mc:AlternateContent>
    <mc:Choice Requires="p14">
      <p:transition spd="slow" p14:dur="2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500" fill="hold"/>
                                        <p:tgtEl>
                                          <p:spTgt spid="89"/>
                                        </p:tgtEl>
                                        <p:attrNameLst>
                                          <p:attrName>r</p:attrName>
                                        </p:attrNameLst>
                                      </p:cBhvr>
                                    </p:animRot>
                                  </p:childTnLst>
                                </p:cTn>
                              </p:par>
                            </p:childTnLst>
                          </p:cTn>
                        </p:par>
                        <p:par>
                          <p:cTn fill="hold">
                            <p:stCondLst>
                              <p:cond delay="500"/>
                            </p:stCondLst>
                            <p:childTnLst>
                              <p:par>
                                <p:cTn fill="hold" nodeType="afterEffect" presetClass="emph" presetID="8" presetSubtype="0">
                                  <p:stCondLst>
                                    <p:cond delay="0"/>
                                  </p:stCondLst>
                                  <p:childTnLst>
                                    <p:animRot by="-21600000">
                                      <p:cBhvr>
                                        <p:cTn dur="500" fill="hold"/>
                                        <p:tgtEl>
                                          <p:spTgt spid="89"/>
                                        </p:tgtEl>
                                        <p:attrNameLst>
                                          <p:attrName>r</p:attrName>
                                        </p:attrNameLst>
                                      </p:cBhvr>
                                    </p:animRot>
                                  </p:childTnLst>
                                </p:cTn>
                              </p:par>
                            </p:childTnLst>
                          </p:cTn>
                        </p:par>
                        <p:par>
                          <p:cTn fill="hold">
                            <p:stCondLst>
                              <p:cond delay="1000"/>
                            </p:stCondLst>
                            <p:childTnLst>
                              <p:par>
                                <p:cTn fill="hold" nodeType="afterEffect" presetClass="emph" presetID="8" presetSubtype="0">
                                  <p:stCondLst>
                                    <p:cond delay="0"/>
                                  </p:stCondLst>
                                  <p:childTnLst>
                                    <p:animRot by="-21600000">
                                      <p:cBhvr>
                                        <p:cTn dur="500" fill="hold"/>
                                        <p:tgtEl>
                                          <p:spTgt spid="89"/>
                                        </p:tgtEl>
                                        <p:attrNameLst>
                                          <p:attrName>r</p:attrName>
                                        </p:attrNameLst>
                                      </p:cBhvr>
                                    </p:animRot>
                                  </p:childTnLst>
                                </p:cTn>
                              </p:par>
                            </p:childTnLst>
                          </p:cTn>
                        </p:par>
                        <p:par>
                          <p:cTn fill="hold">
                            <p:stCondLst>
                              <p:cond delay="1500"/>
                            </p:stCondLst>
                            <p:childTnLst>
                              <p:par>
                                <p:cTn fill="hold" nodeType="afterEffect" presetClass="emph" presetID="8" presetSubtype="0">
                                  <p:stCondLst>
                                    <p:cond delay="0"/>
                                  </p:stCondLst>
                                  <p:childTnLst>
                                    <p:animRot by="-21600000">
                                      <p:cBhvr>
                                        <p:cTn dur="500" fill="hold"/>
                                        <p:tgtEl>
                                          <p:spTgt spid="8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95" name="Shape 95"/>
        <p:cNvGrpSpPr/>
        <p:nvPr/>
      </p:nvGrpSpPr>
      <p:grpSpPr>
        <a:xfrm>
          <a:off x="0" y="0"/>
          <a:ext cx="0" cy="0"/>
          <a:chOff x="0" y="0"/>
          <a:chExt cx="0" cy="0"/>
        </a:xfrm>
      </p:grpSpPr>
      <p:sp>
        <p:nvSpPr>
          <p:cNvPr id="96" name="Google Shape;96;p13"/>
          <p:cNvSpPr/>
          <p:nvPr/>
        </p:nvSpPr>
        <p:spPr>
          <a:xfrm>
            <a:off x="1299686" y="5755958"/>
            <a:ext cx="1896300" cy="388800"/>
          </a:xfrm>
          <a:prstGeom prst="rect">
            <a:avLst/>
          </a:prstGeom>
          <a:noFill/>
          <a:ln>
            <a:noFill/>
          </a:ln>
        </p:spPr>
        <p:txBody>
          <a:bodyPr anchorCtr="0" anchor="t" bIns="45700" lIns="91425" spcFirstLastPara="1" rIns="91425" wrap="square" tIns="45700">
            <a:noAutofit/>
          </a:bodyPr>
          <a:lstStyle/>
          <a:p>
            <a:pPr indent="0" lvl="0" marL="0" marR="0" rtl="0" algn="l">
              <a:lnSpc>
                <a:spcPct val="140009"/>
              </a:lnSpc>
              <a:spcBef>
                <a:spcPts val="0"/>
              </a:spcBef>
              <a:spcAft>
                <a:spcPts val="0"/>
              </a:spcAft>
              <a:buClr>
                <a:schemeClr val="dk1"/>
              </a:buClr>
              <a:buSzPts val="2187"/>
              <a:buFont typeface="Calibri"/>
              <a:buNone/>
            </a:pPr>
            <a:r>
              <a:t/>
            </a:r>
            <a:endParaRPr sz="2187">
              <a:solidFill>
                <a:schemeClr val="dk1"/>
              </a:solidFill>
              <a:latin typeface="Calibri"/>
              <a:ea typeface="Calibri"/>
              <a:cs typeface="Calibri"/>
              <a:sym typeface="Calibri"/>
            </a:endParaRPr>
          </a:p>
        </p:txBody>
      </p:sp>
      <p:sp>
        <p:nvSpPr>
          <p:cNvPr id="97" name="Google Shape;97;p13"/>
          <p:cNvSpPr/>
          <p:nvPr/>
        </p:nvSpPr>
        <p:spPr>
          <a:xfrm>
            <a:off x="388075" y="440575"/>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5</a:t>
            </a:r>
            <a:r>
              <a:rPr b="1" lang="pt-BR" sz="3500">
                <a:solidFill>
                  <a:srgbClr val="01FF37"/>
                </a:solidFill>
                <a:latin typeface="Inconsolata"/>
                <a:ea typeface="Inconsolata"/>
                <a:cs typeface="Inconsolata"/>
                <a:sym typeface="Inconsolata"/>
              </a:rPr>
              <a:t>.2 Diagrama de Classes com uso do decorator</a:t>
            </a:r>
            <a:endParaRPr b="1" sz="3500">
              <a:solidFill>
                <a:srgbClr val="01FF37"/>
              </a:solidFill>
              <a:latin typeface="Inconsolata"/>
              <a:ea typeface="Inconsolata"/>
              <a:cs typeface="Inconsolata"/>
              <a:sym typeface="Inconsolata"/>
            </a:endParaRPr>
          </a:p>
        </p:txBody>
      </p:sp>
      <p:pic>
        <p:nvPicPr>
          <p:cNvPr id="98" name="Google Shape;98;p13"/>
          <p:cNvPicPr preferRelativeResize="0"/>
          <p:nvPr/>
        </p:nvPicPr>
        <p:blipFill>
          <a:blip r:embed="rId3">
            <a:alphaModFix/>
          </a:blip>
          <a:stretch>
            <a:fillRect/>
          </a:stretch>
        </p:blipFill>
        <p:spPr>
          <a:xfrm>
            <a:off x="824262" y="1193575"/>
            <a:ext cx="12981876" cy="6170650"/>
          </a:xfrm>
          <a:prstGeom prst="rect">
            <a:avLst/>
          </a:prstGeom>
          <a:noFill/>
          <a:ln>
            <a:noFill/>
          </a:ln>
        </p:spPr>
      </p:pic>
      <p:pic>
        <p:nvPicPr>
          <p:cNvPr descr="Autenticação - IFRO" id="99" name="Google Shape;99;p13"/>
          <p:cNvPicPr preferRelativeResize="0"/>
          <p:nvPr/>
        </p:nvPicPr>
        <p:blipFill rotWithShape="1">
          <a:blip r:embed="rId4">
            <a:alphaModFix/>
          </a:blip>
          <a:srcRect b="0" l="0" r="0" t="0"/>
          <a:stretch/>
        </p:blipFill>
        <p:spPr>
          <a:xfrm>
            <a:off x="13364302" y="70350"/>
            <a:ext cx="1031625" cy="103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04" name="Shape 104"/>
        <p:cNvGrpSpPr/>
        <p:nvPr/>
      </p:nvGrpSpPr>
      <p:grpSpPr>
        <a:xfrm>
          <a:off x="0" y="0"/>
          <a:ext cx="0" cy="0"/>
          <a:chOff x="0" y="0"/>
          <a:chExt cx="0" cy="0"/>
        </a:xfrm>
      </p:grpSpPr>
      <p:pic>
        <p:nvPicPr>
          <p:cNvPr id="105" name="Google Shape;105;p14"/>
          <p:cNvPicPr preferRelativeResize="0"/>
          <p:nvPr/>
        </p:nvPicPr>
        <p:blipFill>
          <a:blip r:embed="rId3">
            <a:alphaModFix/>
          </a:blip>
          <a:stretch>
            <a:fillRect/>
          </a:stretch>
        </p:blipFill>
        <p:spPr>
          <a:xfrm>
            <a:off x="2804150" y="1295400"/>
            <a:ext cx="9022075" cy="5638800"/>
          </a:xfrm>
          <a:prstGeom prst="rect">
            <a:avLst/>
          </a:prstGeom>
          <a:noFill/>
          <a:ln>
            <a:noFill/>
          </a:ln>
        </p:spPr>
      </p:pic>
      <p:pic>
        <p:nvPicPr>
          <p:cNvPr descr="Autenticação - IFRO" id="106" name="Google Shape;106;p14"/>
          <p:cNvPicPr preferRelativeResize="0"/>
          <p:nvPr/>
        </p:nvPicPr>
        <p:blipFill rotWithShape="1">
          <a:blip r:embed="rId4">
            <a:alphaModFix/>
          </a:blip>
          <a:srcRect b="0" l="0" r="0" t="0"/>
          <a:stretch/>
        </p:blipFill>
        <p:spPr>
          <a:xfrm>
            <a:off x="376346" y="6647348"/>
            <a:ext cx="1215189" cy="12151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11" name="Shape 111"/>
        <p:cNvGrpSpPr/>
        <p:nvPr/>
      </p:nvGrpSpPr>
      <p:grpSpPr>
        <a:xfrm>
          <a:off x="0" y="0"/>
          <a:ext cx="0" cy="0"/>
          <a:chOff x="0" y="0"/>
          <a:chExt cx="0" cy="0"/>
        </a:xfrm>
      </p:grpSpPr>
      <p:sp>
        <p:nvSpPr>
          <p:cNvPr id="112" name="Google Shape;112;p15"/>
          <p:cNvSpPr/>
          <p:nvPr/>
        </p:nvSpPr>
        <p:spPr>
          <a:xfrm>
            <a:off x="2037993" y="3962043"/>
            <a:ext cx="22320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2187"/>
              <a:buFont typeface="Calibri"/>
              <a:buNone/>
            </a:pPr>
            <a:r>
              <a:t/>
            </a:r>
            <a:endParaRPr sz="2187">
              <a:solidFill>
                <a:schemeClr val="dk1"/>
              </a:solidFill>
              <a:latin typeface="Calibri"/>
              <a:ea typeface="Calibri"/>
              <a:cs typeface="Calibri"/>
              <a:sym typeface="Calibri"/>
            </a:endParaRPr>
          </a:p>
        </p:txBody>
      </p:sp>
      <p:sp>
        <p:nvSpPr>
          <p:cNvPr id="113" name="Google Shape;113;p15"/>
          <p:cNvSpPr/>
          <p:nvPr/>
        </p:nvSpPr>
        <p:spPr>
          <a:xfrm>
            <a:off x="1776156" y="1643011"/>
            <a:ext cx="2232000" cy="21324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
        <p:nvSpPr>
          <p:cNvPr id="114" name="Google Shape;114;p15"/>
          <p:cNvSpPr/>
          <p:nvPr/>
        </p:nvSpPr>
        <p:spPr>
          <a:xfrm>
            <a:off x="1187164" y="1059395"/>
            <a:ext cx="2624400" cy="3083700"/>
          </a:xfrm>
          <a:prstGeom prst="rect">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5" name="Google Shape;115;p15"/>
          <p:cNvGrpSpPr/>
          <p:nvPr/>
        </p:nvGrpSpPr>
        <p:grpSpPr>
          <a:xfrm>
            <a:off x="5822962" y="990107"/>
            <a:ext cx="2791536" cy="3236240"/>
            <a:chOff x="3890631" y="4205869"/>
            <a:chExt cx="2791536" cy="3236240"/>
          </a:xfrm>
        </p:grpSpPr>
        <p:sp>
          <p:nvSpPr>
            <p:cNvPr id="116" name="Google Shape;116;p15"/>
            <p:cNvSpPr/>
            <p:nvPr/>
          </p:nvSpPr>
          <p:spPr>
            <a:xfrm>
              <a:off x="6515134" y="4205869"/>
              <a:ext cx="167033" cy="3070637"/>
            </a:xfrm>
            <a:prstGeom prst="rect">
              <a:avLst/>
            </a:prstGeom>
            <a:solidFill>
              <a:srgbClr val="75707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5"/>
            <p:cNvSpPr/>
            <p:nvPr/>
          </p:nvSpPr>
          <p:spPr>
            <a:xfrm rot="5400000">
              <a:off x="5206868" y="5966810"/>
              <a:ext cx="159061" cy="2791536"/>
            </a:xfrm>
            <a:prstGeom prst="rect">
              <a:avLst/>
            </a:prstGeom>
            <a:solidFill>
              <a:srgbClr val="7F7F7F"/>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8" name="Google Shape;118;p15"/>
          <p:cNvSpPr/>
          <p:nvPr/>
        </p:nvSpPr>
        <p:spPr>
          <a:xfrm>
            <a:off x="8447466" y="4071036"/>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5"/>
          <p:cNvSpPr/>
          <p:nvPr/>
        </p:nvSpPr>
        <p:spPr>
          <a:xfrm>
            <a:off x="8447379" y="990107"/>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5"/>
          <p:cNvSpPr/>
          <p:nvPr/>
        </p:nvSpPr>
        <p:spPr>
          <a:xfrm>
            <a:off x="5830752" y="4066722"/>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5"/>
          <p:cNvSpPr/>
          <p:nvPr/>
        </p:nvSpPr>
        <p:spPr>
          <a:xfrm>
            <a:off x="8447467" y="3905433"/>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5"/>
          <p:cNvSpPr/>
          <p:nvPr/>
        </p:nvSpPr>
        <p:spPr>
          <a:xfrm>
            <a:off x="8280432" y="4071036"/>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5"/>
          <p:cNvSpPr/>
          <p:nvPr/>
        </p:nvSpPr>
        <p:spPr>
          <a:xfrm rot="-5400000">
            <a:off x="8486382" y="1013805"/>
            <a:ext cx="89100" cy="1116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5"/>
          <p:cNvSpPr/>
          <p:nvPr/>
        </p:nvSpPr>
        <p:spPr>
          <a:xfrm rot="5400000">
            <a:off x="8486495" y="3933096"/>
            <a:ext cx="89100" cy="1116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5"/>
          <p:cNvSpPr/>
          <p:nvPr/>
        </p:nvSpPr>
        <p:spPr>
          <a:xfrm>
            <a:off x="8319330" y="4094703"/>
            <a:ext cx="89100" cy="1116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5"/>
          <p:cNvSpPr/>
          <p:nvPr/>
        </p:nvSpPr>
        <p:spPr>
          <a:xfrm rot="10800000">
            <a:off x="5860875" y="4095343"/>
            <a:ext cx="89100" cy="1116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5"/>
          <p:cNvSpPr/>
          <p:nvPr/>
        </p:nvSpPr>
        <p:spPr>
          <a:xfrm>
            <a:off x="8475119" y="1294292"/>
            <a:ext cx="111600" cy="13029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5"/>
          <p:cNvSpPr/>
          <p:nvPr/>
        </p:nvSpPr>
        <p:spPr>
          <a:xfrm rot="-5400000">
            <a:off x="6649842" y="3491116"/>
            <a:ext cx="111600" cy="13029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5"/>
          <p:cNvSpPr/>
          <p:nvPr/>
        </p:nvSpPr>
        <p:spPr>
          <a:xfrm>
            <a:off x="10951754" y="983253"/>
            <a:ext cx="2624400" cy="3083700"/>
          </a:xfrm>
          <a:prstGeom prst="rect">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5"/>
          <p:cNvSpPr/>
          <p:nvPr/>
        </p:nvSpPr>
        <p:spPr>
          <a:xfrm rot="5400000">
            <a:off x="12262392" y="2761539"/>
            <a:ext cx="159000" cy="2791500"/>
          </a:xfrm>
          <a:prstGeom prst="rect">
            <a:avLst/>
          </a:prstGeom>
          <a:solidFill>
            <a:srgbClr val="7F7F7F"/>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5"/>
          <p:cNvSpPr/>
          <p:nvPr/>
        </p:nvSpPr>
        <p:spPr>
          <a:xfrm rot="-5400000">
            <a:off x="11777514" y="3507412"/>
            <a:ext cx="111600" cy="13029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5"/>
          <p:cNvSpPr/>
          <p:nvPr/>
        </p:nvSpPr>
        <p:spPr>
          <a:xfrm>
            <a:off x="13582707" y="4072225"/>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5"/>
          <p:cNvSpPr/>
          <p:nvPr/>
        </p:nvSpPr>
        <p:spPr>
          <a:xfrm>
            <a:off x="13590497" y="986045"/>
            <a:ext cx="181200" cy="3250800"/>
          </a:xfrm>
          <a:prstGeom prst="rect">
            <a:avLst/>
          </a:prstGeom>
          <a:solidFill>
            <a:srgbClr val="75707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5"/>
          <p:cNvSpPr/>
          <p:nvPr/>
        </p:nvSpPr>
        <p:spPr>
          <a:xfrm>
            <a:off x="13600641" y="4077788"/>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5"/>
          <p:cNvSpPr/>
          <p:nvPr/>
        </p:nvSpPr>
        <p:spPr>
          <a:xfrm>
            <a:off x="10950169" y="4071800"/>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5"/>
          <p:cNvSpPr/>
          <p:nvPr/>
        </p:nvSpPr>
        <p:spPr>
          <a:xfrm>
            <a:off x="13419659" y="4076868"/>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5"/>
          <p:cNvSpPr/>
          <p:nvPr/>
        </p:nvSpPr>
        <p:spPr>
          <a:xfrm>
            <a:off x="13596353" y="3912738"/>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5"/>
          <p:cNvSpPr/>
          <p:nvPr/>
        </p:nvSpPr>
        <p:spPr>
          <a:xfrm>
            <a:off x="13598303" y="990095"/>
            <a:ext cx="167100" cy="159000"/>
          </a:xfrm>
          <a:prstGeom prst="rect">
            <a:avLst/>
          </a:prstGeom>
          <a:solidFill>
            <a:srgbClr val="F2F2F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5"/>
          <p:cNvSpPr/>
          <p:nvPr/>
        </p:nvSpPr>
        <p:spPr>
          <a:xfrm>
            <a:off x="13610451" y="1253867"/>
            <a:ext cx="111600" cy="1302900"/>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5"/>
          <p:cNvSpPr/>
          <p:nvPr/>
        </p:nvSpPr>
        <p:spPr>
          <a:xfrm rot="10800000">
            <a:off x="10984311" y="4096297"/>
            <a:ext cx="89100" cy="1116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5"/>
          <p:cNvSpPr/>
          <p:nvPr/>
        </p:nvSpPr>
        <p:spPr>
          <a:xfrm>
            <a:off x="13466620" y="4096172"/>
            <a:ext cx="89100" cy="1116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15"/>
          <p:cNvSpPr/>
          <p:nvPr/>
        </p:nvSpPr>
        <p:spPr>
          <a:xfrm>
            <a:off x="5809336" y="979908"/>
            <a:ext cx="2791500" cy="3242700"/>
          </a:xfrm>
          <a:prstGeom prst="rect">
            <a:avLst/>
          </a:prstGeom>
          <a:noFill/>
          <a:ln cap="flat" cmpd="sng" w="12700">
            <a:solidFill>
              <a:srgbClr val="0C0C0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5"/>
          <p:cNvSpPr/>
          <p:nvPr/>
        </p:nvSpPr>
        <p:spPr>
          <a:xfrm rot="5400000">
            <a:off x="13637292" y="3943379"/>
            <a:ext cx="89100" cy="1116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5"/>
          <p:cNvSpPr/>
          <p:nvPr/>
        </p:nvSpPr>
        <p:spPr>
          <a:xfrm rot="-5400000">
            <a:off x="13637307" y="1013792"/>
            <a:ext cx="89100" cy="1116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5"/>
          <p:cNvSpPr/>
          <p:nvPr/>
        </p:nvSpPr>
        <p:spPr>
          <a:xfrm>
            <a:off x="4408788" y="2289604"/>
            <a:ext cx="704100" cy="623400"/>
          </a:xfrm>
          <a:prstGeom prst="mathPlus">
            <a:avLst>
              <a:gd fmla="val 23520" name="adj1"/>
            </a:avLst>
          </a:prstGeom>
          <a:solidFill>
            <a:srgbClr val="F2F2F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5"/>
          <p:cNvSpPr/>
          <p:nvPr/>
        </p:nvSpPr>
        <p:spPr>
          <a:xfrm>
            <a:off x="9583034" y="2352244"/>
            <a:ext cx="597600" cy="498000"/>
          </a:xfrm>
          <a:prstGeom prst="rightArrow">
            <a:avLst>
              <a:gd fmla="val 50000" name="adj1"/>
              <a:gd fmla="val 50000" name="adj2"/>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5"/>
          <p:cNvSpPr txBox="1"/>
          <p:nvPr/>
        </p:nvSpPr>
        <p:spPr>
          <a:xfrm>
            <a:off x="1034925" y="5154350"/>
            <a:ext cx="2928900" cy="800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2300">
                <a:solidFill>
                  <a:srgbClr val="D8D8D8"/>
                </a:solidFill>
                <a:latin typeface="Fira Sans"/>
                <a:ea typeface="Fira Sans"/>
                <a:cs typeface="Fira Sans"/>
                <a:sym typeface="Fira Sans"/>
              </a:rPr>
              <a:t>componenteDeTexto</a:t>
            </a:r>
            <a:endParaRPr sz="2300">
              <a:solidFill>
                <a:srgbClr val="D8D8D8"/>
              </a:solidFill>
              <a:latin typeface="Fira Sans"/>
              <a:ea typeface="Fira Sans"/>
              <a:cs typeface="Fira Sans"/>
              <a:sym typeface="Fira Sans"/>
            </a:endParaRPr>
          </a:p>
          <a:p>
            <a:pPr indent="0" lvl="0" marL="0" marR="0" rtl="0" algn="just">
              <a:spcBef>
                <a:spcPts val="0"/>
              </a:spcBef>
              <a:spcAft>
                <a:spcPts val="0"/>
              </a:spcAft>
              <a:buNone/>
            </a:pPr>
            <a:r>
              <a:rPr lang="pt-BR" sz="2300">
                <a:solidFill>
                  <a:srgbClr val="D8D8D8"/>
                </a:solidFill>
                <a:latin typeface="Fira Sans"/>
                <a:ea typeface="Fira Sans"/>
                <a:cs typeface="Fira Sans"/>
                <a:sym typeface="Fira Sans"/>
              </a:rPr>
              <a:t>(instância / objeto)</a:t>
            </a:r>
            <a:endParaRPr sz="2300">
              <a:solidFill>
                <a:srgbClr val="D8D8D8"/>
              </a:solidFill>
              <a:latin typeface="Fira Sans"/>
              <a:ea typeface="Fira Sans"/>
              <a:cs typeface="Fira Sans"/>
              <a:sym typeface="Fira Sans"/>
            </a:endParaRPr>
          </a:p>
        </p:txBody>
      </p:sp>
      <p:sp>
        <p:nvSpPr>
          <p:cNvPr id="148" name="Google Shape;148;p15"/>
          <p:cNvSpPr txBox="1"/>
          <p:nvPr/>
        </p:nvSpPr>
        <p:spPr>
          <a:xfrm>
            <a:off x="6054200" y="5154350"/>
            <a:ext cx="7417200" cy="446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2300">
                <a:solidFill>
                  <a:srgbClr val="D8D8D8"/>
                </a:solidFill>
                <a:latin typeface="Fira Sans"/>
                <a:ea typeface="Fira Sans"/>
                <a:cs typeface="Fira Sans"/>
                <a:sym typeface="Fira Sans"/>
              </a:rPr>
              <a:t>new DecoradorBarraDeRolagem(</a:t>
            </a:r>
            <a:r>
              <a:rPr lang="pt-BR" sz="2300">
                <a:solidFill>
                  <a:srgbClr val="D8D8D8"/>
                </a:solidFill>
                <a:latin typeface="Fira Sans"/>
                <a:ea typeface="Fira Sans"/>
                <a:cs typeface="Fira Sans"/>
                <a:sym typeface="Fira Sans"/>
              </a:rPr>
              <a:t>componenteDeTexto</a:t>
            </a:r>
            <a:r>
              <a:rPr lang="pt-BR" sz="2300">
                <a:solidFill>
                  <a:srgbClr val="D8D8D8"/>
                </a:solidFill>
                <a:latin typeface="Fira Sans"/>
                <a:ea typeface="Fira Sans"/>
                <a:cs typeface="Fira Sans"/>
                <a:sym typeface="Fira Sans"/>
              </a:rPr>
              <a:t>)</a:t>
            </a:r>
            <a:endParaRPr sz="2300">
              <a:solidFill>
                <a:srgbClr val="D8D8D8"/>
              </a:solidFill>
              <a:latin typeface="Fira Sans"/>
              <a:ea typeface="Fira Sans"/>
              <a:cs typeface="Fira Sans"/>
              <a:sym typeface="Fira Sans"/>
            </a:endParaRPr>
          </a:p>
        </p:txBody>
      </p:sp>
      <p:sp>
        <p:nvSpPr>
          <p:cNvPr id="149" name="Google Shape;149;p15"/>
          <p:cNvSpPr/>
          <p:nvPr/>
        </p:nvSpPr>
        <p:spPr>
          <a:xfrm>
            <a:off x="2239100" y="4702274"/>
            <a:ext cx="9460500" cy="446400"/>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Autenticação - IFRO" id="150" name="Google Shape;150;p15"/>
          <p:cNvPicPr preferRelativeResize="0"/>
          <p:nvPr/>
        </p:nvPicPr>
        <p:blipFill rotWithShape="1">
          <a:blip r:embed="rId4">
            <a:alphaModFix/>
          </a:blip>
          <a:srcRect b="0" l="0" r="0" t="0"/>
          <a:stretch/>
        </p:blipFill>
        <p:spPr>
          <a:xfrm>
            <a:off x="376346" y="6647348"/>
            <a:ext cx="1215189" cy="12151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55" name="Shape 155"/>
        <p:cNvGrpSpPr/>
        <p:nvPr/>
      </p:nvGrpSpPr>
      <p:grpSpPr>
        <a:xfrm>
          <a:off x="0" y="0"/>
          <a:ext cx="0" cy="0"/>
          <a:chOff x="0" y="0"/>
          <a:chExt cx="0" cy="0"/>
        </a:xfrm>
      </p:grpSpPr>
      <p:pic>
        <p:nvPicPr>
          <p:cNvPr id="156" name="Google Shape;156;p16"/>
          <p:cNvPicPr preferRelativeResize="0"/>
          <p:nvPr/>
        </p:nvPicPr>
        <p:blipFill>
          <a:blip r:embed="rId3">
            <a:alphaModFix/>
          </a:blip>
          <a:stretch>
            <a:fillRect/>
          </a:stretch>
        </p:blipFill>
        <p:spPr>
          <a:xfrm>
            <a:off x="2714625" y="2095500"/>
            <a:ext cx="9201150" cy="4038600"/>
          </a:xfrm>
          <a:prstGeom prst="rect">
            <a:avLst/>
          </a:prstGeom>
          <a:noFill/>
          <a:ln>
            <a:noFill/>
          </a:ln>
        </p:spPr>
      </p:pic>
      <p:sp>
        <p:nvSpPr>
          <p:cNvPr id="157" name="Google Shape;157;p16"/>
          <p:cNvSpPr txBox="1"/>
          <p:nvPr/>
        </p:nvSpPr>
        <p:spPr>
          <a:xfrm>
            <a:off x="2714625" y="4865075"/>
            <a:ext cx="1704900" cy="375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t>ComponenteDeTexto</a:t>
            </a:r>
            <a:endParaRPr b="1" sz="1200"/>
          </a:p>
        </p:txBody>
      </p:sp>
      <p:sp>
        <p:nvSpPr>
          <p:cNvPr id="158" name="Google Shape;158;p16"/>
          <p:cNvSpPr txBox="1"/>
          <p:nvPr/>
        </p:nvSpPr>
        <p:spPr>
          <a:xfrm>
            <a:off x="2714625" y="3997550"/>
            <a:ext cx="1704900" cy="375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t>DecoradorScroll</a:t>
            </a:r>
            <a:endParaRPr b="1" sz="1200"/>
          </a:p>
        </p:txBody>
      </p:sp>
      <p:sp>
        <p:nvSpPr>
          <p:cNvPr id="159" name="Google Shape;159;p16"/>
          <p:cNvSpPr txBox="1"/>
          <p:nvPr/>
        </p:nvSpPr>
        <p:spPr>
          <a:xfrm>
            <a:off x="2714625" y="3059725"/>
            <a:ext cx="1704900" cy="375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t>DecoradorBorda</a:t>
            </a:r>
            <a:endParaRPr b="1" sz="1200"/>
          </a:p>
        </p:txBody>
      </p:sp>
      <p:pic>
        <p:nvPicPr>
          <p:cNvPr descr="Autenticação - IFRO" id="160" name="Google Shape;160;p16"/>
          <p:cNvPicPr preferRelativeResize="0"/>
          <p:nvPr/>
        </p:nvPicPr>
        <p:blipFill rotWithShape="1">
          <a:blip r:embed="rId4">
            <a:alphaModFix/>
          </a:blip>
          <a:srcRect b="0" l="0" r="0" t="0"/>
          <a:stretch/>
        </p:blipFill>
        <p:spPr>
          <a:xfrm>
            <a:off x="376346" y="6647348"/>
            <a:ext cx="1215189" cy="12151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65" name="Shape 165"/>
        <p:cNvGrpSpPr/>
        <p:nvPr/>
      </p:nvGrpSpPr>
      <p:grpSpPr>
        <a:xfrm>
          <a:off x="0" y="0"/>
          <a:ext cx="0" cy="0"/>
          <a:chOff x="0" y="0"/>
          <a:chExt cx="0" cy="0"/>
        </a:xfrm>
      </p:grpSpPr>
      <p:pic>
        <p:nvPicPr>
          <p:cNvPr descr="Autenticação - IFRO" id="166" name="Google Shape;166;p17"/>
          <p:cNvPicPr preferRelativeResize="0"/>
          <p:nvPr/>
        </p:nvPicPr>
        <p:blipFill rotWithShape="1">
          <a:blip r:embed="rId3">
            <a:alphaModFix/>
          </a:blip>
          <a:srcRect b="0" l="0" r="0" t="0"/>
          <a:stretch/>
        </p:blipFill>
        <p:spPr>
          <a:xfrm>
            <a:off x="376346" y="6647348"/>
            <a:ext cx="1215189" cy="1215189"/>
          </a:xfrm>
          <a:prstGeom prst="rect">
            <a:avLst/>
          </a:prstGeom>
          <a:noFill/>
          <a:ln>
            <a:noFill/>
          </a:ln>
        </p:spPr>
      </p:pic>
      <p:sp>
        <p:nvSpPr>
          <p:cNvPr id="167" name="Google Shape;167;p17"/>
          <p:cNvSpPr/>
          <p:nvPr/>
        </p:nvSpPr>
        <p:spPr>
          <a:xfrm>
            <a:off x="443688" y="358525"/>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6.</a:t>
            </a:r>
            <a:r>
              <a:rPr b="1" lang="pt-BR" sz="3500">
                <a:solidFill>
                  <a:srgbClr val="01FF37"/>
                </a:solidFill>
                <a:latin typeface="Inconsolata"/>
                <a:ea typeface="Inconsolata"/>
                <a:cs typeface="Inconsolata"/>
                <a:sym typeface="Inconsolata"/>
              </a:rPr>
              <a:t> Analogia ao mundo real</a:t>
            </a:r>
            <a:endParaRPr b="1" sz="3500">
              <a:solidFill>
                <a:srgbClr val="01FF37"/>
              </a:solidFill>
              <a:latin typeface="Inconsolata"/>
              <a:ea typeface="Inconsolata"/>
              <a:cs typeface="Inconsolata"/>
              <a:sym typeface="Inconsolata"/>
            </a:endParaRPr>
          </a:p>
        </p:txBody>
      </p:sp>
      <p:pic>
        <p:nvPicPr>
          <p:cNvPr id="168" name="Google Shape;168;p17"/>
          <p:cNvPicPr preferRelativeResize="0"/>
          <p:nvPr/>
        </p:nvPicPr>
        <p:blipFill>
          <a:blip r:embed="rId4">
            <a:alphaModFix/>
          </a:blip>
          <a:stretch>
            <a:fillRect/>
          </a:stretch>
        </p:blipFill>
        <p:spPr>
          <a:xfrm>
            <a:off x="2277125" y="1290575"/>
            <a:ext cx="10622124" cy="578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73" name="Shape 173"/>
        <p:cNvGrpSpPr/>
        <p:nvPr/>
      </p:nvGrpSpPr>
      <p:grpSpPr>
        <a:xfrm>
          <a:off x="0" y="0"/>
          <a:ext cx="0" cy="0"/>
          <a:chOff x="0" y="0"/>
          <a:chExt cx="0" cy="0"/>
        </a:xfrm>
      </p:grpSpPr>
      <p:pic>
        <p:nvPicPr>
          <p:cNvPr descr="Autenticação - IFRO" id="174" name="Google Shape;174;p18"/>
          <p:cNvPicPr preferRelativeResize="0"/>
          <p:nvPr/>
        </p:nvPicPr>
        <p:blipFill rotWithShape="1">
          <a:blip r:embed="rId3">
            <a:alphaModFix/>
          </a:blip>
          <a:srcRect b="0" l="0" r="0" t="0"/>
          <a:stretch/>
        </p:blipFill>
        <p:spPr>
          <a:xfrm>
            <a:off x="376346" y="6647348"/>
            <a:ext cx="1215189" cy="1215189"/>
          </a:xfrm>
          <a:prstGeom prst="rect">
            <a:avLst/>
          </a:prstGeom>
          <a:noFill/>
          <a:ln>
            <a:noFill/>
          </a:ln>
        </p:spPr>
      </p:pic>
      <p:sp>
        <p:nvSpPr>
          <p:cNvPr id="175" name="Google Shape;175;p18"/>
          <p:cNvSpPr/>
          <p:nvPr/>
        </p:nvSpPr>
        <p:spPr>
          <a:xfrm>
            <a:off x="443688" y="358525"/>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6. Analogia ao mundo real</a:t>
            </a:r>
            <a:endParaRPr b="1" sz="3500">
              <a:solidFill>
                <a:srgbClr val="01FF37"/>
              </a:solidFill>
              <a:latin typeface="Inconsolata"/>
              <a:ea typeface="Inconsolata"/>
              <a:cs typeface="Inconsolata"/>
              <a:sym typeface="Inconsolata"/>
            </a:endParaRPr>
          </a:p>
        </p:txBody>
      </p:sp>
      <p:pic>
        <p:nvPicPr>
          <p:cNvPr id="176" name="Google Shape;176;p18"/>
          <p:cNvPicPr preferRelativeResize="0"/>
          <p:nvPr/>
        </p:nvPicPr>
        <p:blipFill>
          <a:blip r:embed="rId4">
            <a:alphaModFix/>
          </a:blip>
          <a:stretch>
            <a:fillRect/>
          </a:stretch>
        </p:blipFill>
        <p:spPr>
          <a:xfrm>
            <a:off x="1883299" y="1553925"/>
            <a:ext cx="11254651" cy="5121750"/>
          </a:xfrm>
          <a:prstGeom prst="rect">
            <a:avLst/>
          </a:prstGeom>
          <a:noFill/>
          <a:ln>
            <a:noFill/>
          </a:ln>
        </p:spPr>
      </p:pic>
      <p:sp>
        <p:nvSpPr>
          <p:cNvPr id="177" name="Google Shape;177;p18"/>
          <p:cNvSpPr/>
          <p:nvPr/>
        </p:nvSpPr>
        <p:spPr>
          <a:xfrm>
            <a:off x="6424625" y="5013325"/>
            <a:ext cx="2172000" cy="1052100"/>
          </a:xfrm>
          <a:prstGeom prst="rect">
            <a:avLst/>
          </a:prstGeom>
          <a:solidFill>
            <a:srgbClr val="FFFEFF"/>
          </a:solidFill>
          <a:ln cap="flat" cmpd="sng" w="9525">
            <a:solidFill>
              <a:srgbClr val="FFFE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E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82" name="Shape 182"/>
        <p:cNvGrpSpPr/>
        <p:nvPr/>
      </p:nvGrpSpPr>
      <p:grpSpPr>
        <a:xfrm>
          <a:off x="0" y="0"/>
          <a:ext cx="0" cy="0"/>
          <a:chOff x="0" y="0"/>
          <a:chExt cx="0" cy="0"/>
        </a:xfrm>
      </p:grpSpPr>
      <p:pic>
        <p:nvPicPr>
          <p:cNvPr descr="Autenticação - IFRO" id="183" name="Google Shape;183;p19"/>
          <p:cNvPicPr preferRelativeResize="0"/>
          <p:nvPr/>
        </p:nvPicPr>
        <p:blipFill rotWithShape="1">
          <a:blip r:embed="rId3">
            <a:alphaModFix/>
          </a:blip>
          <a:srcRect b="0" l="0" r="0" t="0"/>
          <a:stretch/>
        </p:blipFill>
        <p:spPr>
          <a:xfrm>
            <a:off x="376346" y="6647348"/>
            <a:ext cx="1215189" cy="1215189"/>
          </a:xfrm>
          <a:prstGeom prst="rect">
            <a:avLst/>
          </a:prstGeom>
          <a:noFill/>
          <a:ln>
            <a:noFill/>
          </a:ln>
        </p:spPr>
      </p:pic>
      <p:sp>
        <p:nvSpPr>
          <p:cNvPr id="184" name="Google Shape;184;p19"/>
          <p:cNvSpPr/>
          <p:nvPr/>
        </p:nvSpPr>
        <p:spPr>
          <a:xfrm>
            <a:off x="388075" y="440575"/>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7. Outro caso de uso</a:t>
            </a:r>
            <a:endParaRPr b="1" sz="3500">
              <a:solidFill>
                <a:srgbClr val="01FF37"/>
              </a:solidFill>
              <a:latin typeface="Inconsolata"/>
              <a:ea typeface="Inconsolata"/>
              <a:cs typeface="Inconsolata"/>
              <a:sym typeface="Inconsolata"/>
            </a:endParaRPr>
          </a:p>
        </p:txBody>
      </p:sp>
      <p:sp>
        <p:nvSpPr>
          <p:cNvPr id="185" name="Google Shape;185;p19"/>
          <p:cNvSpPr txBox="1"/>
          <p:nvPr/>
        </p:nvSpPr>
        <p:spPr>
          <a:xfrm>
            <a:off x="1113600" y="1969300"/>
            <a:ext cx="118632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3000">
              <a:solidFill>
                <a:srgbClr val="D8D8D8"/>
              </a:solidFill>
              <a:latin typeface="Fira Sans"/>
              <a:ea typeface="Fira Sans"/>
              <a:cs typeface="Fira Sans"/>
              <a:sym typeface="Fira Sans"/>
            </a:endParaRPr>
          </a:p>
        </p:txBody>
      </p:sp>
      <p:sp>
        <p:nvSpPr>
          <p:cNvPr id="186" name="Google Shape;186;p19"/>
          <p:cNvSpPr txBox="1"/>
          <p:nvPr/>
        </p:nvSpPr>
        <p:spPr>
          <a:xfrm>
            <a:off x="891150" y="1193575"/>
            <a:ext cx="12848100" cy="14775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pt-BR" sz="2800">
                <a:solidFill>
                  <a:srgbClr val="D8D8D8"/>
                </a:solidFill>
                <a:latin typeface="Fira Sans"/>
                <a:ea typeface="Fira Sans"/>
                <a:cs typeface="Fira Sans"/>
                <a:sym typeface="Fira Sans"/>
              </a:rPr>
              <a:t>Imaginemos que estamos trabalhando em uma aplicação que deseja enviar notificações de eventos importantes para seus usuários, como por exemplo, acessos feitos (tal qual quando você acessa sua conta Google).</a:t>
            </a:r>
            <a:endParaRPr sz="2800"/>
          </a:p>
        </p:txBody>
      </p:sp>
      <p:pic>
        <p:nvPicPr>
          <p:cNvPr id="187" name="Google Shape;187;p19"/>
          <p:cNvPicPr preferRelativeResize="0"/>
          <p:nvPr/>
        </p:nvPicPr>
        <p:blipFill>
          <a:blip r:embed="rId4">
            <a:alphaModFix/>
          </a:blip>
          <a:stretch>
            <a:fillRect/>
          </a:stretch>
        </p:blipFill>
        <p:spPr>
          <a:xfrm>
            <a:off x="2554175" y="2976925"/>
            <a:ext cx="9522060" cy="434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92" name="Shape 192"/>
        <p:cNvGrpSpPr/>
        <p:nvPr/>
      </p:nvGrpSpPr>
      <p:grpSpPr>
        <a:xfrm>
          <a:off x="0" y="0"/>
          <a:ext cx="0" cy="0"/>
          <a:chOff x="0" y="0"/>
          <a:chExt cx="0" cy="0"/>
        </a:xfrm>
      </p:grpSpPr>
      <p:pic>
        <p:nvPicPr>
          <p:cNvPr descr="Autenticação - IFRO" id="193" name="Google Shape;193;p20"/>
          <p:cNvPicPr preferRelativeResize="0"/>
          <p:nvPr/>
        </p:nvPicPr>
        <p:blipFill rotWithShape="1">
          <a:blip r:embed="rId3">
            <a:alphaModFix/>
          </a:blip>
          <a:srcRect b="0" l="0" r="0" t="0"/>
          <a:stretch/>
        </p:blipFill>
        <p:spPr>
          <a:xfrm>
            <a:off x="376346" y="6647348"/>
            <a:ext cx="1215189" cy="1215189"/>
          </a:xfrm>
          <a:prstGeom prst="rect">
            <a:avLst/>
          </a:prstGeom>
          <a:noFill/>
          <a:ln>
            <a:noFill/>
          </a:ln>
        </p:spPr>
      </p:pic>
      <p:sp>
        <p:nvSpPr>
          <p:cNvPr id="194" name="Google Shape;194;p20"/>
          <p:cNvSpPr/>
          <p:nvPr/>
        </p:nvSpPr>
        <p:spPr>
          <a:xfrm>
            <a:off x="388075" y="440575"/>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7.1 Por onde os usuários desejam receber as notificações?</a:t>
            </a:r>
            <a:endParaRPr b="1" sz="3500">
              <a:solidFill>
                <a:srgbClr val="01FF37"/>
              </a:solidFill>
              <a:latin typeface="Inconsolata"/>
              <a:ea typeface="Inconsolata"/>
              <a:cs typeface="Inconsolata"/>
              <a:sym typeface="Inconsolata"/>
            </a:endParaRPr>
          </a:p>
        </p:txBody>
      </p:sp>
      <p:sp>
        <p:nvSpPr>
          <p:cNvPr id="195" name="Google Shape;195;p20"/>
          <p:cNvSpPr txBox="1"/>
          <p:nvPr/>
        </p:nvSpPr>
        <p:spPr>
          <a:xfrm>
            <a:off x="1039400" y="1193575"/>
            <a:ext cx="12051000" cy="12468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pt-BR" sz="2300">
                <a:solidFill>
                  <a:srgbClr val="D8D8D8"/>
                </a:solidFill>
                <a:latin typeface="Fira Sans"/>
                <a:ea typeface="Fira Sans"/>
                <a:cs typeface="Fira Sans"/>
                <a:sym typeface="Fira Sans"/>
              </a:rPr>
              <a:t>Pense que os usuários podem  possuir diversos canais onde desejam receber essas notificações, como por exemplo via SMS e via Facebook. Não podemos esquecer dos usuários corporativos, os quais adorariam receber notificações via Slack, por exemplo.</a:t>
            </a:r>
            <a:endParaRPr sz="2300"/>
          </a:p>
        </p:txBody>
      </p:sp>
      <p:pic>
        <p:nvPicPr>
          <p:cNvPr id="196" name="Google Shape;196;p20"/>
          <p:cNvPicPr preferRelativeResize="0"/>
          <p:nvPr/>
        </p:nvPicPr>
        <p:blipFill rotWithShape="1">
          <a:blip r:embed="rId4">
            <a:alphaModFix/>
          </a:blip>
          <a:srcRect b="0" l="0" r="0" t="2676"/>
          <a:stretch/>
        </p:blipFill>
        <p:spPr>
          <a:xfrm>
            <a:off x="3343775" y="2593500"/>
            <a:ext cx="7442249" cy="438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01" name="Shape 201"/>
        <p:cNvGrpSpPr/>
        <p:nvPr/>
      </p:nvGrpSpPr>
      <p:grpSpPr>
        <a:xfrm>
          <a:off x="0" y="0"/>
          <a:ext cx="0" cy="0"/>
          <a:chOff x="0" y="0"/>
          <a:chExt cx="0" cy="0"/>
        </a:xfrm>
      </p:grpSpPr>
      <p:pic>
        <p:nvPicPr>
          <p:cNvPr descr="Autenticação - IFRO" id="202" name="Google Shape;202;p21"/>
          <p:cNvPicPr preferRelativeResize="0"/>
          <p:nvPr/>
        </p:nvPicPr>
        <p:blipFill rotWithShape="1">
          <a:blip r:embed="rId3">
            <a:alphaModFix/>
          </a:blip>
          <a:srcRect b="0" l="0" r="0" t="0"/>
          <a:stretch/>
        </p:blipFill>
        <p:spPr>
          <a:xfrm>
            <a:off x="376346" y="6647348"/>
            <a:ext cx="1215189" cy="1215189"/>
          </a:xfrm>
          <a:prstGeom prst="rect">
            <a:avLst/>
          </a:prstGeom>
          <a:noFill/>
          <a:ln>
            <a:noFill/>
          </a:ln>
        </p:spPr>
      </p:pic>
      <p:sp>
        <p:nvSpPr>
          <p:cNvPr id="203" name="Google Shape;203;p21"/>
          <p:cNvSpPr/>
          <p:nvPr/>
        </p:nvSpPr>
        <p:spPr>
          <a:xfrm>
            <a:off x="388075" y="440575"/>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7.2 Por que não usar herança estática?</a:t>
            </a:r>
            <a:endParaRPr b="1" sz="3500">
              <a:solidFill>
                <a:srgbClr val="01FF37"/>
              </a:solidFill>
              <a:latin typeface="Inconsolata"/>
              <a:ea typeface="Inconsolata"/>
              <a:cs typeface="Inconsolata"/>
              <a:sym typeface="Inconsolata"/>
            </a:endParaRPr>
          </a:p>
        </p:txBody>
      </p:sp>
      <p:sp>
        <p:nvSpPr>
          <p:cNvPr id="204" name="Google Shape;204;p21"/>
          <p:cNvSpPr txBox="1"/>
          <p:nvPr/>
        </p:nvSpPr>
        <p:spPr>
          <a:xfrm>
            <a:off x="553200" y="1090200"/>
            <a:ext cx="13524000" cy="12468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pt-BR" sz="2300">
                <a:solidFill>
                  <a:srgbClr val="D8D8D8"/>
                </a:solidFill>
                <a:latin typeface="Fira Sans"/>
                <a:ea typeface="Fira Sans"/>
                <a:cs typeface="Fira Sans"/>
                <a:sym typeface="Fira Sans"/>
              </a:rPr>
              <a:t>Você pode tentar resolver esse problema criando subclasses especiais que combinam diversos tipos de métodos de notificação dentro de uma classe, mas pense que isso resultará em diversas combinações a depender das escolhas de cada usuário</a:t>
            </a:r>
            <a:endParaRPr sz="2300"/>
          </a:p>
        </p:txBody>
      </p:sp>
      <p:pic>
        <p:nvPicPr>
          <p:cNvPr id="205" name="Google Shape;205;p21"/>
          <p:cNvPicPr preferRelativeResize="0"/>
          <p:nvPr/>
        </p:nvPicPr>
        <p:blipFill>
          <a:blip r:embed="rId4">
            <a:alphaModFix/>
          </a:blip>
          <a:stretch>
            <a:fillRect/>
          </a:stretch>
        </p:blipFill>
        <p:spPr>
          <a:xfrm>
            <a:off x="3560875" y="2546625"/>
            <a:ext cx="7508649" cy="465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8" name="Shape 18"/>
        <p:cNvGrpSpPr/>
        <p:nvPr/>
      </p:nvGrpSpPr>
      <p:grpSpPr>
        <a:xfrm>
          <a:off x="0" y="0"/>
          <a:ext cx="0" cy="0"/>
          <a:chOff x="0" y="0"/>
          <a:chExt cx="0" cy="0"/>
        </a:xfrm>
      </p:grpSpPr>
      <p:sp>
        <p:nvSpPr>
          <p:cNvPr id="19" name="Google Shape;19;p4"/>
          <p:cNvSpPr/>
          <p:nvPr/>
        </p:nvSpPr>
        <p:spPr>
          <a:xfrm>
            <a:off x="309151" y="578150"/>
            <a:ext cx="13817100" cy="8667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4300">
                <a:solidFill>
                  <a:srgbClr val="01FF37"/>
                </a:solidFill>
                <a:latin typeface="Inconsolata"/>
                <a:ea typeface="Inconsolata"/>
                <a:cs typeface="Inconsolata"/>
                <a:sym typeface="Inconsolata"/>
              </a:rPr>
              <a:t>1.O que são decorators? Onde vivem? O que comem?</a:t>
            </a:r>
            <a:endParaRPr sz="4300">
              <a:solidFill>
                <a:srgbClr val="01FF37"/>
              </a:solidFill>
              <a:latin typeface="Calibri"/>
              <a:ea typeface="Calibri"/>
              <a:cs typeface="Calibri"/>
              <a:sym typeface="Calibri"/>
            </a:endParaRPr>
          </a:p>
        </p:txBody>
      </p:sp>
      <p:sp>
        <p:nvSpPr>
          <p:cNvPr id="20" name="Google Shape;20;p4"/>
          <p:cNvSpPr txBox="1"/>
          <p:nvPr/>
        </p:nvSpPr>
        <p:spPr>
          <a:xfrm>
            <a:off x="1905000" y="1967325"/>
            <a:ext cx="10820400" cy="33246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b="1" i="1" lang="pt-BR" sz="3000" u="sng">
                <a:solidFill>
                  <a:srgbClr val="D8D8D8"/>
                </a:solidFill>
                <a:latin typeface="Fira Sans"/>
                <a:ea typeface="Fira Sans"/>
                <a:cs typeface="Fira Sans"/>
                <a:sym typeface="Fira Sans"/>
              </a:rPr>
              <a:t>Decorator</a:t>
            </a:r>
            <a:r>
              <a:rPr lang="pt-BR" sz="3000">
                <a:solidFill>
                  <a:srgbClr val="D8D8D8"/>
                </a:solidFill>
                <a:latin typeface="Fira Sans"/>
                <a:ea typeface="Fira Sans"/>
                <a:cs typeface="Fira Sans"/>
                <a:sym typeface="Fira Sans"/>
              </a:rPr>
              <a:t>, também conhecido como “</a:t>
            </a:r>
            <a:r>
              <a:rPr i="1" lang="pt-BR" sz="3000">
                <a:solidFill>
                  <a:srgbClr val="D8D8D8"/>
                </a:solidFill>
                <a:latin typeface="Fira Sans"/>
                <a:ea typeface="Fira Sans"/>
                <a:cs typeface="Fira Sans"/>
                <a:sym typeface="Fira Sans"/>
              </a:rPr>
              <a:t>Wrapper</a:t>
            </a:r>
            <a:r>
              <a:rPr lang="pt-BR" sz="3000">
                <a:solidFill>
                  <a:srgbClr val="D8D8D8"/>
                </a:solidFill>
                <a:latin typeface="Fira Sans"/>
                <a:ea typeface="Fira Sans"/>
                <a:cs typeface="Fira Sans"/>
                <a:sym typeface="Fira Sans"/>
              </a:rPr>
              <a:t>” (embrulho),</a:t>
            </a:r>
            <a:r>
              <a:rPr b="1" i="1" lang="pt-BR" sz="3000">
                <a:solidFill>
                  <a:srgbClr val="D8D8D8"/>
                </a:solidFill>
                <a:latin typeface="Fira Sans"/>
                <a:ea typeface="Fira Sans"/>
                <a:cs typeface="Fira Sans"/>
                <a:sym typeface="Fira Sans"/>
              </a:rPr>
              <a:t> </a:t>
            </a:r>
            <a:r>
              <a:rPr lang="pt-BR" sz="3000">
                <a:solidFill>
                  <a:srgbClr val="D8D8D8"/>
                </a:solidFill>
                <a:latin typeface="Fira Sans"/>
                <a:ea typeface="Fira Sans"/>
                <a:cs typeface="Fira Sans"/>
                <a:sym typeface="Fira Sans"/>
              </a:rPr>
              <a:t>é um design pattern </a:t>
            </a:r>
            <a:r>
              <a:rPr b="1" lang="pt-BR" sz="3000">
                <a:solidFill>
                  <a:srgbClr val="D8D8D8"/>
                </a:solidFill>
                <a:latin typeface="Fira Sans"/>
                <a:ea typeface="Fira Sans"/>
                <a:cs typeface="Fira Sans"/>
                <a:sym typeface="Fira Sans"/>
              </a:rPr>
              <a:t>estrutural</a:t>
            </a:r>
            <a:r>
              <a:rPr lang="pt-BR" sz="3000">
                <a:solidFill>
                  <a:srgbClr val="D8D8D8"/>
                </a:solidFill>
                <a:latin typeface="Fira Sans"/>
                <a:ea typeface="Fira Sans"/>
                <a:cs typeface="Fira Sans"/>
                <a:sym typeface="Fira Sans"/>
              </a:rPr>
              <a:t>, o qual tem como objetivo principal permitir que comportamentos adicionais possam ser “anexados” a um objeto. O intuito é que tenhamos “componentes únicos” (gerados pela mesma classe), mas com comportamentos/ações diversificados e adequados para cada contexto.</a:t>
            </a:r>
            <a:endParaRPr sz="3000">
              <a:solidFill>
                <a:srgbClr val="D8D8D8"/>
              </a:solidFill>
              <a:latin typeface="Fira Sans"/>
              <a:ea typeface="Fira Sans"/>
              <a:cs typeface="Fira Sans"/>
              <a:sym typeface="Fira Sans"/>
            </a:endParaRPr>
          </a:p>
        </p:txBody>
      </p:sp>
      <p:pic>
        <p:nvPicPr>
          <p:cNvPr descr="Autenticação - IFRO" id="21" name="Google Shape;21;p4"/>
          <p:cNvPicPr preferRelativeResize="0"/>
          <p:nvPr/>
        </p:nvPicPr>
        <p:blipFill rotWithShape="1">
          <a:blip r:embed="rId3">
            <a:alphaModFix/>
          </a:blip>
          <a:srcRect b="0" l="0" r="0" t="0"/>
          <a:stretch/>
        </p:blipFill>
        <p:spPr>
          <a:xfrm>
            <a:off x="309146" y="6705973"/>
            <a:ext cx="1215189" cy="121518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10" name="Shape 210"/>
        <p:cNvGrpSpPr/>
        <p:nvPr/>
      </p:nvGrpSpPr>
      <p:grpSpPr>
        <a:xfrm>
          <a:off x="0" y="0"/>
          <a:ext cx="0" cy="0"/>
          <a:chOff x="0" y="0"/>
          <a:chExt cx="0" cy="0"/>
        </a:xfrm>
      </p:grpSpPr>
      <p:pic>
        <p:nvPicPr>
          <p:cNvPr descr="Autenticação - IFRO" id="211" name="Google Shape;211;p22"/>
          <p:cNvPicPr preferRelativeResize="0"/>
          <p:nvPr/>
        </p:nvPicPr>
        <p:blipFill rotWithShape="1">
          <a:blip r:embed="rId3">
            <a:alphaModFix/>
          </a:blip>
          <a:srcRect b="0" l="0" r="0" t="0"/>
          <a:stretch/>
        </p:blipFill>
        <p:spPr>
          <a:xfrm>
            <a:off x="376346" y="6647348"/>
            <a:ext cx="1215189" cy="1215189"/>
          </a:xfrm>
          <a:prstGeom prst="rect">
            <a:avLst/>
          </a:prstGeom>
          <a:noFill/>
          <a:ln>
            <a:noFill/>
          </a:ln>
        </p:spPr>
      </p:pic>
      <p:sp>
        <p:nvSpPr>
          <p:cNvPr id="212" name="Google Shape;212;p22"/>
          <p:cNvSpPr/>
          <p:nvPr/>
        </p:nvSpPr>
        <p:spPr>
          <a:xfrm>
            <a:off x="388075" y="440575"/>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7.3 E como podemos resolver isso?</a:t>
            </a:r>
            <a:endParaRPr b="1" sz="3500">
              <a:solidFill>
                <a:srgbClr val="01FF37"/>
              </a:solidFill>
              <a:latin typeface="Inconsolata"/>
              <a:ea typeface="Inconsolata"/>
              <a:cs typeface="Inconsolata"/>
              <a:sym typeface="Inconsolata"/>
            </a:endParaRPr>
          </a:p>
        </p:txBody>
      </p:sp>
      <p:sp>
        <p:nvSpPr>
          <p:cNvPr id="213" name="Google Shape;213;p22"/>
          <p:cNvSpPr txBox="1"/>
          <p:nvPr/>
        </p:nvSpPr>
        <p:spPr>
          <a:xfrm>
            <a:off x="825475" y="1092250"/>
            <a:ext cx="12868200" cy="8928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pt-BR" sz="2300">
                <a:solidFill>
                  <a:srgbClr val="D8D8D8"/>
                </a:solidFill>
                <a:latin typeface="Fira Sans"/>
                <a:ea typeface="Fira Sans"/>
                <a:cs typeface="Fira Sans"/>
                <a:sym typeface="Fira Sans"/>
              </a:rPr>
              <a:t>Utilizando decoradores, essa lógica fica muito mais simples. Podemos ter uma classe </a:t>
            </a:r>
            <a:r>
              <a:rPr b="1" lang="pt-BR" sz="2300">
                <a:solidFill>
                  <a:srgbClr val="D8D8D8"/>
                </a:solidFill>
                <a:latin typeface="Fira Sans"/>
                <a:ea typeface="Fira Sans"/>
                <a:cs typeface="Fira Sans"/>
                <a:sym typeface="Fira Sans"/>
              </a:rPr>
              <a:t>Notificador </a:t>
            </a:r>
            <a:r>
              <a:rPr lang="pt-BR" sz="2300">
                <a:solidFill>
                  <a:srgbClr val="D8D8D8"/>
                </a:solidFill>
                <a:latin typeface="Fira Sans"/>
                <a:ea typeface="Fira Sans"/>
                <a:cs typeface="Fira Sans"/>
                <a:sym typeface="Fira Sans"/>
              </a:rPr>
              <a:t>base e para cada canal de comunicação, podemos ter um decorador.</a:t>
            </a:r>
            <a:endParaRPr sz="2300"/>
          </a:p>
        </p:txBody>
      </p:sp>
      <p:grpSp>
        <p:nvGrpSpPr>
          <p:cNvPr id="214" name="Google Shape;214;p22"/>
          <p:cNvGrpSpPr/>
          <p:nvPr/>
        </p:nvGrpSpPr>
        <p:grpSpPr>
          <a:xfrm>
            <a:off x="3636900" y="2153250"/>
            <a:ext cx="7356600" cy="5430300"/>
            <a:chOff x="3668150" y="2676075"/>
            <a:chExt cx="7356600" cy="5430300"/>
          </a:xfrm>
        </p:grpSpPr>
        <p:sp>
          <p:nvSpPr>
            <p:cNvPr id="215" name="Google Shape;215;p22"/>
            <p:cNvSpPr/>
            <p:nvPr/>
          </p:nvSpPr>
          <p:spPr>
            <a:xfrm>
              <a:off x="3668150" y="2676075"/>
              <a:ext cx="7356600" cy="543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chemeClr val="lt1"/>
                </a:highlight>
              </a:endParaRPr>
            </a:p>
          </p:txBody>
        </p:sp>
        <p:pic>
          <p:nvPicPr>
            <p:cNvPr id="216" name="Google Shape;216;p22"/>
            <p:cNvPicPr preferRelativeResize="0"/>
            <p:nvPr/>
          </p:nvPicPr>
          <p:blipFill>
            <a:blip r:embed="rId4">
              <a:alphaModFix/>
            </a:blip>
            <a:stretch>
              <a:fillRect/>
            </a:stretch>
          </p:blipFill>
          <p:spPr>
            <a:xfrm>
              <a:off x="3769475" y="2763475"/>
              <a:ext cx="7156618" cy="5342900"/>
            </a:xfrm>
            <a:prstGeom prst="rect">
              <a:avLst/>
            </a:prstGeom>
            <a:noFill/>
            <a:ln cap="flat" cmpd="sng" w="9525">
              <a:solidFill>
                <a:schemeClr val="lt1"/>
              </a:solidFill>
              <a:prstDash val="solid"/>
              <a:round/>
              <a:headEnd len="sm" w="sm" type="none"/>
              <a:tailEnd len="sm" w="sm" type="none"/>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20" name="Shape 220"/>
        <p:cNvGrpSpPr/>
        <p:nvPr/>
      </p:nvGrpSpPr>
      <p:grpSpPr>
        <a:xfrm>
          <a:off x="0" y="0"/>
          <a:ext cx="0" cy="0"/>
          <a:chOff x="0" y="0"/>
          <a:chExt cx="0" cy="0"/>
        </a:xfrm>
      </p:grpSpPr>
      <p:sp>
        <p:nvSpPr>
          <p:cNvPr id="221" name="Google Shape;221;p23"/>
          <p:cNvSpPr txBox="1"/>
          <p:nvPr/>
        </p:nvSpPr>
        <p:spPr>
          <a:xfrm>
            <a:off x="4141640" y="3193451"/>
            <a:ext cx="63471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91125"/>
              </a:lnSpc>
              <a:spcBef>
                <a:spcPts val="0"/>
              </a:spcBef>
              <a:spcAft>
                <a:spcPts val="0"/>
              </a:spcAft>
              <a:buClr>
                <a:srgbClr val="01FF37"/>
              </a:buClr>
              <a:buSzPts val="7200"/>
              <a:buFont typeface="Inconsolata"/>
              <a:buNone/>
            </a:pPr>
            <a:r>
              <a:rPr b="1" lang="pt-BR" sz="9000">
                <a:solidFill>
                  <a:srgbClr val="01FF37"/>
                </a:solidFill>
                <a:latin typeface="Inconsolata"/>
                <a:ea typeface="Inconsolata"/>
                <a:cs typeface="Inconsolata"/>
                <a:sym typeface="Inconsolata"/>
              </a:rPr>
              <a:t>Let’s code</a:t>
            </a:r>
            <a:endParaRPr b="1" i="0" sz="7200" u="none" cap="none" strike="noStrike">
              <a:solidFill>
                <a:srgbClr val="01FF37"/>
              </a:solidFill>
              <a:latin typeface="Inconsolata"/>
              <a:ea typeface="Inconsolata"/>
              <a:cs typeface="Inconsolata"/>
              <a:sym typeface="Inconsolata"/>
            </a:endParaRPr>
          </a:p>
          <a:p>
            <a:pPr indent="0" lvl="0" marL="0" marR="0" rtl="0" algn="ctr">
              <a:lnSpc>
                <a:spcPct val="3645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descr="Autenticação - IFRO" id="222" name="Google Shape;222;p23"/>
          <p:cNvPicPr preferRelativeResize="0"/>
          <p:nvPr/>
        </p:nvPicPr>
        <p:blipFill rotWithShape="1">
          <a:blip r:embed="rId3">
            <a:alphaModFix/>
          </a:blip>
          <a:srcRect b="0" l="0" r="0" t="0"/>
          <a:stretch/>
        </p:blipFill>
        <p:spPr>
          <a:xfrm>
            <a:off x="376346" y="6647348"/>
            <a:ext cx="1215189" cy="12151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6" name="Shape 26"/>
        <p:cNvGrpSpPr/>
        <p:nvPr/>
      </p:nvGrpSpPr>
      <p:grpSpPr>
        <a:xfrm>
          <a:off x="0" y="0"/>
          <a:ext cx="0" cy="0"/>
          <a:chOff x="0" y="0"/>
          <a:chExt cx="0" cy="0"/>
        </a:xfrm>
      </p:grpSpPr>
      <p:sp>
        <p:nvSpPr>
          <p:cNvPr id="27" name="Google Shape;27;p5"/>
          <p:cNvSpPr/>
          <p:nvPr/>
        </p:nvSpPr>
        <p:spPr>
          <a:xfrm>
            <a:off x="1299686" y="5755958"/>
            <a:ext cx="1896189" cy="388858"/>
          </a:xfrm>
          <a:prstGeom prst="rect">
            <a:avLst/>
          </a:prstGeom>
          <a:noFill/>
          <a:ln>
            <a:noFill/>
          </a:ln>
        </p:spPr>
        <p:txBody>
          <a:bodyPr anchorCtr="0" anchor="t" bIns="45700" lIns="91425" spcFirstLastPara="1" rIns="91425" wrap="square" tIns="45700">
            <a:noAutofit/>
          </a:bodyPr>
          <a:lstStyle/>
          <a:p>
            <a:pPr indent="0" lvl="0" marL="0" marR="0" rtl="0" algn="l">
              <a:lnSpc>
                <a:spcPct val="140009"/>
              </a:lnSpc>
              <a:spcBef>
                <a:spcPts val="0"/>
              </a:spcBef>
              <a:spcAft>
                <a:spcPts val="0"/>
              </a:spcAft>
              <a:buClr>
                <a:schemeClr val="dk1"/>
              </a:buClr>
              <a:buSzPts val="2187"/>
              <a:buFont typeface="Calibri"/>
              <a:buNone/>
            </a:pPr>
            <a:r>
              <a:t/>
            </a:r>
            <a:endParaRPr sz="2187">
              <a:solidFill>
                <a:schemeClr val="dk1"/>
              </a:solidFill>
              <a:latin typeface="Calibri"/>
              <a:ea typeface="Calibri"/>
              <a:cs typeface="Calibri"/>
              <a:sym typeface="Calibri"/>
            </a:endParaRPr>
          </a:p>
        </p:txBody>
      </p:sp>
      <p:pic>
        <p:nvPicPr>
          <p:cNvPr id="28" name="Google Shape;28;p5"/>
          <p:cNvPicPr preferRelativeResize="0"/>
          <p:nvPr/>
        </p:nvPicPr>
        <p:blipFill>
          <a:blip r:embed="rId3">
            <a:alphaModFix/>
          </a:blip>
          <a:stretch>
            <a:fillRect/>
          </a:stretch>
        </p:blipFill>
        <p:spPr>
          <a:xfrm>
            <a:off x="2804163" y="961300"/>
            <a:ext cx="9022075" cy="5638800"/>
          </a:xfrm>
          <a:prstGeom prst="rect">
            <a:avLst/>
          </a:prstGeom>
          <a:noFill/>
          <a:ln>
            <a:noFill/>
          </a:ln>
        </p:spPr>
      </p:pic>
      <p:pic>
        <p:nvPicPr>
          <p:cNvPr descr="Autenticação - IFRO" id="29" name="Google Shape;29;p5"/>
          <p:cNvPicPr preferRelativeResize="0"/>
          <p:nvPr/>
        </p:nvPicPr>
        <p:blipFill rotWithShape="1">
          <a:blip r:embed="rId4">
            <a:alphaModFix/>
          </a:blip>
          <a:srcRect b="0" l="0" r="0" t="0"/>
          <a:stretch/>
        </p:blipFill>
        <p:spPr>
          <a:xfrm>
            <a:off x="339946" y="387223"/>
            <a:ext cx="1215189" cy="12151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4" name="Shape 34"/>
        <p:cNvGrpSpPr/>
        <p:nvPr/>
      </p:nvGrpSpPr>
      <p:grpSpPr>
        <a:xfrm>
          <a:off x="0" y="0"/>
          <a:ext cx="0" cy="0"/>
          <a:chOff x="0" y="0"/>
          <a:chExt cx="0" cy="0"/>
        </a:xfrm>
      </p:grpSpPr>
      <p:sp>
        <p:nvSpPr>
          <p:cNvPr id="35" name="Google Shape;35;p6"/>
          <p:cNvSpPr/>
          <p:nvPr/>
        </p:nvSpPr>
        <p:spPr>
          <a:xfrm>
            <a:off x="376350" y="343700"/>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2</a:t>
            </a:r>
            <a:r>
              <a:rPr b="1" lang="pt-BR" sz="3500">
                <a:solidFill>
                  <a:srgbClr val="01FF37"/>
                </a:solidFill>
                <a:latin typeface="Inconsolata"/>
                <a:ea typeface="Inconsolata"/>
                <a:cs typeface="Inconsolata"/>
                <a:sym typeface="Inconsolata"/>
              </a:rPr>
              <a:t>. Aplicabilidade</a:t>
            </a:r>
            <a:endParaRPr sz="3500">
              <a:solidFill>
                <a:srgbClr val="01FF37"/>
              </a:solidFill>
              <a:latin typeface="Calibri"/>
              <a:ea typeface="Calibri"/>
              <a:cs typeface="Calibri"/>
              <a:sym typeface="Calibri"/>
            </a:endParaRPr>
          </a:p>
        </p:txBody>
      </p:sp>
      <p:sp>
        <p:nvSpPr>
          <p:cNvPr id="36" name="Google Shape;36;p6"/>
          <p:cNvSpPr/>
          <p:nvPr/>
        </p:nvSpPr>
        <p:spPr>
          <a:xfrm>
            <a:off x="1299686" y="5755958"/>
            <a:ext cx="1896300" cy="388800"/>
          </a:xfrm>
          <a:prstGeom prst="rect">
            <a:avLst/>
          </a:prstGeom>
          <a:noFill/>
          <a:ln>
            <a:noFill/>
          </a:ln>
        </p:spPr>
        <p:txBody>
          <a:bodyPr anchorCtr="0" anchor="t" bIns="45700" lIns="91425" spcFirstLastPara="1" rIns="91425" wrap="square" tIns="45700">
            <a:noAutofit/>
          </a:bodyPr>
          <a:lstStyle/>
          <a:p>
            <a:pPr indent="0" lvl="0" marL="0" marR="0" rtl="0" algn="l">
              <a:lnSpc>
                <a:spcPct val="140009"/>
              </a:lnSpc>
              <a:spcBef>
                <a:spcPts val="0"/>
              </a:spcBef>
              <a:spcAft>
                <a:spcPts val="0"/>
              </a:spcAft>
              <a:buClr>
                <a:schemeClr val="dk1"/>
              </a:buClr>
              <a:buSzPts val="2187"/>
              <a:buFont typeface="Calibri"/>
              <a:buNone/>
            </a:pPr>
            <a:r>
              <a:t/>
            </a:r>
            <a:endParaRPr sz="2187">
              <a:solidFill>
                <a:schemeClr val="dk1"/>
              </a:solidFill>
              <a:latin typeface="Calibri"/>
              <a:ea typeface="Calibri"/>
              <a:cs typeface="Calibri"/>
              <a:sym typeface="Calibri"/>
            </a:endParaRPr>
          </a:p>
        </p:txBody>
      </p:sp>
      <p:sp>
        <p:nvSpPr>
          <p:cNvPr id="37" name="Google Shape;37;p6"/>
          <p:cNvSpPr txBox="1"/>
          <p:nvPr/>
        </p:nvSpPr>
        <p:spPr>
          <a:xfrm>
            <a:off x="1007400" y="1365450"/>
            <a:ext cx="12615600" cy="4248300"/>
          </a:xfrm>
          <a:prstGeom prst="rect">
            <a:avLst/>
          </a:prstGeom>
          <a:noFill/>
          <a:ln>
            <a:noFill/>
          </a:ln>
        </p:spPr>
        <p:txBody>
          <a:bodyPr anchorCtr="0" anchor="t" bIns="45700" lIns="91425" spcFirstLastPara="1" rIns="91425" wrap="square" tIns="45700">
            <a:spAutoFit/>
          </a:bodyPr>
          <a:lstStyle/>
          <a:p>
            <a:pPr indent="-419100" lvl="0" marL="457200" marR="0" rtl="0" algn="just">
              <a:spcBef>
                <a:spcPts val="0"/>
              </a:spcBef>
              <a:spcAft>
                <a:spcPts val="0"/>
              </a:spcAft>
              <a:buClr>
                <a:srgbClr val="D8D8D8"/>
              </a:buClr>
              <a:buSzPts val="3000"/>
              <a:buFont typeface="Fira Sans"/>
              <a:buChar char="➔"/>
            </a:pPr>
            <a:r>
              <a:rPr lang="pt-BR" sz="3000">
                <a:solidFill>
                  <a:srgbClr val="D8D8D8"/>
                </a:solidFill>
                <a:latin typeface="Fira Sans"/>
                <a:ea typeface="Fira Sans"/>
                <a:cs typeface="Fira Sans"/>
                <a:sym typeface="Fira Sans"/>
              </a:rPr>
              <a:t>Utilize de </a:t>
            </a:r>
            <a:r>
              <a:rPr i="1" lang="pt-BR" sz="3000">
                <a:solidFill>
                  <a:srgbClr val="D8D8D8"/>
                </a:solidFill>
                <a:latin typeface="Fira Sans"/>
                <a:ea typeface="Fira Sans"/>
                <a:cs typeface="Fira Sans"/>
                <a:sym typeface="Fira Sans"/>
              </a:rPr>
              <a:t>decorators</a:t>
            </a:r>
            <a:r>
              <a:rPr lang="pt-BR" sz="3000">
                <a:solidFill>
                  <a:srgbClr val="D8D8D8"/>
                </a:solidFill>
                <a:latin typeface="Fira Sans"/>
                <a:ea typeface="Fira Sans"/>
                <a:cs typeface="Fira Sans"/>
                <a:sym typeface="Fira Sans"/>
              </a:rPr>
              <a:t> para acrescentar comportamentos a objetos de maneira individual, sem afetar outras instâncias;</a:t>
            </a:r>
            <a:endParaRPr sz="3000">
              <a:solidFill>
                <a:srgbClr val="D8D8D8"/>
              </a:solidFill>
              <a:latin typeface="Fira Sans"/>
              <a:ea typeface="Fira Sans"/>
              <a:cs typeface="Fira Sans"/>
              <a:sym typeface="Fira Sans"/>
            </a:endParaRPr>
          </a:p>
          <a:p>
            <a:pPr indent="0" lvl="0" marL="914400" marR="0" rtl="0" algn="just">
              <a:spcBef>
                <a:spcPts val="0"/>
              </a:spcBef>
              <a:spcAft>
                <a:spcPts val="0"/>
              </a:spcAft>
              <a:buNone/>
            </a:pPr>
            <a:r>
              <a:t/>
            </a:r>
            <a:endParaRPr sz="3000">
              <a:solidFill>
                <a:srgbClr val="D8D8D8"/>
              </a:solidFill>
              <a:latin typeface="Fira Sans"/>
              <a:ea typeface="Fira Sans"/>
              <a:cs typeface="Fira Sans"/>
              <a:sym typeface="Fira Sans"/>
            </a:endParaRPr>
          </a:p>
          <a:p>
            <a:pPr indent="0" lvl="0" marL="914400" marR="0" rtl="0" algn="just">
              <a:spcBef>
                <a:spcPts val="0"/>
              </a:spcBef>
              <a:spcAft>
                <a:spcPts val="0"/>
              </a:spcAft>
              <a:buNone/>
            </a:pPr>
            <a:r>
              <a:t/>
            </a:r>
            <a:endParaRPr sz="3000">
              <a:solidFill>
                <a:srgbClr val="D8D8D8"/>
              </a:solidFill>
              <a:latin typeface="Fira Sans"/>
              <a:ea typeface="Fira Sans"/>
              <a:cs typeface="Fira Sans"/>
              <a:sym typeface="Fira Sans"/>
            </a:endParaRPr>
          </a:p>
          <a:p>
            <a:pPr indent="-419100" lvl="0" marL="457200" marR="0" rtl="0" algn="just">
              <a:spcBef>
                <a:spcPts val="0"/>
              </a:spcBef>
              <a:spcAft>
                <a:spcPts val="0"/>
              </a:spcAft>
              <a:buClr>
                <a:srgbClr val="D8D8D8"/>
              </a:buClr>
              <a:buSzPts val="3000"/>
              <a:buFont typeface="Fira Sans"/>
              <a:buChar char="➔"/>
            </a:pPr>
            <a:r>
              <a:rPr lang="pt-BR" sz="3000">
                <a:solidFill>
                  <a:srgbClr val="D8D8D8"/>
                </a:solidFill>
                <a:latin typeface="Fira Sans"/>
                <a:ea typeface="Fira Sans"/>
                <a:cs typeface="Fira Sans"/>
                <a:sym typeface="Fira Sans"/>
              </a:rPr>
              <a:t>Para comportamentos que não são obrigatórios em todas as instâncias de uma classe;</a:t>
            </a:r>
            <a:endParaRPr sz="3000">
              <a:solidFill>
                <a:srgbClr val="D8D8D8"/>
              </a:solidFill>
              <a:latin typeface="Fira Sans"/>
              <a:ea typeface="Fira Sans"/>
              <a:cs typeface="Fira Sans"/>
              <a:sym typeface="Fira Sans"/>
            </a:endParaRPr>
          </a:p>
          <a:p>
            <a:pPr indent="0" lvl="0" marL="914400" marR="0" rtl="0" algn="just">
              <a:spcBef>
                <a:spcPts val="0"/>
              </a:spcBef>
              <a:spcAft>
                <a:spcPts val="0"/>
              </a:spcAft>
              <a:buNone/>
            </a:pPr>
            <a:r>
              <a:t/>
            </a:r>
            <a:endParaRPr sz="3000">
              <a:solidFill>
                <a:srgbClr val="D8D8D8"/>
              </a:solidFill>
              <a:latin typeface="Fira Sans"/>
              <a:ea typeface="Fira Sans"/>
              <a:cs typeface="Fira Sans"/>
              <a:sym typeface="Fira Sans"/>
            </a:endParaRPr>
          </a:p>
          <a:p>
            <a:pPr indent="0" lvl="0" marL="914400" marR="0" rtl="0" algn="just">
              <a:spcBef>
                <a:spcPts val="0"/>
              </a:spcBef>
              <a:spcAft>
                <a:spcPts val="0"/>
              </a:spcAft>
              <a:buNone/>
            </a:pPr>
            <a:r>
              <a:t/>
            </a:r>
            <a:endParaRPr sz="3000">
              <a:solidFill>
                <a:srgbClr val="D8D8D8"/>
              </a:solidFill>
              <a:latin typeface="Fira Sans"/>
              <a:ea typeface="Fira Sans"/>
              <a:cs typeface="Fira Sans"/>
              <a:sym typeface="Fira Sans"/>
            </a:endParaRPr>
          </a:p>
          <a:p>
            <a:pPr indent="-419100" lvl="0" marL="457200" marR="0" rtl="0" algn="just">
              <a:spcBef>
                <a:spcPts val="0"/>
              </a:spcBef>
              <a:spcAft>
                <a:spcPts val="0"/>
              </a:spcAft>
              <a:buClr>
                <a:srgbClr val="D8D8D8"/>
              </a:buClr>
              <a:buSzPts val="3000"/>
              <a:buFont typeface="Fira Sans"/>
              <a:buChar char="➔"/>
            </a:pPr>
            <a:r>
              <a:rPr lang="pt-BR" sz="3000">
                <a:solidFill>
                  <a:srgbClr val="D8D8D8"/>
                </a:solidFill>
                <a:latin typeface="Fira Sans"/>
                <a:ea typeface="Fira Sans"/>
                <a:cs typeface="Fira Sans"/>
                <a:sym typeface="Fira Sans"/>
              </a:rPr>
              <a:t>Quando estender múltiplas classes parecer ser algo não tão prático.</a:t>
            </a:r>
            <a:endParaRPr sz="3000">
              <a:solidFill>
                <a:srgbClr val="D8D8D8"/>
              </a:solidFill>
              <a:latin typeface="Fira Sans"/>
              <a:ea typeface="Fira Sans"/>
              <a:cs typeface="Fira Sans"/>
              <a:sym typeface="Fira Sans"/>
            </a:endParaRPr>
          </a:p>
        </p:txBody>
      </p:sp>
      <p:pic>
        <p:nvPicPr>
          <p:cNvPr descr="Autenticação - IFRO" id="38" name="Google Shape;38;p6"/>
          <p:cNvPicPr preferRelativeResize="0"/>
          <p:nvPr/>
        </p:nvPicPr>
        <p:blipFill rotWithShape="1">
          <a:blip r:embed="rId3">
            <a:alphaModFix/>
          </a:blip>
          <a:srcRect b="0" l="0" r="0" t="0"/>
          <a:stretch/>
        </p:blipFill>
        <p:spPr>
          <a:xfrm>
            <a:off x="376346" y="6705973"/>
            <a:ext cx="1215189" cy="12151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43" name="Shape 43"/>
        <p:cNvGrpSpPr/>
        <p:nvPr/>
      </p:nvGrpSpPr>
      <p:grpSpPr>
        <a:xfrm>
          <a:off x="0" y="0"/>
          <a:ext cx="0" cy="0"/>
          <a:chOff x="0" y="0"/>
          <a:chExt cx="0" cy="0"/>
        </a:xfrm>
      </p:grpSpPr>
      <p:sp>
        <p:nvSpPr>
          <p:cNvPr id="44" name="Google Shape;44;p7"/>
          <p:cNvSpPr/>
          <p:nvPr/>
        </p:nvSpPr>
        <p:spPr>
          <a:xfrm>
            <a:off x="376350" y="343700"/>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3</a:t>
            </a:r>
            <a:r>
              <a:rPr b="1" lang="pt-BR" sz="3500">
                <a:solidFill>
                  <a:srgbClr val="01FF37"/>
                </a:solidFill>
                <a:latin typeface="Inconsolata"/>
                <a:ea typeface="Inconsolata"/>
                <a:cs typeface="Inconsolata"/>
                <a:sym typeface="Inconsolata"/>
              </a:rPr>
              <a:t>. Pontos positivos e negativos</a:t>
            </a:r>
            <a:endParaRPr sz="3500">
              <a:solidFill>
                <a:srgbClr val="01FF37"/>
              </a:solidFill>
              <a:latin typeface="Calibri"/>
              <a:ea typeface="Calibri"/>
              <a:cs typeface="Calibri"/>
              <a:sym typeface="Calibri"/>
            </a:endParaRPr>
          </a:p>
        </p:txBody>
      </p:sp>
      <p:sp>
        <p:nvSpPr>
          <p:cNvPr id="45" name="Google Shape;45;p7"/>
          <p:cNvSpPr txBox="1"/>
          <p:nvPr/>
        </p:nvSpPr>
        <p:spPr>
          <a:xfrm>
            <a:off x="2260075" y="1670250"/>
            <a:ext cx="109380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3000">
                <a:solidFill>
                  <a:srgbClr val="01FF37"/>
                </a:solidFill>
                <a:latin typeface="Fira Sans"/>
                <a:ea typeface="Fira Sans"/>
                <a:cs typeface="Fira Sans"/>
                <a:sym typeface="Fira Sans"/>
              </a:rPr>
              <a:t>✔ </a:t>
            </a:r>
            <a:r>
              <a:rPr lang="pt-BR" sz="3000">
                <a:solidFill>
                  <a:srgbClr val="D8D8D8"/>
                </a:solidFill>
                <a:latin typeface="Fira Sans"/>
                <a:ea typeface="Fira Sans"/>
                <a:cs typeface="Fira Sans"/>
                <a:sym typeface="Fira Sans"/>
              </a:rPr>
              <a:t>Maior flexibilidade do que a herança estática;</a:t>
            </a:r>
            <a:endParaRPr sz="3000">
              <a:solidFill>
                <a:srgbClr val="D8D8D8"/>
              </a:solidFill>
              <a:latin typeface="Fira Sans"/>
              <a:ea typeface="Fira Sans"/>
              <a:cs typeface="Fira Sans"/>
              <a:sym typeface="Fira Sans"/>
            </a:endParaRPr>
          </a:p>
          <a:p>
            <a:pPr indent="0" lvl="0" marL="0" marR="0" rtl="0" algn="l">
              <a:spcBef>
                <a:spcPts val="0"/>
              </a:spcBef>
              <a:spcAft>
                <a:spcPts val="0"/>
              </a:spcAft>
              <a:buNone/>
            </a:pPr>
            <a:r>
              <a:t/>
            </a:r>
            <a:endParaRPr sz="3000">
              <a:solidFill>
                <a:srgbClr val="D8D8D8"/>
              </a:solidFill>
              <a:latin typeface="Fira Sans"/>
              <a:ea typeface="Fira Sans"/>
              <a:cs typeface="Fira Sans"/>
              <a:sym typeface="Fira Sans"/>
            </a:endParaRPr>
          </a:p>
          <a:p>
            <a:pPr indent="0" lvl="0" marL="0" marR="0" rtl="0" algn="l">
              <a:spcBef>
                <a:spcPts val="0"/>
              </a:spcBef>
              <a:spcAft>
                <a:spcPts val="0"/>
              </a:spcAft>
              <a:buNone/>
            </a:pPr>
            <a:r>
              <a:rPr lang="pt-BR" sz="3000">
                <a:solidFill>
                  <a:srgbClr val="01FF37"/>
                </a:solidFill>
                <a:latin typeface="Fira Sans"/>
                <a:ea typeface="Fira Sans"/>
                <a:cs typeface="Fira Sans"/>
                <a:sym typeface="Fira Sans"/>
              </a:rPr>
              <a:t>✔ </a:t>
            </a:r>
            <a:r>
              <a:rPr lang="pt-BR" sz="3000">
                <a:solidFill>
                  <a:srgbClr val="D8D8D8"/>
                </a:solidFill>
                <a:latin typeface="Fira Sans"/>
                <a:ea typeface="Fira Sans"/>
                <a:cs typeface="Fira Sans"/>
                <a:sym typeface="Fira Sans"/>
              </a:rPr>
              <a:t>Evita classes sobrecarregadas de características na parte superior da hierarquia.</a:t>
            </a:r>
            <a:endParaRPr sz="3000">
              <a:solidFill>
                <a:srgbClr val="D8D8D8"/>
              </a:solidFill>
              <a:latin typeface="Fira Sans"/>
              <a:ea typeface="Fira Sans"/>
              <a:cs typeface="Fira Sans"/>
              <a:sym typeface="Fira Sans"/>
            </a:endParaRPr>
          </a:p>
          <a:p>
            <a:pPr indent="0" lvl="0" marL="0" marR="0" rtl="0" algn="just">
              <a:spcBef>
                <a:spcPts val="0"/>
              </a:spcBef>
              <a:spcAft>
                <a:spcPts val="0"/>
              </a:spcAft>
              <a:buNone/>
            </a:pPr>
            <a:r>
              <a:t/>
            </a:r>
            <a:endParaRPr sz="3000">
              <a:solidFill>
                <a:srgbClr val="D8D8D8"/>
              </a:solidFill>
              <a:latin typeface="Fira Sans"/>
              <a:ea typeface="Fira Sans"/>
              <a:cs typeface="Fira Sans"/>
              <a:sym typeface="Fira Sans"/>
            </a:endParaRPr>
          </a:p>
          <a:p>
            <a:pPr indent="0" lvl="0" marL="0" marR="0" rtl="0" algn="just">
              <a:spcBef>
                <a:spcPts val="0"/>
              </a:spcBef>
              <a:spcAft>
                <a:spcPts val="0"/>
              </a:spcAft>
              <a:buNone/>
            </a:pPr>
            <a:r>
              <a:t/>
            </a:r>
            <a:endParaRPr sz="3000">
              <a:solidFill>
                <a:srgbClr val="D8D8D8"/>
              </a:solidFill>
              <a:latin typeface="Fira Sans"/>
              <a:ea typeface="Fira Sans"/>
              <a:cs typeface="Fira Sans"/>
              <a:sym typeface="Fira Sans"/>
            </a:endParaRPr>
          </a:p>
          <a:p>
            <a:pPr indent="0" lvl="0" marL="0" marR="0" rtl="0" algn="just">
              <a:spcBef>
                <a:spcPts val="0"/>
              </a:spcBef>
              <a:spcAft>
                <a:spcPts val="0"/>
              </a:spcAft>
              <a:buNone/>
            </a:pPr>
            <a:r>
              <a:rPr lang="pt-BR" sz="3000">
                <a:solidFill>
                  <a:srgbClr val="FF0000"/>
                </a:solidFill>
                <a:latin typeface="Fira Sans"/>
                <a:ea typeface="Fira Sans"/>
                <a:cs typeface="Fira Sans"/>
                <a:sym typeface="Fira Sans"/>
              </a:rPr>
              <a:t>✗</a:t>
            </a:r>
            <a:r>
              <a:rPr lang="pt-BR" sz="3000">
                <a:solidFill>
                  <a:srgbClr val="D8D8D8"/>
                </a:solidFill>
                <a:latin typeface="Fira Sans"/>
                <a:ea typeface="Fira Sans"/>
                <a:cs typeface="Fira Sans"/>
                <a:sym typeface="Fira Sans"/>
              </a:rPr>
              <a:t> Um decorador e seu componente não são idênticos;</a:t>
            </a:r>
            <a:endParaRPr sz="3000">
              <a:solidFill>
                <a:srgbClr val="D8D8D8"/>
              </a:solidFill>
              <a:latin typeface="Fira Sans"/>
              <a:ea typeface="Fira Sans"/>
              <a:cs typeface="Fira Sans"/>
              <a:sym typeface="Fira Sans"/>
            </a:endParaRPr>
          </a:p>
          <a:p>
            <a:pPr indent="0" lvl="0" marL="0" marR="0" rtl="0" algn="just">
              <a:spcBef>
                <a:spcPts val="0"/>
              </a:spcBef>
              <a:spcAft>
                <a:spcPts val="0"/>
              </a:spcAft>
              <a:buNone/>
            </a:pPr>
            <a:r>
              <a:t/>
            </a:r>
            <a:endParaRPr sz="3000">
              <a:solidFill>
                <a:srgbClr val="D8D8D8"/>
              </a:solidFill>
              <a:latin typeface="Fira Sans"/>
              <a:ea typeface="Fira Sans"/>
              <a:cs typeface="Fira Sans"/>
              <a:sym typeface="Fira Sans"/>
            </a:endParaRPr>
          </a:p>
          <a:p>
            <a:pPr indent="0" lvl="0" marL="0" marR="0" rtl="0" algn="just">
              <a:spcBef>
                <a:spcPts val="0"/>
              </a:spcBef>
              <a:spcAft>
                <a:spcPts val="0"/>
              </a:spcAft>
              <a:buNone/>
            </a:pPr>
            <a:r>
              <a:rPr lang="pt-BR" sz="3000">
                <a:solidFill>
                  <a:srgbClr val="FF0000"/>
                </a:solidFill>
                <a:latin typeface="Fira Sans"/>
                <a:ea typeface="Fira Sans"/>
                <a:cs typeface="Fira Sans"/>
                <a:sym typeface="Fira Sans"/>
              </a:rPr>
              <a:t>✗</a:t>
            </a:r>
            <a:r>
              <a:rPr lang="pt-BR" sz="3000">
                <a:solidFill>
                  <a:srgbClr val="D8D8D8"/>
                </a:solidFill>
                <a:latin typeface="Fira Sans"/>
                <a:ea typeface="Fira Sans"/>
                <a:cs typeface="Fira Sans"/>
                <a:sym typeface="Fira Sans"/>
              </a:rPr>
              <a:t> Grande quantidade de pequenos objetos.</a:t>
            </a:r>
            <a:endParaRPr sz="3000">
              <a:solidFill>
                <a:srgbClr val="D8D8D8"/>
              </a:solidFill>
              <a:latin typeface="Fira Sans"/>
              <a:ea typeface="Fira Sans"/>
              <a:cs typeface="Fira Sans"/>
              <a:sym typeface="Fira Sans"/>
            </a:endParaRPr>
          </a:p>
        </p:txBody>
      </p:sp>
      <p:pic>
        <p:nvPicPr>
          <p:cNvPr descr="Autenticação - IFRO" id="46" name="Google Shape;46;p7"/>
          <p:cNvPicPr preferRelativeResize="0"/>
          <p:nvPr/>
        </p:nvPicPr>
        <p:blipFill rotWithShape="1">
          <a:blip r:embed="rId3">
            <a:alphaModFix/>
          </a:blip>
          <a:srcRect b="0" l="0" r="0" t="0"/>
          <a:stretch/>
        </p:blipFill>
        <p:spPr>
          <a:xfrm>
            <a:off x="376346" y="6705973"/>
            <a:ext cx="1215189" cy="1215189"/>
          </a:xfrm>
          <a:prstGeom prst="rect">
            <a:avLst/>
          </a:prstGeom>
          <a:noFill/>
          <a:ln>
            <a:noFill/>
          </a:ln>
        </p:spPr>
      </p:pic>
      <p:cxnSp>
        <p:nvCxnSpPr>
          <p:cNvPr id="47" name="Google Shape;47;p7"/>
          <p:cNvCxnSpPr/>
          <p:nvPr/>
        </p:nvCxnSpPr>
        <p:spPr>
          <a:xfrm>
            <a:off x="1844150" y="3970250"/>
            <a:ext cx="109380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52" name="Shape 52"/>
        <p:cNvGrpSpPr/>
        <p:nvPr/>
      </p:nvGrpSpPr>
      <p:grpSpPr>
        <a:xfrm>
          <a:off x="0" y="0"/>
          <a:ext cx="0" cy="0"/>
          <a:chOff x="0" y="0"/>
          <a:chExt cx="0" cy="0"/>
        </a:xfrm>
      </p:grpSpPr>
      <p:sp>
        <p:nvSpPr>
          <p:cNvPr id="53" name="Google Shape;53;p8"/>
          <p:cNvSpPr/>
          <p:nvPr/>
        </p:nvSpPr>
        <p:spPr>
          <a:xfrm>
            <a:off x="376350" y="343700"/>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4</a:t>
            </a:r>
            <a:r>
              <a:rPr b="1" lang="pt-BR" sz="3500">
                <a:solidFill>
                  <a:srgbClr val="01FF37"/>
                </a:solidFill>
                <a:latin typeface="Inconsolata"/>
                <a:ea typeface="Inconsolata"/>
                <a:cs typeface="Inconsolata"/>
                <a:sym typeface="Inconsolata"/>
              </a:rPr>
              <a:t>. Considerações importantes antes de implementar</a:t>
            </a:r>
            <a:endParaRPr sz="3500">
              <a:solidFill>
                <a:srgbClr val="01FF37"/>
              </a:solidFill>
              <a:latin typeface="Calibri"/>
              <a:ea typeface="Calibri"/>
              <a:cs typeface="Calibri"/>
              <a:sym typeface="Calibri"/>
            </a:endParaRPr>
          </a:p>
        </p:txBody>
      </p:sp>
      <p:sp>
        <p:nvSpPr>
          <p:cNvPr id="54" name="Google Shape;54;p8"/>
          <p:cNvSpPr txBox="1"/>
          <p:nvPr/>
        </p:nvSpPr>
        <p:spPr>
          <a:xfrm>
            <a:off x="1846200" y="2443950"/>
            <a:ext cx="10938000" cy="1939500"/>
          </a:xfrm>
          <a:prstGeom prst="rect">
            <a:avLst/>
          </a:prstGeom>
          <a:noFill/>
          <a:ln>
            <a:noFill/>
          </a:ln>
        </p:spPr>
        <p:txBody>
          <a:bodyPr anchorCtr="0" anchor="t" bIns="45700" lIns="91425" spcFirstLastPara="1" rIns="91425" wrap="square" tIns="45700">
            <a:spAutoFit/>
          </a:bodyPr>
          <a:lstStyle/>
          <a:p>
            <a:pPr indent="-419100" lvl="0" marL="457200" marR="0" rtl="0" algn="l">
              <a:spcBef>
                <a:spcPts val="0"/>
              </a:spcBef>
              <a:spcAft>
                <a:spcPts val="0"/>
              </a:spcAft>
              <a:buClr>
                <a:srgbClr val="D8D8D8"/>
              </a:buClr>
              <a:buSzPts val="3000"/>
              <a:buFont typeface="Fira Sans"/>
              <a:buChar char="●"/>
            </a:pPr>
            <a:r>
              <a:rPr lang="pt-BR" sz="3000">
                <a:solidFill>
                  <a:srgbClr val="D8D8D8"/>
                </a:solidFill>
                <a:latin typeface="Fira Sans"/>
                <a:ea typeface="Fira Sans"/>
                <a:cs typeface="Fira Sans"/>
                <a:sym typeface="Fira Sans"/>
              </a:rPr>
              <a:t>Conformidade de interface;</a:t>
            </a:r>
            <a:endParaRPr sz="3000">
              <a:solidFill>
                <a:srgbClr val="D8D8D8"/>
              </a:solidFill>
              <a:latin typeface="Fira Sans"/>
              <a:ea typeface="Fira Sans"/>
              <a:cs typeface="Fira Sans"/>
              <a:sym typeface="Fira Sans"/>
            </a:endParaRPr>
          </a:p>
          <a:p>
            <a:pPr indent="-419100" lvl="0" marL="457200" marR="0" rtl="0" algn="l">
              <a:spcBef>
                <a:spcPts val="0"/>
              </a:spcBef>
              <a:spcAft>
                <a:spcPts val="0"/>
              </a:spcAft>
              <a:buClr>
                <a:srgbClr val="D8D8D8"/>
              </a:buClr>
              <a:buSzPts val="3000"/>
              <a:buFont typeface="Fira Sans"/>
              <a:buChar char="●"/>
            </a:pPr>
            <a:r>
              <a:rPr lang="pt-BR" sz="3000">
                <a:solidFill>
                  <a:srgbClr val="D8D8D8"/>
                </a:solidFill>
                <a:latin typeface="Fira Sans"/>
                <a:ea typeface="Fira Sans"/>
                <a:cs typeface="Fira Sans"/>
                <a:sym typeface="Fira Sans"/>
              </a:rPr>
              <a:t>Omissão da classe abstrata </a:t>
            </a:r>
            <a:r>
              <a:rPr i="1" lang="pt-BR" sz="3000">
                <a:solidFill>
                  <a:srgbClr val="D8D8D8"/>
                </a:solidFill>
                <a:latin typeface="Fira Sans"/>
                <a:ea typeface="Fira Sans"/>
                <a:cs typeface="Fira Sans"/>
                <a:sym typeface="Fira Sans"/>
              </a:rPr>
              <a:t>Decorator</a:t>
            </a:r>
            <a:r>
              <a:rPr lang="pt-BR" sz="3000">
                <a:solidFill>
                  <a:srgbClr val="D8D8D8"/>
                </a:solidFill>
                <a:latin typeface="Fira Sans"/>
                <a:ea typeface="Fira Sans"/>
                <a:cs typeface="Fira Sans"/>
                <a:sym typeface="Fira Sans"/>
              </a:rPr>
              <a:t>;</a:t>
            </a:r>
            <a:endParaRPr sz="3000">
              <a:solidFill>
                <a:srgbClr val="D8D8D8"/>
              </a:solidFill>
              <a:latin typeface="Fira Sans"/>
              <a:ea typeface="Fira Sans"/>
              <a:cs typeface="Fira Sans"/>
              <a:sym typeface="Fira Sans"/>
            </a:endParaRPr>
          </a:p>
          <a:p>
            <a:pPr indent="-419100" lvl="0" marL="457200" marR="0" rtl="0" algn="l">
              <a:spcBef>
                <a:spcPts val="0"/>
              </a:spcBef>
              <a:spcAft>
                <a:spcPts val="0"/>
              </a:spcAft>
              <a:buClr>
                <a:srgbClr val="D8D8D8"/>
              </a:buClr>
              <a:buSzPts val="3000"/>
              <a:buFont typeface="Fira Sans"/>
              <a:buChar char="●"/>
            </a:pPr>
            <a:r>
              <a:rPr lang="pt-BR" sz="3000">
                <a:solidFill>
                  <a:srgbClr val="D8D8D8"/>
                </a:solidFill>
                <a:latin typeface="Fira Sans"/>
                <a:ea typeface="Fira Sans"/>
                <a:cs typeface="Fira Sans"/>
                <a:sym typeface="Fira Sans"/>
              </a:rPr>
              <a:t>Mantendo leves as classes </a:t>
            </a:r>
            <a:r>
              <a:rPr i="1" lang="pt-BR" sz="3000">
                <a:solidFill>
                  <a:srgbClr val="D8D8D8"/>
                </a:solidFill>
                <a:latin typeface="Fira Sans"/>
                <a:ea typeface="Fira Sans"/>
                <a:cs typeface="Fira Sans"/>
                <a:sym typeface="Fira Sans"/>
              </a:rPr>
              <a:t>Componente</a:t>
            </a:r>
            <a:r>
              <a:rPr lang="pt-BR" sz="3000">
                <a:solidFill>
                  <a:srgbClr val="D8D8D8"/>
                </a:solidFill>
                <a:latin typeface="Fira Sans"/>
                <a:ea typeface="Fira Sans"/>
                <a:cs typeface="Fira Sans"/>
                <a:sym typeface="Fira Sans"/>
              </a:rPr>
              <a:t>;</a:t>
            </a:r>
            <a:endParaRPr sz="3000">
              <a:solidFill>
                <a:srgbClr val="D8D8D8"/>
              </a:solidFill>
              <a:latin typeface="Fira Sans"/>
              <a:ea typeface="Fira Sans"/>
              <a:cs typeface="Fira Sans"/>
              <a:sym typeface="Fira Sans"/>
            </a:endParaRPr>
          </a:p>
          <a:p>
            <a:pPr indent="-419100" lvl="0" marL="457200" marR="0" rtl="0" algn="l">
              <a:spcBef>
                <a:spcPts val="0"/>
              </a:spcBef>
              <a:spcAft>
                <a:spcPts val="0"/>
              </a:spcAft>
              <a:buClr>
                <a:srgbClr val="D8D8D8"/>
              </a:buClr>
              <a:buSzPts val="3000"/>
              <a:buFont typeface="Fira Sans"/>
              <a:buChar char="●"/>
            </a:pPr>
            <a:r>
              <a:rPr lang="pt-BR" sz="3000">
                <a:solidFill>
                  <a:srgbClr val="D8D8D8"/>
                </a:solidFill>
                <a:latin typeface="Fira Sans"/>
                <a:ea typeface="Fira Sans"/>
                <a:cs typeface="Fira Sans"/>
                <a:sym typeface="Fira Sans"/>
              </a:rPr>
              <a:t>Mudar o exterior de um objeto versus mudar seu interior.</a:t>
            </a:r>
            <a:endParaRPr sz="3000">
              <a:solidFill>
                <a:srgbClr val="D8D8D8"/>
              </a:solidFill>
              <a:latin typeface="Fira Sans"/>
              <a:ea typeface="Fira Sans"/>
              <a:cs typeface="Fira Sans"/>
              <a:sym typeface="Fira Sans"/>
            </a:endParaRPr>
          </a:p>
        </p:txBody>
      </p:sp>
      <p:pic>
        <p:nvPicPr>
          <p:cNvPr descr="Autenticação - IFRO" id="55" name="Google Shape;55;p8"/>
          <p:cNvPicPr preferRelativeResize="0"/>
          <p:nvPr/>
        </p:nvPicPr>
        <p:blipFill rotWithShape="1">
          <a:blip r:embed="rId3">
            <a:alphaModFix/>
          </a:blip>
          <a:srcRect b="0" l="0" r="0" t="0"/>
          <a:stretch/>
        </p:blipFill>
        <p:spPr>
          <a:xfrm>
            <a:off x="376346" y="6705973"/>
            <a:ext cx="1215189" cy="12151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60" name="Shape 60"/>
        <p:cNvGrpSpPr/>
        <p:nvPr/>
      </p:nvGrpSpPr>
      <p:grpSpPr>
        <a:xfrm>
          <a:off x="0" y="0"/>
          <a:ext cx="0" cy="0"/>
          <a:chOff x="0" y="0"/>
          <a:chExt cx="0" cy="0"/>
        </a:xfrm>
      </p:grpSpPr>
      <p:sp>
        <p:nvSpPr>
          <p:cNvPr id="61" name="Google Shape;61;p9"/>
          <p:cNvSpPr/>
          <p:nvPr/>
        </p:nvSpPr>
        <p:spPr>
          <a:xfrm>
            <a:off x="376350" y="343700"/>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5</a:t>
            </a:r>
            <a:r>
              <a:rPr b="1" lang="pt-BR" sz="3500">
                <a:solidFill>
                  <a:srgbClr val="01FF37"/>
                </a:solidFill>
                <a:latin typeface="Inconsolata"/>
                <a:ea typeface="Inconsolata"/>
                <a:cs typeface="Inconsolata"/>
                <a:sym typeface="Inconsolata"/>
              </a:rPr>
              <a:t>. Certo, mas e na prática?!</a:t>
            </a:r>
            <a:endParaRPr sz="3500">
              <a:solidFill>
                <a:srgbClr val="01FF37"/>
              </a:solidFill>
              <a:latin typeface="Calibri"/>
              <a:ea typeface="Calibri"/>
              <a:cs typeface="Calibri"/>
              <a:sym typeface="Calibri"/>
            </a:endParaRPr>
          </a:p>
        </p:txBody>
      </p:sp>
      <p:sp>
        <p:nvSpPr>
          <p:cNvPr id="62" name="Google Shape;62;p9"/>
          <p:cNvSpPr txBox="1"/>
          <p:nvPr/>
        </p:nvSpPr>
        <p:spPr>
          <a:xfrm>
            <a:off x="948000" y="2354175"/>
            <a:ext cx="6254400" cy="19395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3000">
                <a:solidFill>
                  <a:srgbClr val="D8D8D8"/>
                </a:solidFill>
                <a:latin typeface="Fira Sans"/>
                <a:ea typeface="Fira Sans"/>
                <a:cs typeface="Fira Sans"/>
                <a:sym typeface="Fira Sans"/>
              </a:rPr>
              <a:t>Imagine que você esteja desenvolvendo uma aplicação de construção de interfaces gráficas. (Tal qual o Java Swing / JFrame)</a:t>
            </a:r>
            <a:endParaRPr sz="3000">
              <a:solidFill>
                <a:srgbClr val="D8D8D8"/>
              </a:solidFill>
              <a:latin typeface="Fira Sans"/>
              <a:ea typeface="Fira Sans"/>
              <a:cs typeface="Fira Sans"/>
              <a:sym typeface="Fira Sans"/>
            </a:endParaRPr>
          </a:p>
        </p:txBody>
      </p:sp>
      <p:pic>
        <p:nvPicPr>
          <p:cNvPr id="63" name="Google Shape;63;p9"/>
          <p:cNvPicPr preferRelativeResize="0"/>
          <p:nvPr/>
        </p:nvPicPr>
        <p:blipFill rotWithShape="1">
          <a:blip r:embed="rId3">
            <a:alphaModFix/>
          </a:blip>
          <a:srcRect b="52696" l="0" r="0" t="0"/>
          <a:stretch/>
        </p:blipFill>
        <p:spPr>
          <a:xfrm>
            <a:off x="7877800" y="2049300"/>
            <a:ext cx="5709225" cy="3706649"/>
          </a:xfrm>
          <a:prstGeom prst="rect">
            <a:avLst/>
          </a:prstGeom>
          <a:noFill/>
          <a:ln>
            <a:noFill/>
          </a:ln>
        </p:spPr>
      </p:pic>
      <p:pic>
        <p:nvPicPr>
          <p:cNvPr descr="Autenticação - IFRO" id="64" name="Google Shape;64;p9"/>
          <p:cNvPicPr preferRelativeResize="0"/>
          <p:nvPr/>
        </p:nvPicPr>
        <p:blipFill rotWithShape="1">
          <a:blip r:embed="rId4">
            <a:alphaModFix/>
          </a:blip>
          <a:srcRect b="0" l="0" r="0" t="0"/>
          <a:stretch/>
        </p:blipFill>
        <p:spPr>
          <a:xfrm>
            <a:off x="376346" y="6647348"/>
            <a:ext cx="1215189" cy="12151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69" name="Shape 69"/>
        <p:cNvGrpSpPr/>
        <p:nvPr/>
      </p:nvGrpSpPr>
      <p:grpSpPr>
        <a:xfrm>
          <a:off x="0" y="0"/>
          <a:ext cx="0" cy="0"/>
          <a:chOff x="0" y="0"/>
          <a:chExt cx="0" cy="0"/>
        </a:xfrm>
      </p:grpSpPr>
      <p:sp>
        <p:nvSpPr>
          <p:cNvPr id="70" name="Google Shape;70;p10"/>
          <p:cNvSpPr/>
          <p:nvPr/>
        </p:nvSpPr>
        <p:spPr>
          <a:xfrm>
            <a:off x="1299686" y="5755958"/>
            <a:ext cx="1896300" cy="388800"/>
          </a:xfrm>
          <a:prstGeom prst="rect">
            <a:avLst/>
          </a:prstGeom>
          <a:noFill/>
          <a:ln>
            <a:noFill/>
          </a:ln>
        </p:spPr>
        <p:txBody>
          <a:bodyPr anchorCtr="0" anchor="t" bIns="45700" lIns="91425" spcFirstLastPara="1" rIns="91425" wrap="square" tIns="45700">
            <a:noAutofit/>
          </a:bodyPr>
          <a:lstStyle/>
          <a:p>
            <a:pPr indent="0" lvl="0" marL="0" marR="0" rtl="0" algn="l">
              <a:lnSpc>
                <a:spcPct val="140009"/>
              </a:lnSpc>
              <a:spcBef>
                <a:spcPts val="0"/>
              </a:spcBef>
              <a:spcAft>
                <a:spcPts val="0"/>
              </a:spcAft>
              <a:buClr>
                <a:schemeClr val="dk1"/>
              </a:buClr>
              <a:buSzPts val="2187"/>
              <a:buFont typeface="Calibri"/>
              <a:buNone/>
            </a:pPr>
            <a:r>
              <a:t/>
            </a:r>
            <a:endParaRPr sz="2187">
              <a:solidFill>
                <a:schemeClr val="dk1"/>
              </a:solidFill>
              <a:latin typeface="Calibri"/>
              <a:ea typeface="Calibri"/>
              <a:cs typeface="Calibri"/>
              <a:sym typeface="Calibri"/>
            </a:endParaRPr>
          </a:p>
        </p:txBody>
      </p:sp>
      <p:sp>
        <p:nvSpPr>
          <p:cNvPr id="71" name="Google Shape;71;p10"/>
          <p:cNvSpPr txBox="1"/>
          <p:nvPr/>
        </p:nvSpPr>
        <p:spPr>
          <a:xfrm>
            <a:off x="3987300" y="583975"/>
            <a:ext cx="6655800" cy="5541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3000">
                <a:solidFill>
                  <a:srgbClr val="D8D8D8"/>
                </a:solidFill>
                <a:latin typeface="Fira Sans"/>
                <a:ea typeface="Fira Sans"/>
                <a:cs typeface="Fira Sans"/>
                <a:sym typeface="Fira Sans"/>
              </a:rPr>
              <a:t>Diagrama de Classes minimalista</a:t>
            </a:r>
            <a:endParaRPr sz="3000">
              <a:solidFill>
                <a:srgbClr val="D8D8D8"/>
              </a:solidFill>
              <a:latin typeface="Fira Sans"/>
              <a:ea typeface="Fira Sans"/>
              <a:cs typeface="Fira Sans"/>
              <a:sym typeface="Fira Sans"/>
            </a:endParaRPr>
          </a:p>
        </p:txBody>
      </p:sp>
      <p:pic>
        <p:nvPicPr>
          <p:cNvPr id="72" name="Google Shape;72;p10"/>
          <p:cNvPicPr preferRelativeResize="0"/>
          <p:nvPr/>
        </p:nvPicPr>
        <p:blipFill>
          <a:blip r:embed="rId3">
            <a:alphaModFix/>
          </a:blip>
          <a:stretch>
            <a:fillRect/>
          </a:stretch>
        </p:blipFill>
        <p:spPr>
          <a:xfrm>
            <a:off x="1937343" y="2011400"/>
            <a:ext cx="10755701" cy="2871225"/>
          </a:xfrm>
          <a:prstGeom prst="rect">
            <a:avLst/>
          </a:prstGeom>
          <a:noFill/>
          <a:ln>
            <a:noFill/>
          </a:ln>
        </p:spPr>
      </p:pic>
      <p:pic>
        <p:nvPicPr>
          <p:cNvPr descr="Autenticação - IFRO" id="73" name="Google Shape;73;p10"/>
          <p:cNvPicPr preferRelativeResize="0"/>
          <p:nvPr/>
        </p:nvPicPr>
        <p:blipFill rotWithShape="1">
          <a:blip r:embed="rId4">
            <a:alphaModFix/>
          </a:blip>
          <a:srcRect b="0" l="0" r="0" t="0"/>
          <a:stretch/>
        </p:blipFill>
        <p:spPr>
          <a:xfrm>
            <a:off x="376346" y="6647348"/>
            <a:ext cx="1215189" cy="12151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78" name="Shape 78"/>
        <p:cNvGrpSpPr/>
        <p:nvPr/>
      </p:nvGrpSpPr>
      <p:grpSpPr>
        <a:xfrm>
          <a:off x="0" y="0"/>
          <a:ext cx="0" cy="0"/>
          <a:chOff x="0" y="0"/>
          <a:chExt cx="0" cy="0"/>
        </a:xfrm>
      </p:grpSpPr>
      <p:sp>
        <p:nvSpPr>
          <p:cNvPr id="79" name="Google Shape;79;p11"/>
          <p:cNvSpPr/>
          <p:nvPr/>
        </p:nvSpPr>
        <p:spPr>
          <a:xfrm>
            <a:off x="1299686" y="5755958"/>
            <a:ext cx="1896300" cy="388800"/>
          </a:xfrm>
          <a:prstGeom prst="rect">
            <a:avLst/>
          </a:prstGeom>
          <a:noFill/>
          <a:ln>
            <a:noFill/>
          </a:ln>
        </p:spPr>
        <p:txBody>
          <a:bodyPr anchorCtr="0" anchor="t" bIns="45700" lIns="91425" spcFirstLastPara="1" rIns="91425" wrap="square" tIns="45700">
            <a:noAutofit/>
          </a:bodyPr>
          <a:lstStyle/>
          <a:p>
            <a:pPr indent="0" lvl="0" marL="0" marR="0" rtl="0" algn="l">
              <a:lnSpc>
                <a:spcPct val="140009"/>
              </a:lnSpc>
              <a:spcBef>
                <a:spcPts val="0"/>
              </a:spcBef>
              <a:spcAft>
                <a:spcPts val="0"/>
              </a:spcAft>
              <a:buClr>
                <a:schemeClr val="dk1"/>
              </a:buClr>
              <a:buSzPts val="2187"/>
              <a:buFont typeface="Calibri"/>
              <a:buNone/>
            </a:pPr>
            <a:r>
              <a:t/>
            </a:r>
            <a:endParaRPr sz="2187">
              <a:solidFill>
                <a:schemeClr val="dk1"/>
              </a:solidFill>
              <a:latin typeface="Calibri"/>
              <a:ea typeface="Calibri"/>
              <a:cs typeface="Calibri"/>
              <a:sym typeface="Calibri"/>
            </a:endParaRPr>
          </a:p>
        </p:txBody>
      </p:sp>
      <p:sp>
        <p:nvSpPr>
          <p:cNvPr id="80" name="Google Shape;80;p11"/>
          <p:cNvSpPr txBox="1"/>
          <p:nvPr/>
        </p:nvSpPr>
        <p:spPr>
          <a:xfrm>
            <a:off x="833100" y="2113638"/>
            <a:ext cx="12964200" cy="28629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pt-BR" sz="3000">
                <a:solidFill>
                  <a:srgbClr val="D8D8D8"/>
                </a:solidFill>
                <a:latin typeface="Fira Sans"/>
                <a:ea typeface="Fira Sans"/>
                <a:cs typeface="Fira Sans"/>
                <a:sym typeface="Fira Sans"/>
              </a:rPr>
              <a:t>Suponha que nossa classe “ComponenteDeTexto” gere uma interface gráfica simples de uma caixa que exibe um texto, essa caixa não possui nenhum design adicional, como barra de rolagem e/ou bordas, pois nem sempre necessitamos. Mas e se quiséssemos adicionar uma barra de rolagem para um objeto específico? (Para uma caixa que possui um texto muito grande, por exemplo)</a:t>
            </a:r>
            <a:endParaRPr sz="3000">
              <a:solidFill>
                <a:srgbClr val="D8D8D8"/>
              </a:solidFill>
              <a:latin typeface="Fira Sans"/>
              <a:ea typeface="Fira Sans"/>
              <a:cs typeface="Fira Sans"/>
              <a:sym typeface="Fira Sans"/>
            </a:endParaRPr>
          </a:p>
        </p:txBody>
      </p:sp>
      <p:sp>
        <p:nvSpPr>
          <p:cNvPr id="81" name="Google Shape;81;p11"/>
          <p:cNvSpPr/>
          <p:nvPr/>
        </p:nvSpPr>
        <p:spPr>
          <a:xfrm>
            <a:off x="388075" y="440575"/>
            <a:ext cx="13743000" cy="7530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Clr>
                <a:srgbClr val="01FF37"/>
              </a:buClr>
              <a:buSzPts val="4800"/>
              <a:buFont typeface="Inconsolata"/>
              <a:buNone/>
            </a:pPr>
            <a:r>
              <a:rPr b="1" lang="pt-BR" sz="3500">
                <a:solidFill>
                  <a:srgbClr val="01FF37"/>
                </a:solidFill>
                <a:latin typeface="Inconsolata"/>
                <a:ea typeface="Inconsolata"/>
                <a:cs typeface="Inconsolata"/>
                <a:sym typeface="Inconsolata"/>
              </a:rPr>
              <a:t>5.1</a:t>
            </a:r>
            <a:r>
              <a:rPr b="1" lang="pt-BR" sz="3500">
                <a:solidFill>
                  <a:srgbClr val="01FF37"/>
                </a:solidFill>
                <a:latin typeface="Inconsolata"/>
                <a:ea typeface="Inconsolata"/>
                <a:cs typeface="Inconsolata"/>
                <a:sym typeface="Inconsolata"/>
              </a:rPr>
              <a:t> Agora que já idealizamos um ambiente, vamos ao problema.</a:t>
            </a:r>
            <a:endParaRPr b="1" sz="3500">
              <a:solidFill>
                <a:srgbClr val="01FF37"/>
              </a:solidFill>
              <a:latin typeface="Inconsolata"/>
              <a:ea typeface="Inconsolata"/>
              <a:cs typeface="Inconsolata"/>
              <a:sym typeface="Inconsolata"/>
            </a:endParaRPr>
          </a:p>
        </p:txBody>
      </p:sp>
      <p:pic>
        <p:nvPicPr>
          <p:cNvPr descr="Autenticação - IFRO" id="82" name="Google Shape;82;p11"/>
          <p:cNvPicPr preferRelativeResize="0"/>
          <p:nvPr/>
        </p:nvPicPr>
        <p:blipFill rotWithShape="1">
          <a:blip r:embed="rId3">
            <a:alphaModFix/>
          </a:blip>
          <a:srcRect b="0" l="0" r="0" t="0"/>
          <a:stretch/>
        </p:blipFill>
        <p:spPr>
          <a:xfrm>
            <a:off x="376346" y="6647348"/>
            <a:ext cx="1215189" cy="12151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