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25"/>
  </p:notesMasterIdLst>
  <p:handoutMasterIdLst>
    <p:handoutMasterId r:id="rId26"/>
  </p:handoutMasterIdLst>
  <p:sldIdLst>
    <p:sldId id="269" r:id="rId3"/>
    <p:sldId id="275" r:id="rId4"/>
    <p:sldId id="280" r:id="rId5"/>
    <p:sldId id="281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84" autoAdjust="0"/>
    <p:restoredTop sz="94660"/>
  </p:normalViewPr>
  <p:slideViewPr>
    <p:cSldViewPr snapToGrid="0">
      <p:cViewPr varScale="1">
        <p:scale>
          <a:sx n="87" d="100"/>
          <a:sy n="87" d="100"/>
        </p:scale>
        <p:origin x="754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smtClean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735494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73549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651335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651335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570516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570516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4486357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4486357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 smtClean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isaforchina.org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중국 비자 발급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IT</a:t>
            </a:r>
            <a:r>
              <a:rPr lang="ko-KR" altLang="en-US" dirty="0" err="1" smtClean="0"/>
              <a:t>융합공</a:t>
            </a:r>
            <a:r>
              <a:rPr lang="ko-KR" altLang="en-US" dirty="0" err="1"/>
              <a:t>학</a:t>
            </a:r>
            <a:r>
              <a:rPr lang="ko-KR" altLang="en-US" dirty="0" err="1" smtClean="0"/>
              <a:t>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권혁동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서류 작성 요령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20" y="1090246"/>
            <a:ext cx="11368160" cy="507930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50018" y="1055078"/>
            <a:ext cx="6202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F</a:t>
            </a:r>
            <a:r>
              <a:rPr lang="ko-KR" altLang="en-US" b="1" dirty="0" smtClean="0">
                <a:solidFill>
                  <a:srgbClr val="FF0000"/>
                </a:solidFill>
              </a:rPr>
              <a:t>비자가 필요하므로 </a:t>
            </a:r>
            <a:r>
              <a:rPr lang="en-US" altLang="ko-KR" b="1" dirty="0" smtClean="0">
                <a:solidFill>
                  <a:srgbClr val="FF0000"/>
                </a:solidFill>
              </a:rPr>
              <a:t>‘</a:t>
            </a:r>
            <a:r>
              <a:rPr lang="ko-KR" altLang="en-US" b="1" dirty="0" smtClean="0">
                <a:solidFill>
                  <a:srgbClr val="FF0000"/>
                </a:solidFill>
              </a:rPr>
              <a:t>교류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견학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방문</a:t>
            </a:r>
            <a:r>
              <a:rPr lang="en-US" altLang="ko-KR" b="1" dirty="0" smtClean="0">
                <a:solidFill>
                  <a:srgbClr val="FF0000"/>
                </a:solidFill>
              </a:rPr>
              <a:t>’</a:t>
            </a:r>
            <a:r>
              <a:rPr lang="ko-KR" altLang="en-US" b="1" dirty="0" smtClean="0">
                <a:solidFill>
                  <a:srgbClr val="FF0000"/>
                </a:solidFill>
              </a:rPr>
              <a:t>에 체크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877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서류 작성 요령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20" y="1619982"/>
            <a:ext cx="11372720" cy="36905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72811" y="1250650"/>
            <a:ext cx="6202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r>
              <a:rPr lang="ko-KR" altLang="en-US" b="1" dirty="0" smtClean="0">
                <a:solidFill>
                  <a:srgbClr val="FF0000"/>
                </a:solidFill>
              </a:rPr>
              <a:t>차 입국에 체크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32234" y="4401227"/>
            <a:ext cx="4747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빠른 발급이 필요하면 예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아니라면 아니오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32234" y="4828414"/>
            <a:ext cx="4747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입국 예정일</a:t>
            </a:r>
            <a:r>
              <a:rPr lang="en-US" altLang="ko-KR" b="1" dirty="0" smtClean="0">
                <a:solidFill>
                  <a:srgbClr val="FF0000"/>
                </a:solidFill>
              </a:rPr>
              <a:t>,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1900-01-01 </a:t>
            </a:r>
            <a:r>
              <a:rPr lang="ko-KR" altLang="en-US" b="1" dirty="0" smtClean="0">
                <a:solidFill>
                  <a:srgbClr val="FF0000"/>
                </a:solidFill>
              </a:rPr>
              <a:t>형식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65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서류 작성 요령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20" y="1354016"/>
            <a:ext cx="11368160" cy="47098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985489" y="1408913"/>
            <a:ext cx="527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이전 최장 체류 기간 적기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중국 방문이 처음이면 이번 체류 기간 적기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5405" y="2582170"/>
            <a:ext cx="94707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날짜에 맞춰서 어느 곳으로 이동하는지 어느 곳에 방문하는지 적기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가령 </a:t>
            </a:r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r>
              <a:rPr lang="ko-KR" altLang="en-US" b="1" dirty="0" smtClean="0">
                <a:solidFill>
                  <a:srgbClr val="FF0000"/>
                </a:solidFill>
              </a:rPr>
              <a:t>월 </a:t>
            </a:r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r>
              <a:rPr lang="ko-KR" altLang="en-US" b="1" dirty="0" smtClean="0">
                <a:solidFill>
                  <a:srgbClr val="FF0000"/>
                </a:solidFill>
              </a:rPr>
              <a:t>일에 학회장으로 간다면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1900-01-02				   </a:t>
            </a:r>
            <a:r>
              <a:rPr lang="ko-KR" altLang="en-US" b="1" dirty="0" smtClean="0">
                <a:solidFill>
                  <a:srgbClr val="FF0000"/>
                </a:solidFill>
              </a:rPr>
              <a:t>인천 </a:t>
            </a:r>
            <a:r>
              <a:rPr lang="en-US" altLang="ko-KR" b="1" dirty="0" smtClean="0">
                <a:solidFill>
                  <a:srgbClr val="FF0000"/>
                </a:solidFill>
              </a:rPr>
              <a:t>-&gt; </a:t>
            </a:r>
            <a:r>
              <a:rPr lang="ko-KR" altLang="en-US" b="1" dirty="0" smtClean="0">
                <a:solidFill>
                  <a:srgbClr val="FF0000"/>
                </a:solidFill>
              </a:rPr>
              <a:t>베이징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	</a:t>
            </a:r>
            <a:r>
              <a:rPr lang="en-US" altLang="ko-KR" b="1" dirty="0" smtClean="0">
                <a:solidFill>
                  <a:srgbClr val="FF0000"/>
                </a:solidFill>
              </a:rPr>
              <a:t>				   </a:t>
            </a:r>
            <a:r>
              <a:rPr lang="ko-KR" altLang="en-US" b="1" dirty="0" smtClean="0">
                <a:solidFill>
                  <a:srgbClr val="FF0000"/>
                </a:solidFill>
              </a:rPr>
              <a:t>베이징 저기 거리 이곳 위치 그 호텔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1900-01-03, 04, 05			   </a:t>
            </a:r>
            <a:r>
              <a:rPr lang="ko-KR" altLang="en-US" b="1" dirty="0" smtClean="0">
                <a:solidFill>
                  <a:srgbClr val="FF0000"/>
                </a:solidFill>
              </a:rPr>
              <a:t>베이징 </a:t>
            </a:r>
            <a:r>
              <a:rPr lang="ko-KR" altLang="en-US" b="1" dirty="0">
                <a:solidFill>
                  <a:srgbClr val="FF0000"/>
                </a:solidFill>
              </a:rPr>
              <a:t>저기 거리 이곳 위치 그 </a:t>
            </a:r>
            <a:r>
              <a:rPr lang="ko-KR" altLang="en-US" b="1" dirty="0" smtClean="0">
                <a:solidFill>
                  <a:srgbClr val="FF0000"/>
                </a:solidFill>
              </a:rPr>
              <a:t>호텔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1900-01-06				   </a:t>
            </a:r>
            <a:r>
              <a:rPr lang="ko-KR" altLang="en-US" b="1" dirty="0" smtClean="0">
                <a:solidFill>
                  <a:srgbClr val="FF0000"/>
                </a:solidFill>
              </a:rPr>
              <a:t>베이징 </a:t>
            </a:r>
            <a:r>
              <a:rPr lang="en-US" altLang="ko-KR" b="1" dirty="0" smtClean="0">
                <a:solidFill>
                  <a:srgbClr val="FF0000"/>
                </a:solidFill>
              </a:rPr>
              <a:t>-&gt; </a:t>
            </a:r>
            <a:r>
              <a:rPr lang="ko-KR" altLang="en-US" b="1" dirty="0" smtClean="0">
                <a:solidFill>
                  <a:srgbClr val="FF0000"/>
                </a:solidFill>
              </a:rPr>
              <a:t>인천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장소 명칭을 잘 모르겠으면 영어 표기해도 상관 없음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약간 이상하다 싶으면 직원이 안내해주니 걱정하지 않아도 된다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67551" y="5580356"/>
            <a:ext cx="102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본인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344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서류 작성 요령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20" y="1236418"/>
            <a:ext cx="11368160" cy="498994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10050" y="1316091"/>
            <a:ext cx="6015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학회 이름과 학회 주최 기관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하나만 적어도 되지만 안심하고 싶다면 둘 다 표기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66696" y="2121225"/>
            <a:ext cx="601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학회장 주소를 최대한 자세하게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97166" y="2917212"/>
            <a:ext cx="601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학회장 번호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대부분 호텔에서 열리니 호텔 번호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33243" y="3487396"/>
            <a:ext cx="6015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학회 주최자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학회 좌장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학회 위원회 등등 아무거나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영어로는 </a:t>
            </a:r>
            <a:r>
              <a:rPr lang="en-US" altLang="ko-KR" b="1" dirty="0" smtClean="0">
                <a:solidFill>
                  <a:srgbClr val="FF0000"/>
                </a:solidFill>
              </a:rPr>
              <a:t>general committee, general chief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96859" y="4368507"/>
            <a:ext cx="4174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발급 경험 있으면 해당 날짜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없다면 </a:t>
            </a:r>
            <a:r>
              <a:rPr lang="en-US" altLang="ko-KR" b="1" dirty="0" smtClean="0">
                <a:solidFill>
                  <a:srgbClr val="FF0000"/>
                </a:solidFill>
              </a:rPr>
              <a:t>‘</a:t>
            </a:r>
            <a:r>
              <a:rPr lang="ko-KR" altLang="en-US" b="1" dirty="0" smtClean="0">
                <a:solidFill>
                  <a:srgbClr val="FF0000"/>
                </a:solidFill>
              </a:rPr>
              <a:t>없음</a:t>
            </a:r>
            <a:r>
              <a:rPr lang="en-US" altLang="ko-KR" b="1" dirty="0" smtClean="0">
                <a:solidFill>
                  <a:srgbClr val="FF0000"/>
                </a:solidFill>
              </a:rPr>
              <a:t>’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96858" y="5357289"/>
            <a:ext cx="4683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외국 아무데나 </a:t>
            </a:r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r>
              <a:rPr lang="ko-KR" altLang="en-US" b="1" dirty="0" smtClean="0">
                <a:solidFill>
                  <a:srgbClr val="FF0000"/>
                </a:solidFill>
              </a:rPr>
              <a:t>년 내로 갔다면 그 나라 이름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없다면 </a:t>
            </a:r>
            <a:r>
              <a:rPr lang="en-US" altLang="ko-KR" b="1" dirty="0" smtClean="0">
                <a:solidFill>
                  <a:srgbClr val="FF0000"/>
                </a:solidFill>
              </a:rPr>
              <a:t>‘</a:t>
            </a:r>
            <a:r>
              <a:rPr lang="ko-KR" altLang="en-US" b="1" dirty="0" smtClean="0">
                <a:solidFill>
                  <a:srgbClr val="FF0000"/>
                </a:solidFill>
              </a:rPr>
              <a:t>없음</a:t>
            </a:r>
            <a:r>
              <a:rPr lang="en-US" altLang="ko-KR" b="1" dirty="0" smtClean="0">
                <a:solidFill>
                  <a:srgbClr val="FF0000"/>
                </a:solidFill>
              </a:rPr>
              <a:t>’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006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서류 작성 요령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20" y="1178170"/>
            <a:ext cx="11368160" cy="51050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9343" y="4952843"/>
            <a:ext cx="10865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상기 항목에는 모두가 해당 사항이 없을 것이므로 모두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아니오에</a:t>
            </a:r>
            <a:r>
              <a:rPr lang="ko-KR" altLang="en-US" b="1" dirty="0" smtClean="0">
                <a:solidFill>
                  <a:srgbClr val="FF0000"/>
                </a:solidFill>
              </a:rPr>
              <a:t> 체크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여기 큰 칸에는 </a:t>
            </a:r>
            <a:r>
              <a:rPr lang="en-US" altLang="ko-KR" b="1" dirty="0" smtClean="0">
                <a:solidFill>
                  <a:srgbClr val="FF0000"/>
                </a:solidFill>
              </a:rPr>
              <a:t>‘</a:t>
            </a:r>
            <a:r>
              <a:rPr lang="ko-KR" altLang="en-US" b="1" dirty="0" smtClean="0">
                <a:solidFill>
                  <a:srgbClr val="FF0000"/>
                </a:solidFill>
              </a:rPr>
              <a:t>없음</a:t>
            </a:r>
            <a:r>
              <a:rPr lang="en-US" altLang="ko-KR" b="1" dirty="0" smtClean="0">
                <a:solidFill>
                  <a:srgbClr val="FF0000"/>
                </a:solidFill>
              </a:rPr>
              <a:t>’</a:t>
            </a:r>
            <a:r>
              <a:rPr lang="ko-KR" altLang="en-US" b="1" dirty="0" smtClean="0">
                <a:solidFill>
                  <a:srgbClr val="FF0000"/>
                </a:solidFill>
              </a:rPr>
              <a:t>이라 표기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036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서류 작성 요령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20" y="1112960"/>
            <a:ext cx="11368160" cy="5124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5381" y="1919497"/>
            <a:ext cx="1086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‘</a:t>
            </a:r>
            <a:r>
              <a:rPr lang="ko-KR" altLang="en-US" b="1" dirty="0" smtClean="0">
                <a:solidFill>
                  <a:srgbClr val="FF0000"/>
                </a:solidFill>
              </a:rPr>
              <a:t>없음</a:t>
            </a:r>
            <a:r>
              <a:rPr lang="en-US" altLang="ko-KR" b="1" dirty="0" smtClean="0">
                <a:solidFill>
                  <a:srgbClr val="FF0000"/>
                </a:solidFill>
              </a:rPr>
              <a:t>’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22381" y="5026112"/>
            <a:ext cx="5077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동반 여권이 아니라면 </a:t>
            </a:r>
            <a:r>
              <a:rPr lang="en-US" altLang="ko-KR" b="1" dirty="0" smtClean="0">
                <a:solidFill>
                  <a:srgbClr val="FF0000"/>
                </a:solidFill>
              </a:rPr>
              <a:t>‘</a:t>
            </a:r>
            <a:r>
              <a:rPr lang="ko-KR" altLang="en-US" b="1" dirty="0" smtClean="0">
                <a:solidFill>
                  <a:srgbClr val="FF0000"/>
                </a:solidFill>
              </a:rPr>
              <a:t>없음</a:t>
            </a:r>
            <a:r>
              <a:rPr lang="en-US" altLang="ko-KR" b="1" dirty="0" smtClean="0">
                <a:solidFill>
                  <a:srgbClr val="FF0000"/>
                </a:solidFill>
              </a:rPr>
              <a:t>’</a:t>
            </a: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동반 여권이라면 동반자 인적사항 작성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69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서류 작성 요령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20" y="1311885"/>
            <a:ext cx="11368160" cy="44563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26017" y="4038443"/>
            <a:ext cx="33396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본인 서명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서명 옆에 정자 표기 요청하는 경우가 있음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19694" y="4539604"/>
            <a:ext cx="333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접수 날짜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868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서류 작성 요령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20" y="1407136"/>
            <a:ext cx="11257510" cy="41320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55579" y="5653640"/>
            <a:ext cx="8500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본인이 직접 신청하는 경우는 전부 다 </a:t>
            </a:r>
            <a:r>
              <a:rPr lang="en-US" altLang="ko-KR" b="1" dirty="0" smtClean="0">
                <a:solidFill>
                  <a:srgbClr val="FF0000"/>
                </a:solidFill>
              </a:rPr>
              <a:t>‘</a:t>
            </a:r>
            <a:r>
              <a:rPr lang="ko-KR" altLang="en-US" b="1" dirty="0" smtClean="0">
                <a:solidFill>
                  <a:srgbClr val="FF0000"/>
                </a:solidFill>
              </a:rPr>
              <a:t>없음</a:t>
            </a:r>
            <a:r>
              <a:rPr lang="en-US" altLang="ko-KR" b="1" dirty="0" smtClean="0">
                <a:solidFill>
                  <a:srgbClr val="FF0000"/>
                </a:solidFill>
              </a:rPr>
              <a:t>’</a:t>
            </a: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그 외에는 대필자의 성명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주소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관계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전화번호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서명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접수날짜를</a:t>
            </a:r>
            <a:r>
              <a:rPr lang="ko-KR" altLang="en-US" b="1" dirty="0" smtClean="0">
                <a:solidFill>
                  <a:srgbClr val="FF0000"/>
                </a:solidFill>
              </a:rPr>
              <a:t> 기록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243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접수 방법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접수는 </a:t>
            </a:r>
            <a:r>
              <a:rPr lang="ko-KR" altLang="en-US" dirty="0" err="1" smtClean="0"/>
              <a:t>서울스퀘어</a:t>
            </a:r>
            <a:r>
              <a:rPr lang="ko-KR" altLang="en-US" dirty="0" smtClean="0"/>
              <a:t> 또는 남산스퀘어의</a:t>
            </a:r>
            <a:r>
              <a:rPr lang="en-US" altLang="ko-KR" dirty="0"/>
              <a:t> </a:t>
            </a:r>
            <a:r>
              <a:rPr lang="ko-KR" altLang="en-US" dirty="0" smtClean="0"/>
              <a:t>비자 센터로 찾아가서 접수</a:t>
            </a:r>
            <a:endParaRPr lang="en-US" altLang="ko-KR" dirty="0" smtClean="0"/>
          </a:p>
          <a:p>
            <a:r>
              <a:rPr lang="ko-KR" altLang="en-US" dirty="0" smtClean="0"/>
              <a:t>또는 유선상으로 접수가 가능함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유선상으로 하는 경우는 서류가 틀렸을 때 수정 요청을 바로 받기 어려우므로 직접 찾아가는 쪽을 추천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936" y="2962102"/>
            <a:ext cx="3284505" cy="28120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871" y="2951647"/>
            <a:ext cx="4848616" cy="28224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86512" y="5855857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서울스퀘어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서울역 근처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18503" y="5840968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남산스퀘어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충무로역</a:t>
            </a:r>
            <a:r>
              <a:rPr lang="ko-KR" altLang="en-US" dirty="0" smtClean="0"/>
              <a:t> 근처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5835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접수 방법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접수하러 가면 창구 직원이 서류를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차로 검토함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서류에 결격사유가 있다면 따로 체크해서 이를 수정 요청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작성해온 서류가 없다면 직원이 서류를 주고 작성을 요청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미리 서류를 작성해가면 빠른 처리가 가능하니 작성해서 가는 것을 추천함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결격사유가 없어 보인다면 대기표를 받고 접수처에서 대기</a:t>
            </a:r>
            <a:endParaRPr lang="en-US" altLang="ko-KR" dirty="0" smtClean="0"/>
          </a:p>
          <a:p>
            <a:r>
              <a:rPr lang="ko-KR" altLang="en-US" dirty="0" smtClean="0"/>
              <a:t>접수처에서 자신의 차례가 왔을 때 접수를 진행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접수 시 자신 또는 직원이 이름 등을 오기하는 경우가 있음</a:t>
            </a:r>
            <a:endParaRPr lang="en-US" altLang="ko-KR" dirty="0" smtClean="0"/>
          </a:p>
          <a:p>
            <a:pPr lvl="1"/>
            <a:r>
              <a:rPr lang="ko-KR" altLang="en-US" b="1" dirty="0" smtClean="0">
                <a:solidFill>
                  <a:srgbClr val="FF0000"/>
                </a:solidFill>
              </a:rPr>
              <a:t>특히 이름은 한글자라도 잘못되면 바로 거절될 수 있으므로 꼭 자세히 확인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dirty="0" smtClean="0"/>
              <a:t>이상 없이 진행된다면 비자 접수증을 지급</a:t>
            </a:r>
            <a:endParaRPr lang="en-US" altLang="ko-KR" dirty="0" smtClean="0"/>
          </a:p>
          <a:p>
            <a:r>
              <a:rPr lang="ko-KR" altLang="en-US" dirty="0" smtClean="0"/>
              <a:t>이때 비자 발급되는 날짜를 알려주는데 그 날 이후로 찾아가면 </a:t>
            </a:r>
            <a:r>
              <a:rPr lang="ko-KR" altLang="en-US" dirty="0"/>
              <a:t>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59863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 비자 발급 필요성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ko-KR" altLang="en-US" dirty="0" smtClean="0"/>
              <a:t> 준비물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ko-KR" altLang="en-US" dirty="0" smtClean="0"/>
              <a:t> 서류 작성 요령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ko-KR" altLang="en-US" dirty="0" smtClean="0"/>
              <a:t> 접수 및 수령 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수령 방법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직접 수령을 요청했을 경우 접수한 곳에서 받으면 됨</a:t>
            </a:r>
            <a:endParaRPr lang="en-US" altLang="ko-KR" dirty="0" smtClean="0"/>
          </a:p>
          <a:p>
            <a:r>
              <a:rPr lang="ko-KR" altLang="en-US" dirty="0" smtClean="0"/>
              <a:t>우편 수령을 요청했을 경우 집으로 </a:t>
            </a:r>
            <a:r>
              <a:rPr lang="ko-KR" altLang="en-US" dirty="0" err="1" smtClean="0"/>
              <a:t>올텐데</a:t>
            </a:r>
            <a:r>
              <a:rPr lang="ko-KR" altLang="en-US" dirty="0"/>
              <a:t> </a:t>
            </a:r>
            <a:r>
              <a:rPr lang="ko-KR" altLang="en-US" dirty="0" err="1" smtClean="0"/>
              <a:t>우편비용</a:t>
            </a:r>
            <a:r>
              <a:rPr lang="ko-KR" altLang="en-US" dirty="0" smtClean="0"/>
              <a:t> 청구 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접수증</a:t>
            </a:r>
            <a:r>
              <a:rPr lang="ko-KR" altLang="en-US" dirty="0" smtClean="0"/>
              <a:t>과 </a:t>
            </a:r>
            <a:r>
              <a:rPr lang="ko-KR" altLang="en-US" b="1" dirty="0" smtClean="0">
                <a:solidFill>
                  <a:srgbClr val="FF0000"/>
                </a:solidFill>
              </a:rPr>
              <a:t>신분증</a:t>
            </a:r>
            <a:r>
              <a:rPr lang="ko-KR" altLang="en-US" dirty="0"/>
              <a:t> </a:t>
            </a:r>
            <a:r>
              <a:rPr lang="ko-KR" altLang="en-US" dirty="0" smtClean="0"/>
              <a:t>그리고 </a:t>
            </a:r>
            <a:r>
              <a:rPr lang="ko-KR" altLang="en-US" b="1" dirty="0" smtClean="0">
                <a:solidFill>
                  <a:srgbClr val="FF0000"/>
                </a:solidFill>
              </a:rPr>
              <a:t>결제 가능한 카드</a:t>
            </a:r>
            <a:r>
              <a:rPr lang="ko-KR" altLang="en-US" dirty="0" smtClean="0"/>
              <a:t> 꼭 챙겨야 함</a:t>
            </a:r>
            <a:endParaRPr lang="en-US" altLang="ko-KR" dirty="0"/>
          </a:p>
          <a:p>
            <a:r>
              <a:rPr lang="ko-KR" altLang="en-US" dirty="0" smtClean="0"/>
              <a:t>직접 수령할 경우 수령 가능한 시간은 </a:t>
            </a:r>
            <a:r>
              <a:rPr lang="en-US" altLang="ko-KR" dirty="0" smtClean="0"/>
              <a:t>13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~ 16</a:t>
            </a:r>
            <a:r>
              <a:rPr lang="ko-KR" altLang="en-US" dirty="0" smtClean="0"/>
              <a:t>시 이내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13</a:t>
            </a:r>
            <a:r>
              <a:rPr lang="ko-KR" altLang="en-US" dirty="0" smtClean="0"/>
              <a:t>시에는 사람이 매우 많으므로 조금 지나서 가는 것을 추천</a:t>
            </a:r>
            <a:endParaRPr lang="en-US" altLang="ko-KR" dirty="0"/>
          </a:p>
          <a:p>
            <a:r>
              <a:rPr lang="ko-KR" altLang="en-US" dirty="0" smtClean="0"/>
              <a:t>요금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비자 발급 </a:t>
            </a:r>
            <a:r>
              <a:rPr lang="ko-KR" altLang="en-US" dirty="0" err="1" smtClean="0"/>
              <a:t>거절시</a:t>
            </a:r>
            <a:r>
              <a:rPr lang="en-US" altLang="ko-KR" dirty="0" smtClean="0"/>
              <a:t>: 2</a:t>
            </a:r>
            <a:r>
              <a:rPr lang="ko-KR" altLang="en-US" dirty="0" smtClean="0"/>
              <a:t>만원 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서비스 요금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비자 </a:t>
            </a:r>
            <a:r>
              <a:rPr lang="ko-KR" altLang="en-US" dirty="0" err="1" smtClean="0"/>
              <a:t>발급시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단수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직접수령</a:t>
            </a:r>
            <a:r>
              <a:rPr lang="ko-KR" altLang="en-US" dirty="0" smtClean="0"/>
              <a:t> 기준 </a:t>
            </a:r>
            <a:r>
              <a:rPr lang="en-US" altLang="ko-KR" dirty="0" smtClean="0"/>
              <a:t>5.5</a:t>
            </a:r>
            <a:r>
              <a:rPr lang="ko-KR" altLang="en-US" dirty="0" smtClean="0"/>
              <a:t>만원 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서비스 요금 포함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발급이 거절 되었을 경우 거절 사유에 맞춰서 서류 수정 후 </a:t>
            </a:r>
            <a:r>
              <a:rPr lang="ko-KR" altLang="en-US" dirty="0" err="1" smtClean="0"/>
              <a:t>재신청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9772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051"/>
          <a:stretch/>
        </p:blipFill>
        <p:spPr>
          <a:xfrm>
            <a:off x="1620715" y="1346643"/>
            <a:ext cx="5143500" cy="465992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부록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접수증 모습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73163" y="3529257"/>
            <a:ext cx="7658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비자 접수 후 이상이 없다면 확인했다는 의미로 이름을 씀</a:t>
            </a:r>
            <a:endParaRPr lang="en-US" altLang="ko-KR" sz="2000" b="1" dirty="0" smtClean="0">
              <a:solidFill>
                <a:srgbClr val="FF0000"/>
              </a:solidFill>
            </a:endParaRPr>
          </a:p>
          <a:p>
            <a:r>
              <a:rPr lang="ko-KR" altLang="en-US" sz="2000" b="1" dirty="0" smtClean="0">
                <a:solidFill>
                  <a:srgbClr val="FF0000"/>
                </a:solidFill>
              </a:rPr>
              <a:t>혹시라도 이상이 있다면 즉시 얘기해야 한다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54617" y="2692355"/>
            <a:ext cx="4895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</a:rPr>
              <a:t>자신의 이름이 잘못 되었다면 반드시 수정해야 한다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976446" y="3013325"/>
            <a:ext cx="888023" cy="3541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꺾인 연결선 19"/>
          <p:cNvCxnSpPr>
            <a:stCxn id="18" idx="3"/>
            <a:endCxn id="5" idx="0"/>
          </p:cNvCxnSpPr>
          <p:nvPr/>
        </p:nvCxnSpPr>
        <p:spPr>
          <a:xfrm>
            <a:off x="5864469" y="3190390"/>
            <a:ext cx="3037744" cy="338867"/>
          </a:xfrm>
          <a:prstGeom prst="bentConnector2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4220309" y="5082449"/>
            <a:ext cx="2321168" cy="3541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655777" y="5082449"/>
            <a:ext cx="34026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이 날짜 이후로 수령 가능</a:t>
            </a:r>
            <a:endParaRPr lang="en-US" altLang="ko-KR" sz="2000" b="1" dirty="0" smtClean="0">
              <a:solidFill>
                <a:srgbClr val="FF0000"/>
              </a:solidFill>
            </a:endParaRPr>
          </a:p>
          <a:p>
            <a:r>
              <a:rPr lang="ko-KR" altLang="en-US" sz="2000" b="1" dirty="0" smtClean="0">
                <a:solidFill>
                  <a:srgbClr val="FF0000"/>
                </a:solidFill>
              </a:rPr>
              <a:t>서비스 종류는 보통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905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부록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실제 비자 모습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20" y="1254076"/>
            <a:ext cx="7315200" cy="47015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32584" y="1254076"/>
            <a:ext cx="509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FF0000"/>
                </a:solidFill>
              </a:rPr>
              <a:t>①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7769" y="1928724"/>
            <a:ext cx="509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FF0000"/>
                </a:solidFill>
              </a:rPr>
              <a:t>②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29200" y="1928724"/>
            <a:ext cx="509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FF0000"/>
                </a:solidFill>
              </a:rPr>
              <a:t>③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71953" y="2603372"/>
            <a:ext cx="509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FF0000"/>
                </a:solidFill>
              </a:rPr>
              <a:t>④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66091" y="3001385"/>
            <a:ext cx="509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FF0000"/>
                </a:solidFill>
              </a:rPr>
              <a:t>⑤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10811" y="2349361"/>
            <a:ext cx="509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FF0000"/>
                </a:solidFill>
              </a:rPr>
              <a:t>⑥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14339" y="2811721"/>
            <a:ext cx="509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FF0000"/>
                </a:solidFill>
              </a:rPr>
              <a:t>⑦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27330" y="3240899"/>
            <a:ext cx="509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FF0000"/>
                </a:solidFill>
              </a:rPr>
              <a:t>⑧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72353" y="3649782"/>
            <a:ext cx="509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FF0000"/>
                </a:solidFill>
              </a:rPr>
              <a:t>⑨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72404" y="1009151"/>
            <a:ext cx="436977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AutoNum type="arabicPeriod"/>
            </a:pPr>
            <a:r>
              <a:rPr lang="ko-KR" altLang="en-US" dirty="0" smtClean="0"/>
              <a:t>비자 번호</a:t>
            </a:r>
            <a:endParaRPr lang="en-US" altLang="ko-KR" dirty="0" smtClean="0"/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ko-KR" altLang="en-US" dirty="0" smtClean="0"/>
              <a:t>비자 유형</a:t>
            </a:r>
            <a:endParaRPr lang="en-US" altLang="ko-KR" dirty="0" smtClean="0"/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ko-KR" altLang="en-US" dirty="0" smtClean="0"/>
              <a:t>단수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복수 표기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여기는 단수</a:t>
            </a:r>
            <a:endParaRPr lang="en-US" altLang="ko-KR" dirty="0" smtClean="0"/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ko-KR" altLang="en-US" dirty="0" smtClean="0"/>
              <a:t>비자 유효 기간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비자는 단수이므로 기한 내에 </a:t>
            </a:r>
            <a:r>
              <a:rPr lang="en-US" altLang="ko-KR" dirty="0" smtClean="0"/>
              <a:t>1</a:t>
            </a:r>
            <a:r>
              <a:rPr lang="ko-KR" altLang="en-US" dirty="0" smtClean="0"/>
              <a:t>회 입국 해야함</a:t>
            </a:r>
            <a:endParaRPr lang="en-US" altLang="ko-KR" dirty="0" smtClean="0"/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ko-KR" altLang="en-US" dirty="0" smtClean="0"/>
              <a:t>사용 가능 시점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여기에 기록된 날짜 이후로 비자가 효력을 지님</a:t>
            </a:r>
            <a:endParaRPr lang="en-US" altLang="ko-KR" dirty="0" smtClean="0"/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ko-KR" altLang="en-US" dirty="0" smtClean="0"/>
              <a:t>최장 입국 기한</a:t>
            </a:r>
            <a:r>
              <a:rPr lang="en-US" altLang="ko-KR" dirty="0" smtClean="0"/>
              <a:t>, 30</a:t>
            </a:r>
            <a:r>
              <a:rPr lang="ko-KR" altLang="en-US" dirty="0" smtClean="0"/>
              <a:t>일이므로 한번 입국해서 </a:t>
            </a:r>
            <a:r>
              <a:rPr lang="en-US" altLang="ko-KR" dirty="0" smtClean="0"/>
              <a:t>30</a:t>
            </a:r>
            <a:r>
              <a:rPr lang="ko-KR" altLang="en-US" dirty="0" smtClean="0"/>
              <a:t>일간 중국에 머물 수 있음</a:t>
            </a:r>
            <a:endParaRPr lang="en-US" altLang="ko-KR" dirty="0" smtClean="0"/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ko-KR" altLang="en-US" dirty="0" smtClean="0"/>
              <a:t>비자 발급 지역</a:t>
            </a:r>
            <a:endParaRPr lang="en-US" altLang="ko-KR" dirty="0" smtClean="0"/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ko-KR" altLang="en-US" dirty="0" smtClean="0"/>
              <a:t>여권 소유자 이름</a:t>
            </a:r>
            <a:endParaRPr lang="en-US" altLang="ko-KR" dirty="0" smtClean="0"/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ko-KR" altLang="en-US" dirty="0" smtClean="0"/>
              <a:t>여권 소유자 생년월일</a:t>
            </a:r>
            <a:endParaRPr lang="en-US" altLang="ko-KR" dirty="0" smtClean="0"/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ko-KR" altLang="en-US" dirty="0" smtClean="0"/>
              <a:t>여권 번호</a:t>
            </a:r>
            <a:endParaRPr lang="en-US" altLang="ko-KR" dirty="0" smtClean="0"/>
          </a:p>
          <a:p>
            <a:pPr marL="342900" indent="-342900">
              <a:lnSpc>
                <a:spcPct val="120000"/>
              </a:lnSpc>
              <a:buAutoNum type="arabicPeriod"/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 smtClean="0"/>
              <a:t>* </a:t>
            </a:r>
            <a:r>
              <a:rPr lang="ko-KR" altLang="en-US" dirty="0" smtClean="0"/>
              <a:t>비자 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여권 번호 혼동 주의</a:t>
            </a:r>
            <a:endParaRPr lang="en-US" altLang="ko-KR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4489782" y="3608061"/>
            <a:ext cx="509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FF0000"/>
                </a:solidFill>
              </a:rPr>
              <a:t>⑩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344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비자 발급 필요성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 smtClean="0"/>
              <a:t>비자란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한국어로는 사증이라 불림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특정 사람에게 나라에 </a:t>
            </a:r>
            <a:r>
              <a:rPr lang="en-US" altLang="ko-KR" dirty="0" smtClean="0">
                <a:solidFill>
                  <a:srgbClr val="FF0000"/>
                </a:solidFill>
              </a:rPr>
              <a:t>‘</a:t>
            </a:r>
            <a:r>
              <a:rPr lang="ko-KR" altLang="en-US" dirty="0" smtClean="0">
                <a:solidFill>
                  <a:srgbClr val="FF0000"/>
                </a:solidFill>
              </a:rPr>
              <a:t>입국을 허가</a:t>
            </a:r>
            <a:r>
              <a:rPr lang="en-US" altLang="ko-KR" dirty="0" smtClean="0">
                <a:solidFill>
                  <a:srgbClr val="FF0000"/>
                </a:solidFill>
              </a:rPr>
              <a:t>’</a:t>
            </a:r>
            <a:r>
              <a:rPr lang="ko-KR" altLang="en-US" dirty="0" smtClean="0">
                <a:solidFill>
                  <a:srgbClr val="FF0000"/>
                </a:solidFill>
              </a:rPr>
              <a:t>함을 의미하는 증명서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/>
              <a:t>무비자 입국이 되는 국가는 비자 발급이 필요 없음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중국 비자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중국은 한국과 사증 면제 프로그램</a:t>
            </a:r>
            <a:r>
              <a:rPr lang="en-US" altLang="ko-KR" dirty="0" smtClean="0"/>
              <a:t>(</a:t>
            </a:r>
            <a:r>
              <a:rPr lang="ko-KR" altLang="en-US" dirty="0" smtClean="0"/>
              <a:t>무비자 협정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체결되지 않음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따라서 </a:t>
            </a:r>
            <a:r>
              <a:rPr lang="ko-KR" altLang="en-US" dirty="0" smtClean="0">
                <a:solidFill>
                  <a:srgbClr val="FF0000"/>
                </a:solidFill>
              </a:rPr>
              <a:t>비자를 발급 받아야만 입국</a:t>
            </a:r>
            <a:r>
              <a:rPr lang="ko-KR" altLang="en-US" dirty="0" smtClean="0"/>
              <a:t>할 수 있음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단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비자가 있다고 해서 입국 심사를 면제받는 것은 아님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/>
              <a:t>따라서 입국 심사에서 거절당하면 입국이 제한될 수 있음을 주의</a:t>
            </a:r>
            <a:endParaRPr lang="en-US" altLang="ko-KR" dirty="0" smtClean="0"/>
          </a:p>
          <a:p>
            <a:r>
              <a:rPr lang="ko-KR" altLang="en-US" dirty="0" smtClean="0"/>
              <a:t>비자 발급이 거절되거나 밀리면 곤란하므로 한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두달</a:t>
            </a:r>
            <a:r>
              <a:rPr lang="ko-KR" altLang="en-US" dirty="0" smtClean="0"/>
              <a:t> 전에 미리 신청</a:t>
            </a:r>
            <a:endParaRPr lang="en-US" altLang="ko-KR" dirty="0"/>
          </a:p>
          <a:p>
            <a:r>
              <a:rPr lang="ko-KR" altLang="en-US" dirty="0" smtClean="0"/>
              <a:t>비자는 여러 종류가 있지만 학회 출장으로는 </a:t>
            </a:r>
            <a:r>
              <a:rPr lang="en-US" altLang="ko-KR" dirty="0" smtClean="0"/>
              <a:t>F</a:t>
            </a:r>
            <a:r>
              <a:rPr lang="ko-KR" altLang="en-US" dirty="0" smtClean="0"/>
              <a:t>비자를 신청함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준비물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 dirty="0" smtClean="0"/>
              <a:t>여권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개</a:t>
            </a:r>
            <a:endParaRPr lang="en-US" altLang="ko-KR" b="1" dirty="0"/>
          </a:p>
          <a:p>
            <a:pPr lvl="1"/>
            <a:r>
              <a:rPr lang="ko-KR" altLang="en-US" dirty="0" smtClean="0"/>
              <a:t>비자 칸이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이상 비어 있어야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여권 유효기간이 충분한지 확인</a:t>
            </a:r>
            <a:endParaRPr lang="en-US" altLang="ko-KR" dirty="0" smtClean="0"/>
          </a:p>
          <a:p>
            <a:r>
              <a:rPr lang="ko-KR" altLang="en-US" b="1" dirty="0" smtClean="0"/>
              <a:t>여권용 사진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장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가로 </a:t>
            </a:r>
            <a:r>
              <a:rPr lang="en-US" altLang="ko-KR" dirty="0" smtClean="0"/>
              <a:t>48mm x </a:t>
            </a:r>
            <a:r>
              <a:rPr lang="ko-KR" altLang="en-US" dirty="0" smtClean="0"/>
              <a:t>세로 </a:t>
            </a:r>
            <a:r>
              <a:rPr lang="en-US" altLang="ko-KR" dirty="0" smtClean="0"/>
              <a:t>33mm</a:t>
            </a:r>
            <a:endParaRPr lang="en-US" altLang="ko-KR" dirty="0"/>
          </a:p>
          <a:p>
            <a:pPr lvl="1"/>
            <a:r>
              <a:rPr lang="ko-KR" altLang="en-US" dirty="0" smtClean="0"/>
              <a:t>양 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눈썹이 보이며 이가 보이지 않게 입을 다문 무표정 사진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모자 및 장신구는 제거하고 흰색 배경에서 찍되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흰색 옷은 금지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사진관에서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중국 </a:t>
            </a:r>
            <a:r>
              <a:rPr lang="ko-KR" altLang="en-US" dirty="0" err="1" smtClean="0"/>
              <a:t>비자용</a:t>
            </a:r>
            <a:r>
              <a:rPr lang="ko-KR" altLang="en-US" dirty="0" smtClean="0"/>
              <a:t> 사진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이라 하면 잘 </a:t>
            </a:r>
            <a:r>
              <a:rPr lang="ko-KR" altLang="en-US" dirty="0" err="1" smtClean="0"/>
              <a:t>처리해줌</a:t>
            </a:r>
            <a:endParaRPr lang="en-US" altLang="ko-KR" dirty="0" smtClean="0"/>
          </a:p>
          <a:p>
            <a:r>
              <a:rPr lang="ko-KR" altLang="en-US" b="1" dirty="0" smtClean="0"/>
              <a:t>신청 서류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부</a:t>
            </a:r>
            <a:endParaRPr lang="en-US" altLang="ko-KR" b="1" dirty="0" smtClean="0"/>
          </a:p>
          <a:p>
            <a:r>
              <a:rPr lang="ko-KR" altLang="en-US" b="1" dirty="0" smtClean="0"/>
              <a:t>호텔 예약 바우처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항공권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또는 바우처</a:t>
            </a:r>
            <a:r>
              <a:rPr lang="en-US" altLang="ko-KR" b="1" dirty="0" smtClean="0"/>
              <a:t>), </a:t>
            </a:r>
            <a:r>
              <a:rPr lang="ko-KR" altLang="en-US" b="1" dirty="0" smtClean="0">
                <a:solidFill>
                  <a:srgbClr val="FF0000"/>
                </a:solidFill>
              </a:rPr>
              <a:t>공식 초청장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/>
              <a:t>특히</a:t>
            </a:r>
            <a:r>
              <a:rPr lang="en-US" altLang="ko-KR" dirty="0" smtClean="0"/>
              <a:t>, F</a:t>
            </a:r>
            <a:r>
              <a:rPr lang="ko-KR" altLang="en-US" dirty="0" smtClean="0"/>
              <a:t>비자는 중국에서 초청을 받았음을 증명하지 못하면 발급이 </a:t>
            </a:r>
            <a:r>
              <a:rPr lang="ko-KR" altLang="en-US" dirty="0" err="1" smtClean="0"/>
              <a:t>어려워짐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95341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서류 작성 요령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서류는 중국 비자 센터 홈페이지에서 다운로드 받을 수 있음</a:t>
            </a:r>
            <a:r>
              <a:rPr lang="en-US" altLang="ko-KR" dirty="0" smtClean="0"/>
              <a:t>	</a:t>
            </a:r>
          </a:p>
          <a:p>
            <a:pPr lvl="1"/>
            <a:r>
              <a:rPr lang="en-US" altLang="ko-KR" dirty="0" smtClean="0">
                <a:hlinkClick r:id="rId2"/>
              </a:rPr>
              <a:t>www.visaforchina.org</a:t>
            </a:r>
            <a:endParaRPr lang="en-US" altLang="ko-KR" dirty="0" smtClean="0"/>
          </a:p>
          <a:p>
            <a:r>
              <a:rPr lang="ko-KR" altLang="en-US" dirty="0" smtClean="0"/>
              <a:t>항목을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작성할 때는 한글과 영어 어느 쪽을 사용해도 무관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Ex) </a:t>
            </a:r>
            <a:r>
              <a:rPr lang="ko-KR" altLang="en-US" dirty="0" smtClean="0"/>
              <a:t>도시 이름을 알고 있어서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상하이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 표기했지만 호텔 주소는 중국어로 잘 몰라서 호텔 홈페이지에 표기된 영어로 작성하는 경우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잘못된 부분이 있으면 접수처에서 표시함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어느정도 틀려도 검토 단계에서 고쳐주니 걱정하지 않아도 됨</a:t>
            </a:r>
            <a:endParaRPr lang="en-US" altLang="ko-KR" dirty="0" smtClean="0"/>
          </a:p>
          <a:p>
            <a:r>
              <a:rPr lang="ko-KR" altLang="en-US" dirty="0" smtClean="0"/>
              <a:t>거짓으로 작성하면 비자 발급이 거절 될 수 있으므로 주의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53538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서류 작성 요령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97" y="1614487"/>
            <a:ext cx="11403805" cy="37400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27936" y="2031024"/>
            <a:ext cx="527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본인의 성을 영어로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여권 표기와 동일해야 함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27938" y="2632227"/>
            <a:ext cx="4448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한국인은 미들 네임이 없으므로 </a:t>
            </a:r>
            <a:r>
              <a:rPr lang="en-US" altLang="ko-KR" b="1" dirty="0" smtClean="0">
                <a:solidFill>
                  <a:srgbClr val="FF0000"/>
                </a:solidFill>
              </a:rPr>
              <a:t>‘</a:t>
            </a:r>
            <a:r>
              <a:rPr lang="ko-KR" altLang="en-US" b="1" dirty="0" smtClean="0">
                <a:solidFill>
                  <a:srgbClr val="FF0000"/>
                </a:solidFill>
              </a:rPr>
              <a:t>없음</a:t>
            </a:r>
            <a:r>
              <a:rPr lang="en-US" altLang="ko-KR" b="1" dirty="0" smtClean="0">
                <a:solidFill>
                  <a:srgbClr val="FF0000"/>
                </a:solidFill>
              </a:rPr>
              <a:t>’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27937" y="3207502"/>
            <a:ext cx="5278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본인의 이름을 </a:t>
            </a:r>
            <a:r>
              <a:rPr lang="ko-KR" altLang="en-US" b="1" dirty="0">
                <a:solidFill>
                  <a:srgbClr val="FF0000"/>
                </a:solidFill>
              </a:rPr>
              <a:t>영어로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여권 표기와 동일해야 함</a:t>
            </a:r>
          </a:p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89542" y="3769364"/>
            <a:ext cx="2306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한글 </a:t>
            </a:r>
            <a:r>
              <a:rPr lang="ko-KR" altLang="en-US" b="1" smtClean="0">
                <a:solidFill>
                  <a:srgbClr val="FF0000"/>
                </a:solidFill>
              </a:rPr>
              <a:t>이름이면 </a:t>
            </a:r>
            <a:r>
              <a:rPr lang="en-US" altLang="ko-KR" b="1" dirty="0" smtClean="0">
                <a:solidFill>
                  <a:srgbClr val="FF0000"/>
                </a:solidFill>
              </a:rPr>
              <a:t>‘</a:t>
            </a:r>
            <a:r>
              <a:rPr lang="ko-KR" altLang="en-US" b="1" dirty="0" smtClean="0">
                <a:solidFill>
                  <a:srgbClr val="FF0000"/>
                </a:solidFill>
              </a:rPr>
              <a:t>없음</a:t>
            </a:r>
            <a:r>
              <a:rPr lang="en-US" altLang="ko-KR" b="1" dirty="0" smtClean="0">
                <a:solidFill>
                  <a:srgbClr val="FF0000"/>
                </a:solidFill>
              </a:rPr>
              <a:t>’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99642" y="3769364"/>
            <a:ext cx="2306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없음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13996" y="4281008"/>
            <a:ext cx="987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체크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23540" y="4248154"/>
            <a:ext cx="2306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1900-01-01 </a:t>
            </a:r>
            <a:r>
              <a:rPr lang="ko-KR" altLang="en-US" b="1" dirty="0" smtClean="0">
                <a:solidFill>
                  <a:srgbClr val="FF0000"/>
                </a:solidFill>
              </a:rPr>
              <a:t>형식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74632" y="4896782"/>
            <a:ext cx="2306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대한민국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82709" y="4855246"/>
            <a:ext cx="328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국적 변경 </a:t>
            </a:r>
            <a:r>
              <a:rPr lang="ko-KR" altLang="en-US" b="1" smtClean="0">
                <a:solidFill>
                  <a:srgbClr val="FF0000"/>
                </a:solidFill>
              </a:rPr>
              <a:t>없으면 </a:t>
            </a:r>
            <a:r>
              <a:rPr lang="en-US" altLang="ko-KR" b="1" dirty="0" smtClean="0">
                <a:solidFill>
                  <a:srgbClr val="FF0000"/>
                </a:solidFill>
              </a:rPr>
              <a:t>‘</a:t>
            </a:r>
            <a:r>
              <a:rPr lang="ko-KR" altLang="en-US" b="1" dirty="0" smtClean="0">
                <a:solidFill>
                  <a:srgbClr val="FF0000"/>
                </a:solidFill>
              </a:rPr>
              <a:t>없음</a:t>
            </a:r>
            <a:r>
              <a:rPr lang="en-US" altLang="ko-KR" b="1" dirty="0" smtClean="0">
                <a:solidFill>
                  <a:srgbClr val="FF0000"/>
                </a:solidFill>
              </a:rPr>
              <a:t>’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227478" y="969910"/>
            <a:ext cx="28531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사진을 직접 붙여도 되고 사진만 들고 가면 알아서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붙여주신다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869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서류 작성 요령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20" y="1712301"/>
            <a:ext cx="11367042" cy="32289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246684" y="1828801"/>
            <a:ext cx="6145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ㅇㅇ시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ㅇㅇ도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대한민국 정도로 작성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67100" y="2429608"/>
            <a:ext cx="6145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000101 - 1111111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34000" y="3536432"/>
            <a:ext cx="6145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자신의 여권 종류에 체크하되 아마도 대부분 일반 여권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84478" y="3874774"/>
            <a:ext cx="3253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여권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첫페이지에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적혀있음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100648" y="4458590"/>
            <a:ext cx="3253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여권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첫페이지에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적혀있음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80846" y="3890269"/>
            <a:ext cx="3253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여권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첫페이지에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적혀있음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80846" y="4503016"/>
            <a:ext cx="3253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대한민국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686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서류 작성 요령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20" y="1367936"/>
            <a:ext cx="11193926" cy="48921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73715" y="4066115"/>
            <a:ext cx="3253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대학원생은 </a:t>
            </a:r>
            <a:r>
              <a:rPr lang="en-US" altLang="ko-KR" b="1" dirty="0" smtClean="0">
                <a:solidFill>
                  <a:srgbClr val="FF0000"/>
                </a:solidFill>
              </a:rPr>
              <a:t>‘</a:t>
            </a:r>
            <a:r>
              <a:rPr lang="ko-KR" altLang="en-US" b="1" dirty="0" smtClean="0">
                <a:solidFill>
                  <a:srgbClr val="FF0000"/>
                </a:solidFill>
              </a:rPr>
              <a:t>학생</a:t>
            </a:r>
            <a:r>
              <a:rPr lang="en-US" altLang="ko-KR" b="1" dirty="0" smtClean="0">
                <a:solidFill>
                  <a:srgbClr val="FF0000"/>
                </a:solidFill>
              </a:rPr>
              <a:t>’</a:t>
            </a:r>
            <a:r>
              <a:rPr lang="ko-KR" altLang="en-US" b="1" dirty="0" smtClean="0">
                <a:solidFill>
                  <a:srgbClr val="FF0000"/>
                </a:solidFill>
              </a:rPr>
              <a:t>으로 취급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98626" y="4648807"/>
            <a:ext cx="5007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석사과정이면 </a:t>
            </a:r>
            <a:r>
              <a:rPr lang="en-US" altLang="ko-KR" b="1" dirty="0" smtClean="0">
                <a:solidFill>
                  <a:srgbClr val="FF0000"/>
                </a:solidFill>
              </a:rPr>
              <a:t>‘</a:t>
            </a:r>
            <a:r>
              <a:rPr lang="ko-KR" altLang="en-US" b="1" dirty="0" smtClean="0">
                <a:solidFill>
                  <a:srgbClr val="FF0000"/>
                </a:solidFill>
              </a:rPr>
              <a:t>대졸</a:t>
            </a:r>
            <a:r>
              <a:rPr lang="en-US" altLang="ko-KR" b="1" dirty="0" smtClean="0">
                <a:solidFill>
                  <a:srgbClr val="FF0000"/>
                </a:solidFill>
              </a:rPr>
              <a:t>’, </a:t>
            </a:r>
            <a:r>
              <a:rPr lang="ko-KR" altLang="en-US" b="1" dirty="0" smtClean="0">
                <a:solidFill>
                  <a:srgbClr val="FF0000"/>
                </a:solidFill>
              </a:rPr>
              <a:t>박사과정이면 </a:t>
            </a:r>
            <a:r>
              <a:rPr lang="en-US" altLang="ko-KR" b="1" dirty="0" smtClean="0">
                <a:solidFill>
                  <a:srgbClr val="FF0000"/>
                </a:solidFill>
              </a:rPr>
              <a:t>‘</a:t>
            </a:r>
            <a:r>
              <a:rPr lang="ko-KR" altLang="en-US" b="1" dirty="0" smtClean="0">
                <a:solidFill>
                  <a:srgbClr val="FF0000"/>
                </a:solidFill>
              </a:rPr>
              <a:t>석</a:t>
            </a:r>
            <a:r>
              <a:rPr lang="en-US" altLang="ko-KR" b="1" dirty="0" smtClean="0">
                <a:solidFill>
                  <a:srgbClr val="FF0000"/>
                </a:solidFill>
              </a:rPr>
              <a:t>,</a:t>
            </a:r>
            <a:r>
              <a:rPr lang="ko-KR" altLang="en-US" b="1" dirty="0" smtClean="0">
                <a:solidFill>
                  <a:srgbClr val="FF0000"/>
                </a:solidFill>
              </a:rPr>
              <a:t>박사</a:t>
            </a:r>
            <a:r>
              <a:rPr lang="en-US" altLang="ko-KR" b="1" dirty="0" smtClean="0">
                <a:solidFill>
                  <a:srgbClr val="FF0000"/>
                </a:solidFill>
              </a:rPr>
              <a:t>’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93074" y="5101575"/>
            <a:ext cx="1756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한성대학교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76997" y="5085133"/>
            <a:ext cx="1756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err="1" smtClean="0">
                <a:solidFill>
                  <a:srgbClr val="FF0000"/>
                </a:solidFill>
              </a:rPr>
              <a:t>과사무실</a:t>
            </a:r>
            <a:r>
              <a:rPr lang="ko-KR" altLang="en-US" b="1" dirty="0" smtClean="0">
                <a:solidFill>
                  <a:srgbClr val="FF0000"/>
                </a:solidFill>
              </a:rPr>
              <a:t> 번호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23188" y="5684267"/>
            <a:ext cx="3834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서울시 성북구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삼선교로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16</a:t>
            </a:r>
            <a:r>
              <a:rPr lang="ko-KR" altLang="en-US" b="1" dirty="0" smtClean="0">
                <a:solidFill>
                  <a:srgbClr val="FF0000"/>
                </a:solidFill>
              </a:rPr>
              <a:t>길 </a:t>
            </a:r>
            <a:r>
              <a:rPr lang="en-US" altLang="ko-KR" b="1" dirty="0" smtClean="0">
                <a:solidFill>
                  <a:srgbClr val="FF0000"/>
                </a:solidFill>
              </a:rPr>
              <a:t>116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42913" y="5739622"/>
            <a:ext cx="1167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02876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624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서류 작성 요령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20" y="1332401"/>
            <a:ext cx="11368160" cy="48925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26273" y="1428790"/>
            <a:ext cx="3834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집 주소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18987" y="1419998"/>
            <a:ext cx="3392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집 우편번호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37741" y="1894511"/>
            <a:ext cx="3834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집 전화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없다면 자신의 휴대폰 번호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57089" y="1872028"/>
            <a:ext cx="1859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이메일 주소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03020" y="2319486"/>
            <a:ext cx="1859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알맞게 체크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79835" y="3170598"/>
            <a:ext cx="8711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부모형제자매 </a:t>
            </a:r>
            <a:r>
              <a:rPr lang="ko-KR" altLang="en-US" b="1" smtClean="0">
                <a:solidFill>
                  <a:srgbClr val="FF0000"/>
                </a:solidFill>
              </a:rPr>
              <a:t>정도만 </a:t>
            </a:r>
            <a:r>
              <a:rPr lang="ko-KR" altLang="en-US" b="1" smtClean="0">
                <a:solidFill>
                  <a:srgbClr val="FF0000"/>
                </a:solidFill>
              </a:rPr>
              <a:t>기</a:t>
            </a:r>
            <a:r>
              <a:rPr lang="ko-KR" altLang="en-US" b="1">
                <a:solidFill>
                  <a:srgbClr val="FF0000"/>
                </a:solidFill>
              </a:rPr>
              <a:t>록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68369" y="4808898"/>
            <a:ext cx="3279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부모님 연락처 적으면 무난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35690" y="5753980"/>
            <a:ext cx="3279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대한민국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157375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900</Words>
  <Application>Microsoft Office PowerPoint</Application>
  <PresentationFormat>와이드스크린</PresentationFormat>
  <Paragraphs>178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맑은 고딕</vt:lpstr>
      <vt:lpstr>함초롬돋움</vt:lpstr>
      <vt:lpstr>Arial</vt:lpstr>
      <vt:lpstr>CryptoCraft 테마</vt:lpstr>
      <vt:lpstr>제목 테마</vt:lpstr>
      <vt:lpstr>중국 비자 발급</vt:lpstr>
      <vt:lpstr>PowerPoint 프레젠테이션</vt:lpstr>
      <vt:lpstr> 비자 발급 필요성</vt:lpstr>
      <vt:lpstr> 준비물</vt:lpstr>
      <vt:lpstr> 서류 작성 요령</vt:lpstr>
      <vt:lpstr> 서류 작성 요령</vt:lpstr>
      <vt:lpstr> 서류 작성 요령</vt:lpstr>
      <vt:lpstr> 서류 작성 요령</vt:lpstr>
      <vt:lpstr> 서류 작성 요령</vt:lpstr>
      <vt:lpstr> 서류 작성 요령</vt:lpstr>
      <vt:lpstr> 서류 작성 요령</vt:lpstr>
      <vt:lpstr> 서류 작성 요령</vt:lpstr>
      <vt:lpstr> 서류 작성 요령</vt:lpstr>
      <vt:lpstr> 서류 작성 요령</vt:lpstr>
      <vt:lpstr> 서류 작성 요령</vt:lpstr>
      <vt:lpstr> 서류 작성 요령</vt:lpstr>
      <vt:lpstr> 서류 작성 요령</vt:lpstr>
      <vt:lpstr> 접수 방법</vt:lpstr>
      <vt:lpstr> 접수 방법</vt:lpstr>
      <vt:lpstr> 수령 방법</vt:lpstr>
      <vt:lpstr> 부록: 접수증 모습</vt:lpstr>
      <vt:lpstr> 부록: 실제 비자 모습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HD</cp:lastModifiedBy>
  <cp:revision>49</cp:revision>
  <dcterms:created xsi:type="dcterms:W3CDTF">2019-03-05T04:29:07Z</dcterms:created>
  <dcterms:modified xsi:type="dcterms:W3CDTF">2019-09-16T02:54:05Z</dcterms:modified>
</cp:coreProperties>
</file>