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310" r:id="rId5"/>
    <p:sldId id="306" r:id="rId6"/>
    <p:sldId id="303" r:id="rId7"/>
    <p:sldId id="29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AE8"/>
    <a:srgbClr val="476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94" autoAdjust="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2186-C111-43A8-A0F7-F77FFDE4DF82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CFAD-C154-4C9C-AD01-665A505506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BBB5B-F3DE-41D7-B279-483D20E8E363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62BC0-7DC4-4569-951D-2BB947534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lIns="914400" tIns="91440" rIns="914400" anchor="ctr"/>
          <a:lstStyle>
            <a:lvl1pPr algn="ctr">
              <a:defRPr sz="5400" b="1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5E8994-67B0-7A02-C300-323269156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32671" y="0"/>
            <a:ext cx="7659329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3791" y="787869"/>
            <a:ext cx="2743200" cy="2142144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EA6B5C4-24E3-C021-071B-DFF6C6CC49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3449" y="3429000"/>
            <a:ext cx="2920796" cy="29273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6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4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220928" y="787869"/>
            <a:ext cx="6292646" cy="54322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0559" y="1"/>
            <a:ext cx="4952999" cy="2182482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731520" rIns="73152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942932" y="0"/>
            <a:ext cx="7249067" cy="218248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2924355"/>
            <a:ext cx="3769525" cy="330064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5C19A-AE6A-FEDE-6B3C-9B1701F4C50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33262" y="2932801"/>
            <a:ext cx="6411912" cy="3300851"/>
          </a:xfrm>
          <a:prstGeom prst="rect">
            <a:avLst/>
          </a:prstGeom>
        </p:spPr>
        <p:txBody>
          <a:bodyPr/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1pPr>
            <a:lvl2pPr marL="9144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2pPr>
            <a:lvl3pPr marL="13716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3pPr>
            <a:lvl4pPr marL="18288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4pPr>
            <a:lvl5pPr marL="22860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6722F2-1968-8B82-9382-187D808D9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41541"/>
            <a:ext cx="10515600" cy="1215894"/>
          </a:xfrm>
          <a:prstGeom prst="rect">
            <a:avLst/>
          </a:prstGeom>
        </p:spPr>
        <p:txBody>
          <a:bodyPr anchor="b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59468" y="2674190"/>
            <a:ext cx="10494331" cy="36058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0061" y="1541398"/>
            <a:ext cx="4442603" cy="21248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30061" y="3984426"/>
            <a:ext cx="4442603" cy="242499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71736" y="0"/>
            <a:ext cx="5420263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25779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772276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4747" y="2365057"/>
            <a:ext cx="4377400" cy="2160644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3EFFF7-FFC6-16DF-B4AB-DD5A1A1DA9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27896" y="0"/>
            <a:ext cx="3344379" cy="6858000"/>
          </a:xfrm>
          <a:custGeom>
            <a:avLst/>
            <a:gdLst>
              <a:gd name="connsiteX0" fmla="*/ 0 w 3344379"/>
              <a:gd name="connsiteY0" fmla="*/ 0 h 6858000"/>
              <a:gd name="connsiteX1" fmla="*/ 3344379 w 3344379"/>
              <a:gd name="connsiteY1" fmla="*/ 0 h 6858000"/>
              <a:gd name="connsiteX2" fmla="*/ 3344379 w 3344379"/>
              <a:gd name="connsiteY2" fmla="*/ 6858000 h 6858000"/>
              <a:gd name="connsiteX3" fmla="*/ 0 w 334437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4379" h="6858000">
                <a:moveTo>
                  <a:pt x="0" y="0"/>
                </a:moveTo>
                <a:lnTo>
                  <a:pt x="3344379" y="0"/>
                </a:lnTo>
                <a:lnTo>
                  <a:pt x="33443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Blank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6E802E-B214-0AE3-69C8-CBCA885C70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35900" y="2071688"/>
            <a:ext cx="3773488" cy="273208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lIns="914400" tIns="182880" rIns="914400" anchor="ctr"/>
          <a:lstStyle>
            <a:lvl1pPr algn="ctr">
              <a:defRPr sz="5400" b="1" cap="all" spc="1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3712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CC6C658-B6F5-98D2-4D95-EA3030D6F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2" y="-7084"/>
            <a:ext cx="12212321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0065" y="2372810"/>
            <a:ext cx="4352081" cy="2129742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89480" y="0"/>
            <a:ext cx="539496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C3FAF69-7EBE-817B-DCEA-4A1595820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7515"/>
            <a:ext cx="4661648" cy="6871651"/>
          </a:xfrm>
          <a:prstGeom prst="rect">
            <a:avLst/>
          </a:prstGeom>
          <a:solidFill>
            <a:srgbClr val="476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608" y="804862"/>
            <a:ext cx="3401992" cy="5121375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F9403-8AE5-DF79-EFCF-E99EABB8341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79338" y="804863"/>
            <a:ext cx="5716587" cy="5248276"/>
          </a:xfrm>
          <a:prstGeom prst="rect">
            <a:avLst/>
          </a:prstGeom>
        </p:spPr>
        <p:txBody>
          <a:bodyPr anchor="ctr"/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1pPr>
            <a:lvl2pPr marL="73152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2pPr>
            <a:lvl3pPr marL="109728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3pPr>
            <a:lvl4pPr marL="146304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4pPr>
            <a:lvl5pPr marL="1828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7727" y="2060294"/>
            <a:ext cx="4359795" cy="2141316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-9009"/>
            <a:ext cx="5521124" cy="68785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70878" y="4550199"/>
            <a:ext cx="4359795" cy="1790164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800" b="1" cap="all" spc="100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1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706056"/>
            <a:ext cx="6323957" cy="1088020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3273F-AE8F-21E6-A06E-52686D65496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35563" y="2291786"/>
            <a:ext cx="3017837" cy="3967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2pPr>
            <a:lvl3pPr marL="685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3pPr>
            <a:lvl4pPr marL="11430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4pPr>
            <a:lvl5pPr marL="16002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011C768-FB8E-F917-0CF9-C9B7DA4CAA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473281" y="2294680"/>
            <a:ext cx="3136127" cy="3967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2pPr>
            <a:lvl3pPr marL="685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3pPr>
            <a:lvl4pPr marL="11430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4pPr>
            <a:lvl5pPr marL="16002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D970D0-182D-96E3-04B5-5D634F9C4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6143"/>
            <a:ext cx="10515600" cy="1229033"/>
          </a:xfrm>
          <a:prstGeom prst="rect">
            <a:avLst/>
          </a:prstGeom>
        </p:spPr>
        <p:txBody>
          <a:bodyPr anchor="b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453354-6167-7227-F443-F984688CC4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49775" y="2858625"/>
            <a:ext cx="3941763" cy="3338513"/>
          </a:xfrm>
          <a:prstGeom prst="rect">
            <a:avLst/>
          </a:prstGeom>
        </p:spPr>
        <p:txBody>
          <a:bodyPr/>
          <a:lstStyle>
            <a:lvl1pPr marL="347472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800" spc="100" baseline="0"/>
            </a:lvl1pPr>
            <a:lvl2pPr marL="6858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1600" spc="100" baseline="0"/>
            </a:lvl2pPr>
            <a:lvl3pPr marL="11430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 sz="1400" spc="100" baseline="0"/>
            </a:lvl3pPr>
            <a:lvl4pPr marL="16002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200" spc="100" baseline="0"/>
            </a:lvl4pPr>
            <a:lvl5pPr marL="20574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LcPeriod"/>
              <a:defRPr sz="12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DDA14B5C-C6A4-65FB-34DD-E1C0FF465FF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342681" y="2858625"/>
            <a:ext cx="6011119" cy="33385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800" spc="100" baseline="0"/>
            </a:lvl1pPr>
            <a:lvl2pPr marL="28575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2pPr>
            <a:lvl3pPr marL="6858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3pPr>
            <a:lvl4pPr marL="11430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4pPr>
            <a:lvl5pPr marL="16002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766915"/>
            <a:ext cx="2782529" cy="21630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4796" y="960385"/>
            <a:ext cx="6341212" cy="196962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716594"/>
            <a:ext cx="12192000" cy="31414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3" r:id="rId3"/>
    <p:sldLayoutId id="2147483669" r:id="rId4"/>
    <p:sldLayoutId id="2147483651" r:id="rId5"/>
    <p:sldLayoutId id="2147483671" r:id="rId6"/>
    <p:sldLayoutId id="2147483652" r:id="rId7"/>
    <p:sldLayoutId id="2147483653" r:id="rId8"/>
    <p:sldLayoutId id="2147483650" r:id="rId9"/>
    <p:sldLayoutId id="2147483664" r:id="rId10"/>
    <p:sldLayoutId id="2147483659" r:id="rId11"/>
    <p:sldLayoutId id="2147483662" r:id="rId12"/>
    <p:sldLayoutId id="214748367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Close-up of a green field">
            <a:extLst>
              <a:ext uri="{FF2B5EF4-FFF2-40B4-BE49-F238E27FC236}">
                <a16:creationId xmlns:a16="http://schemas.microsoft.com/office/drawing/2014/main" id="{FE4A4B5C-D71A-0CFA-A601-EB93F13F5AA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50000"/>
          </a:blip>
          <a:srcRect/>
          <a:stretch/>
        </p:blipFill>
        <p:spPr>
          <a:xfrm>
            <a:off x="0" y="-2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0147929-8D39-DAA9-C3C5-4829D9C3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909" y="2335192"/>
            <a:ext cx="9792182" cy="2187616"/>
          </a:xfrm>
        </p:spPr>
        <p:txBody>
          <a:bodyPr/>
          <a:lstStyle/>
          <a:p>
            <a:r>
              <a:rPr lang="en-US" altLang="zh-CN" dirty="0"/>
              <a:t>Procrastination Excuse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6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08" y="804862"/>
            <a:ext cx="3401992" cy="5121375"/>
          </a:xfrm>
          <a:ln>
            <a:noFill/>
          </a:ln>
        </p:spPr>
        <p:txBody>
          <a:bodyPr/>
          <a:lstStyle/>
          <a:p>
            <a:r>
              <a:rPr lang="en-US" dirty="0"/>
              <a:t>User Input: [ </a:t>
            </a:r>
            <a:r>
              <a:rPr lang="en-US" sz="2000" i="1" dirty="0"/>
              <a:t>build failing, deadline 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[ </a:t>
            </a:r>
            <a:r>
              <a:rPr lang="en-US" b="1" dirty="0"/>
              <a:t>Tone ▾</a:t>
            </a:r>
            <a:r>
              <a:rPr lang="en-US" dirty="0"/>
              <a:t> ]  </a:t>
            </a:r>
            <a:br>
              <a:rPr lang="en-US" dirty="0"/>
            </a:br>
            <a:r>
              <a:rPr lang="en-US" dirty="0"/>
              <a:t> [ </a:t>
            </a:r>
            <a:r>
              <a:rPr lang="en-US" b="1" dirty="0"/>
              <a:t>AI Mode ◻ 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[ </a:t>
            </a:r>
            <a:r>
              <a:rPr lang="en-US" b="1" dirty="0"/>
              <a:t>Generate</a:t>
            </a:r>
            <a:r>
              <a:rPr lang="en-US" dirty="0"/>
              <a:t> ]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Output:</a:t>
            </a:r>
            <a:br>
              <a:rPr lang="en-US" dirty="0"/>
            </a:br>
            <a:r>
              <a:rPr lang="en-US" sz="2000" i="1" dirty="0"/>
              <a:t>“It’s not me delaying — CORS blocked the delivery pipeline.”</a:t>
            </a:r>
            <a:br>
              <a:rPr lang="en-US" sz="2000" i="1" dirty="0"/>
            </a:br>
            <a:r>
              <a:rPr lang="en-US" sz="2000" i="1" dirty="0"/>
              <a:t>*Made with </a:t>
            </a:r>
            <a:r>
              <a:rPr lang="en-US" sz="2000" i="1" dirty="0" err="1"/>
              <a:t>Filmithub</a:t>
            </a:r>
            <a:r>
              <a:rPr lang="en-US" sz="2000" i="1" dirty="0"/>
              <a:t>*</a:t>
            </a:r>
          </a:p>
        </p:txBody>
      </p:sp>
      <p:sp>
        <p:nvSpPr>
          <p:cNvPr id="50" name="Text Placeholder 17">
            <a:extLst>
              <a:ext uri="{FF2B5EF4-FFF2-40B4-BE49-F238E27FC236}">
                <a16:creationId xmlns:a16="http://schemas.microsoft.com/office/drawing/2014/main" id="{62192F0C-65C9-4E6D-9314-81FB7E4DB4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79338" y="804863"/>
            <a:ext cx="5716587" cy="5248276"/>
          </a:xfrm>
        </p:spPr>
        <p:txBody>
          <a:bodyPr anchor="ctr"/>
          <a:lstStyle/>
          <a:p>
            <a:r>
              <a:rPr lang="en-US" altLang="zh-CN" dirty="0"/>
              <a:t>Generates witty procrastination excuses</a:t>
            </a:r>
            <a:endParaRPr lang="en-US" dirty="0"/>
          </a:p>
          <a:p>
            <a:r>
              <a:rPr lang="en-US" altLang="zh-CN" dirty="0"/>
              <a:t>User enters context/keywords (e.g., </a:t>
            </a:r>
            <a:r>
              <a:rPr lang="en-US" altLang="zh-CN" i="1" dirty="0"/>
              <a:t>build failing, deadline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Fully client-side with optional AI mode</a:t>
            </a:r>
          </a:p>
          <a:p>
            <a:r>
              <a:rPr lang="en-US" altLang="zh-CN" dirty="0"/>
              <a:t>Goal: also practice AI API integration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490171-2859-5322-0F76-C05597544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5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A6EA623-FC3F-8EBD-1C1B-072A21C2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143"/>
            <a:ext cx="10515600" cy="1229033"/>
          </a:xfrm>
        </p:spPr>
        <p:txBody>
          <a:bodyPr/>
          <a:lstStyle/>
          <a:p>
            <a:r>
              <a:rPr lang="en-US" altLang="zh-CN" dirty="0"/>
              <a:t>Tech Stack &amp; Challenges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BA4F5C-B74F-2580-2C17-9931DAB9193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75" y="2858625"/>
            <a:ext cx="3941763" cy="333851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Tech Stack</a:t>
            </a:r>
            <a:r>
              <a:rPr lang="zh-CN" altLang="en-US" b="1" dirty="0"/>
              <a:t>：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Frontend</a:t>
            </a:r>
            <a:r>
              <a:rPr lang="en-US" altLang="zh-CN" sz="1600" dirty="0"/>
              <a:t>: HTML, CSS,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err="1"/>
              <a:t>localStorage</a:t>
            </a:r>
            <a:r>
              <a:rPr lang="en-US" altLang="zh-CN" sz="1600" dirty="0"/>
              <a:t>: store input +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html2canvas</a:t>
            </a:r>
            <a:r>
              <a:rPr lang="en-US" altLang="zh-CN" sz="1600" dirty="0"/>
              <a:t>: export excuses as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Data</a:t>
            </a:r>
            <a:r>
              <a:rPr lang="en-US" altLang="zh-CN" sz="1600" dirty="0"/>
              <a:t>: Local JSON/JS templates (used when AI off)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Backend (AI)</a:t>
            </a:r>
            <a:r>
              <a:rPr lang="en-US" altLang="zh-CN" sz="1600" dirty="0"/>
              <a:t>: Python (</a:t>
            </a:r>
            <a:r>
              <a:rPr lang="en-US" altLang="zh-CN" sz="1600" dirty="0" err="1"/>
              <a:t>FastAPI</a:t>
            </a:r>
            <a:r>
              <a:rPr lang="en-US" altLang="zh-CN" sz="1600" dirty="0"/>
              <a:t>/Flask) + OpenAI API</a:t>
            </a:r>
          </a:p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61FF45-BE19-75F7-FDF6-3CF0D85A8F0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42681" y="2858625"/>
            <a:ext cx="6011119" cy="3338513"/>
          </a:xfrm>
        </p:spPr>
        <p:txBody>
          <a:bodyPr/>
          <a:lstStyle/>
          <a:p>
            <a:r>
              <a:rPr lang="en-US" altLang="zh-CN" b="1" dirty="0"/>
              <a:t>Challenges</a:t>
            </a:r>
            <a:r>
              <a:rPr lang="zh-CN" altLang="en-US" b="1" dirty="0"/>
              <a:t>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Keep exported images clear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Ensure AI replies quickly and reliably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Secure the API key</a:t>
            </a:r>
          </a:p>
          <a:p>
            <a:r>
              <a:rPr lang="en-US" altLang="zh-CN" sz="1200" dirty="0"/>
              <a:t>Frontend (HTML/CSS/JS)</a:t>
            </a:r>
          </a:p>
          <a:p>
            <a:r>
              <a:rPr lang="en-US" altLang="zh-CN" sz="1200" dirty="0"/>
              <a:t>   │</a:t>
            </a:r>
          </a:p>
          <a:p>
            <a:r>
              <a:rPr lang="en-US" altLang="zh-CN" sz="1200" dirty="0"/>
              <a:t>   ├─ Local Templates (if AI off)</a:t>
            </a:r>
          </a:p>
          <a:p>
            <a:r>
              <a:rPr lang="en-US" altLang="zh-CN" sz="1200" dirty="0"/>
              <a:t>   │</a:t>
            </a:r>
          </a:p>
          <a:p>
            <a:r>
              <a:rPr lang="en-US" altLang="zh-CN" sz="1200" dirty="0"/>
              <a:t>   └─ Python API (if AI on) → OpenAI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347400-F1A2-FAFC-8A83-9280B6C44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1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CBCD3B-EAB4-87E8-85AB-C9DDB716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061" y="1541398"/>
            <a:ext cx="4442603" cy="2124827"/>
          </a:xfrm>
        </p:spPr>
        <p:txBody>
          <a:bodyPr/>
          <a:lstStyle/>
          <a:p>
            <a:r>
              <a:rPr lang="en-US" altLang="zh-CN" dirty="0"/>
              <a:t>User Flow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335026-4908-B82C-0C3C-4E5E0498CB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​</a:t>
            </a:r>
            <a:r>
              <a:rPr lang="en-US" altLang="zh-CN" b="1" dirty="0"/>
              <a:t>Input</a:t>
            </a:r>
            <a:r>
              <a:rPr lang="en-US" altLang="zh-CN" dirty="0"/>
              <a:t> — User enters context/keywords, selects tone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zh-CN" b="1" dirty="0"/>
              <a:t>Action</a:t>
            </a:r>
            <a:r>
              <a:rPr lang="fr-FR" altLang="zh-CN" dirty="0"/>
              <a:t> — Click </a:t>
            </a:r>
            <a:r>
              <a:rPr lang="fr-FR" altLang="zh-CN" b="1" dirty="0"/>
              <a:t>Generate</a:t>
            </a:r>
            <a:r>
              <a:rPr lang="fr-FR" altLang="zh-CN" dirty="0"/>
              <a:t> (AI mode 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Output</a:t>
            </a:r>
            <a:r>
              <a:rPr lang="en-US" altLang="zh-CN" dirty="0"/>
              <a:t> — Tailored excuse → copy or save as image</a:t>
            </a:r>
            <a:endParaRPr lang="en-US" dirty="0"/>
          </a:p>
          <a:p>
            <a:endParaRPr lang="en-US" dirty="0"/>
          </a:p>
        </p:txBody>
      </p:sp>
      <p:pic>
        <p:nvPicPr>
          <p:cNvPr id="15" name="Picture Placeholder 14" descr="A close up of a leaf">
            <a:extLst>
              <a:ext uri="{FF2B5EF4-FFF2-40B4-BE49-F238E27FC236}">
                <a16:creationId xmlns:a16="http://schemas.microsoft.com/office/drawing/2014/main" id="{C59CFD32-0A41-78F6-63F2-D8BBA2F23D0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55" r="55"/>
          <a:stretch/>
        </p:blipFill>
        <p:spPr>
          <a:xfrm>
            <a:off x="6771736" y="0"/>
            <a:ext cx="5420263" cy="6858000"/>
          </a:xfrm>
        </p:spPr>
      </p:pic>
    </p:spTree>
    <p:extLst>
      <p:ext uri="{BB962C8B-B14F-4D97-AF65-F5344CB8AC3E}">
        <p14:creationId xmlns:p14="http://schemas.microsoft.com/office/powerpoint/2010/main" val="301015108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175_Win32_SL_V6" id="{2596AF0E-92BF-4F5A-A2A1-B1C9D33CD0CE}" vid="{0709752F-9199-467A-B305-5274ECB683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19A644-6410-4EC7-894C-877E70305DF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9424615-5FE5-4F43-AE24-3BC9A05326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AD180A-D253-4F84-BD24-8EE736E655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{C8CB87BE-CF63-4C8B-965E-19961232321F}TF8c6975b0-03aa-48e8-8a23-2a6072f108da7bca746b_win32-937fb968a2bf</Template>
  <TotalTime>10</TotalTime>
  <Words>217</Words>
  <Application>Microsoft Office PowerPoint</Application>
  <PresentationFormat>宽屏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Tenorite </vt:lpstr>
      <vt:lpstr>Tenorite Bold</vt:lpstr>
      <vt:lpstr>Arial</vt:lpstr>
      <vt:lpstr>Calibri</vt:lpstr>
      <vt:lpstr>Custom</vt:lpstr>
      <vt:lpstr>Procrastination Excuse Machine</vt:lpstr>
      <vt:lpstr>User Input: [ build failing, deadline ] [ Tone ▾ ]    [ AI Mode ◻ ] [ Generate ]  Output: “It’s not me delaying — CORS blocked the delivery pipeline.” *Made with Filmithub*</vt:lpstr>
      <vt:lpstr>Tech Stack &amp; Challenges</vt:lpstr>
      <vt:lpstr>User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pengcheng li</dc:creator>
  <cp:lastModifiedBy>pengcheng li</cp:lastModifiedBy>
  <cp:revision>1</cp:revision>
  <dcterms:created xsi:type="dcterms:W3CDTF">2025-09-09T03:40:46Z</dcterms:created>
  <dcterms:modified xsi:type="dcterms:W3CDTF">2025-09-09T03:51:18Z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