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7.xml"/>
  <Override ContentType="application/vnd.openxmlformats-officedocument.presentationml.slide+xml" PartName="/ppt/slides/slide8.xml"/>
  <Override ContentType="application/vnd.openxmlformats-officedocument.presentationml.slide+xml" PartName="/ppt/slides/slide19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" Type="http://schemas.openxmlformats.org/officeDocument/2006/relationships/presProps" Target="presProps.xml"/><Relationship Id="rId21" Type="http://schemas.openxmlformats.org/officeDocument/2006/relationships/slide" Target="slides/slide16.xml"/><Relationship Id="rId1" Type="http://schemas.openxmlformats.org/officeDocument/2006/relationships/theme" Target="theme/theme3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8.xml"/><Relationship Id="rId3" Type="http://schemas.openxmlformats.org/officeDocument/2006/relationships/tableStyles" Target="tableStyles.xml"/><Relationship Id="rId24" Type="http://schemas.openxmlformats.org/officeDocument/2006/relationships/slide" Target="slides/slide19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2" Type="http://schemas.openxmlformats.org/officeDocument/2006/relationships/image" Target="../media/image0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_1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685800" y="735699"/>
            <a:ext cx="7772400" cy="129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SzPct val="100000"/>
              <a:buFont typeface="Verdana"/>
              <a:defRPr sz="4800">
                <a:latin typeface="Verdana"/>
                <a:ea typeface="Verdana"/>
                <a:cs typeface="Verdana"/>
                <a:sym typeface="Verdana"/>
              </a:defRPr>
            </a:lvl1pPr>
            <a:lvl2pPr rtl="0" algn="ctr">
              <a:spcBef>
                <a:spcPts val="0"/>
              </a:spcBef>
              <a:buSzPct val="100000"/>
              <a:defRPr sz="4800"/>
            </a:lvl2pPr>
            <a:lvl3pPr rtl="0" algn="ctr">
              <a:spcBef>
                <a:spcPts val="0"/>
              </a:spcBef>
              <a:buSzPct val="100000"/>
              <a:defRPr sz="4800"/>
            </a:lvl3pPr>
            <a:lvl4pPr rtl="0" algn="ctr">
              <a:spcBef>
                <a:spcPts val="0"/>
              </a:spcBef>
              <a:buSzPct val="100000"/>
              <a:defRPr sz="4800"/>
            </a:lvl4pPr>
            <a:lvl5pPr rtl="0" algn="ctr">
              <a:spcBef>
                <a:spcPts val="0"/>
              </a:spcBef>
              <a:buSzPct val="100000"/>
              <a:defRPr sz="4800"/>
            </a:lvl5pPr>
            <a:lvl6pPr rtl="0" algn="ctr">
              <a:spcBef>
                <a:spcPts val="0"/>
              </a:spcBef>
              <a:buSzPct val="100000"/>
              <a:defRPr sz="4800"/>
            </a:lvl6pPr>
            <a:lvl7pPr rtl="0" algn="ctr">
              <a:spcBef>
                <a:spcPts val="0"/>
              </a:spcBef>
              <a:buSzPct val="100000"/>
              <a:defRPr sz="4800"/>
            </a:lvl7pPr>
            <a:lvl8pPr rtl="0" algn="ctr">
              <a:spcBef>
                <a:spcPts val="0"/>
              </a:spcBef>
              <a:buSzPct val="100000"/>
              <a:defRPr sz="4800"/>
            </a:lvl8pPr>
            <a:lvl9pPr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3" name="Shape 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414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buSzPct val="100000"/>
              <a:buFont typeface="Courier New"/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985200"/>
            <a:ext cx="8229600" cy="262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08.jpg"/><Relationship Id="rId4" Type="http://schemas.openxmlformats.org/officeDocument/2006/relationships/slideLayout" Target="../slideLayouts/slideLayout3.xml"/><Relationship Id="rId3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/>
        </p:nvSpPr>
        <p:spPr>
          <a:xfrm>
            <a:off x="7962900" y="4781550"/>
            <a:ext cx="1073099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baseline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fld id="{00000000-1234-1234-1234-123412341234}" type="slidenum">
              <a:rPr b="1" baseline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6" name="Shape 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05.jpg"/><Relationship Id="rId3" Type="http://schemas.openxmlformats.org/officeDocument/2006/relationships/image" Target="../media/image00.jpg"/><Relationship Id="rId5" Type="http://schemas.openxmlformats.org/officeDocument/2006/relationships/image" Target="../media/image07.jpg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09.png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14.jpg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11.jpg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12.jpg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13.jpg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17.jp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g"/><Relationship Id="rId3" Type="http://schemas.openxmlformats.org/officeDocument/2006/relationships/image" Target="../media/image15.jp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03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3" Type="http://schemas.openxmlformats.org/officeDocument/2006/relationships/image" Target="../media/image0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idx="1" type="subTitle"/>
          </p:nvPr>
        </p:nvSpPr>
        <p:spPr>
          <a:xfrm>
            <a:off x="330600" y="4358700"/>
            <a:ext cx="8286299" cy="784799"/>
          </a:xfrm>
          <a:prstGeom prst="rect">
            <a:avLst/>
          </a:prstGeom>
          <a:solidFill>
            <a:srgbClr val="130000">
              <a:alpha val="31920"/>
            </a:srgbClr>
          </a:solidFill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>
                <a:solidFill>
                  <a:srgbClr val="B7B7B7"/>
                </a:solidFill>
              </a:rPr>
              <a:t>Robert Wieland, Mike Divitto, Talita Atahalpa, Kevin Anderson, Bryan Darcy</a:t>
            </a:r>
          </a:p>
        </p:txBody>
      </p:sp>
      <p:sp>
        <p:nvSpPr>
          <p:cNvPr id="20" name="Shape 20"/>
          <p:cNvSpPr txBox="1"/>
          <p:nvPr>
            <p:ph type="ctrTitle"/>
          </p:nvPr>
        </p:nvSpPr>
        <p:spPr>
          <a:xfrm>
            <a:off x="1295400" y="171850"/>
            <a:ext cx="6627000" cy="115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</a:rPr>
              <a:t>Buoy Project</a:t>
            </a:r>
          </a:p>
        </p:txBody>
      </p:sp>
      <p:sp>
        <p:nvSpPr>
          <p:cNvPr id="21" name="Shape 21"/>
          <p:cNvSpPr txBox="1"/>
          <p:nvPr>
            <p:ph idx="2" type="ctrTitle"/>
          </p:nvPr>
        </p:nvSpPr>
        <p:spPr>
          <a:xfrm>
            <a:off x="1715400" y="248050"/>
            <a:ext cx="5713199" cy="1011000"/>
          </a:xfrm>
          <a:prstGeom prst="rect">
            <a:avLst/>
          </a:prstGeom>
          <a:solidFill>
            <a:srgbClr val="130000">
              <a:alpha val="33460"/>
            </a:srgbClr>
          </a:solidFill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Buoy Project</a:t>
            </a:r>
          </a:p>
        </p:txBody>
      </p:sp>
      <p:sp>
        <p:nvSpPr>
          <p:cNvPr id="22" name="Shape 22"/>
          <p:cNvSpPr txBox="1"/>
          <p:nvPr>
            <p:ph idx="3" type="subTitle"/>
          </p:nvPr>
        </p:nvSpPr>
        <p:spPr>
          <a:xfrm>
            <a:off x="330600" y="4358700"/>
            <a:ext cx="8320499" cy="784799"/>
          </a:xfrm>
          <a:prstGeom prst="rect">
            <a:avLst/>
          </a:prstGeom>
          <a:solidFill>
            <a:srgbClr val="130000">
              <a:alpha val="31920"/>
            </a:srgbClr>
          </a:solidFill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3F3F3"/>
                </a:solidFill>
              </a:rPr>
              <a:t>Robert Wieland, Mike Divitto, Talita Atahalpa, Kevin Anderson, Bryan Darcy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Solar Power Components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57200" y="985200"/>
            <a:ext cx="8229600" cy="2622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9650" y="1163675"/>
            <a:ext cx="3504349" cy="2168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5875" y="1163681"/>
            <a:ext cx="3411924" cy="2558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163675"/>
            <a:ext cx="2485875" cy="178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Wiring Diagrams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57200" y="985200"/>
            <a:ext cx="8229600" cy="2622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67800"/>
            <a:ext cx="6002249" cy="42128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/>
        </p:nvSpPr>
        <p:spPr>
          <a:xfrm>
            <a:off x="3026050" y="4366100"/>
            <a:ext cx="3968400" cy="67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lang="en" sz="1800"/>
              <a:t>Initial Design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Wiring Diagrams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457200" y="985200"/>
            <a:ext cx="8229600" cy="2622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67800"/>
            <a:ext cx="7303950" cy="40569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/>
        </p:nvSpPr>
        <p:spPr>
          <a:xfrm>
            <a:off x="4006950" y="4246775"/>
            <a:ext cx="3968400" cy="67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Motor Isolated Design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Software Implementation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88075" y="591150"/>
            <a:ext cx="8229600" cy="2622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Python script:</a:t>
            </a:r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/>
              <a:t>Take all five temp readings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/>
              <a:t>Log temp readings into SQLite3 with date and time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Cron:</a:t>
            </a:r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/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/>
              <a:t>Will will run the script every 15 minutes.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Serial Numbers for 5 temp sensors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457200" y="985200"/>
            <a:ext cx="8229600" cy="2622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87" y="985187"/>
            <a:ext cx="7781925" cy="23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Temperature Reading/Data Log Code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099" y="859799"/>
            <a:ext cx="6556651" cy="4159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Running Python Code W/ cron</a:t>
            </a:r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325" y="912050"/>
            <a:ext cx="6751525" cy="405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Motor Code python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3650" y="1063374"/>
            <a:ext cx="6610600" cy="401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Data Management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457200" y="985200"/>
            <a:ext cx="8229600" cy="2622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Storing the Data</a:t>
            </a:r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/>
              <a:t>Saves each reading to a local SQLite3 database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Transferring the Data</a:t>
            </a:r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/>
              <a:t>SCP into the Pi and fetch the database file</a:t>
            </a:r>
          </a:p>
          <a:p>
            <a:pPr indent="-317500" lvl="1" marL="91440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/>
              <a:t>Upload the database file to the server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Web Component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457200" y="985200"/>
            <a:ext cx="8229600" cy="2622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Web Interface</a:t>
            </a:r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/>
              <a:t>Graph data at each level</a:t>
            </a:r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/>
              <a:t>Google Map w/ Location of Buoy</a:t>
            </a:r>
          </a:p>
          <a:p>
            <a:pPr indent="-317500" lvl="1" marL="91440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/>
              <a:t>Team Member information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Group Members</a:t>
            </a:r>
          </a:p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57200" y="964450"/>
            <a:ext cx="8229600" cy="2622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Robert Wieland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Kevin Anderson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Mike Divitto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Talita Atahalpa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Bryan Darcy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Possible Expansions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457200" y="985200"/>
            <a:ext cx="8229600" cy="2622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Add additional sensors</a:t>
            </a:r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/>
              <a:t>pH Sensor</a:t>
            </a:r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/>
              <a:t>GPS</a:t>
            </a:r>
          </a:p>
          <a:p>
            <a:pPr indent="-317500" lvl="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Wirelessly Push the data directly to the server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457200" y="985200"/>
            <a:ext cx="8229600" cy="2622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Goals of the project</a:t>
            </a:r>
          </a:p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457200" y="985200"/>
            <a:ext cx="8229600" cy="2622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Monitor temperature  at different depths in a lake at regular intervals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Collect and store the data locally if no network connection is available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Fetch the data, then upload to a central repository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Develop a web interface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Be able to add other sensors 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Components of the project </a:t>
            </a:r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985200"/>
            <a:ext cx="8229600" cy="2126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lvl="0" marL="457200"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Hardware</a:t>
            </a:r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/>
              <a:t>Pi, 5 temperature sensors, Cable 5 wires 18 awg, Solar Panels, Batteries</a:t>
            </a:r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/>
              <a:t>Breadboard, wiring, etc. Stepper Motor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Software:</a:t>
            </a:r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/>
              <a:t>Read the sensors temperature and store at database</a:t>
            </a:r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/>
              <a:t>Sync the data to a local repository</a:t>
            </a:r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/>
              <a:t>Display the data at a website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Floating System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  <a:buNone/>
            </a:pPr>
            <a:r>
              <a:rPr lang="en">
                <a:solidFill>
                  <a:schemeClr val="dk1"/>
                </a:solidFill>
              </a:rPr>
              <a:t>Board, Water bottles, Container w/ Components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First Implementation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457200" y="985200"/>
            <a:ext cx="8229600" cy="2622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Bucket w/ Components</a:t>
            </a:r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/>
              <a:t>Pi, Motor, Batteries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Bottles</a:t>
            </a:r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/>
              <a:t>To keep afloat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Rope w/ Anchor</a:t>
            </a:r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/>
              <a:t>Guide the sensor up and down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Sensor</a:t>
            </a:r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/>
              <a:t>Temperature Readings</a:t>
            </a:r>
          </a:p>
        </p:txBody>
      </p:sp>
      <p:pic>
        <p:nvPicPr>
          <p:cNvPr id="47" name="Shape 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1375" y="908850"/>
            <a:ext cx="3789075" cy="392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Second Implementation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457200" y="985200"/>
            <a:ext cx="8229600" cy="2622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Floating system</a:t>
            </a:r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/>
              <a:t>Board, Water Bottles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Bucket with components: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Steel Cable with Anchor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5 Temperature Sensors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6325" y="985200"/>
            <a:ext cx="3174275" cy="3896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100" y="528975"/>
            <a:ext cx="4053447" cy="3040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Shape 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4850" y="528975"/>
            <a:ext cx="4053447" cy="3040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3D Model for Spool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985200"/>
            <a:ext cx="4619400" cy="2622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We had to print a spool to add to the motor.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The model is from thingiverse by kirberich.</a:t>
            </a:r>
          </a:p>
        </p:txBody>
      </p:sp>
      <p:pic>
        <p:nvPicPr>
          <p:cNvPr id="67" name="Shape 67"/>
          <p:cNvPicPr preferRelativeResize="0"/>
          <p:nvPr/>
        </p:nvPicPr>
        <p:blipFill rotWithShape="1">
          <a:blip r:embed="rId3">
            <a:alphaModFix/>
          </a:blip>
          <a:srcRect b="20056" l="33479" r="34028" t="24722"/>
          <a:stretch/>
        </p:blipFill>
        <p:spPr>
          <a:xfrm>
            <a:off x="5665653" y="985212"/>
            <a:ext cx="2775297" cy="2653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3D Housing for the Motor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57200" y="985200"/>
            <a:ext cx="3708299" cy="3365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Casing for the Motor</a:t>
            </a:r>
          </a:p>
          <a:p>
            <a:pPr indent="-317500" lvl="0" marL="4572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Helps mount the motor to the buoy</a:t>
            </a:r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8700" y="985200"/>
            <a:ext cx="4478100" cy="336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