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ermanent Marker"/>
      <p:regular r:id="rId18"/>
    </p:embeddedFont>
    <p:embeddedFont>
      <p:font typeface="Bree Serif"/>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reeSerif-regular.fntdata"/><Relationship Id="rId6" Type="http://schemas.openxmlformats.org/officeDocument/2006/relationships/slide" Target="slides/slide2.xml"/><Relationship Id="rId18" Type="http://schemas.openxmlformats.org/officeDocument/2006/relationships/font" Target="fonts/PermanentMark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mpich.org/static/downloads/3.1/mpich-3.1.tar.g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Permanent Marker"/>
                <a:ea typeface="Permanent Marker"/>
                <a:cs typeface="Permanent Marker"/>
                <a:sym typeface="Permanent Marker"/>
              </a:rPr>
              <a:t>Cluster Computing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latin typeface="Cambria"/>
                <a:ea typeface="Cambria"/>
                <a:cs typeface="Cambria"/>
                <a:sym typeface="Cambria"/>
              </a:rPr>
              <a:t>By Amitoz Deol and Michael Spreitzer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Bree Serif"/>
                <a:ea typeface="Bree Serif"/>
                <a:cs typeface="Bree Serif"/>
                <a:sym typeface="Bree Serif"/>
              </a:rPr>
              <a:t>The Machinefile with our IP Addresses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4" name="Shape 114"/>
          <p:cNvPicPr preferRelativeResize="0"/>
          <p:nvPr/>
        </p:nvPicPr>
        <p:blipFill>
          <a:blip r:embed="rId3">
            <a:alphaModFix/>
          </a:blip>
          <a:stretch>
            <a:fillRect/>
          </a:stretch>
        </p:blipFill>
        <p:spPr>
          <a:xfrm>
            <a:off x="311699" y="1017724"/>
            <a:ext cx="6098025" cy="38845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This is where stuff gets interesting</a:t>
            </a:r>
          </a:p>
        </p:txBody>
      </p:sp>
      <p:sp>
        <p:nvSpPr>
          <p:cNvPr id="120" name="Shape 120"/>
          <p:cNvSpPr txBox="1"/>
          <p:nvPr>
            <p:ph idx="1" type="body"/>
          </p:nvPr>
        </p:nvSpPr>
        <p:spPr>
          <a:xfrm>
            <a:off x="311700" y="1137450"/>
            <a:ext cx="4238100" cy="3431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buNone/>
            </a:pPr>
            <a:r>
              <a:rPr lang="en">
                <a:latin typeface="Cambria"/>
                <a:ea typeface="Cambria"/>
                <a:cs typeface="Cambria"/>
                <a:sym typeface="Cambria"/>
              </a:rPr>
              <a:t>So now we have given static ip addresses to all our pi’s but if we run this command</a:t>
            </a:r>
          </a:p>
          <a:p>
            <a:pPr lvl="0" rtl="0">
              <a:lnSpc>
                <a:spcPct val="100000"/>
              </a:lnSpc>
              <a:spcBef>
                <a:spcPts val="0"/>
              </a:spcBef>
              <a:buNone/>
            </a:pPr>
            <a:r>
              <a:rPr lang="en">
                <a:latin typeface="Cambria"/>
                <a:ea typeface="Cambria"/>
                <a:cs typeface="Cambria"/>
                <a:sym typeface="Cambria"/>
              </a:rPr>
              <a:t>“mpich -f machinefile -n 3 hostname”, we will get an error saying that host key </a:t>
            </a:r>
          </a:p>
          <a:p>
            <a:pPr lvl="0" rtl="0">
              <a:lnSpc>
                <a:spcPct val="100000"/>
              </a:lnSpc>
              <a:spcBef>
                <a:spcPts val="0"/>
              </a:spcBef>
              <a:buNone/>
            </a:pPr>
            <a:r>
              <a:rPr lang="en">
                <a:latin typeface="Cambria"/>
                <a:ea typeface="Cambria"/>
                <a:cs typeface="Cambria"/>
                <a:sym typeface="Cambria"/>
              </a:rPr>
              <a:t>verification failed. To get rid this error, we had to make an “authorization_key” </a:t>
            </a:r>
          </a:p>
          <a:p>
            <a:pPr lvl="0" rtl="0">
              <a:lnSpc>
                <a:spcPct val="100000"/>
              </a:lnSpc>
              <a:spcBef>
                <a:spcPts val="0"/>
              </a:spcBef>
              <a:buNone/>
            </a:pPr>
            <a:r>
              <a:rPr lang="en">
                <a:latin typeface="Cambria"/>
                <a:ea typeface="Cambria"/>
                <a:cs typeface="Cambria"/>
                <a:sym typeface="Cambria"/>
              </a:rPr>
              <a:t>file to store the keys generated by each pi on our master pi “Pi01”</a:t>
            </a:r>
          </a:p>
          <a:p>
            <a:pPr lvl="0" rtl="0">
              <a:lnSpc>
                <a:spcPct val="100000"/>
              </a:lnSpc>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4705350" y="1240875"/>
            <a:ext cx="4438650" cy="3789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Getting MPICH Set Up (Part 2)</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Then, we ‘ssh’ into other pi’s and generate rsa keys specifically for each Pi.</a:t>
            </a:r>
          </a:p>
          <a:p>
            <a:pPr indent="-228600" lvl="0" marL="457200" rtl="0">
              <a:spcBef>
                <a:spcPts val="0"/>
              </a:spcBef>
            </a:pPr>
            <a:r>
              <a:rPr lang="en">
                <a:latin typeface="Cambria"/>
                <a:ea typeface="Cambria"/>
                <a:cs typeface="Cambria"/>
                <a:sym typeface="Cambria"/>
              </a:rPr>
              <a:t>We use ‘scp’ (secure copy) to copy those keys to our “Master pi” and we use ‘cat’ to read them from our “Master Pi”. </a:t>
            </a:r>
          </a:p>
          <a:p>
            <a:pPr indent="-228600" lvl="0" marL="457200" rtl="0">
              <a:spcBef>
                <a:spcPts val="0"/>
              </a:spcBef>
              <a:buFont typeface="Cambria"/>
            </a:pPr>
            <a:r>
              <a:rPr lang="en">
                <a:latin typeface="Cambria"/>
                <a:ea typeface="Cambria"/>
                <a:cs typeface="Cambria"/>
                <a:sym typeface="Cambria"/>
              </a:rPr>
              <a:t>After our cluster is ready to use, We created a Python code that crack md5 string values that are stored in a database files and run it on our cluster. </a:t>
            </a:r>
          </a:p>
          <a:p>
            <a:pPr indent="-228600" lvl="0" marL="457200" rtl="0">
              <a:spcBef>
                <a:spcPts val="0"/>
              </a:spcBef>
              <a:buFont typeface="Cambria"/>
            </a:pPr>
            <a:r>
              <a:rPr lang="en">
                <a:latin typeface="Cambria"/>
                <a:ea typeface="Cambria"/>
                <a:cs typeface="Cambria"/>
                <a:sym typeface="Cambria"/>
              </a:rPr>
              <a:t>We use mpiexec to run our program to run our python code on all three pi’s</a:t>
            </a:r>
          </a:p>
          <a:p>
            <a:pPr indent="-228600" lvl="0" marL="457200" rtl="0">
              <a:spcBef>
                <a:spcPts val="0"/>
              </a:spcBef>
            </a:pPr>
            <a:r>
              <a:rPr lang="en">
                <a:solidFill>
                  <a:srgbClr val="FFFFFF"/>
                </a:solidFill>
                <a:latin typeface="Cambria"/>
                <a:ea typeface="Cambria"/>
                <a:cs typeface="Cambria"/>
                <a:sym typeface="Cambria"/>
              </a:rPr>
              <a:t>mpiexec -f machinefile -n 3 python python_test/md5_attack.py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Bree Serif"/>
                <a:ea typeface="Bree Serif"/>
                <a:cs typeface="Bree Serif"/>
                <a:sym typeface="Bree Serif"/>
              </a:rPr>
              <a:t>Successfully running the Python program</a:t>
            </a:r>
          </a:p>
        </p:txBody>
      </p:sp>
      <p:sp>
        <p:nvSpPr>
          <p:cNvPr id="133" name="Shape 133"/>
          <p:cNvSpPr txBox="1"/>
          <p:nvPr>
            <p:ph idx="1" type="body"/>
          </p:nvPr>
        </p:nvSpPr>
        <p:spPr>
          <a:xfrm>
            <a:off x="311700" y="1152475"/>
            <a:ext cx="2859300" cy="3416400"/>
          </a:xfrm>
          <a:prstGeom prst="rect">
            <a:avLst/>
          </a:prstGeom>
        </p:spPr>
        <p:txBody>
          <a:bodyPr anchorCtr="0" anchor="t" bIns="91425" lIns="91425" rIns="91425" tIns="91425">
            <a:noAutofit/>
          </a:bodyPr>
          <a:lstStyle/>
          <a:p>
            <a:pPr lvl="0">
              <a:spcBef>
                <a:spcPts val="0"/>
              </a:spcBef>
              <a:buNone/>
            </a:pPr>
            <a:r>
              <a:rPr lang="en"/>
              <a:t>Here is the Python program being run successfully on all 3 Pis and then on only 1 Pi. Each Pi prints out “successfully cracked the hash…”, their Rank, and the time it takes to complete its share of the task. </a:t>
            </a:r>
          </a:p>
        </p:txBody>
      </p:sp>
      <p:pic>
        <p:nvPicPr>
          <p:cNvPr id="134" name="Shape 134"/>
          <p:cNvPicPr preferRelativeResize="0"/>
          <p:nvPr/>
        </p:nvPicPr>
        <p:blipFill>
          <a:blip r:embed="rId3">
            <a:alphaModFix/>
          </a:blip>
          <a:stretch>
            <a:fillRect/>
          </a:stretch>
        </p:blipFill>
        <p:spPr>
          <a:xfrm>
            <a:off x="3374462" y="1162050"/>
            <a:ext cx="5457825" cy="28194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Goals of Our Project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r>
              <a:rPr lang="en" sz="2400">
                <a:latin typeface="Cambria"/>
                <a:ea typeface="Cambria"/>
                <a:cs typeface="Cambria"/>
                <a:sym typeface="Cambria"/>
              </a:rPr>
              <a:t>The goal for us is to set up a cluster of Raspberry Pis that gives us more computing power than we would have just using a single Pi. This allows us to split up processes for a task among several Pis.</a:t>
            </a:r>
            <a:br>
              <a:rPr lang="en" sz="2400">
                <a:latin typeface="Cambria"/>
                <a:ea typeface="Cambria"/>
                <a:cs typeface="Cambria"/>
                <a:sym typeface="Cambria"/>
              </a:rPr>
            </a:br>
            <a:r>
              <a:rPr lang="en" sz="2400">
                <a:latin typeface="Cambria"/>
                <a:ea typeface="Cambria"/>
                <a:cs typeface="Cambria"/>
                <a:sym typeface="Cambria"/>
              </a:rPr>
              <a:t>	The end goal is to use the increased computing power of the cluster to run a distributed database.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548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So what do you need for Cluster Computing?</a:t>
            </a:r>
            <a:br>
              <a:rPr lang="en">
                <a:latin typeface="Bree Serif"/>
                <a:ea typeface="Bree Serif"/>
                <a:cs typeface="Bree Serif"/>
                <a:sym typeface="Bree Serif"/>
              </a:rPr>
            </a:br>
            <a:r>
              <a:rPr lang="en">
                <a:latin typeface="Bree Serif"/>
                <a:ea typeface="Bree Serif"/>
                <a:cs typeface="Bree Serif"/>
                <a:sym typeface="Bree Serif"/>
              </a:rPr>
              <a:t>(Hardware)</a:t>
            </a:r>
          </a:p>
        </p:txBody>
      </p:sp>
      <p:sp>
        <p:nvSpPr>
          <p:cNvPr id="67" name="Shape 67"/>
          <p:cNvSpPr txBox="1"/>
          <p:nvPr>
            <p:ph idx="1" type="body"/>
          </p:nvPr>
        </p:nvSpPr>
        <p:spPr>
          <a:xfrm>
            <a:off x="311700" y="1457175"/>
            <a:ext cx="8520600" cy="31116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Several Raspberry Pis (at least 2)</a:t>
            </a:r>
          </a:p>
          <a:p>
            <a:pPr indent="-228600" lvl="0" marL="457200" rtl="0">
              <a:spcBef>
                <a:spcPts val="0"/>
              </a:spcBef>
              <a:buFont typeface="Cambria"/>
            </a:pPr>
            <a:r>
              <a:rPr lang="en">
                <a:latin typeface="Cambria"/>
                <a:ea typeface="Cambria"/>
                <a:cs typeface="Cambria"/>
                <a:sym typeface="Cambria"/>
              </a:rPr>
              <a:t>A switch (to connect several Pis to a router)</a:t>
            </a:r>
          </a:p>
          <a:p>
            <a:pPr indent="-228600" lvl="0" marL="457200" rtl="0">
              <a:spcBef>
                <a:spcPts val="0"/>
              </a:spcBef>
              <a:buFont typeface="Cambria"/>
            </a:pPr>
            <a:r>
              <a:rPr lang="en">
                <a:latin typeface="Cambria"/>
                <a:ea typeface="Cambria"/>
                <a:cs typeface="Cambria"/>
                <a:sym typeface="Cambria"/>
              </a:rPr>
              <a:t>Ethernet Cables (1 for the switch and 1 for each pi)</a:t>
            </a:r>
          </a:p>
          <a:p>
            <a:pPr indent="-228600" lvl="0" marL="457200" rtl="0">
              <a:spcBef>
                <a:spcPts val="0"/>
              </a:spcBef>
              <a:buFont typeface="Cambria"/>
            </a:pPr>
            <a:r>
              <a:rPr lang="en">
                <a:latin typeface="Cambria"/>
                <a:ea typeface="Cambria"/>
                <a:cs typeface="Cambria"/>
                <a:sym typeface="Cambria"/>
              </a:rPr>
              <a:t>And naturally you need to either have a monitor setup with a keyboard and mouse OR a computer to ssh into one Pi to work from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Here is Our Cluster and Switch Setup</a:t>
            </a:r>
          </a:p>
        </p:txBody>
      </p:sp>
      <p:sp>
        <p:nvSpPr>
          <p:cNvPr id="73" name="Shape 73"/>
          <p:cNvSpPr txBox="1"/>
          <p:nvPr>
            <p:ph idx="1" type="body"/>
          </p:nvPr>
        </p:nvSpPr>
        <p:spPr>
          <a:xfrm>
            <a:off x="3057775" y="1152475"/>
            <a:ext cx="2972700" cy="3416400"/>
          </a:xfrm>
          <a:prstGeom prst="rect">
            <a:avLst/>
          </a:prstGeom>
        </p:spPr>
        <p:txBody>
          <a:bodyPr anchorCtr="0" anchor="t" bIns="91425" lIns="91425" rIns="91425" tIns="91425">
            <a:noAutofit/>
          </a:bodyPr>
          <a:lstStyle/>
          <a:p>
            <a:pPr lvl="0">
              <a:spcBef>
                <a:spcPts val="0"/>
              </a:spcBef>
              <a:buNone/>
            </a:pPr>
            <a:r>
              <a:rPr lang="en"/>
              <a:t>						On the left is the switch, set up and running and on the right is our three pi cluster (which we hope to eventually have  a stand built for to keep it neater)</a:t>
            </a:r>
          </a:p>
          <a:p>
            <a:pPr lvl="0">
              <a:spcBef>
                <a:spcPts val="0"/>
              </a:spcBef>
              <a:buNone/>
            </a:pPr>
            <a:r>
              <a:rPr lang="en"/>
              <a:t>							</a:t>
            </a:r>
          </a:p>
        </p:txBody>
      </p:sp>
      <p:pic>
        <p:nvPicPr>
          <p:cNvPr id="74" name="Shape 74"/>
          <p:cNvPicPr preferRelativeResize="0"/>
          <p:nvPr/>
        </p:nvPicPr>
        <p:blipFill>
          <a:blip r:embed="rId3">
            <a:alphaModFix/>
          </a:blip>
          <a:stretch>
            <a:fillRect/>
          </a:stretch>
        </p:blipFill>
        <p:spPr>
          <a:xfrm>
            <a:off x="442225" y="1412550"/>
            <a:ext cx="2426850" cy="2896252"/>
          </a:xfrm>
          <a:prstGeom prst="rect">
            <a:avLst/>
          </a:prstGeom>
          <a:noFill/>
          <a:ln>
            <a:noFill/>
          </a:ln>
        </p:spPr>
      </p:pic>
      <p:pic>
        <p:nvPicPr>
          <p:cNvPr id="75" name="Shape 75"/>
          <p:cNvPicPr preferRelativeResize="0"/>
          <p:nvPr/>
        </p:nvPicPr>
        <p:blipFill>
          <a:blip r:embed="rId4">
            <a:alphaModFix/>
          </a:blip>
          <a:stretch>
            <a:fillRect/>
          </a:stretch>
        </p:blipFill>
        <p:spPr>
          <a:xfrm>
            <a:off x="6085550" y="1081150"/>
            <a:ext cx="2642877" cy="341639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latin typeface="Bree Serif"/>
                <a:ea typeface="Bree Serif"/>
                <a:cs typeface="Bree Serif"/>
                <a:sym typeface="Bree Serif"/>
              </a:rPr>
              <a:t>So what else do you need for Cluster Computing?</a:t>
            </a:r>
          </a:p>
          <a:p>
            <a:pPr lvl="0" algn="ctr">
              <a:spcBef>
                <a:spcPts val="0"/>
              </a:spcBef>
              <a:buNone/>
            </a:pPr>
            <a:r>
              <a:rPr lang="en">
                <a:latin typeface="Bree Serif"/>
                <a:ea typeface="Bree Serif"/>
                <a:cs typeface="Bree Serif"/>
                <a:sym typeface="Bree Serif"/>
              </a:rPr>
              <a:t>(Software)</a:t>
            </a:r>
          </a:p>
        </p:txBody>
      </p:sp>
      <p:sp>
        <p:nvSpPr>
          <p:cNvPr id="81" name="Shape 81"/>
          <p:cNvSpPr txBox="1"/>
          <p:nvPr>
            <p:ph idx="1" type="body"/>
          </p:nvPr>
        </p:nvSpPr>
        <p:spPr>
          <a:xfrm>
            <a:off x="311700" y="1447400"/>
            <a:ext cx="8520600" cy="3121500"/>
          </a:xfrm>
          <a:prstGeom prst="rect">
            <a:avLst/>
          </a:prstGeom>
        </p:spPr>
        <p:txBody>
          <a:bodyPr anchorCtr="0" anchor="t" bIns="91425" lIns="91425" rIns="91425" tIns="91425">
            <a:noAutofit/>
          </a:bodyPr>
          <a:lstStyle/>
          <a:p>
            <a:pPr lvl="0">
              <a:spcBef>
                <a:spcPts val="0"/>
              </a:spcBef>
              <a:buNone/>
            </a:pPr>
            <a:r>
              <a:rPr lang="en"/>
              <a:t>Besides having an OS like Jessie installed on each Pi, the only software you need is MPI. Additionally, we used nmap to scan our Router’s network to ensure that all our Pis were connected to the network.</a:t>
            </a:r>
            <a:br>
              <a:rPr lang="en"/>
            </a:br>
            <a:br>
              <a:rPr lang="en"/>
            </a:br>
            <a:r>
              <a:rPr lang="en"/>
              <a:t>We were not able to get Ansible working so we used MPI (Message Passing Interface) instead.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Working Of MPI	</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8" name="Shape 88"/>
          <p:cNvPicPr preferRelativeResize="0"/>
          <p:nvPr/>
        </p:nvPicPr>
        <p:blipFill>
          <a:blip r:embed="rId3">
            <a:alphaModFix/>
          </a:blip>
          <a:stretch>
            <a:fillRect/>
          </a:stretch>
        </p:blipFill>
        <p:spPr>
          <a:xfrm>
            <a:off x="371550" y="1213699"/>
            <a:ext cx="5538749" cy="3355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Distributed Memory Systems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Each processor has its own private memory.</a:t>
            </a:r>
          </a:p>
          <a:p>
            <a:pPr lvl="0">
              <a:spcBef>
                <a:spcPts val="0"/>
              </a:spcBef>
              <a:buNone/>
            </a:pPr>
            <a:r>
              <a:rPr lang="en"/>
              <a:t>• A network connects all the processors.</a:t>
            </a:r>
          </a:p>
        </p:txBody>
      </p:sp>
      <p:pic>
        <p:nvPicPr>
          <p:cNvPr id="95" name="Shape 95"/>
          <p:cNvPicPr preferRelativeResize="0"/>
          <p:nvPr/>
        </p:nvPicPr>
        <p:blipFill>
          <a:blip r:embed="rId3">
            <a:alphaModFix/>
          </a:blip>
          <a:stretch>
            <a:fillRect/>
          </a:stretch>
        </p:blipFill>
        <p:spPr>
          <a:xfrm>
            <a:off x="568312" y="2085262"/>
            <a:ext cx="6924675" cy="23145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Message-Passing Paradigm</a:t>
            </a:r>
          </a:p>
        </p:txBody>
      </p:sp>
      <p:sp>
        <p:nvSpPr>
          <p:cNvPr id="101" name="Shape 101"/>
          <p:cNvSpPr txBox="1"/>
          <p:nvPr>
            <p:ph idx="1" type="body"/>
          </p:nvPr>
        </p:nvSpPr>
        <p:spPr>
          <a:xfrm>
            <a:off x="239700" y="1062475"/>
            <a:ext cx="8520600" cy="3416400"/>
          </a:xfrm>
          <a:prstGeom prst="rect">
            <a:avLst/>
          </a:prstGeom>
        </p:spPr>
        <p:txBody>
          <a:bodyPr anchorCtr="0" anchor="t" bIns="91425" lIns="91425" rIns="91425" tIns="91425">
            <a:noAutofit/>
          </a:bodyPr>
          <a:lstStyle/>
          <a:p>
            <a:pPr lvl="0">
              <a:spcBef>
                <a:spcPts val="0"/>
              </a:spcBef>
              <a:buNone/>
            </a:pPr>
            <a:r>
              <a:rPr lang="en"/>
              <a:t>• A parallel program is decomposed into processes, called ranks.</a:t>
            </a:r>
          </a:p>
          <a:p>
            <a:pPr lvl="0">
              <a:spcBef>
                <a:spcPts val="0"/>
              </a:spcBef>
              <a:buNone/>
            </a:pPr>
            <a:r>
              <a:rPr lang="en"/>
              <a:t>• Each rank holds a portion of the program’s data into its private memory.</a:t>
            </a:r>
          </a:p>
          <a:p>
            <a:pPr lvl="0">
              <a:spcBef>
                <a:spcPts val="0"/>
              </a:spcBef>
              <a:buNone/>
            </a:pPr>
            <a:r>
              <a:rPr lang="en"/>
              <a:t>• Communication among ranks is made explicit through messages.</a:t>
            </a:r>
          </a:p>
          <a:p>
            <a:pPr lvl="0">
              <a:spcBef>
                <a:spcPts val="0"/>
              </a:spcBef>
              <a:buNone/>
            </a:pPr>
            <a:r>
              <a:rPr lang="en"/>
              <a:t>• Channels honor first-in-first-out (FIFO) ordering.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latin typeface="Bree Serif"/>
                <a:ea typeface="Bree Serif"/>
                <a:cs typeface="Bree Serif"/>
                <a:sym typeface="Bree Serif"/>
              </a:rPr>
              <a:t>Getting MPICH Set Up</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First, we need to get and install MPI from </a:t>
            </a:r>
            <a:r>
              <a:rPr lang="en" u="sng">
                <a:solidFill>
                  <a:schemeClr val="hlink"/>
                </a:solidFill>
                <a:latin typeface="Cambria"/>
                <a:ea typeface="Cambria"/>
                <a:cs typeface="Cambria"/>
                <a:sym typeface="Cambria"/>
                <a:hlinkClick r:id="rId3"/>
              </a:rPr>
              <a:t>http://www.mpich.org/static/downloads/3.1/mpich-3.1.tar.gz</a:t>
            </a:r>
          </a:p>
          <a:p>
            <a:pPr indent="-228600" lvl="0" marL="457200" rtl="0">
              <a:spcBef>
                <a:spcPts val="0"/>
              </a:spcBef>
              <a:buFont typeface="Cambria"/>
            </a:pPr>
            <a:r>
              <a:rPr lang="en">
                <a:latin typeface="Cambria"/>
                <a:ea typeface="Cambria"/>
                <a:cs typeface="Cambria"/>
                <a:sym typeface="Cambria"/>
              </a:rPr>
              <a:t>Then, we need to add it as a path to our BASHRC boot file</a:t>
            </a:r>
          </a:p>
          <a:p>
            <a:pPr indent="-228600" lvl="0" marL="457200" rtl="0">
              <a:spcBef>
                <a:spcPts val="0"/>
              </a:spcBef>
              <a:buFont typeface="Cambria"/>
            </a:pPr>
            <a:r>
              <a:rPr lang="en">
                <a:latin typeface="Cambria"/>
                <a:ea typeface="Cambria"/>
                <a:cs typeface="Cambria"/>
                <a:sym typeface="Cambria"/>
              </a:rPr>
              <a:t>But we also need a Python to MPI interpreter. We get that from https://mpi4py.googlecode.com/files/mpi4py-1.3.1.tar.gz</a:t>
            </a:r>
          </a:p>
          <a:p>
            <a:pPr indent="-228600" lvl="0" marL="457200" rtl="0">
              <a:spcBef>
                <a:spcPts val="0"/>
              </a:spcBef>
              <a:buFont typeface="Cambria"/>
            </a:pPr>
            <a:r>
              <a:rPr lang="en">
                <a:latin typeface="Cambria"/>
                <a:ea typeface="Cambria"/>
                <a:cs typeface="Cambria"/>
                <a:sym typeface="Cambria"/>
              </a:rPr>
              <a:t>We need to get the IP addresses of all of our Pis and put them in a file called machinefile. </a:t>
            </a:r>
          </a:p>
          <a:p>
            <a:pPr indent="-228600" lvl="0" marL="457200" rtl="0">
              <a:spcBef>
                <a:spcPts val="0"/>
              </a:spcBef>
              <a:buFont typeface="Cambria"/>
            </a:pPr>
            <a:r>
              <a:rPr lang="en" sz="1200">
                <a:latin typeface="Cambria"/>
                <a:ea typeface="Cambria"/>
                <a:cs typeface="Cambria"/>
                <a:sym typeface="Cambria"/>
              </a:rPr>
              <a:t>nano machinefile</a:t>
            </a:r>
            <a:r>
              <a:rPr lang="en">
                <a:latin typeface="Cambria"/>
                <a:ea typeface="Cambria"/>
                <a:cs typeface="Cambria"/>
                <a:sym typeface="Cambria"/>
              </a:rPr>
              <a:t> and type all the ip’s to seperate lines.</a:t>
            </a:r>
          </a:p>
          <a:p>
            <a:pPr indent="-228600" lvl="0" marL="457200" rtl="0">
              <a:spcBef>
                <a:spcPts val="0"/>
              </a:spcBef>
              <a:buFont typeface="Cambria"/>
            </a:pPr>
            <a:r>
              <a:rPr lang="en">
                <a:latin typeface="Cambria"/>
                <a:ea typeface="Cambria"/>
                <a:cs typeface="Cambria"/>
                <a:sym typeface="Cambria"/>
              </a:rPr>
              <a:t>But we also needed to make our Pi’s IP addresses static</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