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79" r:id="rId3"/>
    <p:sldId id="277" r:id="rId4"/>
    <p:sldId id="278" r:id="rId5"/>
    <p:sldId id="276" r:id="rId6"/>
    <p:sldId id="258" r:id="rId7"/>
    <p:sldId id="289" r:id="rId8"/>
    <p:sldId id="259" r:id="rId9"/>
    <p:sldId id="290" r:id="rId10"/>
    <p:sldId id="293" r:id="rId11"/>
    <p:sldId id="288" r:id="rId12"/>
    <p:sldId id="281" r:id="rId13"/>
    <p:sldId id="282" r:id="rId14"/>
    <p:sldId id="285" r:id="rId15"/>
    <p:sldId id="283" r:id="rId16"/>
    <p:sldId id="284" r:id="rId17"/>
    <p:sldId id="286" r:id="rId18"/>
    <p:sldId id="287" r:id="rId19"/>
    <p:sldId id="268" r:id="rId20"/>
    <p:sldId id="269" r:id="rId21"/>
    <p:sldId id="270" r:id="rId22"/>
    <p:sldId id="271" r:id="rId23"/>
    <p:sldId id="296" r:id="rId24"/>
    <p:sldId id="297" r:id="rId25"/>
    <p:sldId id="263" r:id="rId26"/>
    <p:sldId id="272" r:id="rId27"/>
    <p:sldId id="294" r:id="rId28"/>
    <p:sldId id="295" r:id="rId29"/>
    <p:sldId id="265" r:id="rId30"/>
    <p:sldId id="273" r:id="rId3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5D8EFF-3410-45CB-99DC-96444B641FE4}" type="datetimeFigureOut">
              <a:rPr lang="es-ES" smtClean="0"/>
              <a:t>09/10/2017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A046B1-8FE3-40C9-B6C6-E6860EFD75E7}" type="slidenum">
              <a:rPr lang="es-ES" smtClean="0"/>
              <a:t>‹#›</a:t>
            </a:fld>
            <a:endParaRPr lang="es-E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5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8EFF-3410-45CB-99DC-96444B641FE4}" type="datetimeFigureOut">
              <a:rPr lang="es-ES" smtClean="0"/>
              <a:t>09/10/2017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6B1-8FE3-40C9-B6C6-E6860EFD75E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634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8EFF-3410-45CB-99DC-96444B641FE4}" type="datetimeFigureOut">
              <a:rPr lang="es-ES" smtClean="0"/>
              <a:t>09/10/2017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6B1-8FE3-40C9-B6C6-E6860EFD75E7}" type="slidenum">
              <a:rPr lang="es-ES" smtClean="0"/>
              <a:t>‹#›</a:t>
            </a:fld>
            <a:endParaRPr lang="es-E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717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8EFF-3410-45CB-99DC-96444B641FE4}" type="datetimeFigureOut">
              <a:rPr lang="es-ES" smtClean="0"/>
              <a:t>09/10/2017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6B1-8FE3-40C9-B6C6-E6860EFD75E7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063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8EFF-3410-45CB-99DC-96444B641FE4}" type="datetimeFigureOut">
              <a:rPr lang="es-ES" smtClean="0"/>
              <a:t>09/10/2017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6B1-8FE3-40C9-B6C6-E6860EFD75E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8075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8EFF-3410-45CB-99DC-96444B641FE4}" type="datetimeFigureOut">
              <a:rPr lang="es-ES" smtClean="0"/>
              <a:t>09/10/2017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6B1-8FE3-40C9-B6C6-E6860EFD75E7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770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8EFF-3410-45CB-99DC-96444B641FE4}" type="datetimeFigureOut">
              <a:rPr lang="es-ES" smtClean="0"/>
              <a:t>09/10/2017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6B1-8FE3-40C9-B6C6-E6860EFD75E7}" type="slidenum">
              <a:rPr lang="es-ES" smtClean="0"/>
              <a:t>‹#›</a:t>
            </a:fld>
            <a:endParaRPr lang="es-E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603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8EFF-3410-45CB-99DC-96444B641FE4}" type="datetimeFigureOut">
              <a:rPr lang="es-ES" smtClean="0"/>
              <a:t>09/10/2017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6B1-8FE3-40C9-B6C6-E6860EFD75E7}" type="slidenum">
              <a:rPr lang="es-ES" smtClean="0"/>
              <a:t>‹#›</a:t>
            </a:fld>
            <a:endParaRPr lang="es-E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89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8EFF-3410-45CB-99DC-96444B641FE4}" type="datetimeFigureOut">
              <a:rPr lang="es-ES" smtClean="0"/>
              <a:t>09/10/2017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6B1-8FE3-40C9-B6C6-E6860EFD75E7}" type="slidenum">
              <a:rPr lang="es-ES" smtClean="0"/>
              <a:t>‹#›</a:t>
            </a:fld>
            <a:endParaRPr lang="es-E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17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8EFF-3410-45CB-99DC-96444B641FE4}" type="datetimeFigureOut">
              <a:rPr lang="es-ES" smtClean="0"/>
              <a:t>09/10/2017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6B1-8FE3-40C9-B6C6-E6860EFD75E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275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8EFF-3410-45CB-99DC-96444B641FE4}" type="datetimeFigureOut">
              <a:rPr lang="es-ES" smtClean="0"/>
              <a:t>09/10/2017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6B1-8FE3-40C9-B6C6-E6860EFD75E7}" type="slidenum">
              <a:rPr lang="es-ES" smtClean="0"/>
              <a:t>‹#›</a:t>
            </a:fld>
            <a:endParaRPr lang="es-E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45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8EFF-3410-45CB-99DC-96444B641FE4}" type="datetimeFigureOut">
              <a:rPr lang="es-ES" smtClean="0"/>
              <a:t>09/10/2017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6B1-8FE3-40C9-B6C6-E6860EFD75E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552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8EFF-3410-45CB-99DC-96444B641FE4}" type="datetimeFigureOut">
              <a:rPr lang="es-ES" smtClean="0"/>
              <a:t>09/10/2017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6B1-8FE3-40C9-B6C6-E6860EFD75E7}" type="slidenum">
              <a:rPr lang="es-ES" smtClean="0"/>
              <a:t>‹#›</a:t>
            </a:fld>
            <a:endParaRPr lang="es-E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47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8EFF-3410-45CB-99DC-96444B641FE4}" type="datetimeFigureOut">
              <a:rPr lang="es-ES" smtClean="0"/>
              <a:t>09/10/2017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6B1-8FE3-40C9-B6C6-E6860EFD75E7}" type="slidenum">
              <a:rPr lang="es-ES" smtClean="0"/>
              <a:t>‹#›</a:t>
            </a:fld>
            <a:endParaRPr lang="es-E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8EFF-3410-45CB-99DC-96444B641FE4}" type="datetimeFigureOut">
              <a:rPr lang="es-ES" smtClean="0"/>
              <a:t>09/10/2017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6B1-8FE3-40C9-B6C6-E6860EFD75E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292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8EFF-3410-45CB-99DC-96444B641FE4}" type="datetimeFigureOut">
              <a:rPr lang="es-ES" smtClean="0"/>
              <a:t>09/10/2017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6B1-8FE3-40C9-B6C6-E6860EFD75E7}" type="slidenum">
              <a:rPr lang="es-ES" smtClean="0"/>
              <a:t>‹#›</a:t>
            </a:fld>
            <a:endParaRPr lang="es-E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49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8EFF-3410-45CB-99DC-96444B641FE4}" type="datetimeFigureOut">
              <a:rPr lang="es-ES" smtClean="0"/>
              <a:t>09/10/2017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6B1-8FE3-40C9-B6C6-E6860EFD75E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276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5D8EFF-3410-45CB-99DC-96444B641FE4}" type="datetimeFigureOut">
              <a:rPr lang="es-ES" smtClean="0"/>
              <a:t>09/10/2017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A046B1-8FE3-40C9-B6C6-E6860EFD75E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265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l4t.org/career-prep/apply-to-career-pre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epforprep.org/page/program/college-guidance" TargetMode="External"/><Relationship Id="rId7" Type="http://schemas.openxmlformats.org/officeDocument/2006/relationships/hyperlink" Target="https://ml4t.org/mlt-ascend/" TargetMode="External"/><Relationship Id="rId2" Type="http://schemas.openxmlformats.org/officeDocument/2006/relationships/hyperlink" Target="http://www.code2040.org/studen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l4t.org/mba-prep/" TargetMode="External"/><Relationship Id="rId5" Type="http://schemas.openxmlformats.org/officeDocument/2006/relationships/hyperlink" Target="http://www.seocareer.org/" TargetMode="External"/><Relationship Id="rId4" Type="http://schemas.openxmlformats.org/officeDocument/2006/relationships/hyperlink" Target="http://www.t-howard.org/internship-program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8TfZF-o8ns" TargetMode="External"/><Relationship Id="rId7" Type="http://schemas.openxmlformats.org/officeDocument/2006/relationships/hyperlink" Target="https://ml4t.org/career-prep/career-prep-non-admitted-applicants/" TargetMode="External"/><Relationship Id="rId2" Type="http://schemas.openxmlformats.org/officeDocument/2006/relationships/hyperlink" Target="https://ml4tcp.fluidreview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l4t.org/career-prep/career-prep-applicant-faqs/" TargetMode="External"/><Relationship Id="rId5" Type="http://schemas.openxmlformats.org/officeDocument/2006/relationships/hyperlink" Target="https://theessayexpert.com/answering-the-question-how-to-make-sure-your-job-application-doesnt-get-tossed/" TargetMode="External"/><Relationship Id="rId4" Type="http://schemas.openxmlformats.org/officeDocument/2006/relationships/hyperlink" Target="http://jabaridash.com/#!/projects/mlt/part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Being Black and Getting Your Foot </a:t>
            </a:r>
            <a:r>
              <a:rPr lang="en-US" dirty="0" smtClean="0"/>
              <a:t>In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/>
              <a:t>Door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smtClean="0"/>
              <a:t>Kadeen</a:t>
            </a:r>
            <a:r>
              <a:rPr lang="en-US" dirty="0" smtClean="0"/>
              <a:t> Douglas, </a:t>
            </a:r>
            <a:r>
              <a:rPr lang="en-US" dirty="0" smtClean="0"/>
              <a:t>Dr. Cruz </a:t>
            </a:r>
            <a:r>
              <a:rPr lang="en-US" dirty="0" smtClean="0"/>
              <a:t>Caridad </a:t>
            </a:r>
            <a:r>
              <a:rPr lang="en-US" dirty="0" smtClean="0"/>
              <a:t>Bueno, </a:t>
            </a:r>
            <a:r>
              <a:rPr lang="en-US" dirty="0" smtClean="0"/>
              <a:t>Jabari </a:t>
            </a:r>
            <a:r>
              <a:rPr lang="en-US" dirty="0" smtClean="0"/>
              <a:t>Dash</a:t>
            </a:r>
          </a:p>
          <a:p>
            <a:r>
              <a:rPr lang="en-US" dirty="0" smtClean="0"/>
              <a:t>Sponsored by </a:t>
            </a:r>
            <a:r>
              <a:rPr lang="en-US" dirty="0"/>
              <a:t>t</a:t>
            </a:r>
            <a:r>
              <a:rPr lang="en-US" dirty="0" smtClean="0"/>
              <a:t>he SUNY New Paltz </a:t>
            </a:r>
            <a:r>
              <a:rPr lang="en-US" dirty="0" smtClean="0"/>
              <a:t>Black </a:t>
            </a:r>
            <a:r>
              <a:rPr lang="en-US" dirty="0" smtClean="0"/>
              <a:t>Studies Department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095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smtClean="0"/>
              <a:t>It </a:t>
            </a:r>
            <a:r>
              <a:rPr lang="en-US" dirty="0" smtClean="0"/>
              <a:t>Work?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Complete the application process and be accepted</a:t>
            </a:r>
            <a:endParaRPr lang="en-US" dirty="0" smtClean="0"/>
          </a:p>
          <a:p>
            <a:r>
              <a:rPr lang="en-US" dirty="0" smtClean="0"/>
              <a:t>Attend 4 i</a:t>
            </a:r>
            <a:r>
              <a:rPr lang="en-US" dirty="0" smtClean="0"/>
              <a:t>n-</a:t>
            </a:r>
            <a:r>
              <a:rPr lang="en-US" dirty="0" smtClean="0"/>
              <a:t>person </a:t>
            </a:r>
            <a:r>
              <a:rPr lang="en-US" dirty="0" smtClean="0"/>
              <a:t>conferences over a span of 18 months (about 350 participants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Schedule and attend interviews for internships and full time employment</a:t>
            </a:r>
          </a:p>
          <a:p>
            <a:r>
              <a:rPr lang="en-US" dirty="0" smtClean="0"/>
              <a:t>Work in 1-on-1 and group sessions with an assigned career coach each month</a:t>
            </a:r>
          </a:p>
          <a:p>
            <a:r>
              <a:rPr lang="en-US" dirty="0" smtClean="0"/>
              <a:t>Complete monthly assignments that help improve your professional development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533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/>
              <a:t>Experiences As MLT Career </a:t>
            </a:r>
            <a:r>
              <a:rPr lang="en-US" dirty="0" smtClean="0"/>
              <a:t>Prep Fellows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998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Jabari’s </a:t>
            </a:r>
            <a:r>
              <a:rPr lang="en-US" dirty="0"/>
              <a:t>Experience with </a:t>
            </a:r>
            <a:r>
              <a:rPr lang="en-US" dirty="0" smtClean="0"/>
              <a:t>MLT Career </a:t>
            </a:r>
            <a:r>
              <a:rPr lang="en-US" dirty="0"/>
              <a:t>Prep</a:t>
            </a:r>
            <a:endParaRPr lang="es-E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97085"/>
            <a:ext cx="4718050" cy="3110042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97085"/>
            <a:ext cx="4976067" cy="3110042"/>
          </a:xfrm>
        </p:spPr>
      </p:pic>
    </p:spTree>
    <p:extLst>
      <p:ext uri="{BB962C8B-B14F-4D97-AF65-F5344CB8AC3E}">
        <p14:creationId xmlns:p14="http://schemas.microsoft.com/office/powerpoint/2010/main" val="372119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Jabari’s Cohort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123" y="2620198"/>
            <a:ext cx="6263753" cy="323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</a:t>
            </a:r>
            <a:r>
              <a:rPr lang="en-US" dirty="0" smtClean="0"/>
              <a:t>Summer Internships </a:t>
            </a:r>
            <a:r>
              <a:rPr lang="en-US" dirty="0" smtClean="0"/>
              <a:t>At </a:t>
            </a:r>
            <a:r>
              <a:rPr lang="en-US" dirty="0" smtClean="0"/>
              <a:t>Target </a:t>
            </a:r>
            <a:r>
              <a:rPr lang="en-US" dirty="0" smtClean="0"/>
              <a:t>HQ</a:t>
            </a:r>
            <a:endParaRPr lang="es-E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025" y="2420938"/>
            <a:ext cx="2590800" cy="345440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5" y="2862263"/>
            <a:ext cx="3838575" cy="2571750"/>
          </a:xfrm>
        </p:spPr>
      </p:pic>
    </p:spTree>
    <p:extLst>
      <p:ext uri="{BB962C8B-B14F-4D97-AF65-F5344CB8AC3E}">
        <p14:creationId xmlns:p14="http://schemas.microsoft.com/office/powerpoint/2010/main" val="340103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Kadeen’s</a:t>
            </a:r>
            <a:r>
              <a:rPr lang="en-US" dirty="0" smtClean="0"/>
              <a:t> Experience </a:t>
            </a:r>
            <a:r>
              <a:rPr lang="en-US" dirty="0"/>
              <a:t>W</a:t>
            </a:r>
            <a:r>
              <a:rPr lang="en-US" dirty="0" smtClean="0"/>
              <a:t>ith MLT Career </a:t>
            </a:r>
            <a:r>
              <a:rPr lang="en-US" dirty="0"/>
              <a:t>Prep</a:t>
            </a:r>
            <a:endParaRPr lang="es-E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8884" y="2874802"/>
            <a:ext cx="3451382" cy="2588536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50694" y="2874802"/>
            <a:ext cx="3451379" cy="2588534"/>
          </a:xfrm>
        </p:spPr>
      </p:pic>
    </p:spTree>
    <p:extLst>
      <p:ext uri="{BB962C8B-B14F-4D97-AF65-F5344CB8AC3E}">
        <p14:creationId xmlns:p14="http://schemas.microsoft.com/office/powerpoint/2010/main" val="216036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Kadeen’s</a:t>
            </a:r>
            <a:r>
              <a:rPr lang="en-US" dirty="0" smtClean="0"/>
              <a:t> </a:t>
            </a:r>
            <a:r>
              <a:rPr lang="en-US" dirty="0" smtClean="0"/>
              <a:t>Cohort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471" y="2447365"/>
            <a:ext cx="5065058" cy="379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7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Summer Internship </a:t>
            </a:r>
            <a:r>
              <a:rPr lang="en-US" dirty="0"/>
              <a:t>A</a:t>
            </a:r>
            <a:r>
              <a:rPr lang="en-US" dirty="0" smtClean="0"/>
              <a:t>t JPMorgan Chase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86" y="2420470"/>
            <a:ext cx="2872627" cy="383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7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</a:t>
            </a:r>
            <a:r>
              <a:rPr lang="en-US" dirty="0" smtClean="0"/>
              <a:t>To </a:t>
            </a:r>
            <a:r>
              <a:rPr lang="en-US" dirty="0" smtClean="0"/>
              <a:t>MLT Career </a:t>
            </a:r>
            <a:r>
              <a:rPr lang="en-US" dirty="0" smtClean="0"/>
              <a:t>Prep Program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573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Eligibility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U.S. Citizen or US permanent resident (including DACA participant)</a:t>
            </a:r>
          </a:p>
          <a:p>
            <a:r>
              <a:rPr lang="en-US" dirty="0" smtClean="0"/>
              <a:t>Applicants must be Black / African American, Hispanic / Latino(a), or Native American</a:t>
            </a:r>
          </a:p>
          <a:p>
            <a:r>
              <a:rPr lang="en-US" dirty="0" smtClean="0"/>
              <a:t>Applications must be college sophomores (graduation in Fall 2019, Spring 2020, Summer 2020)</a:t>
            </a:r>
          </a:p>
          <a:p>
            <a:r>
              <a:rPr lang="en-US" dirty="0" smtClean="0"/>
              <a:t>Minimum GPA 2.8</a:t>
            </a:r>
          </a:p>
          <a:p>
            <a:r>
              <a:rPr lang="en-US" dirty="0" smtClean="0"/>
              <a:t>Other requirements and FAQ can be found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626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Fellows of MLT Career Prep </a:t>
            </a:r>
            <a:r>
              <a:rPr lang="en-US" dirty="0" smtClean="0"/>
              <a:t>classes </a:t>
            </a:r>
            <a:r>
              <a:rPr lang="en-US" dirty="0" smtClean="0"/>
              <a:t>‘16 and </a:t>
            </a:r>
            <a:r>
              <a:rPr lang="en-US" dirty="0" smtClean="0"/>
              <a:t>’17</a:t>
            </a:r>
            <a:endParaRPr lang="en-US" dirty="0" smtClean="0"/>
          </a:p>
          <a:p>
            <a:r>
              <a:rPr lang="en-US" dirty="0" smtClean="0"/>
              <a:t>Students of color who have interned for </a:t>
            </a:r>
            <a:r>
              <a:rPr lang="en-US" dirty="0" smtClean="0"/>
              <a:t>Fortune </a:t>
            </a:r>
            <a:r>
              <a:rPr lang="en-US" dirty="0" smtClean="0"/>
              <a:t>500 companies such as </a:t>
            </a:r>
            <a:r>
              <a:rPr lang="en-US" dirty="0" smtClean="0"/>
              <a:t>Target Corporation </a:t>
            </a:r>
            <a:r>
              <a:rPr lang="en-US" dirty="0" smtClean="0"/>
              <a:t>and </a:t>
            </a:r>
            <a:r>
              <a:rPr lang="en-US" dirty="0" smtClean="0"/>
              <a:t>JPMorgan Chase</a:t>
            </a:r>
            <a:r>
              <a:rPr lang="en-US" dirty="0"/>
              <a:t> </a:t>
            </a:r>
            <a:r>
              <a:rPr lang="en-US" dirty="0" smtClean="0"/>
              <a:t>&amp; Co.</a:t>
            </a:r>
            <a:endParaRPr lang="en-US" dirty="0" smtClean="0"/>
          </a:p>
          <a:p>
            <a:r>
              <a:rPr lang="en-US" dirty="0" smtClean="0"/>
              <a:t>Professionals who </a:t>
            </a:r>
            <a:r>
              <a:rPr lang="en-US" dirty="0" smtClean="0"/>
              <a:t>would like to share our experiences and knowledge </a:t>
            </a:r>
            <a:r>
              <a:rPr lang="en-US" dirty="0" smtClean="0"/>
              <a:t>to assist students in securing competitive internships and employment opportunities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914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Demographic info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SAT and / or ACT score(s)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Extracurricular activities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Honors / and awards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Career and industry interests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3180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Requirements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answer essays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Career Goals (200 word limit)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Analytical Skills (200 word limit)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Video response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1 – 2 minute video response to the prompt “What unique qualities or capabilities will you bring to Career Prep and how will they benefit the CP class?”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012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Requirements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1 -2 recommendation (at least 1 required, second is optional but HIGHLY recommended) forms completed by current or previous supervisors, college professors, student club advisors, or community leaders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Resume (no longer than 1 page)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Unofficial Transcript (with </a:t>
            </a:r>
            <a:r>
              <a:rPr lang="en-US" b="1" dirty="0" smtClean="0"/>
              <a:t>all</a:t>
            </a:r>
            <a:r>
              <a:rPr lang="en-US" dirty="0" smtClean="0"/>
              <a:t> classes and grades)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Digital interview (you will receive this after submitting the application)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278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</a:t>
            </a:r>
            <a:r>
              <a:rPr lang="en-US" dirty="0" smtClean="0"/>
              <a:t>Deadlines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Decision - December 30, 2017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smtClean="0"/>
              <a:t>*Note* </a:t>
            </a:r>
            <a:r>
              <a:rPr lang="en-US" dirty="0" smtClean="0"/>
              <a:t>We are aiming to submit all applications before this deadline to maximize </a:t>
            </a:r>
            <a:r>
              <a:rPr lang="en-US" dirty="0" smtClean="0"/>
              <a:t>your </a:t>
            </a:r>
            <a:r>
              <a:rPr lang="en-US" dirty="0" smtClean="0"/>
              <a:t>chances of being accepted</a:t>
            </a:r>
          </a:p>
          <a:p>
            <a:r>
              <a:rPr lang="en-US" dirty="0" smtClean="0"/>
              <a:t>Round 1 Deadline – January 30, 2017</a:t>
            </a:r>
          </a:p>
          <a:p>
            <a:r>
              <a:rPr lang="en-US" dirty="0" smtClean="0"/>
              <a:t>Round 2 Deadline – March , 2018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525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MLT Not </a:t>
            </a:r>
            <a:r>
              <a:rPr lang="en-US" dirty="0" smtClean="0"/>
              <a:t>For </a:t>
            </a:r>
            <a:r>
              <a:rPr lang="en-US" dirty="0" smtClean="0"/>
              <a:t>You?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929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Still Learn About...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Resume writing</a:t>
            </a:r>
          </a:p>
          <a:p>
            <a:r>
              <a:rPr lang="en-US" dirty="0" smtClean="0"/>
              <a:t>Cover letter writing</a:t>
            </a:r>
          </a:p>
          <a:p>
            <a:r>
              <a:rPr lang="en-US" dirty="0" smtClean="0"/>
              <a:t>Elevator pitches</a:t>
            </a:r>
          </a:p>
          <a:p>
            <a:r>
              <a:rPr lang="en-US" dirty="0" smtClean="0"/>
              <a:t>Digital footprint</a:t>
            </a:r>
            <a:endParaRPr lang="es-ES" dirty="0" smtClean="0"/>
          </a:p>
          <a:p>
            <a:r>
              <a:rPr lang="en-US" dirty="0" smtClean="0"/>
              <a:t>Personal brand</a:t>
            </a:r>
          </a:p>
          <a:p>
            <a:r>
              <a:rPr lang="en-US" dirty="0" smtClean="0"/>
              <a:t>Overall recruitment process</a:t>
            </a:r>
          </a:p>
        </p:txBody>
      </p:sp>
    </p:spTree>
    <p:extLst>
      <p:ext uri="{BB962C8B-B14F-4D97-AF65-F5344CB8AC3E}">
        <p14:creationId xmlns:p14="http://schemas.microsoft.com/office/powerpoint/2010/main" val="312329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Can Also Check Out Similar Programs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Code </a:t>
            </a:r>
            <a:r>
              <a:rPr lang="en-US" dirty="0" smtClean="0">
                <a:hlinkClick r:id="rId2"/>
              </a:rPr>
              <a:t>2040</a:t>
            </a:r>
            <a:r>
              <a:rPr lang="en-US" dirty="0" smtClean="0"/>
              <a:t> (for STEM students)</a:t>
            </a:r>
            <a:endParaRPr lang="en-US" dirty="0"/>
          </a:p>
          <a:p>
            <a:r>
              <a:rPr lang="en-US" dirty="0">
                <a:hlinkClick r:id="rId3"/>
              </a:rPr>
              <a:t>Prep for Prep</a:t>
            </a:r>
            <a:endParaRPr lang="en-US" dirty="0"/>
          </a:p>
          <a:p>
            <a:r>
              <a:rPr lang="en-US" dirty="0">
                <a:hlinkClick r:id="rId4"/>
              </a:rPr>
              <a:t>T Howard Foundation</a:t>
            </a:r>
            <a:endParaRPr lang="en-US" dirty="0"/>
          </a:p>
          <a:p>
            <a:r>
              <a:rPr lang="en-US" dirty="0" smtClean="0">
                <a:hlinkClick r:id="rId5"/>
              </a:rPr>
              <a:t>SEO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MLT MBA Prep</a:t>
            </a:r>
            <a:r>
              <a:rPr lang="en-US" dirty="0" smtClean="0"/>
              <a:t> (for grad students)</a:t>
            </a:r>
          </a:p>
          <a:p>
            <a:r>
              <a:rPr lang="en-US" dirty="0" smtClean="0">
                <a:hlinkClick r:id="rId7"/>
              </a:rPr>
              <a:t>MLT Ascend</a:t>
            </a:r>
            <a:r>
              <a:rPr lang="en-US" dirty="0" smtClean="0"/>
              <a:t> (for freshman)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450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633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Meetings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October 26</a:t>
            </a:r>
            <a:r>
              <a:rPr lang="en-US" baseline="30000" dirty="0" smtClean="0"/>
              <a:t>th</a:t>
            </a:r>
            <a:r>
              <a:rPr lang="en-US" dirty="0" smtClean="0"/>
              <a:t> Resume </a:t>
            </a:r>
            <a:r>
              <a:rPr lang="en-US" dirty="0" smtClean="0"/>
              <a:t>Writing Workshop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/>
              <a:t>Deadline</a:t>
            </a:r>
            <a:r>
              <a:rPr lang="en-US" dirty="0"/>
              <a:t>: </a:t>
            </a:r>
            <a:r>
              <a:rPr lang="en-US" dirty="0" smtClean="0"/>
              <a:t>By </a:t>
            </a:r>
            <a:r>
              <a:rPr lang="en-US" dirty="0"/>
              <a:t>October </a:t>
            </a:r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ubmit drafts </a:t>
            </a:r>
            <a:r>
              <a:rPr lang="en-US" dirty="0"/>
              <a:t>of resume </a:t>
            </a:r>
            <a:r>
              <a:rPr lang="en-US" dirty="0" smtClean="0"/>
              <a:t>and short essay responses</a:t>
            </a:r>
            <a:endParaRPr lang="en-US" dirty="0" smtClean="0"/>
          </a:p>
          <a:p>
            <a:r>
              <a:rPr lang="en-US" dirty="0" smtClean="0"/>
              <a:t>November 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Keys to Success Panel</a:t>
            </a:r>
            <a:endParaRPr lang="en-US" b="1" dirty="0" smtClean="0"/>
          </a:p>
          <a:p>
            <a:r>
              <a:rPr lang="en-US" dirty="0" smtClean="0"/>
              <a:t>December 7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Wrap Up Session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10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MLT Career Prep Application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How to Write a </a:t>
            </a:r>
            <a:r>
              <a:rPr lang="en-US" dirty="0" smtClean="0">
                <a:hlinkClick r:id="rId3"/>
              </a:rPr>
              <a:t>Resume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Sample Resumes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Answering Short Answer Questions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MLT Career Prep FAQ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Career Prep Non-admitted Applicants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879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Jabari Dash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20472"/>
            <a:ext cx="4718304" cy="345539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Software Engineer</a:t>
            </a:r>
          </a:p>
          <a:p>
            <a:r>
              <a:rPr lang="en-US" dirty="0" smtClean="0"/>
              <a:t>MLT Career Prep ‘16 Fellow</a:t>
            </a:r>
          </a:p>
          <a:p>
            <a:r>
              <a:rPr lang="en-US" dirty="0" smtClean="0"/>
              <a:t>Graduating </a:t>
            </a:r>
            <a:r>
              <a:rPr lang="en-US" dirty="0" smtClean="0"/>
              <a:t>Senior </a:t>
            </a:r>
            <a:r>
              <a:rPr lang="en-US" dirty="0" smtClean="0"/>
              <a:t>at SUNY New Paltz</a:t>
            </a:r>
          </a:p>
          <a:p>
            <a:r>
              <a:rPr lang="en-US" dirty="0" smtClean="0"/>
              <a:t>Bachelor of Science in Computer Science, May 2018</a:t>
            </a:r>
          </a:p>
          <a:p>
            <a:r>
              <a:rPr lang="en-US" dirty="0" smtClean="0"/>
              <a:t>Post Grad, will </a:t>
            </a:r>
            <a:r>
              <a:rPr lang="en-US" dirty="0" smtClean="0"/>
              <a:t>be a Software Engineer in Silicon Valley </a:t>
            </a:r>
            <a:r>
              <a:rPr lang="en-US" dirty="0" smtClean="0"/>
              <a:t>or Minneapolis</a:t>
            </a:r>
            <a:endParaRPr lang="en-US" dirty="0" smtClean="0"/>
          </a:p>
          <a:p>
            <a:endParaRPr lang="es-E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5" y="2862263"/>
            <a:ext cx="3838575" cy="2571750"/>
          </a:xfrm>
        </p:spPr>
      </p:pic>
    </p:spTree>
    <p:extLst>
      <p:ext uri="{BB962C8B-B14F-4D97-AF65-F5344CB8AC3E}">
        <p14:creationId xmlns:p14="http://schemas.microsoft.com/office/powerpoint/2010/main" val="121066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17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Kadeen</a:t>
            </a:r>
            <a:r>
              <a:rPr lang="en-US" dirty="0" smtClean="0"/>
              <a:t> Douglas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20472"/>
            <a:ext cx="4718304" cy="345539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Financial Analyst</a:t>
            </a:r>
          </a:p>
          <a:p>
            <a:r>
              <a:rPr lang="en-US" dirty="0" smtClean="0"/>
              <a:t>MLT Career Prep ‘17 Fellow</a:t>
            </a:r>
          </a:p>
          <a:p>
            <a:r>
              <a:rPr lang="en-US" dirty="0" smtClean="0"/>
              <a:t>Graduating </a:t>
            </a:r>
            <a:r>
              <a:rPr lang="en-US" dirty="0" smtClean="0"/>
              <a:t>Senior </a:t>
            </a:r>
            <a:r>
              <a:rPr lang="en-US" dirty="0" smtClean="0"/>
              <a:t>at SUNY New Paltz</a:t>
            </a:r>
          </a:p>
          <a:p>
            <a:r>
              <a:rPr lang="en-US" dirty="0" smtClean="0"/>
              <a:t>Bachelor of Science in Mathematics, May 2018</a:t>
            </a:r>
          </a:p>
          <a:p>
            <a:r>
              <a:rPr lang="en-US" dirty="0" smtClean="0"/>
              <a:t>Post Grad, </a:t>
            </a:r>
            <a:r>
              <a:rPr lang="en-US" dirty="0" smtClean="0"/>
              <a:t>will be a Financial Analyst at </a:t>
            </a:r>
            <a:r>
              <a:rPr lang="en-US" dirty="0" smtClean="0"/>
              <a:t>JPMorgan </a:t>
            </a:r>
            <a:r>
              <a:rPr lang="en-US" dirty="0" smtClean="0"/>
              <a:t>in New York </a:t>
            </a:r>
            <a:r>
              <a:rPr lang="en-US" dirty="0" smtClean="0"/>
              <a:t>City</a:t>
            </a:r>
            <a:endParaRPr lang="en-US" dirty="0" smtClean="0"/>
          </a:p>
          <a:p>
            <a:endParaRPr lang="es-E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024" y="2618161"/>
            <a:ext cx="2979364" cy="2979364"/>
          </a:xfrm>
        </p:spPr>
      </p:pic>
    </p:spTree>
    <p:extLst>
      <p:ext uri="{BB962C8B-B14F-4D97-AF65-F5344CB8AC3E}">
        <p14:creationId xmlns:p14="http://schemas.microsoft.com/office/powerpoint/2010/main" val="343346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Dr. Cruz </a:t>
            </a:r>
            <a:r>
              <a:rPr lang="en-US" dirty="0" smtClean="0"/>
              <a:t>Caridad Bueno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982154" cy="3318936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nti-racist </a:t>
            </a:r>
            <a:r>
              <a:rPr lang="en-US" dirty="0"/>
              <a:t>F</a:t>
            </a:r>
            <a:r>
              <a:rPr lang="en-US" dirty="0" smtClean="0"/>
              <a:t>eminist Economist</a:t>
            </a:r>
          </a:p>
          <a:p>
            <a:r>
              <a:rPr lang="en-US" dirty="0" smtClean="0"/>
              <a:t>Advisor for Being Black and Getting Your Foot in the Door</a:t>
            </a:r>
            <a:endParaRPr lang="es-ES" dirty="0" smtClean="0"/>
          </a:p>
          <a:p>
            <a:r>
              <a:rPr lang="en-US" dirty="0" smtClean="0"/>
              <a:t>Ph.D. in Economics from the University </a:t>
            </a:r>
            <a:r>
              <a:rPr lang="en-US" dirty="0"/>
              <a:t>of </a:t>
            </a:r>
            <a:r>
              <a:rPr lang="en-US" dirty="0" smtClean="0"/>
              <a:t>Massachusetts-Amherst</a:t>
            </a:r>
            <a:endParaRPr lang="es-ES" dirty="0" smtClean="0"/>
          </a:p>
          <a:p>
            <a:r>
              <a:rPr lang="es-ES" dirty="0" err="1" smtClean="0"/>
              <a:t>Professor</a:t>
            </a:r>
            <a:r>
              <a:rPr lang="es-ES" dirty="0" smtClean="0"/>
              <a:t> of Black </a:t>
            </a:r>
            <a:r>
              <a:rPr lang="es-ES" dirty="0" err="1" smtClean="0"/>
              <a:t>Studies</a:t>
            </a:r>
            <a:r>
              <a:rPr lang="es-ES" dirty="0" smtClean="0"/>
              <a:t> at SUNY New Paltz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555" y="2653747"/>
            <a:ext cx="3506525" cy="262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7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Are </a:t>
            </a:r>
            <a:r>
              <a:rPr lang="en-US" dirty="0" smtClean="0"/>
              <a:t>W</a:t>
            </a:r>
            <a:r>
              <a:rPr lang="en-US" dirty="0" smtClean="0"/>
              <a:t>e </a:t>
            </a:r>
            <a:r>
              <a:rPr lang="en-US" dirty="0"/>
              <a:t>H</a:t>
            </a:r>
            <a:r>
              <a:rPr lang="en-US" dirty="0" smtClean="0"/>
              <a:t>aving </a:t>
            </a:r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M</a:t>
            </a:r>
            <a:r>
              <a:rPr lang="en-US" dirty="0" smtClean="0"/>
              <a:t>eeting</a:t>
            </a:r>
            <a:r>
              <a:rPr lang="en-US" dirty="0" smtClean="0"/>
              <a:t>?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smtClean="0"/>
              <a:t>inspire more students who look like us to join </a:t>
            </a:r>
            <a:r>
              <a:rPr lang="en-US" dirty="0" smtClean="0"/>
              <a:t>programs like MLT </a:t>
            </a:r>
            <a:r>
              <a:rPr lang="en-US" dirty="0" smtClean="0"/>
              <a:t>Career </a:t>
            </a:r>
            <a:r>
              <a:rPr lang="en-US" dirty="0" smtClean="0"/>
              <a:t>Prep Program</a:t>
            </a:r>
            <a:endParaRPr lang="en-US" dirty="0" smtClean="0"/>
          </a:p>
          <a:p>
            <a:r>
              <a:rPr lang="en-US" dirty="0" smtClean="0"/>
              <a:t>To help students in </a:t>
            </a:r>
            <a:r>
              <a:rPr lang="en-US" dirty="0" smtClean="0"/>
              <a:t>our community </a:t>
            </a:r>
            <a:r>
              <a:rPr lang="en-US" dirty="0" smtClean="0"/>
              <a:t>to organize </a:t>
            </a:r>
            <a:r>
              <a:rPr lang="en-US" dirty="0" smtClean="0"/>
              <a:t>their professional </a:t>
            </a:r>
            <a:r>
              <a:rPr lang="en-US" dirty="0" smtClean="0"/>
              <a:t>profiles</a:t>
            </a:r>
          </a:p>
          <a:p>
            <a:r>
              <a:rPr lang="en-US" dirty="0"/>
              <a:t>‘To whom much is given, much is required.’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860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Is The MLT </a:t>
            </a:r>
            <a:r>
              <a:rPr lang="en-US" dirty="0" smtClean="0"/>
              <a:t>Career </a:t>
            </a:r>
            <a:r>
              <a:rPr lang="en-US" dirty="0" smtClean="0"/>
              <a:t>Prep Program?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651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Is The </a:t>
            </a:r>
            <a:r>
              <a:rPr lang="en-US" dirty="0" smtClean="0"/>
              <a:t>MLT Career Prep Program?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fast-track career acceleration program that empowers students to maximize their college and internship </a:t>
            </a:r>
            <a:r>
              <a:rPr lang="en-US" dirty="0" smtClean="0"/>
              <a:t>experiences, </a:t>
            </a:r>
            <a:r>
              <a:rPr lang="en-US" dirty="0" smtClean="0"/>
              <a:t>and </a:t>
            </a:r>
            <a:r>
              <a:rPr lang="en-US" dirty="0"/>
              <a:t>conquer their </a:t>
            </a:r>
            <a:r>
              <a:rPr lang="en-US" dirty="0" smtClean="0"/>
              <a:t>post-grad job search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428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</a:t>
            </a:r>
            <a:r>
              <a:rPr lang="en-US" dirty="0"/>
              <a:t>I</a:t>
            </a:r>
            <a:r>
              <a:rPr lang="en-US" dirty="0" smtClean="0"/>
              <a:t>s</a:t>
            </a:r>
            <a:r>
              <a:rPr lang="en-US" dirty="0" smtClean="0"/>
              <a:t> MLT Career Prep Program </a:t>
            </a:r>
            <a:r>
              <a:rPr lang="en-US" dirty="0"/>
              <a:t>F</a:t>
            </a:r>
            <a:r>
              <a:rPr lang="en-US" dirty="0" smtClean="0"/>
              <a:t>or</a:t>
            </a:r>
            <a:r>
              <a:rPr lang="en-US" dirty="0" smtClean="0"/>
              <a:t>?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Students of underrepresented descent (more formally defined later)</a:t>
            </a:r>
          </a:p>
          <a:p>
            <a:r>
              <a:rPr lang="en-US" dirty="0" smtClean="0"/>
              <a:t>College Sophomores (or Juniors who are doing a fifth year)</a:t>
            </a:r>
          </a:p>
          <a:p>
            <a:r>
              <a:rPr lang="en-US" dirty="0" smtClean="0"/>
              <a:t>Students looking for internships (typically at large companies and corporations) in fields including (but not limited </a:t>
            </a:r>
            <a:r>
              <a:rPr lang="en-US" smtClean="0"/>
              <a:t>to</a:t>
            </a:r>
            <a:r>
              <a:rPr lang="en-US" smtClean="0"/>
              <a:t>):</a:t>
            </a:r>
            <a:endParaRPr lang="en-US" dirty="0" smtClean="0"/>
          </a:p>
          <a:p>
            <a:pPr lvl="1"/>
            <a:r>
              <a:rPr lang="en-US" dirty="0" smtClean="0"/>
              <a:t>Accounting</a:t>
            </a:r>
          </a:p>
          <a:p>
            <a:pPr lvl="1"/>
            <a:r>
              <a:rPr lang="en-US" dirty="0" smtClean="0"/>
              <a:t>Finance</a:t>
            </a:r>
          </a:p>
          <a:p>
            <a:pPr lvl="1"/>
            <a:r>
              <a:rPr lang="en-US" dirty="0" smtClean="0"/>
              <a:t>Investment Banking</a:t>
            </a:r>
          </a:p>
          <a:p>
            <a:pPr lvl="1"/>
            <a:r>
              <a:rPr lang="en-US" dirty="0" smtClean="0"/>
              <a:t>Software Engineering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37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317</TotalTime>
  <Words>793</Words>
  <Application>Microsoft Office PowerPoint</Application>
  <PresentationFormat>Widescreen</PresentationFormat>
  <Paragraphs>111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Courier New</vt:lpstr>
      <vt:lpstr>Garamond</vt:lpstr>
      <vt:lpstr>Organic</vt:lpstr>
      <vt:lpstr>Being Black and Getting Your Foot In The Door</vt:lpstr>
      <vt:lpstr>Who Are We?</vt:lpstr>
      <vt:lpstr>Jabari Dash</vt:lpstr>
      <vt:lpstr>Kadeen Douglas</vt:lpstr>
      <vt:lpstr>Dr. Cruz Caridad Bueno</vt:lpstr>
      <vt:lpstr>Why Are We Having This Meeting?</vt:lpstr>
      <vt:lpstr>What Is The MLT Career Prep Program?</vt:lpstr>
      <vt:lpstr>What Is The MLT Career Prep Program?</vt:lpstr>
      <vt:lpstr>Who Is MLT Career Prep Program For?</vt:lpstr>
      <vt:lpstr>How Does It Work?</vt:lpstr>
      <vt:lpstr>Our Experiences As MLT Career Prep Fellows</vt:lpstr>
      <vt:lpstr>Jabari’s Experience with MLT Career Prep</vt:lpstr>
      <vt:lpstr>Jabari’s Cohort</vt:lpstr>
      <vt:lpstr>Two Summer Internships At Target HQ</vt:lpstr>
      <vt:lpstr>Kadeen’s Experience With MLT Career Prep</vt:lpstr>
      <vt:lpstr>Kadeen’s Cohort</vt:lpstr>
      <vt:lpstr>A Summer Internship At JPMorgan Chase</vt:lpstr>
      <vt:lpstr>Applying To MLT Career Prep Program</vt:lpstr>
      <vt:lpstr>Eligibility</vt:lpstr>
      <vt:lpstr>Application Requirements</vt:lpstr>
      <vt:lpstr>Application Requirements</vt:lpstr>
      <vt:lpstr>Application Requirements</vt:lpstr>
      <vt:lpstr>Application Deadlines</vt:lpstr>
      <vt:lpstr>MLT Not For You?</vt:lpstr>
      <vt:lpstr>You Can Still Learn About...</vt:lpstr>
      <vt:lpstr>You Can Also Check Out Similar Programs</vt:lpstr>
      <vt:lpstr>Next Steps</vt:lpstr>
      <vt:lpstr>Future Meetings</vt:lpstr>
      <vt:lpstr>Resources</vt:lpstr>
      <vt:lpstr>Questions  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Black and Getting Your Foot in the Door</dc:title>
  <dc:creator>Jabari Dash</dc:creator>
  <cp:lastModifiedBy>Jabari Dash</cp:lastModifiedBy>
  <cp:revision>195</cp:revision>
  <dcterms:created xsi:type="dcterms:W3CDTF">2017-09-24T18:57:04Z</dcterms:created>
  <dcterms:modified xsi:type="dcterms:W3CDTF">2017-10-10T00:19:04Z</dcterms:modified>
</cp:coreProperties>
</file>