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DM Sans Medium" pitchFamily="2" charset="0"/>
      <p:regular r:id="rId11"/>
    </p:embeddedFont>
    <p:embeddedFont>
      <p:font typeface="Inter"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2428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082046"/>
            <a:ext cx="7556421" cy="2126337"/>
          </a:xfrm>
          <a:prstGeom prst="rect">
            <a:avLst/>
          </a:prstGeom>
          <a:noFill/>
          <a:ln/>
        </p:spPr>
        <p:txBody>
          <a:bodyPr wrap="square" lIns="0" tIns="0" rIns="0" bIns="0" rtlCol="0" anchor="t"/>
          <a:lstStyle/>
          <a:p>
            <a:pPr marL="0" indent="0" algn="ctr">
              <a:lnSpc>
                <a:spcPts val="5550"/>
              </a:lnSpc>
              <a:buNone/>
            </a:pPr>
            <a:r>
              <a:rPr lang="en-US" sz="4450" dirty="0">
                <a:solidFill>
                  <a:srgbClr val="161613"/>
                </a:solidFill>
                <a:latin typeface="DM Sans Medium" pitchFamily="34" charset="0"/>
                <a:ea typeface="DM Sans Medium" pitchFamily="34" charset="-122"/>
                <a:cs typeface="DM Sans Medium" pitchFamily="34" charset="-120"/>
              </a:rPr>
              <a:t>Xây Dựng Trang Web Bán </a:t>
            </a:r>
          </a:p>
          <a:p>
            <a:pPr marL="0" indent="0" algn="ctr">
              <a:lnSpc>
                <a:spcPts val="5550"/>
              </a:lnSpc>
              <a:buNone/>
            </a:pPr>
            <a:r>
              <a:rPr lang="en-US" sz="4450" dirty="0">
                <a:solidFill>
                  <a:srgbClr val="161613"/>
                </a:solidFill>
                <a:latin typeface="DM Sans Medium" pitchFamily="34" charset="0"/>
                <a:ea typeface="DM Sans Medium" pitchFamily="34" charset="-122"/>
                <a:cs typeface="DM Sans Medium" pitchFamily="34" charset="-120"/>
              </a:rPr>
              <a:t>Ô </a:t>
            </a:r>
            <a:r>
              <a:rPr lang="en-US" sz="4450" dirty="0" err="1">
                <a:solidFill>
                  <a:srgbClr val="161613"/>
                </a:solidFill>
                <a:latin typeface="DM Sans Medium" pitchFamily="34" charset="0"/>
                <a:ea typeface="DM Sans Medium" pitchFamily="34" charset="-122"/>
                <a:cs typeface="DM Sans Medium" pitchFamily="34" charset="-120"/>
              </a:rPr>
              <a:t>Tô</a:t>
            </a:r>
            <a:endParaRPr lang="en-US" sz="4450" dirty="0"/>
          </a:p>
        </p:txBody>
      </p:sp>
      <p:sp>
        <p:nvSpPr>
          <p:cNvPr id="4" name="Text 1"/>
          <p:cNvSpPr/>
          <p:nvPr/>
        </p:nvSpPr>
        <p:spPr>
          <a:xfrm>
            <a:off x="793790" y="4548545"/>
            <a:ext cx="7556421" cy="362903"/>
          </a:xfrm>
          <a:prstGeom prst="rect">
            <a:avLst/>
          </a:prstGeom>
          <a:noFill/>
          <a:ln/>
        </p:spPr>
        <p:txBody>
          <a:bodyPr wrap="none" lIns="0" tIns="0" rIns="0" bIns="0" rtlCol="0" anchor="t"/>
          <a:lstStyle/>
          <a:p>
            <a:pPr marL="0" indent="0">
              <a:lnSpc>
                <a:spcPts val="2850"/>
              </a:lnSpc>
              <a:buNone/>
            </a:pPr>
            <a:r>
              <a:rPr lang="en-US" sz="1750" dirty="0">
                <a:solidFill>
                  <a:srgbClr val="161613"/>
                </a:solidFill>
                <a:latin typeface="Inter" pitchFamily="34" charset="0"/>
                <a:ea typeface="Inter" pitchFamily="34" charset="-122"/>
                <a:cs typeface="Inter" pitchFamily="34" charset="-120"/>
              </a:rPr>
              <a:t>Nhóm 13</a:t>
            </a:r>
            <a:endParaRPr lang="en-US" sz="1750" dirty="0"/>
          </a:p>
        </p:txBody>
      </p:sp>
      <p:sp>
        <p:nvSpPr>
          <p:cNvPr id="5" name="Text 2"/>
          <p:cNvSpPr/>
          <p:nvPr/>
        </p:nvSpPr>
        <p:spPr>
          <a:xfrm>
            <a:off x="793790" y="5166598"/>
            <a:ext cx="7556421" cy="362903"/>
          </a:xfrm>
          <a:prstGeom prst="rect">
            <a:avLst/>
          </a:prstGeom>
          <a:noFill/>
          <a:ln/>
        </p:spPr>
        <p:txBody>
          <a:bodyPr wrap="none" lIns="0" tIns="0" rIns="0" bIns="0" rtlCol="0" anchor="t"/>
          <a:lstStyle/>
          <a:p>
            <a:pPr marL="0" indent="0">
              <a:lnSpc>
                <a:spcPts val="2850"/>
              </a:lnSpc>
              <a:buNone/>
            </a:pPr>
            <a:r>
              <a:rPr lang="en-US" sz="1750" dirty="0">
                <a:solidFill>
                  <a:srgbClr val="161613"/>
                </a:solidFill>
                <a:latin typeface="Inter" pitchFamily="34" charset="0"/>
                <a:ea typeface="Inter" pitchFamily="34" charset="-122"/>
                <a:cs typeface="Inter" pitchFamily="34" charset="-120"/>
              </a:rPr>
              <a:t>Vũ </a:t>
            </a:r>
            <a:r>
              <a:rPr lang="en-US" sz="1750" dirty="0" err="1">
                <a:solidFill>
                  <a:srgbClr val="161613"/>
                </a:solidFill>
                <a:latin typeface="Inter" pitchFamily="34" charset="0"/>
                <a:ea typeface="Inter" pitchFamily="34" charset="-122"/>
                <a:cs typeface="Inter" pitchFamily="34" charset="-120"/>
              </a:rPr>
              <a:t>Đức</a:t>
            </a:r>
            <a:r>
              <a:rPr lang="en-US" sz="1750" dirty="0">
                <a:solidFill>
                  <a:srgbClr val="161613"/>
                </a:solidFill>
                <a:latin typeface="Inter" pitchFamily="34" charset="0"/>
                <a:ea typeface="Inter" pitchFamily="34" charset="-122"/>
                <a:cs typeface="Inter" pitchFamily="34" charset="-120"/>
              </a:rPr>
              <a:t> </a:t>
            </a:r>
            <a:r>
              <a:rPr lang="en-US" sz="1750" dirty="0" err="1">
                <a:solidFill>
                  <a:srgbClr val="161613"/>
                </a:solidFill>
                <a:latin typeface="Inter" pitchFamily="34" charset="0"/>
                <a:ea typeface="Inter" pitchFamily="34" charset="-122"/>
                <a:cs typeface="Inter" pitchFamily="34" charset="-120"/>
              </a:rPr>
              <a:t>Nguyên</a:t>
            </a:r>
            <a:endParaRPr lang="en-US" sz="1750" dirty="0">
              <a:solidFill>
                <a:srgbClr val="161613"/>
              </a:solidFill>
              <a:latin typeface="Inter" pitchFamily="34" charset="0"/>
              <a:ea typeface="Inter" pitchFamily="34" charset="-122"/>
              <a:cs typeface="Inter" pitchFamily="34" charset="-120"/>
            </a:endParaRPr>
          </a:p>
          <a:p>
            <a:pPr>
              <a:lnSpc>
                <a:spcPts val="2850"/>
              </a:lnSpc>
            </a:pPr>
            <a:r>
              <a:rPr lang="en-US" sz="1750" dirty="0">
                <a:solidFill>
                  <a:srgbClr val="161613"/>
                </a:solidFill>
                <a:latin typeface="Inter" pitchFamily="34" charset="0"/>
                <a:ea typeface="Inter" pitchFamily="34" charset="-122"/>
                <a:cs typeface="Inter" pitchFamily="34" charset="-120"/>
              </a:rPr>
              <a:t>Lê Hoàng </a:t>
            </a:r>
            <a:r>
              <a:rPr lang="en-US" sz="1750" dirty="0" err="1">
                <a:solidFill>
                  <a:srgbClr val="161613"/>
                </a:solidFill>
                <a:latin typeface="Inter" pitchFamily="34" charset="0"/>
                <a:ea typeface="Inter" pitchFamily="34" charset="-122"/>
                <a:cs typeface="Inter" pitchFamily="34" charset="-120"/>
              </a:rPr>
              <a:t>Phúc</a:t>
            </a:r>
            <a:r>
              <a:rPr lang="en-US" sz="1750" dirty="0">
                <a:solidFill>
                  <a:srgbClr val="161613"/>
                </a:solidFill>
                <a:latin typeface="Inter" pitchFamily="34" charset="0"/>
                <a:ea typeface="Inter" pitchFamily="34" charset="-122"/>
                <a:cs typeface="Inter" pitchFamily="34" charset="-120"/>
              </a:rPr>
              <a:t> </a:t>
            </a:r>
            <a:endParaRPr lang="en-US" sz="1750" dirty="0"/>
          </a:p>
          <a:p>
            <a:pPr marL="0" indent="0">
              <a:lnSpc>
                <a:spcPts val="2850"/>
              </a:lnSpc>
              <a:buNone/>
            </a:pPr>
            <a:endParaRPr lang="en-US" sz="1750" dirty="0"/>
          </a:p>
        </p:txBody>
      </p:sp>
      <p:sp>
        <p:nvSpPr>
          <p:cNvPr id="6" name="Text 3"/>
          <p:cNvSpPr/>
          <p:nvPr/>
        </p:nvSpPr>
        <p:spPr>
          <a:xfrm>
            <a:off x="793790" y="5784652"/>
            <a:ext cx="7556421" cy="362903"/>
          </a:xfrm>
          <a:prstGeom prst="rect">
            <a:avLst/>
          </a:prstGeom>
          <a:noFill/>
          <a:ln/>
        </p:spPr>
        <p:txBody>
          <a:bodyPr wrap="none" lIns="0" tIns="0" rIns="0" bIns="0" rtlCol="0" anchor="t"/>
          <a:lstStyle/>
          <a:p>
            <a:pPr marL="0" indent="0">
              <a:lnSpc>
                <a:spcPts val="285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641158"/>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161613"/>
                </a:solidFill>
                <a:latin typeface="DM Sans Medium" pitchFamily="34" charset="0"/>
                <a:ea typeface="DM Sans Medium" pitchFamily="34" charset="-122"/>
                <a:cs typeface="DM Sans Medium" pitchFamily="34" charset="-120"/>
              </a:rPr>
              <a:t>Mục Tiêu Dự Án: Tạo Nền Tảng Mua Bán Ô Tô Trực Tuyến Hiệu Quả</a:t>
            </a:r>
            <a:endParaRPr lang="en-US" sz="4450" dirty="0"/>
          </a:p>
        </p:txBody>
      </p:sp>
      <p:sp>
        <p:nvSpPr>
          <p:cNvPr id="3" name="Text 1"/>
          <p:cNvSpPr/>
          <p:nvPr/>
        </p:nvSpPr>
        <p:spPr>
          <a:xfrm>
            <a:off x="793790" y="362569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Kết Nối Thuận Tiện</a:t>
            </a:r>
            <a:endParaRPr lang="en-US" sz="2200" dirty="0"/>
          </a:p>
        </p:txBody>
      </p:sp>
      <p:sp>
        <p:nvSpPr>
          <p:cNvPr id="4" name="Text 2"/>
          <p:cNvSpPr/>
          <p:nvPr/>
        </p:nvSpPr>
        <p:spPr>
          <a:xfrm>
            <a:off x="793790" y="4206835"/>
            <a:ext cx="3978116" cy="2177415"/>
          </a:xfrm>
          <a:prstGeom prst="rect">
            <a:avLst/>
          </a:prstGeom>
          <a:noFill/>
          <a:ln/>
        </p:spPr>
        <p:txBody>
          <a:bodyPr wrap="square" lIns="0" tIns="0" rIns="0" bIns="0" rtlCol="0" anchor="t"/>
          <a:lstStyle/>
          <a:p>
            <a:pPr marL="0" indent="0">
              <a:lnSpc>
                <a:spcPts val="2850"/>
              </a:lnSpc>
              <a:buNone/>
            </a:pPr>
            <a:r>
              <a:rPr lang="en-US" sz="1750" dirty="0">
                <a:solidFill>
                  <a:srgbClr val="161613"/>
                </a:solidFill>
                <a:latin typeface="Inter" pitchFamily="34" charset="0"/>
                <a:ea typeface="Inter" pitchFamily="34" charset="-122"/>
                <a:cs typeface="Inter" pitchFamily="34" charset="-120"/>
              </a:rPr>
              <a:t>Cung cấp một nền tảng mua bán ô tô trực tuyến, giúp người mua dễ dàng tìm kiếm và người bán đăng tin một cách thuận tiện. Tạo ra một cộng đồng mua bán xe trực tuyến sôi động, minh bạch.</a:t>
            </a:r>
            <a:endParaRPr lang="en-US" sz="1750" dirty="0"/>
          </a:p>
        </p:txBody>
      </p:sp>
      <p:sp>
        <p:nvSpPr>
          <p:cNvPr id="5" name="Text 3"/>
          <p:cNvSpPr/>
          <p:nvPr/>
        </p:nvSpPr>
        <p:spPr>
          <a:xfrm>
            <a:off x="5332928" y="362569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Thông Tin Chi Tiết</a:t>
            </a:r>
            <a:endParaRPr lang="en-US" sz="2200" dirty="0"/>
          </a:p>
        </p:txBody>
      </p:sp>
      <p:sp>
        <p:nvSpPr>
          <p:cNvPr id="6" name="Text 4"/>
          <p:cNvSpPr/>
          <p:nvPr/>
        </p:nvSpPr>
        <p:spPr>
          <a:xfrm>
            <a:off x="5332928" y="4206835"/>
            <a:ext cx="3978116" cy="2177415"/>
          </a:xfrm>
          <a:prstGeom prst="rect">
            <a:avLst/>
          </a:prstGeom>
          <a:noFill/>
          <a:ln/>
        </p:spPr>
        <p:txBody>
          <a:bodyPr wrap="square" lIns="0" tIns="0" rIns="0" bIns="0" rtlCol="0" anchor="t"/>
          <a:lstStyle/>
          <a:p>
            <a:pPr marL="0" indent="0">
              <a:lnSpc>
                <a:spcPts val="2850"/>
              </a:lnSpc>
              <a:buNone/>
            </a:pPr>
            <a:r>
              <a:rPr lang="en-US" sz="1750" dirty="0">
                <a:solidFill>
                  <a:srgbClr val="161613"/>
                </a:solidFill>
                <a:latin typeface="Inter" pitchFamily="34" charset="0"/>
                <a:ea typeface="Inter" pitchFamily="34" charset="-122"/>
                <a:cs typeface="Inter" pitchFamily="34" charset="-120"/>
              </a:rPr>
              <a:t>Hiển thị thông tin chi tiết của từng mẫu xe, bao gồm giá bán, thông số kỹ thuật, hình ảnh chất lượng cao và đánh giá từ người dùng khác, giúp người mua có cái nhìn toàn diện về sản phẩm.</a:t>
            </a:r>
            <a:endParaRPr lang="en-US" sz="1750" dirty="0"/>
          </a:p>
        </p:txBody>
      </p:sp>
      <p:sp>
        <p:nvSpPr>
          <p:cNvPr id="7" name="Text 5"/>
          <p:cNvSpPr/>
          <p:nvPr/>
        </p:nvSpPr>
        <p:spPr>
          <a:xfrm>
            <a:off x="9872067" y="362569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Công Cụ Hỗ Trợ</a:t>
            </a:r>
            <a:endParaRPr lang="en-US" sz="2200" dirty="0"/>
          </a:p>
        </p:txBody>
      </p:sp>
      <p:sp>
        <p:nvSpPr>
          <p:cNvPr id="8" name="Text 6"/>
          <p:cNvSpPr/>
          <p:nvPr/>
        </p:nvSpPr>
        <p:spPr>
          <a:xfrm>
            <a:off x="9872067" y="4206835"/>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161613"/>
                </a:solidFill>
                <a:latin typeface="Inter" pitchFamily="34" charset="0"/>
                <a:ea typeface="Inter" pitchFamily="34" charset="-122"/>
                <a:cs typeface="Inter" pitchFamily="34" charset="-120"/>
              </a:rPr>
              <a:t>Tích hợp các công cụ hỗ trợ như bộ lọc tìm kiếm nâng cao, so sánh xe, tính toán trả góp và tư vấn tài chính, giúp người mua đưa ra quyết định thông minh và phù hợp với nhu cầu.</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969288"/>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161613"/>
                </a:solidFill>
                <a:latin typeface="DM Sans Medium" pitchFamily="34" charset="0"/>
                <a:ea typeface="DM Sans Medium" pitchFamily="34" charset="-122"/>
                <a:cs typeface="DM Sans Medium" pitchFamily="34" charset="-120"/>
              </a:rPr>
              <a:t>Tính Năng Chính: Đáp Ứng Nhu Cầu Của Người Mua và Người Bán</a:t>
            </a:r>
            <a:endParaRPr lang="en-US" sz="4450" dirty="0"/>
          </a:p>
        </p:txBody>
      </p:sp>
      <p:pic>
        <p:nvPicPr>
          <p:cNvPr id="4" name="Image 1" descr="preencoded.png"/>
          <p:cNvPicPr>
            <a:picLocks noChangeAspect="1"/>
          </p:cNvPicPr>
          <p:nvPr/>
        </p:nvPicPr>
        <p:blipFill>
          <a:blip r:embed="rId4"/>
          <a:stretch>
            <a:fillRect/>
          </a:stretch>
        </p:blipFill>
        <p:spPr>
          <a:xfrm>
            <a:off x="793790" y="3435787"/>
            <a:ext cx="566976" cy="566976"/>
          </a:xfrm>
          <a:prstGeom prst="rect">
            <a:avLst/>
          </a:prstGeom>
        </p:spPr>
      </p:pic>
      <p:sp>
        <p:nvSpPr>
          <p:cNvPr id="5" name="Text 1"/>
          <p:cNvSpPr/>
          <p:nvPr/>
        </p:nvSpPr>
        <p:spPr>
          <a:xfrm>
            <a:off x="793790" y="422957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Dành cho Người Mua</a:t>
            </a:r>
            <a:endParaRPr lang="en-US" sz="2200" dirty="0"/>
          </a:p>
        </p:txBody>
      </p:sp>
      <p:sp>
        <p:nvSpPr>
          <p:cNvPr id="6" name="Text 2"/>
          <p:cNvSpPr/>
          <p:nvPr/>
        </p:nvSpPr>
        <p:spPr>
          <a:xfrm>
            <a:off x="793790" y="4719995"/>
            <a:ext cx="3608070" cy="2540318"/>
          </a:xfrm>
          <a:prstGeom prst="rect">
            <a:avLst/>
          </a:prstGeom>
          <a:noFill/>
          <a:ln/>
        </p:spPr>
        <p:txBody>
          <a:bodyPr wrap="square" lIns="0" tIns="0" rIns="0" bIns="0" rtlCol="0" anchor="t"/>
          <a:lstStyle/>
          <a:p>
            <a:pPr marL="0" indent="0" algn="l">
              <a:lnSpc>
                <a:spcPts val="2850"/>
              </a:lnSpc>
              <a:buNone/>
            </a:pPr>
            <a:r>
              <a:rPr lang="en-US" sz="1750" dirty="0">
                <a:solidFill>
                  <a:srgbClr val="161613"/>
                </a:solidFill>
                <a:latin typeface="Inter" pitchFamily="34" charset="0"/>
                <a:ea typeface="Inter" pitchFamily="34" charset="-122"/>
                <a:cs typeface="Inter" pitchFamily="34" charset="-120"/>
              </a:rPr>
              <a:t>Tìm kiếm xe theo hãng, kiểu dáng, giá cả, năm sản xuất. Xem thông tin chi tiết xe (hình ảnh, thông số kỹ thuật, đánh giá), so sánh các mẫu xe khác nhau, lưu xe yêu thích và liên hệ trực tiếp với người bán.</a:t>
            </a:r>
            <a:endParaRPr lang="en-US" sz="1750" dirty="0"/>
          </a:p>
        </p:txBody>
      </p:sp>
      <p:pic>
        <p:nvPicPr>
          <p:cNvPr id="7" name="Image 2" descr="preencoded.png"/>
          <p:cNvPicPr>
            <a:picLocks noChangeAspect="1"/>
          </p:cNvPicPr>
          <p:nvPr/>
        </p:nvPicPr>
        <p:blipFill>
          <a:blip r:embed="rId5"/>
          <a:stretch>
            <a:fillRect/>
          </a:stretch>
        </p:blipFill>
        <p:spPr>
          <a:xfrm>
            <a:off x="4742021" y="3435787"/>
            <a:ext cx="566976" cy="566976"/>
          </a:xfrm>
          <a:prstGeom prst="rect">
            <a:avLst/>
          </a:prstGeom>
        </p:spPr>
      </p:pic>
      <p:sp>
        <p:nvSpPr>
          <p:cNvPr id="8" name="Text 3"/>
          <p:cNvSpPr/>
          <p:nvPr/>
        </p:nvSpPr>
        <p:spPr>
          <a:xfrm>
            <a:off x="4742021" y="422957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Dành cho Người Bán</a:t>
            </a:r>
            <a:endParaRPr lang="en-US" sz="2200" dirty="0"/>
          </a:p>
        </p:txBody>
      </p:sp>
      <p:sp>
        <p:nvSpPr>
          <p:cNvPr id="9" name="Text 4"/>
          <p:cNvSpPr/>
          <p:nvPr/>
        </p:nvSpPr>
        <p:spPr>
          <a:xfrm>
            <a:off x="4742021" y="4719995"/>
            <a:ext cx="3608189" cy="2177415"/>
          </a:xfrm>
          <a:prstGeom prst="rect">
            <a:avLst/>
          </a:prstGeom>
          <a:noFill/>
          <a:ln/>
        </p:spPr>
        <p:txBody>
          <a:bodyPr wrap="square" lIns="0" tIns="0" rIns="0" bIns="0" rtlCol="0" anchor="t"/>
          <a:lstStyle/>
          <a:p>
            <a:pPr marL="0" indent="0" algn="l">
              <a:lnSpc>
                <a:spcPts val="2850"/>
              </a:lnSpc>
              <a:buNone/>
            </a:pPr>
            <a:r>
              <a:rPr lang="en-US" sz="1750" dirty="0">
                <a:solidFill>
                  <a:srgbClr val="161613"/>
                </a:solidFill>
                <a:latin typeface="Inter" pitchFamily="34" charset="0"/>
                <a:ea typeface="Inter" pitchFamily="34" charset="-122"/>
                <a:cs typeface="Inter" pitchFamily="34" charset="-120"/>
              </a:rPr>
              <a:t>Đăng tin bán xe dễ dàng và nhanh chóng, quản lý tin đăng, nhận thông báo khi có người quan tâm đến xe. Tối ưu hóa tin đăng để tiếp cận được nhiều khách hàng tiềm năng.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34020" y="740807"/>
            <a:ext cx="13162359" cy="1310878"/>
          </a:xfrm>
          <a:prstGeom prst="rect">
            <a:avLst/>
          </a:prstGeom>
          <a:noFill/>
          <a:ln/>
        </p:spPr>
        <p:txBody>
          <a:bodyPr wrap="square" lIns="0" tIns="0" rIns="0" bIns="0" rtlCol="0" anchor="t"/>
          <a:lstStyle/>
          <a:p>
            <a:pPr marL="0" indent="0">
              <a:lnSpc>
                <a:spcPts val="5150"/>
              </a:lnSpc>
              <a:buNone/>
            </a:pPr>
            <a:r>
              <a:rPr lang="en-US" sz="4100" dirty="0">
                <a:solidFill>
                  <a:srgbClr val="161613"/>
                </a:solidFill>
                <a:latin typeface="DM Sans Medium" pitchFamily="34" charset="0"/>
                <a:ea typeface="DM Sans Medium" pitchFamily="34" charset="-122"/>
                <a:cs typeface="DM Sans Medium" pitchFamily="34" charset="-120"/>
              </a:rPr>
              <a:t>Công Nghệ Sử Dụng: Đảm Bảo Hiệu Năng và Khả Năng Mở Rộng</a:t>
            </a:r>
            <a:endParaRPr lang="en-US" sz="4100" dirty="0"/>
          </a:p>
        </p:txBody>
      </p:sp>
      <p:sp>
        <p:nvSpPr>
          <p:cNvPr id="3" name="Shape 1"/>
          <p:cNvSpPr/>
          <p:nvPr/>
        </p:nvSpPr>
        <p:spPr>
          <a:xfrm>
            <a:off x="7303770" y="2471142"/>
            <a:ext cx="22860" cy="5017532"/>
          </a:xfrm>
          <a:prstGeom prst="roundRect">
            <a:avLst>
              <a:gd name="adj" fmla="val 137624"/>
            </a:avLst>
          </a:prstGeom>
          <a:solidFill>
            <a:srgbClr val="D3D1C9"/>
          </a:solidFill>
          <a:ln/>
        </p:spPr>
      </p:sp>
      <p:sp>
        <p:nvSpPr>
          <p:cNvPr id="4" name="Shape 2"/>
          <p:cNvSpPr/>
          <p:nvPr/>
        </p:nvSpPr>
        <p:spPr>
          <a:xfrm>
            <a:off x="6368117" y="2931438"/>
            <a:ext cx="734020" cy="22860"/>
          </a:xfrm>
          <a:prstGeom prst="roundRect">
            <a:avLst>
              <a:gd name="adj" fmla="val 137624"/>
            </a:avLst>
          </a:prstGeom>
          <a:solidFill>
            <a:srgbClr val="D3D1C9"/>
          </a:solidFill>
          <a:ln/>
        </p:spPr>
      </p:sp>
      <p:sp>
        <p:nvSpPr>
          <p:cNvPr id="5" name="Shape 3"/>
          <p:cNvSpPr/>
          <p:nvPr/>
        </p:nvSpPr>
        <p:spPr>
          <a:xfrm>
            <a:off x="7079278" y="2707005"/>
            <a:ext cx="471845" cy="471845"/>
          </a:xfrm>
          <a:prstGeom prst="roundRect">
            <a:avLst>
              <a:gd name="adj" fmla="val 6668"/>
            </a:avLst>
          </a:prstGeom>
          <a:solidFill>
            <a:srgbClr val="EDEBE3"/>
          </a:solidFill>
          <a:ln/>
        </p:spPr>
      </p:sp>
      <p:sp>
        <p:nvSpPr>
          <p:cNvPr id="6" name="Text 4"/>
          <p:cNvSpPr/>
          <p:nvPr/>
        </p:nvSpPr>
        <p:spPr>
          <a:xfrm>
            <a:off x="7263586" y="2785586"/>
            <a:ext cx="103227" cy="314563"/>
          </a:xfrm>
          <a:prstGeom prst="rect">
            <a:avLst/>
          </a:prstGeom>
          <a:noFill/>
          <a:ln/>
        </p:spPr>
        <p:txBody>
          <a:bodyPr wrap="none" lIns="0" tIns="0" rIns="0" bIns="0" rtlCol="0" anchor="t"/>
          <a:lstStyle/>
          <a:p>
            <a:pPr marL="0" indent="0" algn="ctr">
              <a:lnSpc>
                <a:spcPts val="2450"/>
              </a:lnSpc>
              <a:buNone/>
            </a:pPr>
            <a:r>
              <a:rPr lang="en-US" sz="2450" dirty="0">
                <a:solidFill>
                  <a:srgbClr val="161613"/>
                </a:solidFill>
                <a:latin typeface="DM Sans Medium" pitchFamily="34" charset="0"/>
                <a:ea typeface="DM Sans Medium" pitchFamily="34" charset="-122"/>
                <a:cs typeface="DM Sans Medium" pitchFamily="34" charset="-120"/>
              </a:rPr>
              <a:t>1</a:t>
            </a:r>
            <a:endParaRPr lang="en-US" sz="2450" dirty="0"/>
          </a:p>
        </p:txBody>
      </p:sp>
      <p:sp>
        <p:nvSpPr>
          <p:cNvPr id="7" name="Text 5"/>
          <p:cNvSpPr/>
          <p:nvPr/>
        </p:nvSpPr>
        <p:spPr>
          <a:xfrm>
            <a:off x="3540085" y="2680811"/>
            <a:ext cx="2621637" cy="327660"/>
          </a:xfrm>
          <a:prstGeom prst="rect">
            <a:avLst/>
          </a:prstGeom>
          <a:noFill/>
          <a:ln/>
        </p:spPr>
        <p:txBody>
          <a:bodyPr wrap="none" lIns="0" tIns="0" rIns="0" bIns="0" rtlCol="0" anchor="t"/>
          <a:lstStyle/>
          <a:p>
            <a:pPr marL="0" indent="0" algn="r">
              <a:lnSpc>
                <a:spcPts val="2550"/>
              </a:lnSpc>
              <a:buNone/>
            </a:pPr>
            <a:r>
              <a:rPr lang="en-US" sz="2050" dirty="0">
                <a:solidFill>
                  <a:srgbClr val="161613"/>
                </a:solidFill>
                <a:latin typeface="DM Sans Medium" pitchFamily="34" charset="0"/>
                <a:ea typeface="DM Sans Medium" pitchFamily="34" charset="-122"/>
                <a:cs typeface="DM Sans Medium" pitchFamily="34" charset="-120"/>
              </a:rPr>
              <a:t>Frontend: HTML, CSS, JAVASCRIPT, BOOTSTRAP</a:t>
            </a:r>
            <a:endParaRPr lang="en-US" sz="2050" dirty="0"/>
          </a:p>
        </p:txBody>
      </p:sp>
      <p:sp>
        <p:nvSpPr>
          <p:cNvPr id="8" name="Text 6"/>
          <p:cNvSpPr/>
          <p:nvPr/>
        </p:nvSpPr>
        <p:spPr>
          <a:xfrm>
            <a:off x="734020" y="3134201"/>
            <a:ext cx="5427702" cy="1006912"/>
          </a:xfrm>
          <a:prstGeom prst="rect">
            <a:avLst/>
          </a:prstGeom>
          <a:noFill/>
          <a:ln/>
        </p:spPr>
        <p:txBody>
          <a:bodyPr wrap="square" lIns="0" tIns="0" rIns="0" bIns="0" rtlCol="0" anchor="t"/>
          <a:lstStyle/>
          <a:p>
            <a:pPr marL="0" indent="0" algn="r">
              <a:lnSpc>
                <a:spcPts val="2600"/>
              </a:lnSpc>
              <a:buNone/>
            </a:pPr>
            <a:r>
              <a:rPr lang="en-US" sz="1650" dirty="0">
                <a:solidFill>
                  <a:srgbClr val="161613"/>
                </a:solidFill>
                <a:latin typeface="Inter" pitchFamily="34" charset="0"/>
                <a:ea typeface="Inter" pitchFamily="34" charset="-122"/>
                <a:cs typeface="Inter" pitchFamily="34" charset="-120"/>
              </a:rPr>
              <a:t>Giao diện người dùng thân thiện, tốc độ tải trang nhanh, dễ dàng bảo trì và mở rộng. Sử dụng các thư viện và công cụ hỗ trợ để tăng tốc độ phát triển.</a:t>
            </a:r>
            <a:endParaRPr lang="en-US" sz="1650" dirty="0"/>
          </a:p>
        </p:txBody>
      </p:sp>
      <p:sp>
        <p:nvSpPr>
          <p:cNvPr id="9" name="Shape 7"/>
          <p:cNvSpPr/>
          <p:nvPr/>
        </p:nvSpPr>
        <p:spPr>
          <a:xfrm>
            <a:off x="7528262" y="3980021"/>
            <a:ext cx="734020" cy="22860"/>
          </a:xfrm>
          <a:prstGeom prst="roundRect">
            <a:avLst>
              <a:gd name="adj" fmla="val 137624"/>
            </a:avLst>
          </a:prstGeom>
          <a:solidFill>
            <a:srgbClr val="D3D1C9"/>
          </a:solidFill>
          <a:ln/>
        </p:spPr>
      </p:sp>
      <p:sp>
        <p:nvSpPr>
          <p:cNvPr id="10" name="Shape 8"/>
          <p:cNvSpPr/>
          <p:nvPr/>
        </p:nvSpPr>
        <p:spPr>
          <a:xfrm>
            <a:off x="7079278" y="3755588"/>
            <a:ext cx="471845" cy="471845"/>
          </a:xfrm>
          <a:prstGeom prst="roundRect">
            <a:avLst>
              <a:gd name="adj" fmla="val 6668"/>
            </a:avLst>
          </a:prstGeom>
          <a:solidFill>
            <a:srgbClr val="EDEBE3"/>
          </a:solidFill>
          <a:ln/>
        </p:spPr>
      </p:sp>
      <p:sp>
        <p:nvSpPr>
          <p:cNvPr id="11" name="Text 9"/>
          <p:cNvSpPr/>
          <p:nvPr/>
        </p:nvSpPr>
        <p:spPr>
          <a:xfrm>
            <a:off x="7224415" y="3834170"/>
            <a:ext cx="181451" cy="314563"/>
          </a:xfrm>
          <a:prstGeom prst="rect">
            <a:avLst/>
          </a:prstGeom>
          <a:noFill/>
          <a:ln/>
        </p:spPr>
        <p:txBody>
          <a:bodyPr wrap="none" lIns="0" tIns="0" rIns="0" bIns="0" rtlCol="0" anchor="t"/>
          <a:lstStyle/>
          <a:p>
            <a:pPr marL="0" indent="0" algn="ctr">
              <a:lnSpc>
                <a:spcPts val="2450"/>
              </a:lnSpc>
              <a:buNone/>
            </a:pPr>
            <a:r>
              <a:rPr lang="en-US" sz="2450" dirty="0">
                <a:solidFill>
                  <a:srgbClr val="161613"/>
                </a:solidFill>
                <a:latin typeface="DM Sans Medium" pitchFamily="34" charset="0"/>
                <a:ea typeface="DM Sans Medium" pitchFamily="34" charset="-122"/>
                <a:cs typeface="DM Sans Medium" pitchFamily="34" charset="-120"/>
              </a:rPr>
              <a:t>2</a:t>
            </a:r>
            <a:endParaRPr lang="en-US" sz="2450" dirty="0"/>
          </a:p>
        </p:txBody>
      </p:sp>
      <p:sp>
        <p:nvSpPr>
          <p:cNvPr id="12" name="Text 10"/>
          <p:cNvSpPr/>
          <p:nvPr/>
        </p:nvSpPr>
        <p:spPr>
          <a:xfrm>
            <a:off x="8468678" y="3729395"/>
            <a:ext cx="2621637" cy="327660"/>
          </a:xfrm>
          <a:prstGeom prst="rect">
            <a:avLst/>
          </a:prstGeom>
          <a:noFill/>
          <a:ln/>
        </p:spPr>
        <p:txBody>
          <a:bodyPr wrap="none" lIns="0" tIns="0" rIns="0" bIns="0" rtlCol="0" anchor="t"/>
          <a:lstStyle/>
          <a:p>
            <a:pPr marL="0" indent="0" algn="l">
              <a:lnSpc>
                <a:spcPts val="2550"/>
              </a:lnSpc>
              <a:buNone/>
            </a:pPr>
            <a:r>
              <a:rPr lang="en-US" sz="2050" dirty="0">
                <a:solidFill>
                  <a:srgbClr val="161613"/>
                </a:solidFill>
                <a:latin typeface="DM Sans Medium" pitchFamily="34" charset="0"/>
                <a:ea typeface="DM Sans Medium" pitchFamily="34" charset="-122"/>
                <a:cs typeface="DM Sans Medium" pitchFamily="34" charset="-120"/>
              </a:rPr>
              <a:t>Backend: JAVA, SPRING SECURITY, RESTFUL API</a:t>
            </a:r>
            <a:endParaRPr lang="en-US" sz="2050" dirty="0"/>
          </a:p>
        </p:txBody>
      </p:sp>
      <p:sp>
        <p:nvSpPr>
          <p:cNvPr id="13" name="Text 11"/>
          <p:cNvSpPr/>
          <p:nvPr/>
        </p:nvSpPr>
        <p:spPr>
          <a:xfrm>
            <a:off x="8468678" y="4182785"/>
            <a:ext cx="5427702" cy="1006912"/>
          </a:xfrm>
          <a:prstGeom prst="rect">
            <a:avLst/>
          </a:prstGeom>
          <a:noFill/>
          <a:ln/>
        </p:spPr>
        <p:txBody>
          <a:bodyPr wrap="square" lIns="0" tIns="0" rIns="0" bIns="0" rtlCol="0" anchor="t"/>
          <a:lstStyle/>
          <a:p>
            <a:pPr marL="0" indent="0" algn="l">
              <a:lnSpc>
                <a:spcPts val="2600"/>
              </a:lnSpc>
              <a:buNone/>
            </a:pPr>
            <a:r>
              <a:rPr lang="en-US" sz="1650" dirty="0">
                <a:solidFill>
                  <a:srgbClr val="161613"/>
                </a:solidFill>
                <a:latin typeface="Inter" pitchFamily="34" charset="0"/>
                <a:ea typeface="Inter" pitchFamily="34" charset="-122"/>
                <a:cs typeface="Inter" pitchFamily="34" charset="-120"/>
              </a:rPr>
              <a:t>Khả năng xử lý lượng lớn dữ liệu, tính bảo mật cao. Xây dựng API mạnh mẽ và linh hoạt để phục vụ cho frontend.</a:t>
            </a:r>
            <a:endParaRPr lang="en-US" sz="1650" dirty="0"/>
          </a:p>
        </p:txBody>
      </p:sp>
      <p:sp>
        <p:nvSpPr>
          <p:cNvPr id="14" name="Shape 12"/>
          <p:cNvSpPr/>
          <p:nvPr/>
        </p:nvSpPr>
        <p:spPr>
          <a:xfrm>
            <a:off x="6368117" y="5024676"/>
            <a:ext cx="734020" cy="22860"/>
          </a:xfrm>
          <a:prstGeom prst="roundRect">
            <a:avLst>
              <a:gd name="adj" fmla="val 137624"/>
            </a:avLst>
          </a:prstGeom>
          <a:solidFill>
            <a:srgbClr val="D3D1C9"/>
          </a:solidFill>
          <a:ln/>
        </p:spPr>
      </p:sp>
      <p:sp>
        <p:nvSpPr>
          <p:cNvPr id="15" name="Shape 13"/>
          <p:cNvSpPr/>
          <p:nvPr/>
        </p:nvSpPr>
        <p:spPr>
          <a:xfrm>
            <a:off x="7079278" y="4800243"/>
            <a:ext cx="471845" cy="471845"/>
          </a:xfrm>
          <a:prstGeom prst="roundRect">
            <a:avLst>
              <a:gd name="adj" fmla="val 6668"/>
            </a:avLst>
          </a:prstGeom>
          <a:solidFill>
            <a:srgbClr val="EDEBE3"/>
          </a:solidFill>
          <a:ln/>
        </p:spPr>
      </p:sp>
      <p:sp>
        <p:nvSpPr>
          <p:cNvPr id="16" name="Text 14"/>
          <p:cNvSpPr/>
          <p:nvPr/>
        </p:nvSpPr>
        <p:spPr>
          <a:xfrm>
            <a:off x="7221795" y="4878824"/>
            <a:ext cx="186809" cy="314563"/>
          </a:xfrm>
          <a:prstGeom prst="rect">
            <a:avLst/>
          </a:prstGeom>
          <a:noFill/>
          <a:ln/>
        </p:spPr>
        <p:txBody>
          <a:bodyPr wrap="none" lIns="0" tIns="0" rIns="0" bIns="0" rtlCol="0" anchor="t"/>
          <a:lstStyle/>
          <a:p>
            <a:pPr marL="0" indent="0" algn="ctr">
              <a:lnSpc>
                <a:spcPts val="2450"/>
              </a:lnSpc>
              <a:buNone/>
            </a:pPr>
            <a:r>
              <a:rPr lang="en-US" sz="2450" dirty="0">
                <a:solidFill>
                  <a:srgbClr val="161613"/>
                </a:solidFill>
                <a:latin typeface="DM Sans Medium" pitchFamily="34" charset="0"/>
                <a:ea typeface="DM Sans Medium" pitchFamily="34" charset="-122"/>
                <a:cs typeface="DM Sans Medium" pitchFamily="34" charset="-120"/>
              </a:rPr>
              <a:t>3</a:t>
            </a:r>
            <a:endParaRPr lang="en-US" sz="2450" dirty="0"/>
          </a:p>
        </p:txBody>
      </p:sp>
      <p:sp>
        <p:nvSpPr>
          <p:cNvPr id="17" name="Text 15"/>
          <p:cNvSpPr/>
          <p:nvPr/>
        </p:nvSpPr>
        <p:spPr>
          <a:xfrm>
            <a:off x="3540085" y="4774049"/>
            <a:ext cx="2621637" cy="327660"/>
          </a:xfrm>
          <a:prstGeom prst="rect">
            <a:avLst/>
          </a:prstGeom>
          <a:noFill/>
          <a:ln/>
        </p:spPr>
        <p:txBody>
          <a:bodyPr wrap="none" lIns="0" tIns="0" rIns="0" bIns="0" rtlCol="0" anchor="t"/>
          <a:lstStyle/>
          <a:p>
            <a:pPr marL="0" indent="0" algn="r">
              <a:lnSpc>
                <a:spcPts val="2550"/>
              </a:lnSpc>
              <a:buNone/>
            </a:pPr>
            <a:r>
              <a:rPr lang="en-US" sz="2050" dirty="0">
                <a:solidFill>
                  <a:srgbClr val="161613"/>
                </a:solidFill>
                <a:latin typeface="DM Sans Medium" pitchFamily="34" charset="0"/>
                <a:ea typeface="DM Sans Medium" pitchFamily="34" charset="-122"/>
                <a:cs typeface="DM Sans Medium" pitchFamily="34" charset="-120"/>
              </a:rPr>
              <a:t>Database: SQL SERVER, STORED PROCEDURES</a:t>
            </a:r>
            <a:endParaRPr lang="en-US" sz="2050" dirty="0"/>
          </a:p>
        </p:txBody>
      </p:sp>
      <p:sp>
        <p:nvSpPr>
          <p:cNvPr id="18" name="Text 16"/>
          <p:cNvSpPr/>
          <p:nvPr/>
        </p:nvSpPr>
        <p:spPr>
          <a:xfrm>
            <a:off x="734020" y="5227439"/>
            <a:ext cx="5427702" cy="671274"/>
          </a:xfrm>
          <a:prstGeom prst="rect">
            <a:avLst/>
          </a:prstGeom>
          <a:noFill/>
          <a:ln/>
        </p:spPr>
        <p:txBody>
          <a:bodyPr wrap="square" lIns="0" tIns="0" rIns="0" bIns="0" rtlCol="0" anchor="t"/>
          <a:lstStyle/>
          <a:p>
            <a:pPr marL="0" indent="0" algn="r">
              <a:lnSpc>
                <a:spcPts val="2600"/>
              </a:lnSpc>
              <a:buNone/>
            </a:pPr>
            <a:r>
              <a:rPr lang="en-US" sz="1650" dirty="0">
                <a:solidFill>
                  <a:srgbClr val="161613"/>
                </a:solidFill>
                <a:latin typeface="Inter" pitchFamily="34" charset="0"/>
                <a:ea typeface="Inter" pitchFamily="34" charset="-122"/>
                <a:cs typeface="Inter" pitchFamily="34" charset="-120"/>
              </a:rPr>
              <a:t>Lưu trữ dữ liệu linh hoạt, khả năng truy vấn nhanh. Dễ dàng mở rộng và tích hợp với các hệ thống khác.</a:t>
            </a:r>
            <a:endParaRPr lang="en-US" sz="1650" dirty="0"/>
          </a:p>
        </p:txBody>
      </p:sp>
      <p:sp>
        <p:nvSpPr>
          <p:cNvPr id="19" name="Shape 17"/>
          <p:cNvSpPr/>
          <p:nvPr/>
        </p:nvSpPr>
        <p:spPr>
          <a:xfrm>
            <a:off x="7528262" y="6069330"/>
            <a:ext cx="734020" cy="22860"/>
          </a:xfrm>
          <a:prstGeom prst="roundRect">
            <a:avLst>
              <a:gd name="adj" fmla="val 137624"/>
            </a:avLst>
          </a:prstGeom>
          <a:solidFill>
            <a:srgbClr val="D3D1C9"/>
          </a:solidFill>
          <a:ln/>
        </p:spPr>
      </p:sp>
      <p:sp>
        <p:nvSpPr>
          <p:cNvPr id="20" name="Shape 18"/>
          <p:cNvSpPr/>
          <p:nvPr/>
        </p:nvSpPr>
        <p:spPr>
          <a:xfrm>
            <a:off x="7079278" y="5844897"/>
            <a:ext cx="471845" cy="471845"/>
          </a:xfrm>
          <a:prstGeom prst="roundRect">
            <a:avLst>
              <a:gd name="adj" fmla="val 6668"/>
            </a:avLst>
          </a:prstGeom>
          <a:solidFill>
            <a:srgbClr val="EDEBE3"/>
          </a:solidFill>
          <a:ln/>
        </p:spPr>
      </p:sp>
      <p:sp>
        <p:nvSpPr>
          <p:cNvPr id="21" name="Text 19"/>
          <p:cNvSpPr/>
          <p:nvPr/>
        </p:nvSpPr>
        <p:spPr>
          <a:xfrm>
            <a:off x="7217509" y="5923478"/>
            <a:ext cx="195382" cy="314563"/>
          </a:xfrm>
          <a:prstGeom prst="rect">
            <a:avLst/>
          </a:prstGeom>
          <a:noFill/>
          <a:ln/>
        </p:spPr>
        <p:txBody>
          <a:bodyPr wrap="none" lIns="0" tIns="0" rIns="0" bIns="0" rtlCol="0" anchor="t"/>
          <a:lstStyle/>
          <a:p>
            <a:pPr marL="0" indent="0" algn="ctr">
              <a:lnSpc>
                <a:spcPts val="2450"/>
              </a:lnSpc>
              <a:buNone/>
            </a:pPr>
            <a:r>
              <a:rPr lang="en-US" sz="2450" dirty="0">
                <a:solidFill>
                  <a:srgbClr val="161613"/>
                </a:solidFill>
                <a:latin typeface="DM Sans Medium" pitchFamily="34" charset="0"/>
                <a:ea typeface="DM Sans Medium" pitchFamily="34" charset="-122"/>
                <a:cs typeface="DM Sans Medium" pitchFamily="34" charset="-120"/>
              </a:rPr>
              <a:t>4</a:t>
            </a:r>
            <a:endParaRPr lang="en-US" sz="2450" dirty="0"/>
          </a:p>
        </p:txBody>
      </p:sp>
      <p:sp>
        <p:nvSpPr>
          <p:cNvPr id="22" name="Text 20"/>
          <p:cNvSpPr/>
          <p:nvPr/>
        </p:nvSpPr>
        <p:spPr>
          <a:xfrm>
            <a:off x="8468678" y="5818703"/>
            <a:ext cx="2621637" cy="327660"/>
          </a:xfrm>
          <a:prstGeom prst="rect">
            <a:avLst/>
          </a:prstGeom>
          <a:noFill/>
          <a:ln/>
        </p:spPr>
        <p:txBody>
          <a:bodyPr wrap="none" lIns="0" tIns="0" rIns="0" bIns="0" rtlCol="0" anchor="t"/>
          <a:lstStyle/>
          <a:p>
            <a:pPr marL="0" indent="0" algn="l">
              <a:lnSpc>
                <a:spcPts val="2550"/>
              </a:lnSpc>
              <a:buNone/>
            </a:pPr>
            <a:r>
              <a:rPr lang="en-US" sz="2050" dirty="0">
                <a:solidFill>
                  <a:srgbClr val="161613"/>
                </a:solidFill>
                <a:latin typeface="DM Sans Medium" pitchFamily="34" charset="0"/>
                <a:ea typeface="DM Sans Medium" pitchFamily="34" charset="-122"/>
                <a:cs typeface="DM Sans Medium" pitchFamily="34" charset="-120"/>
              </a:rPr>
              <a:t>Cloud Hosting: AWS</a:t>
            </a:r>
            <a:endParaRPr lang="en-US" sz="2050" dirty="0"/>
          </a:p>
        </p:txBody>
      </p:sp>
      <p:sp>
        <p:nvSpPr>
          <p:cNvPr id="23" name="Text 21"/>
          <p:cNvSpPr/>
          <p:nvPr/>
        </p:nvSpPr>
        <p:spPr>
          <a:xfrm>
            <a:off x="8468678" y="6272093"/>
            <a:ext cx="5427702" cy="1006912"/>
          </a:xfrm>
          <a:prstGeom prst="rect">
            <a:avLst/>
          </a:prstGeom>
          <a:noFill/>
          <a:ln/>
        </p:spPr>
        <p:txBody>
          <a:bodyPr wrap="square" lIns="0" tIns="0" rIns="0" bIns="0" rtlCol="0" anchor="t"/>
          <a:lstStyle/>
          <a:p>
            <a:pPr marL="0" indent="0" algn="l">
              <a:lnSpc>
                <a:spcPts val="2600"/>
              </a:lnSpc>
              <a:buNone/>
            </a:pPr>
            <a:r>
              <a:rPr lang="en-US" sz="1650" dirty="0">
                <a:solidFill>
                  <a:srgbClr val="161613"/>
                </a:solidFill>
                <a:latin typeface="Inter" pitchFamily="34" charset="0"/>
                <a:ea typeface="Inter" pitchFamily="34" charset="-122"/>
                <a:cs typeface="Inter" pitchFamily="34" charset="-120"/>
              </a:rPr>
              <a:t>Khả năng mở rộng linh hoạt, độ tin cậy cao. Đảm bảo trang web luôn hoạt động ổn định và có thể đáp ứng được lượng truy cập lớn.</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231463"/>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161613"/>
                </a:solidFill>
                <a:latin typeface="DM Sans Medium" pitchFamily="34" charset="0"/>
                <a:ea typeface="DM Sans Medium" pitchFamily="34" charset="-122"/>
                <a:cs typeface="DM Sans Medium" pitchFamily="34" charset="-120"/>
              </a:rPr>
              <a:t>Thiết Kế Giao Diện: Trực Quan, Thân Thiện và Chuyên Nghiệp</a:t>
            </a:r>
            <a:endParaRPr lang="en-US" sz="4450" dirty="0"/>
          </a:p>
        </p:txBody>
      </p:sp>
      <p:sp>
        <p:nvSpPr>
          <p:cNvPr id="3" name="Shape 1"/>
          <p:cNvSpPr/>
          <p:nvPr/>
        </p:nvSpPr>
        <p:spPr>
          <a:xfrm>
            <a:off x="793790" y="3357801"/>
            <a:ext cx="510302" cy="510302"/>
          </a:xfrm>
          <a:prstGeom prst="roundRect">
            <a:avLst>
              <a:gd name="adj" fmla="val 6667"/>
            </a:avLst>
          </a:prstGeom>
          <a:solidFill>
            <a:srgbClr val="EDEBE3"/>
          </a:solidFill>
          <a:ln/>
        </p:spPr>
      </p:sp>
      <p:sp>
        <p:nvSpPr>
          <p:cNvPr id="4" name="Text 2"/>
          <p:cNvSpPr/>
          <p:nvPr/>
        </p:nvSpPr>
        <p:spPr>
          <a:xfrm>
            <a:off x="993100" y="3442811"/>
            <a:ext cx="111681" cy="340281"/>
          </a:xfrm>
          <a:prstGeom prst="rect">
            <a:avLst/>
          </a:prstGeom>
          <a:noFill/>
          <a:ln/>
        </p:spPr>
        <p:txBody>
          <a:bodyPr wrap="none" lIns="0" tIns="0" rIns="0" bIns="0" rtlCol="0" anchor="t"/>
          <a:lstStyle/>
          <a:p>
            <a:pPr marL="0" indent="0" algn="ctr">
              <a:lnSpc>
                <a:spcPts val="2650"/>
              </a:lnSpc>
              <a:buNone/>
            </a:pPr>
            <a:r>
              <a:rPr lang="en-US" sz="2650" dirty="0">
                <a:solidFill>
                  <a:srgbClr val="161613"/>
                </a:solidFill>
                <a:latin typeface="DM Sans Medium" pitchFamily="34" charset="0"/>
                <a:ea typeface="DM Sans Medium" pitchFamily="34" charset="-122"/>
                <a:cs typeface="DM Sans Medium" pitchFamily="34" charset="-120"/>
              </a:rPr>
              <a:t>1</a:t>
            </a:r>
            <a:endParaRPr lang="en-US" sz="2650" dirty="0"/>
          </a:p>
        </p:txBody>
      </p:sp>
      <p:sp>
        <p:nvSpPr>
          <p:cNvPr id="5" name="Text 3"/>
          <p:cNvSpPr/>
          <p:nvPr/>
        </p:nvSpPr>
        <p:spPr>
          <a:xfrm>
            <a:off x="1530906" y="335780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Giao Diện Trực Quan</a:t>
            </a:r>
            <a:endParaRPr lang="en-US" sz="2200" dirty="0"/>
          </a:p>
        </p:txBody>
      </p:sp>
      <p:sp>
        <p:nvSpPr>
          <p:cNvPr id="6" name="Text 4"/>
          <p:cNvSpPr/>
          <p:nvPr/>
        </p:nvSpPr>
        <p:spPr>
          <a:xfrm>
            <a:off x="1530906" y="3848219"/>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161613"/>
                </a:solidFill>
                <a:latin typeface="Inter" pitchFamily="34" charset="0"/>
                <a:ea typeface="Inter" pitchFamily="34" charset="-122"/>
                <a:cs typeface="Inter" pitchFamily="34" charset="-120"/>
              </a:rPr>
              <a:t>Giao diện dễ sử dụng, thân thiện với người dùng. Thiết kế đơn giản, tập trung vào trải nghiệm người dùng.</a:t>
            </a:r>
            <a:endParaRPr lang="en-US" sz="1750" dirty="0"/>
          </a:p>
        </p:txBody>
      </p:sp>
      <p:sp>
        <p:nvSpPr>
          <p:cNvPr id="7" name="Shape 5"/>
          <p:cNvSpPr/>
          <p:nvPr/>
        </p:nvSpPr>
        <p:spPr>
          <a:xfrm>
            <a:off x="7428667" y="3357801"/>
            <a:ext cx="510302" cy="510302"/>
          </a:xfrm>
          <a:prstGeom prst="roundRect">
            <a:avLst>
              <a:gd name="adj" fmla="val 6667"/>
            </a:avLst>
          </a:prstGeom>
          <a:solidFill>
            <a:srgbClr val="EDEBE3"/>
          </a:solidFill>
          <a:ln/>
        </p:spPr>
      </p:sp>
      <p:sp>
        <p:nvSpPr>
          <p:cNvPr id="8" name="Text 6"/>
          <p:cNvSpPr/>
          <p:nvPr/>
        </p:nvSpPr>
        <p:spPr>
          <a:xfrm>
            <a:off x="7585591" y="3442811"/>
            <a:ext cx="196334" cy="340281"/>
          </a:xfrm>
          <a:prstGeom prst="rect">
            <a:avLst/>
          </a:prstGeom>
          <a:noFill/>
          <a:ln/>
        </p:spPr>
        <p:txBody>
          <a:bodyPr wrap="none" lIns="0" tIns="0" rIns="0" bIns="0" rtlCol="0" anchor="t"/>
          <a:lstStyle/>
          <a:p>
            <a:pPr marL="0" indent="0" algn="ctr">
              <a:lnSpc>
                <a:spcPts val="2650"/>
              </a:lnSpc>
              <a:buNone/>
            </a:pPr>
            <a:r>
              <a:rPr lang="en-US" sz="2650" dirty="0">
                <a:solidFill>
                  <a:srgbClr val="161613"/>
                </a:solidFill>
                <a:latin typeface="DM Sans Medium" pitchFamily="34" charset="0"/>
                <a:ea typeface="DM Sans Medium" pitchFamily="34" charset="-122"/>
                <a:cs typeface="DM Sans Medium" pitchFamily="34" charset="-120"/>
              </a:rPr>
              <a:t>2</a:t>
            </a:r>
            <a:endParaRPr lang="en-US" sz="2650" dirty="0"/>
          </a:p>
        </p:txBody>
      </p:sp>
      <p:sp>
        <p:nvSpPr>
          <p:cNvPr id="9" name="Text 7"/>
          <p:cNvSpPr/>
          <p:nvPr/>
        </p:nvSpPr>
        <p:spPr>
          <a:xfrm>
            <a:off x="8165783" y="3357801"/>
            <a:ext cx="2835235" cy="354330"/>
          </a:xfrm>
          <a:prstGeom prst="rect">
            <a:avLst/>
          </a:prstGeom>
          <a:noFill/>
          <a:ln/>
        </p:spPr>
        <p:txBody>
          <a:bodyPr wrap="none" lIns="0" tIns="0" rIns="0" bIns="0" rtlCol="0" anchor="t"/>
          <a:lstStyle/>
          <a:p>
            <a:pPr marL="0" indent="0">
              <a:lnSpc>
                <a:spcPts val="2750"/>
              </a:lnSpc>
              <a:buNone/>
            </a:pPr>
            <a:r>
              <a:rPr lang="en-US" sz="2200" dirty="0" err="1">
                <a:solidFill>
                  <a:srgbClr val="161613"/>
                </a:solidFill>
                <a:latin typeface="DM Sans Medium" pitchFamily="34" charset="0"/>
                <a:ea typeface="DM Sans Medium" pitchFamily="34" charset="-122"/>
                <a:cs typeface="DM Sans Medium" pitchFamily="34" charset="-120"/>
              </a:rPr>
              <a:t>Thiết</a:t>
            </a:r>
            <a:r>
              <a:rPr lang="en-US" sz="2200" dirty="0">
                <a:solidFill>
                  <a:srgbClr val="161613"/>
                </a:solidFill>
                <a:latin typeface="DM Sans Medium" pitchFamily="34" charset="0"/>
                <a:ea typeface="DM Sans Medium" pitchFamily="34" charset="-122"/>
                <a:cs typeface="DM Sans Medium" pitchFamily="34" charset="-120"/>
              </a:rPr>
              <a:t> </a:t>
            </a:r>
            <a:r>
              <a:rPr lang="en-US" sz="2200" dirty="0" err="1">
                <a:solidFill>
                  <a:srgbClr val="161613"/>
                </a:solidFill>
                <a:latin typeface="DM Sans Medium" pitchFamily="34" charset="0"/>
                <a:ea typeface="DM Sans Medium" pitchFamily="34" charset="-122"/>
                <a:cs typeface="DM Sans Medium" pitchFamily="34" charset="-120"/>
              </a:rPr>
              <a:t>Kế</a:t>
            </a:r>
            <a:endParaRPr lang="en-US" sz="2200" dirty="0"/>
          </a:p>
        </p:txBody>
      </p:sp>
      <p:sp>
        <p:nvSpPr>
          <p:cNvPr id="10" name="Text 8"/>
          <p:cNvSpPr/>
          <p:nvPr/>
        </p:nvSpPr>
        <p:spPr>
          <a:xfrm>
            <a:off x="8165783" y="3848219"/>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161613"/>
                </a:solidFill>
                <a:latin typeface="Inter" pitchFamily="34" charset="0"/>
                <a:ea typeface="Inter" pitchFamily="34" charset="-122"/>
                <a:cs typeface="Inter" pitchFamily="34" charset="-120"/>
              </a:rPr>
              <a:t>Tương thích với mọi thiết bị (máy tính, điện thoại, tablet). Đảm bảo người dùng có thể truy cập và sử dụng trang web một cách dễ dàng trên mọi thiết bị.</a:t>
            </a:r>
            <a:endParaRPr lang="en-US" sz="1750" dirty="0"/>
          </a:p>
        </p:txBody>
      </p:sp>
      <p:sp>
        <p:nvSpPr>
          <p:cNvPr id="11" name="Shape 9"/>
          <p:cNvSpPr/>
          <p:nvPr/>
        </p:nvSpPr>
        <p:spPr>
          <a:xfrm>
            <a:off x="793790" y="5418892"/>
            <a:ext cx="510302" cy="510302"/>
          </a:xfrm>
          <a:prstGeom prst="roundRect">
            <a:avLst>
              <a:gd name="adj" fmla="val 6667"/>
            </a:avLst>
          </a:prstGeom>
          <a:solidFill>
            <a:srgbClr val="EDEBE3"/>
          </a:solidFill>
          <a:ln/>
        </p:spPr>
      </p:sp>
      <p:sp>
        <p:nvSpPr>
          <p:cNvPr id="12" name="Text 10"/>
          <p:cNvSpPr/>
          <p:nvPr/>
        </p:nvSpPr>
        <p:spPr>
          <a:xfrm>
            <a:off x="947857" y="5503902"/>
            <a:ext cx="202168" cy="340281"/>
          </a:xfrm>
          <a:prstGeom prst="rect">
            <a:avLst/>
          </a:prstGeom>
          <a:noFill/>
          <a:ln/>
        </p:spPr>
        <p:txBody>
          <a:bodyPr wrap="none" lIns="0" tIns="0" rIns="0" bIns="0" rtlCol="0" anchor="t"/>
          <a:lstStyle/>
          <a:p>
            <a:pPr marL="0" indent="0" algn="ctr">
              <a:lnSpc>
                <a:spcPts val="2650"/>
              </a:lnSpc>
              <a:buNone/>
            </a:pPr>
            <a:r>
              <a:rPr lang="en-US" sz="2650" dirty="0">
                <a:solidFill>
                  <a:srgbClr val="161613"/>
                </a:solidFill>
                <a:latin typeface="DM Sans Medium" pitchFamily="34" charset="0"/>
                <a:ea typeface="DM Sans Medium" pitchFamily="34" charset="-122"/>
                <a:cs typeface="DM Sans Medium" pitchFamily="34" charset="-120"/>
              </a:rPr>
              <a:t>3</a:t>
            </a:r>
            <a:endParaRPr lang="en-US" sz="2650" dirty="0"/>
          </a:p>
        </p:txBody>
      </p:sp>
      <p:sp>
        <p:nvSpPr>
          <p:cNvPr id="13" name="Text 11"/>
          <p:cNvSpPr/>
          <p:nvPr/>
        </p:nvSpPr>
        <p:spPr>
          <a:xfrm>
            <a:off x="1530906" y="541889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Màu Sắc Hài Hòa</a:t>
            </a:r>
            <a:endParaRPr lang="en-US" sz="2200" dirty="0"/>
          </a:p>
        </p:txBody>
      </p:sp>
      <p:sp>
        <p:nvSpPr>
          <p:cNvPr id="14" name="Text 12"/>
          <p:cNvSpPr/>
          <p:nvPr/>
        </p:nvSpPr>
        <p:spPr>
          <a:xfrm>
            <a:off x="1530906" y="5909310"/>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161613"/>
                </a:solidFill>
                <a:latin typeface="Inter" pitchFamily="34" charset="0"/>
                <a:ea typeface="Inter" pitchFamily="34" charset="-122"/>
                <a:cs typeface="Inter" pitchFamily="34" charset="-120"/>
              </a:rPr>
              <a:t>Màu sắc tạo cảm giác tin cậy và chuyên nghiệp. Sử dụng màu sắc phù hợp với thương hiệu và lĩnh vực ô tô.</a:t>
            </a:r>
            <a:endParaRPr lang="en-US" sz="1750" dirty="0"/>
          </a:p>
        </p:txBody>
      </p:sp>
      <p:sp>
        <p:nvSpPr>
          <p:cNvPr id="15" name="Shape 13"/>
          <p:cNvSpPr/>
          <p:nvPr/>
        </p:nvSpPr>
        <p:spPr>
          <a:xfrm>
            <a:off x="7428667" y="5418892"/>
            <a:ext cx="510302" cy="510302"/>
          </a:xfrm>
          <a:prstGeom prst="roundRect">
            <a:avLst>
              <a:gd name="adj" fmla="val 6667"/>
            </a:avLst>
          </a:prstGeom>
          <a:solidFill>
            <a:srgbClr val="EDEBE3"/>
          </a:solidFill>
          <a:ln/>
        </p:spPr>
      </p:sp>
      <p:sp>
        <p:nvSpPr>
          <p:cNvPr id="16" name="Text 14"/>
          <p:cNvSpPr/>
          <p:nvPr/>
        </p:nvSpPr>
        <p:spPr>
          <a:xfrm>
            <a:off x="7578090" y="5503902"/>
            <a:ext cx="211336" cy="340281"/>
          </a:xfrm>
          <a:prstGeom prst="rect">
            <a:avLst/>
          </a:prstGeom>
          <a:noFill/>
          <a:ln/>
        </p:spPr>
        <p:txBody>
          <a:bodyPr wrap="none" lIns="0" tIns="0" rIns="0" bIns="0" rtlCol="0" anchor="t"/>
          <a:lstStyle/>
          <a:p>
            <a:pPr marL="0" indent="0" algn="ctr">
              <a:lnSpc>
                <a:spcPts val="2650"/>
              </a:lnSpc>
              <a:buNone/>
            </a:pPr>
            <a:r>
              <a:rPr lang="en-US" sz="2650" dirty="0">
                <a:solidFill>
                  <a:srgbClr val="161613"/>
                </a:solidFill>
                <a:latin typeface="DM Sans Medium" pitchFamily="34" charset="0"/>
                <a:ea typeface="DM Sans Medium" pitchFamily="34" charset="-122"/>
                <a:cs typeface="DM Sans Medium" pitchFamily="34" charset="-120"/>
              </a:rPr>
              <a:t>4</a:t>
            </a:r>
            <a:endParaRPr lang="en-US" sz="2650" dirty="0"/>
          </a:p>
        </p:txBody>
      </p:sp>
      <p:sp>
        <p:nvSpPr>
          <p:cNvPr id="17" name="Text 15"/>
          <p:cNvSpPr/>
          <p:nvPr/>
        </p:nvSpPr>
        <p:spPr>
          <a:xfrm>
            <a:off x="8165783" y="541889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Bố Cục Rõ Ràng</a:t>
            </a:r>
            <a:endParaRPr lang="en-US" sz="2200" dirty="0"/>
          </a:p>
        </p:txBody>
      </p:sp>
      <p:sp>
        <p:nvSpPr>
          <p:cNvPr id="18" name="Text 16"/>
          <p:cNvSpPr/>
          <p:nvPr/>
        </p:nvSpPr>
        <p:spPr>
          <a:xfrm>
            <a:off x="8165783" y="5909310"/>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161613"/>
                </a:solidFill>
                <a:latin typeface="Inter" pitchFamily="34" charset="0"/>
                <a:ea typeface="Inter" pitchFamily="34" charset="-122"/>
                <a:cs typeface="Inter" pitchFamily="34" charset="-120"/>
              </a:rPr>
              <a:t>Giúp người dùng dễ dàng tìm kiếm thông tin. Bố cục được thiết kế theo nguyên tắc UX/UI để tối ưu hóa trải nghiệm người dùng.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58416" y="517327"/>
            <a:ext cx="13313569" cy="1175623"/>
          </a:xfrm>
          <a:prstGeom prst="rect">
            <a:avLst/>
          </a:prstGeom>
          <a:noFill/>
          <a:ln/>
        </p:spPr>
        <p:txBody>
          <a:bodyPr wrap="square" lIns="0" tIns="0" rIns="0" bIns="0" rtlCol="0" anchor="t"/>
          <a:lstStyle/>
          <a:p>
            <a:pPr marL="0" indent="0">
              <a:lnSpc>
                <a:spcPts val="4600"/>
              </a:lnSpc>
              <a:buNone/>
            </a:pPr>
            <a:r>
              <a:rPr lang="en-US" sz="3700" dirty="0">
                <a:solidFill>
                  <a:srgbClr val="161613"/>
                </a:solidFill>
                <a:latin typeface="DM Sans Medium" pitchFamily="34" charset="0"/>
                <a:ea typeface="DM Sans Medium" pitchFamily="34" charset="-122"/>
                <a:cs typeface="DM Sans Medium" pitchFamily="34" charset="-120"/>
              </a:rPr>
              <a:t>Kế Hoạch Thực Hiện: Đảm Bảo Dự Án Hoàn Thành Đúng Tiến Độ</a:t>
            </a:r>
            <a:endParaRPr lang="en-US" sz="3700" dirty="0"/>
          </a:p>
        </p:txBody>
      </p:sp>
      <p:pic>
        <p:nvPicPr>
          <p:cNvPr id="3" name="Image 0" descr="preencoded.png"/>
          <p:cNvPicPr>
            <a:picLocks noChangeAspect="1"/>
          </p:cNvPicPr>
          <p:nvPr/>
        </p:nvPicPr>
        <p:blipFill>
          <a:blip r:embed="rId3"/>
          <a:stretch>
            <a:fillRect/>
          </a:stretch>
        </p:blipFill>
        <p:spPr>
          <a:xfrm>
            <a:off x="658416" y="2069187"/>
            <a:ext cx="940594" cy="1128713"/>
          </a:xfrm>
          <a:prstGeom prst="rect">
            <a:avLst/>
          </a:prstGeom>
        </p:spPr>
      </p:pic>
      <p:sp>
        <p:nvSpPr>
          <p:cNvPr id="4" name="Text 1"/>
          <p:cNvSpPr/>
          <p:nvPr/>
        </p:nvSpPr>
        <p:spPr>
          <a:xfrm>
            <a:off x="1881187" y="2257306"/>
            <a:ext cx="2351484" cy="293846"/>
          </a:xfrm>
          <a:prstGeom prst="rect">
            <a:avLst/>
          </a:prstGeom>
          <a:noFill/>
          <a:ln/>
        </p:spPr>
        <p:txBody>
          <a:bodyPr wrap="none" lIns="0" tIns="0" rIns="0" bIns="0" rtlCol="0" anchor="t"/>
          <a:lstStyle/>
          <a:p>
            <a:pPr marL="0" indent="0" algn="l">
              <a:lnSpc>
                <a:spcPts val="2300"/>
              </a:lnSpc>
              <a:buNone/>
            </a:pPr>
            <a:r>
              <a:rPr lang="en-US" sz="1850" dirty="0">
                <a:solidFill>
                  <a:srgbClr val="161613"/>
                </a:solidFill>
                <a:latin typeface="DM Sans Medium" pitchFamily="34" charset="0"/>
                <a:ea typeface="DM Sans Medium" pitchFamily="34" charset="-122"/>
                <a:cs typeface="DM Sans Medium" pitchFamily="34" charset="-120"/>
              </a:rPr>
              <a:t>Giai đoạn 1</a:t>
            </a:r>
            <a:endParaRPr lang="en-US" sz="1850" dirty="0"/>
          </a:p>
        </p:txBody>
      </p:sp>
      <p:sp>
        <p:nvSpPr>
          <p:cNvPr id="5" name="Text 2"/>
          <p:cNvSpPr/>
          <p:nvPr/>
        </p:nvSpPr>
        <p:spPr>
          <a:xfrm>
            <a:off x="1881187" y="2664023"/>
            <a:ext cx="12090797" cy="300990"/>
          </a:xfrm>
          <a:prstGeom prst="rect">
            <a:avLst/>
          </a:prstGeom>
          <a:noFill/>
          <a:ln/>
        </p:spPr>
        <p:txBody>
          <a:bodyPr wrap="none" lIns="0" tIns="0" rIns="0" bIns="0" rtlCol="0" anchor="t"/>
          <a:lstStyle/>
          <a:p>
            <a:pPr marL="0" indent="0" algn="l">
              <a:lnSpc>
                <a:spcPts val="2350"/>
              </a:lnSpc>
              <a:buNone/>
            </a:pPr>
            <a:r>
              <a:rPr lang="en-US" sz="1450" dirty="0">
                <a:solidFill>
                  <a:srgbClr val="161613"/>
                </a:solidFill>
                <a:latin typeface="Inter" pitchFamily="34" charset="0"/>
                <a:ea typeface="Inter" pitchFamily="34" charset="-122"/>
                <a:cs typeface="Inter" pitchFamily="34" charset="-120"/>
              </a:rPr>
              <a:t>Nghiên cứu và phân tích yêu cầu: Xác định rõ các yêu cầu của dự án, phân tích thị trường và đối thủ cạnh tranh.</a:t>
            </a:r>
            <a:endParaRPr lang="en-US" sz="1450" dirty="0"/>
          </a:p>
        </p:txBody>
      </p:sp>
      <p:pic>
        <p:nvPicPr>
          <p:cNvPr id="6" name="Image 1" descr="preencoded.png"/>
          <p:cNvPicPr>
            <a:picLocks noChangeAspect="1"/>
          </p:cNvPicPr>
          <p:nvPr/>
        </p:nvPicPr>
        <p:blipFill>
          <a:blip r:embed="rId4"/>
          <a:stretch>
            <a:fillRect/>
          </a:stretch>
        </p:blipFill>
        <p:spPr>
          <a:xfrm>
            <a:off x="658416" y="3197900"/>
            <a:ext cx="940594" cy="1128713"/>
          </a:xfrm>
          <a:prstGeom prst="rect">
            <a:avLst/>
          </a:prstGeom>
        </p:spPr>
      </p:pic>
      <p:sp>
        <p:nvSpPr>
          <p:cNvPr id="7" name="Text 3"/>
          <p:cNvSpPr/>
          <p:nvPr/>
        </p:nvSpPr>
        <p:spPr>
          <a:xfrm>
            <a:off x="1881187" y="3386018"/>
            <a:ext cx="2351484" cy="293846"/>
          </a:xfrm>
          <a:prstGeom prst="rect">
            <a:avLst/>
          </a:prstGeom>
          <a:noFill/>
          <a:ln/>
        </p:spPr>
        <p:txBody>
          <a:bodyPr wrap="none" lIns="0" tIns="0" rIns="0" bIns="0" rtlCol="0" anchor="t"/>
          <a:lstStyle/>
          <a:p>
            <a:pPr marL="0" indent="0" algn="l">
              <a:lnSpc>
                <a:spcPts val="2300"/>
              </a:lnSpc>
              <a:buNone/>
            </a:pPr>
            <a:r>
              <a:rPr lang="en-US" sz="1850" dirty="0">
                <a:solidFill>
                  <a:srgbClr val="161613"/>
                </a:solidFill>
                <a:latin typeface="DM Sans Medium" pitchFamily="34" charset="0"/>
                <a:ea typeface="DM Sans Medium" pitchFamily="34" charset="-122"/>
                <a:cs typeface="DM Sans Medium" pitchFamily="34" charset="-120"/>
              </a:rPr>
              <a:t>Giai đoạn 2</a:t>
            </a:r>
            <a:endParaRPr lang="en-US" sz="1850" dirty="0"/>
          </a:p>
        </p:txBody>
      </p:sp>
      <p:sp>
        <p:nvSpPr>
          <p:cNvPr id="8" name="Text 4"/>
          <p:cNvSpPr/>
          <p:nvPr/>
        </p:nvSpPr>
        <p:spPr>
          <a:xfrm>
            <a:off x="1881187" y="3792736"/>
            <a:ext cx="12090797" cy="300990"/>
          </a:xfrm>
          <a:prstGeom prst="rect">
            <a:avLst/>
          </a:prstGeom>
          <a:noFill/>
          <a:ln/>
        </p:spPr>
        <p:txBody>
          <a:bodyPr wrap="none" lIns="0" tIns="0" rIns="0" bIns="0" rtlCol="0" anchor="t"/>
          <a:lstStyle/>
          <a:p>
            <a:pPr marL="0" indent="0" algn="l">
              <a:lnSpc>
                <a:spcPts val="2350"/>
              </a:lnSpc>
              <a:buNone/>
            </a:pPr>
            <a:r>
              <a:rPr lang="en-US" sz="1450" dirty="0">
                <a:solidFill>
                  <a:srgbClr val="161613"/>
                </a:solidFill>
                <a:latin typeface="Inter" pitchFamily="34" charset="0"/>
                <a:ea typeface="Inter" pitchFamily="34" charset="-122"/>
                <a:cs typeface="Inter" pitchFamily="34" charset="-120"/>
              </a:rPr>
              <a:t>Thiết kế giao diện và xây dựng cơ sở dữ liệu: Tạo ra bản thiết kế giao diện trực quan và xây dựng cơ sở dữ liệu mạnh mẽ.</a:t>
            </a:r>
            <a:endParaRPr lang="en-US" sz="1450" dirty="0"/>
          </a:p>
        </p:txBody>
      </p:sp>
      <p:pic>
        <p:nvPicPr>
          <p:cNvPr id="9" name="Image 2" descr="preencoded.png"/>
          <p:cNvPicPr>
            <a:picLocks noChangeAspect="1"/>
          </p:cNvPicPr>
          <p:nvPr/>
        </p:nvPicPr>
        <p:blipFill>
          <a:blip r:embed="rId5"/>
          <a:stretch>
            <a:fillRect/>
          </a:stretch>
        </p:blipFill>
        <p:spPr>
          <a:xfrm>
            <a:off x="658416" y="4326612"/>
            <a:ext cx="940594" cy="1128713"/>
          </a:xfrm>
          <a:prstGeom prst="rect">
            <a:avLst/>
          </a:prstGeom>
        </p:spPr>
      </p:pic>
      <p:sp>
        <p:nvSpPr>
          <p:cNvPr id="10" name="Text 5"/>
          <p:cNvSpPr/>
          <p:nvPr/>
        </p:nvSpPr>
        <p:spPr>
          <a:xfrm>
            <a:off x="1881187" y="4514731"/>
            <a:ext cx="2351484" cy="293846"/>
          </a:xfrm>
          <a:prstGeom prst="rect">
            <a:avLst/>
          </a:prstGeom>
          <a:noFill/>
          <a:ln/>
        </p:spPr>
        <p:txBody>
          <a:bodyPr wrap="none" lIns="0" tIns="0" rIns="0" bIns="0" rtlCol="0" anchor="t"/>
          <a:lstStyle/>
          <a:p>
            <a:pPr marL="0" indent="0" algn="l">
              <a:lnSpc>
                <a:spcPts val="2300"/>
              </a:lnSpc>
              <a:buNone/>
            </a:pPr>
            <a:r>
              <a:rPr lang="en-US" sz="1850" dirty="0">
                <a:solidFill>
                  <a:srgbClr val="161613"/>
                </a:solidFill>
                <a:latin typeface="DM Sans Medium" pitchFamily="34" charset="0"/>
                <a:ea typeface="DM Sans Medium" pitchFamily="34" charset="-122"/>
                <a:cs typeface="DM Sans Medium" pitchFamily="34" charset="-120"/>
              </a:rPr>
              <a:t>Giai đoạn 3</a:t>
            </a:r>
            <a:endParaRPr lang="en-US" sz="1850" dirty="0"/>
          </a:p>
        </p:txBody>
      </p:sp>
      <p:sp>
        <p:nvSpPr>
          <p:cNvPr id="11" name="Text 6"/>
          <p:cNvSpPr/>
          <p:nvPr/>
        </p:nvSpPr>
        <p:spPr>
          <a:xfrm>
            <a:off x="1881187" y="4921448"/>
            <a:ext cx="12090797" cy="300990"/>
          </a:xfrm>
          <a:prstGeom prst="rect">
            <a:avLst/>
          </a:prstGeom>
          <a:noFill/>
          <a:ln/>
        </p:spPr>
        <p:txBody>
          <a:bodyPr wrap="none" lIns="0" tIns="0" rIns="0" bIns="0" rtlCol="0" anchor="t"/>
          <a:lstStyle/>
          <a:p>
            <a:pPr marL="0" indent="0" algn="l">
              <a:lnSpc>
                <a:spcPts val="2350"/>
              </a:lnSpc>
              <a:buNone/>
            </a:pPr>
            <a:r>
              <a:rPr lang="en-US" sz="1450" dirty="0">
                <a:solidFill>
                  <a:srgbClr val="161613"/>
                </a:solidFill>
                <a:latin typeface="Inter" pitchFamily="34" charset="0"/>
                <a:ea typeface="Inter" pitchFamily="34" charset="-122"/>
                <a:cs typeface="Inter" pitchFamily="34" charset="-120"/>
              </a:rPr>
              <a:t>Phát triển frontend và backend: Xây dựng các tính năng của trang web, kết nối frontend và backend.</a:t>
            </a:r>
            <a:endParaRPr lang="en-US" sz="1450" dirty="0"/>
          </a:p>
        </p:txBody>
      </p:sp>
      <p:pic>
        <p:nvPicPr>
          <p:cNvPr id="12" name="Image 3" descr="preencoded.png"/>
          <p:cNvPicPr>
            <a:picLocks noChangeAspect="1"/>
          </p:cNvPicPr>
          <p:nvPr/>
        </p:nvPicPr>
        <p:blipFill>
          <a:blip r:embed="rId6"/>
          <a:stretch>
            <a:fillRect/>
          </a:stretch>
        </p:blipFill>
        <p:spPr>
          <a:xfrm>
            <a:off x="658416" y="5455325"/>
            <a:ext cx="940594" cy="1128713"/>
          </a:xfrm>
          <a:prstGeom prst="rect">
            <a:avLst/>
          </a:prstGeom>
        </p:spPr>
      </p:pic>
      <p:sp>
        <p:nvSpPr>
          <p:cNvPr id="13" name="Text 7"/>
          <p:cNvSpPr/>
          <p:nvPr/>
        </p:nvSpPr>
        <p:spPr>
          <a:xfrm>
            <a:off x="1881187" y="5643443"/>
            <a:ext cx="2351484" cy="293846"/>
          </a:xfrm>
          <a:prstGeom prst="rect">
            <a:avLst/>
          </a:prstGeom>
          <a:noFill/>
          <a:ln/>
        </p:spPr>
        <p:txBody>
          <a:bodyPr wrap="none" lIns="0" tIns="0" rIns="0" bIns="0" rtlCol="0" anchor="t"/>
          <a:lstStyle/>
          <a:p>
            <a:pPr marL="0" indent="0" algn="l">
              <a:lnSpc>
                <a:spcPts val="2300"/>
              </a:lnSpc>
              <a:buNone/>
            </a:pPr>
            <a:r>
              <a:rPr lang="en-US" sz="1850" dirty="0">
                <a:solidFill>
                  <a:srgbClr val="161613"/>
                </a:solidFill>
                <a:latin typeface="DM Sans Medium" pitchFamily="34" charset="0"/>
                <a:ea typeface="DM Sans Medium" pitchFamily="34" charset="-122"/>
                <a:cs typeface="DM Sans Medium" pitchFamily="34" charset="-120"/>
              </a:rPr>
              <a:t>Giai đoạn 4</a:t>
            </a:r>
            <a:endParaRPr lang="en-US" sz="1850" dirty="0"/>
          </a:p>
        </p:txBody>
      </p:sp>
      <p:sp>
        <p:nvSpPr>
          <p:cNvPr id="14" name="Text 8"/>
          <p:cNvSpPr/>
          <p:nvPr/>
        </p:nvSpPr>
        <p:spPr>
          <a:xfrm>
            <a:off x="1881187" y="6050161"/>
            <a:ext cx="12090797" cy="300990"/>
          </a:xfrm>
          <a:prstGeom prst="rect">
            <a:avLst/>
          </a:prstGeom>
          <a:noFill/>
          <a:ln/>
        </p:spPr>
        <p:txBody>
          <a:bodyPr wrap="none" lIns="0" tIns="0" rIns="0" bIns="0" rtlCol="0" anchor="t"/>
          <a:lstStyle/>
          <a:p>
            <a:pPr marL="0" indent="0" algn="l">
              <a:lnSpc>
                <a:spcPts val="2350"/>
              </a:lnSpc>
              <a:buNone/>
            </a:pPr>
            <a:r>
              <a:rPr lang="en-US" sz="1450" dirty="0">
                <a:solidFill>
                  <a:srgbClr val="161613"/>
                </a:solidFill>
                <a:latin typeface="Inter" pitchFamily="34" charset="0"/>
                <a:ea typeface="Inter" pitchFamily="34" charset="-122"/>
                <a:cs typeface="Inter" pitchFamily="34" charset="-120"/>
              </a:rPr>
              <a:t>Kiểm thử và sửa lỗi: Kiểm tra kỹ lưỡng các tính năng của trang web, sửa các lỗi phát sinh.</a:t>
            </a:r>
            <a:endParaRPr lang="en-US" sz="1450" dirty="0"/>
          </a:p>
        </p:txBody>
      </p:sp>
      <p:pic>
        <p:nvPicPr>
          <p:cNvPr id="15" name="Image 4" descr="preencoded.png"/>
          <p:cNvPicPr>
            <a:picLocks noChangeAspect="1"/>
          </p:cNvPicPr>
          <p:nvPr/>
        </p:nvPicPr>
        <p:blipFill>
          <a:blip r:embed="rId7"/>
          <a:stretch>
            <a:fillRect/>
          </a:stretch>
        </p:blipFill>
        <p:spPr>
          <a:xfrm>
            <a:off x="658416" y="6584037"/>
            <a:ext cx="940594" cy="1128713"/>
          </a:xfrm>
          <a:prstGeom prst="rect">
            <a:avLst/>
          </a:prstGeom>
        </p:spPr>
      </p:pic>
      <p:sp>
        <p:nvSpPr>
          <p:cNvPr id="16" name="Text 9"/>
          <p:cNvSpPr/>
          <p:nvPr/>
        </p:nvSpPr>
        <p:spPr>
          <a:xfrm>
            <a:off x="1881187" y="6772156"/>
            <a:ext cx="2351484" cy="293846"/>
          </a:xfrm>
          <a:prstGeom prst="rect">
            <a:avLst/>
          </a:prstGeom>
          <a:noFill/>
          <a:ln/>
        </p:spPr>
        <p:txBody>
          <a:bodyPr wrap="none" lIns="0" tIns="0" rIns="0" bIns="0" rtlCol="0" anchor="t"/>
          <a:lstStyle/>
          <a:p>
            <a:pPr marL="0" indent="0" algn="l">
              <a:lnSpc>
                <a:spcPts val="2300"/>
              </a:lnSpc>
              <a:buNone/>
            </a:pPr>
            <a:r>
              <a:rPr lang="en-US" sz="1850" dirty="0">
                <a:solidFill>
                  <a:srgbClr val="161613"/>
                </a:solidFill>
                <a:latin typeface="DM Sans Medium" pitchFamily="34" charset="0"/>
                <a:ea typeface="DM Sans Medium" pitchFamily="34" charset="-122"/>
                <a:cs typeface="DM Sans Medium" pitchFamily="34" charset="-120"/>
              </a:rPr>
              <a:t>Giai đoạn 5</a:t>
            </a:r>
            <a:endParaRPr lang="en-US" sz="1850" dirty="0"/>
          </a:p>
        </p:txBody>
      </p:sp>
      <p:sp>
        <p:nvSpPr>
          <p:cNvPr id="17" name="Text 10"/>
          <p:cNvSpPr/>
          <p:nvPr/>
        </p:nvSpPr>
        <p:spPr>
          <a:xfrm>
            <a:off x="1881187" y="7178873"/>
            <a:ext cx="12090797" cy="300990"/>
          </a:xfrm>
          <a:prstGeom prst="rect">
            <a:avLst/>
          </a:prstGeom>
          <a:noFill/>
          <a:ln/>
        </p:spPr>
        <p:txBody>
          <a:bodyPr wrap="none" lIns="0" tIns="0" rIns="0" bIns="0" rtlCol="0" anchor="t"/>
          <a:lstStyle/>
          <a:p>
            <a:pPr marL="0" indent="0" algn="l">
              <a:lnSpc>
                <a:spcPts val="2350"/>
              </a:lnSpc>
              <a:buNone/>
            </a:pPr>
            <a:r>
              <a:rPr lang="en-US" sz="1450" dirty="0">
                <a:solidFill>
                  <a:srgbClr val="161613"/>
                </a:solidFill>
                <a:latin typeface="Inter" pitchFamily="34" charset="0"/>
                <a:ea typeface="Inter" pitchFamily="34" charset="-122"/>
                <a:cs typeface="Inter" pitchFamily="34" charset="-120"/>
              </a:rPr>
              <a:t>Triển khai và bảo trì: Triển khai trang web lên môi trường production, bảo trì và cập nhật thường xuyên.</a:t>
            </a:r>
            <a:endParaRPr lang="en-US" sz="14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518166"/>
            <a:ext cx="12938046" cy="708779"/>
          </a:xfrm>
          <a:prstGeom prst="rect">
            <a:avLst/>
          </a:prstGeom>
          <a:noFill/>
          <a:ln/>
        </p:spPr>
        <p:txBody>
          <a:bodyPr wrap="none" lIns="0" tIns="0" rIns="0" bIns="0" rtlCol="0" anchor="t"/>
          <a:lstStyle/>
          <a:p>
            <a:pPr marL="0" indent="0">
              <a:lnSpc>
                <a:spcPts val="5550"/>
              </a:lnSpc>
              <a:buNone/>
            </a:pPr>
            <a:r>
              <a:rPr lang="en-US" sz="4450" dirty="0">
                <a:solidFill>
                  <a:srgbClr val="161613"/>
                </a:solidFill>
                <a:latin typeface="DM Sans Medium" pitchFamily="34" charset="0"/>
                <a:ea typeface="DM Sans Medium" pitchFamily="34" charset="-122"/>
                <a:cs typeface="DM Sans Medium" pitchFamily="34" charset="-120"/>
              </a:rPr>
              <a:t>Demo Giao Diện Trang Web: Trải Nghiệm Thực Tế</a:t>
            </a:r>
            <a:endParaRPr lang="en-US" sz="4450" dirty="0"/>
          </a:p>
        </p:txBody>
      </p:sp>
      <p:pic>
        <p:nvPicPr>
          <p:cNvPr id="3" name="Image 0" descr="preencoded.png"/>
          <p:cNvPicPr>
            <a:picLocks noChangeAspect="1"/>
          </p:cNvPicPr>
          <p:nvPr/>
        </p:nvPicPr>
        <p:blipFill>
          <a:blip r:embed="rId3"/>
          <a:stretch>
            <a:fillRect/>
          </a:stretch>
        </p:blipFill>
        <p:spPr>
          <a:xfrm>
            <a:off x="801410" y="2826544"/>
            <a:ext cx="3120747" cy="3120747"/>
          </a:xfrm>
          <a:prstGeom prst="rect">
            <a:avLst/>
          </a:prstGeom>
        </p:spPr>
      </p:pic>
      <p:pic>
        <p:nvPicPr>
          <p:cNvPr id="4" name="Image 1" descr="preencoded.png"/>
          <p:cNvPicPr>
            <a:picLocks noChangeAspect="1"/>
          </p:cNvPicPr>
          <p:nvPr/>
        </p:nvPicPr>
        <p:blipFill>
          <a:blip r:embed="rId4"/>
          <a:stretch>
            <a:fillRect/>
          </a:stretch>
        </p:blipFill>
        <p:spPr>
          <a:xfrm>
            <a:off x="4103608" y="2826544"/>
            <a:ext cx="3120866" cy="3120866"/>
          </a:xfrm>
          <a:prstGeom prst="rect">
            <a:avLst/>
          </a:prstGeom>
        </p:spPr>
      </p:pic>
      <p:pic>
        <p:nvPicPr>
          <p:cNvPr id="5" name="Image 2" descr="preencoded.png"/>
          <p:cNvPicPr>
            <a:picLocks noChangeAspect="1"/>
          </p:cNvPicPr>
          <p:nvPr/>
        </p:nvPicPr>
        <p:blipFill>
          <a:blip r:embed="rId5"/>
          <a:stretch>
            <a:fillRect/>
          </a:stretch>
        </p:blipFill>
        <p:spPr>
          <a:xfrm>
            <a:off x="7405926" y="2826544"/>
            <a:ext cx="3120747" cy="3120747"/>
          </a:xfrm>
          <a:prstGeom prst="rect">
            <a:avLst/>
          </a:prstGeom>
        </p:spPr>
      </p:pic>
      <p:pic>
        <p:nvPicPr>
          <p:cNvPr id="6" name="Image 3" descr="preencoded.png"/>
          <p:cNvPicPr>
            <a:picLocks noChangeAspect="1"/>
          </p:cNvPicPr>
          <p:nvPr/>
        </p:nvPicPr>
        <p:blipFill>
          <a:blip r:embed="rId6"/>
          <a:stretch>
            <a:fillRect/>
          </a:stretch>
        </p:blipFill>
        <p:spPr>
          <a:xfrm>
            <a:off x="10708124" y="2826544"/>
            <a:ext cx="3120866" cy="3120866"/>
          </a:xfrm>
          <a:prstGeom prst="rect">
            <a:avLst/>
          </a:prstGeom>
        </p:spPr>
      </p:pic>
      <p:sp>
        <p:nvSpPr>
          <p:cNvPr id="7" name="Text 1"/>
          <p:cNvSpPr/>
          <p:nvPr/>
        </p:nvSpPr>
        <p:spPr>
          <a:xfrm>
            <a:off x="793790" y="6348532"/>
            <a:ext cx="13042821" cy="362903"/>
          </a:xfrm>
          <a:prstGeom prst="rect">
            <a:avLst/>
          </a:prstGeom>
          <a:noFill/>
          <a:ln/>
        </p:spPr>
        <p:txBody>
          <a:bodyPr wrap="none" lIns="0" tIns="0" rIns="0" bIns="0" rtlCol="0" anchor="t"/>
          <a:lstStyle/>
          <a:p>
            <a:pPr marL="0" indent="0">
              <a:lnSpc>
                <a:spcPts val="2850"/>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853803"/>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161613"/>
                </a:solidFill>
                <a:latin typeface="DM Sans Medium" pitchFamily="34" charset="0"/>
                <a:ea typeface="DM Sans Medium" pitchFamily="34" charset="-122"/>
                <a:cs typeface="DM Sans Medium" pitchFamily="34" charset="-120"/>
              </a:rPr>
              <a:t>Kết Luận và Hướng Phát Triển: Tiềm Năng và Cơ Hội</a:t>
            </a:r>
            <a:endParaRPr lang="en-US" sz="4450" dirty="0"/>
          </a:p>
        </p:txBody>
      </p:sp>
      <p:sp>
        <p:nvSpPr>
          <p:cNvPr id="3" name="Shape 1"/>
          <p:cNvSpPr/>
          <p:nvPr/>
        </p:nvSpPr>
        <p:spPr>
          <a:xfrm>
            <a:off x="793790" y="3724989"/>
            <a:ext cx="6408063" cy="2032754"/>
          </a:xfrm>
          <a:prstGeom prst="roundRect">
            <a:avLst>
              <a:gd name="adj" fmla="val 1674"/>
            </a:avLst>
          </a:prstGeom>
          <a:solidFill>
            <a:srgbClr val="EDEBE3"/>
          </a:solidFill>
          <a:ln/>
        </p:spPr>
      </p:sp>
      <p:sp>
        <p:nvSpPr>
          <p:cNvPr id="4" name="Text 2"/>
          <p:cNvSpPr/>
          <p:nvPr/>
        </p:nvSpPr>
        <p:spPr>
          <a:xfrm>
            <a:off x="1020604" y="395180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Tiềm Năng Lớn</a:t>
            </a:r>
            <a:endParaRPr lang="en-US" sz="2200" dirty="0"/>
          </a:p>
        </p:txBody>
      </p:sp>
      <p:sp>
        <p:nvSpPr>
          <p:cNvPr id="5" name="Text 3"/>
          <p:cNvSpPr/>
          <p:nvPr/>
        </p:nvSpPr>
        <p:spPr>
          <a:xfrm>
            <a:off x="1020604" y="4442222"/>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161613"/>
                </a:solidFill>
                <a:latin typeface="Inter" pitchFamily="34" charset="0"/>
                <a:ea typeface="Inter" pitchFamily="34" charset="-122"/>
                <a:cs typeface="Inter" pitchFamily="34" charset="-120"/>
              </a:rPr>
              <a:t>Dự án có tiềm năng phát triển lớn trong thị trường mua bán ô tô trực tuyến đang ngày càng phát triển.</a:t>
            </a:r>
            <a:endParaRPr lang="en-US" sz="1750" dirty="0"/>
          </a:p>
        </p:txBody>
      </p:sp>
      <p:sp>
        <p:nvSpPr>
          <p:cNvPr id="6" name="Shape 4"/>
          <p:cNvSpPr/>
          <p:nvPr/>
        </p:nvSpPr>
        <p:spPr>
          <a:xfrm>
            <a:off x="7428667" y="3724989"/>
            <a:ext cx="6408063" cy="2032754"/>
          </a:xfrm>
          <a:prstGeom prst="roundRect">
            <a:avLst>
              <a:gd name="adj" fmla="val 1674"/>
            </a:avLst>
          </a:prstGeom>
          <a:solidFill>
            <a:srgbClr val="EDEBE3"/>
          </a:solidFill>
          <a:ln/>
        </p:spPr>
      </p:sp>
      <p:sp>
        <p:nvSpPr>
          <p:cNvPr id="7" name="Text 5"/>
          <p:cNvSpPr/>
          <p:nvPr/>
        </p:nvSpPr>
        <p:spPr>
          <a:xfrm>
            <a:off x="7655481" y="395180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Hướng Phát Triển</a:t>
            </a:r>
            <a:endParaRPr lang="en-US" sz="2200" dirty="0"/>
          </a:p>
        </p:txBody>
      </p:sp>
      <p:sp>
        <p:nvSpPr>
          <p:cNvPr id="8" name="Text 6"/>
          <p:cNvSpPr/>
          <p:nvPr/>
        </p:nvSpPr>
        <p:spPr>
          <a:xfrm>
            <a:off x="7655481" y="4442222"/>
            <a:ext cx="5954435" cy="1088708"/>
          </a:xfrm>
          <a:prstGeom prst="rect">
            <a:avLst/>
          </a:prstGeom>
          <a:noFill/>
          <a:ln/>
        </p:spPr>
        <p:txBody>
          <a:bodyPr wrap="square" lIns="0" tIns="0" rIns="0" bIns="0" rtlCol="0" anchor="t"/>
          <a:lstStyle/>
          <a:p>
            <a:pPr marL="0" indent="0">
              <a:lnSpc>
                <a:spcPts val="2850"/>
              </a:lnSpc>
              <a:buNone/>
            </a:pPr>
            <a:r>
              <a:rPr lang="en-US" sz="1750" dirty="0">
                <a:solidFill>
                  <a:srgbClr val="161613"/>
                </a:solidFill>
                <a:latin typeface="Inter" pitchFamily="34" charset="0"/>
                <a:ea typeface="Inter" pitchFamily="34" charset="-122"/>
                <a:cs typeface="Inter" pitchFamily="34" charset="-120"/>
              </a:rPr>
              <a:t>Tích hợp thêm các tính năng mới (ví dụ: đánh giá xe, tư vấn tài chính), mở rộng sang các thị trường khác, hợp tác với các đại lý ô tô và phát triển ứng dụng di động.</a:t>
            </a:r>
            <a:endParaRPr lang="en-US" sz="1750" dirty="0"/>
          </a:p>
        </p:txBody>
      </p:sp>
      <p:sp>
        <p:nvSpPr>
          <p:cNvPr id="9" name="Text 7"/>
          <p:cNvSpPr/>
          <p:nvPr/>
        </p:nvSpPr>
        <p:spPr>
          <a:xfrm>
            <a:off x="793790" y="6012894"/>
            <a:ext cx="13042821" cy="362903"/>
          </a:xfrm>
          <a:prstGeom prst="rect">
            <a:avLst/>
          </a:prstGeom>
          <a:noFill/>
          <a:ln/>
        </p:spPr>
        <p:txBody>
          <a:bodyPr wrap="none" lIns="0" tIns="0" rIns="0" bIns="0" rtlCol="0" anchor="t"/>
          <a:lstStyle/>
          <a:p>
            <a:pPr marL="0" indent="0">
              <a:lnSpc>
                <a:spcPts val="2850"/>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875</Words>
  <Application>Microsoft Office PowerPoint</Application>
  <PresentationFormat>Custom</PresentationFormat>
  <Paragraphs>68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DM Sans Medium</vt: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Administrator</cp:lastModifiedBy>
  <cp:revision>3</cp:revision>
  <dcterms:created xsi:type="dcterms:W3CDTF">2025-02-27T17:11:57Z</dcterms:created>
  <dcterms:modified xsi:type="dcterms:W3CDTF">2025-02-28T06:21:43Z</dcterms:modified>
</cp:coreProperties>
</file>