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8.xml" ContentType="application/vnd.openxmlformats-officedocument.presentationml.notesSlide+xml"/>
  <Override PartName="/ppt/ink/ink10.xml" ContentType="application/inkml+xml"/>
  <Override PartName="/ppt/notesSlides/notesSlide9.xml" ContentType="application/vnd.openxmlformats-officedocument.presentationml.notesSlide+xml"/>
  <Override PartName="/ppt/ink/ink11.xml" ContentType="application/inkml+xml"/>
  <Override PartName="/ppt/ink/ink1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3.xml" ContentType="application/inkml+xml"/>
  <Override PartName="/ppt/ink/ink14.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25" r:id="rId5"/>
    <p:sldId id="326" r:id="rId6"/>
    <p:sldId id="327" r:id="rId7"/>
    <p:sldId id="329" r:id="rId8"/>
    <p:sldId id="330" r:id="rId9"/>
    <p:sldId id="328" r:id="rId10"/>
    <p:sldId id="331" r:id="rId11"/>
    <p:sldId id="340" r:id="rId12"/>
    <p:sldId id="332" r:id="rId13"/>
    <p:sldId id="335" r:id="rId14"/>
    <p:sldId id="333" r:id="rId15"/>
    <p:sldId id="334" r:id="rId16"/>
    <p:sldId id="336" r:id="rId17"/>
    <p:sldId id="339" r:id="rId18"/>
    <p:sldId id="337" r:id="rId19"/>
    <p:sldId id="338" r:id="rId20"/>
    <p:sldId id="341" r:id="rId21"/>
    <p:sldId id="342" r:id="rId22"/>
    <p:sldId id="343" r:id="rId23"/>
  </p:sldIdLst>
  <p:sldSz cx="12192000" cy="6858000"/>
  <p:notesSz cx="6858000" cy="9144000"/>
  <p:defaultTextStyle>
    <a:defPPr rtl="0">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D3ED"/>
    <a:srgbClr val="BCE5DD"/>
    <a:srgbClr val="F9FBFC"/>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05" autoAdjust="0"/>
  </p:normalViewPr>
  <p:slideViewPr>
    <p:cSldViewPr snapToGrid="0">
      <p:cViewPr varScale="1">
        <p:scale>
          <a:sx n="111" d="100"/>
          <a:sy n="111" d="100"/>
        </p:scale>
        <p:origin x="456" y="10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7FF95820-84BB-3447-8286-60A51307E7F2}" type="datetimeFigureOut">
              <a:rPr lang="en-GB" smtClean="0"/>
              <a:t>16/04/2024</a:t>
            </a:fld>
            <a:endParaRPr lang="en-GB"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0E476440-F66F-F947-8EFC-EA5202ACFD25}" type="slidenum">
              <a:rPr lang="en-GB" smtClean="0"/>
              <a:t>‹#›</a:t>
            </a:fld>
            <a:endParaRPr lang="en-GB"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6T18:00:48.280"/>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6T18:56:31.092"/>
    </inkml:context>
    <inkml:brush xml:id="br0">
      <inkml:brushProperty name="width" value="0.35" units="cm"/>
      <inkml:brushProperty name="height" value="0.35" units="cm"/>
      <inkml:brushProperty name="color" value="#FFFFFF"/>
    </inkml:brush>
  </inkml:definitions>
  <inkml:trace contextRef="#ctx0" brushRef="#br0">1 215 24575,'55'-21'0,"160"-61"0,-201 77 0,1-2 0,0 1 0,23-17 0,-23 14 0,0 1 0,31-13 0,-22 13 0,0 1 0,1 2 0,0 0 0,0 2 0,0 1 0,34 0 0,-4 2 0,-16-1 0,0 2 0,0 2 0,66 12 0,-39-9 0,-58-6 0,0 0 0,0 0 0,0 0 0,0 1 0,0 0 0,0 1 0,0 0 0,0 0 0,0 1 0,-1 0 0,1 0 0,9 6 0,-17-9 0,1 1 0,-1-1 0,1 1 0,-1-1 0,1 1 0,-1-1 0,0 1 0,1-1 0,-1 1 0,0-1 0,1 1 0,-1-1 0,0 1 0,0 0 0,0-1 0,1 1 0,-1-1 0,0 1 0,0 0 0,0-1 0,0 1 0,0 0 0,0-1 0,0 1 0,0 0 0,0-1 0,0 1 0,-1-1 0,1 1 0,0 0 0,0-1 0,-1 2 0,-19 17 0,-33 9 0,51-27 0,-12 4 0,-1-1 0,0 0 0,1-1 0,-1 0 0,0-1 0,-22 0 0,-5-3 0,-43-5 0,25-5 0,51 8 0,0 1 0,0 0 0,0 0 0,0 1 0,0 0 0,0 1 0,0 0 0,0 0 0,0 1 0,-16 3 0,-41 10-1365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6T19:04:10.271"/>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6T19:04:11.033"/>
    </inkml:context>
    <inkml:brush xml:id="br0">
      <inkml:brushProperty name="width" value="0.35" units="cm"/>
      <inkml:brushProperty name="height" value="0.35" units="cm"/>
      <inkml:brushProperty name="color" value="#FFFFFF"/>
    </inkml:brush>
  </inkml:definitions>
  <inkml:trace contextRef="#ctx0" brushRef="#br0">1 1 24575,'28'-1'0,"46"7"0,-62-4 0,-1 0 0,0 1 0,0 1 0,-1 0 0,1 0 0,19 12 0,-11-4 0,1-2 0,0 0 0,37 12 0,-48-20 0,0 1 0,1-1 0,-1-1 0,1 0 0,0 0 0,-1-1 0,1 0 0,0-1 0,-1 0 0,1 0 0,10-3 0,22-5 0,0 2 0,0 2 0,1 2 0,-1 2 0,53 5 0,8-1 0,-87-3-115,-5 1-10,0-1 0,0 0 0,-1-1 0,1 0 0,0 0 0,-1-1 0,1-1 0,-1 0 0,20-8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15:23:00.698"/>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15:23:01.911"/>
    </inkml:context>
    <inkml:brush xml:id="br0">
      <inkml:brushProperty name="width" value="0.35" units="cm"/>
      <inkml:brushProperty name="height" value="0.35" units="cm"/>
      <inkml:brushProperty name="color" value="#FFFFFF"/>
    </inkml:brush>
  </inkml:definitions>
  <inkml:trace contextRef="#ctx0" brushRef="#br0">1 0 24575,'1'4'0,"1"0"0,-1-1 0,1 1 0,1-1 0,-1 1 0,0-1 0,1 0 0,-1 0 0,1 0 0,0 0 0,4 3 0,12 13 0,-4 4 0,1 0 0,1-2 0,32 32 0,-42-47 0,1 0 0,1 0 0,-1 0 0,1-1 0,0 0 0,0-1 0,0 0 0,0-1 0,1 1 0,0-2 0,-1 1 0,1-2 0,14 2 0,-8-2 0,0 2 0,0-2 0,1 0 0,-1-1 0,0 0 0,1-2 0,-1 0 0,19-5 0,-33 7 0,0-2 0,0 1 0,0 0 0,-1 0 0,1-1 0,0 1 0,0 0 0,-1-1 0,1 0 0,-1 1 0,1-1 0,-1 0 0,0 0 0,0 0 0,0 0 0,0 0 0,0 0 0,0 0 0,0 0 0,-1-1 0,1 1 0,-1 0 0,0 0 0,1-1 0,-1 1 0,0 0 0,0 0 0,-1-1 0,1 1 0,0 0 0,-1 0 0,1 0 0,-1-1 0,0 1 0,-1-2 0,1-1 0,-2-1 0,1 1 0,0 0 0,-1 0 0,0 0 0,0 0 0,0 0 0,-1 1 0,0-1 0,0 1 0,0 0 0,0 0 0,-5-3 0,-78-34 0,43 23 0,34 10 0,20 5 0,23 4 0,147 40 0,-118-36 0,113-5 0,-153-1 0,-50 2 0,-1-2 0,1-2 0,-43-8 0,8 2 0,56 10 0,8 1 0,32 8 0,29 7 0,-22-5 0,1-2 0,79 10 0,61 4 0,-251-53-1365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6T18:00:48.622"/>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6T18:00:48.952"/>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6T18:00:49.310"/>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6T18:00:49.638"/>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6T18:00:50.076"/>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6T18:00:50.403"/>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6T18:00:51.260"/>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6T18:00:52.173"/>
    </inkml:context>
    <inkml:brush xml:id="br0">
      <inkml:brushProperty name="width" value="0.35" units="cm"/>
      <inkml:brushProperty name="height" value="0.35" units="cm"/>
      <inkml:brushProperty name="color" value="#FFFFFF"/>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C08FC54-6AE4-6A4A-9756-823A0F1BE5A6}" type="datetimeFigureOut">
              <a:rPr lang="en-GB" smtClean="0"/>
              <a:t>16/04/2024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6B79E9EB-07EB-9D44-9F5A-AB1FBECCDD88}" type="slidenum">
              <a:rPr lang="en-GB" smtClean="0"/>
              <a:t>‹#›</a:t>
            </a:fld>
            <a:endParaRPr lang="en-GB"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04482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93903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92384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90793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68979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174087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37571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167829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23823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31967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7600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5307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08504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4667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39071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rtlCol="0"/>
          <a:lstStyle>
            <a:lvl1pPr marL="0" indent="0" algn="ctr">
              <a:buNone/>
              <a:defRPr lang="en-GB" sz="2400" cap="all" baseline="0"/>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rtlCol="0">
            <a:noAutofit/>
          </a:bodyPr>
          <a:lstStyle>
            <a:lvl1pPr marL="0" indent="0" algn="ctr">
              <a:buNone/>
              <a:defRPr lang="en-GB"/>
            </a:lvl1pPr>
          </a:lstStyle>
          <a:p>
            <a:pPr rtl="0"/>
            <a:r>
              <a:rPr lang="en-US"/>
              <a:t>Click icon to add picture</a:t>
            </a:r>
            <a:endParaRPr lang="en-GB"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rtlCol="0" anchor="ctr"/>
          <a:lstStyle>
            <a:lvl1pPr algn="ctr">
              <a:defRPr lang="en-GB" sz="6000" spc="300" baseline="0"/>
            </a:lvl1pPr>
          </a:lstStyle>
          <a:p>
            <a:pPr rtl="0"/>
            <a:r>
              <a:rPr lang="en-US"/>
              <a:t>Click to edit Master title style</a:t>
            </a:r>
            <a:endParaRPr lang="en-GB"/>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rtlCol="0" anchor="ctr"/>
          <a:lstStyle>
            <a:lvl1pPr marL="0" indent="0" algn="ctr">
              <a:buNone/>
              <a:defRPr lang="en-GB"/>
            </a:lvl1pPr>
          </a:lstStyle>
          <a:p>
            <a:pPr rtl="0"/>
            <a:r>
              <a:rPr lang="en-US"/>
              <a:t>Click icon to add picture</a:t>
            </a:r>
            <a:endParaRPr lang="en-GB"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rtlCol="0"/>
          <a:lstStyle>
            <a:lvl1pPr algn="ctr">
              <a:lnSpc>
                <a:spcPts val="5760"/>
              </a:lnSpc>
              <a:defRPr lang="en-GB"/>
            </a:lvl1pPr>
          </a:lstStyle>
          <a:p>
            <a:pPr rtl="0"/>
            <a:r>
              <a:rPr lang="en-US"/>
              <a:t>Click to edit Master title style</a:t>
            </a:r>
            <a:endParaRPr lang="en-GB"/>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en-GB">
                <a:solidFill>
                  <a:schemeClr val="bg1"/>
                </a:solidFill>
              </a:defRPr>
            </a:lvl1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rtlCol="0" anchor="ctr"/>
          <a:lstStyle>
            <a:lvl1pPr marL="0" indent="0" algn="ctr">
              <a:buNone/>
              <a:defRPr lang="en-GB"/>
            </a:lvl1pPr>
          </a:lstStyle>
          <a:p>
            <a:pPr rtl="0"/>
            <a:r>
              <a:rPr lang="en-US"/>
              <a:t>Click icon to add picture</a:t>
            </a:r>
            <a:endParaRPr lang="en-GB"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rtlCol="0"/>
          <a:lstStyle>
            <a:lvl1pPr algn="l">
              <a:lnSpc>
                <a:spcPts val="5760"/>
              </a:lnSpc>
              <a:defRPr lang="en-GB"/>
            </a:lvl1pPr>
          </a:lstStyle>
          <a:p>
            <a:pPr rtl="0"/>
            <a:r>
              <a:rPr lang="en-US"/>
              <a:t>Click to edit Master title style</a:t>
            </a:r>
            <a:endParaRPr lang="en-GB"/>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en-GB">
                <a:solidFill>
                  <a:schemeClr val="accent1"/>
                </a:solidFill>
              </a:defRPr>
            </a:lvl1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rtlCol="0">
            <a:noAutofit/>
          </a:bodyPr>
          <a:lstStyle>
            <a:defPPr>
              <a:defRPr lang="en-GB"/>
            </a:defPPr>
          </a:lstStyle>
          <a:p>
            <a:pPr rtl="0"/>
            <a:r>
              <a:rPr lang="en-US"/>
              <a:t>Click icon to add picture</a:t>
            </a:r>
            <a:endParaRPr lang="en-GB"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rtlCol="0" anchor="t" anchorCtr="0"/>
          <a:lstStyle>
            <a:defPPr>
              <a:defRPr lang="en-GB"/>
            </a:defPPr>
          </a:lstStyle>
          <a:p>
            <a:pPr rtl="0"/>
            <a:r>
              <a:rPr lang="en-US"/>
              <a:t>Click to edit Master title style</a:t>
            </a:r>
            <a:endParaRPr lang="en-GB"/>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oAutofit/>
          </a:bodyPr>
          <a:lstStyle>
            <a:lvl1pPr marL="0" indent="0">
              <a:lnSpc>
                <a:spcPts val="240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rtlCol="0"/>
          <a:lstStyle>
            <a:lvl1pPr marL="0" indent="0">
              <a:buNone/>
              <a:defRPr lang="en-GB" sz="1400"/>
            </a:lvl1pPr>
            <a:lvl2pPr marL="228600">
              <a:defRPr lang="en-GB" sz="1400"/>
            </a:lvl2pPr>
            <a:lvl3pPr marL="457200">
              <a:defRPr lang="en-GB" sz="1400"/>
            </a:lvl3pPr>
            <a:lvl4pPr marL="685800">
              <a:defRPr lang="en-GB" sz="1400"/>
            </a:lvl4pPr>
            <a:lvl5pPr marL="1143000">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chorCtr="0">
            <a:noAutofit/>
          </a:bodyPr>
          <a:lstStyle>
            <a:lvl1pPr marL="0" indent="0">
              <a:lnSpc>
                <a:spcPts val="240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rtlCol="0"/>
          <a:lstStyle>
            <a:lvl1pPr marL="0" indent="0">
              <a:buNone/>
              <a:defRPr lang="en-GB" sz="1400"/>
            </a:lvl1pPr>
            <a:lvl2pPr marL="228600">
              <a:defRPr lang="en-GB" sz="1400"/>
            </a:lvl2pPr>
            <a:lvl3pPr marL="457200">
              <a:defRPr lang="en-GB" sz="1400"/>
            </a:lvl3pPr>
            <a:lvl4pPr marL="685800">
              <a:defRPr lang="en-GB" sz="1400"/>
            </a:lvl4pPr>
            <a:lvl5pPr marL="1143000">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en-GB"/>
            </a:defPPr>
          </a:lstStyle>
          <a:p>
            <a:pPr rtl="0"/>
            <a:r>
              <a:rPr lang="en-GB"/>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rtlCol="0" anchor="b" anchorCtr="0"/>
          <a:lstStyle>
            <a:defPPr>
              <a:defRPr lang="en-GB"/>
            </a:defPPr>
          </a:lstStyle>
          <a:p>
            <a:pPr rtl="0"/>
            <a:r>
              <a:rPr lang="en-US"/>
              <a:t>Click to edit Master title style</a:t>
            </a:r>
            <a:endParaRPr lang="en-GB"/>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oAutofit/>
          </a:bodyPr>
          <a:lstStyle>
            <a:lvl1pPr marL="0" indent="0">
              <a:lnSpc>
                <a:spcPts val="172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rtlCol="0"/>
          <a:lstStyle>
            <a:lvl1pPr marL="0" indent="0">
              <a:lnSpc>
                <a:spcPct val="100000"/>
              </a:lnSpc>
              <a:buNone/>
              <a:defRPr lang="en-GB" sz="1400"/>
            </a:lvl1pPr>
            <a:lvl2pPr marL="228600">
              <a:lnSpc>
                <a:spcPct val="100000"/>
              </a:lnSpc>
              <a:defRPr lang="en-GB" sz="1400"/>
            </a:lvl2pPr>
            <a:lvl3pPr marL="457200">
              <a:lnSpc>
                <a:spcPct val="100000"/>
              </a:lnSpc>
              <a:defRPr lang="en-GB" sz="1400"/>
            </a:lvl3pPr>
            <a:lvl4pPr marL="685800">
              <a:lnSpc>
                <a:spcPct val="100000"/>
              </a:lnSpc>
              <a:defRPr lang="en-GB" sz="1400"/>
            </a:lvl4pPr>
            <a:lvl5pPr marL="1143000">
              <a:lnSpc>
                <a:spcPct val="100000"/>
              </a:lnSpc>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rtlCol="0"/>
          <a:lstStyle>
            <a:lvl1pPr marL="0" indent="0">
              <a:lnSpc>
                <a:spcPct val="100000"/>
              </a:lnSpc>
              <a:buNone/>
              <a:defRPr lang="en-GB" sz="1400"/>
            </a:lvl1pPr>
            <a:lvl2pPr marL="228600">
              <a:lnSpc>
                <a:spcPct val="100000"/>
              </a:lnSpc>
              <a:defRPr lang="en-GB" sz="1400"/>
            </a:lvl2pPr>
            <a:lvl3pPr marL="457200">
              <a:lnSpc>
                <a:spcPct val="100000"/>
              </a:lnSpc>
              <a:defRPr lang="en-GB" sz="1400"/>
            </a:lvl3pPr>
            <a:lvl4pPr marL="685800">
              <a:lnSpc>
                <a:spcPct val="100000"/>
              </a:lnSpc>
              <a:defRPr lang="en-GB" sz="1400"/>
            </a:lvl4pPr>
            <a:lvl5pPr marL="1143000">
              <a:lnSpc>
                <a:spcPct val="100000"/>
              </a:lnSpc>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en-GB"/>
            </a:defPPr>
          </a:lstStyle>
          <a:p>
            <a:pPr rtl="0"/>
            <a:r>
              <a:rPr lang="en-GB"/>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rtlCol="0" anchor="ctr"/>
          <a:lstStyle>
            <a:lvl1pPr marL="0" indent="0" algn="ctr">
              <a:buNone/>
              <a:defRPr lang="en-GB"/>
            </a:lvl1pPr>
          </a:lstStyle>
          <a:p>
            <a:pPr rtl="0"/>
            <a:r>
              <a:rPr lang="en-US"/>
              <a:t>Click icon to add picture</a:t>
            </a:r>
            <a:endParaRPr lang="en-GB"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rtlCol="0"/>
          <a:lstStyle>
            <a:lvl1pPr marL="0" indent="0">
              <a:lnSpc>
                <a:spcPct val="100000"/>
              </a:lnSpc>
              <a:buNone/>
              <a:defRPr lang="en-GB" sz="1400"/>
            </a:lvl1pPr>
            <a:lvl2pPr marL="228600">
              <a:lnSpc>
                <a:spcPct val="100000"/>
              </a:lnSpc>
              <a:defRPr lang="en-GB" sz="1400"/>
            </a:lvl2pPr>
            <a:lvl3pPr marL="457200">
              <a:lnSpc>
                <a:spcPct val="100000"/>
              </a:lnSpc>
              <a:defRPr lang="en-GB" sz="1400"/>
            </a:lvl3pPr>
            <a:lvl4pPr marL="685800">
              <a:lnSpc>
                <a:spcPct val="100000"/>
              </a:lnSpc>
              <a:defRPr lang="en-GB" sz="1400"/>
            </a:lvl4pPr>
            <a:lvl5pPr marL="1143000">
              <a:lnSpc>
                <a:spcPct val="100000"/>
              </a:lnSpc>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rtlCol="0" anchor="ctr"/>
          <a:lstStyle>
            <a:lvl1pPr marL="0" indent="0" algn="ctr">
              <a:buNone/>
              <a:defRPr lang="en-GB" sz="900"/>
            </a:lvl1pPr>
          </a:lstStyle>
          <a:p>
            <a:pPr rtl="0"/>
            <a:r>
              <a:rPr lang="en-US"/>
              <a:t>Click icon to add picture</a:t>
            </a:r>
            <a:endParaRPr lang="en-GB"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rtlCol="0" anchor="ctr"/>
          <a:lstStyle>
            <a:lvl1pPr marL="0" indent="0" algn="ctr">
              <a:buNone/>
              <a:defRPr lang="en-GB" sz="900"/>
            </a:lvl1pPr>
          </a:lstStyle>
          <a:p>
            <a:pPr rtl="0"/>
            <a:r>
              <a:rPr lang="en-US"/>
              <a:t>Click icon to add picture</a:t>
            </a:r>
            <a:endParaRPr lang="en-GB"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rtlCol="0" anchor="ctr"/>
          <a:lstStyle>
            <a:lvl1pPr marL="0" indent="0" algn="ctr">
              <a:buNone/>
              <a:defRPr lang="en-GB" sz="900"/>
            </a:lvl1pPr>
          </a:lstStyle>
          <a:p>
            <a:pPr rtl="0"/>
            <a:r>
              <a:rPr lang="en-US"/>
              <a:t>Click icon to add picture</a:t>
            </a:r>
            <a:endParaRPr lang="en-GB"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rtlCol="0"/>
          <a:lstStyle>
            <a:defPPr>
              <a:defRPr lang="en-GB"/>
            </a:defPPr>
          </a:lstStyle>
          <a:p>
            <a:pPr rtl="0"/>
            <a:r>
              <a:rPr lang="en-GB"/>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rtlCol="0" anchor="ctr"/>
          <a:lstStyle>
            <a:lvl1pPr marL="0" indent="0" algn="ctr">
              <a:lnSpc>
                <a:spcPts val="2460"/>
              </a:lnSpc>
              <a:buNone/>
              <a:defRPr lang="en-GB" sz="2000"/>
            </a:lvl1pPr>
          </a:lstStyle>
          <a:p>
            <a:pPr lvl="0" rt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rtlCol="0"/>
          <a:lstStyle>
            <a:defPPr>
              <a:defRPr lang="en-GB"/>
            </a:defPPr>
          </a:lstStyle>
          <a:p>
            <a:pPr rtl="0"/>
            <a:r>
              <a:rPr lang="en-US"/>
              <a:t>Click icon to add picture</a:t>
            </a:r>
            <a:endParaRPr lang="en-GB"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rtlCol="0"/>
          <a:lstStyle>
            <a:lvl1pPr algn="ctr">
              <a:defRPr lang="en-GB"/>
            </a:lvl1pPr>
          </a:lstStyle>
          <a:p>
            <a:pPr rtl="0"/>
            <a:r>
              <a:rPr lang="en-US"/>
              <a:t>Click to edit Master title style</a:t>
            </a:r>
            <a:endParaRPr lang="en-GB"/>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rtlCol="0">
            <a:noAutofit/>
          </a:bodyPr>
          <a:lstStyle>
            <a:defPPr>
              <a:defRPr lang="en-GB"/>
            </a:defPPr>
          </a:lstStyle>
          <a:p>
            <a:pPr rtl="0"/>
            <a:r>
              <a:rPr lang="en-US"/>
              <a:t>Click icon to add picture</a:t>
            </a:r>
            <a:endParaRPr lang="en-GB"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rtlCol="0" anchor="b">
            <a:noAutofit/>
          </a:bodyPr>
          <a:lstStyle>
            <a:lvl1pPr algn="ctr">
              <a:defRPr lang="en-GB"/>
            </a:lvl1pPr>
          </a:lstStyle>
          <a:p>
            <a:pPr rtl="0"/>
            <a:r>
              <a:rPr lang="en-US"/>
              <a:t>Click to edit Master title style</a:t>
            </a:r>
            <a:endParaRPr lang="en-GB"/>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rtlCol="0" anchor="ctr"/>
          <a:lstStyle>
            <a:lvl1pPr marL="0" indent="0" algn="ctr">
              <a:buNone/>
              <a:defRPr lang="en-GB" sz="1050"/>
            </a:lvl1pPr>
          </a:lstStyle>
          <a:p>
            <a:pPr rtl="0"/>
            <a:r>
              <a:rPr lang="en-US"/>
              <a:t>Click icon to add picture</a:t>
            </a:r>
            <a:endParaRPr lang="en-GB"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rtlCol="0" anchor="ctr"/>
          <a:lstStyle>
            <a:lvl1pPr marL="0" indent="0" algn="ctr">
              <a:buNone/>
              <a:defRPr lang="en-GB" sz="2000" cap="all" baseline="0"/>
            </a:lvl1pPr>
          </a:lstStyle>
          <a:p>
            <a:pPr lvl="0" rt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rtlCol="0"/>
          <a:lstStyle>
            <a:defPPr>
              <a:defRPr lang="en-GB"/>
            </a:defPPr>
          </a:lstStyle>
          <a:p>
            <a:pPr rtl="0"/>
            <a:r>
              <a:rPr lang="en-US"/>
              <a:t>Click to edit Master title style</a:t>
            </a:r>
            <a:endParaRPr lang="en-GB"/>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rtlCol="0"/>
          <a:lstStyle>
            <a:defPPr>
              <a:defRPr lang="en-GB"/>
            </a:defPPr>
          </a:lstStyle>
          <a:p>
            <a:pPr rtl="0"/>
            <a:r>
              <a:rPr lang="en-GB"/>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rtlCol="0"/>
          <a:lstStyle>
            <a:defPPr>
              <a:defRPr lang="en-GB"/>
            </a:defPPr>
          </a:lstStyle>
          <a:p>
            <a:pPr rtl="0"/>
            <a:r>
              <a:rPr lang="en-GB"/>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rtlCol="0" anchor="b"/>
          <a:lstStyle>
            <a:lvl1pPr>
              <a:defRPr lang="en-GB" sz="32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rtlCol="0"/>
          <a:lstStyle>
            <a:lvl1pPr>
              <a:defRPr lang="en-GB" sz="3200"/>
            </a:lvl1pPr>
            <a:lvl2pPr>
              <a:defRPr lang="en-GB" sz="2800"/>
            </a:lvl2pPr>
            <a:lvl3pPr>
              <a:defRPr lang="en-GB" sz="2400"/>
            </a:lvl3pPr>
            <a:lvl4pPr>
              <a:defRPr lang="en-GB" sz="2000"/>
            </a:lvl4pPr>
            <a:lvl5pPr>
              <a:defRPr lang="en-GB" sz="2000"/>
            </a:lvl5pPr>
            <a:lvl6pPr>
              <a:defRPr lang="en-GB" sz="2000"/>
            </a:lvl6pPr>
            <a:lvl7pPr>
              <a:defRPr lang="en-GB" sz="2000"/>
            </a:lvl7pPr>
            <a:lvl8pPr>
              <a:defRPr lang="en-GB" sz="2000"/>
            </a:lvl8pPr>
            <a:lvl9pPr>
              <a:defRPr lang="en-GB"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rtlCol="0"/>
          <a:lstStyle>
            <a:lvl1pPr marL="0" indent="0">
              <a:buNone/>
              <a:defRPr lang="en-GB" sz="16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rtlCol="0"/>
          <a:lstStyle>
            <a:defPPr>
              <a:defRPr lang="en-GB"/>
            </a:defPPr>
          </a:lstStyle>
          <a:p>
            <a:pPr rtl="0"/>
            <a:r>
              <a:rPr lang="en-GB"/>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rtlCol="0" anchor="b"/>
          <a:lstStyle>
            <a:lvl1pPr>
              <a:defRPr lang="en-GB" sz="3200"/>
            </a:lvl1pPr>
          </a:lstStyle>
          <a:p>
            <a:pPr rtl="0"/>
            <a:r>
              <a:rPr lang="en-US"/>
              <a:t>Click to edit Master title style</a:t>
            </a:r>
            <a:endParaRPr lang="en-GB"/>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rtlCol="0"/>
          <a:lstStyle>
            <a:lvl1pPr marL="0" indent="0">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rtlCol="0"/>
          <a:lstStyle>
            <a:lvl1pPr marL="0" indent="0">
              <a:buNone/>
              <a:defRPr lang="en-GB" sz="16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rtlCol="0"/>
          <a:lstStyle>
            <a:defPPr>
              <a:defRPr lang="en-GB"/>
            </a:defPPr>
          </a:lstStyle>
          <a:p>
            <a:pPr rtl="0"/>
            <a:r>
              <a:rPr lang="en-GB"/>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rtlCol="0"/>
          <a:lstStyle>
            <a:lvl1pPr>
              <a:defRPr lang="en-GB" spc="300" baseline="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rtlCol="0"/>
          <a:lstStyle>
            <a:lvl1pPr marL="0" indent="0">
              <a:lnSpc>
                <a:spcPct val="150000"/>
              </a:lnSpc>
              <a:buNone/>
              <a:defRPr lang="en-GB" sz="2000" cap="all" spc="0" baseline="0"/>
            </a:lvl1pPr>
            <a:lvl2pPr marL="228600">
              <a:defRPr lang="en-GB" spc="0" baseline="0"/>
            </a:lvl2pPr>
            <a:lvl3pPr marL="457200">
              <a:defRPr lang="en-GB" spc="0" baseline="0"/>
            </a:lvl3pPr>
            <a:lvl4pPr marL="685800">
              <a:defRPr lang="en-GB" spc="0" baseline="0"/>
            </a:lvl4pPr>
            <a:lvl5pPr marL="1143000">
              <a:defRPr lang="en-GB" spc="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GB"/>
            </a:defPPr>
          </a:lstStyle>
          <a:p>
            <a:pPr rtl="0"/>
            <a:endParaRPr lang="en-GB"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en-GB"/>
            </a:defPPr>
          </a:lstStyle>
          <a:p>
            <a:pPr rtl="0"/>
            <a:r>
              <a:rPr lang="en-GB"/>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rtlCol="0" anchor="ctr"/>
          <a:lstStyle>
            <a:lvl1pPr marL="0" indent="0" algn="ctr">
              <a:buNone/>
              <a:defRPr lang="en-GB"/>
            </a:lvl1pPr>
          </a:lstStyle>
          <a:p>
            <a:pPr rtl="0"/>
            <a:r>
              <a:rPr lang="en-US"/>
              <a:t>Click icon to add picture</a:t>
            </a:r>
            <a:endParaRPr lang="en-GB"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rtlCol="0"/>
          <a:lstStyle>
            <a:lvl1pPr>
              <a:defRPr lang="en-GB" spc="300" baseline="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rtlCol="0"/>
          <a:lstStyle>
            <a:lvl1pPr marL="0" indent="0">
              <a:lnSpc>
                <a:spcPct val="150000"/>
              </a:lnSpc>
              <a:buNone/>
              <a:defRPr lang="en-GB" sz="2000" cap="none" spc="0" baseline="0"/>
            </a:lvl1pPr>
            <a:lvl2pPr marL="228600">
              <a:defRPr lang="en-GB" spc="0" baseline="0"/>
            </a:lvl2pPr>
            <a:lvl3pPr marL="457200">
              <a:defRPr lang="en-GB" spc="0" baseline="0"/>
            </a:lvl3pPr>
            <a:lvl4pPr marL="685800">
              <a:defRPr lang="en-GB" spc="0" baseline="0"/>
            </a:lvl4pPr>
            <a:lvl5pPr marL="1143000">
              <a:defRPr lang="en-GB" spc="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GB"/>
            </a:defPPr>
          </a:lstStyle>
          <a:p>
            <a:pPr rtl="0"/>
            <a:endParaRPr lang="en-GB"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lvl1pPr>
              <a:defRPr lang="en-GB">
                <a:solidFill>
                  <a:schemeClr val="bg1"/>
                </a:solidFill>
              </a:defRPr>
            </a:lvl1pPr>
          </a:lstStyle>
          <a:p>
            <a:pPr rtl="0"/>
            <a:fld id="{75DF2D63-3FF5-D547-96B9-BE9CCD1ABA58}" type="slidenum">
              <a:rPr lang="en-GB" smtClean="0"/>
              <a:pPr/>
              <a:t>‹#›</a:t>
            </a:fld>
            <a:endParaRPr lang="en-GB"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lvl1pPr>
              <a:defRPr lang="en-GB">
                <a:solidFill>
                  <a:schemeClr val="bg1"/>
                </a:solidFill>
              </a:defRPr>
            </a:lvl1pPr>
          </a:lstStyle>
          <a:p>
            <a:pPr rtl="0"/>
            <a:r>
              <a:rPr lang="en-GB"/>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rtlCol="0" anchor="ctr"/>
          <a:lstStyle>
            <a:lvl1pPr marL="0" indent="0" algn="ctr">
              <a:buNone/>
              <a:defRPr lang="en-GB"/>
            </a:lvl1pPr>
          </a:lstStyle>
          <a:p>
            <a:pPr rtl="0"/>
            <a:r>
              <a:rPr lang="en-US"/>
              <a:t>Click icon to add picture</a:t>
            </a:r>
            <a:endParaRPr lang="en-GB"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rtlCol="0">
            <a:noAutofit/>
          </a:bodyPr>
          <a:lstStyle>
            <a:defPPr>
              <a:defRPr lang="en-GB"/>
            </a:defPPr>
          </a:lstStyle>
          <a:p>
            <a:pPr rtl="0"/>
            <a:r>
              <a:rPr lang="en-US"/>
              <a:t>Click icon to add picture</a:t>
            </a:r>
            <a:endParaRPr lang="en-GB"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rtlCol="0" anchor="ctr"/>
          <a:lstStyle>
            <a:lvl1pPr algn="ctr">
              <a:defRPr lang="en-GB" sz="4800" spc="300" baseline="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rtlCol="0"/>
          <a:lstStyle>
            <a:lvl1pPr marL="0" indent="0">
              <a:buNone/>
              <a:defRPr lang="en-GB" sz="2400" cap="all" baseline="0">
                <a:solidFill>
                  <a:schemeClr val="tx1"/>
                </a:solidFill>
              </a:defRPr>
            </a:lvl1pPr>
            <a:lvl2pPr marL="457200" indent="0">
              <a:buNone/>
              <a:defRPr lang="en-GB" sz="2000">
                <a:solidFill>
                  <a:schemeClr val="tx1">
                    <a:tint val="75000"/>
                  </a:schemeClr>
                </a:solidFill>
              </a:defRPr>
            </a:lvl2pPr>
            <a:lvl3pPr marL="914400" indent="0">
              <a:buNone/>
              <a:defRPr lang="en-GB" sz="1800">
                <a:solidFill>
                  <a:schemeClr val="tx1">
                    <a:tint val="75000"/>
                  </a:schemeClr>
                </a:solidFill>
              </a:defRPr>
            </a:lvl3pPr>
            <a:lvl4pPr marL="1371600" indent="0">
              <a:buNone/>
              <a:defRPr lang="en-GB" sz="1600">
                <a:solidFill>
                  <a:schemeClr val="tx1">
                    <a:tint val="75000"/>
                  </a:schemeClr>
                </a:solidFill>
              </a:defRPr>
            </a:lvl4pPr>
            <a:lvl5pPr marL="1828800" indent="0">
              <a:buNone/>
              <a:defRPr lang="en-GB" sz="1600">
                <a:solidFill>
                  <a:schemeClr val="tx1">
                    <a:tint val="75000"/>
                  </a:schemeClr>
                </a:solidFill>
              </a:defRPr>
            </a:lvl5pPr>
            <a:lvl6pPr marL="2286000" indent="0">
              <a:buNone/>
              <a:defRPr lang="en-GB" sz="1600">
                <a:solidFill>
                  <a:schemeClr val="tx1">
                    <a:tint val="75000"/>
                  </a:schemeClr>
                </a:solidFill>
              </a:defRPr>
            </a:lvl6pPr>
            <a:lvl7pPr marL="2743200" indent="0">
              <a:buNone/>
              <a:defRPr lang="en-GB" sz="1600">
                <a:solidFill>
                  <a:schemeClr val="tx1">
                    <a:tint val="75000"/>
                  </a:schemeClr>
                </a:solidFill>
              </a:defRPr>
            </a:lvl7pPr>
            <a:lvl8pPr marL="3200400" indent="0">
              <a:buNone/>
              <a:defRPr lang="en-GB" sz="1600">
                <a:solidFill>
                  <a:schemeClr val="tx1">
                    <a:tint val="75000"/>
                  </a:schemeClr>
                </a:solidFill>
              </a:defRPr>
            </a:lvl8pPr>
            <a:lvl9pPr marL="3657600" indent="0">
              <a:buNone/>
              <a:defRPr lang="en-GB" sz="1600">
                <a:solidFill>
                  <a:schemeClr val="tx1">
                    <a:tint val="75000"/>
                  </a:schemeClr>
                </a:solidFill>
              </a:defRPr>
            </a:lvl9pPr>
          </a:lstStyle>
          <a:p>
            <a:pPr lvl="0" rt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rtlCol="0"/>
          <a:lstStyle>
            <a:lvl1pPr>
              <a:defRPr lang="en-GB" spc="3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rtlCol="0"/>
          <a:lstStyle>
            <a:lvl1pPr>
              <a:defRPr lang="en-GB" spc="0" baseline="0"/>
            </a:lvl1pPr>
            <a:lvl2pPr>
              <a:defRPr lang="en-GB" spc="0" baseline="0"/>
            </a:lvl2pPr>
            <a:lvl3pPr>
              <a:defRPr lang="en-GB" spc="0" baseline="0"/>
            </a:lvl3pPr>
            <a:lvl4pPr>
              <a:defRPr lang="en-GB" spc="0" baseline="0"/>
            </a:lvl4pPr>
            <a:lvl5pPr>
              <a:defRPr lang="en-GB" spc="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GB"/>
            </a:defPPr>
          </a:lstStyle>
          <a:p>
            <a:pPr rtl="0"/>
            <a:endParaRPr lang="en-GB"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en-GB"/>
            </a:defPPr>
          </a:lstStyle>
          <a:p>
            <a:pPr rtl="0"/>
            <a:r>
              <a:rPr lang="en-GB"/>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rtlCol="0"/>
          <a:lstStyle>
            <a:lvl1pPr algn="ctr">
              <a:defRPr lang="en-GB" spc="3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rtlCol="0"/>
          <a:lstStyle>
            <a:lvl1pPr>
              <a:defRPr lang="en-GB" spc="0" baseline="0"/>
            </a:lvl1pPr>
            <a:lvl2pPr>
              <a:defRPr lang="en-GB" spc="0" baseline="0"/>
            </a:lvl2pPr>
            <a:lvl3pPr>
              <a:defRPr lang="en-GB" spc="0" baseline="0"/>
            </a:lvl3pPr>
            <a:lvl4pPr>
              <a:defRPr lang="en-GB" spc="0" baseline="0"/>
            </a:lvl4pPr>
            <a:lvl5pPr>
              <a:defRPr lang="en-GB" spc="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GB"/>
            </a:defPPr>
          </a:lstStyle>
          <a:p>
            <a:pPr rtl="0"/>
            <a:endParaRPr lang="en-GB"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en-GB"/>
            </a:defPPr>
          </a:lstStyle>
          <a:p>
            <a:pPr rtl="0"/>
            <a:r>
              <a:rPr lang="en-GB"/>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GB"/>
            </a:defPPr>
          </a:lstStyle>
          <a:p>
            <a:pPr rtl="0"/>
            <a:endParaRPr lang="en-GB"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en-GB"/>
            </a:defPPr>
          </a:lstStyle>
          <a:p>
            <a:pPr rtl="0"/>
            <a:r>
              <a:rPr lang="en-GB"/>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rtlCol="0">
            <a:noAutofit/>
          </a:bodyPr>
          <a:lstStyle>
            <a:defPPr>
              <a:defRPr lang="en-GB"/>
            </a:defPPr>
          </a:lstStyle>
          <a:p>
            <a:pPr rtl="0"/>
            <a:r>
              <a:rPr lang="en-US"/>
              <a:t>Click icon to add picture</a:t>
            </a:r>
            <a:endParaRPr lang="en-GB"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rtlCol="0"/>
          <a:lstStyle>
            <a:lvl1pPr marL="0" indent="0" algn="l">
              <a:buNone/>
              <a:defRPr lang="en-GB" sz="2000" cap="all" spc="200" baseline="0">
                <a:latin typeface="+mj-lt"/>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rtlCol="0" anchor="b"/>
          <a:lstStyle>
            <a:lvl1pPr algn="l">
              <a:lnSpc>
                <a:spcPts val="5200"/>
              </a:lnSpc>
              <a:defRPr lang="en-GB" sz="3600" spc="0" baseline="0">
                <a:latin typeface="+mn-lt"/>
              </a:defRPr>
            </a:lvl1pPr>
          </a:lstStyle>
          <a:p>
            <a:pPr rtl="0"/>
            <a:r>
              <a:rPr lang="en-US"/>
              <a:t>Click to edit Master title style</a:t>
            </a:r>
            <a:endParaRPr lang="en-GB"/>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rtlCol="0"/>
          <a:lstStyle>
            <a:lvl1pPr algn="ctr">
              <a:defRPr lang="en-GB"/>
            </a:lvl1pPr>
          </a:lstStyle>
          <a:p>
            <a:pPr rtl="0"/>
            <a:r>
              <a:rPr lang="en-US"/>
              <a:t>Click to edit Master title style</a:t>
            </a:r>
            <a:endParaRPr lang="en-GB"/>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rtlCol="0"/>
          <a:lstStyle>
            <a:lvl1pPr algn="ctr">
              <a:defRPr lang="en-GB"/>
            </a:lvl1pPr>
          </a:lstStyle>
          <a:p>
            <a:pPr rtl="0"/>
            <a:r>
              <a:rPr lang="en-US"/>
              <a:t>Click to edit Master title style</a:t>
            </a:r>
            <a:endParaRPr lang="en-GB"/>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defPPr>
              <a:defRPr lang="en-GB"/>
            </a:def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lang="en-GB" sz="1200" cap="all" spc="200" baseline="0">
                <a:solidFill>
                  <a:schemeClr val="accent1"/>
                </a:solidFill>
                <a:latin typeface="Posterama" panose="020B0504020200020000" pitchFamily="34" charset="0"/>
              </a:defRPr>
            </a:lvl1pPr>
          </a:lstStyle>
          <a:p>
            <a:pPr rtl="0"/>
            <a:fld id="{75DF2D63-3FF5-D547-96B9-BE9CCD1ABA58}" type="slidenum">
              <a:rPr lang="en-GB" smtClean="0"/>
              <a:pPr/>
              <a:t>‹#›</a:t>
            </a:fld>
            <a:endParaRPr lang="en-GB"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lang="en-GB" sz="1200" cap="all" spc="100" baseline="0">
                <a:solidFill>
                  <a:schemeClr val="accent1"/>
                </a:solidFill>
                <a:latin typeface="Posterama" panose="020B0504020200020000" pitchFamily="34" charset="0"/>
              </a:defRPr>
            </a:lvl1pPr>
          </a:lstStyle>
          <a:p>
            <a:pPr rtl="0"/>
            <a:r>
              <a:rPr lang="en-GB"/>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en-GB"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jpg"/><Relationship Id="rId7" Type="http://schemas.openxmlformats.org/officeDocument/2006/relationships/customXml" Target="../ink/ink12.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customXml" Target="../ink/ink11.xml"/><Relationship Id="rId4" Type="http://schemas.openxmlformats.org/officeDocument/2006/relationships/hyperlink" Target="https://depositphotos.com/66513249/stock-illustration-detective-banner.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2.jpe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11.xml"/><Relationship Id="rId6" Type="http://schemas.openxmlformats.org/officeDocument/2006/relationships/customXml" Target="../ink/ink14.xml"/><Relationship Id="rId5" Type="http://schemas.openxmlformats.org/officeDocument/2006/relationships/image" Target="../media/image22.png"/><Relationship Id="rId4" Type="http://schemas.openxmlformats.org/officeDocument/2006/relationships/customXml" Target="../ink/ink13.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N090/Data-Visualisation/blob/main/Crime_rates.ipynb" TargetMode="External"/><Relationship Id="rId3" Type="http://schemas.openxmlformats.org/officeDocument/2006/relationships/hyperlink" Target="https://stock.adobe.com/search?k=detective+cartoon" TargetMode="External"/><Relationship Id="rId7" Type="http://schemas.openxmlformats.org/officeDocument/2006/relationships/hyperlink" Target="https://graphicriver.net/criminal-and-cartoon-graphics" TargetMode="External"/><Relationship Id="rId2" Type="http://schemas.openxmlformats.org/officeDocument/2006/relationships/hyperlink" Target="https://www.kaggle.com/datasets/nathaniellybrand/chicago-crime-dataset-2001-present?select=Crimes_-_2001_to_Present.csv" TargetMode="External"/><Relationship Id="rId1" Type="http://schemas.openxmlformats.org/officeDocument/2006/relationships/slideLayout" Target="../slideLayouts/slideLayout16.xml"/><Relationship Id="rId6" Type="http://schemas.openxmlformats.org/officeDocument/2006/relationships/hyperlink" Target="https://www.slideteam.net/crime-powerpoint-ppt-template-bundles.html" TargetMode="External"/><Relationship Id="rId5" Type="http://schemas.openxmlformats.org/officeDocument/2006/relationships/hyperlink" Target="https://slidemodel.com/templates/crime-scene-powerpoint-template/" TargetMode="External"/><Relationship Id="rId4" Type="http://schemas.openxmlformats.org/officeDocument/2006/relationships/hyperlink" Target="https://www.spreadshirt.ie/shop/design/ice+cream+crime+scene+ice+summer+pedunculate+ice+cream+sticker-D60e61a7fadecef649075028b?sellable=xrrapkJZk1Uk9dGVJQj8-1459-215" TargetMode="External"/><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clipartkey.com/view/iiJxmh_handcuff-clipart-carto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9.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8.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customXml" Target="../ink/ink7.xml"/><Relationship Id="rId5" Type="http://schemas.openxmlformats.org/officeDocument/2006/relationships/image" Target="../media/image8.png"/><Relationship Id="rId10" Type="http://schemas.openxmlformats.org/officeDocument/2006/relationships/customXml" Target="../ink/ink6.xml"/><Relationship Id="rId9" Type="http://schemas.openxmlformats.org/officeDocument/2006/relationships/customXml" Target="../ink/ink5.xml"/><Relationship Id="rId1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2755783"/>
            <a:ext cx="10515600" cy="1346434"/>
          </a:xfrm>
        </p:spPr>
        <p:txBody>
          <a:bodyPr rtlCol="0"/>
          <a:lstStyle>
            <a:defPPr>
              <a:defRPr lang="en-GB"/>
            </a:defPPr>
          </a:lstStyle>
          <a:p>
            <a:pPr rtl="0"/>
            <a:r>
              <a:rPr lang="en-US" dirty="0"/>
              <a:t>Crime Rates in Chicago</a:t>
            </a:r>
            <a:endParaRPr lang="en-GB"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rtlCol="0"/>
          <a:lstStyle>
            <a:defPPr>
              <a:defRPr lang="en-GB"/>
            </a:defPPr>
          </a:lstStyle>
          <a:p>
            <a:pPr rtl="0"/>
            <a:r>
              <a:rPr lang="en-US" dirty="0"/>
              <a:t>Nojus </a:t>
            </a:r>
            <a:r>
              <a:rPr lang="en-US" dirty="0" err="1"/>
              <a:t>Satikauskas</a:t>
            </a:r>
            <a:r>
              <a:rPr lang="en-US" dirty="0"/>
              <a:t> || C00261186</a:t>
            </a:r>
            <a:endParaRPr lang="en-GB"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055789C8-E53B-F2A1-13C6-15A20D038134}"/>
              </a:ext>
            </a:extLst>
          </p:cNvPr>
          <p:cNvPicPr>
            <a:picLocks noGrp="1" noChangeAspect="1" noChangeArrowheads="1"/>
          </p:cNvPicPr>
          <p:nvPr>
            <p:ph type="pic" sz="quarter" idx="30"/>
          </p:nvPr>
        </p:nvPicPr>
        <p:blipFill>
          <a:blip r:embed="rId3">
            <a:extLst>
              <a:ext uri="{837473B0-CC2E-450A-ABE3-18F120FF3D39}">
                <a1611:picAttrSrcUrl xmlns:a1611="http://schemas.microsoft.com/office/drawing/2016/11/main" r:id="rId4"/>
              </a:ext>
            </a:extLst>
          </a:blip>
          <a:srcRect t="28495" b="28495"/>
          <a:stretch/>
        </p:blipFill>
        <p:spPr bwMode="auto">
          <a:xfrm>
            <a:off x="3048" y="6790"/>
            <a:ext cx="12188952" cy="168249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5" name="Footer Placeholder 4">
            <a:extLst>
              <a:ext uri="{FF2B5EF4-FFF2-40B4-BE49-F238E27FC236}">
                <a16:creationId xmlns:a16="http://schemas.microsoft.com/office/drawing/2014/main" id="{90BE788E-706D-5D5C-B17F-51759A2CC61A}"/>
              </a:ext>
            </a:extLst>
          </p:cNvPr>
          <p:cNvSpPr>
            <a:spLocks noGrp="1"/>
          </p:cNvSpPr>
          <p:nvPr>
            <p:ph type="ftr" sz="quarter" idx="11"/>
          </p:nvPr>
        </p:nvSpPr>
        <p:spPr>
          <a:xfrm rot="16200000">
            <a:off x="-277717" y="1375679"/>
            <a:ext cx="1894937" cy="230507"/>
          </a:xfrm>
        </p:spPr>
        <p:txBody>
          <a:bodyPr rtlCol="0"/>
          <a:lstStyle>
            <a:defPPr>
              <a:defRPr lang="en-GB"/>
            </a:defPPr>
          </a:lstStyle>
          <a:p>
            <a:pPr rtl="0"/>
            <a:r>
              <a:rPr lang="en-US" dirty="0"/>
              <a:t>Data </a:t>
            </a:r>
            <a:r>
              <a:rPr lang="en-US" dirty="0" err="1"/>
              <a:t>visualisation</a:t>
            </a:r>
            <a:endParaRPr lang="en-GB" dirty="0"/>
          </a:p>
        </p:txBody>
      </p:sp>
      <p:sp>
        <p:nvSpPr>
          <p:cNvPr id="4" name="Slide Number Placeholder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rtl="0"/>
              <a:t>10</a:t>
            </a:fld>
            <a:endParaRPr lang="en-GB" dirty="0"/>
          </a:p>
        </p:txBody>
      </p:sp>
      <p:sp>
        <p:nvSpPr>
          <p:cNvPr id="82" name="Text Placeholder 81">
            <a:extLst>
              <a:ext uri="{FF2B5EF4-FFF2-40B4-BE49-F238E27FC236}">
                <a16:creationId xmlns:a16="http://schemas.microsoft.com/office/drawing/2014/main" id="{2E1F38AB-E038-4CD1-618A-52B12F7A4BB5}"/>
              </a:ext>
            </a:extLst>
          </p:cNvPr>
          <p:cNvSpPr>
            <a:spLocks noGrp="1"/>
          </p:cNvSpPr>
          <p:nvPr>
            <p:ph type="body" sz="quarter" idx="32"/>
          </p:nvPr>
        </p:nvSpPr>
        <p:spPr/>
        <p:txBody>
          <a:bodyPr rtlCol="0"/>
          <a:lstStyle>
            <a:defPPr>
              <a:defRPr lang="en-GB"/>
            </a:defPPr>
          </a:lstStyle>
          <a:p>
            <a:pPr rtl="0"/>
            <a:endParaRPr lang="en-GB" dirty="0"/>
          </a:p>
        </p:txBody>
      </p:sp>
      <p:sp>
        <p:nvSpPr>
          <p:cNvPr id="6" name="Text Placeholder 5">
            <a:extLst>
              <a:ext uri="{FF2B5EF4-FFF2-40B4-BE49-F238E27FC236}">
                <a16:creationId xmlns:a16="http://schemas.microsoft.com/office/drawing/2014/main" id="{D0A77C80-D935-F537-F818-8C03F02AF5D4}"/>
              </a:ext>
            </a:extLst>
          </p:cNvPr>
          <p:cNvSpPr>
            <a:spLocks noGrp="1"/>
          </p:cNvSpPr>
          <p:nvPr>
            <p:ph type="body" sz="quarter" idx="16"/>
          </p:nvPr>
        </p:nvSpPr>
        <p:spPr>
          <a:xfrm>
            <a:off x="1249680" y="3059360"/>
            <a:ext cx="1620520" cy="411476"/>
          </a:xfrm>
        </p:spPr>
        <p:txBody>
          <a:bodyPr rtlCol="0"/>
          <a:lstStyle>
            <a:defPPr>
              <a:defRPr lang="en-GB"/>
            </a:defPPr>
          </a:lstStyle>
          <a:p>
            <a:pPr rtl="0"/>
            <a:r>
              <a:rPr lang="en-GB" sz="1600" dirty="0"/>
              <a:t>Result</a:t>
            </a:r>
          </a:p>
        </p:txBody>
      </p:sp>
      <p:sp>
        <p:nvSpPr>
          <p:cNvPr id="11" name="Text Placeholder 10">
            <a:extLst>
              <a:ext uri="{FF2B5EF4-FFF2-40B4-BE49-F238E27FC236}">
                <a16:creationId xmlns:a16="http://schemas.microsoft.com/office/drawing/2014/main" id="{9E703999-0627-E209-2471-30DBE4AD3C40}"/>
              </a:ext>
            </a:extLst>
          </p:cNvPr>
          <p:cNvSpPr>
            <a:spLocks noGrp="1"/>
          </p:cNvSpPr>
          <p:nvPr>
            <p:ph type="body" sz="quarter" idx="17"/>
          </p:nvPr>
        </p:nvSpPr>
        <p:spPr>
          <a:xfrm>
            <a:off x="901256" y="3429000"/>
            <a:ext cx="1968224" cy="2360040"/>
          </a:xfrm>
        </p:spPr>
        <p:txBody>
          <a:bodyPr rtlCol="0"/>
          <a:lstStyle>
            <a:defPPr>
              <a:defRPr lang="en-GB"/>
            </a:defPPr>
          </a:lstStyle>
          <a:p>
            <a:pPr lvl="0" rtl="0"/>
            <a:r>
              <a:rPr lang="en-US" sz="1600" dirty="0"/>
              <a:t>The districts 8, and 11  exhibit a significant concentration of crime, indicating specific tendencies in Chicago.</a:t>
            </a:r>
            <a:endParaRPr lang="en-GB" sz="1600" dirty="0"/>
          </a:p>
        </p:txBody>
      </p:sp>
      <p:sp>
        <p:nvSpPr>
          <p:cNvPr id="83" name="Text Placeholder 82">
            <a:extLst>
              <a:ext uri="{FF2B5EF4-FFF2-40B4-BE49-F238E27FC236}">
                <a16:creationId xmlns:a16="http://schemas.microsoft.com/office/drawing/2014/main" id="{D1FC7473-B976-1C94-F51C-63C1354C6881}"/>
              </a:ext>
            </a:extLst>
          </p:cNvPr>
          <p:cNvSpPr>
            <a:spLocks noGrp="1"/>
          </p:cNvSpPr>
          <p:nvPr>
            <p:ph type="body" sz="quarter" idx="33"/>
          </p:nvPr>
        </p:nvSpPr>
        <p:spPr>
          <a:xfrm>
            <a:off x="5817489" y="2647880"/>
            <a:ext cx="91440" cy="411480"/>
          </a:xfrm>
        </p:spPr>
        <p:txBody>
          <a:bodyPr rtlCol="0"/>
          <a:lstStyle>
            <a:defPPr>
              <a:defRPr lang="en-GB"/>
            </a:defPPr>
          </a:lstStyle>
          <a:p>
            <a:pPr rtl="0"/>
            <a:endParaRPr lang="en-GB" dirty="0"/>
          </a:p>
        </p:txBody>
      </p:sp>
      <p:sp>
        <p:nvSpPr>
          <p:cNvPr id="8" name="Text Placeholder 7">
            <a:extLst>
              <a:ext uri="{FF2B5EF4-FFF2-40B4-BE49-F238E27FC236}">
                <a16:creationId xmlns:a16="http://schemas.microsoft.com/office/drawing/2014/main" id="{CE2FC2AA-1AF5-2B4E-0A3F-ADBC8EED82AE}"/>
              </a:ext>
            </a:extLst>
          </p:cNvPr>
          <p:cNvSpPr>
            <a:spLocks noGrp="1"/>
          </p:cNvSpPr>
          <p:nvPr>
            <p:ph type="body" sz="quarter" idx="20"/>
          </p:nvPr>
        </p:nvSpPr>
        <p:spPr>
          <a:xfrm>
            <a:off x="5233186" y="3080628"/>
            <a:ext cx="1620520" cy="812794"/>
          </a:xfrm>
        </p:spPr>
        <p:txBody>
          <a:bodyPr rtlCol="0"/>
          <a:lstStyle>
            <a:defPPr>
              <a:defRPr lang="en-GB"/>
            </a:defPPr>
          </a:lstStyle>
          <a:p>
            <a:pPr rtl="0"/>
            <a:r>
              <a:rPr lang="en-GB" sz="1600" dirty="0"/>
              <a:t>Potential reason for crime-rate</a:t>
            </a:r>
          </a:p>
        </p:txBody>
      </p:sp>
      <p:sp>
        <p:nvSpPr>
          <p:cNvPr id="13" name="Text Placeholder 12">
            <a:extLst>
              <a:ext uri="{FF2B5EF4-FFF2-40B4-BE49-F238E27FC236}">
                <a16:creationId xmlns:a16="http://schemas.microsoft.com/office/drawing/2014/main" id="{2F88EBF3-B74B-2BAE-FD85-77076F5567F5}"/>
              </a:ext>
            </a:extLst>
          </p:cNvPr>
          <p:cNvSpPr>
            <a:spLocks noGrp="1"/>
          </p:cNvSpPr>
          <p:nvPr>
            <p:ph type="body" sz="quarter" idx="21"/>
          </p:nvPr>
        </p:nvSpPr>
        <p:spPr>
          <a:xfrm>
            <a:off x="4676775" y="3893421"/>
            <a:ext cx="2587736" cy="2272010"/>
          </a:xfrm>
        </p:spPr>
        <p:txBody>
          <a:bodyPr rtlCol="0"/>
          <a:lstStyle>
            <a:defPPr>
              <a:defRPr lang="en-GB"/>
            </a:defPPr>
          </a:lstStyle>
          <a:p>
            <a:pPr lvl="0" rtl="0"/>
            <a:r>
              <a:rPr lang="en-US" sz="1600" dirty="0"/>
              <a:t>Socioeconomic variables like unemployment and poverty in these places can push people to turn to crime as a last resort or as a method of surviving.</a:t>
            </a:r>
            <a:br>
              <a:rPr lang="en-US" sz="1600" dirty="0"/>
            </a:br>
            <a:endParaRPr lang="en-GB" sz="1600" dirty="0"/>
          </a:p>
        </p:txBody>
      </p:sp>
      <p:sp>
        <p:nvSpPr>
          <p:cNvPr id="85" name="Text Placeholder 84">
            <a:extLst>
              <a:ext uri="{FF2B5EF4-FFF2-40B4-BE49-F238E27FC236}">
                <a16:creationId xmlns:a16="http://schemas.microsoft.com/office/drawing/2014/main" id="{158572BB-F863-F698-0C6D-57D4F3772E56}"/>
              </a:ext>
            </a:extLst>
          </p:cNvPr>
          <p:cNvSpPr>
            <a:spLocks noGrp="1"/>
          </p:cNvSpPr>
          <p:nvPr>
            <p:ph type="body" sz="quarter" idx="35"/>
          </p:nvPr>
        </p:nvSpPr>
        <p:spPr>
          <a:xfrm>
            <a:off x="9874250" y="2638738"/>
            <a:ext cx="91440" cy="411480"/>
          </a:xfrm>
        </p:spPr>
        <p:txBody>
          <a:bodyPr rtlCol="0"/>
          <a:lstStyle>
            <a:defPPr>
              <a:defRPr lang="en-GB"/>
            </a:defPPr>
          </a:lstStyle>
          <a:p>
            <a:pPr rtl="0"/>
            <a:endParaRPr lang="en-GB" dirty="0"/>
          </a:p>
        </p:txBody>
      </p:sp>
      <p:sp>
        <p:nvSpPr>
          <p:cNvPr id="10" name="Text Placeholder 9">
            <a:extLst>
              <a:ext uri="{FF2B5EF4-FFF2-40B4-BE49-F238E27FC236}">
                <a16:creationId xmlns:a16="http://schemas.microsoft.com/office/drawing/2014/main" id="{F9A6F37A-B065-126D-BAD3-C956D8BD8717}"/>
              </a:ext>
            </a:extLst>
          </p:cNvPr>
          <p:cNvSpPr>
            <a:spLocks noGrp="1"/>
          </p:cNvSpPr>
          <p:nvPr>
            <p:ph type="body" sz="quarter" idx="28"/>
          </p:nvPr>
        </p:nvSpPr>
        <p:spPr>
          <a:xfrm>
            <a:off x="9216692" y="3075549"/>
            <a:ext cx="1620520" cy="411476"/>
          </a:xfrm>
        </p:spPr>
        <p:txBody>
          <a:bodyPr rtlCol="0"/>
          <a:lstStyle>
            <a:defPPr>
              <a:defRPr lang="en-GB"/>
            </a:defPPr>
          </a:lstStyle>
          <a:p>
            <a:pPr rtl="0"/>
            <a:r>
              <a:rPr lang="en-GB" sz="1600" dirty="0"/>
              <a:t>Possible solution</a:t>
            </a:r>
          </a:p>
        </p:txBody>
      </p:sp>
      <p:sp>
        <p:nvSpPr>
          <p:cNvPr id="15" name="Text Placeholder 14">
            <a:extLst>
              <a:ext uri="{FF2B5EF4-FFF2-40B4-BE49-F238E27FC236}">
                <a16:creationId xmlns:a16="http://schemas.microsoft.com/office/drawing/2014/main" id="{9AE2A7F3-EC70-CDB1-A10E-1EEDBFBDD571}"/>
              </a:ext>
            </a:extLst>
          </p:cNvPr>
          <p:cNvSpPr>
            <a:spLocks noGrp="1"/>
          </p:cNvSpPr>
          <p:nvPr>
            <p:ph type="body" sz="quarter" idx="29"/>
          </p:nvPr>
        </p:nvSpPr>
        <p:spPr>
          <a:xfrm>
            <a:off x="8648701" y="3589123"/>
            <a:ext cx="2457450" cy="2430678"/>
          </a:xfrm>
        </p:spPr>
        <p:txBody>
          <a:bodyPr rtlCol="0"/>
          <a:lstStyle>
            <a:defPPr>
              <a:defRPr lang="en-GB"/>
            </a:defPPr>
          </a:lstStyle>
          <a:p>
            <a:pPr lvl="0" rtl="0"/>
            <a:r>
              <a:rPr lang="en-US" sz="1600" dirty="0"/>
              <a:t>The designation of high-crime zones affects law enforcement strategies, urban renewal, and community involvement. Patrols, monitoring, and interventions can be directed toward specific areas to disrupt criminal networks and deter criminal conduct.</a:t>
            </a:r>
            <a:endParaRPr lang="en-GB" sz="1600" dirty="0"/>
          </a:p>
        </p:txBody>
      </p:sp>
      <p:grpSp>
        <p:nvGrpSpPr>
          <p:cNvPr id="30" name="Group 29">
            <a:extLst>
              <a:ext uri="{FF2B5EF4-FFF2-40B4-BE49-F238E27FC236}">
                <a16:creationId xmlns:a16="http://schemas.microsoft.com/office/drawing/2014/main" id="{B3CF152A-8DD3-BD64-8006-DEC817E9A187}"/>
              </a:ext>
            </a:extLst>
          </p:cNvPr>
          <p:cNvGrpSpPr/>
          <p:nvPr/>
        </p:nvGrpSpPr>
        <p:grpSpPr>
          <a:xfrm>
            <a:off x="1304610" y="6095610"/>
            <a:ext cx="356760" cy="38160"/>
            <a:chOff x="1304610" y="6095610"/>
            <a:chExt cx="356760" cy="38160"/>
          </a:xfrm>
        </p:grpSpPr>
        <mc:AlternateContent xmlns:mc="http://schemas.openxmlformats.org/markup-compatibility/2006" xmlns:p14="http://schemas.microsoft.com/office/powerpoint/2010/main">
          <mc:Choice Requires="p14">
            <p:contentPart p14:bwMode="auto" r:id="rId5">
              <p14:nvContentPartPr>
                <p14:cNvPr id="28" name="Ink 27">
                  <a:extLst>
                    <a:ext uri="{FF2B5EF4-FFF2-40B4-BE49-F238E27FC236}">
                      <a16:creationId xmlns:a16="http://schemas.microsoft.com/office/drawing/2014/main" id="{75791E49-C03E-2A85-A10C-8E866D41381B}"/>
                    </a:ext>
                  </a:extLst>
                </p14:cNvPr>
                <p14:cNvContentPartPr/>
                <p14:nvPr/>
              </p14:nvContentPartPr>
              <p14:xfrm>
                <a:off x="1304610" y="6095610"/>
                <a:ext cx="360" cy="360"/>
              </p14:xfrm>
            </p:contentPart>
          </mc:Choice>
          <mc:Fallback xmlns="">
            <p:pic>
              <p:nvPicPr>
                <p:cNvPr id="28" name="Ink 27">
                  <a:extLst>
                    <a:ext uri="{FF2B5EF4-FFF2-40B4-BE49-F238E27FC236}">
                      <a16:creationId xmlns:a16="http://schemas.microsoft.com/office/drawing/2014/main" id="{75791E49-C03E-2A85-A10C-8E866D41381B}"/>
                    </a:ext>
                  </a:extLst>
                </p:cNvPr>
                <p:cNvPicPr/>
                <p:nvPr/>
              </p:nvPicPr>
              <p:blipFill>
                <a:blip r:embed="rId6"/>
                <a:stretch>
                  <a:fillRect/>
                </a:stretch>
              </p:blipFill>
              <p:spPr>
                <a:xfrm>
                  <a:off x="1241970" y="603297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9" name="Ink 28">
                  <a:extLst>
                    <a:ext uri="{FF2B5EF4-FFF2-40B4-BE49-F238E27FC236}">
                      <a16:creationId xmlns:a16="http://schemas.microsoft.com/office/drawing/2014/main" id="{8978EC0A-64BF-8CF9-12CB-E166A21365EF}"/>
                    </a:ext>
                  </a:extLst>
                </p14:cNvPr>
                <p14:cNvContentPartPr/>
                <p14:nvPr/>
              </p14:nvContentPartPr>
              <p14:xfrm>
                <a:off x="1304610" y="6095610"/>
                <a:ext cx="356760" cy="38160"/>
              </p14:xfrm>
            </p:contentPart>
          </mc:Choice>
          <mc:Fallback xmlns="">
            <p:pic>
              <p:nvPicPr>
                <p:cNvPr id="29" name="Ink 28">
                  <a:extLst>
                    <a:ext uri="{FF2B5EF4-FFF2-40B4-BE49-F238E27FC236}">
                      <a16:creationId xmlns:a16="http://schemas.microsoft.com/office/drawing/2014/main" id="{8978EC0A-64BF-8CF9-12CB-E166A21365EF}"/>
                    </a:ext>
                  </a:extLst>
                </p:cNvPr>
                <p:cNvPicPr/>
                <p:nvPr/>
              </p:nvPicPr>
              <p:blipFill>
                <a:blip r:embed="rId8"/>
                <a:stretch>
                  <a:fillRect/>
                </a:stretch>
              </p:blipFill>
              <p:spPr>
                <a:xfrm>
                  <a:off x="1241970" y="6032610"/>
                  <a:ext cx="482400" cy="163800"/>
                </a:xfrm>
                <a:prstGeom prst="rect">
                  <a:avLst/>
                </a:prstGeom>
              </p:spPr>
            </p:pic>
          </mc:Fallback>
        </mc:AlternateContent>
      </p:grpSp>
    </p:spTree>
    <p:extLst>
      <p:ext uri="{BB962C8B-B14F-4D97-AF65-F5344CB8AC3E}">
        <p14:creationId xmlns:p14="http://schemas.microsoft.com/office/powerpoint/2010/main" val="75888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1097280" y="384300"/>
            <a:ext cx="10332720" cy="539496"/>
          </a:xfrm>
        </p:spPr>
        <p:txBody>
          <a:bodyPr rtlCol="0"/>
          <a:lstStyle>
            <a:defPPr>
              <a:defRPr lang="en-GB"/>
            </a:defPPr>
          </a:lstStyle>
          <a:p>
            <a:pPr rtl="0"/>
            <a:r>
              <a:rPr lang="en-GB" dirty="0"/>
              <a:t>Crime typologies</a:t>
            </a:r>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a:xfrm rot="16200000">
            <a:off x="-291438" y="1499982"/>
            <a:ext cx="1899373" cy="207506"/>
          </a:xfrm>
        </p:spPr>
        <p:txBody>
          <a:bodyPr rtlCol="0"/>
          <a:lstStyle>
            <a:defPPr>
              <a:defRPr lang="en-GB"/>
            </a:defPPr>
          </a:lstStyle>
          <a:p>
            <a:pPr rtl="0"/>
            <a:r>
              <a:rPr lang="en-US" dirty="0"/>
              <a:t>Data </a:t>
            </a:r>
            <a:r>
              <a:rPr lang="en-US" dirty="0" err="1"/>
              <a:t>visualisation</a:t>
            </a:r>
            <a:endParaRPr lang="en-GB" dirty="0"/>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rtl="0"/>
              <a:t>11</a:t>
            </a:fld>
            <a:endParaRPr lang="en-GB" dirty="0"/>
          </a:p>
        </p:txBody>
      </p:sp>
      <p:pic>
        <p:nvPicPr>
          <p:cNvPr id="7" name="Picture 6">
            <a:extLst>
              <a:ext uri="{FF2B5EF4-FFF2-40B4-BE49-F238E27FC236}">
                <a16:creationId xmlns:a16="http://schemas.microsoft.com/office/drawing/2014/main" id="{4B33729D-411B-8248-8722-D5835821487F}"/>
              </a:ext>
            </a:extLst>
          </p:cNvPr>
          <p:cNvPicPr>
            <a:picLocks noChangeAspect="1"/>
          </p:cNvPicPr>
          <p:nvPr/>
        </p:nvPicPr>
        <p:blipFill>
          <a:blip r:embed="rId3"/>
          <a:stretch>
            <a:fillRect/>
          </a:stretch>
        </p:blipFill>
        <p:spPr>
          <a:xfrm>
            <a:off x="1024433" y="973747"/>
            <a:ext cx="10613072" cy="5549904"/>
          </a:xfrm>
          <a:prstGeom prst="rect">
            <a:avLst/>
          </a:prstGeom>
        </p:spPr>
      </p:pic>
    </p:spTree>
    <p:extLst>
      <p:ext uri="{BB962C8B-B14F-4D97-AF65-F5344CB8AC3E}">
        <p14:creationId xmlns:p14="http://schemas.microsoft.com/office/powerpoint/2010/main" val="214170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a:xfrm rot="16200000">
            <a:off x="-343511" y="1552057"/>
            <a:ext cx="1890746" cy="94730"/>
          </a:xfrm>
        </p:spPr>
        <p:txBody>
          <a:bodyPr rtlCol="0"/>
          <a:lstStyle>
            <a:defPPr>
              <a:defRPr lang="en-GB"/>
            </a:defPPr>
          </a:lstStyle>
          <a:p>
            <a:pPr rtl="0"/>
            <a:r>
              <a:rPr lang="en-US" dirty="0"/>
              <a:t>Data </a:t>
            </a:r>
            <a:r>
              <a:rPr lang="en-US" dirty="0" err="1"/>
              <a:t>visualisation</a:t>
            </a:r>
            <a:endParaRPr lang="en-GB" dirty="0"/>
          </a:p>
        </p:txBody>
      </p:sp>
      <p:sp>
        <p:nvSpPr>
          <p:cNvPr id="6" name="Text Placeholder 5">
            <a:extLst>
              <a:ext uri="{FF2B5EF4-FFF2-40B4-BE49-F238E27FC236}">
                <a16:creationId xmlns:a16="http://schemas.microsoft.com/office/drawing/2014/main" id="{8A56D8AC-E390-DBD3-E5E6-5C36EE1E422A}"/>
              </a:ext>
            </a:extLst>
          </p:cNvPr>
          <p:cNvSpPr>
            <a:spLocks noGrp="1"/>
          </p:cNvSpPr>
          <p:nvPr>
            <p:ph type="body" sz="quarter" idx="16"/>
          </p:nvPr>
        </p:nvSpPr>
        <p:spPr>
          <a:xfrm>
            <a:off x="1184149" y="126169"/>
            <a:ext cx="1973670" cy="866528"/>
          </a:xfrm>
        </p:spPr>
        <p:txBody>
          <a:bodyPr rtlCol="0"/>
          <a:lstStyle>
            <a:defPPr>
              <a:defRPr lang="en-GB"/>
            </a:defPPr>
          </a:lstStyle>
          <a:p>
            <a:pPr rtl="0"/>
            <a:r>
              <a:rPr lang="en-US" sz="2400" dirty="0"/>
              <a:t>results</a:t>
            </a:r>
            <a:endParaRPr lang="en-GB" sz="2400" dirty="0"/>
          </a:p>
        </p:txBody>
      </p:sp>
      <p:sp>
        <p:nvSpPr>
          <p:cNvPr id="7" name="Text Placeholder 6">
            <a:extLst>
              <a:ext uri="{FF2B5EF4-FFF2-40B4-BE49-F238E27FC236}">
                <a16:creationId xmlns:a16="http://schemas.microsoft.com/office/drawing/2014/main" id="{E09179A7-F937-7895-8FC1-19E3BCFE6A3B}"/>
              </a:ext>
            </a:extLst>
          </p:cNvPr>
          <p:cNvSpPr>
            <a:spLocks noGrp="1"/>
          </p:cNvSpPr>
          <p:nvPr>
            <p:ph type="body" sz="quarter" idx="17"/>
          </p:nvPr>
        </p:nvSpPr>
        <p:spPr>
          <a:xfrm>
            <a:off x="763525" y="1306372"/>
            <a:ext cx="3785616" cy="1380655"/>
          </a:xfrm>
        </p:spPr>
        <p:txBody>
          <a:bodyPr rtlCol="0"/>
          <a:lstStyle>
            <a:defPPr>
              <a:defRPr lang="en-GB"/>
            </a:defPPr>
          </a:lstStyle>
          <a:p>
            <a:pPr rtl="0">
              <a:spcBef>
                <a:spcPts val="0"/>
              </a:spcBef>
              <a:spcAft>
                <a:spcPts val="0"/>
              </a:spcAft>
            </a:pPr>
            <a:r>
              <a:rPr lang="en-US" sz="1800" dirty="0"/>
              <a:t>Since non-violent crimes like theft take advantage of weakened security or easy targets, they are more prevalent in Chicago.</a:t>
            </a:r>
            <a:endParaRPr lang="en-GB" sz="1800" dirty="0"/>
          </a:p>
        </p:txBody>
      </p:sp>
      <p:sp>
        <p:nvSpPr>
          <p:cNvPr id="11" name="Text Placeholder 10">
            <a:extLst>
              <a:ext uri="{FF2B5EF4-FFF2-40B4-BE49-F238E27FC236}">
                <a16:creationId xmlns:a16="http://schemas.microsoft.com/office/drawing/2014/main" id="{EAE8038A-B730-4711-D7B5-851B7FAAD8A7}"/>
              </a:ext>
            </a:extLst>
          </p:cNvPr>
          <p:cNvSpPr>
            <a:spLocks noGrp="1"/>
          </p:cNvSpPr>
          <p:nvPr>
            <p:ph type="body" sz="quarter" idx="21"/>
          </p:nvPr>
        </p:nvSpPr>
        <p:spPr>
          <a:xfrm>
            <a:off x="885920" y="3591373"/>
            <a:ext cx="3076482" cy="1252101"/>
          </a:xfrm>
        </p:spPr>
        <p:txBody>
          <a:bodyPr rtlCol="0"/>
          <a:lstStyle>
            <a:defPPr>
              <a:defRPr lang="en-GB"/>
            </a:defPPr>
          </a:lstStyle>
          <a:p>
            <a:pPr rtl="0">
              <a:spcBef>
                <a:spcPts val="0"/>
              </a:spcBef>
              <a:spcAft>
                <a:spcPts val="0"/>
              </a:spcAft>
            </a:pPr>
            <a:r>
              <a:rPr lang="en-US" sz="1800" dirty="0"/>
              <a:t>Offenders may prefer non-violent crimes over violent ones, exhibiting a risk aversion, because violent crimes carry more risks and harsher legal ramifications.</a:t>
            </a:r>
          </a:p>
          <a:p>
            <a:pPr rtl="0">
              <a:spcBef>
                <a:spcPts val="0"/>
              </a:spcBef>
              <a:spcAft>
                <a:spcPts val="0"/>
              </a:spcAft>
            </a:pPr>
            <a:endParaRPr lang="en-US" sz="1800" dirty="0"/>
          </a:p>
          <a:p>
            <a:pPr rtl="0">
              <a:spcBef>
                <a:spcPts val="0"/>
              </a:spcBef>
              <a:spcAft>
                <a:spcPts val="0"/>
              </a:spcAft>
            </a:pPr>
            <a:endParaRPr lang="en-GB" sz="1800" dirty="0"/>
          </a:p>
        </p:txBody>
      </p:sp>
      <p:sp>
        <p:nvSpPr>
          <p:cNvPr id="15" name="Text Placeholder 14">
            <a:extLst>
              <a:ext uri="{FF2B5EF4-FFF2-40B4-BE49-F238E27FC236}">
                <a16:creationId xmlns:a16="http://schemas.microsoft.com/office/drawing/2014/main" id="{7511B12E-ED27-B573-2E5E-DBA687F9987D}"/>
              </a:ext>
            </a:extLst>
          </p:cNvPr>
          <p:cNvSpPr>
            <a:spLocks noGrp="1"/>
          </p:cNvSpPr>
          <p:nvPr>
            <p:ph type="body" sz="quarter" idx="29"/>
          </p:nvPr>
        </p:nvSpPr>
        <p:spPr>
          <a:xfrm>
            <a:off x="4549142" y="3700474"/>
            <a:ext cx="3666566" cy="1143000"/>
          </a:xfrm>
        </p:spPr>
        <p:txBody>
          <a:bodyPr rtlCol="0"/>
          <a:lstStyle>
            <a:defPPr>
              <a:defRPr lang="en-GB"/>
            </a:defPPr>
          </a:lstStyle>
          <a:p>
            <a:pPr rtl="0">
              <a:spcBef>
                <a:spcPts val="0"/>
              </a:spcBef>
              <a:spcAft>
                <a:spcPts val="0"/>
              </a:spcAft>
            </a:pPr>
            <a:r>
              <a:rPr lang="en-US" sz="1800" dirty="0"/>
              <a:t>The disparity in Chicago's crime rates between violent and non-violent crimes is a result of social conditions as well as underlying criminal behavior patterns.</a:t>
            </a:r>
          </a:p>
          <a:p>
            <a:pPr rtl="0">
              <a:spcBef>
                <a:spcPts val="0"/>
              </a:spcBef>
              <a:spcAft>
                <a:spcPts val="0"/>
              </a:spcAft>
            </a:pPr>
            <a:endParaRPr lang="en-US" sz="1800" dirty="0"/>
          </a:p>
          <a:p>
            <a:pPr rtl="0">
              <a:spcBef>
                <a:spcPts val="0"/>
              </a:spcBef>
              <a:spcAft>
                <a:spcPts val="0"/>
              </a:spcAft>
            </a:pPr>
            <a:endParaRPr lang="en-GB" sz="1800" dirty="0"/>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BEBA8EAE-BF5A-486C-A8C5-ECC9F3942E4B}">
                <a14:imgProps xmlns:a14="http://schemas.microsoft.com/office/drawing/2010/main">
                  <a14:imgLayer r:embed="rId4">
                    <a14:imgEffect>
                      <a14:brightnessContrast contrast="75000"/>
                    </a14:imgEffect>
                  </a14:imgLayer>
                </a14:imgProps>
              </a:ex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rtl="0"/>
              <a:t>12</a:t>
            </a:fld>
            <a:endParaRPr lang="en-GB" dirty="0"/>
          </a:p>
        </p:txBody>
      </p:sp>
      <p:sp>
        <p:nvSpPr>
          <p:cNvPr id="27" name="Text Placeholder 5">
            <a:extLst>
              <a:ext uri="{FF2B5EF4-FFF2-40B4-BE49-F238E27FC236}">
                <a16:creationId xmlns:a16="http://schemas.microsoft.com/office/drawing/2014/main" id="{BD650042-663A-8B9C-4516-2C8B90655D9E}"/>
              </a:ext>
            </a:extLst>
          </p:cNvPr>
          <p:cNvSpPr txBox="1">
            <a:spLocks/>
          </p:cNvSpPr>
          <p:nvPr/>
        </p:nvSpPr>
        <p:spPr>
          <a:xfrm>
            <a:off x="4549141" y="2520271"/>
            <a:ext cx="2330825" cy="866528"/>
          </a:xfrm>
          <a:prstGeom prst="rect">
            <a:avLst/>
          </a:prstGeom>
        </p:spPr>
        <p:txBody>
          <a:bodyPr vert="horz" lIns="0" tIns="0" rIns="0" bIns="0" rtlCol="0" anchor="b">
            <a:noAutofit/>
          </a:bodyPr>
          <a:lstStyle>
            <a:defPPr>
              <a:defRPr lang="en-GB"/>
            </a:defPPr>
            <a:lvl1pPr marL="0" indent="0" algn="l" defTabSz="914400" rtl="0" eaLnBrk="1" latinLnBrk="0" hangingPunct="1">
              <a:lnSpc>
                <a:spcPct val="100000"/>
              </a:lnSpc>
              <a:spcBef>
                <a:spcPts val="0"/>
              </a:spcBef>
              <a:buFont typeface="Arial" panose="020B0604020202020204" pitchFamily="34" charset="0"/>
              <a:buNone/>
              <a:defRPr lang="en-GB"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a:lstStyle>
          <a:p>
            <a:r>
              <a:rPr lang="en-US" sz="2400" dirty="0"/>
              <a:t>Thoughts on results</a:t>
            </a:r>
            <a:endParaRPr lang="en-GB" sz="2400" dirty="0"/>
          </a:p>
        </p:txBody>
      </p:sp>
      <p:sp>
        <p:nvSpPr>
          <p:cNvPr id="28" name="Text Placeholder 5">
            <a:extLst>
              <a:ext uri="{FF2B5EF4-FFF2-40B4-BE49-F238E27FC236}">
                <a16:creationId xmlns:a16="http://schemas.microsoft.com/office/drawing/2014/main" id="{7BD9F244-A64B-0B38-5C23-9BD4183F2D98}"/>
              </a:ext>
            </a:extLst>
          </p:cNvPr>
          <p:cNvSpPr txBox="1">
            <a:spLocks/>
          </p:cNvSpPr>
          <p:nvPr/>
        </p:nvSpPr>
        <p:spPr>
          <a:xfrm>
            <a:off x="943089" y="2520271"/>
            <a:ext cx="1973670" cy="866528"/>
          </a:xfrm>
          <a:prstGeom prst="rect">
            <a:avLst/>
          </a:prstGeom>
        </p:spPr>
        <p:txBody>
          <a:bodyPr vert="horz" lIns="0" tIns="0" rIns="0" bIns="0" rtlCol="0" anchor="b">
            <a:noAutofit/>
          </a:bodyPr>
          <a:lstStyle>
            <a:defPPr>
              <a:defRPr lang="en-GB"/>
            </a:defPPr>
            <a:lvl1pPr marL="0" indent="0" algn="l" defTabSz="914400" rtl="0" eaLnBrk="1" latinLnBrk="0" hangingPunct="1">
              <a:lnSpc>
                <a:spcPct val="100000"/>
              </a:lnSpc>
              <a:spcBef>
                <a:spcPts val="0"/>
              </a:spcBef>
              <a:buFont typeface="Arial" panose="020B0604020202020204" pitchFamily="34" charset="0"/>
              <a:buNone/>
              <a:defRPr lang="en-GB"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a:lstStyle>
          <a:p>
            <a:r>
              <a:rPr lang="en-US" sz="2400" dirty="0"/>
              <a:t>Potential reasons</a:t>
            </a:r>
            <a:endParaRPr lang="en-GB" sz="2400" dirty="0"/>
          </a:p>
        </p:txBody>
      </p:sp>
      <p:pic>
        <p:nvPicPr>
          <p:cNvPr id="1026" name="Picture 2" descr="Criminal Cartoon Graphics, Designs &amp; Templates">
            <a:extLst>
              <a:ext uri="{FF2B5EF4-FFF2-40B4-BE49-F238E27FC236}">
                <a16:creationId xmlns:a16="http://schemas.microsoft.com/office/drawing/2014/main" id="{7A06DB9C-C9F2-2A3C-D249-1106A311AD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0693" y="839925"/>
            <a:ext cx="3206811" cy="320681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6074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337006" y="0"/>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6" y="609600"/>
            <a:ext cx="8231035" cy="530352"/>
          </a:xfrm>
        </p:spPr>
        <p:txBody>
          <a:bodyPr rtlCol="0"/>
          <a:lstStyle>
            <a:defPPr>
              <a:defRPr lang="en-GB"/>
            </a:defPPr>
          </a:lstStyle>
          <a:p>
            <a:pPr rtl="0"/>
            <a:r>
              <a:rPr lang="en-US" dirty="0"/>
              <a:t>Potential solutions</a:t>
            </a:r>
            <a:endParaRPr lang="en-GB" dirty="0"/>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a:xfrm rot="16200000">
            <a:off x="-279156" y="1443252"/>
            <a:ext cx="1828801" cy="161497"/>
          </a:xfrm>
        </p:spPr>
        <p:txBody>
          <a:bodyPr rtlCol="0"/>
          <a:lstStyle>
            <a:defPPr>
              <a:defRPr lang="en-GB"/>
            </a:defPPr>
          </a:lstStyle>
          <a:p>
            <a:pPr rtl="0"/>
            <a:r>
              <a:rPr lang="en-US" dirty="0"/>
              <a:t>Data </a:t>
            </a:r>
            <a:r>
              <a:rPr lang="en-US" dirty="0" err="1"/>
              <a:t>visualisation</a:t>
            </a:r>
            <a:endParaRPr lang="en-GB" dirty="0"/>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pPr rtl="0"/>
              <a:t>13</a:t>
            </a:fld>
            <a:endParaRPr lang="en-GB"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solidFill>
            <a:srgbClr val="96D3ED"/>
          </a:solidFill>
        </p:spPr>
        <p:txBody>
          <a:bodyPr rtlCol="0"/>
          <a:lstStyle>
            <a:defPPr>
              <a:defRPr lang="en-GB"/>
            </a:defPPr>
          </a:lstStyle>
          <a:p>
            <a:pPr rtl="0"/>
            <a:r>
              <a:rPr lang="en-US" dirty="0"/>
              <a:t>Give priority to strategies to combat non-violent crimes by bolstering security, improving surveillance, and tackling root causes such as drug addiction and destitution. </a:t>
            </a:r>
          </a:p>
          <a:p>
            <a:pPr rtl="0"/>
            <a:endParaRPr lang="en-US" dirty="0"/>
          </a:p>
          <a:p>
            <a:pPr rtl="0"/>
            <a:endParaRPr lang="en-GB" dirty="0"/>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solidFill>
            <a:srgbClr val="96D3ED"/>
          </a:solidFill>
        </p:spPr>
        <p:txBody>
          <a:bodyPr rtlCol="0"/>
          <a:lstStyle>
            <a:defPPr>
              <a:defRPr lang="en-GB"/>
            </a:defPPr>
          </a:lstStyle>
          <a:p>
            <a:pPr rtl="0"/>
            <a:r>
              <a:rPr lang="en-US" dirty="0"/>
              <a:t>Implement community-based initiatives for youth participation, crime prevention, and social support networks to create safer areas.</a:t>
            </a:r>
          </a:p>
          <a:p>
            <a:pPr rtl="0"/>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3">
            <a:alphaModFix amt="50000"/>
            <a:extLst>
              <a:ext uri="{28A0092B-C50C-407E-A947-70E740481C1C}">
                <a14:useLocalDpi xmlns:a14="http://schemas.microsoft.com/office/drawing/2010/main" val="0"/>
              </a:ext>
            </a:extLst>
          </a:blip>
          <a:srcRect/>
          <a:stretch/>
        </p:blipFill>
        <p:spPr>
          <a:xfrm>
            <a:off x="1" y="0"/>
            <a:ext cx="12191999" cy="6858000"/>
          </a:xfrm>
        </p:spPr>
      </p:pic>
      <p:sp>
        <p:nvSpPr>
          <p:cNvPr id="5" name="TextBox 4">
            <a:extLst>
              <a:ext uri="{FF2B5EF4-FFF2-40B4-BE49-F238E27FC236}">
                <a16:creationId xmlns:a16="http://schemas.microsoft.com/office/drawing/2014/main" id="{36B66843-DD3E-9969-C8A2-EDDC0DD221A8}"/>
              </a:ext>
            </a:extLst>
          </p:cNvPr>
          <p:cNvSpPr txBox="1"/>
          <p:nvPr/>
        </p:nvSpPr>
        <p:spPr>
          <a:xfrm rot="10800000" flipH="1" flipV="1">
            <a:off x="907144" y="94601"/>
            <a:ext cx="3361767" cy="1200329"/>
          </a:xfrm>
          <a:prstGeom prst="rect">
            <a:avLst/>
          </a:prstGeom>
          <a:noFill/>
        </p:spPr>
        <p:txBody>
          <a:bodyPr wrap="square" rtlCol="0">
            <a:spAutoFit/>
          </a:bodyPr>
          <a:lstStyle/>
          <a:p>
            <a:r>
              <a:rPr lang="en-US" sz="3600" dirty="0">
                <a:latin typeface="+mj-lt"/>
              </a:rPr>
              <a:t>Domestic Crime</a:t>
            </a:r>
            <a:endParaRPr lang="en-GB" sz="3600" dirty="0">
              <a:latin typeface="+mj-lt"/>
            </a:endParaRPr>
          </a:p>
        </p:txBody>
      </p:sp>
      <p:sp>
        <p:nvSpPr>
          <p:cNvPr id="6" name="TextBox 5">
            <a:extLst>
              <a:ext uri="{FF2B5EF4-FFF2-40B4-BE49-F238E27FC236}">
                <a16:creationId xmlns:a16="http://schemas.microsoft.com/office/drawing/2014/main" id="{CDF23D3E-6C0A-CEF5-5D62-4B8470DB7AA6}"/>
              </a:ext>
            </a:extLst>
          </p:cNvPr>
          <p:cNvSpPr txBox="1"/>
          <p:nvPr/>
        </p:nvSpPr>
        <p:spPr>
          <a:xfrm>
            <a:off x="719149" y="1389530"/>
            <a:ext cx="4043083" cy="1754326"/>
          </a:xfrm>
          <a:prstGeom prst="rect">
            <a:avLst/>
          </a:prstGeom>
          <a:noFill/>
        </p:spPr>
        <p:txBody>
          <a:bodyPr wrap="square" rtlCol="0">
            <a:spAutoFit/>
          </a:bodyPr>
          <a:lstStyle/>
          <a:p>
            <a:r>
              <a:rPr lang="en-US"/>
              <a:t>Approximately 14% of reported crimes in Chicago are classified as domestic incidents, shedding light on the significant impact of interpersonal dynamics within households or among individuals with preexisting relationships on the city's crime landscape.</a:t>
            </a:r>
            <a:endParaRPr lang="en-GB" dirty="0"/>
          </a:p>
        </p:txBody>
      </p:sp>
      <p:pic>
        <p:nvPicPr>
          <p:cNvPr id="3" name="Picture 2">
            <a:extLst>
              <a:ext uri="{FF2B5EF4-FFF2-40B4-BE49-F238E27FC236}">
                <a16:creationId xmlns:a16="http://schemas.microsoft.com/office/drawing/2014/main" id="{6304859A-4B43-0BB5-6126-1E7DDCFC20C8}"/>
              </a:ext>
            </a:extLst>
          </p:cNvPr>
          <p:cNvPicPr>
            <a:picLocks noChangeAspect="1"/>
          </p:cNvPicPr>
          <p:nvPr/>
        </p:nvPicPr>
        <p:blipFill>
          <a:blip r:embed="rId4"/>
          <a:stretch>
            <a:fillRect/>
          </a:stretch>
        </p:blipFill>
        <p:spPr>
          <a:xfrm>
            <a:off x="5176054" y="812627"/>
            <a:ext cx="6296797" cy="4645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34127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a:xfrm rot="16200000">
            <a:off x="-292874" y="1501419"/>
            <a:ext cx="1847614" cy="152873"/>
          </a:xfrm>
        </p:spPr>
        <p:txBody>
          <a:bodyPr rtlCol="0"/>
          <a:lstStyle>
            <a:defPPr>
              <a:defRPr lang="en-GB"/>
            </a:defPPr>
          </a:lstStyle>
          <a:p>
            <a:pPr rtl="0"/>
            <a:r>
              <a:rPr lang="en-US" dirty="0"/>
              <a:t>Data </a:t>
            </a:r>
            <a:r>
              <a:rPr lang="en-US" dirty="0" err="1"/>
              <a:t>visualisation</a:t>
            </a:r>
            <a:endParaRPr lang="en-GB" dirty="0"/>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15</a:t>
            </a:fld>
            <a:endParaRPr lang="en-GB" dirty="0"/>
          </a:p>
        </p:txBody>
      </p:sp>
      <p:pic>
        <p:nvPicPr>
          <p:cNvPr id="22" name="Picture 21">
            <a:extLst>
              <a:ext uri="{FF2B5EF4-FFF2-40B4-BE49-F238E27FC236}">
                <a16:creationId xmlns:a16="http://schemas.microsoft.com/office/drawing/2014/main" id="{68856DC5-783F-53A3-4BDA-6A145017AC19}"/>
              </a:ext>
            </a:extLst>
          </p:cNvPr>
          <p:cNvPicPr>
            <a:picLocks noChangeAspect="1"/>
          </p:cNvPicPr>
          <p:nvPr/>
        </p:nvPicPr>
        <p:blipFill>
          <a:blip r:embed="rId3"/>
          <a:stretch>
            <a:fillRect/>
          </a:stretch>
        </p:blipFill>
        <p:spPr>
          <a:xfrm>
            <a:off x="1028700" y="1866900"/>
            <a:ext cx="4552406" cy="3124200"/>
          </a:xfrm>
          <a:prstGeom prst="rect">
            <a:avLst/>
          </a:prstGeom>
        </p:spPr>
      </p:pic>
      <p:sp>
        <p:nvSpPr>
          <p:cNvPr id="24" name="TextBox 23">
            <a:extLst>
              <a:ext uri="{FF2B5EF4-FFF2-40B4-BE49-F238E27FC236}">
                <a16:creationId xmlns:a16="http://schemas.microsoft.com/office/drawing/2014/main" id="{32B703A8-A333-C42E-B72C-8D6D7E7E2031}"/>
              </a:ext>
            </a:extLst>
          </p:cNvPr>
          <p:cNvSpPr txBox="1"/>
          <p:nvPr/>
        </p:nvSpPr>
        <p:spPr>
          <a:xfrm>
            <a:off x="5902436" y="2690336"/>
            <a:ext cx="5260864" cy="1477328"/>
          </a:xfrm>
          <a:prstGeom prst="rect">
            <a:avLst/>
          </a:prstGeom>
          <a:noFill/>
        </p:spPr>
        <p:txBody>
          <a:bodyPr wrap="square">
            <a:spAutoFit/>
          </a:bodyPr>
          <a:lstStyle/>
          <a:p>
            <a:r>
              <a:rPr lang="en-US" dirty="0"/>
              <a:t>With only a 26% arrest rate for reported crimes in Chicago, challenges such as insufficient evidence, witness reluctance, and systemic limitations hinder successful apprehension. These factors underscore the complexity and difficulty of resolving criminal cases effectively within the city.</a:t>
            </a:r>
            <a:endParaRPr lang="en-GB" dirty="0"/>
          </a:p>
        </p:txBody>
      </p:sp>
      <p:sp>
        <p:nvSpPr>
          <p:cNvPr id="27" name="TextBox 26">
            <a:extLst>
              <a:ext uri="{FF2B5EF4-FFF2-40B4-BE49-F238E27FC236}">
                <a16:creationId xmlns:a16="http://schemas.microsoft.com/office/drawing/2014/main" id="{1B0304F3-DEEA-A046-DDB9-73D05BA181DE}"/>
              </a:ext>
            </a:extLst>
          </p:cNvPr>
          <p:cNvSpPr txBox="1"/>
          <p:nvPr/>
        </p:nvSpPr>
        <p:spPr>
          <a:xfrm>
            <a:off x="5902436" y="2178497"/>
            <a:ext cx="3514725" cy="646331"/>
          </a:xfrm>
          <a:prstGeom prst="rect">
            <a:avLst/>
          </a:prstGeom>
          <a:noFill/>
        </p:spPr>
        <p:txBody>
          <a:bodyPr wrap="square">
            <a:spAutoFit/>
          </a:bodyPr>
          <a:lstStyle/>
          <a:p>
            <a:r>
              <a:rPr lang="en-US" sz="3600" dirty="0">
                <a:latin typeface="Posterama (Headings)"/>
              </a:rPr>
              <a:t>Low Arrests</a:t>
            </a:r>
            <a:endParaRPr lang="en-GB" sz="3600" dirty="0">
              <a:latin typeface="Posterama (Headings)"/>
            </a:endParaRPr>
          </a:p>
        </p:txBody>
      </p:sp>
    </p:spTree>
    <p:extLst>
      <p:ext uri="{BB962C8B-B14F-4D97-AF65-F5344CB8AC3E}">
        <p14:creationId xmlns:p14="http://schemas.microsoft.com/office/powerpoint/2010/main" val="39437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877824" y="363351"/>
            <a:ext cx="8254970" cy="530352"/>
          </a:xfrm>
        </p:spPr>
        <p:txBody>
          <a:bodyPr rtlCol="0"/>
          <a:lstStyle>
            <a:defPPr>
              <a:defRPr lang="en-GB"/>
            </a:defPPr>
          </a:lstStyle>
          <a:p>
            <a:pPr rtl="0"/>
            <a:r>
              <a:rPr lang="en-GB" dirty="0"/>
              <a:t> crime environment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a:xfrm rot="16200000">
            <a:off x="-314440" y="1522985"/>
            <a:ext cx="1890746" cy="152873"/>
          </a:xfrm>
        </p:spPr>
        <p:txBody>
          <a:bodyPr rtlCol="0"/>
          <a:lstStyle>
            <a:defPPr>
              <a:defRPr lang="en-GB"/>
            </a:defPPr>
          </a:lstStyle>
          <a:p>
            <a:pPr rtl="0"/>
            <a:r>
              <a:rPr lang="en-US" dirty="0"/>
              <a:t>Data </a:t>
            </a:r>
            <a:r>
              <a:rPr lang="en-US" dirty="0" err="1"/>
              <a:t>visualisation</a:t>
            </a:r>
            <a:endParaRPr lang="en-GB" dirty="0"/>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rtl="0"/>
              <a:t>16</a:t>
            </a:fld>
            <a:endParaRPr lang="en-GB" dirty="0"/>
          </a:p>
        </p:txBody>
      </p:sp>
      <p:sp>
        <p:nvSpPr>
          <p:cNvPr id="4" name="TextBox 3">
            <a:extLst>
              <a:ext uri="{FF2B5EF4-FFF2-40B4-BE49-F238E27FC236}">
                <a16:creationId xmlns:a16="http://schemas.microsoft.com/office/drawing/2014/main" id="{220E17CB-0162-3C0C-B32E-8E114776F0CF}"/>
              </a:ext>
            </a:extLst>
          </p:cNvPr>
          <p:cNvSpPr txBox="1"/>
          <p:nvPr/>
        </p:nvSpPr>
        <p:spPr>
          <a:xfrm>
            <a:off x="8546198" y="1138799"/>
            <a:ext cx="3433785"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Reported crimes happen most often in 3 places That being:</a:t>
            </a:r>
          </a:p>
          <a:p>
            <a:endParaRPr lang="en-US" sz="1400" dirty="0"/>
          </a:p>
          <a:p>
            <a:pPr marL="285750" indent="-285750">
              <a:buFont typeface="Arial" panose="020B0604020202020204" pitchFamily="34" charset="0"/>
              <a:buChar char="•"/>
            </a:pPr>
            <a:r>
              <a:rPr lang="en-US" sz="1400" dirty="0"/>
              <a:t>The Street</a:t>
            </a:r>
          </a:p>
          <a:p>
            <a:pPr marL="285750" indent="-285750">
              <a:buFont typeface="Arial" panose="020B0604020202020204" pitchFamily="34" charset="0"/>
              <a:buChar char="•"/>
            </a:pPr>
            <a:r>
              <a:rPr lang="en-US" sz="1400" dirty="0"/>
              <a:t>Apartments</a:t>
            </a:r>
          </a:p>
          <a:p>
            <a:pPr marL="285750" indent="-285750">
              <a:buFont typeface="Arial" panose="020B0604020202020204" pitchFamily="34" charset="0"/>
              <a:buChar char="•"/>
            </a:pPr>
            <a:r>
              <a:rPr lang="en-US" sz="1400" dirty="0"/>
              <a:t>Residences</a:t>
            </a:r>
          </a:p>
        </p:txBody>
      </p:sp>
      <p:pic>
        <p:nvPicPr>
          <p:cNvPr id="1026" name="Picture 2" descr="Ice Cream Crime Scene Ice Summer Pedunculate Ice Cream' Sticker |  Spreadshirt">
            <a:extLst>
              <a:ext uri="{FF2B5EF4-FFF2-40B4-BE49-F238E27FC236}">
                <a16:creationId xmlns:a16="http://schemas.microsoft.com/office/drawing/2014/main" id="{8DEA39A0-19F7-87FC-D9B1-48D3F81A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1073" y="4135289"/>
            <a:ext cx="2068662" cy="206866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a:extLst>
              <a:ext uri="{FF2B5EF4-FFF2-40B4-BE49-F238E27FC236}">
                <a16:creationId xmlns:a16="http://schemas.microsoft.com/office/drawing/2014/main" id="{969985F4-24B8-5B7E-6FA7-EF833CBA59EE}"/>
              </a:ext>
            </a:extLst>
          </p:cNvPr>
          <p:cNvPicPr>
            <a:picLocks noChangeAspect="1"/>
          </p:cNvPicPr>
          <p:nvPr/>
        </p:nvPicPr>
        <p:blipFill>
          <a:blip r:embed="rId4"/>
          <a:stretch>
            <a:fillRect/>
          </a:stretch>
        </p:blipFill>
        <p:spPr>
          <a:xfrm>
            <a:off x="1073148" y="1138799"/>
            <a:ext cx="7213601" cy="4788874"/>
          </a:xfrm>
          <a:prstGeom prst="rect">
            <a:avLst/>
          </a:prstGeom>
        </p:spPr>
      </p:pic>
    </p:spTree>
    <p:extLst>
      <p:ext uri="{BB962C8B-B14F-4D97-AF65-F5344CB8AC3E}">
        <p14:creationId xmlns:p14="http://schemas.microsoft.com/office/powerpoint/2010/main" val="40942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9668-FC5D-9845-7022-76E31D4E2620}"/>
              </a:ext>
            </a:extLst>
          </p:cNvPr>
          <p:cNvSpPr>
            <a:spLocks noGrp="1"/>
          </p:cNvSpPr>
          <p:nvPr>
            <p:ph type="title"/>
          </p:nvPr>
        </p:nvSpPr>
        <p:spPr/>
        <p:txBody>
          <a:bodyPr/>
          <a:lstStyle/>
          <a:p>
            <a:r>
              <a:rPr lang="en-US" dirty="0"/>
              <a:t>Limitations</a:t>
            </a:r>
            <a:endParaRPr lang="en-GB" dirty="0"/>
          </a:p>
        </p:txBody>
      </p:sp>
      <p:sp>
        <p:nvSpPr>
          <p:cNvPr id="3" name="Content Placeholder 2">
            <a:extLst>
              <a:ext uri="{FF2B5EF4-FFF2-40B4-BE49-F238E27FC236}">
                <a16:creationId xmlns:a16="http://schemas.microsoft.com/office/drawing/2014/main" id="{B0FEE7EB-8F8F-4271-10FB-B2E191D26DC1}"/>
              </a:ext>
            </a:extLst>
          </p:cNvPr>
          <p:cNvSpPr>
            <a:spLocks noGrp="1"/>
          </p:cNvSpPr>
          <p:nvPr>
            <p:ph idx="1"/>
          </p:nvPr>
        </p:nvSpPr>
        <p:spPr>
          <a:xfrm>
            <a:off x="5132832" y="2268402"/>
            <a:ext cx="5760720" cy="3319272"/>
          </a:xfrm>
        </p:spPr>
        <p:txBody>
          <a:bodyPr/>
          <a:lstStyle/>
          <a:p>
            <a:pPr marL="342900" indent="-342900">
              <a:lnSpc>
                <a:spcPct val="100000"/>
              </a:lnSpc>
              <a:buFont typeface="Arial" panose="020B0604020202020204" pitchFamily="34" charset="0"/>
              <a:buChar char="•"/>
            </a:pPr>
            <a:r>
              <a:rPr lang="en-US" dirty="0"/>
              <a:t>One of the negatives is the dataset's quality, which may contain biases and inaccuracies as a result of missing and duplicate data. </a:t>
            </a:r>
          </a:p>
          <a:p>
            <a:pPr marL="342900" indent="-342900">
              <a:lnSpc>
                <a:spcPct val="100000"/>
              </a:lnSpc>
              <a:buFont typeface="Arial" panose="020B0604020202020204" pitchFamily="34" charset="0"/>
              <a:buChar char="•"/>
            </a:pPr>
            <a:r>
              <a:rPr lang="en-US" dirty="0"/>
              <a:t>Certain crimes and places may be underrepresented as a result of coverage gaps. </a:t>
            </a:r>
          </a:p>
          <a:p>
            <a:pPr marL="342900" indent="-342900">
              <a:lnSpc>
                <a:spcPct val="100000"/>
              </a:lnSpc>
              <a:buFont typeface="Arial" panose="020B0604020202020204" pitchFamily="34" charset="0"/>
              <a:buChar char="•"/>
            </a:pPr>
            <a:r>
              <a:rPr lang="en-US" dirty="0"/>
              <a:t>Furthermore, it is challenging to conduct a more thorough analysis of Chicago's crime trends and underlying causes due to the paucity of data on socioeconomic characteristics and environmental circumstances.</a:t>
            </a:r>
          </a:p>
          <a:p>
            <a:pPr marL="342900" indent="-342900">
              <a:lnSpc>
                <a:spcPct val="100000"/>
              </a:lnSpc>
              <a:buFont typeface="Arial" panose="020B0604020202020204" pitchFamily="34" charset="0"/>
              <a:buChar char="•"/>
            </a:pPr>
            <a:endParaRPr lang="en-US" dirty="0"/>
          </a:p>
          <a:p>
            <a:pPr marL="342900" indent="-342900">
              <a:lnSpc>
                <a:spcPct val="100000"/>
              </a:lnSpc>
              <a:buFont typeface="Arial" panose="020B0604020202020204" pitchFamily="34" charset="0"/>
              <a:buChar char="•"/>
            </a:pPr>
            <a:endParaRPr lang="en-US" dirty="0"/>
          </a:p>
          <a:p>
            <a:pPr marL="342900" indent="-342900">
              <a:lnSpc>
                <a:spcPct val="100000"/>
              </a:lnSpc>
              <a:buFont typeface="Arial" panose="020B0604020202020204" pitchFamily="34" charset="0"/>
              <a:buChar char="•"/>
            </a:pPr>
            <a:endParaRPr lang="en-US" dirty="0"/>
          </a:p>
          <a:p>
            <a:pPr marL="342900" indent="-342900">
              <a:lnSpc>
                <a:spcPct val="100000"/>
              </a:lnSpc>
              <a:buFont typeface="Arial" panose="020B0604020202020204" pitchFamily="34" charset="0"/>
              <a:buChar char="•"/>
            </a:pPr>
            <a:endParaRPr lang="en-US" dirty="0"/>
          </a:p>
          <a:p>
            <a:pPr marL="342900" indent="-342900">
              <a:lnSpc>
                <a:spcPct val="100000"/>
              </a:lnSpc>
              <a:buFont typeface="Arial" panose="020B0604020202020204" pitchFamily="34" charset="0"/>
              <a:buChar char="•"/>
            </a:pPr>
            <a:endParaRPr lang="en-US" dirty="0"/>
          </a:p>
          <a:p>
            <a:pPr marL="342900" indent="-342900">
              <a:lnSpc>
                <a:spcPct val="100000"/>
              </a:lnSpc>
              <a:buFont typeface="Arial" panose="020B0604020202020204" pitchFamily="34" charset="0"/>
              <a:buChar char="•"/>
            </a:pPr>
            <a:endParaRPr lang="en-GB" dirty="0"/>
          </a:p>
        </p:txBody>
      </p:sp>
      <p:sp>
        <p:nvSpPr>
          <p:cNvPr id="4" name="Slide Number Placeholder 3">
            <a:extLst>
              <a:ext uri="{FF2B5EF4-FFF2-40B4-BE49-F238E27FC236}">
                <a16:creationId xmlns:a16="http://schemas.microsoft.com/office/drawing/2014/main" id="{E5DB676A-F331-F75E-6F3B-BE6D699D3C05}"/>
              </a:ext>
            </a:extLst>
          </p:cNvPr>
          <p:cNvSpPr>
            <a:spLocks noGrp="1"/>
          </p:cNvSpPr>
          <p:nvPr>
            <p:ph type="sldNum" sz="quarter" idx="11"/>
          </p:nvPr>
        </p:nvSpPr>
        <p:spPr/>
        <p:txBody>
          <a:bodyPr/>
          <a:lstStyle/>
          <a:p>
            <a:pPr rtl="0"/>
            <a:fld id="{75DF2D63-3FF5-D547-96B9-BE9CCD1ABA58}" type="slidenum">
              <a:rPr lang="en-GB" smtClean="0"/>
              <a:pPr rtl="0"/>
              <a:t>17</a:t>
            </a:fld>
            <a:endParaRPr lang="en-GB" dirty="0"/>
          </a:p>
        </p:txBody>
      </p:sp>
      <p:sp>
        <p:nvSpPr>
          <p:cNvPr id="5" name="Footer Placeholder 4">
            <a:extLst>
              <a:ext uri="{FF2B5EF4-FFF2-40B4-BE49-F238E27FC236}">
                <a16:creationId xmlns:a16="http://schemas.microsoft.com/office/drawing/2014/main" id="{CDAC77A9-F177-E7EC-D8AE-03380F7441D7}"/>
              </a:ext>
            </a:extLst>
          </p:cNvPr>
          <p:cNvSpPr>
            <a:spLocks noGrp="1"/>
          </p:cNvSpPr>
          <p:nvPr>
            <p:ph type="ftr" sz="quarter" idx="12"/>
          </p:nvPr>
        </p:nvSpPr>
        <p:spPr>
          <a:xfrm rot="16200000">
            <a:off x="-277718" y="1401557"/>
            <a:ext cx="1869058" cy="204630"/>
          </a:xfrm>
        </p:spPr>
        <p:txBody>
          <a:bodyPr/>
          <a:lstStyle/>
          <a:p>
            <a:pPr rtl="0"/>
            <a:r>
              <a:rPr lang="en-US" dirty="0"/>
              <a:t>Data </a:t>
            </a:r>
            <a:r>
              <a:rPr lang="en-US" dirty="0" err="1"/>
              <a:t>visualisation</a:t>
            </a:r>
            <a:endParaRPr lang="en-GB" dirty="0"/>
          </a:p>
        </p:txBody>
      </p:sp>
      <p:pic>
        <p:nvPicPr>
          <p:cNvPr id="8" name="Picture Placeholder 24">
            <a:extLst>
              <a:ext uri="{FF2B5EF4-FFF2-40B4-BE49-F238E27FC236}">
                <a16:creationId xmlns:a16="http://schemas.microsoft.com/office/drawing/2014/main" id="{36661B86-C9C5-D7E5-75FC-1A332C1F8865}"/>
              </a:ext>
            </a:extLst>
          </p:cNvPr>
          <p:cNvPicPr>
            <a:picLocks noChangeAspect="1"/>
          </p:cNvPicPr>
          <p:nvPr/>
        </p:nvPicPr>
        <p:blipFill>
          <a:blip r:embed="rId2"/>
          <a:srcRect l="21875" r="21875"/>
          <a:stretch>
            <a:fillRect/>
          </a:stretch>
        </p:blipFill>
        <p:spPr>
          <a:xfrm>
            <a:off x="1214594" y="1534541"/>
            <a:ext cx="3467100" cy="34671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988111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CE9ABB17-59FF-BCE3-5E27-4B556E56AC7E}"/>
              </a:ext>
            </a:extLst>
          </p:cNvPr>
          <p:cNvPicPr>
            <a:picLocks noGrp="1" noChangeAspect="1"/>
          </p:cNvPicPr>
          <p:nvPr>
            <p:ph type="pic" sz="quarter" idx="30"/>
          </p:nvPr>
        </p:nvPicPr>
        <p:blipFill rotWithShape="1">
          <a:blip r:embed="rId2">
            <a:extLst>
              <a:ext uri="{BEBA8EAE-BF5A-486C-A8C5-ECC9F3942E4B}">
                <a14:imgProps xmlns:a14="http://schemas.microsoft.com/office/drawing/2010/main">
                  <a14:imgLayer r:embed="rId3">
                    <a14:imgEffect>
                      <a14:artisticCrisscrossEtching/>
                    </a14:imgEffect>
                  </a14:imgLayer>
                </a14:imgProps>
              </a:ext>
            </a:extLst>
          </a:blip>
          <a:srcRect l="-27" t="56151" r="25" b="11602"/>
          <a:stretch/>
        </p:blipFill>
        <p:spPr>
          <a:xfrm>
            <a:off x="0" y="0"/>
            <a:ext cx="12188952" cy="168249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Title 2">
            <a:extLst>
              <a:ext uri="{FF2B5EF4-FFF2-40B4-BE49-F238E27FC236}">
                <a16:creationId xmlns:a16="http://schemas.microsoft.com/office/drawing/2014/main" id="{12649D72-6654-ECFB-488B-F37C6053967C}"/>
              </a:ext>
            </a:extLst>
          </p:cNvPr>
          <p:cNvSpPr>
            <a:spLocks noGrp="1"/>
          </p:cNvSpPr>
          <p:nvPr>
            <p:ph type="title"/>
          </p:nvPr>
        </p:nvSpPr>
        <p:spPr>
          <a:xfrm>
            <a:off x="1402175" y="3148541"/>
            <a:ext cx="3621024" cy="1464248"/>
          </a:xfrm>
        </p:spPr>
        <p:txBody>
          <a:bodyPr/>
          <a:lstStyle/>
          <a:p>
            <a:r>
              <a:rPr lang="en-US" dirty="0"/>
              <a:t>Further research</a:t>
            </a:r>
            <a:endParaRPr lang="en-GB" dirty="0"/>
          </a:p>
        </p:txBody>
      </p:sp>
      <p:sp>
        <p:nvSpPr>
          <p:cNvPr id="4" name="Slide Number Placeholder 3">
            <a:extLst>
              <a:ext uri="{FF2B5EF4-FFF2-40B4-BE49-F238E27FC236}">
                <a16:creationId xmlns:a16="http://schemas.microsoft.com/office/drawing/2014/main" id="{82858205-7FD7-888E-374A-958D541618D7}"/>
              </a:ext>
            </a:extLst>
          </p:cNvPr>
          <p:cNvSpPr>
            <a:spLocks noGrp="1"/>
          </p:cNvSpPr>
          <p:nvPr>
            <p:ph type="sldNum" sz="quarter" idx="10"/>
          </p:nvPr>
        </p:nvSpPr>
        <p:spPr/>
        <p:txBody>
          <a:bodyPr/>
          <a:lstStyle/>
          <a:p>
            <a:pPr rtl="0"/>
            <a:fld id="{75DF2D63-3FF5-D547-96B9-BE9CCD1ABA58}" type="slidenum">
              <a:rPr lang="en-GB" smtClean="0"/>
              <a:pPr rtl="0"/>
              <a:t>18</a:t>
            </a:fld>
            <a:endParaRPr lang="en-GB" dirty="0"/>
          </a:p>
        </p:txBody>
      </p:sp>
      <p:sp>
        <p:nvSpPr>
          <p:cNvPr id="5" name="Footer Placeholder 4">
            <a:extLst>
              <a:ext uri="{FF2B5EF4-FFF2-40B4-BE49-F238E27FC236}">
                <a16:creationId xmlns:a16="http://schemas.microsoft.com/office/drawing/2014/main" id="{AF54D676-4429-5910-60D2-3A3AC7886A4A}"/>
              </a:ext>
            </a:extLst>
          </p:cNvPr>
          <p:cNvSpPr>
            <a:spLocks noGrp="1"/>
          </p:cNvSpPr>
          <p:nvPr>
            <p:ph type="ftr" sz="quarter" idx="11"/>
          </p:nvPr>
        </p:nvSpPr>
        <p:spPr>
          <a:xfrm rot="16200000">
            <a:off x="-299284" y="1371365"/>
            <a:ext cx="1920816" cy="213256"/>
          </a:xfrm>
        </p:spPr>
        <p:txBody>
          <a:bodyPr/>
          <a:lstStyle/>
          <a:p>
            <a:pPr rtl="0"/>
            <a:r>
              <a:rPr lang="en-US" dirty="0"/>
              <a:t>Data </a:t>
            </a:r>
            <a:r>
              <a:rPr lang="en-US" b="1" dirty="0" err="1"/>
              <a:t>visualisation</a:t>
            </a:r>
            <a:endParaRPr lang="en-GB" b="1" dirty="0"/>
          </a:p>
        </p:txBody>
      </p:sp>
      <p:sp>
        <p:nvSpPr>
          <p:cNvPr id="8" name="Text Placeholder 7">
            <a:extLst>
              <a:ext uri="{FF2B5EF4-FFF2-40B4-BE49-F238E27FC236}">
                <a16:creationId xmlns:a16="http://schemas.microsoft.com/office/drawing/2014/main" id="{0B4DA0F7-57C7-35FB-79B2-47ED2992AE36}"/>
              </a:ext>
            </a:extLst>
          </p:cNvPr>
          <p:cNvSpPr>
            <a:spLocks noGrp="1"/>
          </p:cNvSpPr>
          <p:nvPr>
            <p:ph type="body" sz="quarter" idx="20"/>
          </p:nvPr>
        </p:nvSpPr>
        <p:spPr>
          <a:xfrm>
            <a:off x="7168802" y="3059079"/>
            <a:ext cx="1748552" cy="411476"/>
          </a:xfrm>
        </p:spPr>
        <p:txBody>
          <a:bodyPr/>
          <a:lstStyle/>
          <a:p>
            <a:r>
              <a:rPr lang="en-GB" b="1" i="0" dirty="0">
                <a:solidFill>
                  <a:srgbClr val="0D0D0D"/>
                </a:solidFill>
                <a:effectLst/>
                <a:latin typeface="Söhne"/>
              </a:rPr>
              <a:t>Qualitative Research</a:t>
            </a:r>
            <a:endParaRPr lang="en-GB" dirty="0"/>
          </a:p>
        </p:txBody>
      </p:sp>
      <p:sp>
        <p:nvSpPr>
          <p:cNvPr id="13" name="Text Placeholder 12">
            <a:extLst>
              <a:ext uri="{FF2B5EF4-FFF2-40B4-BE49-F238E27FC236}">
                <a16:creationId xmlns:a16="http://schemas.microsoft.com/office/drawing/2014/main" id="{5B5B2634-758C-B26E-F291-798A35A9D476}"/>
              </a:ext>
            </a:extLst>
          </p:cNvPr>
          <p:cNvSpPr>
            <a:spLocks noGrp="1"/>
          </p:cNvSpPr>
          <p:nvPr>
            <p:ph type="body" sz="quarter" idx="21"/>
          </p:nvPr>
        </p:nvSpPr>
        <p:spPr>
          <a:xfrm>
            <a:off x="5843340" y="3771541"/>
            <a:ext cx="4625249" cy="1682496"/>
          </a:xfrm>
        </p:spPr>
        <p:txBody>
          <a:bodyPr/>
          <a:lstStyle/>
          <a:p>
            <a:r>
              <a:rPr lang="en-US" sz="1800" dirty="0"/>
              <a:t>Qualitative methods such as focus groups and interviews help researchers gain a deeper understanding of the perspectives of community members affected by crime. </a:t>
            </a:r>
          </a:p>
          <a:p>
            <a:endParaRPr lang="en-US" sz="1800" dirty="0"/>
          </a:p>
          <a:p>
            <a:r>
              <a:rPr lang="en-US" sz="1800" dirty="0"/>
              <a:t>This makes it possible for academics to create elaborate plans that are customized to the community's requirements.</a:t>
            </a:r>
          </a:p>
          <a:p>
            <a:endParaRPr lang="en-US" sz="1800" dirty="0"/>
          </a:p>
          <a:p>
            <a:endParaRPr lang="en-US" sz="1800" dirty="0"/>
          </a:p>
          <a:p>
            <a:endParaRPr lang="en-GB" sz="1800" dirty="0"/>
          </a:p>
        </p:txBody>
      </p:sp>
      <p:sp>
        <p:nvSpPr>
          <p:cNvPr id="16" name="Text Placeholder 15">
            <a:extLst>
              <a:ext uri="{FF2B5EF4-FFF2-40B4-BE49-F238E27FC236}">
                <a16:creationId xmlns:a16="http://schemas.microsoft.com/office/drawing/2014/main" id="{5AB081C0-EB78-877E-EBEB-CD9E4EB270B8}"/>
              </a:ext>
            </a:extLst>
          </p:cNvPr>
          <p:cNvSpPr>
            <a:spLocks noGrp="1"/>
          </p:cNvSpPr>
          <p:nvPr>
            <p:ph type="body" sz="quarter" idx="31"/>
          </p:nvPr>
        </p:nvSpPr>
        <p:spPr>
          <a:xfrm>
            <a:off x="7891252" y="2647599"/>
            <a:ext cx="91440" cy="411480"/>
          </a:xfrm>
        </p:spPr>
        <p:txBody>
          <a:bodyPr/>
          <a:lstStyle/>
          <a:p>
            <a:endParaRPr lang="en-GB" dirty="0"/>
          </a:p>
        </p:txBody>
      </p:sp>
      <p:grpSp>
        <p:nvGrpSpPr>
          <p:cNvPr id="23" name="Group 22">
            <a:extLst>
              <a:ext uri="{FF2B5EF4-FFF2-40B4-BE49-F238E27FC236}">
                <a16:creationId xmlns:a16="http://schemas.microsoft.com/office/drawing/2014/main" id="{E25A42FA-4F68-6BE6-7CD4-4D68057D0C04}"/>
              </a:ext>
            </a:extLst>
          </p:cNvPr>
          <p:cNvGrpSpPr/>
          <p:nvPr/>
        </p:nvGrpSpPr>
        <p:grpSpPr>
          <a:xfrm>
            <a:off x="1327992" y="6072657"/>
            <a:ext cx="368280" cy="88920"/>
            <a:chOff x="1327992" y="6072657"/>
            <a:chExt cx="368280" cy="88920"/>
          </a:xfrm>
        </p:grpSpPr>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3FDF8D44-5840-BCD6-46D2-8233F0DED7E2}"/>
                    </a:ext>
                  </a:extLst>
                </p14:cNvPr>
                <p14:cNvContentPartPr/>
                <p14:nvPr/>
              </p14:nvContentPartPr>
              <p14:xfrm>
                <a:off x="1327992" y="6072657"/>
                <a:ext cx="360" cy="360"/>
              </p14:xfrm>
            </p:contentPart>
          </mc:Choice>
          <mc:Fallback xmlns="">
            <p:pic>
              <p:nvPicPr>
                <p:cNvPr id="21" name="Ink 20">
                  <a:extLst>
                    <a:ext uri="{FF2B5EF4-FFF2-40B4-BE49-F238E27FC236}">
                      <a16:creationId xmlns:a16="http://schemas.microsoft.com/office/drawing/2014/main" id="{3FDF8D44-5840-BCD6-46D2-8233F0DED7E2}"/>
                    </a:ext>
                  </a:extLst>
                </p:cNvPr>
                <p:cNvPicPr/>
                <p:nvPr/>
              </p:nvPicPr>
              <p:blipFill>
                <a:blip r:embed="rId5"/>
                <a:stretch>
                  <a:fillRect/>
                </a:stretch>
              </p:blipFill>
              <p:spPr>
                <a:xfrm>
                  <a:off x="1265352" y="6009657"/>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F29DEA73-42BF-38B3-87EB-A88EC7947A4B}"/>
                    </a:ext>
                  </a:extLst>
                </p14:cNvPr>
                <p14:cNvContentPartPr/>
                <p14:nvPr/>
              </p14:nvContentPartPr>
              <p14:xfrm>
                <a:off x="1327992" y="6072657"/>
                <a:ext cx="368280" cy="88920"/>
              </p14:xfrm>
            </p:contentPart>
          </mc:Choice>
          <mc:Fallback xmlns="">
            <p:pic>
              <p:nvPicPr>
                <p:cNvPr id="22" name="Ink 21">
                  <a:extLst>
                    <a:ext uri="{FF2B5EF4-FFF2-40B4-BE49-F238E27FC236}">
                      <a16:creationId xmlns:a16="http://schemas.microsoft.com/office/drawing/2014/main" id="{F29DEA73-42BF-38B3-87EB-A88EC7947A4B}"/>
                    </a:ext>
                  </a:extLst>
                </p:cNvPr>
                <p:cNvPicPr/>
                <p:nvPr/>
              </p:nvPicPr>
              <p:blipFill>
                <a:blip r:embed="rId7"/>
                <a:stretch>
                  <a:fillRect/>
                </a:stretch>
              </p:blipFill>
              <p:spPr>
                <a:xfrm>
                  <a:off x="1265352" y="6009657"/>
                  <a:ext cx="493920" cy="214560"/>
                </a:xfrm>
                <a:prstGeom prst="rect">
                  <a:avLst/>
                </a:prstGeom>
              </p:spPr>
            </p:pic>
          </mc:Fallback>
        </mc:AlternateContent>
      </p:grpSp>
    </p:spTree>
    <p:extLst>
      <p:ext uri="{BB962C8B-B14F-4D97-AF65-F5344CB8AC3E}">
        <p14:creationId xmlns:p14="http://schemas.microsoft.com/office/powerpoint/2010/main" val="91420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97E4-D2A6-ADE1-0BAC-009AAD9F1F24}"/>
              </a:ext>
            </a:extLst>
          </p:cNvPr>
          <p:cNvSpPr>
            <a:spLocks noGrp="1"/>
          </p:cNvSpPr>
          <p:nvPr>
            <p:ph type="title"/>
          </p:nvPr>
        </p:nvSpPr>
        <p:spPr>
          <a:xfrm>
            <a:off x="1295400" y="609600"/>
            <a:ext cx="4458419" cy="615351"/>
          </a:xfrm>
        </p:spPr>
        <p:txBody>
          <a:bodyPr/>
          <a:lstStyle/>
          <a:p>
            <a:r>
              <a:rPr lang="en-US" dirty="0"/>
              <a:t>References</a:t>
            </a:r>
            <a:endParaRPr lang="en-GB" dirty="0"/>
          </a:p>
        </p:txBody>
      </p:sp>
      <p:sp>
        <p:nvSpPr>
          <p:cNvPr id="3" name="Slide Number Placeholder 2">
            <a:extLst>
              <a:ext uri="{FF2B5EF4-FFF2-40B4-BE49-F238E27FC236}">
                <a16:creationId xmlns:a16="http://schemas.microsoft.com/office/drawing/2014/main" id="{CE5D51FE-729B-41FD-0048-CFE62455088E}"/>
              </a:ext>
            </a:extLst>
          </p:cNvPr>
          <p:cNvSpPr>
            <a:spLocks noGrp="1"/>
          </p:cNvSpPr>
          <p:nvPr>
            <p:ph type="sldNum" sz="quarter" idx="11"/>
          </p:nvPr>
        </p:nvSpPr>
        <p:spPr/>
        <p:txBody>
          <a:bodyPr/>
          <a:lstStyle/>
          <a:p>
            <a:pPr rtl="0"/>
            <a:fld id="{75DF2D63-3FF5-D547-96B9-BE9CCD1ABA58}" type="slidenum">
              <a:rPr lang="en-GB" smtClean="0"/>
              <a:t>19</a:t>
            </a:fld>
            <a:endParaRPr lang="en-GB" dirty="0"/>
          </a:p>
        </p:txBody>
      </p:sp>
      <p:sp>
        <p:nvSpPr>
          <p:cNvPr id="4" name="Footer Placeholder 3">
            <a:extLst>
              <a:ext uri="{FF2B5EF4-FFF2-40B4-BE49-F238E27FC236}">
                <a16:creationId xmlns:a16="http://schemas.microsoft.com/office/drawing/2014/main" id="{87BF3953-8AFF-5031-BDC1-9E9122CB4A21}"/>
              </a:ext>
            </a:extLst>
          </p:cNvPr>
          <p:cNvSpPr>
            <a:spLocks noGrp="1"/>
          </p:cNvSpPr>
          <p:nvPr>
            <p:ph type="ftr" sz="quarter" idx="12"/>
          </p:nvPr>
        </p:nvSpPr>
        <p:spPr>
          <a:xfrm rot="16200000">
            <a:off x="-329477" y="1384303"/>
            <a:ext cx="1981201" cy="213256"/>
          </a:xfrm>
        </p:spPr>
        <p:txBody>
          <a:bodyPr/>
          <a:lstStyle/>
          <a:p>
            <a:pPr rtl="0"/>
            <a:r>
              <a:rPr lang="en-US" dirty="0"/>
              <a:t>Data </a:t>
            </a:r>
            <a:r>
              <a:rPr lang="en-US" dirty="0" err="1"/>
              <a:t>visualisation</a:t>
            </a:r>
            <a:endParaRPr lang="en-GB" dirty="0"/>
          </a:p>
        </p:txBody>
      </p:sp>
      <p:sp>
        <p:nvSpPr>
          <p:cNvPr id="6" name="TextBox 5">
            <a:extLst>
              <a:ext uri="{FF2B5EF4-FFF2-40B4-BE49-F238E27FC236}">
                <a16:creationId xmlns:a16="http://schemas.microsoft.com/office/drawing/2014/main" id="{BE9F5167-994E-DBE0-42B1-0F75C66C2CFA}"/>
              </a:ext>
            </a:extLst>
          </p:cNvPr>
          <p:cNvSpPr txBox="1"/>
          <p:nvPr/>
        </p:nvSpPr>
        <p:spPr>
          <a:xfrm>
            <a:off x="1245078" y="1350034"/>
            <a:ext cx="3568461" cy="1200329"/>
          </a:xfrm>
          <a:prstGeom prst="rect">
            <a:avLst/>
          </a:prstGeom>
          <a:noFill/>
        </p:spPr>
        <p:txBody>
          <a:bodyPr wrap="square" rtlCol="0">
            <a:spAutoFit/>
          </a:bodyPr>
          <a:lstStyle/>
          <a:p>
            <a:r>
              <a:rPr lang="en-US" sz="1200" dirty="0"/>
              <a:t>Crimes in Chicago dataset: </a:t>
            </a:r>
            <a:r>
              <a:rPr lang="en-GB" sz="1200" kern="100" dirty="0">
                <a:solidFill>
                  <a:srgbClr val="000000"/>
                </a:solidFill>
                <a:effectLst/>
                <a:ea typeface="Calibri" panose="020F0502020204030204" pitchFamily="34" charset="0"/>
                <a:cs typeface="Constantia" panose="02030602050306030303" pitchFamily="18" charset="0"/>
                <a:hlinkClick r:id="rId2"/>
              </a:rPr>
              <a:t>Kaggle </a:t>
            </a:r>
            <a:endParaRPr lang="en-GB" sz="1200" kern="100" dirty="0">
              <a:solidFill>
                <a:srgbClr val="000000"/>
              </a:solidFill>
              <a:ea typeface="Calibri" panose="020F0502020204030204" pitchFamily="34" charset="0"/>
              <a:cs typeface="Constantia" panose="02030602050306030303" pitchFamily="18" charset="0"/>
            </a:endParaRPr>
          </a:p>
          <a:p>
            <a:r>
              <a:rPr lang="en-GB" sz="1200" kern="100" dirty="0">
                <a:solidFill>
                  <a:srgbClr val="000000"/>
                </a:solidFill>
                <a:effectLst/>
                <a:ea typeface="Calibri" panose="020F0502020204030204" pitchFamily="34" charset="0"/>
                <a:cs typeface="Constantia" panose="02030602050306030303" pitchFamily="18" charset="0"/>
              </a:rPr>
              <a:t>Images</a:t>
            </a:r>
            <a:r>
              <a:rPr lang="en-GB" sz="1200" kern="100" dirty="0">
                <a:solidFill>
                  <a:srgbClr val="000000"/>
                </a:solidFill>
                <a:ea typeface="Calibri" panose="020F0502020204030204" pitchFamily="34" charset="0"/>
                <a:cs typeface="Constantia" panose="02030602050306030303" pitchFamily="18" charset="0"/>
              </a:rPr>
              <a:t>: </a:t>
            </a:r>
            <a:r>
              <a:rPr lang="en-GB" sz="1200" kern="100" dirty="0">
                <a:solidFill>
                  <a:srgbClr val="000000"/>
                </a:solidFill>
                <a:ea typeface="Calibri" panose="020F0502020204030204" pitchFamily="34" charset="0"/>
                <a:cs typeface="Constantia" panose="02030602050306030303" pitchFamily="18" charset="0"/>
                <a:hlinkClick r:id="rId3"/>
              </a:rPr>
              <a:t>detective</a:t>
            </a:r>
            <a:r>
              <a:rPr lang="en-GB" sz="1200" kern="100" dirty="0">
                <a:solidFill>
                  <a:srgbClr val="000000"/>
                </a:solidFill>
                <a:ea typeface="Calibri" panose="020F0502020204030204" pitchFamily="34" charset="0"/>
                <a:cs typeface="Constantia" panose="02030602050306030303" pitchFamily="18" charset="0"/>
              </a:rPr>
              <a:t>, </a:t>
            </a:r>
            <a:r>
              <a:rPr lang="en-GB" sz="1200" kern="100" dirty="0">
                <a:solidFill>
                  <a:srgbClr val="000000"/>
                </a:solidFill>
                <a:ea typeface="Calibri" panose="020F0502020204030204" pitchFamily="34" charset="0"/>
                <a:cs typeface="Constantia" panose="02030602050306030303" pitchFamily="18" charset="0"/>
                <a:hlinkClick r:id="rId4"/>
              </a:rPr>
              <a:t>ice cream</a:t>
            </a:r>
            <a:r>
              <a:rPr lang="en-GB" sz="1200" kern="100" dirty="0">
                <a:solidFill>
                  <a:srgbClr val="000000"/>
                </a:solidFill>
                <a:ea typeface="Calibri" panose="020F0502020204030204" pitchFamily="34" charset="0"/>
                <a:cs typeface="Constantia" panose="02030602050306030303" pitchFamily="18" charset="0"/>
              </a:rPr>
              <a:t>, </a:t>
            </a:r>
            <a:r>
              <a:rPr lang="en-GB" sz="1200" kern="100" dirty="0">
                <a:solidFill>
                  <a:srgbClr val="000000"/>
                </a:solidFill>
                <a:ea typeface="Calibri" panose="020F0502020204030204" pitchFamily="34" charset="0"/>
                <a:cs typeface="Constantia" panose="02030602050306030303" pitchFamily="18" charset="0"/>
                <a:hlinkClick r:id="rId5"/>
              </a:rPr>
              <a:t>crime-scene</a:t>
            </a:r>
            <a:r>
              <a:rPr lang="en-GB" sz="1200" kern="100" dirty="0">
                <a:solidFill>
                  <a:srgbClr val="000000"/>
                </a:solidFill>
                <a:ea typeface="Calibri" panose="020F0502020204030204" pitchFamily="34" charset="0"/>
                <a:cs typeface="Constantia" panose="02030602050306030303" pitchFamily="18" charset="0"/>
              </a:rPr>
              <a:t>, </a:t>
            </a:r>
            <a:r>
              <a:rPr lang="en-GB" sz="1200" kern="100" dirty="0">
                <a:solidFill>
                  <a:srgbClr val="000000"/>
                </a:solidFill>
                <a:ea typeface="Calibri" panose="020F0502020204030204" pitchFamily="34" charset="0"/>
                <a:cs typeface="Constantia" panose="02030602050306030303" pitchFamily="18" charset="0"/>
                <a:hlinkClick r:id="rId6"/>
              </a:rPr>
              <a:t>hand-cuffs</a:t>
            </a:r>
            <a:r>
              <a:rPr lang="en-GB" sz="1200" kern="100" dirty="0">
                <a:solidFill>
                  <a:srgbClr val="000000"/>
                </a:solidFill>
                <a:ea typeface="Calibri" panose="020F0502020204030204" pitchFamily="34" charset="0"/>
                <a:cs typeface="Constantia" panose="02030602050306030303" pitchFamily="18" charset="0"/>
              </a:rPr>
              <a:t>, </a:t>
            </a:r>
            <a:r>
              <a:rPr lang="en-GB" sz="1200" kern="100" dirty="0">
                <a:solidFill>
                  <a:srgbClr val="000000"/>
                </a:solidFill>
                <a:ea typeface="Calibri" panose="020F0502020204030204" pitchFamily="34" charset="0"/>
                <a:cs typeface="Constantia" panose="02030602050306030303" pitchFamily="18" charset="0"/>
                <a:hlinkClick r:id="rId7"/>
              </a:rPr>
              <a:t>mugshot</a:t>
            </a:r>
            <a:r>
              <a:rPr lang="en-GB" sz="1200" kern="100" dirty="0">
                <a:solidFill>
                  <a:srgbClr val="000000"/>
                </a:solidFill>
                <a:ea typeface="Calibri" panose="020F0502020204030204" pitchFamily="34" charset="0"/>
                <a:cs typeface="Constantia" panose="02030602050306030303" pitchFamily="18" charset="0"/>
              </a:rPr>
              <a:t>	</a:t>
            </a:r>
            <a:br>
              <a:rPr lang="en-GB" sz="1200" kern="100" dirty="0">
                <a:solidFill>
                  <a:srgbClr val="000000"/>
                </a:solidFill>
                <a:ea typeface="Calibri" panose="020F0502020204030204" pitchFamily="34" charset="0"/>
                <a:cs typeface="Constantia" panose="02030602050306030303" pitchFamily="18" charset="0"/>
              </a:rPr>
            </a:br>
            <a:r>
              <a:rPr lang="en-GB" sz="1200" kern="100" dirty="0">
                <a:solidFill>
                  <a:srgbClr val="000000"/>
                </a:solidFill>
                <a:ea typeface="Calibri" panose="020F0502020204030204" pitchFamily="34" charset="0"/>
                <a:cs typeface="Constantia" panose="02030602050306030303" pitchFamily="18" charset="0"/>
              </a:rPr>
              <a:t>Graphs sourced from: </a:t>
            </a:r>
            <a:r>
              <a:rPr lang="en-GB" sz="1200" kern="100" dirty="0">
                <a:solidFill>
                  <a:srgbClr val="000000"/>
                </a:solidFill>
                <a:ea typeface="Calibri" panose="020F0502020204030204" pitchFamily="34" charset="0"/>
                <a:cs typeface="Constantia" panose="02030602050306030303" pitchFamily="18" charset="0"/>
                <a:hlinkClick r:id="rId8"/>
              </a:rPr>
              <a:t>My </a:t>
            </a:r>
            <a:r>
              <a:rPr lang="en-GB" sz="1200" kern="100" dirty="0" err="1">
                <a:solidFill>
                  <a:srgbClr val="000000"/>
                </a:solidFill>
                <a:ea typeface="Calibri" panose="020F0502020204030204" pitchFamily="34" charset="0"/>
                <a:cs typeface="Constantia" panose="02030602050306030303" pitchFamily="18" charset="0"/>
                <a:hlinkClick r:id="rId8"/>
              </a:rPr>
              <a:t>github</a:t>
            </a:r>
            <a:endParaRPr lang="en-GB" sz="1200" kern="100" dirty="0">
              <a:solidFill>
                <a:srgbClr val="000000"/>
              </a:solidFill>
              <a:effectLst/>
              <a:ea typeface="Calibri" panose="020F0502020204030204" pitchFamily="34" charset="0"/>
              <a:cs typeface="Constantia" panose="02030602050306030303" pitchFamily="18" charset="0"/>
            </a:endParaRPr>
          </a:p>
          <a:p>
            <a:endParaRPr lang="en-GB" sz="1200" kern="100" dirty="0">
              <a:solidFill>
                <a:srgbClr val="000000"/>
              </a:solidFill>
              <a:effectLst/>
              <a:ea typeface="Constantia" panose="02030602050306030303" pitchFamily="18" charset="0"/>
              <a:cs typeface="Constantia" panose="02030602050306030303" pitchFamily="18" charset="0"/>
            </a:endParaRPr>
          </a:p>
          <a:p>
            <a:endParaRPr lang="en-GB" sz="1200" dirty="0"/>
          </a:p>
        </p:txBody>
      </p:sp>
      <p:pic>
        <p:nvPicPr>
          <p:cNvPr id="7" name="Picture Placeholder 6">
            <a:extLst>
              <a:ext uri="{FF2B5EF4-FFF2-40B4-BE49-F238E27FC236}">
                <a16:creationId xmlns:a16="http://schemas.microsoft.com/office/drawing/2014/main" id="{578C7E17-A554-09DB-0D64-2890BB4C6FD6}"/>
              </a:ext>
            </a:extLst>
          </p:cNvPr>
          <p:cNvPicPr>
            <a:picLocks noChangeAspect="1"/>
          </p:cNvPicPr>
          <p:nvPr/>
        </p:nvPicPr>
        <p:blipFill>
          <a:blip r:embed="rId9"/>
          <a:srcRect/>
          <a:stretch>
            <a:fillRect/>
          </a:stretch>
        </p:blipFill>
        <p:spPr>
          <a:xfrm>
            <a:off x="6480048" y="1490931"/>
            <a:ext cx="3200400" cy="3200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2157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881130" y="707552"/>
            <a:ext cx="5294208" cy="548640"/>
          </a:xfrm>
        </p:spPr>
        <p:txBody>
          <a:bodyPr rtlCol="0"/>
          <a:lstStyle>
            <a:defPPr>
              <a:defRPr lang="en-GB"/>
            </a:defPPr>
          </a:lstStyle>
          <a:p>
            <a:pPr rtl="0"/>
            <a:r>
              <a:rPr lang="en-GB" dirty="0"/>
              <a:t>introduction</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401625" y="1316339"/>
            <a:ext cx="2078183" cy="165941"/>
          </a:xfrm>
        </p:spPr>
        <p:txBody>
          <a:bodyPr rtlCol="0"/>
          <a:lstStyle>
            <a:defPPr>
              <a:defRPr lang="en-GB"/>
            </a:defPPr>
          </a:lstStyle>
          <a:p>
            <a:pPr rtl="0"/>
            <a:r>
              <a:rPr lang="en-US" dirty="0"/>
              <a:t>Data </a:t>
            </a:r>
            <a:r>
              <a:rPr lang="en-US" dirty="0" err="1"/>
              <a:t>visualisation</a:t>
            </a:r>
            <a:endParaRPr lang="en-GB"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pPr/>
              <a:t>2</a:t>
            </a:fld>
            <a:endParaRPr lang="en-GB"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04405" y="2197216"/>
            <a:ext cx="5070933" cy="4006735"/>
          </a:xfrm>
        </p:spPr>
        <p:txBody>
          <a:bodyPr rtlCol="0"/>
          <a:lstStyle>
            <a:defPPr>
              <a:defRPr lang="en-GB"/>
            </a:defPPr>
          </a:lstStyle>
          <a:p>
            <a:pPr rtl="0">
              <a:lnSpc>
                <a:spcPct val="100000"/>
              </a:lnSpc>
            </a:pPr>
            <a:r>
              <a:rPr lang="en-US" dirty="0"/>
              <a:t> I'll investigate Chicago, USA's crime statistics. In metropolitan areas like Chicago, the consequences of crime on both communities and individuals are complicated. </a:t>
            </a:r>
          </a:p>
          <a:p>
            <a:pPr rtl="0">
              <a:lnSpc>
                <a:spcPct val="100000"/>
              </a:lnSpc>
            </a:pPr>
            <a:r>
              <a:rPr lang="en-US" dirty="0"/>
              <a:t>Apart from inflicting pain on the victims, it also undermines public trust, hinders economic growth, and presents challenges for law enforcement and local authorities.</a:t>
            </a:r>
          </a:p>
          <a:p>
            <a:pPr rtl="0">
              <a:lnSpc>
                <a:spcPct val="100000"/>
              </a:lnSpc>
            </a:pPr>
            <a:endParaRPr lang="en-GB" dirty="0"/>
          </a:p>
        </p:txBody>
      </p:sp>
      <p:sp>
        <p:nvSpPr>
          <p:cNvPr id="15" name="Oval 14">
            <a:extLst>
              <a:ext uri="{FF2B5EF4-FFF2-40B4-BE49-F238E27FC236}">
                <a16:creationId xmlns:a16="http://schemas.microsoft.com/office/drawing/2014/main" id="{0F907EA2-5CD2-57F1-8D58-CC9A6A5B42D1}"/>
              </a:ext>
            </a:extLst>
          </p:cNvPr>
          <p:cNvSpPr/>
          <p:nvPr/>
        </p:nvSpPr>
        <p:spPr>
          <a:xfrm flipH="1">
            <a:off x="7036526" y="1942011"/>
            <a:ext cx="3727266" cy="3091543"/>
          </a:xfrm>
          <a:prstGeom prst="ellipse">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ffectLst>
            <a:softEdge rad="38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9824" y="1416423"/>
            <a:ext cx="5760720" cy="548640"/>
          </a:xfrm>
        </p:spPr>
        <p:txBody>
          <a:bodyPr rtlCol="0"/>
          <a:lstStyle>
            <a:defPPr>
              <a:defRPr lang="en-GB"/>
            </a:defPPr>
          </a:lstStyle>
          <a:p>
            <a:pPr rtl="0"/>
            <a:r>
              <a:rPr lang="en-US" dirty="0"/>
              <a:t>Rationale</a:t>
            </a:r>
            <a:endParaRPr lang="en-GB" dirty="0"/>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363728" y="1312671"/>
            <a:ext cx="2043954" cy="207505"/>
          </a:xfrm>
        </p:spPr>
        <p:txBody>
          <a:bodyPr rtlCol="0"/>
          <a:lstStyle>
            <a:defPPr>
              <a:defRPr lang="en-GB"/>
            </a:defPPr>
          </a:lstStyle>
          <a:p>
            <a:pPr rtl="0"/>
            <a:r>
              <a:rPr lang="en-US" dirty="0"/>
              <a:t>Data </a:t>
            </a:r>
            <a:r>
              <a:rPr lang="en-US" dirty="0" err="1"/>
              <a:t>visualisation</a:t>
            </a:r>
            <a:endParaRPr lang="en-GB" dirty="0"/>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pPr/>
              <a:t>3</a:t>
            </a:fld>
            <a:endParaRPr lang="en-GB"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rtlCol="0"/>
          <a:lstStyle>
            <a:defPPr>
              <a:defRPr lang="en-GB"/>
            </a:defPPr>
          </a:lstStyle>
          <a:p>
            <a:pPr marL="0" indent="0" rtl="0">
              <a:lnSpc>
                <a:spcPts val="2400"/>
              </a:lnSpc>
              <a:buNone/>
            </a:pPr>
            <a:r>
              <a:rPr lang="en-US" sz="2000" spc="0" dirty="0">
                <a:ea typeface="+mn-lt"/>
                <a:cs typeface="+mn-lt"/>
              </a:rPr>
              <a:t>Understanding the complexity of crime in Chicago is essential to developing community resilience and efficient solutions. My investigation looks for novel patterns, high-risk areas, and underlying dynamics using data-driven approaches.</a:t>
            </a:r>
          </a:p>
          <a:p>
            <a:pPr marL="0" indent="0" rtl="0">
              <a:lnSpc>
                <a:spcPts val="2400"/>
              </a:lnSpc>
              <a:buNone/>
            </a:pPr>
            <a:r>
              <a:rPr lang="en-US" sz="2000" spc="0" dirty="0">
                <a:ea typeface="+mn-lt"/>
                <a:cs typeface="+mn-lt"/>
              </a:rPr>
              <a:t>The ultimate goal is to identify trends in crime rates by in-depth data analysis, which can then be utilized as a basis for developing measures to counteract these trends.</a:t>
            </a:r>
            <a:endParaRPr lang="en-GB" sz="2000" spc="0" dirty="0">
              <a:ea typeface="+mn-lt"/>
              <a:cs typeface="+mn-lt"/>
            </a:endParaRPr>
          </a:p>
        </p:txBody>
      </p:sp>
      <p:pic>
        <p:nvPicPr>
          <p:cNvPr id="8" name="Picture Placeholder 7">
            <a:extLst>
              <a:ext uri="{FF2B5EF4-FFF2-40B4-BE49-F238E27FC236}">
                <a16:creationId xmlns:a16="http://schemas.microsoft.com/office/drawing/2014/main" id="{6B2FF460-C06E-1D17-5514-EC16E532725C}"/>
              </a:ext>
            </a:extLst>
          </p:cNvPr>
          <p:cNvPicPr>
            <a:picLocks noGrp="1" noChangeAspect="1"/>
          </p:cNvPicPr>
          <p:nvPr>
            <p:ph type="pic" sz="quarter" idx="13"/>
          </p:nvPr>
        </p:nvPicPr>
        <p:blipFill rotWithShape="1">
          <a:blip r:embed="rId3"/>
          <a:srcRect l="17659" t="10613" r="11865" b="14830"/>
          <a:stretch/>
        </p:blipFill>
        <p:spPr>
          <a:xfrm>
            <a:off x="1863634" y="2168434"/>
            <a:ext cx="2255520" cy="2386149"/>
          </a:xfrm>
          <a:prstGeom prst="rect">
            <a:avLst/>
          </a:prstGeom>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95399" y="609600"/>
            <a:ext cx="7373472" cy="914400"/>
          </a:xfrm>
        </p:spPr>
        <p:txBody>
          <a:bodyPr rtlCol="0"/>
          <a:lstStyle>
            <a:defPPr>
              <a:defRPr lang="en-GB"/>
            </a:defPPr>
          </a:lstStyle>
          <a:p>
            <a:pPr rtl="0"/>
            <a:r>
              <a:rPr lang="en-US" dirty="0"/>
              <a:t>Research problems</a:t>
            </a:r>
            <a:endParaRPr lang="en-GB"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23574" y="1532119"/>
            <a:ext cx="1936754" cy="180613"/>
          </a:xfrm>
        </p:spPr>
        <p:txBody>
          <a:bodyPr rtlCol="0"/>
          <a:lstStyle>
            <a:defPPr>
              <a:defRPr lang="en-GB"/>
            </a:defPPr>
          </a:lstStyle>
          <a:p>
            <a:pPr rtl="0"/>
            <a:r>
              <a:rPr lang="en-US" dirty="0"/>
              <a:t>Data </a:t>
            </a:r>
            <a:r>
              <a:rPr lang="en-US" dirty="0" err="1"/>
              <a:t>visualisation</a:t>
            </a:r>
            <a:endParaRPr lang="en-GB"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pPr rtl="0"/>
              <a:t>4</a:t>
            </a:fld>
            <a:endParaRPr lang="en-GB" dirty="0"/>
          </a:p>
        </p:txBody>
      </p:sp>
      <p:sp>
        <p:nvSpPr>
          <p:cNvPr id="9" name="Content Placeholder 8">
            <a:extLst>
              <a:ext uri="{FF2B5EF4-FFF2-40B4-BE49-F238E27FC236}">
                <a16:creationId xmlns:a16="http://schemas.microsoft.com/office/drawing/2014/main" id="{F2C47F3E-FDA0-3A53-8158-0CB3B6F9766B}"/>
              </a:ext>
            </a:extLst>
          </p:cNvPr>
          <p:cNvSpPr>
            <a:spLocks noGrp="1"/>
          </p:cNvSpPr>
          <p:nvPr>
            <p:ph idx="1"/>
          </p:nvPr>
        </p:nvSpPr>
        <p:spPr>
          <a:xfrm>
            <a:off x="1185672" y="1524000"/>
            <a:ext cx="9025128" cy="3836894"/>
          </a:xfrm>
        </p:spPr>
        <p:txBody>
          <a:bodyPr/>
          <a:lstStyle/>
          <a:p>
            <a:r>
              <a:rPr lang="en-US" sz="2000" dirty="0"/>
              <a:t>Through an analysis of crime typologies, spatial variances, and temporal trends, this study tackles the complexity of urban crime in Chicago. The investigation is guided by several key topics, such as the use of temporal analysis to pinpoint offending peaks and variables affecting crime rates.</a:t>
            </a:r>
          </a:p>
          <a:p>
            <a:r>
              <a:rPr lang="en-US" sz="2000" dirty="0"/>
              <a:t>The objective of district-level analysis is to identify areas of high criminal activity and evaluate geographical differences in crime rates in Chicago. </a:t>
            </a:r>
          </a:p>
          <a:p>
            <a:r>
              <a:rPr lang="en-US" sz="2000" dirty="0"/>
              <a:t>For the sake of public safety, knowing crime typologies aids in resource prioritization and the customization of responses to common transgressions. </a:t>
            </a:r>
          </a:p>
          <a:p>
            <a:r>
              <a:rPr lang="en-US" sz="2000" dirty="0"/>
              <a:t>Examining data anomalies and patterns highlights new problems and areas that need more research.</a:t>
            </a:r>
          </a:p>
        </p:txBody>
      </p:sp>
      <p:sp>
        <p:nvSpPr>
          <p:cNvPr id="10" name="Rectangle: Rounded Corners 9">
            <a:extLst>
              <a:ext uri="{FF2B5EF4-FFF2-40B4-BE49-F238E27FC236}">
                <a16:creationId xmlns:a16="http://schemas.microsoft.com/office/drawing/2014/main" id="{93347920-D85D-E77F-5927-7CE2EC6EFFB4}"/>
              </a:ext>
            </a:extLst>
          </p:cNvPr>
          <p:cNvSpPr/>
          <p:nvPr/>
        </p:nvSpPr>
        <p:spPr>
          <a:xfrm>
            <a:off x="1295399" y="1181101"/>
            <a:ext cx="609601" cy="114300"/>
          </a:xfrm>
          <a:prstGeom prst="roundRect">
            <a:avLst/>
          </a:prstGeom>
          <a:solidFill>
            <a:srgbClr val="96D3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A84E39B5-D4A4-31A4-B09A-2773D1639C3C}"/>
              </a:ext>
            </a:extLst>
          </p:cNvPr>
          <p:cNvSpPr/>
          <p:nvPr/>
        </p:nvSpPr>
        <p:spPr>
          <a:xfrm>
            <a:off x="8186739" y="197346"/>
            <a:ext cx="3584638" cy="6463308"/>
          </a:xfrm>
          <a:prstGeom prst="roundRect">
            <a:avLst/>
          </a:prstGeom>
          <a:solidFill>
            <a:srgbClr val="96D3ED">
              <a:alpha val="6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73480" y="422315"/>
            <a:ext cx="9829800" cy="914400"/>
          </a:xfrm>
        </p:spPr>
        <p:txBody>
          <a:bodyPr rtlCol="0"/>
          <a:lstStyle>
            <a:defPPr>
              <a:defRPr lang="en-GB"/>
            </a:defPPr>
          </a:lstStyle>
          <a:p>
            <a:pPr algn="l" rtl="0"/>
            <a:r>
              <a:rPr lang="en-US" dirty="0"/>
              <a:t>Scope of analysis</a:t>
            </a:r>
            <a:endParaRPr lang="en-GB" dirty="0"/>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314422" y="1361977"/>
            <a:ext cx="1945342" cy="207505"/>
          </a:xfrm>
        </p:spPr>
        <p:txBody>
          <a:bodyPr rtlCol="0"/>
          <a:lstStyle>
            <a:defPPr>
              <a:defRPr lang="en-GB"/>
            </a:defPPr>
          </a:lstStyle>
          <a:p>
            <a:pPr rtl="0"/>
            <a:r>
              <a:rPr lang="en-US" dirty="0"/>
              <a:t>Data </a:t>
            </a:r>
            <a:r>
              <a:rPr lang="en-US" dirty="0" err="1"/>
              <a:t>visualisation</a:t>
            </a:r>
            <a:endParaRPr lang="en-GB"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pPr rtl="0"/>
              <a:t>5</a:t>
            </a:fld>
            <a:endParaRPr lang="en-GB" dirty="0"/>
          </a:p>
        </p:txBody>
      </p:sp>
      <p:sp>
        <p:nvSpPr>
          <p:cNvPr id="7" name="TextBox 6">
            <a:extLst>
              <a:ext uri="{FF2B5EF4-FFF2-40B4-BE49-F238E27FC236}">
                <a16:creationId xmlns:a16="http://schemas.microsoft.com/office/drawing/2014/main" id="{2E32240E-07D3-4257-3261-18D006E7F413}"/>
              </a:ext>
            </a:extLst>
          </p:cNvPr>
          <p:cNvSpPr txBox="1"/>
          <p:nvPr/>
        </p:nvSpPr>
        <p:spPr>
          <a:xfrm>
            <a:off x="1173480" y="1236943"/>
            <a:ext cx="6143733" cy="2308324"/>
          </a:xfrm>
          <a:prstGeom prst="rect">
            <a:avLst/>
          </a:prstGeom>
          <a:noFill/>
        </p:spPr>
        <p:txBody>
          <a:bodyPr wrap="square">
            <a:spAutoFit/>
          </a:bodyPr>
          <a:lstStyle/>
          <a:p>
            <a:r>
              <a:rPr lang="en-US" sz="2400" dirty="0"/>
              <a:t>From 2001 to 2023, there are more than 50,000 values in this Kaggle-sourced dataset. Using a range of perspectives and in-depth analysis, intriguing new findings regarding the distribution of crimes in Chicago have been made public. These findings could direct evidence-based policy decisions.</a:t>
            </a:r>
          </a:p>
        </p:txBody>
      </p:sp>
      <p:pic>
        <p:nvPicPr>
          <p:cNvPr id="10" name="Picture 9">
            <a:extLst>
              <a:ext uri="{FF2B5EF4-FFF2-40B4-BE49-F238E27FC236}">
                <a16:creationId xmlns:a16="http://schemas.microsoft.com/office/drawing/2014/main" id="{996F1EAC-D063-4D6D-1C3E-918964F26A92}"/>
              </a:ext>
            </a:extLst>
          </p:cNvPr>
          <p:cNvPicPr>
            <a:picLocks noChangeAspect="1"/>
          </p:cNvPicPr>
          <p:nvPr/>
        </p:nvPicPr>
        <p:blipFill>
          <a:blip r:embed="rId3"/>
          <a:stretch>
            <a:fillRect/>
          </a:stretch>
        </p:blipFill>
        <p:spPr>
          <a:xfrm>
            <a:off x="1173480" y="1018408"/>
            <a:ext cx="615749" cy="115834"/>
          </a:xfrm>
          <a:prstGeom prst="rect">
            <a:avLst/>
          </a:prstGeom>
        </p:spPr>
      </p:pic>
      <p:sp>
        <p:nvSpPr>
          <p:cNvPr id="11" name="TextBox 10">
            <a:extLst>
              <a:ext uri="{FF2B5EF4-FFF2-40B4-BE49-F238E27FC236}">
                <a16:creationId xmlns:a16="http://schemas.microsoft.com/office/drawing/2014/main" id="{A7CF4125-1A13-BEA6-2D09-2F5EA18D5790}"/>
              </a:ext>
            </a:extLst>
          </p:cNvPr>
          <p:cNvSpPr txBox="1"/>
          <p:nvPr/>
        </p:nvSpPr>
        <p:spPr>
          <a:xfrm>
            <a:off x="8387822" y="197346"/>
            <a:ext cx="3182471" cy="6463308"/>
          </a:xfrm>
          <a:prstGeom prst="rect">
            <a:avLst/>
          </a:prstGeom>
          <a:noFill/>
        </p:spPr>
        <p:txBody>
          <a:bodyPr wrap="square" rtlCol="0">
            <a:spAutoFit/>
          </a:bodyPr>
          <a:lstStyle/>
          <a:p>
            <a:r>
              <a:rPr lang="en-US" b="1" dirty="0"/>
              <a:t>ID: </a:t>
            </a:r>
            <a:r>
              <a:rPr lang="en-US" dirty="0"/>
              <a:t>Unique identifier for each crime incident</a:t>
            </a:r>
          </a:p>
          <a:p>
            <a:r>
              <a:rPr lang="en-US" b="1" dirty="0"/>
              <a:t>Case Number: </a:t>
            </a:r>
            <a:r>
              <a:rPr lang="en-US" dirty="0"/>
              <a:t>Case number associated with the incident</a:t>
            </a:r>
          </a:p>
          <a:p>
            <a:r>
              <a:rPr lang="en-US" b="1" dirty="0"/>
              <a:t>Date</a:t>
            </a:r>
            <a:r>
              <a:rPr lang="en-US" dirty="0"/>
              <a:t>: Date and time of the incident</a:t>
            </a:r>
          </a:p>
          <a:p>
            <a:r>
              <a:rPr lang="en-US" b="1" dirty="0"/>
              <a:t>Block: </a:t>
            </a:r>
            <a:r>
              <a:rPr lang="en-US" dirty="0"/>
              <a:t>Address block where the incident occurred</a:t>
            </a:r>
          </a:p>
          <a:p>
            <a:r>
              <a:rPr lang="en-US" b="1" dirty="0"/>
              <a:t>Primary Type: </a:t>
            </a:r>
            <a:r>
              <a:rPr lang="en-US" dirty="0"/>
              <a:t>Primary classification of the crime</a:t>
            </a:r>
          </a:p>
          <a:p>
            <a:r>
              <a:rPr lang="en-US" b="1" dirty="0"/>
              <a:t>Description: </a:t>
            </a:r>
            <a:r>
              <a:rPr lang="en-US" dirty="0"/>
              <a:t>Detailed description of the crime</a:t>
            </a:r>
          </a:p>
          <a:p>
            <a:r>
              <a:rPr lang="en-US" b="1" dirty="0"/>
              <a:t>Location Description: </a:t>
            </a:r>
            <a:r>
              <a:rPr lang="en-US" dirty="0"/>
              <a:t>Description of the incident location</a:t>
            </a:r>
          </a:p>
          <a:p>
            <a:r>
              <a:rPr lang="en-US" b="1" dirty="0"/>
              <a:t>Arrest: </a:t>
            </a:r>
            <a:r>
              <a:rPr lang="en-US" dirty="0"/>
              <a:t>Indicates if an arrest was made</a:t>
            </a:r>
          </a:p>
          <a:p>
            <a:r>
              <a:rPr lang="en-US" b="1" dirty="0"/>
              <a:t>Domestic: </a:t>
            </a:r>
            <a:r>
              <a:rPr lang="en-US" dirty="0"/>
              <a:t>Indicates involvement of domestic violence</a:t>
            </a:r>
          </a:p>
          <a:p>
            <a:r>
              <a:rPr lang="en-US" b="1" dirty="0"/>
              <a:t>District, Ward, Community Area: </a:t>
            </a:r>
            <a:r>
              <a:rPr lang="en-US" dirty="0"/>
              <a:t>Geographic location information</a:t>
            </a:r>
          </a:p>
          <a:p>
            <a:r>
              <a:rPr lang="en-US" b="1" dirty="0"/>
              <a:t>FBI Code: </a:t>
            </a:r>
            <a:r>
              <a:rPr lang="en-US" dirty="0"/>
              <a:t>FBI classification code for the crime</a:t>
            </a:r>
          </a:p>
          <a:p>
            <a:r>
              <a:rPr lang="en-US" b="1" dirty="0"/>
              <a:t>Latitude, Longitude: </a:t>
            </a:r>
            <a:r>
              <a:rPr lang="en-US" dirty="0"/>
              <a:t>Geographic coordinates of the incident location</a:t>
            </a:r>
            <a:endParaRPr lang="en-GB" dirty="0"/>
          </a:p>
        </p:txBody>
      </p:sp>
    </p:spTree>
    <p:extLst>
      <p:ext uri="{BB962C8B-B14F-4D97-AF65-F5344CB8AC3E}">
        <p14:creationId xmlns:p14="http://schemas.microsoft.com/office/powerpoint/2010/main" val="123935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rtlCol="0"/>
          <a:lstStyle>
            <a:defPPr>
              <a:defRPr lang="en-GB"/>
            </a:defPPr>
          </a:lstStyle>
          <a:p>
            <a:pPr rtl="0"/>
            <a:r>
              <a:rPr lang="en-US" dirty="0"/>
              <a:t>Main analysis</a:t>
            </a:r>
            <a:endParaRPr lang="en-GB" dirty="0"/>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8055345" y="4410513"/>
            <a:ext cx="1692503" cy="825721"/>
          </a:xfrm>
        </p:spPr>
        <p:txBody>
          <a:bodyPr rtlCol="0"/>
          <a:lstStyle>
            <a:defPPr>
              <a:defRPr lang="en-GB"/>
            </a:defPPr>
          </a:lstStyle>
          <a:p>
            <a:pPr rtl="0"/>
            <a:endParaRPr lang="en-GB" dirty="0"/>
          </a:p>
        </p:txBody>
      </p:sp>
      <p:pic>
        <p:nvPicPr>
          <p:cNvPr id="2" name="Picture 1">
            <a:extLst>
              <a:ext uri="{FF2B5EF4-FFF2-40B4-BE49-F238E27FC236}">
                <a16:creationId xmlns:a16="http://schemas.microsoft.com/office/drawing/2014/main" id="{B744C4E1-6142-EFF9-6DD5-70660AC4D77D}"/>
              </a:ext>
            </a:extLst>
          </p:cNvPr>
          <p:cNvPicPr>
            <a:picLocks noChangeAspect="1"/>
          </p:cNvPicPr>
          <p:nvPr/>
        </p:nvPicPr>
        <p:blipFill rotWithShape="1">
          <a:blip r:embed="rId4"/>
          <a:srcRect b="2216"/>
          <a:stretch/>
        </p:blipFill>
        <p:spPr>
          <a:xfrm>
            <a:off x="7950926" y="3748946"/>
            <a:ext cx="2714026" cy="1627726"/>
          </a:xfrm>
          <a:prstGeom prst="rect">
            <a:avLst/>
          </a:prstGeom>
        </p:spPr>
      </p:pic>
    </p:spTree>
    <p:extLst>
      <p:ext uri="{BB962C8B-B14F-4D97-AF65-F5344CB8AC3E}">
        <p14:creationId xmlns:p14="http://schemas.microsoft.com/office/powerpoint/2010/main" val="292441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5346028" y="5381710"/>
            <a:ext cx="6134319" cy="822241"/>
          </a:xfrm>
        </p:spPr>
        <p:txBody>
          <a:bodyPr rtlCol="0"/>
          <a:lstStyle>
            <a:defPPr>
              <a:defRPr lang="en-GB"/>
            </a:defPPr>
          </a:lstStyle>
          <a:p>
            <a:pPr>
              <a:lnSpc>
                <a:spcPct val="100000"/>
              </a:lnSpc>
            </a:pPr>
            <a:r>
              <a:rPr lang="en-GB" sz="1800" kern="100" dirty="0">
                <a:solidFill>
                  <a:srgbClr val="000000"/>
                </a:solidFill>
                <a:effectLst/>
                <a:latin typeface="Daytona Condensed Light (Body)"/>
                <a:ea typeface="Constantia" panose="02030602050306030303" pitchFamily="18" charset="0"/>
                <a:cs typeface="Constantia" panose="02030602050306030303" pitchFamily="18" charset="0"/>
              </a:rPr>
              <a:t>The graphic illustrates a clear pattern in which crime rates </a:t>
            </a:r>
            <a:r>
              <a:rPr lang="en-GB" sz="1800" kern="100" dirty="0">
                <a:solidFill>
                  <a:srgbClr val="000000"/>
                </a:solidFill>
                <a:latin typeface="Daytona Condensed Light (Body)"/>
                <a:ea typeface="Constantia" panose="02030602050306030303" pitchFamily="18" charset="0"/>
                <a:cs typeface="Constantia" panose="02030602050306030303" pitchFamily="18" charset="0"/>
              </a:rPr>
              <a:t>have dropped significantly since </a:t>
            </a:r>
            <a:r>
              <a:rPr lang="en-GB" sz="1800" kern="100" dirty="0">
                <a:solidFill>
                  <a:srgbClr val="000000"/>
                </a:solidFill>
                <a:effectLst/>
                <a:latin typeface="Daytona Condensed Light (Body)"/>
                <a:ea typeface="Constantia" panose="02030602050306030303" pitchFamily="18" charset="0"/>
                <a:cs typeface="Constantia" panose="02030602050306030303" pitchFamily="18" charset="0"/>
              </a:rPr>
              <a:t>their highest point in </a:t>
            </a:r>
            <a:r>
              <a:rPr lang="en-GB" sz="1800" kern="100" dirty="0">
                <a:solidFill>
                  <a:srgbClr val="000000"/>
                </a:solidFill>
                <a:latin typeface="Daytona Condensed Light (Body)"/>
                <a:ea typeface="Constantia" panose="02030602050306030303" pitchFamily="18" charset="0"/>
                <a:cs typeface="Constantia" panose="02030602050306030303" pitchFamily="18" charset="0"/>
              </a:rPr>
              <a:t>the early 2000’s</a:t>
            </a:r>
            <a:r>
              <a:rPr lang="en-GB" sz="1800" kern="100" dirty="0">
                <a:solidFill>
                  <a:srgbClr val="000000"/>
                </a:solidFill>
                <a:effectLst/>
                <a:latin typeface="Daytona Condensed Light (Body)"/>
                <a:ea typeface="Constantia" panose="02030602050306030303" pitchFamily="18" charset="0"/>
                <a:cs typeface="Constantia" panose="02030602050306030303" pitchFamily="18" charset="0"/>
              </a:rPr>
              <a:t>. </a:t>
            </a:r>
            <a:endParaRPr lang="en-GB" dirty="0">
              <a:latin typeface="Daytona Condensed Light (Body)"/>
            </a:endParaRP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664861" y="271840"/>
            <a:ext cx="8250664" cy="256032"/>
          </a:xfrm>
        </p:spPr>
        <p:txBody>
          <a:bodyPr rtlCol="0"/>
          <a:lstStyle>
            <a:defPPr>
              <a:defRPr lang="en-GB"/>
            </a:defPPr>
          </a:lstStyle>
          <a:p>
            <a:r>
              <a:rPr lang="en-GB" sz="3600" b="1" kern="100" dirty="0">
                <a:solidFill>
                  <a:srgbClr val="000000"/>
                </a:solidFill>
                <a:effectLst/>
                <a:ea typeface="Constantia" panose="02030602050306030303" pitchFamily="18" charset="0"/>
                <a:cs typeface="Constantia" panose="02030602050306030303" pitchFamily="18" charset="0"/>
              </a:rPr>
              <a:t>Temporal Patterns of Crime </a:t>
            </a:r>
            <a:endParaRPr lang="en-GB" sz="3600" kern="100" dirty="0">
              <a:solidFill>
                <a:srgbClr val="000000"/>
              </a:solidFill>
              <a:effectLst/>
              <a:ea typeface="Constantia" panose="02030602050306030303" pitchFamily="18" charset="0"/>
              <a:cs typeface="Constantia" panose="02030602050306030303" pitchFamily="18" charset="0"/>
            </a:endParaRPr>
          </a:p>
          <a:p>
            <a:pPr rtl="0"/>
            <a:endParaRPr lang="en-GB"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407113" y="1349799"/>
            <a:ext cx="2050212" cy="126992"/>
          </a:xfrm>
        </p:spPr>
        <p:txBody>
          <a:bodyPr rtlCol="0"/>
          <a:lstStyle>
            <a:defPPr>
              <a:defRPr lang="en-GB"/>
            </a:defPPr>
          </a:lstStyle>
          <a:p>
            <a:pPr rtl="0"/>
            <a:r>
              <a:rPr lang="en-US" dirty="0"/>
              <a:t>Data </a:t>
            </a:r>
            <a:r>
              <a:rPr lang="en-US" dirty="0" err="1"/>
              <a:t>visualisation</a:t>
            </a:r>
            <a:endParaRPr lang="en-GB" dirty="0"/>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pPr/>
              <a:t>7</a:t>
            </a:fld>
            <a:endParaRPr lang="en-GB" dirty="0"/>
          </a:p>
        </p:txBody>
      </p:sp>
      <p:grpSp>
        <p:nvGrpSpPr>
          <p:cNvPr id="27" name="Group 26">
            <a:extLst>
              <a:ext uri="{FF2B5EF4-FFF2-40B4-BE49-F238E27FC236}">
                <a16:creationId xmlns:a16="http://schemas.microsoft.com/office/drawing/2014/main" id="{801BC4E1-E7D9-9740-873C-8BBD8F5A23EF}"/>
              </a:ext>
            </a:extLst>
          </p:cNvPr>
          <p:cNvGrpSpPr/>
          <p:nvPr/>
        </p:nvGrpSpPr>
        <p:grpSpPr>
          <a:xfrm>
            <a:off x="1837965" y="5523930"/>
            <a:ext cx="333720" cy="57600"/>
            <a:chOff x="1837965" y="5523930"/>
            <a:chExt cx="333720" cy="57600"/>
          </a:xfrm>
        </p:grpSpPr>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AD4BA852-9E55-58B2-23C3-D3C810008594}"/>
                    </a:ext>
                  </a:extLst>
                </p14:cNvPr>
                <p14:cNvContentPartPr/>
                <p14:nvPr/>
              </p14:nvContentPartPr>
              <p14:xfrm>
                <a:off x="1837965" y="5562090"/>
                <a:ext cx="360" cy="360"/>
              </p14:xfrm>
            </p:contentPart>
          </mc:Choice>
          <mc:Fallback xmlns="">
            <p:pic>
              <p:nvPicPr>
                <p:cNvPr id="17" name="Ink 16">
                  <a:extLst>
                    <a:ext uri="{FF2B5EF4-FFF2-40B4-BE49-F238E27FC236}">
                      <a16:creationId xmlns:a16="http://schemas.microsoft.com/office/drawing/2014/main" id="{AD4BA852-9E55-58B2-23C3-D3C810008594}"/>
                    </a:ext>
                  </a:extLst>
                </p:cNvPr>
                <p:cNvPicPr/>
                <p:nvPr/>
              </p:nvPicPr>
              <p:blipFill>
                <a:blip r:embed="rId5"/>
                <a:stretch>
                  <a:fillRect/>
                </a:stretch>
              </p:blipFill>
              <p:spPr>
                <a:xfrm>
                  <a:off x="1775325" y="549945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3352E6B4-C0FF-9566-B86E-2ADB498866FF}"/>
                    </a:ext>
                  </a:extLst>
                </p14:cNvPr>
                <p14:cNvContentPartPr/>
                <p14:nvPr/>
              </p14:nvContentPartPr>
              <p14:xfrm>
                <a:off x="1885485" y="5571810"/>
                <a:ext cx="360" cy="360"/>
              </p14:xfrm>
            </p:contentPart>
          </mc:Choice>
          <mc:Fallback xmlns="">
            <p:pic>
              <p:nvPicPr>
                <p:cNvPr id="18" name="Ink 17">
                  <a:extLst>
                    <a:ext uri="{FF2B5EF4-FFF2-40B4-BE49-F238E27FC236}">
                      <a16:creationId xmlns:a16="http://schemas.microsoft.com/office/drawing/2014/main" id="{3352E6B4-C0FF-9566-B86E-2ADB498866FF}"/>
                    </a:ext>
                  </a:extLst>
                </p:cNvPr>
                <p:cNvPicPr/>
                <p:nvPr/>
              </p:nvPicPr>
              <p:blipFill>
                <a:blip r:embed="rId5"/>
                <a:stretch>
                  <a:fillRect/>
                </a:stretch>
              </p:blipFill>
              <p:spPr>
                <a:xfrm>
                  <a:off x="1822845" y="550917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5CB0CD40-897E-9B2E-59E9-DEF4DE5A0A1F}"/>
                    </a:ext>
                  </a:extLst>
                </p14:cNvPr>
                <p14:cNvContentPartPr/>
                <p14:nvPr/>
              </p14:nvContentPartPr>
              <p14:xfrm>
                <a:off x="1980885" y="5581170"/>
                <a:ext cx="360" cy="360"/>
              </p14:xfrm>
            </p:contentPart>
          </mc:Choice>
          <mc:Fallback xmlns="">
            <p:pic>
              <p:nvPicPr>
                <p:cNvPr id="19" name="Ink 18">
                  <a:extLst>
                    <a:ext uri="{FF2B5EF4-FFF2-40B4-BE49-F238E27FC236}">
                      <a16:creationId xmlns:a16="http://schemas.microsoft.com/office/drawing/2014/main" id="{5CB0CD40-897E-9B2E-59E9-DEF4DE5A0A1F}"/>
                    </a:ext>
                  </a:extLst>
                </p:cNvPr>
                <p:cNvPicPr/>
                <p:nvPr/>
              </p:nvPicPr>
              <p:blipFill>
                <a:blip r:embed="rId5"/>
                <a:stretch>
                  <a:fillRect/>
                </a:stretch>
              </p:blipFill>
              <p:spPr>
                <a:xfrm>
                  <a:off x="1918245" y="551853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11466890-9DFD-CD2E-12C2-4D62BB4DB15C}"/>
                    </a:ext>
                  </a:extLst>
                </p14:cNvPr>
                <p14:cNvContentPartPr/>
                <p14:nvPr/>
              </p14:nvContentPartPr>
              <p14:xfrm>
                <a:off x="2037765" y="5571810"/>
                <a:ext cx="360" cy="360"/>
              </p14:xfrm>
            </p:contentPart>
          </mc:Choice>
          <mc:Fallback xmlns="">
            <p:pic>
              <p:nvPicPr>
                <p:cNvPr id="20" name="Ink 19">
                  <a:extLst>
                    <a:ext uri="{FF2B5EF4-FFF2-40B4-BE49-F238E27FC236}">
                      <a16:creationId xmlns:a16="http://schemas.microsoft.com/office/drawing/2014/main" id="{11466890-9DFD-CD2E-12C2-4D62BB4DB15C}"/>
                    </a:ext>
                  </a:extLst>
                </p:cNvPr>
                <p:cNvPicPr/>
                <p:nvPr/>
              </p:nvPicPr>
              <p:blipFill>
                <a:blip r:embed="rId5"/>
                <a:stretch>
                  <a:fillRect/>
                </a:stretch>
              </p:blipFill>
              <p:spPr>
                <a:xfrm>
                  <a:off x="1975125" y="550917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74FE6300-8877-53BC-CBC2-C37F935E948D}"/>
                    </a:ext>
                  </a:extLst>
                </p14:cNvPr>
                <p14:cNvContentPartPr/>
                <p14:nvPr/>
              </p14:nvContentPartPr>
              <p14:xfrm>
                <a:off x="1942725" y="5543010"/>
                <a:ext cx="360" cy="360"/>
              </p14:xfrm>
            </p:contentPart>
          </mc:Choice>
          <mc:Fallback xmlns="">
            <p:pic>
              <p:nvPicPr>
                <p:cNvPr id="21" name="Ink 20">
                  <a:extLst>
                    <a:ext uri="{FF2B5EF4-FFF2-40B4-BE49-F238E27FC236}">
                      <a16:creationId xmlns:a16="http://schemas.microsoft.com/office/drawing/2014/main" id="{74FE6300-8877-53BC-CBC2-C37F935E948D}"/>
                    </a:ext>
                  </a:extLst>
                </p:cNvPr>
                <p:cNvPicPr/>
                <p:nvPr/>
              </p:nvPicPr>
              <p:blipFill>
                <a:blip r:embed="rId5"/>
                <a:stretch>
                  <a:fillRect/>
                </a:stretch>
              </p:blipFill>
              <p:spPr>
                <a:xfrm>
                  <a:off x="1880085" y="548037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22B8959E-581D-D3B7-7867-37DFAD1FB1D1}"/>
                    </a:ext>
                  </a:extLst>
                </p14:cNvPr>
                <p14:cNvContentPartPr/>
                <p14:nvPr/>
              </p14:nvContentPartPr>
              <p14:xfrm>
                <a:off x="2133165" y="5523930"/>
                <a:ext cx="360" cy="360"/>
              </p14:xfrm>
            </p:contentPart>
          </mc:Choice>
          <mc:Fallback xmlns="">
            <p:pic>
              <p:nvPicPr>
                <p:cNvPr id="22" name="Ink 21">
                  <a:extLst>
                    <a:ext uri="{FF2B5EF4-FFF2-40B4-BE49-F238E27FC236}">
                      <a16:creationId xmlns:a16="http://schemas.microsoft.com/office/drawing/2014/main" id="{22B8959E-581D-D3B7-7867-37DFAD1FB1D1}"/>
                    </a:ext>
                  </a:extLst>
                </p:cNvPr>
                <p:cNvPicPr/>
                <p:nvPr/>
              </p:nvPicPr>
              <p:blipFill>
                <a:blip r:embed="rId5"/>
                <a:stretch>
                  <a:fillRect/>
                </a:stretch>
              </p:blipFill>
              <p:spPr>
                <a:xfrm>
                  <a:off x="2070525" y="546129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73AAAD56-A510-0203-1476-2C8EFAB18125}"/>
                    </a:ext>
                  </a:extLst>
                </p14:cNvPr>
                <p14:cNvContentPartPr/>
                <p14:nvPr/>
              </p14:nvContentPartPr>
              <p14:xfrm>
                <a:off x="2133165" y="5523930"/>
                <a:ext cx="360" cy="360"/>
              </p14:xfrm>
            </p:contentPart>
          </mc:Choice>
          <mc:Fallback xmlns="">
            <p:pic>
              <p:nvPicPr>
                <p:cNvPr id="23" name="Ink 22">
                  <a:extLst>
                    <a:ext uri="{FF2B5EF4-FFF2-40B4-BE49-F238E27FC236}">
                      <a16:creationId xmlns:a16="http://schemas.microsoft.com/office/drawing/2014/main" id="{73AAAD56-A510-0203-1476-2C8EFAB18125}"/>
                    </a:ext>
                  </a:extLst>
                </p:cNvPr>
                <p:cNvPicPr/>
                <p:nvPr/>
              </p:nvPicPr>
              <p:blipFill>
                <a:blip r:embed="rId5"/>
                <a:stretch>
                  <a:fillRect/>
                </a:stretch>
              </p:blipFill>
              <p:spPr>
                <a:xfrm>
                  <a:off x="2070525" y="546129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CC65BA65-CA1D-7738-07F6-A1F14F0B29CA}"/>
                    </a:ext>
                  </a:extLst>
                </p14:cNvPr>
                <p14:cNvContentPartPr/>
                <p14:nvPr/>
              </p14:nvContentPartPr>
              <p14:xfrm>
                <a:off x="2152245" y="5543010"/>
                <a:ext cx="360" cy="360"/>
              </p14:xfrm>
            </p:contentPart>
          </mc:Choice>
          <mc:Fallback xmlns="">
            <p:pic>
              <p:nvPicPr>
                <p:cNvPr id="24" name="Ink 23">
                  <a:extLst>
                    <a:ext uri="{FF2B5EF4-FFF2-40B4-BE49-F238E27FC236}">
                      <a16:creationId xmlns:a16="http://schemas.microsoft.com/office/drawing/2014/main" id="{CC65BA65-CA1D-7738-07F6-A1F14F0B29CA}"/>
                    </a:ext>
                  </a:extLst>
                </p:cNvPr>
                <p:cNvPicPr/>
                <p:nvPr/>
              </p:nvPicPr>
              <p:blipFill>
                <a:blip r:embed="rId5"/>
                <a:stretch>
                  <a:fillRect/>
                </a:stretch>
              </p:blipFill>
              <p:spPr>
                <a:xfrm>
                  <a:off x="2089605" y="548037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1F6C2C61-6139-AA21-E3CC-BEA4E03F684B}"/>
                    </a:ext>
                  </a:extLst>
                </p14:cNvPr>
                <p14:cNvContentPartPr/>
                <p14:nvPr/>
              </p14:nvContentPartPr>
              <p14:xfrm>
                <a:off x="2171325" y="5552730"/>
                <a:ext cx="360" cy="360"/>
              </p14:xfrm>
            </p:contentPart>
          </mc:Choice>
          <mc:Fallback xmlns="">
            <p:pic>
              <p:nvPicPr>
                <p:cNvPr id="26" name="Ink 25">
                  <a:extLst>
                    <a:ext uri="{FF2B5EF4-FFF2-40B4-BE49-F238E27FC236}">
                      <a16:creationId xmlns:a16="http://schemas.microsoft.com/office/drawing/2014/main" id="{1F6C2C61-6139-AA21-E3CC-BEA4E03F684B}"/>
                    </a:ext>
                  </a:extLst>
                </p:cNvPr>
                <p:cNvPicPr/>
                <p:nvPr/>
              </p:nvPicPr>
              <p:blipFill>
                <a:blip r:embed="rId5"/>
                <a:stretch>
                  <a:fillRect/>
                </a:stretch>
              </p:blipFill>
              <p:spPr>
                <a:xfrm>
                  <a:off x="2108685" y="5490090"/>
                  <a:ext cx="126000" cy="126000"/>
                </a:xfrm>
                <a:prstGeom prst="rect">
                  <a:avLst/>
                </a:prstGeom>
              </p:spPr>
            </p:pic>
          </mc:Fallback>
        </mc:AlternateContent>
      </p:grpSp>
      <p:pic>
        <p:nvPicPr>
          <p:cNvPr id="6" name="Picture 5">
            <a:extLst>
              <a:ext uri="{FF2B5EF4-FFF2-40B4-BE49-F238E27FC236}">
                <a16:creationId xmlns:a16="http://schemas.microsoft.com/office/drawing/2014/main" id="{0645D1E9-6AE3-9F5D-EE8E-AB2A2D50125B}"/>
              </a:ext>
            </a:extLst>
          </p:cNvPr>
          <p:cNvPicPr>
            <a:picLocks noChangeAspect="1"/>
          </p:cNvPicPr>
          <p:nvPr/>
        </p:nvPicPr>
        <p:blipFill>
          <a:blip r:embed="rId14"/>
          <a:stretch>
            <a:fillRect/>
          </a:stretch>
        </p:blipFill>
        <p:spPr>
          <a:xfrm>
            <a:off x="1478603" y="995042"/>
            <a:ext cx="7732071" cy="4075788"/>
          </a:xfrm>
          <a:prstGeom prst="rect">
            <a:avLst/>
          </a:prstGeom>
        </p:spPr>
      </p:pic>
    </p:spTree>
    <p:extLst>
      <p:ext uri="{BB962C8B-B14F-4D97-AF65-F5344CB8AC3E}">
        <p14:creationId xmlns:p14="http://schemas.microsoft.com/office/powerpoint/2010/main" val="259085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6180-FC38-2998-F2F7-5CF8E512CCD7}"/>
              </a:ext>
            </a:extLst>
          </p:cNvPr>
          <p:cNvSpPr>
            <a:spLocks noGrp="1"/>
          </p:cNvSpPr>
          <p:nvPr>
            <p:ph type="title"/>
          </p:nvPr>
        </p:nvSpPr>
        <p:spPr>
          <a:xfrm>
            <a:off x="5268849" y="724662"/>
            <a:ext cx="3227451" cy="1218438"/>
          </a:xfrm>
        </p:spPr>
        <p:txBody>
          <a:bodyPr/>
          <a:lstStyle/>
          <a:p>
            <a:r>
              <a:rPr lang="en-GB" dirty="0"/>
              <a:t>Possible Reasons  </a:t>
            </a:r>
          </a:p>
        </p:txBody>
      </p:sp>
      <p:sp>
        <p:nvSpPr>
          <p:cNvPr id="3" name="Content Placeholder 2">
            <a:extLst>
              <a:ext uri="{FF2B5EF4-FFF2-40B4-BE49-F238E27FC236}">
                <a16:creationId xmlns:a16="http://schemas.microsoft.com/office/drawing/2014/main" id="{C22EE450-298F-1BE1-0D5C-804235EEFD98}"/>
              </a:ext>
            </a:extLst>
          </p:cNvPr>
          <p:cNvSpPr>
            <a:spLocks noGrp="1"/>
          </p:cNvSpPr>
          <p:nvPr>
            <p:ph idx="1"/>
          </p:nvPr>
        </p:nvSpPr>
        <p:spPr>
          <a:xfrm>
            <a:off x="5268849" y="2562225"/>
            <a:ext cx="5760720" cy="3319272"/>
          </a:xfrm>
        </p:spPr>
        <p:txBody>
          <a:bodyPr/>
          <a:lstStyle/>
          <a:p>
            <a:pPr>
              <a:lnSpc>
                <a:spcPct val="100000"/>
              </a:lnSpc>
            </a:pPr>
            <a:r>
              <a:rPr lang="en-US" dirty="0"/>
              <a:t>The possible reasons for this graph are as follows:</a:t>
            </a:r>
          </a:p>
          <a:p>
            <a:pPr>
              <a:lnSpc>
                <a:spcPct val="100000"/>
              </a:lnSpc>
            </a:pPr>
            <a:r>
              <a:rPr lang="en-US" dirty="0"/>
              <a:t>A number of variables, including improved police enforcement tactics, community outreach initiatives, investments in social services and education, technological improvements, demographic shifts, and economic upheavals, can be blamed for the drop in crime in Chicago between 2002 and 2023.</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4" name="Slide Number Placeholder 3">
            <a:extLst>
              <a:ext uri="{FF2B5EF4-FFF2-40B4-BE49-F238E27FC236}">
                <a16:creationId xmlns:a16="http://schemas.microsoft.com/office/drawing/2014/main" id="{79701BC8-01F4-8A92-4E7D-3B41FEBB652C}"/>
              </a:ext>
            </a:extLst>
          </p:cNvPr>
          <p:cNvSpPr>
            <a:spLocks noGrp="1"/>
          </p:cNvSpPr>
          <p:nvPr>
            <p:ph type="sldNum" sz="quarter" idx="11"/>
          </p:nvPr>
        </p:nvSpPr>
        <p:spPr/>
        <p:txBody>
          <a:bodyPr/>
          <a:lstStyle/>
          <a:p>
            <a:pPr rtl="0"/>
            <a:fld id="{75DF2D63-3FF5-D547-96B9-BE9CCD1ABA58}" type="slidenum">
              <a:rPr lang="en-GB" smtClean="0"/>
              <a:pPr rtl="0"/>
              <a:t>8</a:t>
            </a:fld>
            <a:endParaRPr lang="en-GB" dirty="0"/>
          </a:p>
        </p:txBody>
      </p:sp>
      <p:sp>
        <p:nvSpPr>
          <p:cNvPr id="5" name="Footer Placeholder 4">
            <a:extLst>
              <a:ext uri="{FF2B5EF4-FFF2-40B4-BE49-F238E27FC236}">
                <a16:creationId xmlns:a16="http://schemas.microsoft.com/office/drawing/2014/main" id="{26AB2077-4597-A148-3AD4-005F328E82BC}"/>
              </a:ext>
            </a:extLst>
          </p:cNvPr>
          <p:cNvSpPr>
            <a:spLocks noGrp="1"/>
          </p:cNvSpPr>
          <p:nvPr>
            <p:ph type="ftr" sz="quarter" idx="12"/>
          </p:nvPr>
        </p:nvSpPr>
        <p:spPr>
          <a:xfrm rot="16200000">
            <a:off x="-318064" y="1396435"/>
            <a:ext cx="1914526" cy="169405"/>
          </a:xfrm>
        </p:spPr>
        <p:txBody>
          <a:bodyPr/>
          <a:lstStyle/>
          <a:p>
            <a:pPr rtl="0"/>
            <a:r>
              <a:rPr lang="en-US" dirty="0"/>
              <a:t>Data </a:t>
            </a:r>
            <a:r>
              <a:rPr lang="en-US" dirty="0" err="1"/>
              <a:t>visualisation</a:t>
            </a:r>
            <a:endParaRPr lang="en-GB" dirty="0"/>
          </a:p>
        </p:txBody>
      </p:sp>
      <p:pic>
        <p:nvPicPr>
          <p:cNvPr id="10" name="Picture 9">
            <a:extLst>
              <a:ext uri="{FF2B5EF4-FFF2-40B4-BE49-F238E27FC236}">
                <a16:creationId xmlns:a16="http://schemas.microsoft.com/office/drawing/2014/main" id="{6331A506-1C7E-EE04-C941-AF417ACA9C99}"/>
              </a:ext>
            </a:extLst>
          </p:cNvPr>
          <p:cNvPicPr>
            <a:picLocks noChangeAspect="1"/>
          </p:cNvPicPr>
          <p:nvPr/>
        </p:nvPicPr>
        <p:blipFill rotWithShape="1">
          <a:blip r:embed="rId2"/>
          <a:srcRect b="2216"/>
          <a:stretch/>
        </p:blipFill>
        <p:spPr>
          <a:xfrm>
            <a:off x="1584443" y="2562225"/>
            <a:ext cx="3158762" cy="22312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313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649224" y="145960"/>
            <a:ext cx="10021824" cy="539496"/>
          </a:xfrm>
        </p:spPr>
        <p:txBody>
          <a:bodyPr rtlCol="0"/>
          <a:lstStyle>
            <a:defPPr>
              <a:defRPr lang="en-GB"/>
            </a:defPPr>
          </a:lstStyle>
          <a:p>
            <a:pPr marL="6350" marR="1003935" indent="-6350">
              <a:lnSpc>
                <a:spcPct val="107000"/>
              </a:lnSpc>
              <a:spcAft>
                <a:spcPts val="825"/>
              </a:spcAft>
            </a:pPr>
            <a:r>
              <a:rPr lang="en-GB" sz="3600" b="1" kern="100" dirty="0">
                <a:solidFill>
                  <a:srgbClr val="000000"/>
                </a:solidFill>
                <a:effectLst/>
                <a:ea typeface="Constantia" panose="02030602050306030303" pitchFamily="18" charset="0"/>
                <a:cs typeface="Constantia" panose="02030602050306030303" pitchFamily="18" charset="0"/>
              </a:rPr>
              <a:t>Crime's Spatial Distribution:  </a:t>
            </a:r>
            <a:endParaRPr lang="en-GB" sz="3600" kern="100" dirty="0">
              <a:solidFill>
                <a:srgbClr val="000000"/>
              </a:solidFill>
              <a:effectLst/>
              <a:ea typeface="Constantia" panose="02030602050306030303" pitchFamily="18" charset="0"/>
              <a:cs typeface="Constantia" panose="02030602050306030303" pitchFamily="18" charset="0"/>
            </a:endParaRPr>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a:xfrm rot="16200000">
            <a:off x="-299284" y="1388618"/>
            <a:ext cx="1903563" cy="196003"/>
          </a:xfrm>
        </p:spPr>
        <p:txBody>
          <a:bodyPr rtlCol="0"/>
          <a:lstStyle>
            <a:defPPr>
              <a:defRPr lang="en-GB"/>
            </a:defPPr>
          </a:lstStyle>
          <a:p>
            <a:pPr rtl="0"/>
            <a:r>
              <a:rPr lang="en-US" dirty="0"/>
              <a:t>Data </a:t>
            </a:r>
            <a:r>
              <a:rPr lang="en-US" dirty="0" err="1"/>
              <a:t>visualisation</a:t>
            </a:r>
            <a:endParaRPr lang="en-GB" dirty="0"/>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rtl="0"/>
              <a:t>9</a:t>
            </a:fld>
            <a:endParaRPr lang="en-GB" dirty="0"/>
          </a:p>
        </p:txBody>
      </p:sp>
      <p:sp>
        <p:nvSpPr>
          <p:cNvPr id="36" name="TextBox 35">
            <a:extLst>
              <a:ext uri="{FF2B5EF4-FFF2-40B4-BE49-F238E27FC236}">
                <a16:creationId xmlns:a16="http://schemas.microsoft.com/office/drawing/2014/main" id="{7B811135-7850-4AB5-8D57-6BBF5CE21466}"/>
              </a:ext>
            </a:extLst>
          </p:cNvPr>
          <p:cNvSpPr txBox="1"/>
          <p:nvPr/>
        </p:nvSpPr>
        <p:spPr>
          <a:xfrm>
            <a:off x="7105650" y="4778068"/>
            <a:ext cx="3943350" cy="1477328"/>
          </a:xfrm>
          <a:prstGeom prst="rect">
            <a:avLst/>
          </a:prstGeom>
          <a:noFill/>
        </p:spPr>
        <p:txBody>
          <a:bodyPr wrap="square" rtlCol="0">
            <a:spAutoFit/>
          </a:bodyPr>
          <a:lstStyle/>
          <a:p>
            <a:r>
              <a:rPr lang="en-US" dirty="0"/>
              <a:t>Spatial analysis improves our understanding of Chicago's crime distribution by highlighting hotspots of criminal activity and disclosing differences in crime rates between districts.</a:t>
            </a:r>
          </a:p>
        </p:txBody>
      </p:sp>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10AE7E12-31DF-DF61-ECE6-9F8EC86BCEDC}"/>
                  </a:ext>
                </a:extLst>
              </p14:cNvPr>
              <p14:cNvContentPartPr/>
              <p14:nvPr/>
            </p14:nvContentPartPr>
            <p14:xfrm>
              <a:off x="9743565" y="4627890"/>
              <a:ext cx="394920" cy="77400"/>
            </p14:xfrm>
          </p:contentPart>
        </mc:Choice>
        <mc:Fallback xmlns="">
          <p:pic>
            <p:nvPicPr>
              <p:cNvPr id="38" name="Ink 37">
                <a:extLst>
                  <a:ext uri="{FF2B5EF4-FFF2-40B4-BE49-F238E27FC236}">
                    <a16:creationId xmlns:a16="http://schemas.microsoft.com/office/drawing/2014/main" id="{10AE7E12-31DF-DF61-ECE6-9F8EC86BCEDC}"/>
                  </a:ext>
                </a:extLst>
              </p:cNvPr>
              <p:cNvPicPr/>
              <p:nvPr/>
            </p:nvPicPr>
            <p:blipFill>
              <a:blip r:embed="rId5"/>
              <a:stretch>
                <a:fillRect/>
              </a:stretch>
            </p:blipFill>
            <p:spPr>
              <a:xfrm>
                <a:off x="9680925" y="4564890"/>
                <a:ext cx="520560" cy="203040"/>
              </a:xfrm>
              <a:prstGeom prst="rect">
                <a:avLst/>
              </a:prstGeom>
            </p:spPr>
          </p:pic>
        </mc:Fallback>
      </mc:AlternateContent>
      <p:pic>
        <p:nvPicPr>
          <p:cNvPr id="6" name="Picture 5">
            <a:extLst>
              <a:ext uri="{FF2B5EF4-FFF2-40B4-BE49-F238E27FC236}">
                <a16:creationId xmlns:a16="http://schemas.microsoft.com/office/drawing/2014/main" id="{43581BEF-7E03-B48D-4EF6-C4E9571ACD3D}"/>
              </a:ext>
            </a:extLst>
          </p:cNvPr>
          <p:cNvPicPr>
            <a:picLocks noChangeAspect="1"/>
          </p:cNvPicPr>
          <p:nvPr/>
        </p:nvPicPr>
        <p:blipFill>
          <a:blip r:embed="rId6"/>
          <a:stretch>
            <a:fillRect/>
          </a:stretch>
        </p:blipFill>
        <p:spPr>
          <a:xfrm>
            <a:off x="1099514" y="1167157"/>
            <a:ext cx="6896622" cy="3610911"/>
          </a:xfrm>
          <a:prstGeom prst="rect">
            <a:avLst/>
          </a:prstGeom>
        </p:spPr>
      </p:pic>
    </p:spTree>
    <p:extLst>
      <p:ext uri="{BB962C8B-B14F-4D97-AF65-F5344CB8AC3E}">
        <p14:creationId xmlns:p14="http://schemas.microsoft.com/office/powerpoint/2010/main" val="4146645359"/>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924191_TF67061901_Win32" id="{094AC7FD-BAB7-46CA-8E37-63065852EE84}" vid="{10285E95-D996-4EAB-A1C1-2E009DC7BB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{F430F9A0-F81B-4D5E-9589-814BFCB796EE}tf67061901_win32</Template>
  <TotalTime>661</TotalTime>
  <Words>1023</Words>
  <Application>Microsoft Office PowerPoint</Application>
  <PresentationFormat>Widescreen</PresentationFormat>
  <Paragraphs>115</Paragraphs>
  <Slides>19</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Constantia</vt:lpstr>
      <vt:lpstr>Daytona Condensed Light</vt:lpstr>
      <vt:lpstr>Daytona Condensed Light (Body)</vt:lpstr>
      <vt:lpstr>Posterama</vt:lpstr>
      <vt:lpstr>Posterama (Headings)</vt:lpstr>
      <vt:lpstr>Söhne</vt:lpstr>
      <vt:lpstr>Office Theme</vt:lpstr>
      <vt:lpstr>Crime Rates in Chicago</vt:lpstr>
      <vt:lpstr>introduction</vt:lpstr>
      <vt:lpstr>Rationale</vt:lpstr>
      <vt:lpstr>Research problems</vt:lpstr>
      <vt:lpstr>Scope of analysis</vt:lpstr>
      <vt:lpstr>Main analysis</vt:lpstr>
      <vt:lpstr>The graphic illustrates a clear pattern in which crime rates have dropped significantly since their highest point in the early 2000’s. </vt:lpstr>
      <vt:lpstr>Possible Reasons  </vt:lpstr>
      <vt:lpstr>Crime's Spatial Distribution:  </vt:lpstr>
      <vt:lpstr>PowerPoint Presentation</vt:lpstr>
      <vt:lpstr>Crime typologies</vt:lpstr>
      <vt:lpstr>PowerPoint Presentation</vt:lpstr>
      <vt:lpstr>Potential solutions</vt:lpstr>
      <vt:lpstr>PowerPoint Presentation</vt:lpstr>
      <vt:lpstr>PowerPoint Presentation</vt:lpstr>
      <vt:lpstr> crime environment </vt:lpstr>
      <vt:lpstr>Limitations</vt:lpstr>
      <vt:lpstr>Further research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Rates in Boston</dc:title>
  <dc:creator>Nojus</dc:creator>
  <cp:lastModifiedBy>Nojus</cp:lastModifiedBy>
  <cp:revision>8</cp:revision>
  <dcterms:created xsi:type="dcterms:W3CDTF">2024-02-26T14:24:30Z</dcterms:created>
  <dcterms:modified xsi:type="dcterms:W3CDTF">2024-04-16T22:13:07Z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