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314" r:id="rId2"/>
    <p:sldId id="316" r:id="rId3"/>
    <p:sldId id="311" r:id="rId4"/>
    <p:sldId id="315" r:id="rId5"/>
    <p:sldId id="344" r:id="rId6"/>
    <p:sldId id="318" r:id="rId7"/>
    <p:sldId id="371" r:id="rId8"/>
    <p:sldId id="368" r:id="rId9"/>
    <p:sldId id="356" r:id="rId10"/>
    <p:sldId id="370" r:id="rId11"/>
    <p:sldId id="379" r:id="rId12"/>
    <p:sldId id="377" r:id="rId13"/>
    <p:sldId id="378" r:id="rId14"/>
    <p:sldId id="376" r:id="rId15"/>
    <p:sldId id="374" r:id="rId16"/>
    <p:sldId id="373" r:id="rId17"/>
    <p:sldId id="372" r:id="rId18"/>
    <p:sldId id="343" r:id="rId19"/>
    <p:sldId id="322" r:id="rId20"/>
    <p:sldId id="383" r:id="rId21"/>
    <p:sldId id="359" r:id="rId22"/>
    <p:sldId id="36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  <p:cmAuthor id="1" name="Marek Paris" initials="MP" lastIdx="1" clrIdx="1">
    <p:extLst/>
  </p:cmAuthor>
  <p:cmAuthor id="2" name="Marek Paris" initials="MP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A983"/>
    <a:srgbClr val="F9C415"/>
    <a:srgbClr val="FFF27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7"/>
    <p:restoredTop sz="84367"/>
  </p:normalViewPr>
  <p:slideViewPr>
    <p:cSldViewPr snapToGrid="0" snapToObjects="1">
      <p:cViewPr>
        <p:scale>
          <a:sx n="112" d="100"/>
          <a:sy n="112" d="100"/>
        </p:scale>
        <p:origin x="92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16.06.17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Na</a:t>
            </a:r>
            <a:r>
              <a:rPr lang="cs-CZ" baseline="0" dirty="0" smtClean="0"/>
              <a:t> konci této prezentaci, si každý bude umět spočítat svoje budoucí daně</a:t>
            </a:r>
          </a:p>
          <a:p>
            <a:r>
              <a:rPr lang="cs-CZ" baseline="0" dirty="0" smtClean="0"/>
              <a:t>Je velice jednoduché, ale nikoho jiného to zatím nenapadlo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3819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567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snižuje sazbu pro bohaté o 20% </a:t>
            </a:r>
          </a:p>
          <a:p>
            <a:pPr marL="228600" indent="-228600">
              <a:buAutoNum type="arabicParenR"/>
            </a:pPr>
            <a:r>
              <a:rPr lang="cs-CZ" dirty="0" smtClean="0"/>
              <a:t>ODS </a:t>
            </a:r>
            <a:r>
              <a:rPr lang="mr-IN" dirty="0" smtClean="0"/>
              <a:t>–</a:t>
            </a:r>
            <a:r>
              <a:rPr lang="cs-CZ" baseline="0" dirty="0" smtClean="0"/>
              <a:t> je chvály hodné, že se snaží o snížení práce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697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Na</a:t>
            </a:r>
            <a:r>
              <a:rPr lang="cs-CZ" baseline="0" dirty="0" smtClean="0"/>
              <a:t> konci této prezentaci, si každý bude umět spočítat svoje budoucí daně</a:t>
            </a:r>
          </a:p>
          <a:p>
            <a:r>
              <a:rPr lang="cs-CZ" baseline="0" dirty="0" smtClean="0"/>
              <a:t>Je velice jednoduché, ale nikoho jiného to zatím nenapadlo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545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</a:t>
            </a:r>
            <a:r>
              <a:rPr lang="cs-CZ" baseline="0" dirty="0" smtClean="0"/>
              <a:t> našem týmu jsme si položili tuto otázku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672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 smtClean="0"/>
              <a:t>Sedli</a:t>
            </a:r>
            <a:r>
              <a:rPr lang="cs-CZ" baseline="0" noProof="0" dirty="0" smtClean="0"/>
              <a:t> jsme si s týmem ekonomů a zjistili jsme.</a:t>
            </a:r>
          </a:p>
          <a:p>
            <a:r>
              <a:rPr lang="cs-CZ" baseline="0" noProof="0" dirty="0" smtClean="0"/>
              <a:t>IDEA-CERGE</a:t>
            </a:r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485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Abychom</a:t>
            </a:r>
            <a:r>
              <a:rPr lang="en-GB" dirty="0" smtClean="0"/>
              <a:t> </a:t>
            </a:r>
            <a:r>
              <a:rPr lang="en-GB" dirty="0" err="1" smtClean="0"/>
              <a:t>mohli</a:t>
            </a:r>
            <a:r>
              <a:rPr lang="en-GB" dirty="0" smtClean="0"/>
              <a:t> </a:t>
            </a:r>
            <a:r>
              <a:rPr lang="en-GB" dirty="0" err="1" smtClean="0"/>
              <a:t>zavést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jednoduché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daně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musíme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snížit</a:t>
            </a:r>
            <a:r>
              <a:rPr lang="en-GB" baseline="0" dirty="0" smtClean="0"/>
              <a:t> o 1,6 </a:t>
            </a:r>
            <a:r>
              <a:rPr lang="en-GB" baseline="0" dirty="0" err="1" smtClean="0"/>
              <a:t>procentního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bodu</a:t>
            </a:r>
            <a:r>
              <a:rPr lang="en-GB" baseline="0" dirty="0" smtClean="0"/>
              <a:t>. </a:t>
            </a:r>
          </a:p>
          <a:p>
            <a:r>
              <a:rPr lang="en-GB" baseline="0" dirty="0" err="1" smtClean="0"/>
              <a:t>Proč</a:t>
            </a:r>
            <a:r>
              <a:rPr lang="en-GB" baseline="0" dirty="0" smtClean="0"/>
              <a:t> to </a:t>
            </a:r>
            <a:r>
              <a:rPr lang="en-GB" baseline="0" dirty="0" err="1" smtClean="0"/>
              <a:t>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Pitáti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mají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takto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přesně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když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ostatní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mají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obecéné</a:t>
            </a:r>
            <a:r>
              <a:rPr lang="en-GB" baseline="0" dirty="0" smtClean="0"/>
              <a:t> a </a:t>
            </a:r>
            <a:r>
              <a:rPr lang="en-GB" baseline="0" dirty="0" err="1" smtClean="0"/>
              <a:t>nepřesné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snížení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sazeb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597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 smtClean="0"/>
              <a:t>Výsledek</a:t>
            </a:r>
            <a:r>
              <a:rPr lang="cs-CZ" baseline="0" noProof="0" dirty="0" smtClean="0"/>
              <a:t> několika let kompromisních řešení a přílepků. My ale hledáme čistá a jednoduchá řešení. </a:t>
            </a:r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420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Dosud</a:t>
            </a:r>
            <a:r>
              <a:rPr lang="cs-CZ" baseline="0" dirty="0" smtClean="0"/>
              <a:t> největší pokus o změnu byla Topolánkova daňová reforma. Která obsahovala i </a:t>
            </a:r>
            <a:r>
              <a:rPr lang="cs-CZ" baseline="0" dirty="0" err="1" smtClean="0"/>
              <a:t>tzv</a:t>
            </a:r>
            <a:r>
              <a:rPr lang="cs-CZ" baseline="0" dirty="0" smtClean="0"/>
              <a:t> rovnou daň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707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 smtClean="0"/>
              <a:t>Téměř polovina vaší mzdy je odvedena státu a ještě je to takovéto ošklivé číslo. </a:t>
            </a:r>
            <a:r>
              <a:rPr lang="cs-CZ" baseline="0" noProof="0" dirty="0" smtClean="0"/>
              <a:t>My ale hledáme čistá a jednoduchá řešení. </a:t>
            </a:r>
            <a:endParaRPr lang="cs-CZ" noProof="0" dirty="0" smtClean="0"/>
          </a:p>
          <a:p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186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 smtClean="0"/>
              <a:t>Téměř polovina vaší mzdy je odvedena státu a ještě je to takovéto ošklivé číslo. </a:t>
            </a:r>
            <a:r>
              <a:rPr lang="cs-CZ" baseline="0" noProof="0" dirty="0" smtClean="0"/>
              <a:t>My ale hledáme čistá a jednoduchá řešení. </a:t>
            </a:r>
            <a:endParaRPr lang="cs-CZ" noProof="0" dirty="0" smtClean="0"/>
          </a:p>
          <a:p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483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 smtClean="0"/>
              <a:t>Téměř polovina vaší mzdy je odvedena státu a ještě je to takovéto ošklivé číslo. </a:t>
            </a:r>
            <a:r>
              <a:rPr lang="cs-CZ" baseline="0" noProof="0" dirty="0" smtClean="0"/>
              <a:t>My ale hledáme čistá a jednoduchá řešení. </a:t>
            </a:r>
            <a:endParaRPr lang="cs-CZ" noProof="0" dirty="0" smtClean="0"/>
          </a:p>
          <a:p>
            <a:endParaRPr lang="cs-C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58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7046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014621"/>
            <a:ext cx="7886700" cy="39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170" indent="0" algn="ctr">
              <a:buNone/>
              <a:defRPr sz="2800"/>
            </a:lvl2pPr>
            <a:lvl3pPr marL="914338" indent="0" algn="ctr">
              <a:buNone/>
              <a:defRPr sz="2800"/>
            </a:lvl3pPr>
            <a:lvl4pPr marL="1371508" indent="0" algn="ctr">
              <a:buNone/>
              <a:defRPr sz="2800"/>
            </a:lvl4pPr>
            <a:lvl5pPr marL="1828678" indent="0" algn="ctr">
              <a:buNone/>
              <a:defRPr sz="28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2822" y="6289447"/>
            <a:ext cx="4518359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0068600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10. 04. 2017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20" Type="http://schemas.openxmlformats.org/officeDocument/2006/relationships/slideLayout" Target="../slideLayouts/slideLayout4.xml"/><Relationship Id="rId21" Type="http://schemas.openxmlformats.org/officeDocument/2006/relationships/notesSlide" Target="../notesSlides/notesSlide10.xml"/><Relationship Id="rId22" Type="http://schemas.openxmlformats.org/officeDocument/2006/relationships/oleObject" Target="../embeddings/oleObject4.bin"/><Relationship Id="rId23" Type="http://schemas.openxmlformats.org/officeDocument/2006/relationships/image" Target="../media/image1.emf"/><Relationship Id="rId24" Type="http://schemas.openxmlformats.org/officeDocument/2006/relationships/oleObject" Target="../embeddings/oleObject5.bin"/><Relationship Id="rId25" Type="http://schemas.openxmlformats.org/officeDocument/2006/relationships/image" Target="../media/image4.emf"/><Relationship Id="rId26" Type="http://schemas.openxmlformats.org/officeDocument/2006/relationships/image" Target="../media/image5.png"/><Relationship Id="rId27" Type="http://schemas.openxmlformats.org/officeDocument/2006/relationships/image" Target="../media/image6.png"/><Relationship Id="rId28" Type="http://schemas.openxmlformats.org/officeDocument/2006/relationships/image" Target="../media/image7.png"/><Relationship Id="rId10" Type="http://schemas.openxmlformats.org/officeDocument/2006/relationships/tags" Target="../tags/tag13.xml"/><Relationship Id="rId11" Type="http://schemas.openxmlformats.org/officeDocument/2006/relationships/tags" Target="../tags/tag14.xml"/><Relationship Id="rId12" Type="http://schemas.openxmlformats.org/officeDocument/2006/relationships/tags" Target="../tags/tag15.xml"/><Relationship Id="rId13" Type="http://schemas.openxmlformats.org/officeDocument/2006/relationships/tags" Target="../tags/tag16.xml"/><Relationship Id="rId14" Type="http://schemas.openxmlformats.org/officeDocument/2006/relationships/tags" Target="../tags/tag17.xml"/><Relationship Id="rId15" Type="http://schemas.openxmlformats.org/officeDocument/2006/relationships/tags" Target="../tags/tag18.xml"/><Relationship Id="rId16" Type="http://schemas.openxmlformats.org/officeDocument/2006/relationships/tags" Target="../tags/tag19.xml"/><Relationship Id="rId17" Type="http://schemas.openxmlformats.org/officeDocument/2006/relationships/tags" Target="../tags/tag20.xml"/><Relationship Id="rId18" Type="http://schemas.openxmlformats.org/officeDocument/2006/relationships/tags" Target="../tags/tag21.xml"/><Relationship Id="rId19" Type="http://schemas.openxmlformats.org/officeDocument/2006/relationships/tags" Target="../tags/tag22.xml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05" y="2195292"/>
            <a:ext cx="2033782" cy="20337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93083" y="2538819"/>
            <a:ext cx="4298810" cy="13467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Daně</a:t>
            </a:r>
            <a:r>
              <a:rPr kumimoji="0" lang="cs-CZ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dirty="0" smtClean="0">
                <a:latin typeface="+mj-lt"/>
                <a:ea typeface="+mj-ea"/>
                <a:cs typeface="+mj-cs"/>
              </a:rPr>
              <a:t>které každý</a:t>
            </a:r>
            <a:r>
              <a:rPr lang="cs-CZ" sz="3600" dirty="0">
                <a:latin typeface="+mj-lt"/>
                <a:ea typeface="+mj-ea"/>
                <a:cs typeface="+mj-cs"/>
              </a:rPr>
              <a:t> </a:t>
            </a:r>
            <a:r>
              <a:rPr kumimoji="0" lang="cs-CZ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pochopí</a:t>
            </a:r>
            <a:endParaRPr kumimoji="0" lang="cs-CZ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84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6715285" y="365263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5601016" y="870361"/>
            <a:ext cx="198084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2000" b="1" dirty="0" smtClean="0"/>
              <a:t>Zaměstnanec</a:t>
            </a:r>
            <a:endParaRPr lang="cs-CZ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15" name="Freeform 4949"/>
          <p:cNvSpPr>
            <a:spLocks noEditPoints="1"/>
          </p:cNvSpPr>
          <p:nvPr/>
        </p:nvSpPr>
        <p:spPr bwMode="auto">
          <a:xfrm>
            <a:off x="662013" y="2517173"/>
            <a:ext cx="1264299" cy="1340923"/>
          </a:xfrm>
          <a:custGeom>
            <a:avLst/>
            <a:gdLst>
              <a:gd name="T0" fmla="*/ 128 w 330"/>
              <a:gd name="T1" fmla="*/ 144 h 350"/>
              <a:gd name="T2" fmla="*/ 116 w 330"/>
              <a:gd name="T3" fmla="*/ 138 h 350"/>
              <a:gd name="T4" fmla="*/ 126 w 330"/>
              <a:gd name="T5" fmla="*/ 90 h 350"/>
              <a:gd name="T6" fmla="*/ 188 w 330"/>
              <a:gd name="T7" fmla="*/ 52 h 350"/>
              <a:gd name="T8" fmla="*/ 210 w 330"/>
              <a:gd name="T9" fmla="*/ 14 h 350"/>
              <a:gd name="T10" fmla="*/ 250 w 330"/>
              <a:gd name="T11" fmla="*/ 0 h 350"/>
              <a:gd name="T12" fmla="*/ 260 w 330"/>
              <a:gd name="T13" fmla="*/ 10 h 350"/>
              <a:gd name="T14" fmla="*/ 250 w 330"/>
              <a:gd name="T15" fmla="*/ 20 h 350"/>
              <a:gd name="T16" fmla="*/ 214 w 330"/>
              <a:gd name="T17" fmla="*/ 38 h 350"/>
              <a:gd name="T18" fmla="*/ 206 w 330"/>
              <a:gd name="T19" fmla="*/ 66 h 350"/>
              <a:gd name="T20" fmla="*/ 198 w 330"/>
              <a:gd name="T21" fmla="*/ 72 h 350"/>
              <a:gd name="T22" fmla="*/ 172 w 330"/>
              <a:gd name="T23" fmla="*/ 76 h 350"/>
              <a:gd name="T24" fmla="*/ 136 w 330"/>
              <a:gd name="T25" fmla="*/ 122 h 350"/>
              <a:gd name="T26" fmla="*/ 124 w 330"/>
              <a:gd name="T27" fmla="*/ 6 h 350"/>
              <a:gd name="T28" fmla="*/ 100 w 330"/>
              <a:gd name="T29" fmla="*/ 0 h 350"/>
              <a:gd name="T30" fmla="*/ 46 w 330"/>
              <a:gd name="T31" fmla="*/ 44 h 350"/>
              <a:gd name="T32" fmla="*/ 44 w 330"/>
              <a:gd name="T33" fmla="*/ 80 h 350"/>
              <a:gd name="T34" fmla="*/ 58 w 330"/>
              <a:gd name="T35" fmla="*/ 80 h 350"/>
              <a:gd name="T36" fmla="*/ 64 w 330"/>
              <a:gd name="T37" fmla="*/ 52 h 350"/>
              <a:gd name="T38" fmla="*/ 104 w 330"/>
              <a:gd name="T39" fmla="*/ 20 h 350"/>
              <a:gd name="T40" fmla="*/ 124 w 330"/>
              <a:gd name="T41" fmla="*/ 14 h 350"/>
              <a:gd name="T42" fmla="*/ 246 w 330"/>
              <a:gd name="T43" fmla="*/ 34 h 350"/>
              <a:gd name="T44" fmla="*/ 238 w 330"/>
              <a:gd name="T45" fmla="*/ 54 h 350"/>
              <a:gd name="T46" fmla="*/ 208 w 330"/>
              <a:gd name="T47" fmla="*/ 92 h 350"/>
              <a:gd name="T48" fmla="*/ 180 w 330"/>
              <a:gd name="T49" fmla="*/ 98 h 350"/>
              <a:gd name="T50" fmla="*/ 172 w 330"/>
              <a:gd name="T51" fmla="*/ 118 h 350"/>
              <a:gd name="T52" fmla="*/ 150 w 330"/>
              <a:gd name="T53" fmla="*/ 128 h 350"/>
              <a:gd name="T54" fmla="*/ 150 w 330"/>
              <a:gd name="T55" fmla="*/ 142 h 350"/>
              <a:gd name="T56" fmla="*/ 182 w 330"/>
              <a:gd name="T57" fmla="*/ 136 h 350"/>
              <a:gd name="T58" fmla="*/ 222 w 330"/>
              <a:gd name="T59" fmla="*/ 106 h 350"/>
              <a:gd name="T60" fmla="*/ 258 w 330"/>
              <a:gd name="T61" fmla="*/ 56 h 350"/>
              <a:gd name="T62" fmla="*/ 254 w 330"/>
              <a:gd name="T63" fmla="*/ 34 h 350"/>
              <a:gd name="T64" fmla="*/ 158 w 330"/>
              <a:gd name="T65" fmla="*/ 6 h 350"/>
              <a:gd name="T66" fmla="*/ 144 w 330"/>
              <a:gd name="T67" fmla="*/ 0 h 350"/>
              <a:gd name="T68" fmla="*/ 138 w 330"/>
              <a:gd name="T69" fmla="*/ 16 h 350"/>
              <a:gd name="T70" fmla="*/ 124 w 330"/>
              <a:gd name="T71" fmla="*/ 36 h 350"/>
              <a:gd name="T72" fmla="*/ 106 w 330"/>
              <a:gd name="T73" fmla="*/ 42 h 350"/>
              <a:gd name="T74" fmla="*/ 96 w 330"/>
              <a:gd name="T75" fmla="*/ 52 h 350"/>
              <a:gd name="T76" fmla="*/ 106 w 330"/>
              <a:gd name="T77" fmla="*/ 62 h 350"/>
              <a:gd name="T78" fmla="*/ 136 w 330"/>
              <a:gd name="T79" fmla="*/ 52 h 350"/>
              <a:gd name="T80" fmla="*/ 158 w 330"/>
              <a:gd name="T81" fmla="*/ 20 h 350"/>
              <a:gd name="T82" fmla="*/ 242 w 330"/>
              <a:gd name="T83" fmla="*/ 258 h 350"/>
              <a:gd name="T84" fmla="*/ 128 w 330"/>
              <a:gd name="T85" fmla="*/ 252 h 350"/>
              <a:gd name="T86" fmla="*/ 138 w 330"/>
              <a:gd name="T87" fmla="*/ 164 h 350"/>
              <a:gd name="T88" fmla="*/ 114 w 330"/>
              <a:gd name="T89" fmla="*/ 162 h 350"/>
              <a:gd name="T90" fmla="*/ 82 w 330"/>
              <a:gd name="T91" fmla="*/ 258 h 350"/>
              <a:gd name="T92" fmla="*/ 60 w 330"/>
              <a:gd name="T93" fmla="*/ 102 h 350"/>
              <a:gd name="T94" fmla="*/ 38 w 330"/>
              <a:gd name="T95" fmla="*/ 104 h 350"/>
              <a:gd name="T96" fmla="*/ 10 w 330"/>
              <a:gd name="T97" fmla="*/ 258 h 350"/>
              <a:gd name="T98" fmla="*/ 0 w 330"/>
              <a:gd name="T99" fmla="*/ 340 h 350"/>
              <a:gd name="T100" fmla="*/ 10 w 330"/>
              <a:gd name="T101" fmla="*/ 350 h 350"/>
              <a:gd name="T102" fmla="*/ 330 w 330"/>
              <a:gd name="T103" fmla="*/ 344 h 350"/>
              <a:gd name="T104" fmla="*/ 330 w 330"/>
              <a:gd name="T105" fmla="*/ 268 h 350"/>
              <a:gd name="T106" fmla="*/ 76 w 330"/>
              <a:gd name="T107" fmla="*/ 314 h 350"/>
              <a:gd name="T108" fmla="*/ 154 w 330"/>
              <a:gd name="T109" fmla="*/ 314 h 350"/>
              <a:gd name="T110" fmla="*/ 232 w 330"/>
              <a:gd name="T111" fmla="*/ 314 h 350"/>
              <a:gd name="T112" fmla="*/ 308 w 330"/>
              <a:gd name="T113" fmla="*/ 31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0" h="350">
                <a:moveTo>
                  <a:pt x="134" y="134"/>
                </a:moveTo>
                <a:lnTo>
                  <a:pt x="134" y="134"/>
                </a:lnTo>
                <a:lnTo>
                  <a:pt x="134" y="138"/>
                </a:lnTo>
                <a:lnTo>
                  <a:pt x="132" y="142"/>
                </a:lnTo>
                <a:lnTo>
                  <a:pt x="128" y="144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18" y="142"/>
                </a:lnTo>
                <a:lnTo>
                  <a:pt x="116" y="138"/>
                </a:lnTo>
                <a:lnTo>
                  <a:pt x="114" y="134"/>
                </a:lnTo>
                <a:lnTo>
                  <a:pt x="114" y="134"/>
                </a:lnTo>
                <a:lnTo>
                  <a:pt x="116" y="118"/>
                </a:lnTo>
                <a:lnTo>
                  <a:pt x="120" y="104"/>
                </a:lnTo>
                <a:lnTo>
                  <a:pt x="126" y="90"/>
                </a:lnTo>
                <a:lnTo>
                  <a:pt x="136" y="78"/>
                </a:lnTo>
                <a:lnTo>
                  <a:pt x="146" y="68"/>
                </a:lnTo>
                <a:lnTo>
                  <a:pt x="160" y="60"/>
                </a:lnTo>
                <a:lnTo>
                  <a:pt x="174" y="56"/>
                </a:lnTo>
                <a:lnTo>
                  <a:pt x="188" y="52"/>
                </a:lnTo>
                <a:lnTo>
                  <a:pt x="188" y="52"/>
                </a:lnTo>
                <a:lnTo>
                  <a:pt x="192" y="42"/>
                </a:lnTo>
                <a:lnTo>
                  <a:pt x="196" y="32"/>
                </a:lnTo>
                <a:lnTo>
                  <a:pt x="202" y="22"/>
                </a:lnTo>
                <a:lnTo>
                  <a:pt x="210" y="14"/>
                </a:lnTo>
                <a:lnTo>
                  <a:pt x="218" y="8"/>
                </a:lnTo>
                <a:lnTo>
                  <a:pt x="228" y="4"/>
                </a:lnTo>
                <a:lnTo>
                  <a:pt x="238" y="0"/>
                </a:lnTo>
                <a:lnTo>
                  <a:pt x="250" y="0"/>
                </a:lnTo>
                <a:lnTo>
                  <a:pt x="250" y="0"/>
                </a:lnTo>
                <a:lnTo>
                  <a:pt x="254" y="0"/>
                </a:lnTo>
                <a:lnTo>
                  <a:pt x="258" y="2"/>
                </a:lnTo>
                <a:lnTo>
                  <a:pt x="260" y="6"/>
                </a:lnTo>
                <a:lnTo>
                  <a:pt x="260" y="10"/>
                </a:lnTo>
                <a:lnTo>
                  <a:pt x="260" y="10"/>
                </a:lnTo>
                <a:lnTo>
                  <a:pt x="260" y="14"/>
                </a:lnTo>
                <a:lnTo>
                  <a:pt x="258" y="16"/>
                </a:lnTo>
                <a:lnTo>
                  <a:pt x="254" y="18"/>
                </a:lnTo>
                <a:lnTo>
                  <a:pt x="250" y="20"/>
                </a:lnTo>
                <a:lnTo>
                  <a:pt x="250" y="20"/>
                </a:lnTo>
                <a:lnTo>
                  <a:pt x="242" y="20"/>
                </a:lnTo>
                <a:lnTo>
                  <a:pt x="234" y="22"/>
                </a:lnTo>
                <a:lnTo>
                  <a:pt x="226" y="26"/>
                </a:lnTo>
                <a:lnTo>
                  <a:pt x="220" y="32"/>
                </a:lnTo>
                <a:lnTo>
                  <a:pt x="214" y="38"/>
                </a:lnTo>
                <a:lnTo>
                  <a:pt x="212" y="46"/>
                </a:lnTo>
                <a:lnTo>
                  <a:pt x="208" y="52"/>
                </a:lnTo>
                <a:lnTo>
                  <a:pt x="208" y="62"/>
                </a:lnTo>
                <a:lnTo>
                  <a:pt x="208" y="62"/>
                </a:lnTo>
                <a:lnTo>
                  <a:pt x="206" y="66"/>
                </a:lnTo>
                <a:lnTo>
                  <a:pt x="204" y="68"/>
                </a:lnTo>
                <a:lnTo>
                  <a:pt x="202" y="70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184" y="72"/>
                </a:lnTo>
                <a:lnTo>
                  <a:pt x="172" y="76"/>
                </a:lnTo>
                <a:lnTo>
                  <a:pt x="162" y="82"/>
                </a:lnTo>
                <a:lnTo>
                  <a:pt x="152" y="90"/>
                </a:lnTo>
                <a:lnTo>
                  <a:pt x="146" y="100"/>
                </a:lnTo>
                <a:lnTo>
                  <a:pt x="140" y="110"/>
                </a:lnTo>
                <a:lnTo>
                  <a:pt x="136" y="122"/>
                </a:lnTo>
                <a:lnTo>
                  <a:pt x="134" y="134"/>
                </a:lnTo>
                <a:lnTo>
                  <a:pt x="134" y="134"/>
                </a:lnTo>
                <a:close/>
                <a:moveTo>
                  <a:pt x="124" y="10"/>
                </a:moveTo>
                <a:lnTo>
                  <a:pt x="124" y="10"/>
                </a:lnTo>
                <a:lnTo>
                  <a:pt x="124" y="6"/>
                </a:lnTo>
                <a:lnTo>
                  <a:pt x="122" y="2"/>
                </a:lnTo>
                <a:lnTo>
                  <a:pt x="118" y="0"/>
                </a:lnTo>
                <a:lnTo>
                  <a:pt x="114" y="0"/>
                </a:lnTo>
                <a:lnTo>
                  <a:pt x="114" y="0"/>
                </a:lnTo>
                <a:lnTo>
                  <a:pt x="100" y="0"/>
                </a:lnTo>
                <a:lnTo>
                  <a:pt x="86" y="6"/>
                </a:lnTo>
                <a:lnTo>
                  <a:pt x="72" y="12"/>
                </a:lnTo>
                <a:lnTo>
                  <a:pt x="62" y="20"/>
                </a:lnTo>
                <a:lnTo>
                  <a:pt x="52" y="32"/>
                </a:lnTo>
                <a:lnTo>
                  <a:pt x="46" y="44"/>
                </a:lnTo>
                <a:lnTo>
                  <a:pt x="42" y="58"/>
                </a:lnTo>
                <a:lnTo>
                  <a:pt x="40" y="74"/>
                </a:lnTo>
                <a:lnTo>
                  <a:pt x="40" y="74"/>
                </a:lnTo>
                <a:lnTo>
                  <a:pt x="40" y="78"/>
                </a:lnTo>
                <a:lnTo>
                  <a:pt x="44" y="80"/>
                </a:lnTo>
                <a:lnTo>
                  <a:pt x="46" y="82"/>
                </a:lnTo>
                <a:lnTo>
                  <a:pt x="50" y="84"/>
                </a:lnTo>
                <a:lnTo>
                  <a:pt x="50" y="84"/>
                </a:lnTo>
                <a:lnTo>
                  <a:pt x="54" y="82"/>
                </a:lnTo>
                <a:lnTo>
                  <a:pt x="58" y="80"/>
                </a:lnTo>
                <a:lnTo>
                  <a:pt x="60" y="78"/>
                </a:lnTo>
                <a:lnTo>
                  <a:pt x="60" y="74"/>
                </a:lnTo>
                <a:lnTo>
                  <a:pt x="60" y="74"/>
                </a:lnTo>
                <a:lnTo>
                  <a:pt x="62" y="62"/>
                </a:lnTo>
                <a:lnTo>
                  <a:pt x="64" y="52"/>
                </a:lnTo>
                <a:lnTo>
                  <a:pt x="70" y="44"/>
                </a:lnTo>
                <a:lnTo>
                  <a:pt x="76" y="36"/>
                </a:lnTo>
                <a:lnTo>
                  <a:pt x="84" y="28"/>
                </a:lnTo>
                <a:lnTo>
                  <a:pt x="94" y="24"/>
                </a:lnTo>
                <a:lnTo>
                  <a:pt x="104" y="20"/>
                </a:lnTo>
                <a:lnTo>
                  <a:pt x="114" y="20"/>
                </a:lnTo>
                <a:lnTo>
                  <a:pt x="114" y="20"/>
                </a:lnTo>
                <a:lnTo>
                  <a:pt x="118" y="18"/>
                </a:lnTo>
                <a:lnTo>
                  <a:pt x="122" y="16"/>
                </a:lnTo>
                <a:lnTo>
                  <a:pt x="124" y="14"/>
                </a:lnTo>
                <a:lnTo>
                  <a:pt x="124" y="10"/>
                </a:lnTo>
                <a:lnTo>
                  <a:pt x="124" y="10"/>
                </a:lnTo>
                <a:close/>
                <a:moveTo>
                  <a:pt x="250" y="32"/>
                </a:moveTo>
                <a:lnTo>
                  <a:pt x="250" y="32"/>
                </a:lnTo>
                <a:lnTo>
                  <a:pt x="246" y="34"/>
                </a:lnTo>
                <a:lnTo>
                  <a:pt x="242" y="36"/>
                </a:lnTo>
                <a:lnTo>
                  <a:pt x="240" y="38"/>
                </a:lnTo>
                <a:lnTo>
                  <a:pt x="240" y="42"/>
                </a:lnTo>
                <a:lnTo>
                  <a:pt x="240" y="42"/>
                </a:lnTo>
                <a:lnTo>
                  <a:pt x="238" y="54"/>
                </a:lnTo>
                <a:lnTo>
                  <a:pt x="236" y="62"/>
                </a:lnTo>
                <a:lnTo>
                  <a:pt x="230" y="72"/>
                </a:lnTo>
                <a:lnTo>
                  <a:pt x="224" y="80"/>
                </a:lnTo>
                <a:lnTo>
                  <a:pt x="216" y="86"/>
                </a:lnTo>
                <a:lnTo>
                  <a:pt x="208" y="92"/>
                </a:lnTo>
                <a:lnTo>
                  <a:pt x="198" y="94"/>
                </a:lnTo>
                <a:lnTo>
                  <a:pt x="188" y="96"/>
                </a:lnTo>
                <a:lnTo>
                  <a:pt x="188" y="96"/>
                </a:lnTo>
                <a:lnTo>
                  <a:pt x="184" y="96"/>
                </a:lnTo>
                <a:lnTo>
                  <a:pt x="180" y="98"/>
                </a:lnTo>
                <a:lnTo>
                  <a:pt x="178" y="102"/>
                </a:lnTo>
                <a:lnTo>
                  <a:pt x="178" y="106"/>
                </a:lnTo>
                <a:lnTo>
                  <a:pt x="178" y="106"/>
                </a:lnTo>
                <a:lnTo>
                  <a:pt x="176" y="112"/>
                </a:lnTo>
                <a:lnTo>
                  <a:pt x="172" y="118"/>
                </a:lnTo>
                <a:lnTo>
                  <a:pt x="166" y="124"/>
                </a:lnTo>
                <a:lnTo>
                  <a:pt x="158" y="124"/>
                </a:lnTo>
                <a:lnTo>
                  <a:pt x="158" y="124"/>
                </a:lnTo>
                <a:lnTo>
                  <a:pt x="154" y="126"/>
                </a:lnTo>
                <a:lnTo>
                  <a:pt x="150" y="128"/>
                </a:lnTo>
                <a:lnTo>
                  <a:pt x="148" y="130"/>
                </a:lnTo>
                <a:lnTo>
                  <a:pt x="148" y="134"/>
                </a:lnTo>
                <a:lnTo>
                  <a:pt x="148" y="134"/>
                </a:lnTo>
                <a:lnTo>
                  <a:pt x="148" y="138"/>
                </a:lnTo>
                <a:lnTo>
                  <a:pt x="150" y="142"/>
                </a:lnTo>
                <a:lnTo>
                  <a:pt x="154" y="144"/>
                </a:lnTo>
                <a:lnTo>
                  <a:pt x="158" y="144"/>
                </a:lnTo>
                <a:lnTo>
                  <a:pt x="158" y="144"/>
                </a:lnTo>
                <a:lnTo>
                  <a:pt x="170" y="142"/>
                </a:lnTo>
                <a:lnTo>
                  <a:pt x="182" y="136"/>
                </a:lnTo>
                <a:lnTo>
                  <a:pt x="190" y="126"/>
                </a:lnTo>
                <a:lnTo>
                  <a:pt x="196" y="114"/>
                </a:lnTo>
                <a:lnTo>
                  <a:pt x="196" y="114"/>
                </a:lnTo>
                <a:lnTo>
                  <a:pt x="208" y="112"/>
                </a:lnTo>
                <a:lnTo>
                  <a:pt x="222" y="106"/>
                </a:lnTo>
                <a:lnTo>
                  <a:pt x="232" y="100"/>
                </a:lnTo>
                <a:lnTo>
                  <a:pt x="242" y="90"/>
                </a:lnTo>
                <a:lnTo>
                  <a:pt x="250" y="80"/>
                </a:lnTo>
                <a:lnTo>
                  <a:pt x="256" y="68"/>
                </a:lnTo>
                <a:lnTo>
                  <a:pt x="258" y="56"/>
                </a:lnTo>
                <a:lnTo>
                  <a:pt x="260" y="42"/>
                </a:lnTo>
                <a:lnTo>
                  <a:pt x="260" y="42"/>
                </a:lnTo>
                <a:lnTo>
                  <a:pt x="260" y="38"/>
                </a:lnTo>
                <a:lnTo>
                  <a:pt x="258" y="36"/>
                </a:lnTo>
                <a:lnTo>
                  <a:pt x="254" y="34"/>
                </a:lnTo>
                <a:lnTo>
                  <a:pt x="250" y="32"/>
                </a:lnTo>
                <a:lnTo>
                  <a:pt x="250" y="32"/>
                </a:lnTo>
                <a:close/>
                <a:moveTo>
                  <a:pt x="158" y="10"/>
                </a:moveTo>
                <a:lnTo>
                  <a:pt x="158" y="10"/>
                </a:lnTo>
                <a:lnTo>
                  <a:pt x="158" y="6"/>
                </a:lnTo>
                <a:lnTo>
                  <a:pt x="156" y="2"/>
                </a:lnTo>
                <a:lnTo>
                  <a:pt x="152" y="0"/>
                </a:lnTo>
                <a:lnTo>
                  <a:pt x="148" y="0"/>
                </a:lnTo>
                <a:lnTo>
                  <a:pt x="148" y="0"/>
                </a:lnTo>
                <a:lnTo>
                  <a:pt x="144" y="0"/>
                </a:lnTo>
                <a:lnTo>
                  <a:pt x="142" y="2"/>
                </a:lnTo>
                <a:lnTo>
                  <a:pt x="138" y="6"/>
                </a:lnTo>
                <a:lnTo>
                  <a:pt x="138" y="10"/>
                </a:lnTo>
                <a:lnTo>
                  <a:pt x="138" y="10"/>
                </a:lnTo>
                <a:lnTo>
                  <a:pt x="138" y="16"/>
                </a:lnTo>
                <a:lnTo>
                  <a:pt x="136" y="22"/>
                </a:lnTo>
                <a:lnTo>
                  <a:pt x="132" y="26"/>
                </a:lnTo>
                <a:lnTo>
                  <a:pt x="128" y="32"/>
                </a:lnTo>
                <a:lnTo>
                  <a:pt x="128" y="32"/>
                </a:lnTo>
                <a:lnTo>
                  <a:pt x="124" y="36"/>
                </a:lnTo>
                <a:lnTo>
                  <a:pt x="118" y="38"/>
                </a:lnTo>
                <a:lnTo>
                  <a:pt x="112" y="40"/>
                </a:lnTo>
                <a:lnTo>
                  <a:pt x="106" y="42"/>
                </a:lnTo>
                <a:lnTo>
                  <a:pt x="106" y="42"/>
                </a:lnTo>
                <a:lnTo>
                  <a:pt x="106" y="42"/>
                </a:lnTo>
                <a:lnTo>
                  <a:pt x="102" y="42"/>
                </a:lnTo>
                <a:lnTo>
                  <a:pt x="100" y="44"/>
                </a:lnTo>
                <a:lnTo>
                  <a:pt x="98" y="48"/>
                </a:lnTo>
                <a:lnTo>
                  <a:pt x="96" y="52"/>
                </a:lnTo>
                <a:lnTo>
                  <a:pt x="96" y="52"/>
                </a:lnTo>
                <a:lnTo>
                  <a:pt x="98" y="56"/>
                </a:lnTo>
                <a:lnTo>
                  <a:pt x="100" y="58"/>
                </a:lnTo>
                <a:lnTo>
                  <a:pt x="102" y="60"/>
                </a:lnTo>
                <a:lnTo>
                  <a:pt x="106" y="62"/>
                </a:lnTo>
                <a:lnTo>
                  <a:pt x="106" y="62"/>
                </a:lnTo>
                <a:lnTo>
                  <a:pt x="106" y="62"/>
                </a:lnTo>
                <a:lnTo>
                  <a:pt x="106" y="62"/>
                </a:lnTo>
                <a:lnTo>
                  <a:pt x="116" y="60"/>
                </a:lnTo>
                <a:lnTo>
                  <a:pt x="126" y="58"/>
                </a:lnTo>
                <a:lnTo>
                  <a:pt x="136" y="52"/>
                </a:lnTo>
                <a:lnTo>
                  <a:pt x="142" y="46"/>
                </a:lnTo>
                <a:lnTo>
                  <a:pt x="142" y="46"/>
                </a:lnTo>
                <a:lnTo>
                  <a:pt x="150" y="38"/>
                </a:lnTo>
                <a:lnTo>
                  <a:pt x="154" y="30"/>
                </a:lnTo>
                <a:lnTo>
                  <a:pt x="158" y="20"/>
                </a:lnTo>
                <a:lnTo>
                  <a:pt x="158" y="10"/>
                </a:lnTo>
                <a:lnTo>
                  <a:pt x="158" y="10"/>
                </a:lnTo>
                <a:close/>
                <a:moveTo>
                  <a:pt x="330" y="268"/>
                </a:moveTo>
                <a:lnTo>
                  <a:pt x="330" y="190"/>
                </a:lnTo>
                <a:lnTo>
                  <a:pt x="242" y="258"/>
                </a:lnTo>
                <a:lnTo>
                  <a:pt x="242" y="190"/>
                </a:lnTo>
                <a:lnTo>
                  <a:pt x="154" y="258"/>
                </a:lnTo>
                <a:lnTo>
                  <a:pt x="148" y="258"/>
                </a:lnTo>
                <a:lnTo>
                  <a:pt x="122" y="258"/>
                </a:lnTo>
                <a:lnTo>
                  <a:pt x="128" y="252"/>
                </a:lnTo>
                <a:lnTo>
                  <a:pt x="146" y="240"/>
                </a:lnTo>
                <a:lnTo>
                  <a:pt x="140" y="172"/>
                </a:lnTo>
                <a:lnTo>
                  <a:pt x="140" y="172"/>
                </a:lnTo>
                <a:lnTo>
                  <a:pt x="140" y="168"/>
                </a:lnTo>
                <a:lnTo>
                  <a:pt x="138" y="164"/>
                </a:lnTo>
                <a:lnTo>
                  <a:pt x="134" y="162"/>
                </a:lnTo>
                <a:lnTo>
                  <a:pt x="130" y="162"/>
                </a:lnTo>
                <a:lnTo>
                  <a:pt x="118" y="162"/>
                </a:lnTo>
                <a:lnTo>
                  <a:pt x="118" y="162"/>
                </a:lnTo>
                <a:lnTo>
                  <a:pt x="114" y="162"/>
                </a:lnTo>
                <a:lnTo>
                  <a:pt x="112" y="164"/>
                </a:lnTo>
                <a:lnTo>
                  <a:pt x="110" y="168"/>
                </a:lnTo>
                <a:lnTo>
                  <a:pt x="108" y="172"/>
                </a:lnTo>
                <a:lnTo>
                  <a:pt x="100" y="258"/>
                </a:lnTo>
                <a:lnTo>
                  <a:pt x="82" y="258"/>
                </a:lnTo>
                <a:lnTo>
                  <a:pt x="66" y="110"/>
                </a:lnTo>
                <a:lnTo>
                  <a:pt x="66" y="110"/>
                </a:lnTo>
                <a:lnTo>
                  <a:pt x="66" y="106"/>
                </a:lnTo>
                <a:lnTo>
                  <a:pt x="64" y="104"/>
                </a:lnTo>
                <a:lnTo>
                  <a:pt x="60" y="102"/>
                </a:lnTo>
                <a:lnTo>
                  <a:pt x="56" y="100"/>
                </a:lnTo>
                <a:lnTo>
                  <a:pt x="44" y="100"/>
                </a:lnTo>
                <a:lnTo>
                  <a:pt x="44" y="100"/>
                </a:lnTo>
                <a:lnTo>
                  <a:pt x="40" y="102"/>
                </a:lnTo>
                <a:lnTo>
                  <a:pt x="38" y="104"/>
                </a:lnTo>
                <a:lnTo>
                  <a:pt x="36" y="106"/>
                </a:lnTo>
                <a:lnTo>
                  <a:pt x="34" y="110"/>
                </a:lnTo>
                <a:lnTo>
                  <a:pt x="18" y="258"/>
                </a:lnTo>
                <a:lnTo>
                  <a:pt x="10" y="258"/>
                </a:lnTo>
                <a:lnTo>
                  <a:pt x="10" y="258"/>
                </a:lnTo>
                <a:lnTo>
                  <a:pt x="6" y="260"/>
                </a:lnTo>
                <a:lnTo>
                  <a:pt x="2" y="262"/>
                </a:lnTo>
                <a:lnTo>
                  <a:pt x="0" y="264"/>
                </a:lnTo>
                <a:lnTo>
                  <a:pt x="0" y="268"/>
                </a:lnTo>
                <a:lnTo>
                  <a:pt x="0" y="340"/>
                </a:lnTo>
                <a:lnTo>
                  <a:pt x="0" y="340"/>
                </a:lnTo>
                <a:lnTo>
                  <a:pt x="0" y="344"/>
                </a:lnTo>
                <a:lnTo>
                  <a:pt x="2" y="348"/>
                </a:lnTo>
                <a:lnTo>
                  <a:pt x="6" y="350"/>
                </a:lnTo>
                <a:lnTo>
                  <a:pt x="10" y="350"/>
                </a:lnTo>
                <a:lnTo>
                  <a:pt x="320" y="350"/>
                </a:lnTo>
                <a:lnTo>
                  <a:pt x="320" y="350"/>
                </a:lnTo>
                <a:lnTo>
                  <a:pt x="324" y="350"/>
                </a:lnTo>
                <a:lnTo>
                  <a:pt x="328" y="348"/>
                </a:lnTo>
                <a:lnTo>
                  <a:pt x="330" y="344"/>
                </a:lnTo>
                <a:lnTo>
                  <a:pt x="330" y="340"/>
                </a:lnTo>
                <a:lnTo>
                  <a:pt x="330" y="268"/>
                </a:lnTo>
                <a:lnTo>
                  <a:pt x="330" y="268"/>
                </a:lnTo>
                <a:lnTo>
                  <a:pt x="330" y="268"/>
                </a:lnTo>
                <a:lnTo>
                  <a:pt x="330" y="268"/>
                </a:lnTo>
                <a:close/>
                <a:moveTo>
                  <a:pt x="76" y="314"/>
                </a:moveTo>
                <a:lnTo>
                  <a:pt x="22" y="314"/>
                </a:lnTo>
                <a:lnTo>
                  <a:pt x="22" y="288"/>
                </a:lnTo>
                <a:lnTo>
                  <a:pt x="76" y="288"/>
                </a:lnTo>
                <a:lnTo>
                  <a:pt x="76" y="314"/>
                </a:lnTo>
                <a:close/>
                <a:moveTo>
                  <a:pt x="154" y="314"/>
                </a:moveTo>
                <a:lnTo>
                  <a:pt x="100" y="314"/>
                </a:lnTo>
                <a:lnTo>
                  <a:pt x="100" y="288"/>
                </a:lnTo>
                <a:lnTo>
                  <a:pt x="154" y="288"/>
                </a:lnTo>
                <a:lnTo>
                  <a:pt x="154" y="314"/>
                </a:lnTo>
                <a:close/>
                <a:moveTo>
                  <a:pt x="232" y="314"/>
                </a:moveTo>
                <a:lnTo>
                  <a:pt x="176" y="314"/>
                </a:lnTo>
                <a:lnTo>
                  <a:pt x="176" y="288"/>
                </a:lnTo>
                <a:lnTo>
                  <a:pt x="232" y="288"/>
                </a:lnTo>
                <a:lnTo>
                  <a:pt x="232" y="314"/>
                </a:lnTo>
                <a:close/>
                <a:moveTo>
                  <a:pt x="308" y="314"/>
                </a:moveTo>
                <a:lnTo>
                  <a:pt x="254" y="314"/>
                </a:lnTo>
                <a:lnTo>
                  <a:pt x="254" y="288"/>
                </a:lnTo>
                <a:lnTo>
                  <a:pt x="308" y="288"/>
                </a:lnTo>
                <a:lnTo>
                  <a:pt x="308" y="3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62013" y="2209396"/>
            <a:ext cx="12477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2000" b="1" dirty="0" smtClean="0"/>
              <a:t>Firma</a:t>
            </a:r>
            <a:endParaRPr lang="cs-CZ" sz="1600" b="1" dirty="0"/>
          </a:p>
        </p:txBody>
      </p:sp>
      <p:sp>
        <p:nvSpPr>
          <p:cNvPr id="16" name="Freeform 4979"/>
          <p:cNvSpPr>
            <a:spLocks noEditPoints="1"/>
          </p:cNvSpPr>
          <p:nvPr/>
        </p:nvSpPr>
        <p:spPr bwMode="auto">
          <a:xfrm>
            <a:off x="5231911" y="4943547"/>
            <a:ext cx="1330699" cy="1093333"/>
          </a:xfrm>
          <a:custGeom>
            <a:avLst/>
            <a:gdLst>
              <a:gd name="T0" fmla="*/ 10 w 370"/>
              <a:gd name="T1" fmla="*/ 28 h 304"/>
              <a:gd name="T2" fmla="*/ 2 w 370"/>
              <a:gd name="T3" fmla="*/ 4 h 304"/>
              <a:gd name="T4" fmla="*/ 12 w 370"/>
              <a:gd name="T5" fmla="*/ 2 h 304"/>
              <a:gd name="T6" fmla="*/ 18 w 370"/>
              <a:gd name="T7" fmla="*/ 10 h 304"/>
              <a:gd name="T8" fmla="*/ 366 w 370"/>
              <a:gd name="T9" fmla="*/ 170 h 304"/>
              <a:gd name="T10" fmla="*/ 336 w 370"/>
              <a:gd name="T11" fmla="*/ 186 h 304"/>
              <a:gd name="T12" fmla="*/ 300 w 370"/>
              <a:gd name="T13" fmla="*/ 234 h 304"/>
              <a:gd name="T14" fmla="*/ 292 w 370"/>
              <a:gd name="T15" fmla="*/ 282 h 304"/>
              <a:gd name="T16" fmla="*/ 252 w 370"/>
              <a:gd name="T17" fmla="*/ 304 h 304"/>
              <a:gd name="T18" fmla="*/ 240 w 370"/>
              <a:gd name="T19" fmla="*/ 302 h 304"/>
              <a:gd name="T20" fmla="*/ 134 w 370"/>
              <a:gd name="T21" fmla="*/ 256 h 304"/>
              <a:gd name="T22" fmla="*/ 114 w 370"/>
              <a:gd name="T23" fmla="*/ 304 h 304"/>
              <a:gd name="T24" fmla="*/ 72 w 370"/>
              <a:gd name="T25" fmla="*/ 292 h 304"/>
              <a:gd name="T26" fmla="*/ 78 w 370"/>
              <a:gd name="T27" fmla="*/ 246 h 304"/>
              <a:gd name="T28" fmla="*/ 30 w 370"/>
              <a:gd name="T29" fmla="*/ 206 h 304"/>
              <a:gd name="T30" fmla="*/ 12 w 370"/>
              <a:gd name="T31" fmla="*/ 144 h 304"/>
              <a:gd name="T32" fmla="*/ 32 w 370"/>
              <a:gd name="T33" fmla="*/ 82 h 304"/>
              <a:gd name="T34" fmla="*/ 28 w 370"/>
              <a:gd name="T35" fmla="*/ 78 h 304"/>
              <a:gd name="T36" fmla="*/ 24 w 370"/>
              <a:gd name="T37" fmla="*/ 72 h 304"/>
              <a:gd name="T38" fmla="*/ 18 w 370"/>
              <a:gd name="T39" fmla="*/ 28 h 304"/>
              <a:gd name="T40" fmla="*/ 48 w 370"/>
              <a:gd name="T41" fmla="*/ 0 h 304"/>
              <a:gd name="T42" fmla="*/ 64 w 370"/>
              <a:gd name="T43" fmla="*/ 4 h 304"/>
              <a:gd name="T44" fmla="*/ 74 w 370"/>
              <a:gd name="T45" fmla="*/ 28 h 304"/>
              <a:gd name="T46" fmla="*/ 50 w 370"/>
              <a:gd name="T47" fmla="*/ 48 h 304"/>
              <a:gd name="T48" fmla="*/ 40 w 370"/>
              <a:gd name="T49" fmla="*/ 40 h 304"/>
              <a:gd name="T50" fmla="*/ 48 w 370"/>
              <a:gd name="T51" fmla="*/ 32 h 304"/>
              <a:gd name="T52" fmla="*/ 58 w 370"/>
              <a:gd name="T53" fmla="*/ 22 h 304"/>
              <a:gd name="T54" fmla="*/ 50 w 370"/>
              <a:gd name="T55" fmla="*/ 16 h 304"/>
              <a:gd name="T56" fmla="*/ 32 w 370"/>
              <a:gd name="T57" fmla="*/ 34 h 304"/>
              <a:gd name="T58" fmla="*/ 40 w 370"/>
              <a:gd name="T59" fmla="*/ 68 h 304"/>
              <a:gd name="T60" fmla="*/ 68 w 370"/>
              <a:gd name="T61" fmla="*/ 48 h 304"/>
              <a:gd name="T62" fmla="*/ 126 w 370"/>
              <a:gd name="T63" fmla="*/ 32 h 304"/>
              <a:gd name="T64" fmla="*/ 242 w 370"/>
              <a:gd name="T65" fmla="*/ 32 h 304"/>
              <a:gd name="T66" fmla="*/ 252 w 370"/>
              <a:gd name="T67" fmla="*/ 14 h 304"/>
              <a:gd name="T68" fmla="*/ 294 w 370"/>
              <a:gd name="T69" fmla="*/ 0 h 304"/>
              <a:gd name="T70" fmla="*/ 320 w 370"/>
              <a:gd name="T71" fmla="*/ 76 h 304"/>
              <a:gd name="T72" fmla="*/ 360 w 370"/>
              <a:gd name="T73" fmla="*/ 116 h 304"/>
              <a:gd name="T74" fmla="*/ 212 w 370"/>
              <a:gd name="T75" fmla="*/ 226 h 304"/>
              <a:gd name="T76" fmla="*/ 204 w 370"/>
              <a:gd name="T77" fmla="*/ 218 h 304"/>
              <a:gd name="T78" fmla="*/ 86 w 370"/>
              <a:gd name="T79" fmla="*/ 206 h 304"/>
              <a:gd name="T80" fmla="*/ 54 w 370"/>
              <a:gd name="T81" fmla="*/ 146 h 304"/>
              <a:gd name="T82" fmla="*/ 46 w 370"/>
              <a:gd name="T83" fmla="*/ 138 h 304"/>
              <a:gd name="T84" fmla="*/ 38 w 370"/>
              <a:gd name="T85" fmla="*/ 146 h 304"/>
              <a:gd name="T86" fmla="*/ 64 w 370"/>
              <a:gd name="T87" fmla="*/ 208 h 304"/>
              <a:gd name="T88" fmla="*/ 204 w 370"/>
              <a:gd name="T89" fmla="*/ 234 h 304"/>
              <a:gd name="T90" fmla="*/ 212 w 370"/>
              <a:gd name="T91" fmla="*/ 226 h 304"/>
              <a:gd name="T92" fmla="*/ 216 w 370"/>
              <a:gd name="T93" fmla="*/ 58 h 304"/>
              <a:gd name="T94" fmla="*/ 144 w 370"/>
              <a:gd name="T95" fmla="*/ 56 h 304"/>
              <a:gd name="T96" fmla="*/ 138 w 370"/>
              <a:gd name="T97" fmla="*/ 70 h 304"/>
              <a:gd name="T98" fmla="*/ 210 w 370"/>
              <a:gd name="T99" fmla="*/ 76 h 304"/>
              <a:gd name="T100" fmla="*/ 220 w 370"/>
              <a:gd name="T101" fmla="*/ 66 h 304"/>
              <a:gd name="T102" fmla="*/ 296 w 370"/>
              <a:gd name="T103" fmla="*/ 94 h 304"/>
              <a:gd name="T104" fmla="*/ 280 w 370"/>
              <a:gd name="T105" fmla="*/ 102 h 304"/>
              <a:gd name="T106" fmla="*/ 286 w 370"/>
              <a:gd name="T107" fmla="*/ 118 h 304"/>
              <a:gd name="T108" fmla="*/ 304 w 370"/>
              <a:gd name="T109" fmla="*/ 11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0" h="304">
                <a:moveTo>
                  <a:pt x="18" y="10"/>
                </a:moveTo>
                <a:lnTo>
                  <a:pt x="18" y="10"/>
                </a:lnTo>
                <a:lnTo>
                  <a:pt x="12" y="18"/>
                </a:lnTo>
                <a:lnTo>
                  <a:pt x="10" y="28"/>
                </a:lnTo>
                <a:lnTo>
                  <a:pt x="10" y="28"/>
                </a:lnTo>
                <a:lnTo>
                  <a:pt x="4" y="2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2" y="4"/>
                </a:lnTo>
                <a:lnTo>
                  <a:pt x="4" y="2"/>
                </a:lnTo>
                <a:lnTo>
                  <a:pt x="6" y="0"/>
                </a:lnTo>
                <a:lnTo>
                  <a:pt x="6" y="0"/>
                </a:lnTo>
                <a:lnTo>
                  <a:pt x="10" y="0"/>
                </a:lnTo>
                <a:lnTo>
                  <a:pt x="12" y="2"/>
                </a:lnTo>
                <a:lnTo>
                  <a:pt x="14" y="4"/>
                </a:lnTo>
                <a:lnTo>
                  <a:pt x="16" y="6"/>
                </a:lnTo>
                <a:lnTo>
                  <a:pt x="16" y="6"/>
                </a:lnTo>
                <a:lnTo>
                  <a:pt x="18" y="10"/>
                </a:lnTo>
                <a:lnTo>
                  <a:pt x="18" y="10"/>
                </a:lnTo>
                <a:close/>
                <a:moveTo>
                  <a:pt x="370" y="130"/>
                </a:moveTo>
                <a:lnTo>
                  <a:pt x="370" y="158"/>
                </a:lnTo>
                <a:lnTo>
                  <a:pt x="370" y="158"/>
                </a:lnTo>
                <a:lnTo>
                  <a:pt x="368" y="164"/>
                </a:lnTo>
                <a:lnTo>
                  <a:pt x="366" y="170"/>
                </a:lnTo>
                <a:lnTo>
                  <a:pt x="360" y="174"/>
                </a:lnTo>
                <a:lnTo>
                  <a:pt x="354" y="174"/>
                </a:lnTo>
                <a:lnTo>
                  <a:pt x="340" y="174"/>
                </a:lnTo>
                <a:lnTo>
                  <a:pt x="340" y="174"/>
                </a:lnTo>
                <a:lnTo>
                  <a:pt x="336" y="186"/>
                </a:lnTo>
                <a:lnTo>
                  <a:pt x="332" y="198"/>
                </a:lnTo>
                <a:lnTo>
                  <a:pt x="324" y="208"/>
                </a:lnTo>
                <a:lnTo>
                  <a:pt x="318" y="216"/>
                </a:lnTo>
                <a:lnTo>
                  <a:pt x="310" y="226"/>
                </a:lnTo>
                <a:lnTo>
                  <a:pt x="300" y="234"/>
                </a:lnTo>
                <a:lnTo>
                  <a:pt x="290" y="240"/>
                </a:lnTo>
                <a:lnTo>
                  <a:pt x="280" y="246"/>
                </a:lnTo>
                <a:lnTo>
                  <a:pt x="292" y="278"/>
                </a:lnTo>
                <a:lnTo>
                  <a:pt x="292" y="278"/>
                </a:lnTo>
                <a:lnTo>
                  <a:pt x="292" y="282"/>
                </a:lnTo>
                <a:lnTo>
                  <a:pt x="292" y="286"/>
                </a:lnTo>
                <a:lnTo>
                  <a:pt x="290" y="290"/>
                </a:lnTo>
                <a:lnTo>
                  <a:pt x="286" y="292"/>
                </a:lnTo>
                <a:lnTo>
                  <a:pt x="252" y="304"/>
                </a:lnTo>
                <a:lnTo>
                  <a:pt x="252" y="304"/>
                </a:lnTo>
                <a:lnTo>
                  <a:pt x="248" y="304"/>
                </a:lnTo>
                <a:lnTo>
                  <a:pt x="248" y="304"/>
                </a:lnTo>
                <a:lnTo>
                  <a:pt x="244" y="304"/>
                </a:lnTo>
                <a:lnTo>
                  <a:pt x="244" y="304"/>
                </a:lnTo>
                <a:lnTo>
                  <a:pt x="240" y="302"/>
                </a:lnTo>
                <a:lnTo>
                  <a:pt x="238" y="298"/>
                </a:lnTo>
                <a:lnTo>
                  <a:pt x="224" y="256"/>
                </a:lnTo>
                <a:lnTo>
                  <a:pt x="194" y="256"/>
                </a:lnTo>
                <a:lnTo>
                  <a:pt x="162" y="256"/>
                </a:lnTo>
                <a:lnTo>
                  <a:pt x="134" y="256"/>
                </a:lnTo>
                <a:lnTo>
                  <a:pt x="120" y="298"/>
                </a:lnTo>
                <a:lnTo>
                  <a:pt x="120" y="298"/>
                </a:lnTo>
                <a:lnTo>
                  <a:pt x="118" y="302"/>
                </a:lnTo>
                <a:lnTo>
                  <a:pt x="114" y="304"/>
                </a:lnTo>
                <a:lnTo>
                  <a:pt x="114" y="304"/>
                </a:lnTo>
                <a:lnTo>
                  <a:pt x="110" y="304"/>
                </a:lnTo>
                <a:lnTo>
                  <a:pt x="110" y="304"/>
                </a:lnTo>
                <a:lnTo>
                  <a:pt x="106" y="304"/>
                </a:lnTo>
                <a:lnTo>
                  <a:pt x="72" y="292"/>
                </a:lnTo>
                <a:lnTo>
                  <a:pt x="72" y="292"/>
                </a:lnTo>
                <a:lnTo>
                  <a:pt x="68" y="290"/>
                </a:lnTo>
                <a:lnTo>
                  <a:pt x="66" y="286"/>
                </a:lnTo>
                <a:lnTo>
                  <a:pt x="64" y="282"/>
                </a:lnTo>
                <a:lnTo>
                  <a:pt x="66" y="278"/>
                </a:lnTo>
                <a:lnTo>
                  <a:pt x="78" y="246"/>
                </a:lnTo>
                <a:lnTo>
                  <a:pt x="78" y="246"/>
                </a:lnTo>
                <a:lnTo>
                  <a:pt x="64" y="238"/>
                </a:lnTo>
                <a:lnTo>
                  <a:pt x="52" y="228"/>
                </a:lnTo>
                <a:lnTo>
                  <a:pt x="40" y="218"/>
                </a:lnTo>
                <a:lnTo>
                  <a:pt x="30" y="206"/>
                </a:lnTo>
                <a:lnTo>
                  <a:pt x="24" y="192"/>
                </a:lnTo>
                <a:lnTo>
                  <a:pt x="18" y="176"/>
                </a:lnTo>
                <a:lnTo>
                  <a:pt x="14" y="160"/>
                </a:lnTo>
                <a:lnTo>
                  <a:pt x="12" y="144"/>
                </a:lnTo>
                <a:lnTo>
                  <a:pt x="12" y="144"/>
                </a:lnTo>
                <a:lnTo>
                  <a:pt x="14" y="128"/>
                </a:lnTo>
                <a:lnTo>
                  <a:pt x="18" y="112"/>
                </a:lnTo>
                <a:lnTo>
                  <a:pt x="24" y="96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28" y="78"/>
                </a:lnTo>
                <a:lnTo>
                  <a:pt x="28" y="78"/>
                </a:lnTo>
                <a:lnTo>
                  <a:pt x="28" y="78"/>
                </a:lnTo>
                <a:lnTo>
                  <a:pt x="28" y="78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18" y="56"/>
                </a:lnTo>
                <a:lnTo>
                  <a:pt x="16" y="48"/>
                </a:lnTo>
                <a:lnTo>
                  <a:pt x="16" y="38"/>
                </a:lnTo>
                <a:lnTo>
                  <a:pt x="16" y="38"/>
                </a:lnTo>
                <a:lnTo>
                  <a:pt x="18" y="28"/>
                </a:lnTo>
                <a:lnTo>
                  <a:pt x="22" y="18"/>
                </a:lnTo>
                <a:lnTo>
                  <a:pt x="30" y="10"/>
                </a:lnTo>
                <a:lnTo>
                  <a:pt x="38" y="4"/>
                </a:lnTo>
                <a:lnTo>
                  <a:pt x="38" y="4"/>
                </a:lnTo>
                <a:lnTo>
                  <a:pt x="48" y="0"/>
                </a:lnTo>
                <a:lnTo>
                  <a:pt x="60" y="2"/>
                </a:lnTo>
                <a:lnTo>
                  <a:pt x="60" y="2"/>
                </a:lnTo>
                <a:lnTo>
                  <a:pt x="60" y="2"/>
                </a:lnTo>
                <a:lnTo>
                  <a:pt x="60" y="2"/>
                </a:lnTo>
                <a:lnTo>
                  <a:pt x="64" y="4"/>
                </a:lnTo>
                <a:lnTo>
                  <a:pt x="64" y="4"/>
                </a:lnTo>
                <a:lnTo>
                  <a:pt x="70" y="10"/>
                </a:lnTo>
                <a:lnTo>
                  <a:pt x="72" y="16"/>
                </a:lnTo>
                <a:lnTo>
                  <a:pt x="74" y="22"/>
                </a:lnTo>
                <a:lnTo>
                  <a:pt x="74" y="28"/>
                </a:lnTo>
                <a:lnTo>
                  <a:pt x="74" y="28"/>
                </a:lnTo>
                <a:lnTo>
                  <a:pt x="70" y="36"/>
                </a:lnTo>
                <a:lnTo>
                  <a:pt x="64" y="42"/>
                </a:lnTo>
                <a:lnTo>
                  <a:pt x="58" y="46"/>
                </a:lnTo>
                <a:lnTo>
                  <a:pt x="50" y="48"/>
                </a:lnTo>
                <a:lnTo>
                  <a:pt x="50" y="48"/>
                </a:lnTo>
                <a:lnTo>
                  <a:pt x="40" y="46"/>
                </a:lnTo>
                <a:lnTo>
                  <a:pt x="40" y="46"/>
                </a:lnTo>
                <a:lnTo>
                  <a:pt x="40" y="40"/>
                </a:lnTo>
                <a:lnTo>
                  <a:pt x="40" y="40"/>
                </a:lnTo>
                <a:lnTo>
                  <a:pt x="40" y="36"/>
                </a:lnTo>
                <a:lnTo>
                  <a:pt x="42" y="30"/>
                </a:lnTo>
                <a:lnTo>
                  <a:pt x="42" y="30"/>
                </a:lnTo>
                <a:lnTo>
                  <a:pt x="48" y="32"/>
                </a:lnTo>
                <a:lnTo>
                  <a:pt x="48" y="32"/>
                </a:lnTo>
                <a:lnTo>
                  <a:pt x="52" y="30"/>
                </a:lnTo>
                <a:lnTo>
                  <a:pt x="56" y="28"/>
                </a:lnTo>
                <a:lnTo>
                  <a:pt x="58" y="24"/>
                </a:lnTo>
                <a:lnTo>
                  <a:pt x="58" y="24"/>
                </a:lnTo>
                <a:lnTo>
                  <a:pt x="58" y="22"/>
                </a:lnTo>
                <a:lnTo>
                  <a:pt x="56" y="18"/>
                </a:lnTo>
                <a:lnTo>
                  <a:pt x="56" y="18"/>
                </a:lnTo>
                <a:lnTo>
                  <a:pt x="56" y="18"/>
                </a:lnTo>
                <a:lnTo>
                  <a:pt x="56" y="18"/>
                </a:lnTo>
                <a:lnTo>
                  <a:pt x="50" y="16"/>
                </a:lnTo>
                <a:lnTo>
                  <a:pt x="46" y="18"/>
                </a:lnTo>
                <a:lnTo>
                  <a:pt x="46" y="18"/>
                </a:lnTo>
                <a:lnTo>
                  <a:pt x="40" y="22"/>
                </a:lnTo>
                <a:lnTo>
                  <a:pt x="36" y="26"/>
                </a:lnTo>
                <a:lnTo>
                  <a:pt x="32" y="34"/>
                </a:lnTo>
                <a:lnTo>
                  <a:pt x="32" y="40"/>
                </a:lnTo>
                <a:lnTo>
                  <a:pt x="32" y="40"/>
                </a:lnTo>
                <a:lnTo>
                  <a:pt x="32" y="48"/>
                </a:lnTo>
                <a:lnTo>
                  <a:pt x="34" y="54"/>
                </a:lnTo>
                <a:lnTo>
                  <a:pt x="40" y="68"/>
                </a:lnTo>
                <a:lnTo>
                  <a:pt x="40" y="68"/>
                </a:lnTo>
                <a:lnTo>
                  <a:pt x="42" y="70"/>
                </a:lnTo>
                <a:lnTo>
                  <a:pt x="42" y="70"/>
                </a:lnTo>
                <a:lnTo>
                  <a:pt x="58" y="54"/>
                </a:lnTo>
                <a:lnTo>
                  <a:pt x="68" y="48"/>
                </a:lnTo>
                <a:lnTo>
                  <a:pt x="78" y="42"/>
                </a:lnTo>
                <a:lnTo>
                  <a:pt x="90" y="38"/>
                </a:lnTo>
                <a:lnTo>
                  <a:pt x="102" y="34"/>
                </a:lnTo>
                <a:lnTo>
                  <a:pt x="112" y="32"/>
                </a:lnTo>
                <a:lnTo>
                  <a:pt x="126" y="32"/>
                </a:lnTo>
                <a:lnTo>
                  <a:pt x="162" y="32"/>
                </a:lnTo>
                <a:lnTo>
                  <a:pt x="194" y="32"/>
                </a:lnTo>
                <a:lnTo>
                  <a:pt x="232" y="32"/>
                </a:lnTo>
                <a:lnTo>
                  <a:pt x="232" y="32"/>
                </a:lnTo>
                <a:lnTo>
                  <a:pt x="242" y="32"/>
                </a:lnTo>
                <a:lnTo>
                  <a:pt x="242" y="32"/>
                </a:lnTo>
                <a:lnTo>
                  <a:pt x="242" y="32"/>
                </a:lnTo>
                <a:lnTo>
                  <a:pt x="242" y="32"/>
                </a:lnTo>
                <a:lnTo>
                  <a:pt x="246" y="22"/>
                </a:lnTo>
                <a:lnTo>
                  <a:pt x="252" y="14"/>
                </a:lnTo>
                <a:lnTo>
                  <a:pt x="260" y="8"/>
                </a:lnTo>
                <a:lnTo>
                  <a:pt x="268" y="4"/>
                </a:lnTo>
                <a:lnTo>
                  <a:pt x="276" y="2"/>
                </a:lnTo>
                <a:lnTo>
                  <a:pt x="286" y="0"/>
                </a:lnTo>
                <a:lnTo>
                  <a:pt x="294" y="0"/>
                </a:lnTo>
                <a:lnTo>
                  <a:pt x="304" y="2"/>
                </a:lnTo>
                <a:lnTo>
                  <a:pt x="288" y="48"/>
                </a:lnTo>
                <a:lnTo>
                  <a:pt x="288" y="48"/>
                </a:lnTo>
                <a:lnTo>
                  <a:pt x="306" y="60"/>
                </a:lnTo>
                <a:lnTo>
                  <a:pt x="320" y="76"/>
                </a:lnTo>
                <a:lnTo>
                  <a:pt x="332" y="94"/>
                </a:lnTo>
                <a:lnTo>
                  <a:pt x="340" y="114"/>
                </a:lnTo>
                <a:lnTo>
                  <a:pt x="354" y="114"/>
                </a:lnTo>
                <a:lnTo>
                  <a:pt x="354" y="114"/>
                </a:lnTo>
                <a:lnTo>
                  <a:pt x="360" y="116"/>
                </a:lnTo>
                <a:lnTo>
                  <a:pt x="366" y="118"/>
                </a:lnTo>
                <a:lnTo>
                  <a:pt x="368" y="124"/>
                </a:lnTo>
                <a:lnTo>
                  <a:pt x="370" y="130"/>
                </a:lnTo>
                <a:lnTo>
                  <a:pt x="370" y="130"/>
                </a:lnTo>
                <a:close/>
                <a:moveTo>
                  <a:pt x="212" y="226"/>
                </a:moveTo>
                <a:lnTo>
                  <a:pt x="212" y="226"/>
                </a:lnTo>
                <a:lnTo>
                  <a:pt x="210" y="222"/>
                </a:lnTo>
                <a:lnTo>
                  <a:pt x="208" y="220"/>
                </a:lnTo>
                <a:lnTo>
                  <a:pt x="206" y="218"/>
                </a:lnTo>
                <a:lnTo>
                  <a:pt x="204" y="218"/>
                </a:lnTo>
                <a:lnTo>
                  <a:pt x="126" y="218"/>
                </a:lnTo>
                <a:lnTo>
                  <a:pt x="126" y="218"/>
                </a:lnTo>
                <a:lnTo>
                  <a:pt x="112" y="216"/>
                </a:lnTo>
                <a:lnTo>
                  <a:pt x="98" y="212"/>
                </a:lnTo>
                <a:lnTo>
                  <a:pt x="86" y="206"/>
                </a:lnTo>
                <a:lnTo>
                  <a:pt x="74" y="196"/>
                </a:lnTo>
                <a:lnTo>
                  <a:pt x="66" y="186"/>
                </a:lnTo>
                <a:lnTo>
                  <a:pt x="58" y="174"/>
                </a:lnTo>
                <a:lnTo>
                  <a:pt x="54" y="160"/>
                </a:lnTo>
                <a:lnTo>
                  <a:pt x="54" y="146"/>
                </a:lnTo>
                <a:lnTo>
                  <a:pt x="54" y="146"/>
                </a:lnTo>
                <a:lnTo>
                  <a:pt x="52" y="142"/>
                </a:lnTo>
                <a:lnTo>
                  <a:pt x="50" y="140"/>
                </a:lnTo>
                <a:lnTo>
                  <a:pt x="48" y="138"/>
                </a:lnTo>
                <a:lnTo>
                  <a:pt x="46" y="138"/>
                </a:lnTo>
                <a:lnTo>
                  <a:pt x="46" y="138"/>
                </a:lnTo>
                <a:lnTo>
                  <a:pt x="42" y="138"/>
                </a:lnTo>
                <a:lnTo>
                  <a:pt x="40" y="140"/>
                </a:lnTo>
                <a:lnTo>
                  <a:pt x="38" y="142"/>
                </a:lnTo>
                <a:lnTo>
                  <a:pt x="38" y="146"/>
                </a:lnTo>
                <a:lnTo>
                  <a:pt x="38" y="146"/>
                </a:lnTo>
                <a:lnTo>
                  <a:pt x="40" y="164"/>
                </a:lnTo>
                <a:lnTo>
                  <a:pt x="44" y="180"/>
                </a:lnTo>
                <a:lnTo>
                  <a:pt x="52" y="194"/>
                </a:lnTo>
                <a:lnTo>
                  <a:pt x="64" y="208"/>
                </a:lnTo>
                <a:lnTo>
                  <a:pt x="76" y="218"/>
                </a:lnTo>
                <a:lnTo>
                  <a:pt x="92" y="226"/>
                </a:lnTo>
                <a:lnTo>
                  <a:pt x="108" y="232"/>
                </a:lnTo>
                <a:lnTo>
                  <a:pt x="126" y="234"/>
                </a:lnTo>
                <a:lnTo>
                  <a:pt x="204" y="234"/>
                </a:lnTo>
                <a:lnTo>
                  <a:pt x="204" y="234"/>
                </a:lnTo>
                <a:lnTo>
                  <a:pt x="206" y="234"/>
                </a:lnTo>
                <a:lnTo>
                  <a:pt x="208" y="232"/>
                </a:lnTo>
                <a:lnTo>
                  <a:pt x="210" y="228"/>
                </a:lnTo>
                <a:lnTo>
                  <a:pt x="212" y="226"/>
                </a:lnTo>
                <a:lnTo>
                  <a:pt x="212" y="226"/>
                </a:lnTo>
                <a:close/>
                <a:moveTo>
                  <a:pt x="220" y="66"/>
                </a:moveTo>
                <a:lnTo>
                  <a:pt x="220" y="66"/>
                </a:lnTo>
                <a:lnTo>
                  <a:pt x="220" y="62"/>
                </a:lnTo>
                <a:lnTo>
                  <a:pt x="216" y="58"/>
                </a:lnTo>
                <a:lnTo>
                  <a:pt x="214" y="56"/>
                </a:lnTo>
                <a:lnTo>
                  <a:pt x="210" y="56"/>
                </a:lnTo>
                <a:lnTo>
                  <a:pt x="148" y="56"/>
                </a:lnTo>
                <a:lnTo>
                  <a:pt x="148" y="56"/>
                </a:lnTo>
                <a:lnTo>
                  <a:pt x="144" y="56"/>
                </a:lnTo>
                <a:lnTo>
                  <a:pt x="140" y="58"/>
                </a:lnTo>
                <a:lnTo>
                  <a:pt x="138" y="62"/>
                </a:lnTo>
                <a:lnTo>
                  <a:pt x="138" y="66"/>
                </a:lnTo>
                <a:lnTo>
                  <a:pt x="138" y="66"/>
                </a:lnTo>
                <a:lnTo>
                  <a:pt x="138" y="70"/>
                </a:lnTo>
                <a:lnTo>
                  <a:pt x="140" y="74"/>
                </a:lnTo>
                <a:lnTo>
                  <a:pt x="144" y="76"/>
                </a:lnTo>
                <a:lnTo>
                  <a:pt x="148" y="76"/>
                </a:lnTo>
                <a:lnTo>
                  <a:pt x="210" y="76"/>
                </a:lnTo>
                <a:lnTo>
                  <a:pt x="210" y="76"/>
                </a:lnTo>
                <a:lnTo>
                  <a:pt x="214" y="76"/>
                </a:lnTo>
                <a:lnTo>
                  <a:pt x="216" y="74"/>
                </a:lnTo>
                <a:lnTo>
                  <a:pt x="220" y="70"/>
                </a:lnTo>
                <a:lnTo>
                  <a:pt x="220" y="66"/>
                </a:lnTo>
                <a:lnTo>
                  <a:pt x="220" y="66"/>
                </a:lnTo>
                <a:close/>
                <a:moveTo>
                  <a:pt x="304" y="106"/>
                </a:moveTo>
                <a:lnTo>
                  <a:pt x="304" y="106"/>
                </a:lnTo>
                <a:lnTo>
                  <a:pt x="304" y="102"/>
                </a:lnTo>
                <a:lnTo>
                  <a:pt x="300" y="96"/>
                </a:lnTo>
                <a:lnTo>
                  <a:pt x="296" y="94"/>
                </a:lnTo>
                <a:lnTo>
                  <a:pt x="292" y="94"/>
                </a:lnTo>
                <a:lnTo>
                  <a:pt x="292" y="94"/>
                </a:lnTo>
                <a:lnTo>
                  <a:pt x="286" y="94"/>
                </a:lnTo>
                <a:lnTo>
                  <a:pt x="282" y="96"/>
                </a:lnTo>
                <a:lnTo>
                  <a:pt x="280" y="102"/>
                </a:lnTo>
                <a:lnTo>
                  <a:pt x="278" y="106"/>
                </a:lnTo>
                <a:lnTo>
                  <a:pt x="278" y="106"/>
                </a:lnTo>
                <a:lnTo>
                  <a:pt x="280" y="112"/>
                </a:lnTo>
                <a:lnTo>
                  <a:pt x="282" y="116"/>
                </a:lnTo>
                <a:lnTo>
                  <a:pt x="286" y="118"/>
                </a:lnTo>
                <a:lnTo>
                  <a:pt x="292" y="120"/>
                </a:lnTo>
                <a:lnTo>
                  <a:pt x="292" y="120"/>
                </a:lnTo>
                <a:lnTo>
                  <a:pt x="296" y="118"/>
                </a:lnTo>
                <a:lnTo>
                  <a:pt x="300" y="116"/>
                </a:lnTo>
                <a:lnTo>
                  <a:pt x="304" y="112"/>
                </a:lnTo>
                <a:lnTo>
                  <a:pt x="304" y="106"/>
                </a:lnTo>
                <a:lnTo>
                  <a:pt x="304" y="1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119002" y="2945131"/>
            <a:ext cx="1256466" cy="12564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mtClean="0">
                <a:solidFill>
                  <a:sysClr val="windowText" lastClr="000000"/>
                </a:solidFill>
              </a:rPr>
              <a:t>Mzdové náklady</a:t>
            </a:r>
            <a:endParaRPr lang="cs-CZ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34974" y="1474619"/>
            <a:ext cx="1256466" cy="12564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dirty="0" smtClean="0">
                <a:solidFill>
                  <a:sysClr val="windowText" lastClr="000000"/>
                </a:solidFill>
              </a:rPr>
              <a:t>Čistá mzda</a:t>
            </a:r>
            <a:endParaRPr lang="cs-CZ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71853" y="4821794"/>
            <a:ext cx="1256466" cy="12564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dirty="0" smtClean="0">
                <a:solidFill>
                  <a:sysClr val="windowText" lastClr="000000"/>
                </a:solidFill>
              </a:rPr>
              <a:t>Daně a odvody</a:t>
            </a:r>
            <a:endParaRPr lang="cs-CZ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04974" y="5524503"/>
            <a:ext cx="193788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3600"/>
              </a:spcAft>
            </a:pPr>
            <a:r>
              <a:rPr lang="cs-CZ" sz="2000" b="1" smtClean="0"/>
              <a:t>Berní úředník</a:t>
            </a:r>
            <a:endParaRPr lang="cs-CZ" sz="2000" b="1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3586722" y="3576563"/>
            <a:ext cx="677088" cy="961597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461012" y="2982415"/>
            <a:ext cx="2337498" cy="597076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17924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48" y="1548054"/>
            <a:ext cx="1174076" cy="1446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48" y="3051810"/>
            <a:ext cx="1174076" cy="1446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19434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5" y="2702484"/>
            <a:ext cx="1174076" cy="738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3902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05" y="4222674"/>
            <a:ext cx="1174076" cy="7387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154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49000"/>
              </p:ext>
            </p:extLst>
          </p:nvPr>
        </p:nvGraphicFramePr>
        <p:xfrm>
          <a:off x="4960621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73823"/>
                <a:gridCol w="797049"/>
                <a:gridCol w="1148073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Nová</a:t>
                      </a:r>
                      <a:r>
                        <a:rPr lang="cs-CZ" sz="1400" b="1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hrubá 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mr-IN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mr-IN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800000">
            <a:off x="4736417" y="425893"/>
            <a:ext cx="1207565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4442742" y="593774"/>
            <a:ext cx="437763" cy="437763"/>
          </a:xfrm>
          <a:prstGeom prst="rect">
            <a:avLst/>
          </a:prstGeom>
          <a:ln w="25400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33" y="1125144"/>
            <a:ext cx="1436967" cy="7387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27" y="1125144"/>
            <a:ext cx="1436967" cy="7387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240259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13140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2722"/>
              </p:ext>
            </p:extLst>
          </p:nvPr>
        </p:nvGraphicFramePr>
        <p:xfrm>
          <a:off x="4960621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73823"/>
                <a:gridCol w="797049"/>
                <a:gridCol w="1148073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Nová</a:t>
                      </a:r>
                      <a:r>
                        <a:rPr lang="cs-CZ" sz="1400" b="1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hrubá 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mr-IN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Rovná</a:t>
                      </a:r>
                      <a:r>
                        <a:rPr lang="cs-CZ" sz="1400" b="0" i="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d</a:t>
                      </a:r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aň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47 %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-18 465,-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mr-IN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920093" y="3164337"/>
            <a:ext cx="795157" cy="79515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47 %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800000">
            <a:off x="4736417" y="425893"/>
            <a:ext cx="1207565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4442742" y="593774"/>
            <a:ext cx="437763" cy="437763"/>
          </a:xfrm>
          <a:prstGeom prst="rect">
            <a:avLst/>
          </a:prstGeom>
          <a:ln w="2540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21" y="3216857"/>
            <a:ext cx="1436967" cy="7387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240259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10653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621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73823"/>
                <a:gridCol w="797049"/>
                <a:gridCol w="1148073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Nová</a:t>
                      </a:r>
                      <a:r>
                        <a:rPr lang="cs-CZ" sz="1400" b="1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hrubá 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mr-IN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Rovná</a:t>
                      </a:r>
                      <a:r>
                        <a:rPr lang="cs-CZ" sz="1400" b="0" i="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d</a:t>
                      </a:r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aň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47 %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-18 465,-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</a:t>
                      </a:r>
                      <a:r>
                        <a:rPr lang="cs-CZ" sz="1400" i="1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22 893,-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920093" y="3164337"/>
            <a:ext cx="795157" cy="79515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47 %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800000">
            <a:off x="4736417" y="425893"/>
            <a:ext cx="1207565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4442742" y="593774"/>
            <a:ext cx="437763" cy="437763"/>
          </a:xfrm>
          <a:prstGeom prst="rect">
            <a:avLst/>
          </a:prstGeom>
          <a:ln w="25400"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240259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11536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368"/>
              </p:ext>
            </p:extLst>
          </p:nvPr>
        </p:nvGraphicFramePr>
        <p:xfrm>
          <a:off x="298727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67525"/>
                <a:gridCol w="903348"/>
                <a:gridCol w="1148072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Superhrubá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+7 330,-</a:t>
                      </a:r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+2 639,-</a:t>
                      </a: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Hrubá mzda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29 320,-</a:t>
                      </a: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Sociální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-1 90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Zdravotní poj.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4,5 %</a:t>
                      </a:r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-1 3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lang="mr-IN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cs-CZ" sz="140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Daň z přijmu</a:t>
                      </a:r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15,0</a:t>
                      </a:r>
                      <a:r>
                        <a:rPr lang="cs-CZ" sz="1400" b="0" i="1" baseline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b="0" i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%*</a:t>
                      </a:r>
                      <a:endParaRPr lang="cs-CZ" sz="1400" b="0" i="1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0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-5 895,-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22 2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  <a:r>
                        <a:rPr lang="is-IS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,-</a:t>
                      </a:r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2584"/>
              </p:ext>
            </p:extLst>
          </p:nvPr>
        </p:nvGraphicFramePr>
        <p:xfrm>
          <a:off x="4960621" y="1260243"/>
          <a:ext cx="3918945" cy="46033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73823"/>
                <a:gridCol w="797049"/>
                <a:gridCol w="1148073"/>
              </a:tblGrid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Nová</a:t>
                      </a:r>
                      <a:r>
                        <a:rPr lang="cs-CZ" sz="1400" b="1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hrubá </a:t>
                      </a:r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39 289,-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mr-IN" sz="1400" b="1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Rovná</a:t>
                      </a:r>
                      <a:r>
                        <a:rPr lang="cs-CZ" sz="1400" b="0" i="0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d</a:t>
                      </a:r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aň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47 %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400" b="0" i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-18 465,-</a:t>
                      </a:r>
                      <a:endParaRPr lang="cs-CZ" sz="1400" b="0" i="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noProof="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endParaRPr lang="cs-CZ" sz="140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0" i="0" noProof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i="0" noProof="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11483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   Sleva na</a:t>
                      </a:r>
                      <a:r>
                        <a:rPr lang="cs-CZ" sz="1400" i="1" baseline="0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400" i="1" noProof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poplat</a:t>
                      </a: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cs-CZ" sz="1400" i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i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+2 070,-</a:t>
                      </a:r>
                    </a:p>
                  </a:txBody>
                  <a:tcPr anchor="ctr"/>
                </a:tc>
              </a:tr>
              <a:tr h="511483">
                <a:tc>
                  <a:txBody>
                    <a:bodyPr/>
                    <a:lstStyle/>
                    <a:p>
                      <a:pPr algn="l"/>
                      <a:r>
                        <a:rPr lang="cs-CZ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Čistá mzda</a:t>
                      </a:r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cs-CZ" sz="1400" b="1" noProof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1400" b="1" noProof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22 893,-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920093" y="3164337"/>
            <a:ext cx="795157" cy="79515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47 %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7597" y="5953408"/>
            <a:ext cx="5883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s-IS" sz="1600" b="1" i="1" dirty="0" smtClean="0">
                <a:solidFill>
                  <a:schemeClr val="accent6">
                    <a:lumMod val="75000"/>
                  </a:schemeClr>
                </a:solidFill>
              </a:rPr>
              <a:t>+624,-</a:t>
            </a:r>
            <a:endParaRPr lang="en-GB" sz="1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43" y="5771237"/>
            <a:ext cx="1187577" cy="6105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9800000">
            <a:off x="267284" y="425894"/>
            <a:ext cx="1207565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800000">
            <a:off x="4736417" y="425893"/>
            <a:ext cx="1207565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4442742" y="593774"/>
            <a:ext cx="437763" cy="437763"/>
          </a:xfrm>
          <a:prstGeom prst="rect">
            <a:avLst/>
          </a:prstGeom>
          <a:ln w="25400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78365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240259" y="89342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u="sng" dirty="0"/>
              <a:t>V</a:t>
            </a:r>
            <a:r>
              <a:rPr lang="cs-CZ" sz="1400" u="sng" dirty="0" smtClean="0"/>
              <a:t>ýplatní páska</a:t>
            </a:r>
            <a:endParaRPr lang="cs-CZ" sz="1400" u="sng" dirty="0"/>
          </a:p>
        </p:txBody>
      </p:sp>
    </p:spTree>
    <p:extLst>
      <p:ext uri="{BB962C8B-B14F-4D97-AF65-F5344CB8AC3E}">
        <p14:creationId xmlns:p14="http://schemas.microsoft.com/office/powerpoint/2010/main" val="14268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4800" dirty="0" smtClean="0"/>
              <a:t>Každý si dokáže spočítat</a:t>
            </a:r>
          </a:p>
          <a:p>
            <a:r>
              <a:rPr lang="cs-CZ" sz="4800" b="1" dirty="0" smtClean="0"/>
              <a:t> čistou mzdu.</a:t>
            </a:r>
            <a:endParaRPr lang="cs-CZ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Rectangle 4"/>
          <p:cNvSpPr/>
          <p:nvPr/>
        </p:nvSpPr>
        <p:spPr>
          <a:xfrm rot="20700000">
            <a:off x="958429" y="1454491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0700000">
            <a:off x="716609" y="1355578"/>
            <a:ext cx="1944796" cy="465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Po </a:t>
            </a:r>
            <a:r>
              <a:rPr lang="cs-CZ" sz="1600" b="1" dirty="0" smtClean="0">
                <a:solidFill>
                  <a:schemeClr val="tx1"/>
                </a:solidFill>
              </a:rPr>
              <a:t>reformě</a:t>
            </a:r>
            <a:endParaRPr lang="cs-CZ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13524" y="1476532"/>
            <a:ext cx="468000" cy="468000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17604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4800" dirty="0" smtClean="0"/>
              <a:t>Dokážete si spočítat</a:t>
            </a:r>
          </a:p>
          <a:p>
            <a:r>
              <a:rPr lang="cs-CZ" sz="4800" b="1" dirty="0" smtClean="0"/>
              <a:t> čistou mzdu</a:t>
            </a:r>
            <a:r>
              <a:rPr lang="cs-CZ" sz="4800" dirty="0" smtClean="0"/>
              <a:t>?</a:t>
            </a:r>
            <a:endParaRPr lang="cs-CZ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 rot="20700000">
            <a:off x="716609" y="1355578"/>
            <a:ext cx="1944796" cy="46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smtClean="0">
                <a:solidFill>
                  <a:schemeClr val="tx1"/>
                </a:solidFill>
              </a:rPr>
              <a:t>Dnes</a:t>
            </a:r>
            <a:endParaRPr lang="cs-CZ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299" name="Object 298"/>
          <p:cNvGraphicFramePr>
            <a:graphicFrameLocks/>
          </p:cNvGraphicFramePr>
          <p:nvPr>
            <p:custDataLst>
              <p:tags r:id="rId4"/>
            </p:custDataLst>
            <p:extLst/>
          </p:nvPr>
        </p:nvGraphicFramePr>
        <p:xfrm>
          <a:off x="190500" y="1104900"/>
          <a:ext cx="8429557" cy="419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Chart" r:id="rId24" imgW="8429557" imgH="4191090" progId="MSGraph.Chart.8">
                  <p:embed followColorScheme="full"/>
                </p:oleObj>
              </mc:Choice>
              <mc:Fallback>
                <p:oleObj name="Chart" r:id="rId24" imgW="8429557" imgH="419109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0500" y="1104900"/>
                        <a:ext cx="8429557" cy="419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7691438" y="5159375"/>
            <a:ext cx="504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B170127-7875-49A6-8981-12355C4F3C0E}" type="datetime'1''''4''''''''''''000''''''''''''''''''''''0'''''''''''''''''">
              <a:rPr lang="en-US" altLang="en-US" sz="1200"/>
              <a:pPr/>
              <a:t>140000</a:t>
            </a:fld>
            <a:endParaRPr lang="en-US" sz="1200" dirty="0">
              <a:sym typeface="+mn-lt"/>
            </a:endParaRPr>
          </a:p>
        </p:txBody>
      </p:sp>
      <p:sp>
        <p:nvSpPr>
          <p:cNvPr id="321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8253413" y="5159375"/>
            <a:ext cx="504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5F10389-CC1F-4DBF-AB9F-01BF72BB5166}" type="datetime'''1''''500''''''''''''''''''''''''''00'''''''''''">
              <a:rPr lang="en-US" altLang="en-US" sz="1200"/>
              <a:pPr/>
              <a:t>150000</a:t>
            </a:fld>
            <a:endParaRPr lang="en-US" sz="1200" dirty="0">
              <a:sym typeface="+mn-lt"/>
            </a:endParaRPr>
          </a:p>
        </p:txBody>
      </p:sp>
      <p:sp>
        <p:nvSpPr>
          <p:cNvPr id="31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129463" y="5159375"/>
            <a:ext cx="504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37C8954-9087-4458-94A6-BCCD2334E75C}" type="datetime'''13''''''''''''''''''0''''''''0''''''''''''''''''00'''''">
              <a:rPr lang="en-US" altLang="en-US" sz="1200"/>
              <a:pPr/>
              <a:t>130000</a:t>
            </a:fld>
            <a:endParaRPr lang="en-US" sz="1200" dirty="0">
              <a:sym typeface="+mn-lt"/>
            </a:endParaRPr>
          </a:p>
        </p:txBody>
      </p:sp>
      <p:sp>
        <p:nvSpPr>
          <p:cNvPr id="318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567488" y="5159375"/>
            <a:ext cx="504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7B90D72-0E7D-4DD9-84A0-59851419D79F}" type="datetime'1''''''''''20''''''''''''''''0''''''0''''0'''">
              <a:rPr lang="en-US" altLang="en-US" sz="1200"/>
              <a:pPr/>
              <a:t>120000</a:t>
            </a:fld>
            <a:endParaRPr lang="en-US" sz="1200" dirty="0">
              <a:sym typeface="+mn-lt"/>
            </a:endParaRPr>
          </a:p>
        </p:txBody>
      </p:sp>
      <p:sp>
        <p:nvSpPr>
          <p:cNvPr id="317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011863" y="5159375"/>
            <a:ext cx="4937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605E3D0-FC35-4C4C-8328-EFC14A2BE90B}" type="datetime'''1''''1''''''''''''''''''''''000''''''''''0'''''">
              <a:rPr lang="en-US" altLang="en-US" sz="1200"/>
              <a:pPr/>
              <a:t>110000</a:t>
            </a:fld>
            <a:endParaRPr lang="en-US" sz="1200" dirty="0">
              <a:sym typeface="+mn-lt"/>
            </a:endParaRPr>
          </a:p>
        </p:txBody>
      </p:sp>
      <p:sp>
        <p:nvSpPr>
          <p:cNvPr id="316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443538" y="5159375"/>
            <a:ext cx="504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E48806E-E6FE-4684-843E-502CB56ACC37}" type="datetime'''''''''1''0''''''''''00''''''''0''''''''''''''''''0'''''''''">
              <a:rPr lang="en-US" altLang="en-US" sz="1200"/>
              <a:pPr/>
              <a:t>100000</a:t>
            </a:fld>
            <a:endParaRPr lang="en-US" sz="1200" dirty="0">
              <a:sym typeface="+mn-lt"/>
            </a:endParaRPr>
          </a:p>
        </p:txBody>
      </p:sp>
      <p:sp>
        <p:nvSpPr>
          <p:cNvPr id="315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24425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16359BC-C0CA-4EB6-9425-775EABC22D7B}" type="datetime'''''''''''''''''9''''''''''0''''0''''00'''''''">
              <a:rPr lang="en-US" altLang="en-US" sz="1200"/>
              <a:pPr/>
              <a:t>90000</a:t>
            </a:fld>
            <a:endParaRPr lang="en-US" sz="1200" dirty="0">
              <a:sym typeface="+mn-lt"/>
            </a:endParaRPr>
          </a:p>
        </p:txBody>
      </p:sp>
      <p:sp>
        <p:nvSpPr>
          <p:cNvPr id="31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362450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F9BC7D3-C73D-48FD-B9A6-786B2FC94AAA}" type="datetime'''''8''''''0''''''''0''''''''''''00'''''''''''''''''''''">
              <a:rPr lang="en-US" altLang="en-US" sz="1200"/>
              <a:pPr/>
              <a:t>80000</a:t>
            </a:fld>
            <a:endParaRPr lang="en-US" sz="1200" dirty="0">
              <a:sym typeface="+mn-lt"/>
            </a:endParaRPr>
          </a:p>
        </p:txBody>
      </p:sp>
      <p:sp>
        <p:nvSpPr>
          <p:cNvPr id="313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790950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B603C1-2F93-4607-871B-E4556F46D504}" type="datetime'''''''''7''''''''''''''''''''''''0''''''''''''0''''''0''''''0'">
              <a:rPr lang="en-US" altLang="en-US" sz="1200"/>
              <a:pPr/>
              <a:t>70000</a:t>
            </a:fld>
            <a:endParaRPr lang="en-US" sz="1200" dirty="0">
              <a:sym typeface="+mn-lt"/>
            </a:endParaRPr>
          </a:p>
        </p:txBody>
      </p:sp>
      <p:sp>
        <p:nvSpPr>
          <p:cNvPr id="312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228975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2F2E729-3470-4349-804D-A3A5734361B3}" type="datetime'''''''60''''''''''''''''''00''''''''0'''''''''''''''''''''''''">
              <a:rPr lang="en-US" altLang="en-US" sz="1200"/>
              <a:pPr/>
              <a:t>60000</a:t>
            </a:fld>
            <a:endParaRPr lang="en-US" sz="1200" dirty="0">
              <a:sym typeface="+mn-lt"/>
            </a:endParaRPr>
          </a:p>
        </p:txBody>
      </p:sp>
      <p:sp>
        <p:nvSpPr>
          <p:cNvPr id="311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667000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5521173-0689-4084-8FD0-DCFFBE530A6E}" type="datetime'''5''''''''''00''''0''''''0'''''''''''''''''''''''''''''''''''">
              <a:rPr lang="en-US" altLang="en-US" sz="1200"/>
              <a:pPr/>
              <a:t>50000</a:t>
            </a:fld>
            <a:endParaRPr lang="en-US" sz="1200" dirty="0">
              <a:sym typeface="+mn-lt"/>
            </a:endParaRPr>
          </a:p>
        </p:txBody>
      </p:sp>
      <p:sp>
        <p:nvSpPr>
          <p:cNvPr id="310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05025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9DA9103-FDA9-487A-806C-3FA52E1EFFAF}" type="datetime'''''''''''''''''''''4''0''0''''''0''''''''''''''''''''''0'''''">
              <a:rPr lang="en-US" altLang="en-US" sz="1200"/>
              <a:pPr/>
              <a:t>40000</a:t>
            </a:fld>
            <a:endParaRPr lang="en-US" sz="1200" dirty="0">
              <a:sym typeface="+mn-lt"/>
            </a:endParaRPr>
          </a:p>
        </p:txBody>
      </p:sp>
      <p:sp>
        <p:nvSpPr>
          <p:cNvPr id="30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543050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F311211-8ABC-49E3-819C-5A586993F243}" type="datetime'''''''''''3''''''''''''''0''0''''''''''''''''''''''''''''00'''">
              <a:rPr lang="en-US" altLang="en-US" sz="1200"/>
              <a:pPr/>
              <a:t>30000</a:t>
            </a:fld>
            <a:endParaRPr lang="en-US" sz="1200" dirty="0">
              <a:sym typeface="+mn-lt"/>
            </a:endParaRPr>
          </a:p>
        </p:txBody>
      </p:sp>
      <p:sp>
        <p:nvSpPr>
          <p:cNvPr id="308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981075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D050318-4E74-4AF4-A31B-108DA8ACAEA2}" type="datetime'''''''''''2''''''0''00''''''''''''''''''''0'''">
              <a:rPr lang="en-US" altLang="en-US" sz="1200"/>
              <a:pPr/>
              <a:t>20000</a:t>
            </a:fld>
            <a:endParaRPr lang="en-US" sz="1200" dirty="0">
              <a:sym typeface="+mn-lt"/>
            </a:endParaRPr>
          </a:p>
        </p:txBody>
      </p:sp>
      <p:sp>
        <p:nvSpPr>
          <p:cNvPr id="307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19100" y="5159375"/>
            <a:ext cx="4206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5" indent="-228585" algn="l" defTabSz="9143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5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3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2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0" indent="-228585" algn="l" defTabSz="9143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F414B50-997B-4DA7-A5FC-5692DAA9A177}" type="datetime'''''''''''10''0''''''''''0''''''''''''''''''''0'''''''''''">
              <a:rPr lang="en-US" altLang="en-US" sz="1200"/>
              <a:pPr/>
              <a:t>10000</a:t>
            </a:fld>
            <a:endParaRPr lang="en-US" sz="1200" dirty="0"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45" y="562333"/>
            <a:ext cx="74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smtClean="0"/>
              <a:t>mezní sazba </a:t>
            </a:r>
          </a:p>
          <a:p>
            <a:r>
              <a:rPr lang="cs-CZ" sz="1200" b="1" dirty="0" smtClean="0"/>
              <a:t>v %</a:t>
            </a:r>
            <a:endParaRPr lang="cs-CZ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69025" y="38016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/>
              <a:t>Sazby při dané hrubé mzdě</a:t>
            </a:r>
            <a:endParaRPr lang="cs-CZ" dirty="0"/>
          </a:p>
        </p:txBody>
      </p:sp>
      <p:pic>
        <p:nvPicPr>
          <p:cNvPr id="23" name="Picture 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35" y="1388465"/>
            <a:ext cx="465454" cy="465454"/>
          </a:xfrm>
          <a:prstGeom prst="rect">
            <a:avLst/>
          </a:prstGeom>
        </p:spPr>
      </p:pic>
      <p:pic>
        <p:nvPicPr>
          <p:cNvPr id="24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79" y="2367988"/>
            <a:ext cx="517776" cy="51777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204031" y="3137295"/>
            <a:ext cx="619672" cy="262654"/>
          </a:xfrm>
          <a:prstGeom prst="rect">
            <a:avLst/>
          </a:prstGeom>
          <a:solidFill>
            <a:srgbClr val="B4A98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bg1"/>
                </a:solidFill>
              </a:rPr>
              <a:t>Dnes</a:t>
            </a:r>
            <a:endParaRPr lang="cs-CZ" sz="1400" dirty="0">
              <a:solidFill>
                <a:schemeClr val="bg1"/>
              </a:solidFill>
            </a:endParaRPr>
          </a:p>
        </p:txBody>
      </p:sp>
      <p:pic>
        <p:nvPicPr>
          <p:cNvPr id="26" name="Picture 1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49" y="4109194"/>
            <a:ext cx="633436" cy="2771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6723" y="5827835"/>
            <a:ext cx="1638302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cs-CZ" sz="1200" b="1" dirty="0"/>
              <a:t>Z</a:t>
            </a:r>
            <a:r>
              <a:rPr lang="cs-CZ" sz="1200" b="1" dirty="0" smtClean="0"/>
              <a:t>droje (kalkulačky):</a:t>
            </a:r>
            <a:endParaRPr lang="cs-CZ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804495" y="5839769"/>
            <a:ext cx="1815562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cs-CZ" sz="1200" dirty="0" smtClean="0"/>
              <a:t>Piráti: </a:t>
            </a:r>
            <a:r>
              <a:rPr lang="cs-CZ" sz="1200" dirty="0" err="1" smtClean="0"/>
              <a:t>pirati.cz</a:t>
            </a:r>
            <a:r>
              <a:rPr lang="cs-CZ" sz="1200" dirty="0" smtClean="0"/>
              <a:t>/</a:t>
            </a:r>
            <a:r>
              <a:rPr lang="cs-CZ" sz="1200" dirty="0" err="1" smtClean="0"/>
              <a:t>kalkulacka</a:t>
            </a:r>
            <a:endParaRPr lang="cs-CZ" sz="1200" dirty="0"/>
          </a:p>
        </p:txBody>
      </p:sp>
      <p:sp>
        <p:nvSpPr>
          <p:cNvPr id="29" name="Rectangle 28"/>
          <p:cNvSpPr/>
          <p:nvPr/>
        </p:nvSpPr>
        <p:spPr>
          <a:xfrm>
            <a:off x="2197180" y="5839771"/>
            <a:ext cx="1967846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cs-CZ" sz="1200" smtClean="0"/>
              <a:t>ČSSD: </a:t>
            </a:r>
            <a:r>
              <a:rPr lang="cs-CZ" sz="1200" dirty="0" err="1" smtClean="0"/>
              <a:t>spravedlive-dane.cz</a:t>
            </a:r>
            <a:endParaRPr lang="cs-CZ" sz="1200" dirty="0"/>
          </a:p>
        </p:txBody>
      </p:sp>
      <p:sp>
        <p:nvSpPr>
          <p:cNvPr id="30" name="Rectangle 29"/>
          <p:cNvSpPr/>
          <p:nvPr/>
        </p:nvSpPr>
        <p:spPr>
          <a:xfrm>
            <a:off x="4257181" y="5839770"/>
            <a:ext cx="2455159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cs-CZ" sz="1200" smtClean="0"/>
              <a:t>ODS: </a:t>
            </a:r>
            <a:r>
              <a:rPr lang="cs-CZ" sz="1200" dirty="0" err="1" smtClean="0"/>
              <a:t>ods.cz</a:t>
            </a:r>
            <a:r>
              <a:rPr lang="cs-CZ" sz="1200" dirty="0" smtClean="0"/>
              <a:t>/volby2017/</a:t>
            </a:r>
            <a:r>
              <a:rPr lang="cs-CZ" sz="1200" dirty="0" err="1" smtClean="0"/>
              <a:t>kalkulacka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09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graphicFrame>
        <p:nvGraphicFramePr>
          <p:cNvPr id="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14459"/>
              </p:ext>
            </p:extLst>
          </p:nvPr>
        </p:nvGraphicFramePr>
        <p:xfrm>
          <a:off x="754145" y="354330"/>
          <a:ext cx="7946794" cy="55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43"/>
                <a:gridCol w="2039215"/>
                <a:gridCol w="1926268"/>
                <a:gridCol w="1926268"/>
              </a:tblGrid>
              <a:tr h="1754006">
                <a:tc>
                  <a:txBody>
                    <a:bodyPr/>
                    <a:lstStyle/>
                    <a:p>
                      <a:pPr algn="l"/>
                      <a:endParaRPr lang="cs-CZ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4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4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4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4426">
                <a:tc>
                  <a:txBody>
                    <a:bodyPr/>
                    <a:lstStyle/>
                    <a:p>
                      <a:pPr algn="l"/>
                      <a:r>
                        <a:rPr lang="cs-CZ" sz="2000" b="0" dirty="0" smtClean="0">
                          <a:solidFill>
                            <a:schemeClr val="tx1"/>
                          </a:solidFill>
                        </a:rPr>
                        <a:t>Nižš</a:t>
                      </a:r>
                      <a:r>
                        <a:rPr lang="cs-CZ" sz="2000" b="0" baseline="0" dirty="0" smtClean="0">
                          <a:solidFill>
                            <a:schemeClr val="tx1"/>
                          </a:solidFill>
                        </a:rPr>
                        <a:t>í daně</a:t>
                      </a:r>
                      <a:endParaRPr lang="cs-CZ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0" b="0" dirty="0" smtClean="0">
                          <a:solidFill>
                            <a:schemeClr val="accent2"/>
                          </a:solidFill>
                        </a:rPr>
                        <a:t>✓</a:t>
                      </a:r>
                      <a:endParaRPr lang="cs-CZ" sz="6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</a:t>
                      </a:r>
                      <a:endParaRPr lang="cs-CZ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0" b="0" dirty="0" smtClean="0">
                          <a:solidFill>
                            <a:schemeClr val="accent2"/>
                          </a:solidFill>
                        </a:rPr>
                        <a:t>✓</a:t>
                      </a:r>
                      <a:endParaRPr lang="cs-CZ" sz="60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4426">
                <a:tc>
                  <a:txBody>
                    <a:bodyPr/>
                    <a:lstStyle/>
                    <a:p>
                      <a:pPr algn="l"/>
                      <a:r>
                        <a:rPr lang="cs-CZ" sz="2000" b="0" dirty="0" smtClean="0">
                          <a:solidFill>
                            <a:schemeClr val="tx1"/>
                          </a:solidFill>
                        </a:rPr>
                        <a:t>Odstranění degrese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</a:t>
                      </a:r>
                      <a:endParaRPr lang="cs-CZ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6000" b="0" dirty="0" smtClean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6000" b="0" dirty="0" smtClean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4426">
                <a:tc>
                  <a:txBody>
                    <a:bodyPr/>
                    <a:lstStyle/>
                    <a:p>
                      <a:pPr marL="0" marR="0" indent="0" algn="l" defTabSz="9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 smtClean="0">
                          <a:solidFill>
                            <a:schemeClr val="tx1"/>
                          </a:solidFill>
                        </a:rPr>
                        <a:t>Zjednodušení systému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</a:t>
                      </a:r>
                      <a:endParaRPr lang="cs-CZ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</a:t>
                      </a:r>
                      <a:endParaRPr lang="cs-CZ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0" b="0" dirty="0" smtClean="0">
                          <a:solidFill>
                            <a:schemeClr val="accent2"/>
                          </a:solidFill>
                        </a:rPr>
                        <a:t>✓</a:t>
                      </a:r>
                      <a:endParaRPr lang="cs-CZ" sz="60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0" y="785244"/>
            <a:ext cx="1009561" cy="1009561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94" y="953019"/>
            <a:ext cx="674013" cy="674013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45" y="1044552"/>
            <a:ext cx="1122169" cy="4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21874" y="5358019"/>
            <a:ext cx="6500253" cy="6282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ctr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Daně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cs-CZ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cs-CZ" sz="3200" dirty="0" smtClean="0">
                <a:latin typeface="+mj-lt"/>
                <a:ea typeface="+mj-ea"/>
                <a:cs typeface="+mj-cs"/>
              </a:rPr>
              <a:t>které každý</a:t>
            </a:r>
            <a:r>
              <a:rPr lang="cs-CZ" sz="3200" dirty="0">
                <a:latin typeface="+mj-lt"/>
                <a:ea typeface="+mj-ea"/>
                <a:cs typeface="+mj-cs"/>
              </a:rPr>
              <a:t> </a:t>
            </a:r>
            <a:r>
              <a:rPr kumimoji="0" lang="cs-CZ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pochopí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5732" y="450525"/>
            <a:ext cx="1356150" cy="1356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400" dirty="0" smtClean="0">
                <a:solidFill>
                  <a:sysClr val="windowText" lastClr="000000"/>
                </a:solidFill>
              </a:rPr>
              <a:t>15 %</a:t>
            </a:r>
            <a:endParaRPr lang="cs-CZ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75031" y="1806675"/>
            <a:ext cx="1640942" cy="1640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3000" dirty="0" smtClean="0">
                <a:solidFill>
                  <a:sysClr val="windowText" lastClr="000000"/>
                </a:solidFill>
              </a:rPr>
              <a:t>25 %*</a:t>
            </a:r>
            <a:endParaRPr lang="cs-CZ" sz="30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61293" y="1037031"/>
            <a:ext cx="817286" cy="8172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1500" smtClean="0">
                <a:solidFill>
                  <a:sysClr val="windowText" lastClr="000000"/>
                </a:solidFill>
              </a:rPr>
              <a:t>4,5 %*</a:t>
            </a:r>
            <a:endParaRPr lang="cs-CZ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39121" y="2903481"/>
            <a:ext cx="974159" cy="9741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dirty="0" smtClean="0">
                <a:solidFill>
                  <a:sysClr val="windowText" lastClr="000000"/>
                </a:solidFill>
              </a:rPr>
              <a:t>6,5 %*</a:t>
            </a:r>
            <a:endParaRPr lang="cs-CZ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86375" y="1622487"/>
            <a:ext cx="1018895" cy="10188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200" dirty="0" smtClean="0">
                <a:solidFill>
                  <a:sysClr val="windowText" lastClr="000000"/>
                </a:solidFill>
              </a:rPr>
              <a:t>9 %*</a:t>
            </a:r>
            <a:endParaRPr lang="cs-CZ" sz="2200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61293" y="2673001"/>
            <a:ext cx="959735" cy="9597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000" dirty="0" smtClean="0">
                <a:solidFill>
                  <a:sysClr val="windowText" lastClr="000000"/>
                </a:solidFill>
              </a:rPr>
              <a:t>7%*</a:t>
            </a:r>
            <a:endParaRPr lang="cs-CZ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17005" y="1059794"/>
            <a:ext cx="1985539" cy="19855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4000" dirty="0" smtClean="0">
                <a:solidFill>
                  <a:sysClr val="windowText" lastClr="000000"/>
                </a:solidFill>
              </a:rPr>
              <a:t>47 %</a:t>
            </a:r>
            <a:endParaRPr lang="cs-CZ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505382" y="2104959"/>
            <a:ext cx="9374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83" y="840158"/>
            <a:ext cx="885200" cy="88520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321874" y="6007924"/>
            <a:ext cx="6500253" cy="6282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ctr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b="1" dirty="0" smtClean="0">
                <a:latin typeface="+mj-lt"/>
                <a:ea typeface="+mj-ea"/>
                <a:cs typeface="+mj-cs"/>
              </a:rPr>
              <a:t>cernenabilem2017.cz</a:t>
            </a:r>
            <a:endParaRPr kumimoji="0" lang="cs-CZ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6973" y="4264867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 smtClean="0"/>
              <a:t>48,6 %</a:t>
            </a:r>
          </a:p>
          <a:p>
            <a:pPr algn="ctr"/>
            <a:r>
              <a:rPr lang="cs-CZ" sz="1400" dirty="0" smtClean="0"/>
              <a:t>(</a:t>
            </a:r>
            <a:r>
              <a:rPr lang="cs-CZ" sz="1400" dirty="0" smtClean="0">
                <a:solidFill>
                  <a:srgbClr val="000000"/>
                </a:solidFill>
              </a:rPr>
              <a:t>33,8 %)</a:t>
            </a:r>
            <a:endParaRPr lang="cs-CZ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358176" y="4171744"/>
            <a:ext cx="26204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4549" y="42656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 smtClean="0"/>
              <a:t>47 %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899573" y="4172568"/>
            <a:ext cx="26204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Snížíme zdanění práce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Oval 5"/>
          <p:cNvSpPr/>
          <p:nvPr/>
        </p:nvSpPr>
        <p:spPr>
          <a:xfrm>
            <a:off x="3408544" y="2647616"/>
            <a:ext cx="2326914" cy="232691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>
              <a:spcAft>
                <a:spcPts val="300"/>
              </a:spcAft>
            </a:pPr>
            <a:r>
              <a:rPr lang="cs-CZ" sz="3200" b="1" dirty="0" smtClean="0">
                <a:solidFill>
                  <a:sysClr val="windowText" lastClr="000000"/>
                </a:solidFill>
              </a:rPr>
              <a:t>   -1,6</a:t>
            </a:r>
          </a:p>
          <a:p>
            <a:pPr algn="ctr"/>
            <a:r>
              <a:rPr lang="cs-CZ" sz="2000" dirty="0" smtClean="0">
                <a:solidFill>
                  <a:sysClr val="windowText" lastClr="000000"/>
                </a:solidFill>
              </a:rPr>
              <a:t>procentního bodu</a:t>
            </a:r>
            <a:endParaRPr lang="cs-CZ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349004"/>
            <a:ext cx="7886700" cy="840230"/>
          </a:xfrm>
        </p:spPr>
        <p:txBody>
          <a:bodyPr>
            <a:spAutoFit/>
          </a:bodyPr>
          <a:lstStyle/>
          <a:p>
            <a:r>
              <a:rPr lang="cs-CZ" sz="5400" dirty="0" smtClean="0"/>
              <a:t>Proč právě tolik?</a:t>
            </a:r>
            <a:endParaRPr lang="cs-CZ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19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992333"/>
          </a:xfrm>
        </p:spPr>
        <p:txBody>
          <a:bodyPr/>
          <a:lstStyle/>
          <a:p>
            <a:r>
              <a:rPr lang="cs-CZ" sz="4400" dirty="0" smtClean="0"/>
              <a:t>Současný daňový systém</a:t>
            </a:r>
            <a:endParaRPr lang="cs-CZ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Rectangle 5"/>
          <p:cNvSpPr/>
          <p:nvPr/>
        </p:nvSpPr>
        <p:spPr>
          <a:xfrm>
            <a:off x="6060899" y="1630842"/>
            <a:ext cx="2179958" cy="4903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 fontAlgn="t"/>
            <a:r>
              <a:rPr lang="cs-CZ" sz="1200" dirty="0" smtClean="0">
                <a:solidFill>
                  <a:schemeClr val="bg1"/>
                </a:solidFill>
              </a:rPr>
              <a:t>Příjem nad </a:t>
            </a:r>
            <a:br>
              <a:rPr lang="cs-CZ" sz="1200" dirty="0" smtClean="0">
                <a:solidFill>
                  <a:schemeClr val="bg1"/>
                </a:solidFill>
              </a:rPr>
            </a:br>
            <a:r>
              <a:rPr lang="cs-CZ" sz="1200" dirty="0" smtClean="0">
                <a:solidFill>
                  <a:schemeClr val="bg1"/>
                </a:solidFill>
              </a:rPr>
              <a:t>4x rozhodné průměrné mzdy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0900" y="2121687"/>
            <a:ext cx="2179957" cy="393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6106878" y="2259409"/>
            <a:ext cx="2088000" cy="420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Daň z příjmu </a:t>
            </a:r>
          </a:p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15 % ze </a:t>
            </a:r>
            <a:r>
              <a:rPr lang="cs-CZ" sz="1200" b="1" i="1" dirty="0" smtClean="0">
                <a:solidFill>
                  <a:srgbClr val="000000"/>
                </a:solidFill>
              </a:rPr>
              <a:t>superhrubé</a:t>
            </a:r>
            <a:r>
              <a:rPr lang="cs-CZ" sz="1200" dirty="0" smtClean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6106878" y="4372194"/>
            <a:ext cx="2088000" cy="420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Zdravotní - zaměstnanec </a:t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4,5 % z </a:t>
            </a:r>
            <a:r>
              <a:rPr lang="cs-CZ" sz="1200" b="1" i="1" dirty="0">
                <a:solidFill>
                  <a:srgbClr val="000000"/>
                </a:solidFill>
              </a:rPr>
              <a:t>hrubé</a:t>
            </a:r>
            <a:r>
              <a:rPr lang="cs-CZ" sz="1200" dirty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6106878" y="4981754"/>
            <a:ext cx="2088000" cy="3693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Zdravotní - </a:t>
            </a:r>
            <a:r>
              <a:rPr lang="cs-CZ" sz="1200" dirty="0" smtClean="0">
                <a:solidFill>
                  <a:srgbClr val="000000"/>
                </a:solidFill>
              </a:rPr>
              <a:t>zaměstnavatel</a:t>
            </a:r>
            <a:r>
              <a:rPr lang="cs-CZ" sz="1200" dirty="0">
                <a:solidFill>
                  <a:srgbClr val="000000"/>
                </a:solidFill>
              </a:rPr>
              <a:t/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9</a:t>
            </a:r>
            <a:r>
              <a:rPr lang="cs-CZ" sz="1200" dirty="0" smtClean="0">
                <a:solidFill>
                  <a:srgbClr val="000000"/>
                </a:solidFill>
              </a:rPr>
              <a:t> </a:t>
            </a:r>
            <a:r>
              <a:rPr lang="cs-CZ" sz="1200" dirty="0">
                <a:solidFill>
                  <a:srgbClr val="000000"/>
                </a:solidFill>
              </a:rPr>
              <a:t>% z </a:t>
            </a:r>
            <a:r>
              <a:rPr lang="cs-CZ" sz="1200" b="1" i="1" dirty="0">
                <a:solidFill>
                  <a:srgbClr val="000000"/>
                </a:solidFill>
              </a:rPr>
              <a:t>hrubé</a:t>
            </a:r>
            <a:r>
              <a:rPr lang="cs-CZ" sz="1200" dirty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6106878" y="2940328"/>
            <a:ext cx="2088000" cy="4551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x</a:t>
            </a:r>
            <a:endParaRPr lang="cs-CZ" sz="1200" dirty="0"/>
          </a:p>
        </p:txBody>
      </p:sp>
      <p:sp>
        <p:nvSpPr>
          <p:cNvPr id="12" name="Rectangle 11"/>
          <p:cNvSpPr/>
          <p:nvPr/>
        </p:nvSpPr>
        <p:spPr>
          <a:xfrm>
            <a:off x="6106878" y="3656261"/>
            <a:ext cx="2088000" cy="4551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x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3482022" y="1630834"/>
            <a:ext cx="2179958" cy="4909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algn="ctr" fontAlgn="t"/>
            <a:r>
              <a:rPr lang="cs-CZ" sz="1200" b="1" dirty="0" smtClean="0">
                <a:solidFill>
                  <a:schemeClr val="bg1"/>
                </a:solidFill>
              </a:rPr>
              <a:t>Průměrná mzda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82023" y="2121744"/>
            <a:ext cx="2179957" cy="3930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Rectangle 14"/>
          <p:cNvSpPr/>
          <p:nvPr/>
        </p:nvSpPr>
        <p:spPr>
          <a:xfrm>
            <a:off x="3528001" y="2259465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Daň z příjmu </a:t>
            </a:r>
            <a:br>
              <a:rPr lang="cs-CZ" sz="1200" dirty="0" smtClean="0">
                <a:solidFill>
                  <a:srgbClr val="000000"/>
                </a:solidFill>
              </a:rPr>
            </a:br>
            <a:r>
              <a:rPr lang="cs-CZ" sz="1200" dirty="0" smtClean="0">
                <a:solidFill>
                  <a:srgbClr val="000000"/>
                </a:solidFill>
              </a:rPr>
              <a:t>15 % ze </a:t>
            </a:r>
            <a:r>
              <a:rPr lang="cs-CZ" sz="1200" b="1" i="1" dirty="0" smtClean="0">
                <a:solidFill>
                  <a:srgbClr val="000000"/>
                </a:solidFill>
              </a:rPr>
              <a:t>superhrubé</a:t>
            </a:r>
            <a:r>
              <a:rPr lang="cs-CZ" sz="1200" dirty="0" smtClean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16" name="Rectangle 15"/>
          <p:cNvSpPr/>
          <p:nvPr/>
        </p:nvSpPr>
        <p:spPr>
          <a:xfrm>
            <a:off x="3528001" y="2963727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Sociální - zaměstnanec </a:t>
            </a:r>
            <a:r>
              <a:rPr lang="cs-CZ" sz="1200" dirty="0">
                <a:solidFill>
                  <a:srgbClr val="000000"/>
                </a:solidFill>
              </a:rPr>
              <a:t/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6,5 % z </a:t>
            </a:r>
            <a:r>
              <a:rPr lang="cs-CZ" sz="1200" b="1" i="1" dirty="0">
                <a:solidFill>
                  <a:srgbClr val="000000"/>
                </a:solidFill>
              </a:rPr>
              <a:t>hrubé </a:t>
            </a:r>
            <a:r>
              <a:rPr lang="cs-CZ" sz="1200" dirty="0">
                <a:solidFill>
                  <a:srgbClr val="000000"/>
                </a:solidFill>
              </a:rPr>
              <a:t>mzdy</a:t>
            </a:r>
            <a:endParaRPr lang="cs-CZ" sz="1200" dirty="0"/>
          </a:p>
        </p:txBody>
      </p:sp>
      <p:sp>
        <p:nvSpPr>
          <p:cNvPr id="17" name="Rectangle 16"/>
          <p:cNvSpPr/>
          <p:nvPr/>
        </p:nvSpPr>
        <p:spPr>
          <a:xfrm>
            <a:off x="3528001" y="3667989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Sociální - zaměstnavatel  </a:t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25 % z </a:t>
            </a:r>
            <a:r>
              <a:rPr lang="cs-CZ" sz="1200" b="1" i="1" dirty="0">
                <a:solidFill>
                  <a:srgbClr val="000000"/>
                </a:solidFill>
              </a:rPr>
              <a:t>hrubé</a:t>
            </a:r>
            <a:r>
              <a:rPr lang="cs-CZ" sz="1200" dirty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18" name="Rectangle 17"/>
          <p:cNvSpPr/>
          <p:nvPr/>
        </p:nvSpPr>
        <p:spPr>
          <a:xfrm>
            <a:off x="3528001" y="4372250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Zdravotní - zaměstnanec </a:t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4,5 % z </a:t>
            </a:r>
            <a:r>
              <a:rPr lang="cs-CZ" sz="1200" b="1" i="1" dirty="0">
                <a:solidFill>
                  <a:srgbClr val="000000"/>
                </a:solidFill>
              </a:rPr>
              <a:t>hrubé</a:t>
            </a:r>
            <a:r>
              <a:rPr lang="cs-CZ" sz="1200" dirty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19" name="Rectangle 18"/>
          <p:cNvSpPr/>
          <p:nvPr/>
        </p:nvSpPr>
        <p:spPr>
          <a:xfrm>
            <a:off x="3528001" y="5645526"/>
            <a:ext cx="2088000" cy="2100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x</a:t>
            </a:r>
            <a:endParaRPr lang="cs-CZ" sz="1200" dirty="0"/>
          </a:p>
        </p:txBody>
      </p:sp>
      <p:sp>
        <p:nvSpPr>
          <p:cNvPr id="34" name="Rectangle 33"/>
          <p:cNvSpPr/>
          <p:nvPr/>
        </p:nvSpPr>
        <p:spPr>
          <a:xfrm>
            <a:off x="903144" y="1630834"/>
            <a:ext cx="2179958" cy="4909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algn="ctr" fontAlgn="t"/>
            <a:r>
              <a:rPr lang="cs-CZ" sz="1200" dirty="0" smtClean="0">
                <a:solidFill>
                  <a:schemeClr val="bg1"/>
                </a:solidFill>
              </a:rPr>
              <a:t>Příjem pod minimální mzdou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3145" y="2121744"/>
            <a:ext cx="2179957" cy="3930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949123" y="2259465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Daň z příjmu </a:t>
            </a:r>
            <a:br>
              <a:rPr lang="cs-CZ" sz="1200" dirty="0" smtClean="0">
                <a:solidFill>
                  <a:srgbClr val="000000"/>
                </a:solidFill>
              </a:rPr>
            </a:br>
            <a:r>
              <a:rPr lang="cs-CZ" sz="1200" dirty="0" smtClean="0">
                <a:solidFill>
                  <a:srgbClr val="000000"/>
                </a:solidFill>
              </a:rPr>
              <a:t>15 % ze </a:t>
            </a:r>
            <a:r>
              <a:rPr lang="cs-CZ" sz="1200" b="1" i="1" dirty="0" smtClean="0">
                <a:solidFill>
                  <a:srgbClr val="000000"/>
                </a:solidFill>
              </a:rPr>
              <a:t>superhrubé</a:t>
            </a:r>
            <a:r>
              <a:rPr lang="cs-CZ" sz="1200" dirty="0" smtClean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37" name="Rectangle 36"/>
          <p:cNvSpPr/>
          <p:nvPr/>
        </p:nvSpPr>
        <p:spPr>
          <a:xfrm>
            <a:off x="949123" y="2963727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Sociální - zaměstnanec </a:t>
            </a:r>
            <a:r>
              <a:rPr lang="cs-CZ" sz="1200" dirty="0">
                <a:solidFill>
                  <a:srgbClr val="000000"/>
                </a:solidFill>
              </a:rPr>
              <a:t/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6,5 % z </a:t>
            </a:r>
            <a:r>
              <a:rPr lang="cs-CZ" sz="1200" b="1" i="1" dirty="0">
                <a:solidFill>
                  <a:srgbClr val="000000"/>
                </a:solidFill>
              </a:rPr>
              <a:t>hrubé </a:t>
            </a:r>
            <a:r>
              <a:rPr lang="cs-CZ" sz="1200" dirty="0">
                <a:solidFill>
                  <a:srgbClr val="000000"/>
                </a:solidFill>
              </a:rPr>
              <a:t>mzdy</a:t>
            </a:r>
            <a:endParaRPr lang="cs-CZ" sz="1200" dirty="0"/>
          </a:p>
        </p:txBody>
      </p:sp>
      <p:sp>
        <p:nvSpPr>
          <p:cNvPr id="38" name="Rectangle 37"/>
          <p:cNvSpPr/>
          <p:nvPr/>
        </p:nvSpPr>
        <p:spPr>
          <a:xfrm>
            <a:off x="949123" y="3667989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Sociální - zaměstnavatel  </a:t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25 % z </a:t>
            </a:r>
            <a:r>
              <a:rPr lang="cs-CZ" sz="1200" b="1" i="1" dirty="0">
                <a:solidFill>
                  <a:srgbClr val="000000"/>
                </a:solidFill>
              </a:rPr>
              <a:t>hrubé</a:t>
            </a:r>
            <a:r>
              <a:rPr lang="cs-CZ" sz="1200" dirty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39" name="Rectangle 38"/>
          <p:cNvSpPr/>
          <p:nvPr/>
        </p:nvSpPr>
        <p:spPr>
          <a:xfrm>
            <a:off x="949123" y="4372250"/>
            <a:ext cx="2088000" cy="45517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Zdravotní </a:t>
            </a:r>
            <a:r>
              <a:rPr lang="mr-IN" sz="1200" dirty="0" smtClean="0">
                <a:solidFill>
                  <a:srgbClr val="000000"/>
                </a:solidFill>
              </a:rPr>
              <a:t>–</a:t>
            </a:r>
            <a:r>
              <a:rPr lang="cs-CZ" sz="1200" dirty="0" smtClean="0">
                <a:solidFill>
                  <a:srgbClr val="000000"/>
                </a:solidFill>
              </a:rPr>
              <a:t> 13,5 % z </a:t>
            </a:r>
          </a:p>
          <a:p>
            <a:pPr algn="ctr" fontAlgn="t"/>
            <a:r>
              <a:rPr lang="cs-CZ" sz="1200" b="1" i="1" dirty="0" smtClean="0">
                <a:solidFill>
                  <a:srgbClr val="000000"/>
                </a:solidFill>
              </a:rPr>
              <a:t>minimální </a:t>
            </a:r>
            <a:r>
              <a:rPr lang="cs-CZ" sz="1200" dirty="0" smtClean="0">
                <a:solidFill>
                  <a:srgbClr val="000000"/>
                </a:solidFill>
              </a:rPr>
              <a:t>mzdy</a:t>
            </a:r>
            <a:endParaRPr lang="cs-CZ" sz="1200" dirty="0"/>
          </a:p>
        </p:txBody>
      </p:sp>
      <p:sp>
        <p:nvSpPr>
          <p:cNvPr id="40" name="Rectangle 39"/>
          <p:cNvSpPr/>
          <p:nvPr/>
        </p:nvSpPr>
        <p:spPr>
          <a:xfrm>
            <a:off x="949123" y="5092606"/>
            <a:ext cx="2088000" cy="2100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t"/>
            <a:endParaRPr lang="cs-CZ" sz="1200" dirty="0"/>
          </a:p>
        </p:txBody>
      </p:sp>
      <p:sp>
        <p:nvSpPr>
          <p:cNvPr id="43" name="Rectangle 42"/>
          <p:cNvSpPr/>
          <p:nvPr/>
        </p:nvSpPr>
        <p:spPr>
          <a:xfrm>
            <a:off x="6106878" y="5565900"/>
            <a:ext cx="2088000" cy="3693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Solidární daň </a:t>
            </a:r>
            <a:endParaRPr lang="cs-CZ" sz="1200" dirty="0"/>
          </a:p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7 % </a:t>
            </a:r>
            <a:r>
              <a:rPr lang="cs-CZ" sz="1200" dirty="0" smtClean="0">
                <a:solidFill>
                  <a:srgbClr val="000000"/>
                </a:solidFill>
              </a:rPr>
              <a:t>z </a:t>
            </a:r>
            <a:r>
              <a:rPr lang="cs-CZ" sz="1200" b="1" i="1" dirty="0" smtClean="0">
                <a:solidFill>
                  <a:srgbClr val="000000"/>
                </a:solidFill>
              </a:rPr>
              <a:t>hrubé</a:t>
            </a:r>
            <a:r>
              <a:rPr lang="cs-CZ" sz="1200" dirty="0" smtClean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44" name="Rectangle 43"/>
          <p:cNvSpPr/>
          <p:nvPr/>
        </p:nvSpPr>
        <p:spPr>
          <a:xfrm>
            <a:off x="3528001" y="4981754"/>
            <a:ext cx="2088000" cy="3693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 fontAlgn="t"/>
            <a:r>
              <a:rPr lang="cs-CZ" sz="1200" dirty="0">
                <a:solidFill>
                  <a:srgbClr val="000000"/>
                </a:solidFill>
              </a:rPr>
              <a:t>Zdravotní - </a:t>
            </a:r>
            <a:r>
              <a:rPr lang="cs-CZ" sz="1200" dirty="0" smtClean="0">
                <a:solidFill>
                  <a:srgbClr val="000000"/>
                </a:solidFill>
              </a:rPr>
              <a:t>zaměstnavatel</a:t>
            </a:r>
            <a:r>
              <a:rPr lang="cs-CZ" sz="1200" dirty="0">
                <a:solidFill>
                  <a:srgbClr val="000000"/>
                </a:solidFill>
              </a:rPr>
              <a:t/>
            </a:r>
            <a:br>
              <a:rPr lang="cs-CZ" sz="1200" dirty="0">
                <a:solidFill>
                  <a:srgbClr val="000000"/>
                </a:solidFill>
              </a:rPr>
            </a:br>
            <a:r>
              <a:rPr lang="cs-CZ" sz="1200" dirty="0">
                <a:solidFill>
                  <a:srgbClr val="000000"/>
                </a:solidFill>
              </a:rPr>
              <a:t>9</a:t>
            </a:r>
            <a:r>
              <a:rPr lang="cs-CZ" sz="1200" dirty="0" smtClean="0">
                <a:solidFill>
                  <a:srgbClr val="000000"/>
                </a:solidFill>
              </a:rPr>
              <a:t> </a:t>
            </a:r>
            <a:r>
              <a:rPr lang="cs-CZ" sz="1200" dirty="0">
                <a:solidFill>
                  <a:srgbClr val="000000"/>
                </a:solidFill>
              </a:rPr>
              <a:t>% z </a:t>
            </a:r>
            <a:r>
              <a:rPr lang="cs-CZ" sz="1200" b="1" i="1" dirty="0">
                <a:solidFill>
                  <a:srgbClr val="000000"/>
                </a:solidFill>
              </a:rPr>
              <a:t>hrubé</a:t>
            </a:r>
            <a:r>
              <a:rPr lang="cs-CZ" sz="1200" dirty="0">
                <a:solidFill>
                  <a:srgbClr val="000000"/>
                </a:solidFill>
              </a:rPr>
              <a:t> mzdy</a:t>
            </a:r>
            <a:endParaRPr lang="cs-CZ" sz="1200" dirty="0"/>
          </a:p>
        </p:txBody>
      </p:sp>
      <p:sp>
        <p:nvSpPr>
          <p:cNvPr id="45" name="Rectangle 44"/>
          <p:cNvSpPr/>
          <p:nvPr/>
        </p:nvSpPr>
        <p:spPr>
          <a:xfrm>
            <a:off x="949123" y="5074087"/>
            <a:ext cx="2088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 fontAlgn="t"/>
            <a:r>
              <a:rPr lang="cs-CZ" sz="1200" dirty="0" err="1" smtClean="0">
                <a:solidFill>
                  <a:srgbClr val="000000"/>
                </a:solidFill>
              </a:rPr>
              <a:t>x</a:t>
            </a:r>
            <a:endParaRPr lang="cs-CZ" sz="1200" dirty="0"/>
          </a:p>
        </p:txBody>
      </p:sp>
      <p:sp>
        <p:nvSpPr>
          <p:cNvPr id="48" name="Rectangle 47"/>
          <p:cNvSpPr/>
          <p:nvPr/>
        </p:nvSpPr>
        <p:spPr>
          <a:xfrm>
            <a:off x="949123" y="5645526"/>
            <a:ext cx="2088000" cy="2100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t"/>
            <a:r>
              <a:rPr lang="cs-CZ" sz="1200" dirty="0" smtClean="0">
                <a:solidFill>
                  <a:srgbClr val="000000"/>
                </a:solidFill>
              </a:rPr>
              <a:t>x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1164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97381"/>
            <a:ext cx="7886700" cy="3892246"/>
          </a:xfrm>
        </p:spPr>
        <p:txBody>
          <a:bodyPr>
            <a:normAutofit/>
          </a:bodyPr>
          <a:lstStyle/>
          <a:p>
            <a:r>
              <a:rPr lang="cs-CZ" sz="5400" dirty="0" smtClean="0"/>
              <a:t>Největší zjednodušení </a:t>
            </a:r>
          </a:p>
          <a:p>
            <a:r>
              <a:rPr lang="cs-CZ" sz="5400" dirty="0" smtClean="0"/>
              <a:t>daňového systému </a:t>
            </a:r>
          </a:p>
          <a:p>
            <a:r>
              <a:rPr lang="cs-CZ" sz="5400" dirty="0" smtClean="0"/>
              <a:t>za posledních 25 let </a:t>
            </a:r>
            <a:endParaRPr lang="cs-CZ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10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Daně, které každý pochopí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1256977" y="1501174"/>
            <a:ext cx="1491765" cy="14917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500" dirty="0" smtClean="0">
                <a:solidFill>
                  <a:sysClr val="windowText" lastClr="000000"/>
                </a:solidFill>
              </a:rPr>
              <a:t>15 %</a:t>
            </a:r>
            <a:endParaRPr lang="cs-CZ" sz="25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3474" y="3039078"/>
            <a:ext cx="1805036" cy="18050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3000" dirty="0" smtClean="0">
                <a:solidFill>
                  <a:sysClr val="windowText" lastClr="000000"/>
                </a:solidFill>
              </a:rPr>
              <a:t>25 %*</a:t>
            </a:r>
            <a:endParaRPr lang="cs-CZ" sz="30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93950" y="2046545"/>
            <a:ext cx="899015" cy="8990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1600" smtClean="0">
                <a:solidFill>
                  <a:sysClr val="windowText" lastClr="000000"/>
                </a:solidFill>
              </a:rPr>
              <a:t>4,5 %*</a:t>
            </a:r>
            <a:endParaRPr lang="cs-CZ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77034" y="4231324"/>
            <a:ext cx="1071575" cy="10715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000" dirty="0" smtClean="0">
                <a:solidFill>
                  <a:sysClr val="windowText" lastClr="000000"/>
                </a:solidFill>
              </a:rPr>
              <a:t>6,5 %*</a:t>
            </a:r>
            <a:endParaRPr lang="cs-CZ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03534" y="2759162"/>
            <a:ext cx="1120785" cy="112078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500" dirty="0" smtClean="0">
                <a:solidFill>
                  <a:sysClr val="windowText" lastClr="000000"/>
                </a:solidFill>
              </a:rPr>
              <a:t>9 %*</a:t>
            </a:r>
            <a:endParaRPr lang="cs-CZ" sz="25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204" y="480735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377" y="5693823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 smtClean="0"/>
              <a:t>48,6 %</a:t>
            </a:r>
          </a:p>
          <a:p>
            <a:pPr algn="ctr"/>
            <a:r>
              <a:rPr lang="cs-CZ" sz="1400" dirty="0" smtClean="0"/>
              <a:t>(</a:t>
            </a:r>
            <a:r>
              <a:rPr lang="cs-CZ" sz="1400" dirty="0" smtClean="0">
                <a:solidFill>
                  <a:srgbClr val="000000"/>
                </a:solidFill>
              </a:rPr>
              <a:t>33,8 %)</a:t>
            </a:r>
            <a:endParaRPr lang="cs-CZ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1580" y="5600700"/>
            <a:ext cx="26204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93950" y="4005286"/>
            <a:ext cx="1055708" cy="10557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000" dirty="0" smtClean="0">
                <a:solidFill>
                  <a:sysClr val="windowText" lastClr="000000"/>
                </a:solidFill>
              </a:rPr>
              <a:t>7 %*</a:t>
            </a:r>
            <a:endParaRPr lang="cs-CZ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Daně, které každý pochopí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1256977" y="1501174"/>
            <a:ext cx="1491765" cy="14917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500" dirty="0" smtClean="0">
                <a:solidFill>
                  <a:sysClr val="windowText" lastClr="000000"/>
                </a:solidFill>
              </a:rPr>
              <a:t>15 %</a:t>
            </a:r>
            <a:endParaRPr lang="cs-CZ" sz="25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3474" y="3039078"/>
            <a:ext cx="1805036" cy="18050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3000" dirty="0" smtClean="0">
                <a:solidFill>
                  <a:sysClr val="windowText" lastClr="000000"/>
                </a:solidFill>
              </a:rPr>
              <a:t>25 %*</a:t>
            </a:r>
            <a:endParaRPr lang="cs-CZ" sz="30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93950" y="2046545"/>
            <a:ext cx="899015" cy="8990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1600" smtClean="0">
                <a:solidFill>
                  <a:sysClr val="windowText" lastClr="000000"/>
                </a:solidFill>
              </a:rPr>
              <a:t>4,5 %*</a:t>
            </a:r>
            <a:endParaRPr lang="cs-CZ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77034" y="4231324"/>
            <a:ext cx="1071575" cy="10715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000" dirty="0" smtClean="0">
                <a:solidFill>
                  <a:sysClr val="windowText" lastClr="000000"/>
                </a:solidFill>
              </a:rPr>
              <a:t>6,5 %*</a:t>
            </a:r>
            <a:endParaRPr lang="cs-CZ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03534" y="2759162"/>
            <a:ext cx="1120785" cy="112078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500" dirty="0" smtClean="0">
                <a:solidFill>
                  <a:sysClr val="windowText" lastClr="000000"/>
                </a:solidFill>
              </a:rPr>
              <a:t>9 %*</a:t>
            </a:r>
            <a:endParaRPr lang="cs-CZ" sz="25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1204" y="480735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377" y="5693823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 smtClean="0"/>
              <a:t>48,6 %</a:t>
            </a:r>
          </a:p>
          <a:p>
            <a:pPr algn="ctr"/>
            <a:r>
              <a:rPr lang="cs-CZ" sz="1400" dirty="0" smtClean="0"/>
              <a:t>(</a:t>
            </a:r>
            <a:r>
              <a:rPr lang="cs-CZ" sz="1400" dirty="0" smtClean="0">
                <a:solidFill>
                  <a:srgbClr val="000000"/>
                </a:solidFill>
              </a:rPr>
              <a:t>33,8 %)</a:t>
            </a:r>
            <a:endParaRPr lang="cs-CZ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1580" y="5600700"/>
            <a:ext cx="26204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93950" y="4005286"/>
            <a:ext cx="1055708" cy="10557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2000" dirty="0" smtClean="0">
                <a:solidFill>
                  <a:sysClr val="windowText" lastClr="000000"/>
                </a:solidFill>
              </a:rPr>
              <a:t>7 %*</a:t>
            </a:r>
            <a:endParaRPr lang="cs-CZ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0916" y="569310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47 %</a:t>
            </a:r>
            <a:endParaRPr lang="cs-CZ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15940" y="5599978"/>
            <a:ext cx="26204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834095" y="2274967"/>
            <a:ext cx="2184093" cy="2184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4000" dirty="0" smtClean="0">
                <a:solidFill>
                  <a:sysClr val="windowText" lastClr="000000"/>
                </a:solidFill>
              </a:rPr>
              <a:t>47 %</a:t>
            </a:r>
            <a:endParaRPr lang="cs-CZ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08483" y="3390595"/>
            <a:ext cx="85221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55" y="2217817"/>
            <a:ext cx="662923" cy="66292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95564" y="480013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</p:spTree>
    <p:extLst>
      <p:ext uri="{BB962C8B-B14F-4D97-AF65-F5344CB8AC3E}">
        <p14:creationId xmlns:p14="http://schemas.microsoft.com/office/powerpoint/2010/main" val="20500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15" name="Rectangle 14"/>
          <p:cNvSpPr/>
          <p:nvPr/>
        </p:nvSpPr>
        <p:spPr>
          <a:xfrm>
            <a:off x="1791204" y="480735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55871" y="2001103"/>
            <a:ext cx="2731820" cy="27318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4000" dirty="0" smtClean="0">
                <a:solidFill>
                  <a:sysClr val="windowText" lastClr="000000"/>
                </a:solidFill>
              </a:rPr>
              <a:t>48,6 %</a:t>
            </a:r>
            <a:endParaRPr lang="cs-CZ" sz="2800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35911" y="5089848"/>
            <a:ext cx="1498185" cy="6968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-</a:t>
            </a:r>
            <a:r>
              <a:rPr lang="en-GB" sz="2000" smtClean="0">
                <a:solidFill>
                  <a:schemeClr val="tx1"/>
                </a:solidFill>
              </a:rPr>
              <a:t>1,6 </a:t>
            </a:r>
            <a:r>
              <a:rPr lang="en-GB" sz="1400" dirty="0" err="1" smtClean="0">
                <a:solidFill>
                  <a:schemeClr val="tx1"/>
                </a:solidFill>
              </a:rPr>
              <a:t>p.b</a:t>
            </a:r>
            <a:r>
              <a:rPr lang="en-GB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4860" y="52536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smtClean="0"/>
              <a:t>Snížení:</a:t>
            </a:r>
            <a:endParaRPr lang="cs-CZ" i="1"/>
          </a:p>
        </p:txBody>
      </p:sp>
      <p:sp>
        <p:nvSpPr>
          <p:cNvPr id="26" name="Oval 25"/>
          <p:cNvSpPr/>
          <p:nvPr/>
        </p:nvSpPr>
        <p:spPr>
          <a:xfrm>
            <a:off x="5834095" y="2274967"/>
            <a:ext cx="2184093" cy="2184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cs-CZ" sz="4000" dirty="0" smtClean="0">
                <a:solidFill>
                  <a:sysClr val="windowText" lastClr="000000"/>
                </a:solidFill>
              </a:rPr>
              <a:t>47 %</a:t>
            </a:r>
            <a:endParaRPr lang="cs-CZ" sz="28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55" y="2217817"/>
            <a:ext cx="662923" cy="66292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95564" y="480013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</p:spTree>
    <p:extLst>
      <p:ext uri="{BB962C8B-B14F-4D97-AF65-F5344CB8AC3E}">
        <p14:creationId xmlns:p14="http://schemas.microsoft.com/office/powerpoint/2010/main" val="5886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I41OAKRCS7WjR897OH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AOgkcjR8GSP3Vjuq3X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eLuN8HSwenJOTS76OJ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250SoFtTQyODOlWBuFN_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wIKaP.RG6ty5qQQmR4h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.zUP5aSsGCFpuIv3bI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ekIO1WRjWAVGTGCXiP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V1d4rOSB2UwWkUetBp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MnOtj9QZ.nFRa8n_2R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npJ_XlQcW6p1aHlcqj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lBmfTvT12i.cjbMWacF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UmcCffRnGA220d986tX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75utYSFec2aWpwhV3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Q.BSV4TraFvFbIt8DX1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__5NDdR.GNABNwSKcNA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_YHmtYQJewcXR09AYX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Q.vPA0SK6Hc9Q4Xy1XSw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10815</TotalTime>
  <Words>1231</Words>
  <Application>Microsoft Macintosh PowerPoint</Application>
  <PresentationFormat>On-screen Show (4:3)</PresentationFormat>
  <Paragraphs>410</Paragraphs>
  <Slides>22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Mangal</vt:lpstr>
      <vt:lpstr>Symbol</vt:lpstr>
      <vt:lpstr>Arial</vt:lpstr>
      <vt:lpstr>Office Theme</vt:lpstr>
      <vt:lpstr>think-cell Slide</vt:lpstr>
      <vt:lpstr>Chart</vt:lpstr>
      <vt:lpstr>PowerPoint Presentation</vt:lpstr>
      <vt:lpstr>PowerPoint Presentation</vt:lpstr>
      <vt:lpstr>Snížíme zdanění práce</vt:lpstr>
      <vt:lpstr>PowerPoint Presentation</vt:lpstr>
      <vt:lpstr>Současný daňový systém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Marek Paris</cp:lastModifiedBy>
  <cp:revision>412</cp:revision>
  <cp:lastPrinted>2017-06-16T18:29:24Z</cp:lastPrinted>
  <dcterms:created xsi:type="dcterms:W3CDTF">2016-12-03T14:01:11Z</dcterms:created>
  <dcterms:modified xsi:type="dcterms:W3CDTF">2017-06-16T18:29:37Z</dcterms:modified>
</cp:coreProperties>
</file>