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82" r:id="rId4"/>
    <p:sldId id="269" r:id="rId5"/>
    <p:sldId id="270" r:id="rId6"/>
    <p:sldId id="271" r:id="rId7"/>
    <p:sldId id="257" r:id="rId8"/>
    <p:sldId id="275" r:id="rId9"/>
    <p:sldId id="276" r:id="rId10"/>
    <p:sldId id="277" r:id="rId11"/>
    <p:sldId id="278" r:id="rId12"/>
    <p:sldId id="279" r:id="rId13"/>
    <p:sldId id="280" r:id="rId14"/>
    <p:sldId id="281" r:id="rId15"/>
    <p:sldId id="273" r:id="rId16"/>
    <p:sldId id="274"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58"/>
    <p:restoredTop sz="95940"/>
  </p:normalViewPr>
  <p:slideViewPr>
    <p:cSldViewPr snapToGrid="0">
      <p:cViewPr>
        <p:scale>
          <a:sx n="106" d="100"/>
          <a:sy n="106" d="100"/>
        </p:scale>
        <p:origin x="1344"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C764DE79-268F-4C1A-8933-263129D2AF90}" type="datetimeFigureOut">
              <a:rPr lang="en-US" dirty="0"/>
              <a:t>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2/17/24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2/17/24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2/17/24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C764DE79-268F-4C1A-8933-263129D2AF90}" type="datetimeFigureOut">
              <a:rPr lang="en-US" dirty="0"/>
              <a:t>2/17/24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C764DE79-268F-4C1A-8933-263129D2AF90}" type="datetimeFigureOut">
              <a:rPr lang="en-US" dirty="0"/>
              <a:t>2/17/24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2/17/24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Week</a:t>
            </a:r>
            <a:r>
              <a:rPr lang="en-US" altLang="ko-KR" sz="4000" dirty="0"/>
              <a:t>11</a:t>
            </a:r>
            <a:r>
              <a:rPr lang="en-US" sz="4000" dirty="0"/>
              <a:t> – EDA Bank Marketing Campaign</a:t>
            </a:r>
          </a:p>
          <a:p>
            <a:endParaRPr lang="en-US" sz="4000" dirty="0"/>
          </a:p>
          <a:p>
            <a:r>
              <a:rPr lang="en-US" sz="2800" b="1" dirty="0"/>
              <a:t>2</a:t>
            </a:r>
            <a:r>
              <a:rPr lang="en-US" altLang="ko-KR" sz="2800" b="1" dirty="0"/>
              <a:t>6</a:t>
            </a:r>
            <a:r>
              <a:rPr lang="en-US" sz="2800" b="1" dirty="0"/>
              <a:t>-Feb-2024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5039542"/>
            <a:ext cx="10515600" cy="1502360"/>
          </a:xfrm>
        </p:spPr>
        <p:txBody>
          <a:bodyPr>
            <a:normAutofit/>
          </a:bodyPr>
          <a:lstStyle/>
          <a:p>
            <a:r>
              <a:rPr lang="en-US" altLang="ko-Kore-KR" sz="1800" dirty="0"/>
              <a:t>Observation: As it sees, people with higher balance would subscribe more, and has slightly higher median age of early 40s. And the chart on the right-hand side says mid 30s to late 30s has the most in both balances and numbers. So mid 30s to early 40s would fit the most for our customers.</a:t>
            </a: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ko-Kore-KR" sz="3500" b="1" dirty="0">
                <a:solidFill>
                  <a:schemeClr val="accent2"/>
                </a:solidFill>
                <a:latin typeface="Calibri" panose="020F0502020204030204" pitchFamily="34" charset="0"/>
                <a:cs typeface="Calibri" panose="020F0502020204030204" pitchFamily="34" charset="0"/>
              </a:rPr>
              <a:t>EDA Summary</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7" name="Picture 8" descr="A diagram of a couple of blue and orange boxes&#10;&#10;Description automatically generated">
            <a:extLst>
              <a:ext uri="{FF2B5EF4-FFF2-40B4-BE49-F238E27FC236}">
                <a16:creationId xmlns:a16="http://schemas.microsoft.com/office/drawing/2014/main" id="{53FC5BFC-5695-52E5-D042-DF0FC94728CE}"/>
              </a:ext>
            </a:extLst>
          </p:cNvPr>
          <p:cNvPicPr>
            <a:picLocks noChangeAspect="1"/>
          </p:cNvPicPr>
          <p:nvPr/>
        </p:nvPicPr>
        <p:blipFill rotWithShape="1">
          <a:blip r:embed="rId2"/>
          <a:srcRect r="11171"/>
          <a:stretch/>
        </p:blipFill>
        <p:spPr>
          <a:xfrm>
            <a:off x="312230" y="1572186"/>
            <a:ext cx="4857849" cy="3208405"/>
          </a:xfrm>
          <a:prstGeom prst="rect">
            <a:avLst/>
          </a:prstGeom>
        </p:spPr>
      </p:pic>
      <p:pic>
        <p:nvPicPr>
          <p:cNvPr id="9" name="Picture 6" descr="A graph of age vs balance&#10;&#10;Description automatically generated">
            <a:extLst>
              <a:ext uri="{FF2B5EF4-FFF2-40B4-BE49-F238E27FC236}">
                <a16:creationId xmlns:a16="http://schemas.microsoft.com/office/drawing/2014/main" id="{DFAE0B1F-C877-4A52-5C98-234DAAADC202}"/>
              </a:ext>
            </a:extLst>
          </p:cNvPr>
          <p:cNvPicPr>
            <a:picLocks noChangeAspect="1"/>
          </p:cNvPicPr>
          <p:nvPr/>
        </p:nvPicPr>
        <p:blipFill>
          <a:blip r:embed="rId3"/>
          <a:stretch>
            <a:fillRect/>
          </a:stretch>
        </p:blipFill>
        <p:spPr>
          <a:xfrm>
            <a:off x="5753715" y="1419314"/>
            <a:ext cx="5600085" cy="3658809"/>
          </a:xfrm>
          <a:prstGeom prst="rect">
            <a:avLst/>
          </a:prstGeom>
        </p:spPr>
      </p:pic>
    </p:spTree>
    <p:extLst>
      <p:ext uri="{BB962C8B-B14F-4D97-AF65-F5344CB8AC3E}">
        <p14:creationId xmlns:p14="http://schemas.microsoft.com/office/powerpoint/2010/main" val="2948315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5039542"/>
            <a:ext cx="10515600" cy="1502360"/>
          </a:xfrm>
        </p:spPr>
        <p:txBody>
          <a:bodyPr>
            <a:normAutofit/>
          </a:bodyPr>
          <a:lstStyle/>
          <a:p>
            <a:r>
              <a:rPr lang="en-US" altLang="ko-Kore-KR" sz="1800" dirty="0"/>
              <a:t>Observation: Number of people who has credit in default is too low to take account and find the relationship with subscription(Y/N)</a:t>
            </a: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3891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ko-Kore-KR" sz="3500" b="1" dirty="0">
                <a:solidFill>
                  <a:schemeClr val="accent2"/>
                </a:solidFill>
                <a:latin typeface="Calibri" panose="020F0502020204030204" pitchFamily="34" charset="0"/>
                <a:cs typeface="Calibri" panose="020F0502020204030204" pitchFamily="34" charset="0"/>
              </a:rPr>
              <a:t>EDA Summary</a:t>
            </a:r>
            <a:endParaRPr lang="en-US" sz="3500" b="1" dirty="0">
              <a:solidFill>
                <a:schemeClr val="accent2"/>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B0DE387-DDB8-F8D7-76BF-7780E078AAFD}"/>
              </a:ext>
            </a:extLst>
          </p:cNvPr>
          <p:cNvSpPr txBox="1"/>
          <p:nvPr/>
        </p:nvSpPr>
        <p:spPr>
          <a:xfrm>
            <a:off x="1342417" y="2626468"/>
            <a:ext cx="184731" cy="369332"/>
          </a:xfrm>
          <a:prstGeom prst="rect">
            <a:avLst/>
          </a:prstGeom>
          <a:noFill/>
        </p:spPr>
        <p:txBody>
          <a:bodyPr wrap="none" rtlCol="0">
            <a:spAutoFit/>
          </a:bodyPr>
          <a:lstStyle/>
          <a:p>
            <a:endParaRPr kumimoji="1" lang="ko-Kore-KR" altLang="en-US" dirty="0"/>
          </a:p>
        </p:txBody>
      </p:sp>
      <p:sp>
        <p:nvSpPr>
          <p:cNvPr id="8" name="TextBox 7">
            <a:extLst>
              <a:ext uri="{FF2B5EF4-FFF2-40B4-BE49-F238E27FC236}">
                <a16:creationId xmlns:a16="http://schemas.microsoft.com/office/drawing/2014/main" id="{E298653A-A71B-A55C-B145-7CA2887EDF30}"/>
              </a:ext>
            </a:extLst>
          </p:cNvPr>
          <p:cNvSpPr txBox="1"/>
          <p:nvPr/>
        </p:nvSpPr>
        <p:spPr>
          <a:xfrm>
            <a:off x="8910536" y="2879387"/>
            <a:ext cx="184731" cy="369332"/>
          </a:xfrm>
          <a:prstGeom prst="rect">
            <a:avLst/>
          </a:prstGeom>
          <a:noFill/>
        </p:spPr>
        <p:txBody>
          <a:bodyPr wrap="none" rtlCol="0">
            <a:spAutoFit/>
          </a:bodyPr>
          <a:lstStyle/>
          <a:p>
            <a:endParaRPr kumimoji="1" lang="ko-Kore-KR" altLang="en-US" dirty="0"/>
          </a:p>
        </p:txBody>
      </p:sp>
      <p:pic>
        <p:nvPicPr>
          <p:cNvPr id="10" name="Picture 6" descr="A comparison of a bar graph&#10;&#10;Description automatically generated with medium confidence">
            <a:extLst>
              <a:ext uri="{FF2B5EF4-FFF2-40B4-BE49-F238E27FC236}">
                <a16:creationId xmlns:a16="http://schemas.microsoft.com/office/drawing/2014/main" id="{DDF50AFA-7107-4F48-724A-38FD3F7AB616}"/>
              </a:ext>
            </a:extLst>
          </p:cNvPr>
          <p:cNvPicPr>
            <a:picLocks noChangeAspect="1"/>
          </p:cNvPicPr>
          <p:nvPr/>
        </p:nvPicPr>
        <p:blipFill>
          <a:blip r:embed="rId2"/>
          <a:stretch>
            <a:fillRect/>
          </a:stretch>
        </p:blipFill>
        <p:spPr>
          <a:xfrm>
            <a:off x="1434782" y="1573400"/>
            <a:ext cx="6911550" cy="3225390"/>
          </a:xfrm>
          <a:prstGeom prst="rect">
            <a:avLst/>
          </a:prstGeom>
        </p:spPr>
      </p:pic>
    </p:spTree>
    <p:extLst>
      <p:ext uri="{BB962C8B-B14F-4D97-AF65-F5344CB8AC3E}">
        <p14:creationId xmlns:p14="http://schemas.microsoft.com/office/powerpoint/2010/main" val="1846364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5039542"/>
            <a:ext cx="10515600" cy="1502360"/>
          </a:xfrm>
        </p:spPr>
        <p:txBody>
          <a:bodyPr>
            <a:normAutofit/>
          </a:bodyPr>
          <a:lstStyle/>
          <a:p>
            <a:r>
              <a:rPr lang="en-US" altLang="ko-Kore-KR" sz="1800" dirty="0">
                <a:solidFill>
                  <a:schemeClr val="accent1"/>
                </a:solidFill>
              </a:rPr>
              <a:t>Observation: Likewise, proportion Y to N of loan and subscription is almost equal. In short, Default and loan are not suitable factor for the ML model </a:t>
            </a:r>
          </a:p>
          <a:p>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ko-Kore-KR" sz="3500" b="1" dirty="0">
                <a:solidFill>
                  <a:schemeClr val="accent2"/>
                </a:solidFill>
                <a:latin typeface="Calibri" panose="020F0502020204030204" pitchFamily="34" charset="0"/>
                <a:cs typeface="Calibri" panose="020F0502020204030204" pitchFamily="34" charset="0"/>
              </a:rPr>
              <a:t>EDA Summary</a:t>
            </a:r>
            <a:endParaRPr lang="en-US" sz="3500" b="1" dirty="0">
              <a:solidFill>
                <a:schemeClr val="accent2"/>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B0DE387-DDB8-F8D7-76BF-7780E078AAFD}"/>
              </a:ext>
            </a:extLst>
          </p:cNvPr>
          <p:cNvSpPr txBox="1"/>
          <p:nvPr/>
        </p:nvSpPr>
        <p:spPr>
          <a:xfrm>
            <a:off x="1342417" y="2626468"/>
            <a:ext cx="184731" cy="369332"/>
          </a:xfrm>
          <a:prstGeom prst="rect">
            <a:avLst/>
          </a:prstGeom>
          <a:noFill/>
        </p:spPr>
        <p:txBody>
          <a:bodyPr wrap="none" rtlCol="0">
            <a:spAutoFit/>
          </a:bodyPr>
          <a:lstStyle/>
          <a:p>
            <a:endParaRPr kumimoji="1" lang="ko-Kore-KR" altLang="en-US" dirty="0"/>
          </a:p>
        </p:txBody>
      </p:sp>
      <p:sp>
        <p:nvSpPr>
          <p:cNvPr id="8" name="TextBox 7">
            <a:extLst>
              <a:ext uri="{FF2B5EF4-FFF2-40B4-BE49-F238E27FC236}">
                <a16:creationId xmlns:a16="http://schemas.microsoft.com/office/drawing/2014/main" id="{E298653A-A71B-A55C-B145-7CA2887EDF30}"/>
              </a:ext>
            </a:extLst>
          </p:cNvPr>
          <p:cNvSpPr txBox="1"/>
          <p:nvPr/>
        </p:nvSpPr>
        <p:spPr>
          <a:xfrm>
            <a:off x="8910536" y="2879387"/>
            <a:ext cx="184731" cy="369332"/>
          </a:xfrm>
          <a:prstGeom prst="rect">
            <a:avLst/>
          </a:prstGeom>
          <a:noFill/>
        </p:spPr>
        <p:txBody>
          <a:bodyPr wrap="none" rtlCol="0">
            <a:spAutoFit/>
          </a:bodyPr>
          <a:lstStyle/>
          <a:p>
            <a:endParaRPr kumimoji="1" lang="ko-Kore-KR" altLang="en-US" dirty="0"/>
          </a:p>
        </p:txBody>
      </p:sp>
      <p:pic>
        <p:nvPicPr>
          <p:cNvPr id="7" name="Content Placeholder 4" descr="A comparison of a graph&#10;&#10;Description automatically generated">
            <a:extLst>
              <a:ext uri="{FF2B5EF4-FFF2-40B4-BE49-F238E27FC236}">
                <a16:creationId xmlns:a16="http://schemas.microsoft.com/office/drawing/2014/main" id="{4D2472C0-458F-06B6-3B0D-DADF967BFA5C}"/>
              </a:ext>
            </a:extLst>
          </p:cNvPr>
          <p:cNvPicPr>
            <a:picLocks noChangeAspect="1"/>
          </p:cNvPicPr>
          <p:nvPr/>
        </p:nvPicPr>
        <p:blipFill>
          <a:blip r:embed="rId2"/>
          <a:stretch>
            <a:fillRect/>
          </a:stretch>
        </p:blipFill>
        <p:spPr>
          <a:xfrm>
            <a:off x="1434782" y="1417637"/>
            <a:ext cx="7761227" cy="3621905"/>
          </a:xfrm>
          <a:prstGeom prst="rect">
            <a:avLst/>
          </a:prstGeom>
        </p:spPr>
      </p:pic>
    </p:spTree>
    <p:extLst>
      <p:ext uri="{BB962C8B-B14F-4D97-AF65-F5344CB8AC3E}">
        <p14:creationId xmlns:p14="http://schemas.microsoft.com/office/powerpoint/2010/main" val="174557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5039542"/>
            <a:ext cx="10515600" cy="1502360"/>
          </a:xfrm>
        </p:spPr>
        <p:txBody>
          <a:bodyPr>
            <a:normAutofit/>
          </a:bodyPr>
          <a:lstStyle/>
          <a:p>
            <a:r>
              <a:rPr lang="en-US" altLang="ko-Kore-KR" sz="1800" dirty="0"/>
              <a:t>Observation: I see very little correlation between marital status and subscription. So marital status is not impactful to subscription, but I can see there’s a VERRY LITTLE chance of selling out product to single than married.</a:t>
            </a: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ko-Kore-KR" sz="3500" b="1" dirty="0">
                <a:solidFill>
                  <a:schemeClr val="accent2"/>
                </a:solidFill>
                <a:latin typeface="Calibri" panose="020F0502020204030204" pitchFamily="34" charset="0"/>
                <a:cs typeface="Calibri" panose="020F0502020204030204" pitchFamily="34" charset="0"/>
              </a:rPr>
              <a:t>EDA Summary</a:t>
            </a:r>
            <a:endParaRPr lang="en-US" sz="3500" b="1" dirty="0">
              <a:solidFill>
                <a:schemeClr val="accent2"/>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B0DE387-DDB8-F8D7-76BF-7780E078AAFD}"/>
              </a:ext>
            </a:extLst>
          </p:cNvPr>
          <p:cNvSpPr txBox="1"/>
          <p:nvPr/>
        </p:nvSpPr>
        <p:spPr>
          <a:xfrm>
            <a:off x="1342417" y="2626468"/>
            <a:ext cx="184731" cy="369332"/>
          </a:xfrm>
          <a:prstGeom prst="rect">
            <a:avLst/>
          </a:prstGeom>
          <a:noFill/>
        </p:spPr>
        <p:txBody>
          <a:bodyPr wrap="none" rtlCol="0">
            <a:spAutoFit/>
          </a:bodyPr>
          <a:lstStyle/>
          <a:p>
            <a:endParaRPr kumimoji="1" lang="ko-Kore-KR" altLang="en-US" dirty="0"/>
          </a:p>
        </p:txBody>
      </p:sp>
      <p:sp>
        <p:nvSpPr>
          <p:cNvPr id="8" name="TextBox 7">
            <a:extLst>
              <a:ext uri="{FF2B5EF4-FFF2-40B4-BE49-F238E27FC236}">
                <a16:creationId xmlns:a16="http://schemas.microsoft.com/office/drawing/2014/main" id="{E298653A-A71B-A55C-B145-7CA2887EDF30}"/>
              </a:ext>
            </a:extLst>
          </p:cNvPr>
          <p:cNvSpPr txBox="1"/>
          <p:nvPr/>
        </p:nvSpPr>
        <p:spPr>
          <a:xfrm>
            <a:off x="8910536" y="2879387"/>
            <a:ext cx="184731" cy="369332"/>
          </a:xfrm>
          <a:prstGeom prst="rect">
            <a:avLst/>
          </a:prstGeom>
          <a:noFill/>
        </p:spPr>
        <p:txBody>
          <a:bodyPr wrap="none" rtlCol="0">
            <a:spAutoFit/>
          </a:bodyPr>
          <a:lstStyle/>
          <a:p>
            <a:endParaRPr kumimoji="1" lang="ko-Kore-KR" altLang="en-US" dirty="0"/>
          </a:p>
        </p:txBody>
      </p:sp>
      <p:pic>
        <p:nvPicPr>
          <p:cNvPr id="9" name="Content Placeholder 4">
            <a:extLst>
              <a:ext uri="{FF2B5EF4-FFF2-40B4-BE49-F238E27FC236}">
                <a16:creationId xmlns:a16="http://schemas.microsoft.com/office/drawing/2014/main" id="{E7319134-038C-7EA7-99B4-B9E4BE4017FF}"/>
              </a:ext>
            </a:extLst>
          </p:cNvPr>
          <p:cNvPicPr>
            <a:picLocks noChangeAspect="1"/>
          </p:cNvPicPr>
          <p:nvPr/>
        </p:nvPicPr>
        <p:blipFill>
          <a:blip r:embed="rId2"/>
          <a:stretch>
            <a:fillRect/>
          </a:stretch>
        </p:blipFill>
        <p:spPr>
          <a:xfrm>
            <a:off x="1847566" y="1589161"/>
            <a:ext cx="6742551" cy="3146524"/>
          </a:xfrm>
          <a:prstGeom prst="rect">
            <a:avLst/>
          </a:prstGeom>
        </p:spPr>
      </p:pic>
    </p:spTree>
    <p:extLst>
      <p:ext uri="{BB962C8B-B14F-4D97-AF65-F5344CB8AC3E}">
        <p14:creationId xmlns:p14="http://schemas.microsoft.com/office/powerpoint/2010/main" val="4050927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5039542"/>
            <a:ext cx="10515600" cy="1502360"/>
          </a:xfrm>
        </p:spPr>
        <p:txBody>
          <a:bodyPr>
            <a:normAutofit/>
          </a:bodyPr>
          <a:lstStyle/>
          <a:p>
            <a:r>
              <a:rPr lang="en-US" altLang="ko-Kore-KR" sz="1800" dirty="0"/>
              <a:t>Additionally, since the most of population has a balance of less than 1500, the minimum for the bank term deposit should be lower than that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ko-Kore-KR" sz="3500" b="1" dirty="0">
                <a:solidFill>
                  <a:schemeClr val="accent2"/>
                </a:solidFill>
                <a:latin typeface="Calibri" panose="020F0502020204030204" pitchFamily="34" charset="0"/>
                <a:cs typeface="Calibri" panose="020F0502020204030204" pitchFamily="34" charset="0"/>
              </a:rPr>
              <a:t>EDA Summary</a:t>
            </a:r>
            <a:endParaRPr lang="en-US" sz="3500" b="1" dirty="0">
              <a:solidFill>
                <a:schemeClr val="accent2"/>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B0DE387-DDB8-F8D7-76BF-7780E078AAFD}"/>
              </a:ext>
            </a:extLst>
          </p:cNvPr>
          <p:cNvSpPr txBox="1"/>
          <p:nvPr/>
        </p:nvSpPr>
        <p:spPr>
          <a:xfrm>
            <a:off x="1342417" y="2626468"/>
            <a:ext cx="184731" cy="369332"/>
          </a:xfrm>
          <a:prstGeom prst="rect">
            <a:avLst/>
          </a:prstGeom>
          <a:noFill/>
        </p:spPr>
        <p:txBody>
          <a:bodyPr wrap="none" rtlCol="0">
            <a:spAutoFit/>
          </a:bodyPr>
          <a:lstStyle/>
          <a:p>
            <a:endParaRPr kumimoji="1" lang="ko-Kore-KR" altLang="en-US" dirty="0"/>
          </a:p>
        </p:txBody>
      </p:sp>
      <p:sp>
        <p:nvSpPr>
          <p:cNvPr id="8" name="TextBox 7">
            <a:extLst>
              <a:ext uri="{FF2B5EF4-FFF2-40B4-BE49-F238E27FC236}">
                <a16:creationId xmlns:a16="http://schemas.microsoft.com/office/drawing/2014/main" id="{E298653A-A71B-A55C-B145-7CA2887EDF30}"/>
              </a:ext>
            </a:extLst>
          </p:cNvPr>
          <p:cNvSpPr txBox="1"/>
          <p:nvPr/>
        </p:nvSpPr>
        <p:spPr>
          <a:xfrm>
            <a:off x="8910536" y="2879387"/>
            <a:ext cx="184731" cy="369332"/>
          </a:xfrm>
          <a:prstGeom prst="rect">
            <a:avLst/>
          </a:prstGeom>
          <a:noFill/>
        </p:spPr>
        <p:txBody>
          <a:bodyPr wrap="none" rtlCol="0">
            <a:spAutoFit/>
          </a:bodyPr>
          <a:lstStyle/>
          <a:p>
            <a:endParaRPr kumimoji="1" lang="ko-Kore-KR" altLang="en-US" dirty="0"/>
          </a:p>
        </p:txBody>
      </p:sp>
      <p:pic>
        <p:nvPicPr>
          <p:cNvPr id="7" name="Content Placeholder 4" descr="A graph of a bar graph&#10;&#10;Description automatically generated">
            <a:extLst>
              <a:ext uri="{FF2B5EF4-FFF2-40B4-BE49-F238E27FC236}">
                <a16:creationId xmlns:a16="http://schemas.microsoft.com/office/drawing/2014/main" id="{97AA96A8-472F-5DB2-63D9-C64E64FA2435}"/>
              </a:ext>
            </a:extLst>
          </p:cNvPr>
          <p:cNvPicPr>
            <a:picLocks noChangeAspect="1"/>
          </p:cNvPicPr>
          <p:nvPr/>
        </p:nvPicPr>
        <p:blipFill>
          <a:blip r:embed="rId2"/>
          <a:stretch>
            <a:fillRect/>
          </a:stretch>
        </p:blipFill>
        <p:spPr>
          <a:xfrm>
            <a:off x="3117896" y="1467536"/>
            <a:ext cx="4596044" cy="3389773"/>
          </a:xfrm>
          <a:prstGeom prst="rect">
            <a:avLst/>
          </a:prstGeom>
        </p:spPr>
      </p:pic>
    </p:spTree>
    <p:extLst>
      <p:ext uri="{BB962C8B-B14F-4D97-AF65-F5344CB8AC3E}">
        <p14:creationId xmlns:p14="http://schemas.microsoft.com/office/powerpoint/2010/main" val="183517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3004719"/>
          </a:xfrm>
        </p:spPr>
        <p:txBody>
          <a:bodyPr>
            <a:normAutofit/>
          </a:bodyPr>
          <a:lstStyle/>
          <a:p>
            <a:pPr algn="l">
              <a:buFont typeface="Arial" panose="020B0604020202020204" pitchFamily="34" charset="0"/>
              <a:buChar char="•"/>
            </a:pPr>
            <a:r>
              <a:rPr lang="en" altLang="ko-Kore-KR" sz="1800" b="0" i="0" dirty="0">
                <a:effectLst/>
              </a:rPr>
              <a:t>Suggest focusing marketing strategies on specific age groups and job categories with higher subscription rates.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Recommendations</a:t>
            </a:r>
          </a:p>
        </p:txBody>
      </p:sp>
    </p:spTree>
    <p:extLst>
      <p:ext uri="{BB962C8B-B14F-4D97-AF65-F5344CB8AC3E}">
        <p14:creationId xmlns:p14="http://schemas.microsoft.com/office/powerpoint/2010/main" val="35432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3004719"/>
          </a:xfrm>
        </p:spPr>
        <p:txBody>
          <a:bodyPr>
            <a:normAutofit/>
          </a:bodyPr>
          <a:lstStyle/>
          <a:p>
            <a:r>
              <a:rPr lang="en" altLang="ko-Kore-KR" sz="1800" b="0" i="0" dirty="0">
                <a:effectLst/>
              </a:rPr>
              <a:t>Advocate for optimizing campaign efforts based on contact duration and frequency insights.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3686273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728922"/>
            <a:ext cx="10515600" cy="1502360"/>
          </a:xfrm>
        </p:spPr>
        <p:txBody>
          <a:bodyPr>
            <a:normAutofit/>
          </a:bodyPr>
          <a:lstStyle/>
          <a:p>
            <a:pPr algn="l">
              <a:buFont typeface="Arial" panose="020B0604020202020204" pitchFamily="34" charset="0"/>
              <a:buChar char="•"/>
            </a:pPr>
            <a:r>
              <a:rPr lang="en" altLang="ko-Kore-KR" sz="1800" b="0" i="0" dirty="0">
                <a:effectLst/>
              </a:rPr>
              <a:t>Overview of the project's goal: Analyzing a Portuguese bank's marketing data to predict customer subscription likelihood to a term deposit.</a:t>
            </a:r>
          </a:p>
          <a:p>
            <a:pPr algn="l">
              <a:buFont typeface="Arial" panose="020B0604020202020204" pitchFamily="34" charset="0"/>
              <a:buChar char="•"/>
            </a:pPr>
            <a:r>
              <a:rPr lang="en" altLang="ko-Kore-KR" sz="1800" b="0" i="0" dirty="0">
                <a:effectLst/>
              </a:rPr>
              <a:t>Key findings: Outlier treatment enhances data quality and model accuracy.</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Executive Summary</a:t>
            </a:r>
          </a:p>
        </p:txBody>
      </p:sp>
    </p:spTree>
    <p:extLst>
      <p:ext uri="{BB962C8B-B14F-4D97-AF65-F5344CB8AC3E}">
        <p14:creationId xmlns:p14="http://schemas.microsoft.com/office/powerpoint/2010/main" val="80874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3004719"/>
          </a:xfrm>
        </p:spPr>
        <p:txBody>
          <a:bodyPr>
            <a:normAutofit/>
          </a:bodyPr>
          <a:lstStyle/>
          <a:p>
            <a:r>
              <a:rPr lang="en" altLang="ko-Kore-KR" sz="1800" dirty="0">
                <a:solidFill>
                  <a:srgbClr val="000000"/>
                </a:solidFill>
                <a:effectLst/>
              </a:rPr>
              <a:t>The project aims to predict customer subscription likelihood to a term deposit, requiring accurate data analysis and outlier management for effective marketing resource allocation.</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a:t>
            </a:r>
          </a:p>
        </p:txBody>
      </p:sp>
    </p:spTree>
    <p:extLst>
      <p:ext uri="{BB962C8B-B14F-4D97-AF65-F5344CB8AC3E}">
        <p14:creationId xmlns:p14="http://schemas.microsoft.com/office/powerpoint/2010/main" val="203005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3004719"/>
          </a:xfrm>
        </p:spPr>
        <p:txBody>
          <a:bodyPr>
            <a:normAutofit/>
          </a:bodyPr>
          <a:lstStyle/>
          <a:p>
            <a:r>
              <a:rPr lang="en" altLang="ko-Kore-KR" sz="1800" b="0" i="0" dirty="0">
                <a:effectLst/>
              </a:rPr>
              <a:t>Methodology: Data cleaning (handling missing values and outliers using Z-score and IQR methods) and exploratory data analysis (EDA) techniques.</a:t>
            </a: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Approach</a:t>
            </a:r>
          </a:p>
        </p:txBody>
      </p:sp>
    </p:spTree>
    <p:extLst>
      <p:ext uri="{BB962C8B-B14F-4D97-AF65-F5344CB8AC3E}">
        <p14:creationId xmlns:p14="http://schemas.microsoft.com/office/powerpoint/2010/main" val="177291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3004719"/>
          </a:xfrm>
        </p:spPr>
        <p:txBody>
          <a:bodyPr>
            <a:normAutofit/>
          </a:bodyPr>
          <a:lstStyle/>
          <a:p>
            <a:r>
              <a:rPr lang="en" altLang="ko-Kore-KR" sz="1800" b="0" i="0" dirty="0">
                <a:effectLst/>
              </a:rPr>
              <a:t>Execution of descriptive statistics, visualization (histograms, box plots, scatter plots, correlation matrices), and analysis of variable relationships.</a:t>
            </a: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spTree>
    <p:extLst>
      <p:ext uri="{BB962C8B-B14F-4D97-AF65-F5344CB8AC3E}">
        <p14:creationId xmlns:p14="http://schemas.microsoft.com/office/powerpoint/2010/main" val="194610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5309604"/>
            <a:ext cx="10515600" cy="1502360"/>
          </a:xfrm>
        </p:spPr>
        <p:txBody>
          <a:bodyPr>
            <a:normAutofit/>
          </a:bodyPr>
          <a:lstStyle/>
          <a:p>
            <a:r>
              <a:rPr lang="en-US" altLang="ko-Kore-KR" sz="1800" dirty="0"/>
              <a:t>Observation: Management, Blue-collar, Technician (3 positions) were the majority (58%) by following admin and service position. However, even tough there almost same number of people in management and blue-collar section, more people in management occupation has reported Y(yes) to the subscription by almost double. Which means there are more chances of selling our product to management, than clue-collar despite the total number is almost the same. Additionally  In terms of proportion, </a:t>
            </a: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Summary</a:t>
            </a:r>
          </a:p>
        </p:txBody>
      </p:sp>
      <p:pic>
        <p:nvPicPr>
          <p:cNvPr id="5" name="Content Placeholder 4" descr="A graph of different colored bars&#10;&#10;Description automatically generated with medium confidence">
            <a:extLst>
              <a:ext uri="{FF2B5EF4-FFF2-40B4-BE49-F238E27FC236}">
                <a16:creationId xmlns:a16="http://schemas.microsoft.com/office/drawing/2014/main" id="{B436249D-5787-0E09-0BEB-6F05814544F3}"/>
              </a:ext>
            </a:extLst>
          </p:cNvPr>
          <p:cNvPicPr>
            <a:picLocks noChangeAspect="1"/>
          </p:cNvPicPr>
          <p:nvPr/>
        </p:nvPicPr>
        <p:blipFill>
          <a:blip r:embed="rId2"/>
          <a:stretch>
            <a:fillRect/>
          </a:stretch>
        </p:blipFill>
        <p:spPr>
          <a:xfrm>
            <a:off x="1828799" y="1606545"/>
            <a:ext cx="7431669" cy="3468112"/>
          </a:xfrm>
          <a:prstGeom prst="rect">
            <a:avLst/>
          </a:prstGeom>
        </p:spPr>
      </p:pic>
    </p:spTree>
    <p:extLst>
      <p:ext uri="{BB962C8B-B14F-4D97-AF65-F5344CB8AC3E}">
        <p14:creationId xmlns:p14="http://schemas.microsoft.com/office/powerpoint/2010/main" val="350453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4981177"/>
            <a:ext cx="10515600" cy="1502360"/>
          </a:xfrm>
        </p:spPr>
        <p:txBody>
          <a:bodyPr>
            <a:normAutofit/>
          </a:bodyPr>
          <a:lstStyle/>
          <a:p>
            <a:r>
              <a:rPr lang="en-US" altLang="ko-Kore-KR" sz="1800" dirty="0"/>
              <a:t>Observation: People who completed tertiary education has reported Y the most(proportionally), and secondary(in numbers). Even tough there’s a difference in numbers (Between Secondary and Tertiary)by double, tertiary education has reported almost same numbers of Y s. In conclusion, our main consumers are most likely to be Tertiary( and Secondary)</a:t>
            </a: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ko-Kore-KR" sz="3500" b="1" dirty="0">
                <a:solidFill>
                  <a:schemeClr val="accent2"/>
                </a:solidFill>
                <a:latin typeface="Calibri" panose="020F0502020204030204" pitchFamily="34" charset="0"/>
                <a:cs typeface="Calibri" panose="020F0502020204030204" pitchFamily="34" charset="0"/>
              </a:rPr>
              <a:t>EDA Summary</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2" name="Content Placeholder 4" descr="A comparison of a graph&#10;&#10;Description automatically generated with medium confidence">
            <a:extLst>
              <a:ext uri="{FF2B5EF4-FFF2-40B4-BE49-F238E27FC236}">
                <a16:creationId xmlns:a16="http://schemas.microsoft.com/office/drawing/2014/main" id="{F7764D51-8BE9-3568-CD21-A33832567C99}"/>
              </a:ext>
            </a:extLst>
          </p:cNvPr>
          <p:cNvPicPr>
            <a:picLocks noChangeAspect="1"/>
          </p:cNvPicPr>
          <p:nvPr/>
        </p:nvPicPr>
        <p:blipFill>
          <a:blip r:embed="rId2"/>
          <a:stretch>
            <a:fillRect/>
          </a:stretch>
        </p:blipFill>
        <p:spPr>
          <a:xfrm>
            <a:off x="2081719" y="1417637"/>
            <a:ext cx="7302637" cy="3407897"/>
          </a:xfrm>
          <a:prstGeom prst="rect">
            <a:avLst/>
          </a:prstGeom>
        </p:spPr>
      </p:pic>
    </p:spTree>
    <p:extLst>
      <p:ext uri="{BB962C8B-B14F-4D97-AF65-F5344CB8AC3E}">
        <p14:creationId xmlns:p14="http://schemas.microsoft.com/office/powerpoint/2010/main" val="2654419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4981177"/>
            <a:ext cx="10515600" cy="1502360"/>
          </a:xfrm>
        </p:spPr>
        <p:txBody>
          <a:bodyPr>
            <a:normAutofit/>
          </a:bodyPr>
          <a:lstStyle/>
          <a:p>
            <a:r>
              <a:rPr lang="en-US" altLang="ko-Kore-KR" sz="1800" dirty="0"/>
              <a:t>Observation: 56% of total replied they have housing loan, and the others replied they don’t. However more people who do not have housing loan subscribed(proportionally). In conclusion, People who do not have housing loan are more likely to subscribe than those people who do. But due to the little numeric relationship, housing factor should not be considered rigorously as others. (Related but not as much as others are)</a:t>
            </a: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ko-Kore-KR" sz="3500" b="1" dirty="0">
                <a:solidFill>
                  <a:schemeClr val="accent2"/>
                </a:solidFill>
                <a:latin typeface="Calibri" panose="020F0502020204030204" pitchFamily="34" charset="0"/>
                <a:cs typeface="Calibri" panose="020F0502020204030204" pitchFamily="34" charset="0"/>
              </a:rPr>
              <a:t>EDA Summary</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5" name="Content Placeholder 4" descr="A comparison of a bar graph&#10;&#10;Description automatically generated with medium confidence">
            <a:extLst>
              <a:ext uri="{FF2B5EF4-FFF2-40B4-BE49-F238E27FC236}">
                <a16:creationId xmlns:a16="http://schemas.microsoft.com/office/drawing/2014/main" id="{1E163DB1-5A2C-8BC5-6B4B-56A16EECD006}"/>
              </a:ext>
            </a:extLst>
          </p:cNvPr>
          <p:cNvPicPr>
            <a:picLocks noChangeAspect="1"/>
          </p:cNvPicPr>
          <p:nvPr/>
        </p:nvPicPr>
        <p:blipFill>
          <a:blip r:embed="rId2"/>
          <a:stretch>
            <a:fillRect/>
          </a:stretch>
        </p:blipFill>
        <p:spPr>
          <a:xfrm>
            <a:off x="1867711" y="1497949"/>
            <a:ext cx="7464060" cy="3483228"/>
          </a:xfrm>
          <a:prstGeom prst="rect">
            <a:avLst/>
          </a:prstGeom>
        </p:spPr>
      </p:pic>
    </p:spTree>
    <p:extLst>
      <p:ext uri="{BB962C8B-B14F-4D97-AF65-F5344CB8AC3E}">
        <p14:creationId xmlns:p14="http://schemas.microsoft.com/office/powerpoint/2010/main" val="2880548860"/>
      </p:ext>
    </p:extLst>
  </p:cSld>
  <p:clrMapOvr>
    <a:masterClrMapping/>
  </p:clrMapOvr>
</p:sld>
</file>

<file path=ppt/theme/theme1.xml><?xml version="1.0" encoding="utf-8"?>
<a:theme xmlns:a="http://schemas.openxmlformats.org/drawingml/2006/main" name="Office 테마">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테마</Template>
  <TotalTime>204</TotalTime>
  <Words>612</Words>
  <Application>Microsoft Macintosh PowerPoint</Application>
  <PresentationFormat>와이드스크린</PresentationFormat>
  <Paragraphs>45</Paragraphs>
  <Slides>17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17</vt:i4>
      </vt:variant>
    </vt:vector>
  </HeadingPairs>
  <TitlesOfParts>
    <vt:vector size="21" baseType="lpstr">
      <vt:lpstr>Arial</vt:lpstr>
      <vt:lpstr>Calibri</vt:lpstr>
      <vt:lpstr>Calibri Light</vt:lpstr>
      <vt:lpstr>Office 테마</vt:lpstr>
      <vt:lpstr>PowerPoint 프레젠테이션</vt:lpstr>
      <vt:lpstr>   Agenda</vt:lpstr>
      <vt:lpstr>Executive Summary</vt:lpstr>
      <vt:lpstr>Problem Statement</vt:lpstr>
      <vt:lpstr>Approach</vt:lpstr>
      <vt:lpstr>EDA</vt:lpstr>
      <vt:lpstr>EDA Summary</vt:lpstr>
      <vt:lpstr>EDA Summary</vt:lpstr>
      <vt:lpstr>EDA Summary</vt:lpstr>
      <vt:lpstr>EDA Summary</vt:lpstr>
      <vt:lpstr>EDA Summary</vt:lpstr>
      <vt:lpstr>EDA Summary</vt:lpstr>
      <vt:lpstr>EDA Summary</vt:lpstr>
      <vt:lpstr>EDA Summary</vt:lpstr>
      <vt:lpstr>Recommendations</vt:lpstr>
      <vt:lpstr>Conclusion</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민석 김</dc:creator>
  <cp:lastModifiedBy>민석 김</cp:lastModifiedBy>
  <cp:revision>2</cp:revision>
  <dcterms:created xsi:type="dcterms:W3CDTF">2023-12-21T01:44:22Z</dcterms:created>
  <dcterms:modified xsi:type="dcterms:W3CDTF">2024-02-18T03:33:18Z</dcterms:modified>
</cp:coreProperties>
</file>